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9" r:id="rId1"/>
  </p:sldMasterIdLst>
  <p:notesMasterIdLst>
    <p:notesMasterId r:id="rId24"/>
  </p:notesMasterIdLst>
  <p:handoutMasterIdLst>
    <p:handoutMasterId r:id="rId25"/>
  </p:handoutMasterIdLst>
  <p:sldIdLst>
    <p:sldId id="1425" r:id="rId2"/>
    <p:sldId id="1542" r:id="rId3"/>
    <p:sldId id="1551" r:id="rId4"/>
    <p:sldId id="1557" r:id="rId5"/>
    <p:sldId id="1543" r:id="rId6"/>
    <p:sldId id="1552" r:id="rId7"/>
    <p:sldId id="1548" r:id="rId8"/>
    <p:sldId id="1550" r:id="rId9"/>
    <p:sldId id="1549" r:id="rId10"/>
    <p:sldId id="1544" r:id="rId11"/>
    <p:sldId id="1560" r:id="rId12"/>
    <p:sldId id="1561" r:id="rId13"/>
    <p:sldId id="1555" r:id="rId14"/>
    <p:sldId id="1545" r:id="rId15"/>
    <p:sldId id="1556" r:id="rId16"/>
    <p:sldId id="1558" r:id="rId17"/>
    <p:sldId id="1559" r:id="rId18"/>
    <p:sldId id="1562" r:id="rId19"/>
    <p:sldId id="1546" r:id="rId20"/>
    <p:sldId id="1547" r:id="rId21"/>
    <p:sldId id="1553" r:id="rId22"/>
    <p:sldId id="1554" r:id="rId23"/>
  </p:sldIdLst>
  <p:sldSz cx="9144000" cy="6858000" type="screen4x3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10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ACFF"/>
    <a:srgbClr val="FFFFFF"/>
    <a:srgbClr val="7171B7"/>
    <a:srgbClr val="0000FF"/>
    <a:srgbClr val="FF0000"/>
    <a:srgbClr val="FFFF99"/>
    <a:srgbClr val="DEDC8C"/>
    <a:srgbClr val="FF9900"/>
    <a:srgbClr val="E3D0A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95" autoAdjust="0"/>
    <p:restoredTop sz="95267" autoAdjust="0"/>
  </p:normalViewPr>
  <p:slideViewPr>
    <p:cSldViewPr snapToObjects="1">
      <p:cViewPr varScale="1">
        <p:scale>
          <a:sx n="116" d="100"/>
          <a:sy n="116" d="100"/>
        </p:scale>
        <p:origin x="1074" y="84"/>
      </p:cViewPr>
      <p:guideLst>
        <p:guide orient="horz" pos="2160"/>
        <p:guide pos="5103"/>
      </p:guideLst>
    </p:cSldViewPr>
  </p:slideViewPr>
  <p:outlineViewPr>
    <p:cViewPr>
      <p:scale>
        <a:sx n="33" d="100"/>
        <a:sy n="33" d="100"/>
      </p:scale>
      <p:origin x="0" y="6125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862" y="0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1544C-6647-7A44-A30B-40518DF4CE46}" type="datetimeFigureOut">
              <a:rPr lang="en-US" smtClean="0"/>
              <a:pPr/>
              <a:t>1/24/2016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79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862" y="9429779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DEE20-7222-3F4B-902C-214D1A5332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2695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fld id="{1EE94C69-A77A-4829-890D-081FF2A6740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1731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5604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spcBef>
                  <a:spcPct val="0"/>
                </a:spcBef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25605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5606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7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8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9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0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1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2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3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4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5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5616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04/06/2011</a:t>
            </a:r>
            <a:endParaRPr lang="en-US"/>
          </a:p>
        </p:txBody>
      </p:sp>
      <p:sp>
        <p:nvSpPr>
          <p:cNvPr id="25617" name="Rectangle 17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LHC 9:00 meeting</a:t>
            </a:r>
            <a:endParaRPr lang="en-US"/>
          </a:p>
        </p:txBody>
      </p:sp>
      <p:sp>
        <p:nvSpPr>
          <p:cNvPr id="25618" name="Rectangle 1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fld id="{42080964-D815-4D51-9BE1-AC88875DFB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561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3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62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 9:00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DD70A9-BAE9-49B5-BB4A-4022358022C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04/06/2011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5400"/>
            <a:ext cx="2112963" cy="6283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400"/>
            <a:ext cx="6191250" cy="6283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 9:00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8FBF62-69F5-429E-9AEA-628EF2B2989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04/06/2011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LHC 9:00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</p:spPr>
        <p:txBody>
          <a:bodyPr/>
          <a:lstStyle>
            <a:lvl1pPr>
              <a:defRPr/>
            </a:lvl1pPr>
          </a:lstStyle>
          <a:p>
            <a:fld id="{C49955D0-AFF1-4FD6-B1E6-F241286C4CD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04/06/2011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196975"/>
            <a:ext cx="8229600" cy="511175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LHC 9:00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</p:spPr>
        <p:txBody>
          <a:bodyPr/>
          <a:lstStyle>
            <a:lvl1pPr>
              <a:defRPr/>
            </a:lvl1pPr>
          </a:lstStyle>
          <a:p>
            <a:fld id="{4F3283CE-86ED-4A5A-9952-48D6A180EE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04/06/2011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lhc logo1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xfrm>
            <a:off x="204788" y="6553200"/>
            <a:ext cx="1199009" cy="198438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04/06/2011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764402" y="6553200"/>
            <a:ext cx="5615189" cy="198438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LHC 9:00 meeting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433851" y="6553200"/>
            <a:ext cx="495837" cy="198438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F5548BC7-4E35-4494-AD1E-CD52997EA5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570" y="116540"/>
            <a:ext cx="8229600" cy="52387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7C3E7D3-E8A8-4E1B-881E-DBC7929F152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915770" y="6632575"/>
            <a:ext cx="4032560" cy="252413"/>
          </a:xfrm>
        </p:spPr>
        <p:txBody>
          <a:bodyPr/>
          <a:lstStyle/>
          <a:p>
            <a:r>
              <a:rPr lang="en-US" dirty="0" smtClean="0"/>
              <a:t>Machine Protection, Jan </a:t>
            </a:r>
            <a:r>
              <a:rPr lang="en-US" dirty="0" err="1" smtClean="0"/>
              <a:t>Uythoven</a:t>
            </a:r>
            <a:endParaRPr lang="en-US" dirty="0"/>
          </a:p>
        </p:txBody>
      </p:sp>
      <p:sp>
        <p:nvSpPr>
          <p:cNvPr id="9" name="Date Placeholder 5"/>
          <p:cNvSpPr>
            <a:spLocks noGrp="1"/>
          </p:cNvSpPr>
          <p:nvPr>
            <p:ph type="dt" sz="half" idx="12"/>
          </p:nvPr>
        </p:nvSpPr>
        <p:spPr>
          <a:xfrm>
            <a:off x="34924" y="6616700"/>
            <a:ext cx="3456926" cy="26828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Chamonix 2016, 25/01/2016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 9:00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E0ED20-7A76-4972-AE92-35B37E63204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04/06/2011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 9:00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C3C834-58DF-41D7-88B7-80F9B44404A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04/06/2011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 9:00 meeting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5E1D296-40C6-4194-BE1B-ED8CF69751C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04/06/2011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 9:00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D66058-8582-419F-AA3B-A79C8D77E78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04/06/2011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 9:00 meeting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627ED7-E218-4887-B885-6131837B135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04/06/2011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 9:00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5E8A60-F04D-4DB5-AB5E-D47017D00F3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04/06/2011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 9:00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76E6735-74B0-4165-999F-8C826942DD7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04/06/2011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/>
            </a:lvl1pPr>
          </a:lstStyle>
          <a:p>
            <a:r>
              <a:rPr lang="en-US" smtClean="0"/>
              <a:t>LHC 9:00 meeting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fld id="{212BBE4B-11BF-433F-B4D5-C48334632EB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459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403559" y="25400"/>
            <a:ext cx="751025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459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459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" y="6616700"/>
            <a:ext cx="2133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/>
            </a:lvl1pPr>
          </a:lstStyle>
          <a:p>
            <a:r>
              <a:rPr lang="en-US" smtClean="0"/>
              <a:t>04/06/2011</a:t>
            </a:r>
            <a:endParaRPr lang="en-US" dirty="0"/>
          </a:p>
        </p:txBody>
      </p:sp>
      <p:sp>
        <p:nvSpPr>
          <p:cNvPr id="24593" name="Line 17"/>
          <p:cNvSpPr>
            <a:spLocks noChangeShapeType="1"/>
          </p:cNvSpPr>
          <p:nvPr/>
        </p:nvSpPr>
        <p:spPr bwMode="auto">
          <a:xfrm>
            <a:off x="684213" y="620713"/>
            <a:ext cx="8280400" cy="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1" y="1"/>
            <a:ext cx="1224169" cy="5902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rgbClr val="0000FF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505860" TargetMode="External"/><Relationship Id="rId2" Type="http://schemas.openxmlformats.org/officeDocument/2006/relationships/hyperlink" Target="https://espace.cern.ch/lhc-machine-committee/Presentations/1/lmc_210/UPS_Results-Ivan_Romera.pptx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hyperlink" Target="https://edms.cern.ch/document/1405966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2843760" y="1828800"/>
            <a:ext cx="6300240" cy="2209800"/>
          </a:xfrm>
        </p:spPr>
        <p:txBody>
          <a:bodyPr/>
          <a:lstStyle/>
          <a:p>
            <a:r>
              <a:rPr lang="en-GB" sz="4000" dirty="0" smtClean="0"/>
              <a:t>Machine Protection </a:t>
            </a:r>
            <a:br>
              <a:rPr lang="en-GB" sz="4000" dirty="0" smtClean="0"/>
            </a:br>
            <a:r>
              <a:rPr lang="en-GB" sz="4000" dirty="0" smtClean="0"/>
              <a:t>at 6.5 </a:t>
            </a:r>
            <a:r>
              <a:rPr lang="en-GB" sz="4000" dirty="0" err="1" smtClean="0"/>
              <a:t>TeV</a:t>
            </a: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sz="2000" i="1" dirty="0" smtClean="0"/>
              <a:t>LHC Performance Workshop – Chamonix 2016</a:t>
            </a:r>
            <a:br>
              <a:rPr lang="en-GB" sz="2000" i="1" dirty="0" smtClean="0"/>
            </a:br>
            <a:r>
              <a:rPr lang="en-GB" sz="2000" i="1" dirty="0" smtClean="0"/>
              <a:t>25 January to 28 January 2016</a:t>
            </a:r>
            <a:endParaRPr lang="en-GB" sz="2000" i="1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683460" y="5229250"/>
            <a:ext cx="8137130" cy="1247750"/>
          </a:xfrm>
        </p:spPr>
        <p:txBody>
          <a:bodyPr/>
          <a:lstStyle/>
          <a:p>
            <a:r>
              <a:rPr lang="en-US" dirty="0" smtClean="0"/>
              <a:t>Jan Uythoven and </a:t>
            </a:r>
            <a:r>
              <a:rPr lang="en-US" sz="2800" dirty="0" smtClean="0"/>
              <a:t>Daniel Wollmann </a:t>
            </a:r>
            <a:br>
              <a:rPr lang="en-US" sz="2800" dirty="0" smtClean="0"/>
            </a:br>
            <a:r>
              <a:rPr lang="en-US" dirty="0" smtClean="0"/>
              <a:t>for the </a:t>
            </a:r>
            <a:r>
              <a:rPr lang="en-US" smtClean="0"/>
              <a:t>MPP team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6189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570" y="107042"/>
            <a:ext cx="8229600" cy="523875"/>
          </a:xfrm>
        </p:spPr>
        <p:txBody>
          <a:bodyPr/>
          <a:lstStyle/>
          <a:p>
            <a:r>
              <a:rPr lang="en-GB" dirty="0" smtClean="0"/>
              <a:t>Beam Dump block N</a:t>
            </a:r>
            <a:r>
              <a:rPr lang="en-GB" baseline="-25000" dirty="0" smtClean="0"/>
              <a:t>2</a:t>
            </a:r>
            <a:r>
              <a:rPr lang="en-GB" dirty="0" smtClean="0"/>
              <a:t> leak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Machine Protection,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Chamonix 2016, 25/01/2016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99410" y="638855"/>
            <a:ext cx="8487390" cy="5111750"/>
          </a:xfrm>
        </p:spPr>
        <p:txBody>
          <a:bodyPr/>
          <a:lstStyle/>
          <a:p>
            <a:pPr marL="357188" indent="-357188"/>
            <a:r>
              <a:rPr lang="en-GB" sz="1800" dirty="0" smtClean="0"/>
              <a:t>TDE normally runs at 1.2 bar Nitrogen </a:t>
            </a:r>
            <a:r>
              <a:rPr lang="en-GB" sz="1800" b="1" dirty="0" smtClean="0"/>
              <a:t>overpressure</a:t>
            </a:r>
            <a:endParaRPr lang="en-GB" sz="1800" dirty="0" smtClean="0"/>
          </a:p>
          <a:p>
            <a:pPr marL="357188" indent="-357188"/>
            <a:r>
              <a:rPr lang="en-GB" sz="1800" dirty="0" smtClean="0"/>
              <a:t>Nitrogen </a:t>
            </a:r>
            <a:r>
              <a:rPr lang="en-GB" sz="1800" b="1" dirty="0" smtClean="0"/>
              <a:t>leak on TDE B2</a:t>
            </a:r>
            <a:r>
              <a:rPr lang="en-GB" sz="1800" dirty="0" smtClean="0"/>
              <a:t>. Fixed by </a:t>
            </a:r>
            <a:r>
              <a:rPr lang="en-GB" sz="1800" b="1" dirty="0" smtClean="0"/>
              <a:t>tightening the flange</a:t>
            </a:r>
            <a:r>
              <a:rPr lang="en-GB" sz="1800" dirty="0" smtClean="0"/>
              <a:t> after some days</a:t>
            </a:r>
          </a:p>
          <a:p>
            <a:pPr marL="357188" indent="-357188"/>
            <a:r>
              <a:rPr lang="en-GB" sz="1800" dirty="0" smtClean="0"/>
              <a:t>Manometer on the </a:t>
            </a:r>
            <a:r>
              <a:rPr lang="en-GB" sz="1800" b="1" dirty="0" smtClean="0"/>
              <a:t>bottle was found closed</a:t>
            </a:r>
            <a:r>
              <a:rPr lang="en-GB" sz="1800" dirty="0" smtClean="0"/>
              <a:t>, causing initial pressure drop</a:t>
            </a:r>
          </a:p>
          <a:p>
            <a:pPr marL="357188" indent="-357188"/>
            <a:r>
              <a:rPr lang="en-GB" sz="1800" dirty="0" smtClean="0">
                <a:solidFill>
                  <a:srgbClr val="FF0000"/>
                </a:solidFill>
              </a:rPr>
              <a:t>The </a:t>
            </a:r>
            <a:r>
              <a:rPr lang="en-GB" sz="1800" b="1" dirty="0" smtClean="0">
                <a:solidFill>
                  <a:srgbClr val="FF0000"/>
                </a:solidFill>
              </a:rPr>
              <a:t>only</a:t>
            </a:r>
            <a:r>
              <a:rPr lang="en-GB" sz="1800" dirty="0" smtClean="0">
                <a:solidFill>
                  <a:srgbClr val="FF0000"/>
                </a:solidFill>
              </a:rPr>
              <a:t> ‘interlock’ is presently in the </a:t>
            </a:r>
            <a:r>
              <a:rPr lang="en-GB" sz="1800" b="1" dirty="0" smtClean="0">
                <a:solidFill>
                  <a:srgbClr val="FF0000"/>
                </a:solidFill>
              </a:rPr>
              <a:t>XPOC</a:t>
            </a:r>
            <a:endParaRPr lang="en-GB" sz="1800" dirty="0" smtClean="0">
              <a:solidFill>
                <a:srgbClr val="FF0000"/>
              </a:solidFill>
            </a:endParaRPr>
          </a:p>
          <a:p>
            <a:pPr marL="357188" indent="-357188"/>
            <a:r>
              <a:rPr lang="en-GB" sz="1800" dirty="0" smtClean="0"/>
              <a:t>The only </a:t>
            </a:r>
            <a:r>
              <a:rPr lang="en-GB" sz="1800" b="1" dirty="0" smtClean="0"/>
              <a:t>gauge is far away from the dump block</a:t>
            </a:r>
            <a:r>
              <a:rPr lang="en-GB" sz="1800" dirty="0" smtClean="0"/>
              <a:t>, on a long line. Gives the correct pressure in stable conditions…</a:t>
            </a:r>
          </a:p>
          <a:p>
            <a:pPr marL="357188" indent="-357188"/>
            <a:r>
              <a:rPr lang="en-GB" sz="1800" dirty="0" smtClean="0"/>
              <a:t>To consider</a:t>
            </a:r>
          </a:p>
          <a:p>
            <a:pPr marL="714375" lvl="1" indent="-357188"/>
            <a:r>
              <a:rPr lang="en-GB" sz="1600" dirty="0" smtClean="0">
                <a:solidFill>
                  <a:srgbClr val="2D9DFF"/>
                </a:solidFill>
              </a:rPr>
              <a:t>Separate TDE N</a:t>
            </a:r>
            <a:r>
              <a:rPr lang="en-GB" sz="1600" baseline="-25000" dirty="0" smtClean="0">
                <a:solidFill>
                  <a:srgbClr val="2D9DFF"/>
                </a:solidFill>
              </a:rPr>
              <a:t>2</a:t>
            </a:r>
            <a:r>
              <a:rPr lang="en-GB" sz="1600" dirty="0" smtClean="0">
                <a:solidFill>
                  <a:srgbClr val="2D9DFF"/>
                </a:solidFill>
              </a:rPr>
              <a:t> overpressure more clearly from other signals in XPOC.</a:t>
            </a:r>
          </a:p>
          <a:p>
            <a:pPr marL="714375" lvl="1" indent="-357188"/>
            <a:r>
              <a:rPr lang="en-GB" sz="1600" dirty="0" smtClean="0">
                <a:solidFill>
                  <a:srgbClr val="2D9DFF"/>
                </a:solidFill>
              </a:rPr>
              <a:t>Install a second, </a:t>
            </a:r>
            <a:r>
              <a:rPr lang="en-GB" sz="1600" b="1" dirty="0" smtClean="0">
                <a:solidFill>
                  <a:srgbClr val="2D9DFF"/>
                </a:solidFill>
              </a:rPr>
              <a:t>hardware interlock</a:t>
            </a:r>
            <a:r>
              <a:rPr lang="en-GB" sz="1600" dirty="0" smtClean="0">
                <a:solidFill>
                  <a:srgbClr val="2D9DFF"/>
                </a:solidFill>
              </a:rPr>
              <a:t> on the TDE pressure.</a:t>
            </a:r>
          </a:p>
          <a:p>
            <a:pPr marL="714375" lvl="1" indent="-357188"/>
            <a:r>
              <a:rPr lang="en-GB" sz="1600" dirty="0" smtClean="0">
                <a:solidFill>
                  <a:srgbClr val="2D9DFF"/>
                </a:solidFill>
              </a:rPr>
              <a:t>Consider a </a:t>
            </a:r>
            <a:r>
              <a:rPr lang="en-GB" sz="1600" b="1" dirty="0" smtClean="0">
                <a:solidFill>
                  <a:srgbClr val="2D9DFF"/>
                </a:solidFill>
              </a:rPr>
              <a:t>second pressure gauge</a:t>
            </a:r>
            <a:r>
              <a:rPr lang="en-GB" sz="1600" dirty="0" smtClean="0">
                <a:solidFill>
                  <a:srgbClr val="2D9DFF"/>
                </a:solidFill>
              </a:rPr>
              <a:t> on the TDE for complementary information.</a:t>
            </a:r>
          </a:p>
          <a:p>
            <a:pPr marL="714375" lvl="1" indent="-357188"/>
            <a:r>
              <a:rPr lang="en-GB" sz="1600" dirty="0" smtClean="0">
                <a:solidFill>
                  <a:srgbClr val="2D9DFF"/>
                </a:solidFill>
              </a:rPr>
              <a:t>Derive </a:t>
            </a:r>
            <a:r>
              <a:rPr lang="en-GB" sz="1600" b="1" dirty="0" smtClean="0">
                <a:solidFill>
                  <a:srgbClr val="2D9DFF"/>
                </a:solidFill>
              </a:rPr>
              <a:t>operational procedure and intensity limits</a:t>
            </a:r>
            <a:r>
              <a:rPr lang="en-GB" sz="1600" dirty="0" smtClean="0">
                <a:solidFill>
                  <a:srgbClr val="2D9DFF"/>
                </a:solidFill>
              </a:rPr>
              <a:t> in case of a leak in the TDE </a:t>
            </a:r>
            <a:endParaRPr lang="en-GB" sz="1600" dirty="0">
              <a:solidFill>
                <a:srgbClr val="2D9D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009" y="4042901"/>
            <a:ext cx="3456480" cy="27079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3474" y="4257930"/>
            <a:ext cx="3281018" cy="246354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0027" y="2287596"/>
            <a:ext cx="1128930" cy="113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917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Good News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851" y="668347"/>
            <a:ext cx="8229600" cy="5111750"/>
          </a:xfrm>
        </p:spPr>
        <p:txBody>
          <a:bodyPr/>
          <a:lstStyle/>
          <a:p>
            <a:r>
              <a:rPr lang="en-GB" sz="2000" dirty="0" smtClean="0"/>
              <a:t>Quenches with beam</a:t>
            </a:r>
          </a:p>
          <a:p>
            <a:pPr lvl="1"/>
            <a:r>
              <a:rPr lang="en-GB" sz="1800" dirty="0" smtClean="0"/>
              <a:t>7 Training quenches, 6 beam induced quenches</a:t>
            </a:r>
          </a:p>
          <a:p>
            <a:pPr lvl="1"/>
            <a:r>
              <a:rPr lang="en-GB" sz="1800" dirty="0" smtClean="0"/>
              <a:t>No beam losses seen</a:t>
            </a:r>
          </a:p>
          <a:p>
            <a:pPr lvl="2"/>
            <a:r>
              <a:rPr lang="en-GB" sz="1600" dirty="0" smtClean="0"/>
              <a:t>Beams dumped before </a:t>
            </a:r>
            <a:r>
              <a:rPr lang="en-GB" sz="1600" b="1" dirty="0" smtClean="0">
                <a:solidFill>
                  <a:srgbClr val="FF0000"/>
                </a:solidFill>
              </a:rPr>
              <a:t>orbit</a:t>
            </a:r>
            <a:r>
              <a:rPr lang="en-GB" sz="1600" dirty="0" smtClean="0"/>
              <a:t> is affected</a:t>
            </a:r>
          </a:p>
          <a:p>
            <a:pPr lvl="1"/>
            <a:r>
              <a:rPr lang="en-GB" sz="1800" dirty="0" smtClean="0"/>
              <a:t>As designed, but good to see it in real</a:t>
            </a:r>
          </a:p>
          <a:p>
            <a:r>
              <a:rPr lang="en-GB" sz="2000" dirty="0" smtClean="0"/>
              <a:t>Only </a:t>
            </a:r>
            <a:r>
              <a:rPr lang="en-GB" sz="2000" b="1" dirty="0" smtClean="0">
                <a:solidFill>
                  <a:srgbClr val="FF0000"/>
                </a:solidFill>
              </a:rPr>
              <a:t>one</a:t>
            </a:r>
            <a:r>
              <a:rPr lang="en-GB" sz="2000" dirty="0" smtClean="0"/>
              <a:t> asynchronous beam dump due to MKD erratic</a:t>
            </a:r>
          </a:p>
          <a:p>
            <a:pPr lvl="1"/>
            <a:r>
              <a:rPr lang="en-GB" sz="1800" dirty="0" smtClean="0"/>
              <a:t>Below 3/beam/year announced after LS1 reliability run</a:t>
            </a:r>
          </a:p>
          <a:p>
            <a:pPr lvl="1"/>
            <a:r>
              <a:rPr lang="en-GB" sz="1800" dirty="0" smtClean="0"/>
              <a:t>MKD switch exchanged</a:t>
            </a:r>
          </a:p>
          <a:p>
            <a:pPr lvl="1"/>
            <a:r>
              <a:rPr lang="en-GB" sz="1800" dirty="0" smtClean="0"/>
              <a:t>Asynchronous beam dumps are</a:t>
            </a:r>
            <a:br>
              <a:rPr lang="en-GB" sz="1800" dirty="0" smtClean="0"/>
            </a:br>
            <a:r>
              <a:rPr lang="en-GB" sz="1800" dirty="0" smtClean="0"/>
              <a:t>to be avoided as the machine </a:t>
            </a:r>
            <a:br>
              <a:rPr lang="en-GB" sz="1800" dirty="0" smtClean="0"/>
            </a:br>
            <a:r>
              <a:rPr lang="en-GB" sz="1800" dirty="0" smtClean="0"/>
              <a:t>survival in case of high intensity </a:t>
            </a:r>
            <a:br>
              <a:rPr lang="en-GB" sz="1800" dirty="0" smtClean="0"/>
            </a:br>
            <a:r>
              <a:rPr lang="en-GB" sz="1800" dirty="0" smtClean="0"/>
              <a:t>beam being swept across the </a:t>
            </a:r>
            <a:br>
              <a:rPr lang="en-GB" sz="1800" dirty="0" smtClean="0"/>
            </a:br>
            <a:r>
              <a:rPr lang="en-GB" sz="1800" dirty="0" smtClean="0"/>
              <a:t>aperture is determined by the </a:t>
            </a:r>
            <a:br>
              <a:rPr lang="en-GB" sz="1800" dirty="0" smtClean="0"/>
            </a:br>
            <a:r>
              <a:rPr lang="en-GB" sz="1800" dirty="0" smtClean="0"/>
              <a:t>correct positioning of the TCDQ </a:t>
            </a:r>
            <a:br>
              <a:rPr lang="en-GB" sz="1800" dirty="0" smtClean="0"/>
            </a:br>
            <a:r>
              <a:rPr lang="en-GB" sz="1800" dirty="0" smtClean="0"/>
              <a:t>absorber: </a:t>
            </a:r>
            <a:r>
              <a:rPr lang="en-GB" sz="1800" b="1" i="1" dirty="0" smtClean="0">
                <a:solidFill>
                  <a:srgbClr val="FF0000"/>
                </a:solidFill>
              </a:rPr>
              <a:t>limited redundancy</a:t>
            </a:r>
            <a:br>
              <a:rPr lang="en-GB" sz="1800" b="1" i="1" dirty="0" smtClean="0">
                <a:solidFill>
                  <a:srgbClr val="FF0000"/>
                </a:solidFill>
              </a:rPr>
            </a:br>
            <a:r>
              <a:rPr lang="en-GB" sz="1800" b="1" i="1" dirty="0" smtClean="0">
                <a:solidFill>
                  <a:srgbClr val="FF0000"/>
                </a:solidFill>
              </a:rPr>
              <a:t> of the safety net </a:t>
            </a:r>
            <a:endParaRPr lang="en-GB" sz="1800" b="1" i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Machine Protection,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Chamonix 2016, 25/01/2016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3549" t="35701" r="1594" b="518"/>
          <a:stretch/>
        </p:blipFill>
        <p:spPr>
          <a:xfrm>
            <a:off x="5087510" y="3429000"/>
            <a:ext cx="4056490" cy="2883050"/>
          </a:xfrm>
          <a:prstGeom prst="rect">
            <a:avLst/>
          </a:prstGeom>
        </p:spPr>
      </p:pic>
      <p:pic>
        <p:nvPicPr>
          <p:cNvPr id="8" name="Picture 7" descr="Coll_Ion_QT_Orbit_Diff3rdAndLastTurn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60" y="260560"/>
            <a:ext cx="2311728" cy="1965936"/>
          </a:xfrm>
          <a:prstGeom prst="rect">
            <a:avLst/>
          </a:prstGeom>
        </p:spPr>
      </p:pic>
      <p:sp>
        <p:nvSpPr>
          <p:cNvPr id="9" name="Down Arrow 8"/>
          <p:cNvSpPr/>
          <p:nvPr/>
        </p:nvSpPr>
        <p:spPr bwMode="auto">
          <a:xfrm rot="16016527">
            <a:off x="5595715" y="1334891"/>
            <a:ext cx="429260" cy="948327"/>
          </a:xfrm>
          <a:prstGeom prst="downArrow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80" y="1340710"/>
            <a:ext cx="813776" cy="8137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03" y="4077090"/>
            <a:ext cx="955733" cy="955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893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Current Change Monitor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An ultimate Safety Net, talked about since a long time</a:t>
            </a:r>
          </a:p>
          <a:p>
            <a:r>
              <a:rPr lang="en-GB" sz="1800" dirty="0" smtClean="0"/>
              <a:t>Activated after test phase with some conservative interlock setting</a:t>
            </a:r>
          </a:p>
          <a:p>
            <a:r>
              <a:rPr lang="en-GB" sz="1800" dirty="0" smtClean="0"/>
              <a:t>Results presented at the MPP of 9 October 2015</a:t>
            </a:r>
          </a:p>
          <a:p>
            <a:pPr lvl="1"/>
            <a:r>
              <a:rPr lang="en-GB" sz="1600" dirty="0" smtClean="0"/>
              <a:t>Showed some noise problems still present</a:t>
            </a:r>
          </a:p>
          <a:p>
            <a:pPr lvl="1"/>
            <a:r>
              <a:rPr lang="en-GB" sz="1600" dirty="0" smtClean="0"/>
              <a:t>Same day: spurious beam dump </a:t>
            </a:r>
            <a:r>
              <a:rPr lang="en-GB" sz="1600" dirty="0" smtClean="0">
                <a:sym typeface="Wingdings" panose="05000000000000000000" pitchFamily="2" charset="2"/>
              </a:rPr>
              <a:t> interlock deactivated on BIS</a:t>
            </a:r>
          </a:p>
          <a:p>
            <a:r>
              <a:rPr lang="en-GB" sz="1800" dirty="0"/>
              <a:t>Proposal: Technical review of system status end February 2016, if correct functioning is verified </a:t>
            </a:r>
            <a:r>
              <a:rPr lang="en-GB" sz="1800" dirty="0" smtClean="0"/>
              <a:t>commission </a:t>
            </a:r>
            <a:r>
              <a:rPr lang="en-GB" sz="1800" dirty="0"/>
              <a:t>and activate BCCM in BIS after YETS.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Machine Protection,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Chamonix 2016, 25/01/2016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764630"/>
            <a:ext cx="38885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rgbClr val="FF0000"/>
                </a:solidFill>
              </a:rPr>
              <a:t>Talking about Safety Nets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412" y="3491701"/>
            <a:ext cx="357713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2D9DFF"/>
                </a:solidFill>
              </a:rPr>
              <a:t>Issues to be understood and solved following 1st operational experience: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2D9DFF"/>
                </a:solidFill>
              </a:rPr>
              <a:t>Suspected </a:t>
            </a:r>
            <a:r>
              <a:rPr lang="en-US" sz="1600" b="1" dirty="0">
                <a:solidFill>
                  <a:srgbClr val="2D9DFF"/>
                </a:solidFill>
              </a:rPr>
              <a:t>phase instability </a:t>
            </a:r>
            <a:r>
              <a:rPr lang="en-US" sz="1600" dirty="0">
                <a:solidFill>
                  <a:srgbClr val="2D9DFF"/>
                </a:solidFill>
              </a:rPr>
              <a:t>leading to loss spikes which </a:t>
            </a:r>
            <a:r>
              <a:rPr lang="en-US" sz="1600" dirty="0" smtClean="0">
                <a:solidFill>
                  <a:srgbClr val="2D9DFF"/>
                </a:solidFill>
              </a:rPr>
              <a:t>are uncorrelated </a:t>
            </a:r>
            <a:r>
              <a:rPr lang="en-US" sz="1600" dirty="0">
                <a:solidFill>
                  <a:srgbClr val="2D9DFF"/>
                </a:solidFill>
              </a:rPr>
              <a:t>to orbit movements or real </a:t>
            </a:r>
            <a:r>
              <a:rPr lang="en-US" sz="1600" dirty="0" smtClean="0">
                <a:solidFill>
                  <a:srgbClr val="2D9DFF"/>
                </a:solidFill>
              </a:rPr>
              <a:t>losses.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 smtClean="0">
                <a:solidFill>
                  <a:srgbClr val="2D9DFF"/>
                </a:solidFill>
              </a:rPr>
              <a:t>Intensity </a:t>
            </a:r>
            <a:r>
              <a:rPr lang="en-US" sz="1600" b="1" dirty="0">
                <a:solidFill>
                  <a:srgbClr val="2D9DFF"/>
                </a:solidFill>
              </a:rPr>
              <a:t>dependent</a:t>
            </a:r>
            <a:r>
              <a:rPr lang="en-US" sz="1600" dirty="0">
                <a:solidFill>
                  <a:srgbClr val="2D9DFF"/>
                </a:solidFill>
              </a:rPr>
              <a:t> </a:t>
            </a:r>
            <a:r>
              <a:rPr lang="en-US" sz="1600" dirty="0" smtClean="0">
                <a:solidFill>
                  <a:srgbClr val="2D9DFF"/>
                </a:solidFill>
              </a:rPr>
              <a:t>baseline.</a:t>
            </a:r>
            <a:endParaRPr lang="en-US" sz="1600" dirty="0">
              <a:solidFill>
                <a:srgbClr val="2D9DFF"/>
              </a:solidFill>
            </a:endParaRPr>
          </a:p>
        </p:txBody>
      </p:sp>
      <p:pic>
        <p:nvPicPr>
          <p:cNvPr id="10" name="Picture 9" descr="allCompareFull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633" y="3425558"/>
            <a:ext cx="5318570" cy="3191142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5384840" y="3822892"/>
            <a:ext cx="435386" cy="1494433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448936" y="3570822"/>
            <a:ext cx="283243" cy="2196549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8411398" y="3570822"/>
            <a:ext cx="503890" cy="1517594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2981" y="5615558"/>
            <a:ext cx="841456" cy="843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399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2880" y="36704"/>
            <a:ext cx="8229600" cy="523875"/>
          </a:xfrm>
        </p:spPr>
        <p:txBody>
          <a:bodyPr/>
          <a:lstStyle/>
          <a:p>
            <a:r>
              <a:rPr lang="en-GB" dirty="0" smtClean="0"/>
              <a:t>Many other issues identified, non alarming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Machine Protection,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Chamonix 2016, 25/01/2016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14475" y="533240"/>
            <a:ext cx="36827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Courtesy Daniel Wollmann</a:t>
            </a:r>
            <a:endParaRPr lang="en-GB" i="1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34924" y="1027961"/>
            <a:ext cx="5182756" cy="5514059"/>
          </a:xfrm>
        </p:spPr>
        <p:txBody>
          <a:bodyPr>
            <a:normAutofit fontScale="32500" lnSpcReduction="20000"/>
          </a:bodyPr>
          <a:lstStyle/>
          <a:p>
            <a:pPr marL="355600" indent="-319088">
              <a:lnSpc>
                <a:spcPct val="120000"/>
              </a:lnSpc>
            </a:pPr>
            <a:r>
              <a:rPr lang="en-US" b="1" dirty="0" smtClean="0"/>
              <a:t>Magnet Powering</a:t>
            </a:r>
            <a:endParaRPr lang="en-US" dirty="0" smtClean="0"/>
          </a:p>
          <a:p>
            <a:pPr marL="444500" lvl="1" indent="-177800">
              <a:lnSpc>
                <a:spcPct val="120000"/>
              </a:lnSpc>
            </a:pPr>
            <a:r>
              <a:rPr lang="en-US" sz="2800" dirty="0">
                <a:solidFill>
                  <a:srgbClr val="008000"/>
                </a:solidFill>
              </a:rPr>
              <a:t>SEUs in QPS board for splice protection </a:t>
            </a:r>
            <a:r>
              <a:rPr lang="en-US" sz="2800" dirty="0">
                <a:sym typeface="Wingdings"/>
              </a:rPr>
              <a:t> trips of RBs sectors OR partial trip of sector by PIC due to intermittent opening of quench loop  beams dumped but RBs staid powered  </a:t>
            </a:r>
            <a:r>
              <a:rPr lang="en-US" sz="2800" b="1" dirty="0">
                <a:sym typeface="Wingdings"/>
              </a:rPr>
              <a:t>Replacement of boards </a:t>
            </a:r>
            <a:r>
              <a:rPr lang="en-US" sz="2800" dirty="0">
                <a:sym typeface="Wingdings"/>
              </a:rPr>
              <a:t>in TS2 AND activation of opening </a:t>
            </a:r>
            <a:r>
              <a:rPr lang="en-US" sz="2800" b="1" dirty="0">
                <a:sym typeface="Wingdings"/>
              </a:rPr>
              <a:t>13kA EE switches via SIS</a:t>
            </a:r>
            <a:r>
              <a:rPr lang="en-US" sz="2800" dirty="0" smtClean="0">
                <a:sym typeface="Wingdings"/>
              </a:rPr>
              <a:t>.</a:t>
            </a:r>
          </a:p>
          <a:p>
            <a:pPr marL="444500" lvl="1" indent="-177800">
              <a:lnSpc>
                <a:spcPct val="120000"/>
              </a:lnSpc>
            </a:pPr>
            <a:r>
              <a:rPr lang="en-US" sz="2800" dirty="0">
                <a:solidFill>
                  <a:srgbClr val="FF6600"/>
                </a:solidFill>
              </a:rPr>
              <a:t>QPS_OK flickering</a:t>
            </a:r>
            <a:r>
              <a:rPr lang="en-US" sz="2800" dirty="0"/>
              <a:t> </a:t>
            </a:r>
            <a:r>
              <a:rPr lang="en-US" sz="2800" dirty="0">
                <a:sym typeface="Wingdings"/>
              </a:rPr>
              <a:t> </a:t>
            </a:r>
            <a:r>
              <a:rPr lang="en-US" sz="2800" b="1" dirty="0">
                <a:sym typeface="Wingdings"/>
              </a:rPr>
              <a:t>signal masked</a:t>
            </a:r>
          </a:p>
          <a:p>
            <a:pPr marL="444500" lvl="1" indent="-177800">
              <a:lnSpc>
                <a:spcPct val="120000"/>
              </a:lnSpc>
            </a:pPr>
            <a:r>
              <a:rPr lang="en-US" sz="2800" dirty="0">
                <a:sym typeface="Wingdings"/>
              </a:rPr>
              <a:t>Transient earth fault in RB.A78</a:t>
            </a:r>
          </a:p>
          <a:p>
            <a:pPr marL="444500" lvl="1" indent="-177800">
              <a:lnSpc>
                <a:spcPct val="120000"/>
              </a:lnSpc>
            </a:pPr>
            <a:r>
              <a:rPr lang="en-US" sz="2800" dirty="0">
                <a:solidFill>
                  <a:srgbClr val="008000"/>
                </a:solidFill>
                <a:sym typeface="Wingdings"/>
              </a:rPr>
              <a:t>Earth fault in RCS.A78.B2</a:t>
            </a:r>
            <a:r>
              <a:rPr lang="en-US" sz="2800" dirty="0">
                <a:sym typeface="Wingdings"/>
              </a:rPr>
              <a:t>  </a:t>
            </a:r>
            <a:r>
              <a:rPr lang="en-US" sz="2800" b="1" dirty="0">
                <a:sym typeface="Wingdings"/>
              </a:rPr>
              <a:t>circuit condemned</a:t>
            </a:r>
            <a:endParaRPr lang="en-US" sz="2800" dirty="0">
              <a:sym typeface="Wingdings"/>
            </a:endParaRPr>
          </a:p>
          <a:p>
            <a:pPr marL="444500" lvl="1" indent="-177800">
              <a:lnSpc>
                <a:spcPct val="120000"/>
              </a:lnSpc>
            </a:pPr>
            <a:r>
              <a:rPr lang="en-US" sz="2800" dirty="0" smtClean="0">
                <a:sym typeface="Wingdings"/>
              </a:rPr>
              <a:t>Malfunction power supply in </a:t>
            </a:r>
            <a:r>
              <a:rPr lang="en-US" sz="2800" b="1" dirty="0" smtClean="0">
                <a:sym typeface="Wingdings"/>
              </a:rPr>
              <a:t>EE switch </a:t>
            </a:r>
            <a:r>
              <a:rPr lang="en-US" sz="2800" dirty="0" smtClean="0">
                <a:sym typeface="Wingdings"/>
              </a:rPr>
              <a:t>of RQTF.A56.B2</a:t>
            </a:r>
            <a:r>
              <a:rPr 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sym typeface="Wingdings"/>
              </a:rPr>
              <a:t> </a:t>
            </a:r>
            <a:endParaRPr lang="en-US" sz="2800" dirty="0">
              <a:solidFill>
                <a:schemeClr val="tx1">
                  <a:lumMod val="60000"/>
                  <a:lumOff val="40000"/>
                </a:schemeClr>
              </a:solidFill>
              <a:sym typeface="Wingdings"/>
            </a:endParaRPr>
          </a:p>
          <a:p>
            <a:pPr marL="444500" lvl="1" indent="-177800">
              <a:lnSpc>
                <a:spcPct val="120000"/>
              </a:lnSpc>
            </a:pPr>
            <a:r>
              <a:rPr lang="en-US" sz="2800" b="1" dirty="0" smtClean="0">
                <a:sym typeface="Wingdings"/>
              </a:rPr>
              <a:t>Training quenches</a:t>
            </a:r>
            <a:r>
              <a:rPr lang="en-US" sz="2800" dirty="0" smtClean="0">
                <a:sym typeface="Wingdings"/>
              </a:rPr>
              <a:t> at flat top</a:t>
            </a:r>
            <a:r>
              <a:rPr lang="en-US" sz="2800" b="1" dirty="0" smtClean="0">
                <a:sym typeface="Wingdings"/>
              </a:rPr>
              <a:t>.</a:t>
            </a:r>
            <a:endParaRPr lang="en-US" sz="2800" dirty="0" smtClean="0">
              <a:sym typeface="Wingdings"/>
            </a:endParaRPr>
          </a:p>
          <a:p>
            <a:pPr marL="444500" lvl="1" indent="-177800">
              <a:lnSpc>
                <a:spcPct val="120000"/>
              </a:lnSpc>
            </a:pPr>
            <a:r>
              <a:rPr lang="en-US" sz="2800" b="1" dirty="0" smtClean="0">
                <a:solidFill>
                  <a:srgbClr val="008000"/>
                </a:solidFill>
                <a:sym typeface="Wingdings"/>
              </a:rPr>
              <a:t>Trip of </a:t>
            </a:r>
            <a:r>
              <a:rPr lang="en-US" sz="2800" b="1" dirty="0" err="1" smtClean="0">
                <a:solidFill>
                  <a:srgbClr val="008000"/>
                </a:solidFill>
                <a:sym typeface="Wingdings"/>
              </a:rPr>
              <a:t>Undulator</a:t>
            </a:r>
            <a:r>
              <a:rPr lang="en-US" sz="2800" b="1" dirty="0" smtClean="0">
                <a:solidFill>
                  <a:srgbClr val="008000"/>
                </a:solidFill>
                <a:sym typeface="Wingdings"/>
              </a:rPr>
              <a:t> L4 </a:t>
            </a:r>
            <a:r>
              <a:rPr lang="en-US" sz="2800" dirty="0" smtClean="0">
                <a:solidFill>
                  <a:srgbClr val="008000"/>
                </a:solidFill>
                <a:sym typeface="Wingdings"/>
              </a:rPr>
              <a:t>due to slow increase of offset in U_RES </a:t>
            </a:r>
            <a:r>
              <a:rPr lang="en-US" sz="2800" dirty="0" smtClean="0">
                <a:sym typeface="Wingdings"/>
              </a:rPr>
              <a:t> sequencer check re-activated.</a:t>
            </a:r>
          </a:p>
          <a:p>
            <a:pPr marL="444500" lvl="1" indent="-177800">
              <a:lnSpc>
                <a:spcPct val="120000"/>
              </a:lnSpc>
            </a:pPr>
            <a:r>
              <a:rPr lang="en-US" sz="2800" dirty="0" smtClean="0">
                <a:solidFill>
                  <a:srgbClr val="FF6600"/>
                </a:solidFill>
                <a:sym typeface="Wingdings"/>
              </a:rPr>
              <a:t>QPS </a:t>
            </a:r>
            <a:r>
              <a:rPr lang="en-US" sz="2800" dirty="0" err="1" smtClean="0">
                <a:solidFill>
                  <a:srgbClr val="FF6600"/>
                </a:solidFill>
                <a:sym typeface="Wingdings"/>
              </a:rPr>
              <a:t>mBS</a:t>
            </a:r>
            <a:r>
              <a:rPr lang="en-US" sz="2800" dirty="0" smtClean="0">
                <a:solidFill>
                  <a:srgbClr val="FF6600"/>
                </a:solidFill>
                <a:sym typeface="Wingdings"/>
              </a:rPr>
              <a:t> boards loosing communication due to SEU</a:t>
            </a:r>
            <a:r>
              <a:rPr lang="en-US" sz="2800" dirty="0" smtClean="0">
                <a:sym typeface="Wingdings"/>
              </a:rPr>
              <a:t>  resets, sometimes heaters fire </a:t>
            </a:r>
          </a:p>
          <a:p>
            <a:pPr marL="444500" lvl="1" indent="-177800">
              <a:lnSpc>
                <a:spcPct val="120000"/>
              </a:lnSpc>
            </a:pPr>
            <a:r>
              <a:rPr lang="en-US" sz="2800" dirty="0" smtClean="0">
                <a:sym typeface="Wingdings"/>
              </a:rPr>
              <a:t>Unexplained dump probably due to SEU in QPS-PIC-PC interface. </a:t>
            </a:r>
          </a:p>
          <a:p>
            <a:pPr marL="355600" indent="-319088">
              <a:lnSpc>
                <a:spcPct val="120000"/>
              </a:lnSpc>
            </a:pPr>
            <a:r>
              <a:rPr lang="en-US" b="1" dirty="0" smtClean="0">
                <a:sym typeface="Wingdings"/>
              </a:rPr>
              <a:t>Interlocks</a:t>
            </a:r>
            <a:endParaRPr lang="en-US" dirty="0" smtClean="0">
              <a:sym typeface="Wingdings"/>
            </a:endParaRPr>
          </a:p>
          <a:p>
            <a:pPr marL="444500" lvl="1" indent="-177800">
              <a:lnSpc>
                <a:spcPct val="120000"/>
              </a:lnSpc>
            </a:pPr>
            <a:r>
              <a:rPr lang="en-US" sz="2800" dirty="0" smtClean="0">
                <a:solidFill>
                  <a:srgbClr val="008000"/>
                </a:solidFill>
                <a:sym typeface="Wingdings"/>
              </a:rPr>
              <a:t>UFO dumps and UFO induced quenches</a:t>
            </a:r>
            <a:r>
              <a:rPr lang="en-US" sz="2800" dirty="0" smtClean="0">
                <a:solidFill>
                  <a:srgbClr val="FF6600"/>
                </a:solidFill>
                <a:sym typeface="Wingdings"/>
              </a:rPr>
              <a:t> </a:t>
            </a:r>
            <a:r>
              <a:rPr lang="en-US" sz="2800" dirty="0" smtClean="0">
                <a:sym typeface="Wingdings"/>
              </a:rPr>
              <a:t> see talk of B. </a:t>
            </a:r>
            <a:r>
              <a:rPr lang="en-US" sz="2800" dirty="0" err="1" smtClean="0">
                <a:sym typeface="Wingdings"/>
              </a:rPr>
              <a:t>Auchmann</a:t>
            </a:r>
            <a:endParaRPr lang="en-US" sz="2800" dirty="0" smtClean="0">
              <a:sym typeface="Wingdings"/>
            </a:endParaRPr>
          </a:p>
          <a:p>
            <a:pPr marL="444500" lvl="1" indent="-177800">
              <a:lnSpc>
                <a:spcPct val="120000"/>
              </a:lnSpc>
            </a:pPr>
            <a:r>
              <a:rPr lang="en-US" sz="2800" dirty="0" smtClean="0">
                <a:solidFill>
                  <a:srgbClr val="FF6600"/>
                </a:solidFill>
                <a:sym typeface="Wingdings"/>
              </a:rPr>
              <a:t>BCCM false dump</a:t>
            </a:r>
          </a:p>
          <a:p>
            <a:pPr marL="444500" lvl="1" indent="-177800">
              <a:lnSpc>
                <a:spcPct val="120000"/>
              </a:lnSpc>
            </a:pPr>
            <a:r>
              <a:rPr lang="en-US" sz="2800" dirty="0">
                <a:solidFill>
                  <a:srgbClr val="FF6600"/>
                </a:solidFill>
                <a:sym typeface="Wingdings"/>
              </a:rPr>
              <a:t>Unbalanced rupture of the Quench Interlock </a:t>
            </a:r>
            <a:r>
              <a:rPr lang="en-US" sz="2800" dirty="0" smtClean="0">
                <a:solidFill>
                  <a:srgbClr val="FF6600"/>
                </a:solidFill>
                <a:sym typeface="Wingdings"/>
              </a:rPr>
              <a:t>Loops</a:t>
            </a:r>
          </a:p>
          <a:p>
            <a:pPr marL="444500" lvl="1" indent="-177800">
              <a:lnSpc>
                <a:spcPct val="120000"/>
              </a:lnSpc>
            </a:pPr>
            <a:r>
              <a:rPr lang="en-US" sz="2800" dirty="0" smtClean="0">
                <a:sym typeface="Wingdings"/>
              </a:rPr>
              <a:t>BLM thresholds: rounding issues discovered</a:t>
            </a:r>
          </a:p>
          <a:p>
            <a:pPr marL="444500" lvl="1" indent="-177800">
              <a:lnSpc>
                <a:spcPct val="120000"/>
              </a:lnSpc>
            </a:pPr>
            <a:r>
              <a:rPr lang="en-US" sz="2800" dirty="0" smtClean="0">
                <a:solidFill>
                  <a:srgbClr val="008000"/>
                </a:solidFill>
                <a:sym typeface="Wingdings"/>
              </a:rPr>
              <a:t>BIS: 3 beam dumps due to attenuation of signal in optical fiber</a:t>
            </a:r>
            <a:r>
              <a:rPr lang="en-US" sz="2800" dirty="0" smtClean="0">
                <a:sym typeface="Wingdings"/>
              </a:rPr>
              <a:t>   switch to other fiber</a:t>
            </a:r>
          </a:p>
          <a:p>
            <a:pPr marL="444500" lvl="1" indent="-177800">
              <a:lnSpc>
                <a:spcPct val="120000"/>
              </a:lnSpc>
            </a:pPr>
            <a:r>
              <a:rPr lang="en-US" sz="2800" dirty="0" smtClean="0">
                <a:sym typeface="Wingdings"/>
              </a:rPr>
              <a:t>FMCM triggers due to small electrical perturbations  mitigation in EYETS 2016/17</a:t>
            </a:r>
          </a:p>
          <a:p>
            <a:pPr marL="355600" indent="-319088">
              <a:lnSpc>
                <a:spcPct val="120000"/>
              </a:lnSpc>
            </a:pPr>
            <a:r>
              <a:rPr lang="en-US" b="1" dirty="0" smtClean="0">
                <a:sym typeface="Wingdings"/>
              </a:rPr>
              <a:t>Collimation</a:t>
            </a:r>
            <a:endParaRPr lang="en-US" dirty="0" smtClean="0">
              <a:sym typeface="Wingdings"/>
            </a:endParaRPr>
          </a:p>
          <a:p>
            <a:pPr marL="444500" lvl="1" indent="-177800">
              <a:lnSpc>
                <a:spcPct val="120000"/>
              </a:lnSpc>
            </a:pPr>
            <a:r>
              <a:rPr lang="en-US" sz="2800" dirty="0" smtClean="0">
                <a:sym typeface="Wingdings"/>
              </a:rPr>
              <a:t>Beam dump due to timeout (limit controlling CPU stuck) on TCL6</a:t>
            </a:r>
          </a:p>
          <a:p>
            <a:pPr marL="444500" lvl="1" indent="-177800">
              <a:lnSpc>
                <a:spcPct val="120000"/>
              </a:lnSpc>
            </a:pPr>
            <a:r>
              <a:rPr lang="en-US" sz="2800" dirty="0" smtClean="0">
                <a:solidFill>
                  <a:srgbClr val="008000"/>
                </a:solidFill>
                <a:sym typeface="Wingdings"/>
              </a:rPr>
              <a:t>UFO dumps on TCTs</a:t>
            </a:r>
            <a:r>
              <a:rPr lang="en-US" sz="2800" dirty="0" smtClean="0">
                <a:sym typeface="Wingdings"/>
              </a:rPr>
              <a:t>  BLM thresholds adjusted.</a:t>
            </a:r>
          </a:p>
          <a:p>
            <a:pPr marL="444500" lvl="1" indent="-177800">
              <a:lnSpc>
                <a:spcPct val="120000"/>
              </a:lnSpc>
            </a:pPr>
            <a:r>
              <a:rPr lang="en-US" sz="2800" dirty="0" smtClean="0">
                <a:sym typeface="Wingdings"/>
              </a:rPr>
              <a:t>TCSP.A4R6.B1 B1 (IR6) heating up  bad cooling pipe connection identified and corrected.</a:t>
            </a:r>
          </a:p>
          <a:p>
            <a:pPr marL="444500" lvl="1" indent="-177800">
              <a:lnSpc>
                <a:spcPct val="120000"/>
              </a:lnSpc>
            </a:pPr>
            <a:r>
              <a:rPr lang="en-US" sz="2800" dirty="0">
                <a:sym typeface="Wingdings"/>
              </a:rPr>
              <a:t>Disabled temperature </a:t>
            </a:r>
            <a:r>
              <a:rPr lang="en-US" sz="2800" dirty="0" smtClean="0">
                <a:sym typeface="Wingdings"/>
              </a:rPr>
              <a:t>sensors and thresholds increase at some collimators.</a:t>
            </a:r>
          </a:p>
          <a:p>
            <a:pPr marL="355600" indent="-319088">
              <a:lnSpc>
                <a:spcPct val="120000"/>
              </a:lnSpc>
            </a:pPr>
            <a:r>
              <a:rPr lang="en-US" b="1" dirty="0" smtClean="0">
                <a:sym typeface="Wingdings"/>
              </a:rPr>
              <a:t>Operation</a:t>
            </a:r>
            <a:endParaRPr lang="en-US" dirty="0" smtClean="0">
              <a:sym typeface="Wingdings"/>
            </a:endParaRPr>
          </a:p>
          <a:p>
            <a:pPr marL="444500" lvl="1" indent="-177800">
              <a:lnSpc>
                <a:spcPct val="120000"/>
              </a:lnSpc>
            </a:pPr>
            <a:r>
              <a:rPr lang="en-US" sz="2800" b="1" dirty="0" smtClean="0">
                <a:sym typeface="Wingdings"/>
              </a:rPr>
              <a:t>Instabilities</a:t>
            </a:r>
          </a:p>
          <a:p>
            <a:pPr marL="444500" lvl="1" indent="-177800">
              <a:lnSpc>
                <a:spcPct val="120000"/>
              </a:lnSpc>
            </a:pPr>
            <a:r>
              <a:rPr lang="en-US" sz="2800" b="1" dirty="0" smtClean="0">
                <a:solidFill>
                  <a:srgbClr val="008000"/>
                </a:solidFill>
                <a:sym typeface="Wingdings"/>
              </a:rPr>
              <a:t>Blow up </a:t>
            </a:r>
            <a:r>
              <a:rPr lang="en-US" sz="2800" dirty="0" smtClean="0">
                <a:solidFill>
                  <a:srgbClr val="008000"/>
                </a:solidFill>
                <a:sym typeface="Wingdings"/>
              </a:rPr>
              <a:t>of B1 bunches within the first ~300 buckets</a:t>
            </a:r>
            <a:r>
              <a:rPr lang="en-US" sz="2800" dirty="0" smtClean="0">
                <a:sym typeface="Wingdings"/>
              </a:rPr>
              <a:t>  disappeared after TS2</a:t>
            </a:r>
          </a:p>
          <a:p>
            <a:pPr marL="444500" lvl="1" indent="-177800">
              <a:lnSpc>
                <a:spcPct val="120000"/>
              </a:lnSpc>
            </a:pPr>
            <a:r>
              <a:rPr lang="en-US" sz="2800" b="1" dirty="0" smtClean="0">
                <a:sym typeface="Wingdings"/>
              </a:rPr>
              <a:t>BBQ-B1</a:t>
            </a:r>
            <a:r>
              <a:rPr lang="en-US" sz="2800" dirty="0" smtClean="0">
                <a:sym typeface="Wingdings"/>
              </a:rPr>
              <a:t> gating on bunches with high gain  not usable below 2-3TeV</a:t>
            </a:r>
          </a:p>
          <a:p>
            <a:pPr marL="444500" lvl="1" indent="-177800">
              <a:lnSpc>
                <a:spcPct val="120000"/>
              </a:lnSpc>
            </a:pPr>
            <a:r>
              <a:rPr lang="en-US" sz="2800" dirty="0" smtClean="0">
                <a:sym typeface="Wingdings"/>
              </a:rPr>
              <a:t>Orbit drifts in stable beams due to IR triplet drifts mitigated by low gain orbit feedback.</a:t>
            </a:r>
          </a:p>
          <a:p>
            <a:pPr marL="444500" lvl="1" indent="-177800">
              <a:lnSpc>
                <a:spcPct val="120000"/>
              </a:lnSpc>
            </a:pPr>
            <a:r>
              <a:rPr lang="en-US" sz="2800" b="1" dirty="0" smtClean="0">
                <a:sym typeface="Wingdings"/>
              </a:rPr>
              <a:t>SBF</a:t>
            </a:r>
            <a:r>
              <a:rPr lang="en-US" sz="2800" dirty="0" smtClean="0">
                <a:sym typeface="Wingdings"/>
              </a:rPr>
              <a:t> stuck / flickering (depending on BCT stability)  (partially) mitigated.</a:t>
            </a:r>
          </a:p>
          <a:p>
            <a:pPr marL="444500" lvl="1" indent="-177800">
              <a:lnSpc>
                <a:spcPct val="120000"/>
              </a:lnSpc>
            </a:pPr>
            <a:endParaRPr lang="en-US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014475" y="1034016"/>
            <a:ext cx="3877833" cy="5514059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319088">
              <a:lnSpc>
                <a:spcPct val="120000"/>
              </a:lnSpc>
            </a:pPr>
            <a:r>
              <a:rPr lang="en-US" sz="1200" b="1" dirty="0" smtClean="0">
                <a:sym typeface="Wingdings"/>
              </a:rPr>
              <a:t>LBDS</a:t>
            </a:r>
            <a:endParaRPr lang="en-US" sz="1400" dirty="0" smtClean="0">
              <a:sym typeface="Wingdings"/>
            </a:endParaRPr>
          </a:p>
          <a:p>
            <a:pPr marL="444500" lvl="1" indent="-177800">
              <a:lnSpc>
                <a:spcPct val="120000"/>
              </a:lnSpc>
            </a:pPr>
            <a:r>
              <a:rPr lang="en-US" sz="1100" dirty="0" smtClean="0">
                <a:solidFill>
                  <a:srgbClr val="008000"/>
                </a:solidFill>
                <a:sym typeface="Wingdings"/>
              </a:rPr>
              <a:t>MKD compensation power converter trip during ramp-down</a:t>
            </a:r>
            <a:r>
              <a:rPr lang="en-US" sz="1100" dirty="0" smtClean="0">
                <a:sym typeface="Wingdings"/>
              </a:rPr>
              <a:t>  replaced.</a:t>
            </a:r>
          </a:p>
          <a:p>
            <a:pPr marL="444500" lvl="1" indent="-177800">
              <a:lnSpc>
                <a:spcPct val="120000"/>
              </a:lnSpc>
            </a:pPr>
            <a:r>
              <a:rPr lang="en-US" sz="1100" dirty="0" smtClean="0">
                <a:solidFill>
                  <a:srgbClr val="008000"/>
                </a:solidFill>
                <a:sym typeface="Wingdings"/>
              </a:rPr>
              <a:t>MKB(HA.B2) self trigger </a:t>
            </a:r>
            <a:r>
              <a:rPr lang="en-US" sz="1100" dirty="0" smtClean="0">
                <a:sym typeface="Wingdings"/>
              </a:rPr>
              <a:t> generator replaced.</a:t>
            </a:r>
          </a:p>
          <a:p>
            <a:pPr marL="444500" lvl="1" indent="-177800">
              <a:lnSpc>
                <a:spcPct val="120000"/>
              </a:lnSpc>
            </a:pPr>
            <a:r>
              <a:rPr lang="en-US" sz="1100" dirty="0" smtClean="0">
                <a:solidFill>
                  <a:srgbClr val="008000"/>
                </a:solidFill>
                <a:sym typeface="Wingdings"/>
              </a:rPr>
              <a:t>Leak in B2 TDE  temporarily limiting intensity</a:t>
            </a:r>
            <a:r>
              <a:rPr lang="en-US" sz="1100" dirty="0" smtClean="0">
                <a:sym typeface="Wingdings"/>
              </a:rPr>
              <a:t>  solved by tightening bolt in </a:t>
            </a:r>
            <a:r>
              <a:rPr lang="en-US" sz="1100" dirty="0" err="1" smtClean="0">
                <a:sym typeface="Wingdings"/>
              </a:rPr>
              <a:t>collor</a:t>
            </a:r>
            <a:r>
              <a:rPr lang="en-US" sz="1100" dirty="0" smtClean="0">
                <a:sym typeface="Wingdings"/>
              </a:rPr>
              <a:t> flange.</a:t>
            </a:r>
          </a:p>
          <a:p>
            <a:pPr marL="355600" indent="-319088">
              <a:lnSpc>
                <a:spcPct val="120000"/>
              </a:lnSpc>
            </a:pPr>
            <a:r>
              <a:rPr lang="en-US" sz="1200" b="1" dirty="0" smtClean="0">
                <a:sym typeface="Wingdings"/>
              </a:rPr>
              <a:t>Injection</a:t>
            </a:r>
            <a:endParaRPr lang="en-US" sz="1400" dirty="0" smtClean="0">
              <a:sym typeface="Wingdings"/>
            </a:endParaRPr>
          </a:p>
          <a:p>
            <a:pPr marL="444500" lvl="1" indent="-177800">
              <a:lnSpc>
                <a:spcPct val="120000"/>
              </a:lnSpc>
            </a:pPr>
            <a:r>
              <a:rPr lang="en-US" sz="1100" dirty="0" smtClean="0">
                <a:sym typeface="Wingdings"/>
              </a:rPr>
              <a:t>Losses at TDI  reaching &gt;60% of dump threshold  </a:t>
            </a:r>
            <a:r>
              <a:rPr lang="en-US" sz="1100" i="1" dirty="0" smtClean="0">
                <a:sym typeface="Wingdings"/>
              </a:rPr>
              <a:t>Detail see talk of F. </a:t>
            </a:r>
            <a:r>
              <a:rPr lang="en-US" sz="1100" i="1" dirty="0" err="1" smtClean="0">
                <a:sym typeface="Wingdings"/>
              </a:rPr>
              <a:t>Burkart</a:t>
            </a:r>
            <a:endParaRPr lang="en-US" sz="1100" i="1" dirty="0" smtClean="0">
              <a:sym typeface="Wingdings"/>
            </a:endParaRPr>
          </a:p>
          <a:p>
            <a:pPr marL="444500" lvl="1" indent="-177800">
              <a:lnSpc>
                <a:spcPct val="120000"/>
              </a:lnSpc>
            </a:pPr>
            <a:r>
              <a:rPr lang="en-US" sz="1100" dirty="0" smtClean="0">
                <a:solidFill>
                  <a:srgbClr val="FF6600"/>
                </a:solidFill>
                <a:sym typeface="Wingdings"/>
              </a:rPr>
              <a:t>Vacuum spikes at TDI IR8 during high intensity operation (as during scrubbing)</a:t>
            </a:r>
            <a:r>
              <a:rPr lang="en-US" sz="1100" dirty="0" smtClean="0">
                <a:sym typeface="Wingdings"/>
              </a:rPr>
              <a:t>  increase of vacuum threshold to  8x10</a:t>
            </a:r>
            <a:r>
              <a:rPr lang="en-US" sz="1100" baseline="30000" dirty="0" smtClean="0">
                <a:sym typeface="Wingdings"/>
              </a:rPr>
              <a:t>-6 </a:t>
            </a:r>
            <a:r>
              <a:rPr lang="en-US" sz="1100" dirty="0" smtClean="0">
                <a:sym typeface="Wingdings"/>
              </a:rPr>
              <a:t>mbar  replacement during YETS</a:t>
            </a:r>
          </a:p>
          <a:p>
            <a:pPr marL="444500" lvl="1" indent="-177800">
              <a:lnSpc>
                <a:spcPct val="120000"/>
              </a:lnSpc>
            </a:pPr>
            <a:r>
              <a:rPr lang="en-US" sz="1100" dirty="0" smtClean="0">
                <a:sym typeface="Wingdings"/>
              </a:rPr>
              <a:t>MKI flashover</a:t>
            </a:r>
          </a:p>
          <a:p>
            <a:pPr marL="444500" lvl="1" indent="-177800">
              <a:lnSpc>
                <a:spcPct val="120000"/>
              </a:lnSpc>
            </a:pPr>
            <a:r>
              <a:rPr lang="en-US" sz="1100" dirty="0" smtClean="0">
                <a:sym typeface="Wingdings"/>
              </a:rPr>
              <a:t>On rare occasions inj. </a:t>
            </a:r>
            <a:r>
              <a:rPr lang="en-US" sz="1100" dirty="0">
                <a:sym typeface="Wingdings"/>
              </a:rPr>
              <a:t>o</a:t>
            </a:r>
            <a:r>
              <a:rPr lang="en-US" sz="1100" dirty="0" smtClean="0">
                <a:sym typeface="Wingdings"/>
              </a:rPr>
              <a:t>scillation data missing.</a:t>
            </a:r>
          </a:p>
          <a:p>
            <a:pPr marL="444500" lvl="1" indent="-177800">
              <a:lnSpc>
                <a:spcPct val="120000"/>
              </a:lnSpc>
            </a:pPr>
            <a:r>
              <a:rPr lang="en-US" sz="1100" dirty="0" smtClean="0">
                <a:sym typeface="Wingdings"/>
              </a:rPr>
              <a:t>MKI temperature interlock increased to 52C.</a:t>
            </a:r>
          </a:p>
          <a:p>
            <a:pPr marL="355600" indent="-319088">
              <a:lnSpc>
                <a:spcPct val="120000"/>
              </a:lnSpc>
            </a:pPr>
            <a:r>
              <a:rPr lang="en-US" sz="1200" b="1" dirty="0" smtClean="0">
                <a:sym typeface="Wingdings"/>
              </a:rPr>
              <a:t>Heating</a:t>
            </a:r>
            <a:endParaRPr lang="en-US" sz="1400" dirty="0" smtClean="0">
              <a:sym typeface="Wingdings"/>
            </a:endParaRPr>
          </a:p>
          <a:p>
            <a:pPr marL="444500" lvl="1" indent="-177800">
              <a:lnSpc>
                <a:spcPct val="120000"/>
              </a:lnSpc>
            </a:pPr>
            <a:r>
              <a:rPr lang="en-US" sz="1100" b="1" dirty="0" smtClean="0">
                <a:sym typeface="Wingdings"/>
              </a:rPr>
              <a:t>Decrease of bunch length </a:t>
            </a:r>
            <a:r>
              <a:rPr lang="en-US" sz="1100" dirty="0" smtClean="0">
                <a:sym typeface="Wingdings"/>
              </a:rPr>
              <a:t>during fill  increase of target bunch length at flat top (1.25ns1.35ns)</a:t>
            </a:r>
          </a:p>
          <a:p>
            <a:pPr marL="444500" lvl="1" indent="-177800">
              <a:lnSpc>
                <a:spcPct val="120000"/>
              </a:lnSpc>
            </a:pPr>
            <a:r>
              <a:rPr lang="en-US" sz="1100" b="1" dirty="0" smtClean="0">
                <a:sym typeface="Wingdings"/>
              </a:rPr>
              <a:t>Transients on sector 12 </a:t>
            </a:r>
            <a:r>
              <a:rPr lang="en-US" sz="1100" dirty="0" smtClean="0">
                <a:sym typeface="Wingdings"/>
              </a:rPr>
              <a:t>increasing with intensity: now 10 W on top of an heat load of 15 W. Abrupt transients appear after injection and disappear during the ramp on most sectors.</a:t>
            </a:r>
          </a:p>
          <a:p>
            <a:pPr marL="444500" lvl="1" indent="-177800">
              <a:lnSpc>
                <a:spcPct val="120000"/>
              </a:lnSpc>
            </a:pPr>
            <a:r>
              <a:rPr lang="en-US" sz="1100" dirty="0" smtClean="0"/>
              <a:t>Beam screen: cryogenics </a:t>
            </a:r>
            <a:r>
              <a:rPr lang="en-US" sz="1100" dirty="0"/>
              <a:t>at the </a:t>
            </a:r>
            <a:r>
              <a:rPr lang="en-US" sz="1100" dirty="0" smtClean="0"/>
              <a:t>limit reached, </a:t>
            </a:r>
            <a:r>
              <a:rPr lang="en-US" sz="1100" dirty="0"/>
              <a:t>but the normalized heat load decreases thanks to </a:t>
            </a:r>
            <a:r>
              <a:rPr lang="en-US" sz="1100" dirty="0" smtClean="0"/>
              <a:t>conditioning</a:t>
            </a:r>
            <a:r>
              <a:rPr lang="en-US" sz="1100" dirty="0"/>
              <a:t>s</a:t>
            </a:r>
            <a:r>
              <a:rPr lang="en-US" sz="1100" dirty="0" smtClean="0"/>
              <a:t>. </a:t>
            </a:r>
            <a:r>
              <a:rPr lang="en-US" sz="1100" dirty="0"/>
              <a:t>Impedance heat load still negligible. </a:t>
            </a:r>
            <a:endParaRPr lang="en-US" sz="1100" b="1" dirty="0" smtClean="0">
              <a:solidFill>
                <a:srgbClr val="FF6600"/>
              </a:solidFill>
            </a:endParaRPr>
          </a:p>
          <a:p>
            <a:pPr marL="444500" lvl="1" indent="-177800">
              <a:lnSpc>
                <a:spcPct val="120000"/>
              </a:lnSpc>
            </a:pPr>
            <a:r>
              <a:rPr lang="en-US" sz="1100" b="1" dirty="0" smtClean="0">
                <a:solidFill>
                  <a:srgbClr val="FF6600"/>
                </a:solidFill>
              </a:rPr>
              <a:t>TDI temperature reaching 80C</a:t>
            </a:r>
            <a:r>
              <a:rPr lang="en-US" sz="1100" dirty="0" smtClean="0"/>
              <a:t>.</a:t>
            </a:r>
          </a:p>
          <a:p>
            <a:pPr marL="444500" lvl="1" indent="-177800">
              <a:lnSpc>
                <a:spcPct val="120000"/>
              </a:lnSpc>
            </a:pPr>
            <a:r>
              <a:rPr lang="en-US" sz="1100" dirty="0" smtClean="0"/>
              <a:t>TOTEM pressure increase in both 6L5 and 6R5 when moving roman pots in. </a:t>
            </a:r>
          </a:p>
          <a:p>
            <a:pPr marL="444500" lvl="1" indent="-177800"/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25044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Machine Protection Commissioning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00" y="689483"/>
            <a:ext cx="4464620" cy="5111750"/>
          </a:xfrm>
        </p:spPr>
        <p:txBody>
          <a:bodyPr/>
          <a:lstStyle/>
          <a:p>
            <a:r>
              <a:rPr lang="en-GB" sz="2000" dirty="0" smtClean="0"/>
              <a:t>Reviewed at MPP</a:t>
            </a:r>
          </a:p>
          <a:p>
            <a:r>
              <a:rPr lang="en-GB" sz="2000" dirty="0" smtClean="0"/>
              <a:t>Mixture of ‘techniques’</a:t>
            </a:r>
          </a:p>
          <a:p>
            <a:pPr lvl="1"/>
            <a:r>
              <a:rPr lang="en-GB" sz="1800" dirty="0"/>
              <a:t>Google docs and Excel (SIS, Injection, LBDS, BLM … </a:t>
            </a:r>
            <a:r>
              <a:rPr lang="en-GB" sz="1800" dirty="0" smtClean="0"/>
              <a:t>), </a:t>
            </a:r>
            <a:r>
              <a:rPr lang="en-GB" sz="1800" dirty="0" err="1" smtClean="0"/>
              <a:t>ACCTESTing</a:t>
            </a:r>
            <a:r>
              <a:rPr lang="en-GB" sz="1800" dirty="0" smtClean="0"/>
              <a:t> </a:t>
            </a:r>
            <a:r>
              <a:rPr lang="en-GB" sz="1800" dirty="0"/>
              <a:t>(PIC, WIC, FMCM, Collimation </a:t>
            </a:r>
            <a:r>
              <a:rPr lang="en-GB" sz="1800" dirty="0" smtClean="0"/>
              <a:t>partially), MTF </a:t>
            </a:r>
            <a:r>
              <a:rPr lang="en-GB" sz="1800" dirty="0"/>
              <a:t>for documentation of results (Collimation</a:t>
            </a:r>
            <a:r>
              <a:rPr lang="en-GB" sz="1800" dirty="0" smtClean="0"/>
              <a:t>)</a:t>
            </a:r>
          </a:p>
          <a:p>
            <a:r>
              <a:rPr lang="en-GB" sz="2000" dirty="0" smtClean="0"/>
              <a:t>Review status before intensity ramp-up: MP workshop 12/06/2015: OK</a:t>
            </a:r>
          </a:p>
          <a:p>
            <a:r>
              <a:rPr lang="en-GB" sz="2000" dirty="0" smtClean="0"/>
              <a:t>Procedures to be cleaned up before 2016 start-up. </a:t>
            </a:r>
            <a:r>
              <a:rPr lang="en-GB" sz="2000" dirty="0" smtClean="0"/>
              <a:t>YES !</a:t>
            </a:r>
            <a:endParaRPr lang="en-GB" sz="2000" dirty="0" smtClean="0"/>
          </a:p>
          <a:p>
            <a:r>
              <a:rPr lang="en-GB" sz="2000" b="1" i="1" dirty="0" smtClean="0">
                <a:solidFill>
                  <a:srgbClr val="FF0000"/>
                </a:solidFill>
              </a:rPr>
              <a:t>The future is in </a:t>
            </a:r>
            <a:r>
              <a:rPr lang="en-GB" sz="2000" b="1" i="1" dirty="0" err="1" smtClean="0">
                <a:solidFill>
                  <a:srgbClr val="FF0000"/>
                </a:solidFill>
              </a:rPr>
              <a:t>AccTesting</a:t>
            </a:r>
            <a:r>
              <a:rPr lang="en-GB" sz="2000" b="1" i="1" dirty="0" smtClean="0">
                <a:solidFill>
                  <a:srgbClr val="FF0000"/>
                </a:solidFill>
              </a:rPr>
              <a:t>, but needs to be based on approved procedures</a:t>
            </a:r>
            <a:endParaRPr lang="en-GB" sz="2000" b="1" i="1" dirty="0">
              <a:solidFill>
                <a:srgbClr val="FF0000"/>
              </a:solidFill>
            </a:endParaRP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Machine Protection,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Chamonix 2016, 25/01/2016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493236"/>
              </p:ext>
            </p:extLst>
          </p:nvPr>
        </p:nvGraphicFramePr>
        <p:xfrm>
          <a:off x="4897687" y="823680"/>
          <a:ext cx="4140113" cy="48433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30047"/>
                <a:gridCol w="1230034"/>
                <a:gridCol w="1180032"/>
              </a:tblGrid>
              <a:tr h="294146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MPS System</a:t>
                      </a:r>
                      <a:endParaRPr lang="en-US" sz="10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MPP presentation</a:t>
                      </a:r>
                      <a:endParaRPr lang="en-US" sz="10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Approval Status</a:t>
                      </a:r>
                      <a:endParaRPr lang="en-US" sz="10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146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Collimation System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13.05.2014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Released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CC"/>
                    </a:solidFill>
                  </a:tcPr>
                </a:tc>
              </a:tr>
              <a:tr h="294146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Injection Protection System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24.10.2014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In work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E8E"/>
                    </a:solidFill>
                  </a:tcPr>
                </a:tc>
              </a:tr>
              <a:tr h="294146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Beam Interlock System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25.04.2014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In work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E8E"/>
                    </a:solidFill>
                  </a:tcPr>
                </a:tc>
              </a:tr>
              <a:tr h="294146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Powering Interlock System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31.01.2014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Under approval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294146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Vacuum System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31.10.2014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Engineering</a:t>
                      </a:r>
                      <a:r>
                        <a:rPr lang="en-US" sz="1000" baseline="0" dirty="0" smtClean="0"/>
                        <a:t> check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294146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Beam Dump System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21.03./13.05.2014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Updated</a:t>
                      </a:r>
                      <a:r>
                        <a:rPr lang="en-US" sz="1000" baseline="0" dirty="0" smtClean="0"/>
                        <a:t> procedure</a:t>
                      </a:r>
                      <a:r>
                        <a:rPr lang="en-US" sz="1000" dirty="0" smtClean="0"/>
                        <a:t> received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E8E"/>
                    </a:solidFill>
                  </a:tcPr>
                </a:tc>
              </a:tr>
              <a:tr h="294146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FMCM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31.01.2014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Under approval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294146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BLM System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24.10.2014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Engineering check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Warm Magnet Interlock System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21.02.2014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Under approval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28679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Safe Machine Parameter System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25.04.2014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Updated</a:t>
                      </a:r>
                      <a:r>
                        <a:rPr lang="en-US" sz="1000" baseline="0" dirty="0" smtClean="0"/>
                        <a:t> procedure</a:t>
                      </a:r>
                      <a:r>
                        <a:rPr lang="en-US" sz="1000" dirty="0" smtClean="0"/>
                        <a:t> received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E8E"/>
                    </a:solidFill>
                  </a:tcPr>
                </a:tc>
              </a:tr>
              <a:tr h="294146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Software</a:t>
                      </a:r>
                      <a:r>
                        <a:rPr lang="en-US" sz="1000" baseline="0" dirty="0" smtClean="0"/>
                        <a:t> Interlock System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31.01.2014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In work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E8E"/>
                    </a:solidFill>
                  </a:tcPr>
                </a:tc>
              </a:tr>
              <a:tr h="25912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Beam Current Change Monitor 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30.01.2015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Draft procedure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C8A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 rot="20918870">
            <a:off x="4914677" y="5661920"/>
            <a:ext cx="36719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>
                <a:solidFill>
                  <a:srgbClr val="FF0000"/>
                </a:solidFill>
              </a:rPr>
              <a:t>Don’t reduce MP commissioning time !!</a:t>
            </a:r>
            <a:endParaRPr lang="en-GB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69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450" y="327483"/>
            <a:ext cx="6133073" cy="523875"/>
          </a:xfrm>
        </p:spPr>
        <p:txBody>
          <a:bodyPr/>
          <a:lstStyle/>
          <a:p>
            <a:r>
              <a:rPr lang="en-GB" dirty="0" smtClean="0"/>
              <a:t>Example of MP test: UPS 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975"/>
            <a:ext cx="4258820" cy="5111750"/>
          </a:xfrm>
        </p:spPr>
        <p:txBody>
          <a:bodyPr/>
          <a:lstStyle/>
          <a:p>
            <a:r>
              <a:rPr lang="en-US" sz="1600" dirty="0"/>
              <a:t>Campaign to </a:t>
            </a:r>
            <a:r>
              <a:rPr lang="en-US" sz="1600" b="1" dirty="0"/>
              <a:t>validate the redundant UPS power </a:t>
            </a:r>
            <a:r>
              <a:rPr lang="en-US" sz="1600" dirty="0"/>
              <a:t>distribution for LHC equipment systems after LS1.</a:t>
            </a:r>
          </a:p>
          <a:p>
            <a:r>
              <a:rPr lang="en-US" sz="1600" b="1" dirty="0"/>
              <a:t>Important non-conformities</a:t>
            </a:r>
            <a:r>
              <a:rPr lang="en-US" sz="1600" dirty="0"/>
              <a:t> on Machine Protection (QPS, BIS, PIC, WIC, FMCM, BPM, BLM, Collimation, PC) systems were revealed.</a:t>
            </a:r>
          </a:p>
          <a:p>
            <a:r>
              <a:rPr lang="en-US" sz="1600" dirty="0"/>
              <a:t>Test on LBDS was </a:t>
            </a:r>
            <a:r>
              <a:rPr lang="en-US" sz="1600" b="1" dirty="0" smtClean="0"/>
              <a:t>performed B2 only</a:t>
            </a:r>
          </a:p>
          <a:p>
            <a:pPr lvl="1"/>
            <a:r>
              <a:rPr lang="en-US" sz="1400" b="1" dirty="0" smtClean="0"/>
              <a:t>Non conformity found and corrected</a:t>
            </a:r>
          </a:p>
          <a:p>
            <a:pPr lvl="1"/>
            <a:r>
              <a:rPr lang="en-US" sz="1400" b="1" dirty="0" smtClean="0"/>
              <a:t>B1 not tested, could not close BIS loop at moment of test</a:t>
            </a:r>
            <a:endParaRPr lang="en-US" sz="1400" dirty="0"/>
          </a:p>
          <a:p>
            <a:r>
              <a:rPr lang="en-US" sz="1600" b="1" dirty="0">
                <a:solidFill>
                  <a:srgbClr val="FF0000"/>
                </a:solidFill>
              </a:rPr>
              <a:t>A new UPS campaign will be done during </a:t>
            </a:r>
            <a:r>
              <a:rPr lang="en-US" sz="1600" b="1" dirty="0" smtClean="0">
                <a:solidFill>
                  <a:srgbClr val="FF0000"/>
                </a:solidFill>
              </a:rPr>
              <a:t>1 – 8 March 2016 and </a:t>
            </a:r>
            <a:r>
              <a:rPr lang="en-US" sz="1600" b="1" dirty="0">
                <a:solidFill>
                  <a:srgbClr val="FF0000"/>
                </a:solidFill>
              </a:rPr>
              <a:t>repeated on a yearly basis (approved by the LMC).</a:t>
            </a:r>
          </a:p>
          <a:p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Machine Protection,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Chamonix 2016, 25/01/2016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5131149"/>
            <a:ext cx="53882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</a:pPr>
            <a:r>
              <a:rPr lang="en-US" sz="1800" dirty="0" smtClean="0">
                <a:solidFill>
                  <a:srgbClr val="0055A0"/>
                </a:solidFill>
                <a:latin typeface="Arial"/>
                <a:hlinkClick r:id="rId2"/>
              </a:rPr>
              <a:t>Report on UPS test results to LMC 25.03.2015</a:t>
            </a:r>
            <a:r>
              <a:rPr lang="en-US" sz="1800" dirty="0" smtClean="0">
                <a:solidFill>
                  <a:srgbClr val="0055A0"/>
                </a:solidFill>
                <a:latin typeface="Arial"/>
              </a:rPr>
              <a:t> </a:t>
            </a:r>
          </a:p>
          <a:p>
            <a:pPr marL="285750" indent="-285750" algn="l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</a:pPr>
            <a:r>
              <a:rPr lang="en-US" sz="1800" dirty="0" smtClean="0">
                <a:solidFill>
                  <a:srgbClr val="0055A0"/>
                </a:solidFill>
                <a:latin typeface="Arial"/>
                <a:hlinkClick r:id="rId3"/>
              </a:rPr>
              <a:t>Test report EDMS 1505860</a:t>
            </a:r>
            <a:endParaRPr lang="en-US" sz="1800" dirty="0" smtClean="0">
              <a:solidFill>
                <a:srgbClr val="0055A0"/>
              </a:solidFill>
              <a:latin typeface="Arial"/>
            </a:endParaRPr>
          </a:p>
          <a:p>
            <a:pPr marL="285750" indent="-285750" algn="l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</a:pPr>
            <a:r>
              <a:rPr lang="en-US" sz="1800" dirty="0" smtClean="0">
                <a:solidFill>
                  <a:srgbClr val="0055A0"/>
                </a:solidFill>
                <a:latin typeface="Arial"/>
                <a:hlinkClick r:id="rId4"/>
              </a:rPr>
              <a:t>Test procedure EDMS 1405966</a:t>
            </a:r>
            <a:endParaRPr lang="en-US" sz="1800" dirty="0">
              <a:solidFill>
                <a:srgbClr val="0055A0"/>
              </a:solidFill>
              <a:latin typeface="Arial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25978" y="1988800"/>
            <a:ext cx="4310072" cy="416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5720574" y="1175208"/>
            <a:ext cx="20478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Ivan  </a:t>
            </a:r>
            <a:r>
              <a:rPr lang="en-US" sz="1600" i="1" dirty="0" err="1" smtClean="0"/>
              <a:t>Romera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86581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Intensity Ramp-up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632" y="685264"/>
            <a:ext cx="8229600" cy="5111750"/>
          </a:xfrm>
        </p:spPr>
        <p:txBody>
          <a:bodyPr/>
          <a:lstStyle/>
          <a:p>
            <a:r>
              <a:rPr lang="en-GB" dirty="0" smtClean="0"/>
              <a:t>50 ns proposal (and similar to what we did):</a:t>
            </a:r>
          </a:p>
          <a:p>
            <a:pPr lvl="1"/>
            <a:r>
              <a:rPr lang="en-GB" dirty="0" smtClean="0"/>
              <a:t>3 – 12 – 48 – 144 – 288 – 480 – 768 – 1092 – 1380 bunches</a:t>
            </a:r>
          </a:p>
          <a:p>
            <a:r>
              <a:rPr lang="en-GB" dirty="0" smtClean="0"/>
              <a:t>25 ns, second proposal</a:t>
            </a:r>
          </a:p>
          <a:p>
            <a:pPr lvl="1"/>
            <a:r>
              <a:rPr lang="en-GB" dirty="0" smtClean="0"/>
              <a:t>3 – 72 – 144 – 288 – 432 – 588 – </a:t>
            </a:r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1164 – 1740 – 2316 </a:t>
            </a:r>
            <a:r>
              <a:rPr lang="en-GB" dirty="0" smtClean="0"/>
              <a:t>bunches</a:t>
            </a:r>
          </a:p>
          <a:p>
            <a:r>
              <a:rPr lang="en-GB" dirty="0" smtClean="0"/>
              <a:t>Stayed with Run 1 strategy:</a:t>
            </a:r>
          </a:p>
          <a:p>
            <a:pPr lvl="1"/>
            <a:r>
              <a:rPr lang="en-GB" dirty="0" smtClean="0"/>
              <a:t>At each step at least 3 fills and 20 hours of stable beams</a:t>
            </a:r>
          </a:p>
          <a:p>
            <a:pPr lvl="1"/>
            <a:r>
              <a:rPr lang="en-GB" dirty="0" smtClean="0"/>
              <a:t>Basically followed without too much discussion </a:t>
            </a:r>
          </a:p>
          <a:p>
            <a:pPr lvl="1"/>
            <a:r>
              <a:rPr lang="en-GB" dirty="0" smtClean="0"/>
              <a:t>At each step MPP checklist filled by experts</a:t>
            </a:r>
          </a:p>
          <a:p>
            <a:pPr lvl="2"/>
            <a:r>
              <a:rPr lang="en-GB" dirty="0" smtClean="0"/>
              <a:t>In total 17 ramp-up check lists were filled in (</a:t>
            </a:r>
            <a:r>
              <a:rPr lang="en-GB" dirty="0" err="1" smtClean="0"/>
              <a:t>edms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Sometimes a bit short notice, at weekends etc. but worked out</a:t>
            </a:r>
          </a:p>
          <a:p>
            <a:pPr lvl="1"/>
            <a:r>
              <a:rPr lang="en-GB" dirty="0" smtClean="0"/>
              <a:t>From 1000 bunches with 25 ns intensity steps were smaller as we conditioned the machine while doing physics</a:t>
            </a:r>
          </a:p>
          <a:p>
            <a:pPr lvl="2"/>
            <a:r>
              <a:rPr lang="en-GB" dirty="0" smtClean="0"/>
              <a:t>MPP checklist to be determined by </a:t>
            </a:r>
            <a:r>
              <a:rPr lang="en-GB" b="1" dirty="0" smtClean="0">
                <a:solidFill>
                  <a:srgbClr val="FF0000"/>
                </a:solidFill>
              </a:rPr>
              <a:t>time</a:t>
            </a:r>
            <a:r>
              <a:rPr lang="en-GB" dirty="0" smtClean="0"/>
              <a:t> and not by intensity steps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Machine Protection,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Chamonix 2016, 25/01/2016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9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Could we have gone faster ???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410" y="692620"/>
            <a:ext cx="8435400" cy="5111750"/>
          </a:xfrm>
        </p:spPr>
        <p:txBody>
          <a:bodyPr/>
          <a:lstStyle/>
          <a:p>
            <a:r>
              <a:rPr lang="en-GB" sz="2000" dirty="0" smtClean="0"/>
              <a:t>Better not</a:t>
            </a:r>
          </a:p>
          <a:p>
            <a:pPr lvl="1"/>
            <a:r>
              <a:rPr lang="en-GB" sz="1800" dirty="0" smtClean="0"/>
              <a:t>Would have been stopped by </a:t>
            </a:r>
            <a:r>
              <a:rPr lang="en-GB" sz="1800" dirty="0" err="1" smtClean="0"/>
              <a:t>mQPS</a:t>
            </a:r>
            <a:r>
              <a:rPr lang="en-GB" sz="1800" dirty="0" smtClean="0"/>
              <a:t> boards &lt; 500 bunches</a:t>
            </a:r>
          </a:p>
          <a:p>
            <a:pPr lvl="1"/>
            <a:r>
              <a:rPr lang="en-GB" sz="1800" dirty="0" smtClean="0"/>
              <a:t>TDI would also have stopped the beam by the vacuum</a:t>
            </a:r>
          </a:p>
          <a:p>
            <a:pPr lvl="2"/>
            <a:r>
              <a:rPr lang="en-GB" sz="1600" b="1" dirty="0" smtClean="0">
                <a:solidFill>
                  <a:srgbClr val="FF0000"/>
                </a:solidFill>
              </a:rPr>
              <a:t>But if there would have been an MKI erratic while sending 288 bunches into the LHC in the early days, you could have damaged the TDI and caused a long down time ….</a:t>
            </a:r>
          </a:p>
          <a:p>
            <a:r>
              <a:rPr lang="en-GB" sz="2000" dirty="0"/>
              <a:t>I</a:t>
            </a:r>
            <a:r>
              <a:rPr lang="en-GB" sz="2000" dirty="0" smtClean="0"/>
              <a:t>f something else would have gone wrong, we might not have noticed ‘before it is too late’</a:t>
            </a:r>
          </a:p>
          <a:p>
            <a:pPr lvl="1"/>
            <a:r>
              <a:rPr lang="en-GB" sz="1800" dirty="0" smtClean="0"/>
              <a:t>We are looking for unknown failure modes against we are not protected</a:t>
            </a:r>
          </a:p>
          <a:p>
            <a:r>
              <a:rPr lang="en-GB" sz="2000" dirty="0" smtClean="0"/>
              <a:t>Conclusion</a:t>
            </a:r>
          </a:p>
          <a:p>
            <a:pPr lvl="1"/>
            <a:r>
              <a:rPr lang="en-GB" sz="1800" dirty="0" smtClean="0"/>
              <a:t>Better be prudent and don’t break the machine. In 2015 there would have been a real risk with the TDI</a:t>
            </a:r>
          </a:p>
          <a:p>
            <a:pPr lvl="1"/>
            <a:r>
              <a:rPr lang="en-GB" sz="1800" dirty="0" smtClean="0"/>
              <a:t>Experiments also need some ramp-up time</a:t>
            </a:r>
          </a:p>
          <a:p>
            <a:pPr lvl="1"/>
            <a:r>
              <a:rPr lang="en-GB" sz="1800" dirty="0" smtClean="0"/>
              <a:t>Cannot go that much faster any way</a:t>
            </a:r>
          </a:p>
          <a:p>
            <a:pPr lvl="2"/>
            <a:r>
              <a:rPr lang="en-GB" sz="1600" dirty="0" smtClean="0"/>
              <a:t>Need to set-up the machine with trains</a:t>
            </a:r>
          </a:p>
          <a:p>
            <a:pPr lvl="2"/>
            <a:r>
              <a:rPr lang="en-GB" sz="1600" dirty="0" smtClean="0"/>
              <a:t>Few steps increasing intensity</a:t>
            </a:r>
          </a:p>
          <a:p>
            <a:pPr lvl="2"/>
            <a:r>
              <a:rPr lang="en-GB" sz="1600" dirty="0" smtClean="0"/>
              <a:t>Then will most likely be limited by electron cloud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Machine Protection,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Chamonix 2016, 25/01/2016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91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87" y="66369"/>
            <a:ext cx="8598663" cy="523875"/>
          </a:xfrm>
        </p:spPr>
        <p:txBody>
          <a:bodyPr/>
          <a:lstStyle/>
          <a:p>
            <a:r>
              <a:rPr lang="en-GB" sz="2800" dirty="0" smtClean="0"/>
              <a:t>Ions: 2.51 </a:t>
            </a:r>
            <a:r>
              <a:rPr lang="en-GB" sz="2800" dirty="0" err="1" smtClean="0"/>
              <a:t>TeV</a:t>
            </a:r>
            <a:r>
              <a:rPr lang="en-GB" sz="2800" dirty="0" smtClean="0"/>
              <a:t> reference run and 6.37 </a:t>
            </a:r>
            <a:r>
              <a:rPr lang="en-GB" sz="2800" dirty="0" err="1" smtClean="0"/>
              <a:t>TeV</a:t>
            </a:r>
            <a:r>
              <a:rPr lang="en-GB" sz="2800" dirty="0" smtClean="0"/>
              <a:t>/Z ion run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928278" y="5894641"/>
            <a:ext cx="2133600" cy="252413"/>
          </a:xfrm>
        </p:spPr>
        <p:txBody>
          <a:bodyPr/>
          <a:lstStyle/>
          <a:p>
            <a:fld id="{57C3E7D3-E8A8-4E1B-881E-DBC7929F152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941598" y="5894641"/>
            <a:ext cx="4032560" cy="252413"/>
          </a:xfrm>
        </p:spPr>
        <p:txBody>
          <a:bodyPr/>
          <a:lstStyle/>
          <a:p>
            <a:r>
              <a:rPr lang="en-US" smtClean="0"/>
              <a:t>Machine Protection,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60752" y="5878766"/>
            <a:ext cx="3456926" cy="268288"/>
          </a:xfrm>
        </p:spPr>
        <p:txBody>
          <a:bodyPr/>
          <a:lstStyle/>
          <a:p>
            <a:r>
              <a:rPr lang="en-US" smtClean="0"/>
              <a:t>Chamonix 2016, 25/01/2016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97" y="626208"/>
            <a:ext cx="9143999" cy="3766870"/>
          </a:xfrm>
        </p:spPr>
        <p:txBody>
          <a:bodyPr>
            <a:normAutofit lnSpcReduction="10000"/>
          </a:bodyPr>
          <a:lstStyle/>
          <a:p>
            <a:pPr marL="273050" indent="-236538">
              <a:lnSpc>
                <a:spcPct val="120000"/>
              </a:lnSpc>
            </a:pPr>
            <a:r>
              <a:rPr lang="en-US" sz="1900" b="1" dirty="0" smtClean="0"/>
              <a:t>Max stored beam energy</a:t>
            </a:r>
            <a:r>
              <a:rPr lang="en-US" sz="1900" dirty="0" smtClean="0"/>
              <a:t> achieved 2015: </a:t>
            </a:r>
          </a:p>
          <a:p>
            <a:pPr marL="630238" lvl="1" indent="-273050">
              <a:lnSpc>
                <a:spcPct val="120000"/>
              </a:lnSpc>
            </a:pPr>
            <a:r>
              <a:rPr lang="en-US" sz="1700" dirty="0" smtClean="0"/>
              <a:t>Protons @ 6.5 </a:t>
            </a:r>
            <a:r>
              <a:rPr lang="en-US" sz="1700" dirty="0" err="1" smtClean="0"/>
              <a:t>TeV</a:t>
            </a:r>
            <a:r>
              <a:rPr lang="en-US" sz="1700" dirty="0" smtClean="0"/>
              <a:t>: ~ 280 MJ; </a:t>
            </a:r>
            <a:r>
              <a:rPr lang="en-US" sz="17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Protons @ 2.51 </a:t>
            </a:r>
            <a:r>
              <a:rPr lang="en-US" sz="17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TeV</a:t>
            </a:r>
            <a:r>
              <a:rPr lang="en-US" sz="17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: ~ 84 MJ</a:t>
            </a:r>
            <a:r>
              <a:rPr lang="en-US" sz="1700" dirty="0" smtClean="0"/>
              <a:t>; </a:t>
            </a:r>
            <a:br>
              <a:rPr lang="en-US" sz="1700" dirty="0" smtClean="0"/>
            </a:br>
            <a:r>
              <a:rPr lang="en-US" sz="1700" dirty="0" smtClean="0"/>
              <a:t> Ions @ 6.37 </a:t>
            </a:r>
            <a:r>
              <a:rPr lang="en-US" sz="1700" dirty="0" err="1" smtClean="0"/>
              <a:t>TeV</a:t>
            </a:r>
            <a:r>
              <a:rPr lang="en-US" sz="1700" dirty="0" smtClean="0"/>
              <a:t>/Z: ~ </a:t>
            </a:r>
            <a:r>
              <a:rPr lang="en-US" sz="1700" b="1" dirty="0" smtClean="0">
                <a:solidFill>
                  <a:srgbClr val="FF0000"/>
                </a:solidFill>
              </a:rPr>
              <a:t>9 MJ</a:t>
            </a:r>
          </a:p>
          <a:p>
            <a:pPr marL="273050" indent="-236538">
              <a:lnSpc>
                <a:spcPct val="120000"/>
              </a:lnSpc>
            </a:pPr>
            <a:r>
              <a:rPr lang="en-US" sz="1900" b="1" dirty="0" smtClean="0"/>
              <a:t>Ions and ions ref. run: New </a:t>
            </a:r>
            <a:r>
              <a:rPr lang="en-US" sz="1900" b="1" dirty="0" smtClean="0"/>
              <a:t>machine settings</a:t>
            </a:r>
            <a:r>
              <a:rPr lang="en-US" sz="1900" dirty="0" smtClean="0"/>
              <a:t> and </a:t>
            </a:r>
            <a:r>
              <a:rPr lang="en-US" sz="1900" b="1" dirty="0" smtClean="0"/>
              <a:t>fast </a:t>
            </a:r>
            <a:r>
              <a:rPr lang="en-US" sz="1900" b="1" dirty="0"/>
              <a:t>i</a:t>
            </a:r>
            <a:r>
              <a:rPr lang="en-US" sz="1900" b="1" dirty="0" smtClean="0"/>
              <a:t>ntensity ramp-up </a:t>
            </a:r>
            <a:r>
              <a:rPr lang="en-US" sz="1900" b="1" dirty="0" smtClean="0">
                <a:solidFill>
                  <a:srgbClr val="FF0000"/>
                </a:solidFill>
              </a:rPr>
              <a:t>without check list procedure </a:t>
            </a:r>
            <a:r>
              <a:rPr lang="en-US" sz="1900" dirty="0" smtClean="0"/>
              <a:t>to allow max physics production </a:t>
            </a:r>
            <a:endParaRPr lang="en-US" sz="1900" dirty="0" smtClean="0"/>
          </a:p>
          <a:p>
            <a:pPr marL="273050" indent="-236538">
              <a:lnSpc>
                <a:spcPct val="120000"/>
              </a:lnSpc>
            </a:pPr>
            <a:r>
              <a:rPr lang="en-US" sz="1900" b="1" dirty="0" smtClean="0"/>
              <a:t>Optics </a:t>
            </a:r>
            <a:r>
              <a:rPr lang="en-US" sz="1900" b="1" dirty="0" smtClean="0"/>
              <a:t>changes and validations</a:t>
            </a:r>
            <a:r>
              <a:rPr lang="en-US" sz="1900" dirty="0" smtClean="0"/>
              <a:t> well under control, some (minor) challenges:</a:t>
            </a:r>
          </a:p>
          <a:p>
            <a:pPr marL="630238" lvl="1" indent="-273050">
              <a:lnSpc>
                <a:spcPct val="120000"/>
              </a:lnSpc>
            </a:pPr>
            <a:r>
              <a:rPr lang="en-US" sz="17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Limiting beam losses by BLMs on cold magnets and TCTs and did not reduce IR7 BLM thresholds: not ideal </a:t>
            </a:r>
          </a:p>
          <a:p>
            <a:pPr marL="630238" lvl="1" indent="-273050">
              <a:lnSpc>
                <a:spcPct val="120000"/>
              </a:lnSpc>
            </a:pPr>
            <a:r>
              <a:rPr lang="en-US" sz="17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Increased un-</a:t>
            </a:r>
            <a:r>
              <a:rPr lang="en-US" sz="17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buched</a:t>
            </a:r>
            <a:r>
              <a:rPr lang="en-US" sz="17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beam due to not optimal RF phase loop</a:t>
            </a:r>
          </a:p>
          <a:p>
            <a:pPr marL="630238" lvl="1" indent="-273050">
              <a:lnSpc>
                <a:spcPct val="120000"/>
              </a:lnSpc>
            </a:pPr>
            <a:r>
              <a:rPr lang="en-US" sz="17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ADT gain for abort gap cleaning adjustments required</a:t>
            </a:r>
          </a:p>
          <a:p>
            <a:pPr marL="630238" lvl="1" indent="-273050">
              <a:lnSpc>
                <a:spcPct val="120000"/>
              </a:lnSpc>
            </a:pPr>
            <a:r>
              <a:rPr lang="en-US" sz="17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BLM thresholds flat top corrected down to 6.37 </a:t>
            </a:r>
            <a:r>
              <a:rPr lang="en-US" sz="17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TeV</a:t>
            </a:r>
            <a:r>
              <a:rPr lang="en-US" sz="17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  </a:t>
            </a:r>
            <a:endParaRPr lang="en-US" sz="17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20000"/>
              </a:lnSpc>
            </a:pPr>
            <a:endParaRPr lang="en-US" sz="9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5360984" y="577639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Daniel Wollmann</a:t>
            </a:r>
            <a:endParaRPr lang="en-US" dirty="0"/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3147563" y="578242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6</a:t>
            </a:r>
            <a:r>
              <a:rPr lang="en-US" baseline="30000" smtClean="0"/>
              <a:t>th</a:t>
            </a:r>
            <a:r>
              <a:rPr lang="en-US" smtClean="0"/>
              <a:t> Evian Workshop, 16.12.2015</a:t>
            </a:r>
            <a:endParaRPr lang="en-US" dirty="0"/>
          </a:p>
        </p:txBody>
      </p:sp>
      <p:sp>
        <p:nvSpPr>
          <p:cNvPr id="11" name="Date Placeholder 3"/>
          <p:cNvSpPr txBox="1">
            <a:spLocks/>
          </p:cNvSpPr>
          <p:nvPr/>
        </p:nvSpPr>
        <p:spPr>
          <a:xfrm>
            <a:off x="2995163" y="563002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43913908-4EF1-FE48-AD15-A61E23EBC998}" type="datetime1">
              <a:rPr lang="en-US" smtClean="0"/>
              <a:pPr/>
              <a:t>1/24/2016</a:t>
            </a:fld>
            <a:endParaRPr lang="en-US" dirty="0"/>
          </a:p>
        </p:txBody>
      </p:sp>
      <p:sp>
        <p:nvSpPr>
          <p:cNvPr id="12" name="Footer Placeholder 4"/>
          <p:cNvSpPr txBox="1">
            <a:spLocks/>
          </p:cNvSpPr>
          <p:nvPr/>
        </p:nvSpPr>
        <p:spPr>
          <a:xfrm>
            <a:off x="5208584" y="5623994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3" name="Slide Number Placeholder 5"/>
          <p:cNvSpPr txBox="1">
            <a:spLocks/>
          </p:cNvSpPr>
          <p:nvPr/>
        </p:nvSpPr>
        <p:spPr>
          <a:xfrm>
            <a:off x="8211204" y="5623994"/>
            <a:ext cx="50142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5" name="Picture 14" descr="Cardiogram_IonRun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8" y="4406443"/>
            <a:ext cx="9144000" cy="171920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942601" y="4691069"/>
            <a:ext cx="639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6600"/>
                </a:solidFill>
              </a:rPr>
              <a:t>10Pb</a:t>
            </a:r>
            <a:endParaRPr lang="en-US" sz="1400" dirty="0">
              <a:solidFill>
                <a:srgbClr val="FF66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29940" y="4347328"/>
            <a:ext cx="639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6600"/>
                </a:solidFill>
              </a:rPr>
              <a:t>51Pb</a:t>
            </a:r>
            <a:endParaRPr lang="en-US" sz="1400" dirty="0">
              <a:solidFill>
                <a:srgbClr val="FF66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69351" y="4592651"/>
            <a:ext cx="7269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6600"/>
                </a:solidFill>
              </a:rPr>
              <a:t>250Pb</a:t>
            </a:r>
            <a:endParaRPr lang="en-US" sz="1400" dirty="0">
              <a:solidFill>
                <a:srgbClr val="FF66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335071" y="4426285"/>
            <a:ext cx="11614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6600"/>
                </a:solidFill>
              </a:rPr>
              <a:t>426Pb</a:t>
            </a:r>
            <a:endParaRPr lang="en-US" sz="1400" dirty="0">
              <a:solidFill>
                <a:srgbClr val="FF66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56862" y="4312080"/>
            <a:ext cx="885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6600"/>
                </a:solidFill>
              </a:rPr>
              <a:t>474Pb</a:t>
            </a:r>
            <a:endParaRPr lang="en-US" sz="1400" dirty="0">
              <a:solidFill>
                <a:srgbClr val="FF66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004287" y="4194537"/>
            <a:ext cx="885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6600"/>
                </a:solidFill>
              </a:rPr>
              <a:t>518Pb</a:t>
            </a:r>
            <a:endParaRPr lang="en-US" sz="1400" dirty="0">
              <a:solidFill>
                <a:srgbClr val="FF66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16200000">
            <a:off x="-263716" y="4849979"/>
            <a:ext cx="905350" cy="2616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Ion run</a:t>
            </a:r>
            <a:endParaRPr lang="en-US" sz="1100" dirty="0"/>
          </a:p>
        </p:txBody>
      </p:sp>
      <p:sp>
        <p:nvSpPr>
          <p:cNvPr id="29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dirty="0" smtClean="0"/>
              <a:t>18</a:t>
            </a:r>
            <a:endParaRPr lang="en-US" dirty="0"/>
          </a:p>
        </p:txBody>
      </p:sp>
      <p:sp>
        <p:nvSpPr>
          <p:cNvPr id="30" name="Footer Placeholder 4"/>
          <p:cNvSpPr txBox="1">
            <a:spLocks/>
          </p:cNvSpPr>
          <p:nvPr/>
        </p:nvSpPr>
        <p:spPr bwMode="auto">
          <a:xfrm>
            <a:off x="2915770" y="6632575"/>
            <a:ext cx="403256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mtClean="0"/>
              <a:t>Machine Protection, Jan Uythoven</a:t>
            </a:r>
            <a:endParaRPr lang="en-US" dirty="0"/>
          </a:p>
        </p:txBody>
      </p:sp>
      <p:sp>
        <p:nvSpPr>
          <p:cNvPr id="31" name="Date Placeholder 5"/>
          <p:cNvSpPr txBox="1">
            <a:spLocks/>
          </p:cNvSpPr>
          <p:nvPr/>
        </p:nvSpPr>
        <p:spPr bwMode="auto">
          <a:xfrm>
            <a:off x="34924" y="6616700"/>
            <a:ext cx="3456926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mtClean="0"/>
              <a:t>Chamonix 2016, 25/01/2016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40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Machine Development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420" y="3140960"/>
            <a:ext cx="8229600" cy="3383795"/>
          </a:xfrm>
        </p:spPr>
        <p:txBody>
          <a:bodyPr/>
          <a:lstStyle/>
          <a:p>
            <a:r>
              <a:rPr lang="en-GB" sz="2000" dirty="0" smtClean="0"/>
              <a:t>We had MD procedures for ALL MDs: well done everybody!</a:t>
            </a:r>
          </a:p>
          <a:p>
            <a:pPr lvl="1"/>
            <a:r>
              <a:rPr lang="en-GB" sz="1800" dirty="0" smtClean="0"/>
              <a:t>No MD without procedure</a:t>
            </a:r>
          </a:p>
          <a:p>
            <a:pPr lvl="1"/>
            <a:r>
              <a:rPr lang="en-GB" sz="1800" dirty="0" smtClean="0"/>
              <a:t>50 MD procedures checked and classified by </a:t>
            </a:r>
            <a:r>
              <a:rPr lang="en-GB" sz="1800" dirty="0" err="1" smtClean="0"/>
              <a:t>rMPP</a:t>
            </a:r>
            <a:endParaRPr lang="en-GB" sz="1800" dirty="0"/>
          </a:p>
          <a:p>
            <a:pPr lvl="1"/>
            <a:r>
              <a:rPr lang="en-GB" sz="1800" b="1" dirty="0" smtClean="0">
                <a:solidFill>
                  <a:srgbClr val="FF0000"/>
                </a:solidFill>
              </a:rPr>
              <a:t>17 of them became class C and were presented in </a:t>
            </a:r>
            <a:r>
              <a:rPr lang="en-GB" sz="1800" b="1" dirty="0" err="1" smtClean="0">
                <a:solidFill>
                  <a:srgbClr val="FF0000"/>
                </a:solidFill>
              </a:rPr>
              <a:t>rMPP</a:t>
            </a:r>
            <a:r>
              <a:rPr lang="en-GB" sz="1800" b="1" dirty="0" smtClean="0">
                <a:solidFill>
                  <a:srgbClr val="FF0000"/>
                </a:solidFill>
              </a:rPr>
              <a:t> meeting and approved via EDMS</a:t>
            </a:r>
          </a:p>
          <a:p>
            <a:r>
              <a:rPr lang="en-GB" sz="2000" dirty="0" smtClean="0"/>
              <a:t>Generally 1 week between procedures available and MD taking place: tight </a:t>
            </a:r>
            <a:r>
              <a:rPr lang="en-GB" sz="2000" dirty="0" smtClean="0">
                <a:sym typeface="Wingdings" panose="05000000000000000000" pitchFamily="2" charset="2"/>
              </a:rPr>
              <a:t> aim for having two weeks ….</a:t>
            </a:r>
          </a:p>
          <a:p>
            <a:r>
              <a:rPr lang="en-GB" sz="2000" dirty="0" smtClean="0">
                <a:sym typeface="Wingdings" panose="05000000000000000000" pitchFamily="2" charset="2"/>
              </a:rPr>
              <a:t>MDs took place under safe conditions</a:t>
            </a:r>
          </a:p>
          <a:p>
            <a:pPr lvl="1"/>
            <a:r>
              <a:rPr lang="en-GB" sz="1800" dirty="0" smtClean="0">
                <a:sym typeface="Wingdings" panose="05000000000000000000" pitchFamily="2" charset="2"/>
              </a:rPr>
              <a:t>Even the quench MDs  </a:t>
            </a: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Machine Protection,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Chamonix 2016, 25/01/2016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419840" y="857136"/>
            <a:ext cx="5420308" cy="2067102"/>
            <a:chOff x="1624273" y="2168640"/>
            <a:chExt cx="6213591" cy="2283102"/>
          </a:xfrm>
        </p:grpSpPr>
        <p:pic>
          <p:nvPicPr>
            <p:cNvPr id="8" name="Picture 7" descr="MD_WeWillBeTough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4273" y="2168640"/>
              <a:ext cx="6213591" cy="2283102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209561" y="2270976"/>
              <a:ext cx="2556718" cy="3059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J. </a:t>
              </a:r>
              <a:r>
                <a:rPr lang="en-US" sz="1200" dirty="0" err="1" smtClean="0"/>
                <a:t>Uythoven</a:t>
              </a:r>
              <a:r>
                <a:rPr lang="en-US" sz="1200" dirty="0" smtClean="0"/>
                <a:t> Chamonix 2014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0453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570" y="374169"/>
            <a:ext cx="8229600" cy="523875"/>
          </a:xfrm>
        </p:spPr>
        <p:txBody>
          <a:bodyPr/>
          <a:lstStyle/>
          <a:p>
            <a:r>
              <a:rPr lang="en-GB" dirty="0"/>
              <a:t>Machine Protection at 6.5 </a:t>
            </a:r>
            <a:r>
              <a:rPr lang="en-GB" dirty="0" err="1"/>
              <a:t>TeV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ym typeface="Wingdings" panose="05000000000000000000" pitchFamily="2" charset="2"/>
              </a:rPr>
              <a:t>Experience during the 2015 Run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Moments of increased risk</a:t>
            </a:r>
            <a:endParaRPr lang="en-GB" dirty="0" smtClean="0">
              <a:sym typeface="Wingdings" panose="05000000000000000000" pitchFamily="2" charset="2"/>
            </a:endParaRP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Machine Protection Commissioning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Intensity Ramp Up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Ions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Machine Development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Outlook MP 2016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Machine Protection,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Chamonix 2016, 25/01/2016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8617" y="3250036"/>
            <a:ext cx="2583130" cy="273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37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570" y="247102"/>
            <a:ext cx="8229600" cy="523875"/>
          </a:xfrm>
        </p:spPr>
        <p:txBody>
          <a:bodyPr/>
          <a:lstStyle/>
          <a:p>
            <a:r>
              <a:rPr lang="en-GB" dirty="0" smtClean="0"/>
              <a:t>Outlook for 2016</a:t>
            </a:r>
            <a:br>
              <a:rPr lang="en-GB" dirty="0" smtClean="0"/>
            </a:br>
            <a:r>
              <a:rPr lang="en-GB" dirty="0" smtClean="0"/>
              <a:t>….or where we can do better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420" y="1052670"/>
            <a:ext cx="8229600" cy="5111750"/>
          </a:xfrm>
        </p:spPr>
        <p:txBody>
          <a:bodyPr/>
          <a:lstStyle/>
          <a:p>
            <a:r>
              <a:rPr lang="en-GB" sz="2000" dirty="0" smtClean="0"/>
              <a:t>Commissioning Procedures of System</a:t>
            </a:r>
          </a:p>
          <a:p>
            <a:pPr lvl="1"/>
            <a:r>
              <a:rPr lang="en-GB" sz="1800" dirty="0" smtClean="0"/>
              <a:t>Can be more explicit in tests required and book keeping of tests successfully performed</a:t>
            </a:r>
          </a:p>
          <a:p>
            <a:pPr lvl="1"/>
            <a:r>
              <a:rPr lang="en-GB" sz="1800" dirty="0" err="1" smtClean="0"/>
              <a:t>AccTesting</a:t>
            </a:r>
            <a:r>
              <a:rPr lang="en-GB" sz="1800" dirty="0" smtClean="0"/>
              <a:t> is the way forward</a:t>
            </a:r>
          </a:p>
          <a:p>
            <a:pPr lvl="1"/>
            <a:r>
              <a:rPr lang="en-GB" sz="1800" dirty="0" smtClean="0"/>
              <a:t>UPS tests ! Don’t limit time for tests</a:t>
            </a:r>
          </a:p>
          <a:p>
            <a:r>
              <a:rPr lang="en-GB" sz="2000" dirty="0" smtClean="0"/>
              <a:t>Running</a:t>
            </a:r>
          </a:p>
          <a:p>
            <a:pPr lvl="1"/>
            <a:r>
              <a:rPr lang="en-GB" sz="1800" dirty="0" smtClean="0"/>
              <a:t>Act immediately on equipment failures which can be a potential risk </a:t>
            </a:r>
            <a:r>
              <a:rPr lang="en-GB" sz="1800" dirty="0" smtClean="0">
                <a:sym typeface="Wingdings" panose="05000000000000000000" pitchFamily="2" charset="2"/>
              </a:rPr>
              <a:t> define mitigation actions in small committee. Report to LMC.</a:t>
            </a:r>
          </a:p>
          <a:p>
            <a:pPr lvl="1"/>
            <a:r>
              <a:rPr lang="en-GB" sz="1800" dirty="0" smtClean="0">
                <a:sym typeface="Wingdings" panose="05000000000000000000" pitchFamily="2" charset="2"/>
              </a:rPr>
              <a:t>As was done in 2015</a:t>
            </a:r>
          </a:p>
          <a:p>
            <a:r>
              <a:rPr lang="en-GB" sz="2000" dirty="0" smtClean="0">
                <a:sym typeface="Wingdings" panose="05000000000000000000" pitchFamily="2" charset="2"/>
              </a:rPr>
              <a:t>Points which need constant attention and surveillance</a:t>
            </a:r>
          </a:p>
          <a:p>
            <a:pPr lvl="1"/>
            <a:r>
              <a:rPr lang="en-GB" sz="1800" dirty="0" smtClean="0">
                <a:sym typeface="Wingdings" panose="05000000000000000000" pitchFamily="2" charset="2"/>
              </a:rPr>
              <a:t>QPS, interlocked BPMs, asynchronous dumps, new TDI, </a:t>
            </a:r>
          </a:p>
          <a:p>
            <a:pPr lvl="1"/>
            <a:r>
              <a:rPr lang="en-GB" sz="1800" dirty="0" smtClean="0">
                <a:sym typeface="Wingdings" panose="05000000000000000000" pitchFamily="2" charset="2"/>
              </a:rPr>
              <a:t>Changes of BLM thresholds</a:t>
            </a:r>
            <a:endParaRPr lang="en-GB" sz="1600" dirty="0" smtClean="0">
              <a:sym typeface="Wingdings" panose="05000000000000000000" pitchFamily="2" charset="2"/>
            </a:endParaRPr>
          </a:p>
          <a:p>
            <a:r>
              <a:rPr lang="en-GB" sz="2000" dirty="0" smtClean="0">
                <a:sym typeface="Wingdings" panose="05000000000000000000" pitchFamily="2" charset="2"/>
              </a:rPr>
              <a:t>Improve our safety net</a:t>
            </a:r>
          </a:p>
          <a:p>
            <a:pPr lvl="1"/>
            <a:r>
              <a:rPr lang="en-GB" sz="1800" dirty="0" smtClean="0">
                <a:sym typeface="Wingdings" panose="05000000000000000000" pitchFamily="2" charset="2"/>
              </a:rPr>
              <a:t>Beam Current Change Monitor to be put in operation</a:t>
            </a:r>
          </a:p>
          <a:p>
            <a:pPr lvl="1"/>
            <a:r>
              <a:rPr lang="en-GB" sz="1800" dirty="0" smtClean="0">
                <a:sym typeface="Wingdings" panose="05000000000000000000" pitchFamily="2" charset="2"/>
              </a:rPr>
              <a:t>CIBDS full automatic check after each dump</a:t>
            </a:r>
          </a:p>
          <a:p>
            <a:pPr lvl="1"/>
            <a:r>
              <a:rPr lang="en-GB" sz="1800" dirty="0" smtClean="0">
                <a:sym typeface="Wingdings" panose="05000000000000000000" pitchFamily="2" charset="2"/>
              </a:rPr>
              <a:t>Check again full procedures in case of a non-working dump</a:t>
            </a:r>
          </a:p>
          <a:p>
            <a:pPr lvl="1"/>
            <a:endParaRPr lang="en-GB" sz="1800" dirty="0" smtClean="0">
              <a:sym typeface="Wingdings" panose="05000000000000000000" pitchFamily="2" charset="2"/>
            </a:endParaRPr>
          </a:p>
          <a:p>
            <a:pPr lvl="1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Machine Protection,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Chamonix 2016, 25/01/2016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05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2016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410" y="980660"/>
            <a:ext cx="8569190" cy="5111750"/>
          </a:xfrm>
        </p:spPr>
        <p:txBody>
          <a:bodyPr/>
          <a:lstStyle/>
          <a:p>
            <a:r>
              <a:rPr lang="en-GB" sz="2000" dirty="0" smtClean="0"/>
              <a:t>Machine </a:t>
            </a:r>
            <a:r>
              <a:rPr lang="en-GB" sz="2000" dirty="0"/>
              <a:t>Development</a:t>
            </a:r>
          </a:p>
          <a:p>
            <a:pPr lvl="1"/>
            <a:r>
              <a:rPr lang="en-GB" sz="1800" dirty="0"/>
              <a:t>Continue on the same path, </a:t>
            </a:r>
            <a:r>
              <a:rPr lang="en-GB" sz="1800" dirty="0" smtClean="0"/>
              <a:t>‘create’ sufficient </a:t>
            </a:r>
            <a:r>
              <a:rPr lang="en-GB" sz="1800" dirty="0"/>
              <a:t>time between MD procedures published, </a:t>
            </a:r>
            <a:r>
              <a:rPr lang="en-GB" sz="1800" dirty="0" err="1"/>
              <a:t>rMPP</a:t>
            </a:r>
            <a:r>
              <a:rPr lang="en-GB" sz="1800" dirty="0"/>
              <a:t> check, </a:t>
            </a:r>
            <a:r>
              <a:rPr lang="en-GB" sz="1800" b="1" i="1" dirty="0">
                <a:solidFill>
                  <a:srgbClr val="FF0000"/>
                </a:solidFill>
              </a:rPr>
              <a:t>update if required</a:t>
            </a:r>
            <a:r>
              <a:rPr lang="en-GB" sz="1800" dirty="0"/>
              <a:t> and the actual </a:t>
            </a:r>
            <a:r>
              <a:rPr lang="en-GB" sz="1800" dirty="0" smtClean="0"/>
              <a:t>MD</a:t>
            </a:r>
            <a:endParaRPr lang="en-GB" dirty="0" smtClean="0"/>
          </a:p>
          <a:p>
            <a:r>
              <a:rPr lang="en-GB" dirty="0" smtClean="0"/>
              <a:t>Intensity Ramp Up</a:t>
            </a:r>
          </a:p>
          <a:p>
            <a:pPr lvl="1"/>
            <a:r>
              <a:rPr lang="en-GB" dirty="0" smtClean="0"/>
              <a:t>Cannot really go much faster – what do we talk about?</a:t>
            </a:r>
          </a:p>
          <a:p>
            <a:pPr lvl="2"/>
            <a:r>
              <a:rPr lang="en-GB" b="1" dirty="0" smtClean="0">
                <a:solidFill>
                  <a:srgbClr val="FF0000"/>
                </a:solidFill>
              </a:rPr>
              <a:t>3/12 bunches </a:t>
            </a:r>
            <a:r>
              <a:rPr lang="en-GB" dirty="0" smtClean="0"/>
              <a:t>to establish the cycle: 1 fill with few hours Stable </a:t>
            </a:r>
            <a:r>
              <a:rPr lang="en-GB" dirty="0"/>
              <a:t>B</a:t>
            </a:r>
            <a:r>
              <a:rPr lang="en-GB" dirty="0" smtClean="0"/>
              <a:t>eams</a:t>
            </a:r>
          </a:p>
          <a:p>
            <a:pPr lvl="2"/>
            <a:r>
              <a:rPr lang="en-GB" b="1" dirty="0" smtClean="0">
                <a:solidFill>
                  <a:srgbClr val="FF0000"/>
                </a:solidFill>
              </a:rPr>
              <a:t>48/72 – 288 bunches</a:t>
            </a:r>
            <a:r>
              <a:rPr lang="en-GB" dirty="0" smtClean="0"/>
              <a:t> to establish trains: 3 fills with 20 h Stable Beams</a:t>
            </a:r>
          </a:p>
          <a:p>
            <a:pPr lvl="2"/>
            <a:r>
              <a:rPr lang="en-GB" b="1" dirty="0" smtClean="0">
                <a:solidFill>
                  <a:srgbClr val="FF0000"/>
                </a:solidFill>
              </a:rPr>
              <a:t>570 – 860 bunches</a:t>
            </a:r>
            <a:r>
              <a:rPr lang="en-GB" dirty="0" smtClean="0"/>
              <a:t>: only two ‘normal intensity steps’, still longer trains</a:t>
            </a:r>
          </a:p>
          <a:p>
            <a:pPr lvl="2"/>
            <a:r>
              <a:rPr lang="en-GB" dirty="0" smtClean="0"/>
              <a:t>Expect UFO / </a:t>
            </a:r>
            <a:r>
              <a:rPr lang="en-GB" dirty="0" err="1" smtClean="0"/>
              <a:t>ecloud</a:t>
            </a:r>
            <a:r>
              <a:rPr lang="en-GB" dirty="0" smtClean="0"/>
              <a:t> / </a:t>
            </a:r>
            <a:r>
              <a:rPr lang="en-GB" dirty="0" err="1" smtClean="0"/>
              <a:t>cryo</a:t>
            </a:r>
            <a:r>
              <a:rPr lang="en-GB" dirty="0" smtClean="0"/>
              <a:t> to limit intensity ramp up …..: checklist every 2 weeks during intensity ramp up </a:t>
            </a:r>
            <a:endParaRPr lang="en-GB" dirty="0"/>
          </a:p>
          <a:p>
            <a:r>
              <a:rPr lang="en-GB" dirty="0" smtClean="0"/>
              <a:t>Keep in mind that in 2016 we will have </a:t>
            </a:r>
            <a:r>
              <a:rPr lang="en-GB" dirty="0" smtClean="0"/>
              <a:t>an increased safety risk, </a:t>
            </a:r>
            <a:r>
              <a:rPr lang="en-GB" dirty="0" smtClean="0"/>
              <a:t>compared to 2015: </a:t>
            </a:r>
          </a:p>
          <a:p>
            <a:pPr lvl="1"/>
            <a:r>
              <a:rPr lang="en-GB" dirty="0"/>
              <a:t>M</a:t>
            </a:r>
            <a:r>
              <a:rPr lang="en-GB" dirty="0" smtClean="0"/>
              <a:t>ost likely smaller beta*</a:t>
            </a:r>
          </a:p>
          <a:p>
            <a:pPr lvl="1"/>
            <a:r>
              <a:rPr lang="en-GB" dirty="0" smtClean="0"/>
              <a:t>Less aperture margin and less margin in collimator hierarchy</a:t>
            </a:r>
          </a:p>
          <a:p>
            <a:pPr lvl="1"/>
            <a:r>
              <a:rPr lang="en-GB" dirty="0" smtClean="0"/>
              <a:t>Beam-Beam and other instabilities can kick in again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Machine Protection,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Chamonix 2016, 25/01/2016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2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420" y="875942"/>
            <a:ext cx="8229600" cy="5111750"/>
          </a:xfrm>
        </p:spPr>
        <p:txBody>
          <a:bodyPr/>
          <a:lstStyle/>
          <a:p>
            <a:r>
              <a:rPr lang="en-GB" dirty="0" smtClean="0"/>
              <a:t>Exceptions to normal operation </a:t>
            </a:r>
            <a:r>
              <a:rPr lang="en-GB" dirty="0" smtClean="0"/>
              <a:t>is when machine safety margin is the smallest. </a:t>
            </a:r>
            <a:r>
              <a:rPr lang="en-GB" dirty="0" smtClean="0"/>
              <a:t>Several examples of 2015 given</a:t>
            </a:r>
          </a:p>
          <a:p>
            <a:r>
              <a:rPr lang="en-GB" dirty="0" smtClean="0"/>
              <a:t>This is generally recognised and the bodies are in place to give a platform to discuss potential issues: ®MPP</a:t>
            </a:r>
          </a:p>
          <a:p>
            <a:r>
              <a:rPr lang="en-GB" dirty="0" smtClean="0"/>
              <a:t>Mitigation measures have been put in place when required</a:t>
            </a:r>
          </a:p>
          <a:p>
            <a:r>
              <a:rPr lang="en-GB" dirty="0" smtClean="0"/>
              <a:t>But we can do better on some fronts</a:t>
            </a:r>
          </a:p>
          <a:p>
            <a:r>
              <a:rPr lang="en-GB" dirty="0" smtClean="0"/>
              <a:t>Generally speaking: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Machine Protection,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Chamonix 2016, 25/01/2016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0" y="3717040"/>
            <a:ext cx="3337758" cy="28048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7430" y="5323098"/>
            <a:ext cx="36004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rgbClr val="FF0000"/>
                </a:solidFill>
              </a:rPr>
              <a:t>Especially when we start LHC Run 2 production phase ….</a:t>
            </a:r>
            <a:endParaRPr lang="en-GB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330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0050" y="218955"/>
            <a:ext cx="5349200" cy="523875"/>
          </a:xfrm>
        </p:spPr>
        <p:txBody>
          <a:bodyPr/>
          <a:lstStyle/>
          <a:p>
            <a:r>
              <a:rPr lang="en-GB" dirty="0" smtClean="0"/>
              <a:t>Moments of </a:t>
            </a:r>
            <a:r>
              <a:rPr lang="en-GB" dirty="0" smtClean="0"/>
              <a:t>Increased Risk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9566" y="4328930"/>
            <a:ext cx="8027233" cy="2303645"/>
          </a:xfrm>
        </p:spPr>
        <p:txBody>
          <a:bodyPr/>
          <a:lstStyle/>
          <a:p>
            <a:r>
              <a:rPr lang="en-GB" dirty="0" smtClean="0"/>
              <a:t>Low availability of a safety system</a:t>
            </a:r>
          </a:p>
          <a:p>
            <a:r>
              <a:rPr lang="en-GB" dirty="0" smtClean="0"/>
              <a:t>Scrubbing</a:t>
            </a:r>
          </a:p>
          <a:p>
            <a:r>
              <a:rPr lang="en-GB" dirty="0" smtClean="0"/>
              <a:t>BLM threshold changes</a:t>
            </a:r>
          </a:p>
          <a:p>
            <a:r>
              <a:rPr lang="en-GB" dirty="0" smtClean="0"/>
              <a:t>Machine Development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Machine Protection,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Chamonix 2016, 25/01/2016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9418" y="1052670"/>
            <a:ext cx="3959851" cy="23043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9567" y="1492730"/>
            <a:ext cx="280839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Everything which is not standard ….</a:t>
            </a:r>
          </a:p>
          <a:p>
            <a:r>
              <a:rPr lang="en-GB" i="1" dirty="0" smtClean="0"/>
              <a:t>Whenever you change anything on the MP system</a:t>
            </a:r>
          </a:p>
          <a:p>
            <a:r>
              <a:rPr lang="en-GB" i="1" dirty="0" smtClean="0"/>
              <a:t>Or when availability is low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33475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Availability of Safety Systems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229250"/>
            <a:ext cx="8229600" cy="1079474"/>
          </a:xfrm>
        </p:spPr>
        <p:txBody>
          <a:bodyPr/>
          <a:lstStyle/>
          <a:p>
            <a:r>
              <a:rPr lang="en-US" sz="2000" dirty="0">
                <a:sym typeface="Wingdings"/>
              </a:rPr>
              <a:t>False beam Dumps by Machine Protection Systems stable (LBDS, PIC, BLM, BIC, SIS, QPS, FMCM</a:t>
            </a:r>
            <a:r>
              <a:rPr lang="en-US" sz="2000" dirty="0" smtClean="0">
                <a:sym typeface="Wingdings"/>
              </a:rPr>
              <a:t>):</a:t>
            </a:r>
            <a:br>
              <a:rPr lang="en-US" sz="2000" dirty="0" smtClean="0">
                <a:sym typeface="Wingdings"/>
              </a:rPr>
            </a:br>
            <a:r>
              <a:rPr lang="en-US" sz="2000" dirty="0" smtClean="0">
                <a:sym typeface="Wingdings"/>
              </a:rPr>
              <a:t>		</a:t>
            </a: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14 % in 2012 </a:t>
            </a:r>
            <a:r>
              <a:rPr lang="en-US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</a:t>
            </a: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 13 % in 2015: OK</a:t>
            </a:r>
            <a:endParaRPr lang="en-US" sz="2000" b="1" dirty="0">
              <a:solidFill>
                <a:srgbClr val="FF0000"/>
              </a:solidFill>
              <a:sym typeface="Wingding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Machine Protection,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Chamonix 2016, 25/01/2016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71" t="17063" r="17718" b="10793"/>
          <a:stretch/>
        </p:blipFill>
        <p:spPr>
          <a:xfrm>
            <a:off x="4572000" y="1327329"/>
            <a:ext cx="3877388" cy="37372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3" t="19736" r="19803" b="12319"/>
          <a:stretch/>
        </p:blipFill>
        <p:spPr>
          <a:xfrm>
            <a:off x="529473" y="1344557"/>
            <a:ext cx="3822183" cy="372276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324680" y="1165871"/>
            <a:ext cx="2538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Garamond"/>
                <a:cs typeface="Garamond"/>
              </a:rPr>
              <a:t>2012 (536)</a:t>
            </a:r>
            <a:endParaRPr lang="en-US" b="1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09129" y="1153052"/>
            <a:ext cx="17202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Garamond"/>
                <a:cs typeface="Garamond"/>
              </a:rPr>
              <a:t>2015 (442)</a:t>
            </a:r>
            <a:endParaRPr lang="en-US" b="1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899490" y="446358"/>
            <a:ext cx="6503223" cy="1004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800" i="1" kern="0" dirty="0" smtClean="0">
                <a:solidFill>
                  <a:srgbClr val="FF0000"/>
                </a:solidFill>
              </a:rPr>
              <a:t>Beam dump causes 2015 versus 2012</a:t>
            </a:r>
            <a:br>
              <a:rPr lang="en-US" sz="2800" i="1" kern="0" dirty="0" smtClean="0">
                <a:solidFill>
                  <a:srgbClr val="FF0000"/>
                </a:solidFill>
              </a:rPr>
            </a:br>
            <a:r>
              <a:rPr lang="en-US" sz="2000" i="1" kern="0" dirty="0" smtClean="0">
                <a:solidFill>
                  <a:srgbClr val="FF0000"/>
                </a:solidFill>
              </a:rPr>
              <a:t>above injection</a:t>
            </a:r>
            <a:endParaRPr lang="en-US" sz="3600" i="1" kern="0" dirty="0">
              <a:solidFill>
                <a:srgbClr val="FF0000"/>
              </a:solidFill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971500" y="1700760"/>
            <a:ext cx="1368190" cy="648090"/>
          </a:xfrm>
          <a:prstGeom prst="ellipse">
            <a:avLst/>
          </a:prstGeom>
          <a:noFill/>
          <a:ln w="1270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5205809" y="1916790"/>
            <a:ext cx="1368190" cy="648090"/>
          </a:xfrm>
          <a:prstGeom prst="ellipse">
            <a:avLst/>
          </a:prstGeom>
          <a:noFill/>
          <a:ln w="1270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83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2418" y="257175"/>
            <a:ext cx="8229600" cy="523875"/>
          </a:xfrm>
        </p:spPr>
        <p:txBody>
          <a:bodyPr/>
          <a:lstStyle/>
          <a:p>
            <a:r>
              <a:rPr lang="en-GB" dirty="0" smtClean="0"/>
              <a:t>Machine Protection Issues</a:t>
            </a:r>
            <a:br>
              <a:rPr lang="en-GB" dirty="0" smtClean="0"/>
            </a:br>
            <a:r>
              <a:rPr lang="en-GB" dirty="0" smtClean="0"/>
              <a:t>When availability is low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If there is an availability issue with a Machine Protection Element, there is a potential Machine Safety Issue</a:t>
            </a:r>
          </a:p>
          <a:p>
            <a:pPr lvl="1"/>
            <a:r>
              <a:rPr lang="en-GB" dirty="0" smtClean="0"/>
              <a:t>Failure rate of some components is above prediction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Machine Protection,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Chamonix 2016, 25/01/2016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410" y="2420861"/>
            <a:ext cx="4915779" cy="367251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5364192" y="2952631"/>
            <a:ext cx="37798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400" b="1" dirty="0" smtClean="0">
                <a:solidFill>
                  <a:srgbClr val="FF0000"/>
                </a:solidFill>
              </a:rPr>
              <a:t>11 beam dump Triggers by </a:t>
            </a:r>
            <a:r>
              <a:rPr lang="en-GB" sz="1400" b="1" dirty="0" err="1" smtClean="0">
                <a:solidFill>
                  <a:srgbClr val="FF0000"/>
                </a:solidFill>
              </a:rPr>
              <a:t>mDQQBS</a:t>
            </a:r>
            <a:r>
              <a:rPr lang="en-GB" sz="1400" b="1" dirty="0" smtClean="0">
                <a:solidFill>
                  <a:srgbClr val="FF0000"/>
                </a:solidFill>
              </a:rPr>
              <a:t> </a:t>
            </a:r>
            <a:r>
              <a:rPr lang="en-GB" sz="1400" b="1" dirty="0">
                <a:solidFill>
                  <a:schemeClr val="bg2">
                    <a:lumMod val="75000"/>
                  </a:schemeClr>
                </a:solidFill>
              </a:rPr>
              <a:t>(opening of interlock loop</a:t>
            </a:r>
            <a:r>
              <a:rPr lang="en-GB" sz="1400" b="1" dirty="0" smtClean="0">
                <a:solidFill>
                  <a:schemeClr val="bg2">
                    <a:lumMod val="75000"/>
                  </a:schemeClr>
                </a:solidFill>
              </a:rPr>
              <a:t>)</a:t>
            </a:r>
          </a:p>
          <a:p>
            <a:pPr algn="l"/>
            <a:r>
              <a:rPr lang="en-GB" sz="1400" b="1" dirty="0" smtClean="0">
                <a:solidFill>
                  <a:schemeClr val="bg2">
                    <a:lumMod val="75000"/>
                  </a:schemeClr>
                </a:solidFill>
              </a:rPr>
              <a:t>Out of 57 times SEU </a:t>
            </a:r>
            <a:r>
              <a:rPr lang="en-GB" sz="1400" b="1" dirty="0">
                <a:solidFill>
                  <a:schemeClr val="bg2">
                    <a:lumMod val="75000"/>
                  </a:schemeClr>
                </a:solidFill>
              </a:rPr>
              <a:t>in </a:t>
            </a:r>
            <a:r>
              <a:rPr lang="en-GB" sz="1400" b="1" dirty="0" err="1">
                <a:solidFill>
                  <a:schemeClr val="bg2">
                    <a:lumMod val="75000"/>
                  </a:schemeClr>
                </a:solidFill>
              </a:rPr>
              <a:t>mDQQBS</a:t>
            </a:r>
            <a:r>
              <a:rPr lang="en-GB" sz="1400" b="1" dirty="0">
                <a:solidFill>
                  <a:schemeClr val="bg2">
                    <a:lumMod val="75000"/>
                  </a:schemeClr>
                </a:solidFill>
              </a:rPr>
              <a:t> boards </a:t>
            </a:r>
            <a:r>
              <a:rPr lang="en-GB" sz="1400" b="1" dirty="0" smtClean="0">
                <a:solidFill>
                  <a:schemeClr val="bg2">
                    <a:lumMod val="75000"/>
                  </a:schemeClr>
                </a:solidFill>
              </a:rPr>
              <a:t>detected</a:t>
            </a:r>
            <a:endParaRPr lang="en-GB" sz="1400" dirty="0">
              <a:solidFill>
                <a:srgbClr val="7171B7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en-GB" sz="1400" b="1" dirty="0" smtClean="0">
                <a:sym typeface="Wingdings" panose="05000000000000000000" pitchFamily="2" charset="2"/>
              </a:rPr>
              <a:t>Firmware update was tried first</a:t>
            </a:r>
          </a:p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en-GB" sz="1400" b="1" dirty="0" smtClean="0">
                <a:sym typeface="Wingdings" panose="05000000000000000000" pitchFamily="2" charset="2"/>
              </a:rPr>
              <a:t>Complete replacement of all boards in TS#2, back to DQQBS</a:t>
            </a:r>
          </a:p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en-GB" sz="1400" b="1" dirty="0" smtClean="0">
                <a:sym typeface="Wingdings" panose="05000000000000000000" pitchFamily="2" charset="2"/>
              </a:rPr>
              <a:t>Problem solved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633943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Was the </a:t>
            </a:r>
            <a:r>
              <a:rPr lang="en-GB" dirty="0" err="1" smtClean="0"/>
              <a:t>mDQQBS</a:t>
            </a:r>
            <a:r>
              <a:rPr lang="en-GB" dirty="0" smtClean="0"/>
              <a:t> a Safety Issue?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Radiation caused a data corruption problem of the </a:t>
            </a:r>
            <a:r>
              <a:rPr lang="en-GB" i="1" dirty="0" smtClean="0">
                <a:solidFill>
                  <a:srgbClr val="FF0000"/>
                </a:solidFill>
              </a:rPr>
              <a:t>splice protection</a:t>
            </a:r>
            <a:r>
              <a:rPr lang="en-GB" dirty="0" smtClean="0"/>
              <a:t> part of the QPS</a:t>
            </a:r>
          </a:p>
          <a:p>
            <a:pPr lvl="1"/>
            <a:r>
              <a:rPr lang="en-GB" dirty="0" smtClean="0"/>
              <a:t>Error correction was enabled, but too many errors </a:t>
            </a:r>
            <a:r>
              <a:rPr lang="en-GB" dirty="0" smtClean="0">
                <a:sym typeface="Wingdings" panose="05000000000000000000" pitchFamily="2" charset="2"/>
              </a:rPr>
              <a:t> overloaded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Resulting in a beam dump request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Safe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But not good for availability</a:t>
            </a:r>
          </a:p>
          <a:p>
            <a:r>
              <a:rPr lang="en-GB" dirty="0">
                <a:sym typeface="Wingdings" panose="05000000000000000000" pitchFamily="2" charset="2"/>
              </a:rPr>
              <a:t>S</a:t>
            </a:r>
            <a:r>
              <a:rPr lang="en-GB" dirty="0" smtClean="0">
                <a:sym typeface="Wingdings" panose="05000000000000000000" pitchFamily="2" charset="2"/>
              </a:rPr>
              <a:t>afety aspects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Corruption of data could make you miss real ‘quench data’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However, the system is redundant  Safe, if not hit both redundant systems AND a quench at the same time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On top of this, the system is separated from the magnet protection part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Machine Protection,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Chamonix 2016, 25/01/2016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99740" y="692620"/>
            <a:ext cx="61928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Question asked to Reiner Denz, partially his answer:</a:t>
            </a:r>
            <a:endParaRPr lang="en-GB" i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340" y="5368623"/>
            <a:ext cx="1017433" cy="101743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23660" y="5877340"/>
            <a:ext cx="42485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More on QPS in </a:t>
            </a:r>
            <a:r>
              <a:rPr lang="en-GB" dirty="0" err="1" smtClean="0"/>
              <a:t>R.Denz’s</a:t>
            </a:r>
            <a:r>
              <a:rPr lang="en-GB" dirty="0" smtClean="0"/>
              <a:t> talk</a:t>
            </a:r>
            <a:br>
              <a:rPr lang="en-GB" dirty="0" smtClean="0"/>
            </a:br>
            <a:r>
              <a:rPr lang="en-GB" dirty="0" smtClean="0"/>
              <a:t> on Tuesday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4214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Injection Absorber TDI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47087"/>
            <a:ext cx="8229600" cy="3311785"/>
          </a:xfrm>
        </p:spPr>
        <p:txBody>
          <a:bodyPr/>
          <a:lstStyle/>
          <a:p>
            <a:r>
              <a:rPr lang="en-GB" dirty="0" smtClean="0"/>
              <a:t>Issue with </a:t>
            </a:r>
            <a:r>
              <a:rPr lang="en-GB" dirty="0" err="1" smtClean="0"/>
              <a:t>hBN</a:t>
            </a:r>
            <a:r>
              <a:rPr lang="en-GB" dirty="0" smtClean="0"/>
              <a:t> absorber discovered during bake-out of spare system during LS1</a:t>
            </a:r>
          </a:p>
          <a:p>
            <a:pPr lvl="1"/>
            <a:r>
              <a:rPr lang="en-GB" dirty="0" smtClean="0"/>
              <a:t>Imposed limit so that temperature of absorber blocks should not go above 400 degrees C</a:t>
            </a:r>
          </a:p>
          <a:p>
            <a:pPr lvl="1"/>
            <a:r>
              <a:rPr lang="en-GB" dirty="0" smtClean="0"/>
              <a:t>Derived maximum intensity for given beams to be injected</a:t>
            </a:r>
          </a:p>
          <a:p>
            <a:pPr lvl="2"/>
            <a:r>
              <a:rPr lang="en-GB" dirty="0" smtClean="0"/>
              <a:t>Limited number of bunches to be injected to 144</a:t>
            </a:r>
          </a:p>
          <a:p>
            <a:pPr lvl="2"/>
            <a:r>
              <a:rPr lang="en-GB" dirty="0" smtClean="0"/>
              <a:t>Halved injection kicker MKI pulse length, considering stored beam</a:t>
            </a:r>
          </a:p>
          <a:p>
            <a:pPr lvl="2"/>
            <a:r>
              <a:rPr lang="en-GB" dirty="0" smtClean="0"/>
              <a:t>SPS interlock on total intensity and flat bottom length</a:t>
            </a:r>
          </a:p>
          <a:p>
            <a:pPr lvl="1"/>
            <a:r>
              <a:rPr lang="en-GB" dirty="0" smtClean="0"/>
              <a:t>Handled OK. Replaced for 2016 run.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Machine Protection,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Chamonix 2016, 25/01/2016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4237" y="814414"/>
            <a:ext cx="3932563" cy="18586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90" y="5455156"/>
            <a:ext cx="1161544" cy="116154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1400" y="1124680"/>
            <a:ext cx="41765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Also a safety system having low availability in some way: it limited operation due to bad vacuum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163649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BLM threshold changes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410" y="764630"/>
            <a:ext cx="8229600" cy="5111750"/>
          </a:xfrm>
        </p:spPr>
        <p:txBody>
          <a:bodyPr/>
          <a:lstStyle/>
          <a:p>
            <a:r>
              <a:rPr lang="en-GB" sz="1800" dirty="0" smtClean="0"/>
              <a:t>Balance between Quenches and unnecessary dumps</a:t>
            </a:r>
          </a:p>
          <a:p>
            <a:pPr lvl="1"/>
            <a:r>
              <a:rPr lang="en-GB" sz="1600" dirty="0" smtClean="0"/>
              <a:t>UFOs, 15R8 etc.</a:t>
            </a:r>
          </a:p>
          <a:p>
            <a:pPr lvl="1"/>
            <a:r>
              <a:rPr lang="en-GB" sz="1600" dirty="0" smtClean="0"/>
              <a:t>This is an availability issue, not a machine protection issue, talking about quench levels</a:t>
            </a:r>
          </a:p>
          <a:p>
            <a:r>
              <a:rPr lang="en-GB" sz="1800" dirty="0" smtClean="0"/>
              <a:t>Damage thresholds of collimators (TCTs), adjustment at TCLs etc. </a:t>
            </a:r>
          </a:p>
          <a:p>
            <a:pPr lvl="1"/>
            <a:r>
              <a:rPr lang="en-GB" sz="1600" dirty="0" smtClean="0"/>
              <a:t>Equipment protection</a:t>
            </a:r>
          </a:p>
          <a:p>
            <a:r>
              <a:rPr lang="en-GB" sz="1800" dirty="0" smtClean="0"/>
              <a:t>Would be a Safety Issue if BLM thresholds </a:t>
            </a:r>
            <a:r>
              <a:rPr lang="en-GB" sz="1800" dirty="0" smtClean="0"/>
              <a:t>calculations would largely overestimate damage or quench levels, or a plain mistake</a:t>
            </a:r>
            <a:endParaRPr lang="en-GB" sz="1800" dirty="0" smtClean="0"/>
          </a:p>
          <a:p>
            <a:r>
              <a:rPr lang="en-GB" sz="1800" dirty="0" smtClean="0"/>
              <a:t>Level of threshold changes generally around 50 %, well below damage threshold, well communicated, automated and checked</a:t>
            </a:r>
          </a:p>
          <a:p>
            <a:pPr lvl="1"/>
            <a:r>
              <a:rPr lang="en-GB" sz="1600" b="1" dirty="0" smtClean="0">
                <a:solidFill>
                  <a:srgbClr val="FF0000"/>
                </a:solidFill>
              </a:rPr>
              <a:t>Automatic tools to cross-check are extremely important with 4000 BLMs and have proven their usefulness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Machine Protection,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Chamonix 2016, 25/01/2016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50" y="4365130"/>
            <a:ext cx="4943711" cy="19879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79640" y="5945451"/>
            <a:ext cx="2304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B. Auchmann</a:t>
            </a:r>
            <a:endParaRPr lang="en-GB" sz="1600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29" y="4617560"/>
            <a:ext cx="1161544" cy="1161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708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Scrubbing and Doublet beams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213" y="888602"/>
            <a:ext cx="8229600" cy="5111750"/>
          </a:xfrm>
        </p:spPr>
        <p:txBody>
          <a:bodyPr/>
          <a:lstStyle/>
          <a:p>
            <a:r>
              <a:rPr lang="en-GB" sz="2000" dirty="0" smtClean="0"/>
              <a:t>Interlocked BPMs: adjustment of interlock settings</a:t>
            </a:r>
          </a:p>
          <a:p>
            <a:pPr lvl="1"/>
            <a:r>
              <a:rPr lang="en-GB" sz="1800" dirty="0" smtClean="0"/>
              <a:t>Change of reference position compared to singlets</a:t>
            </a:r>
          </a:p>
          <a:p>
            <a:pPr lvl="1"/>
            <a:r>
              <a:rPr lang="en-GB" sz="1800" dirty="0" smtClean="0"/>
              <a:t>Window kept at ± 3.5 mm, tested with bumps</a:t>
            </a:r>
          </a:p>
          <a:p>
            <a:pPr lvl="1"/>
            <a:r>
              <a:rPr lang="en-GB" sz="1800" dirty="0" smtClean="0"/>
              <a:t>Increased </a:t>
            </a:r>
            <a:r>
              <a:rPr lang="en-GB" sz="1800" dirty="0" smtClean="0"/>
              <a:t>number of allowed readings outside interlock window because </a:t>
            </a:r>
            <a:r>
              <a:rPr lang="en-GB" sz="1800" dirty="0" smtClean="0"/>
              <a:t>beam only at injection energy</a:t>
            </a:r>
          </a:p>
          <a:p>
            <a:r>
              <a:rPr lang="en-GB" sz="2000" dirty="0" smtClean="0"/>
              <a:t>Worked, but manual change of settings. Procedures.</a:t>
            </a:r>
          </a:p>
          <a:p>
            <a:r>
              <a:rPr lang="en-GB" sz="2000" dirty="0" smtClean="0"/>
              <a:t>Future upgrade, PM not automatic </a:t>
            </a:r>
            <a:r>
              <a:rPr lang="en-GB" sz="2000" dirty="0" smtClean="0"/>
              <a:t>yet (needs expert)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Machine Protection,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Chamonix 2016, 25/01/2016</a:t>
            </a:r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90" y="3564072"/>
            <a:ext cx="4906910" cy="2782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460" y="4224330"/>
            <a:ext cx="1772533" cy="1776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875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78146</TotalTime>
  <Words>2600</Words>
  <Application>Microsoft Office PowerPoint</Application>
  <PresentationFormat>On-screen Show (4:3)</PresentationFormat>
  <Paragraphs>364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Arial Black</vt:lpstr>
      <vt:lpstr>Garamond</vt:lpstr>
      <vt:lpstr>Times New Roman</vt:lpstr>
      <vt:lpstr>Wingdings</vt:lpstr>
      <vt:lpstr>Pixel</vt:lpstr>
      <vt:lpstr>Machine Protection  at 6.5 TeV  LHC Performance Workshop – Chamonix 2016 25 January to 28 January 2016</vt:lpstr>
      <vt:lpstr>Machine Protection at 6.5 TeV</vt:lpstr>
      <vt:lpstr>Moments of Increased Risk</vt:lpstr>
      <vt:lpstr>Availability of Safety Systems</vt:lpstr>
      <vt:lpstr>Machine Protection Issues When availability is low</vt:lpstr>
      <vt:lpstr>Was the mDQQBS a Safety Issue?</vt:lpstr>
      <vt:lpstr>Injection Absorber TDI</vt:lpstr>
      <vt:lpstr>BLM threshold changes</vt:lpstr>
      <vt:lpstr>Scrubbing and Doublet beams</vt:lpstr>
      <vt:lpstr>Beam Dump block N2 leak</vt:lpstr>
      <vt:lpstr>Other Good News</vt:lpstr>
      <vt:lpstr>Beam Current Change Monitor</vt:lpstr>
      <vt:lpstr>Many other issues identified, non alarming</vt:lpstr>
      <vt:lpstr>Machine Protection Commissioning</vt:lpstr>
      <vt:lpstr>Example of MP test: UPS tests</vt:lpstr>
      <vt:lpstr>Intensity Ramp-up</vt:lpstr>
      <vt:lpstr>Could we have gone faster ???</vt:lpstr>
      <vt:lpstr>Ions: 2.51 TeV reference run and 6.37 TeV/Z ion run</vt:lpstr>
      <vt:lpstr>Machine Development</vt:lpstr>
      <vt:lpstr>Outlook for 2016 ….or where we can do better</vt:lpstr>
      <vt:lpstr>2016 </vt:lpstr>
      <vt:lpstr>Conclusions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FGC Software Design Review</dc:title>
  <dc:creator>Quentin King</dc:creator>
  <cp:lastModifiedBy>Jan Uythoven</cp:lastModifiedBy>
  <cp:revision>4076</cp:revision>
  <cp:lastPrinted>2013-03-06T10:39:49Z</cp:lastPrinted>
  <dcterms:created xsi:type="dcterms:W3CDTF">2010-07-26T05:43:59Z</dcterms:created>
  <dcterms:modified xsi:type="dcterms:W3CDTF">2016-01-24T19:05:19Z</dcterms:modified>
</cp:coreProperties>
</file>