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  <p:sldMasterId id="2147483727" r:id="rId2"/>
  </p:sldMasterIdLst>
  <p:notesMasterIdLst>
    <p:notesMasterId r:id="rId19"/>
  </p:notesMasterIdLst>
  <p:handoutMasterIdLst>
    <p:handoutMasterId r:id="rId20"/>
  </p:handoutMasterIdLst>
  <p:sldIdLst>
    <p:sldId id="272" r:id="rId3"/>
    <p:sldId id="273" r:id="rId4"/>
    <p:sldId id="286" r:id="rId5"/>
    <p:sldId id="282" r:id="rId6"/>
    <p:sldId id="292" r:id="rId7"/>
    <p:sldId id="274" r:id="rId8"/>
    <p:sldId id="275" r:id="rId9"/>
    <p:sldId id="276" r:id="rId10"/>
    <p:sldId id="291" r:id="rId11"/>
    <p:sldId id="278" r:id="rId12"/>
    <p:sldId id="294" r:id="rId13"/>
    <p:sldId id="298" r:id="rId14"/>
    <p:sldId id="295" r:id="rId15"/>
    <p:sldId id="297" r:id="rId16"/>
    <p:sldId id="293" r:id="rId17"/>
    <p:sldId id="281" r:id="rId18"/>
  </p:sldIdLst>
  <p:sldSz cx="9144000" cy="6858000" type="screen4x3"/>
  <p:notesSz cx="6797675" cy="9928225"/>
  <p:defaultTextStyle>
    <a:defPPr>
      <a:defRPr lang="en-US"/>
    </a:defPPr>
    <a:lvl1pPr algn="ctr" rtl="0" eaLnBrk="0" fontAlgn="base" hangingPunct="0">
      <a:spcBef>
        <a:spcPct val="50000"/>
      </a:spcBef>
      <a:spcAft>
        <a:spcPct val="0"/>
      </a:spcAft>
      <a:buFont typeface="Monotype Sorts" pitchFamily="2" charset="2"/>
      <a:defRPr kumimoji="1" sz="2400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ctr" rtl="0" eaLnBrk="0" fontAlgn="base" hangingPunct="0">
      <a:spcBef>
        <a:spcPct val="50000"/>
      </a:spcBef>
      <a:spcAft>
        <a:spcPct val="0"/>
      </a:spcAft>
      <a:buFont typeface="Monotype Sorts" pitchFamily="2" charset="2"/>
      <a:defRPr kumimoji="1" sz="2400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ctr" rtl="0" eaLnBrk="0" fontAlgn="base" hangingPunct="0">
      <a:spcBef>
        <a:spcPct val="50000"/>
      </a:spcBef>
      <a:spcAft>
        <a:spcPct val="0"/>
      </a:spcAft>
      <a:buFont typeface="Monotype Sorts" pitchFamily="2" charset="2"/>
      <a:defRPr kumimoji="1" sz="2400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ctr" rtl="0" eaLnBrk="0" fontAlgn="base" hangingPunct="0">
      <a:spcBef>
        <a:spcPct val="50000"/>
      </a:spcBef>
      <a:spcAft>
        <a:spcPct val="0"/>
      </a:spcAft>
      <a:buFont typeface="Monotype Sorts" pitchFamily="2" charset="2"/>
      <a:defRPr kumimoji="1" sz="2400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ctr" rtl="0" eaLnBrk="0" fontAlgn="base" hangingPunct="0">
      <a:spcBef>
        <a:spcPct val="50000"/>
      </a:spcBef>
      <a:spcAft>
        <a:spcPct val="0"/>
      </a:spcAft>
      <a:buFont typeface="Monotype Sorts" pitchFamily="2" charset="2"/>
      <a:defRPr kumimoji="1" sz="2400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72">
          <p15:clr>
            <a:srgbClr val="A4A3A4"/>
          </p15:clr>
        </p15:guide>
        <p15:guide id="2" pos="182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CC"/>
    <a:srgbClr val="66FFCC"/>
    <a:srgbClr val="D9FFED"/>
    <a:srgbClr val="99FFCC"/>
    <a:srgbClr val="FFFFCC"/>
    <a:srgbClr val="00FF99"/>
    <a:srgbClr val="0066FF"/>
    <a:srgbClr val="5F5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564" y="54"/>
      </p:cViewPr>
      <p:guideLst>
        <p:guide orient="horz" pos="1872"/>
        <p:guide pos="182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0" d="100"/>
          <a:sy n="100" d="100"/>
        </p:scale>
        <p:origin x="-228" y="1284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 descr="Paper bag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2993" cy="531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563972" dir="14049741" sx="125000" sy="125000" algn="tl" rotWithShape="0">
              <a:srgbClr val="C7DFD3"/>
            </a:outerShdw>
          </a:effectLst>
        </p:spPr>
        <p:txBody>
          <a:bodyPr vert="horz" wrap="square" lIns="92021" tIns="46010" rIns="92021" bIns="4601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buFontTx/>
              <a:buNone/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6019" name="Rectangle 3" descr="Paper bag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72276" y="0"/>
            <a:ext cx="2941393" cy="531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563972" dir="14049741" sx="125000" sy="125000" algn="tl" rotWithShape="0">
              <a:srgbClr val="C7DFD3"/>
            </a:outerShdw>
          </a:effectLst>
        </p:spPr>
        <p:txBody>
          <a:bodyPr vert="horz" wrap="square" lIns="92021" tIns="46010" rIns="92021" bIns="4601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6020" name="Rectangle 4" descr="Paper bag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2329"/>
            <a:ext cx="2942993" cy="531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563972" dir="14049741" sx="125000" sy="125000" algn="tl" rotWithShape="0">
              <a:srgbClr val="C7DFD3"/>
            </a:outerShdw>
          </a:effectLst>
        </p:spPr>
        <p:txBody>
          <a:bodyPr vert="horz" wrap="square" lIns="92021" tIns="46010" rIns="92021" bIns="46010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buFontTx/>
              <a:buNone/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6021" name="Rectangle 5" descr="Paper bag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72276" y="9412329"/>
            <a:ext cx="2941393" cy="531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563972" dir="14049741" sx="125000" sy="125000" algn="tl" rotWithShape="0">
              <a:srgbClr val="C7DFD3"/>
            </a:outerShdw>
          </a:effectLst>
        </p:spPr>
        <p:txBody>
          <a:bodyPr vert="horz" wrap="square" lIns="92021" tIns="46010" rIns="92021" bIns="4601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fld id="{8EF0B535-A0E7-4F8F-9E0F-B6B83C3D65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1531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 descr="Paper bag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7402" cy="459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563972" dir="14049741" sx="125000" sy="125000" algn="tl" rotWithShape="0">
              <a:srgbClr val="C7DFD3"/>
            </a:outerShdw>
          </a:effectLst>
        </p:spPr>
        <p:txBody>
          <a:bodyPr vert="horz" wrap="square" lIns="92021" tIns="46010" rIns="92021" bIns="4601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buFontTx/>
              <a:buNone/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8851" name="Rectangle 3" descr="Paper bag"/>
          <p:cNvSpPr>
            <a:spLocks noGrp="1" noChangeArrowheads="1"/>
          </p:cNvSpPr>
          <p:nvPr>
            <p:ph type="dt" idx="1"/>
          </p:nvPr>
        </p:nvSpPr>
        <p:spPr bwMode="auto">
          <a:xfrm>
            <a:off x="3838687" y="0"/>
            <a:ext cx="2994176" cy="459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563972" dir="14049741" sx="125000" sy="125000" algn="tl" rotWithShape="0">
              <a:srgbClr val="C7DFD3"/>
            </a:outerShdw>
          </a:effectLst>
        </p:spPr>
        <p:txBody>
          <a:bodyPr vert="horz" wrap="square" lIns="92021" tIns="46010" rIns="92021" bIns="4601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63613" y="766763"/>
            <a:ext cx="4906962" cy="36798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3" name="Rectangle 5" descr="Paper bag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1285" y="4753282"/>
            <a:ext cx="4990293" cy="4446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563972" dir="14049741" sx="125000" sy="125000" algn="tl" rotWithShape="0">
              <a:srgbClr val="C7DFD3"/>
            </a:outerShdw>
          </a:effectLst>
        </p:spPr>
        <p:txBody>
          <a:bodyPr vert="horz" wrap="square" lIns="92021" tIns="46010" rIns="92021" bIns="460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8854" name="Rectangle 6" descr="Paper bag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897"/>
            <a:ext cx="2917402" cy="459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563972" dir="14049741" sx="125000" sy="125000" algn="tl" rotWithShape="0">
              <a:srgbClr val="C7DFD3"/>
            </a:outerShdw>
          </a:effectLst>
        </p:spPr>
        <p:txBody>
          <a:bodyPr vert="horz" wrap="square" lIns="92021" tIns="46010" rIns="92021" bIns="46010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buFontTx/>
              <a:buNone/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8855" name="Rectangle 7" descr="Paper bag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38687" y="9429897"/>
            <a:ext cx="2994176" cy="459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563972" dir="14049741" sx="125000" sy="125000" algn="tl" rotWithShape="0">
              <a:srgbClr val="C7DFD3"/>
            </a:outerShdw>
          </a:effectLst>
        </p:spPr>
        <p:txBody>
          <a:bodyPr vert="horz" wrap="square" lIns="92021" tIns="46010" rIns="92021" bIns="4601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fld id="{3D4770E1-9F2F-4041-B6CC-48F25841CB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038553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0"/>
          <p:cNvSpPr>
            <a:spLocks noChangeArrowheads="1"/>
          </p:cNvSpPr>
          <p:nvPr/>
        </p:nvSpPr>
        <p:spPr bwMode="auto">
          <a:xfrm>
            <a:off x="0" y="914400"/>
            <a:ext cx="8915400" cy="76200"/>
          </a:xfrm>
          <a:prstGeom prst="rect">
            <a:avLst/>
          </a:prstGeom>
          <a:gradFill rotWithShape="0">
            <a:gsLst>
              <a:gs pos="0">
                <a:srgbClr val="0000CC"/>
              </a:gs>
              <a:gs pos="100000">
                <a:srgbClr val="99CCFF"/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n-US"/>
          </a:p>
        </p:txBody>
      </p:sp>
      <p:pic>
        <p:nvPicPr>
          <p:cNvPr id="5" name="Picture 41" descr="LHC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5888"/>
            <a:ext cx="1143000" cy="86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Line 42"/>
          <p:cNvSpPr>
            <a:spLocks noChangeShapeType="1"/>
          </p:cNvSpPr>
          <p:nvPr/>
        </p:nvSpPr>
        <p:spPr bwMode="auto">
          <a:xfrm>
            <a:off x="0" y="990600"/>
            <a:ext cx="8915400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en-US"/>
          </a:p>
        </p:txBody>
      </p:sp>
      <p:sp>
        <p:nvSpPr>
          <p:cNvPr id="7" name="Rectangle 43"/>
          <p:cNvSpPr>
            <a:spLocks noChangeArrowheads="1"/>
          </p:cNvSpPr>
          <p:nvPr/>
        </p:nvSpPr>
        <p:spPr bwMode="auto">
          <a:xfrm>
            <a:off x="4038600" y="5257800"/>
            <a:ext cx="4559743" cy="132343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defRPr/>
            </a:pPr>
            <a:r>
              <a:rPr lang="en-US" sz="2000" i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Clara </a:t>
            </a:r>
            <a:r>
              <a:rPr lang="en-US" sz="2000" i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Gaspar</a:t>
            </a:r>
            <a:r>
              <a:rPr lang="en-US" sz="2000" i="1" baseline="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US" sz="2000" i="1" baseline="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i="1" baseline="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behalf of the ECS team:</a:t>
            </a:r>
            <a:r>
              <a:rPr lang="en-US" sz="3200" b="1" i="1" baseline="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3200" b="1" i="1" baseline="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0" i="1" baseline="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CERN, </a:t>
            </a:r>
            <a:r>
              <a:rPr lang="en-US" sz="2000" b="0" i="1" baseline="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Marseille, etc.</a:t>
            </a:r>
            <a:r>
              <a:rPr lang="en-US" sz="2000" b="0" i="1" baseline="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b="0" i="1" baseline="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0" i="1" baseline="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October </a:t>
            </a:r>
            <a:r>
              <a:rPr lang="en-US" sz="2000" b="0" i="1" baseline="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2015 </a:t>
            </a:r>
            <a:endParaRPr lang="en-US" sz="2000" b="0" i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34" name="Rectangle 36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219200"/>
            <a:ext cx="7772400" cy="3429000"/>
          </a:xfrm>
        </p:spPr>
        <p:txBody>
          <a:bodyPr anchor="ctr"/>
          <a:lstStyle>
            <a:lvl1pPr algn="ctr">
              <a:defRPr>
                <a:solidFill>
                  <a:srgbClr val="FF330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1660" name="Rectangle 4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066800"/>
          </a:xfrm>
          <a:ln w="12700"/>
        </p:spPr>
        <p:txBody>
          <a:bodyPr>
            <a:spAutoFit/>
          </a:bodyPr>
          <a:lstStyle>
            <a:lvl1pPr marL="0" indent="0" algn="ctr">
              <a:buFont typeface="Arial Unicode MS" pitchFamily="34" charset="-128"/>
              <a:buNone/>
              <a:defRPr b="0">
                <a:solidFill>
                  <a:srgbClr val="0000FF"/>
                </a:solidFill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6D8865-0720-4316-AF58-540C77104744}" type="slidenum">
              <a:rPr lang="en-US"/>
              <a:pPr>
                <a:defRPr/>
              </a:pPr>
              <a:t>‹#›</a:t>
            </a:fld>
            <a:endParaRPr lang="en-US" sz="2400" b="1"/>
          </a:p>
        </p:txBody>
      </p:sp>
    </p:spTree>
  </p:cSld>
  <p:clrMapOvr>
    <a:masterClrMapping/>
  </p:clrMapOvr>
  <p:transition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28600"/>
            <a:ext cx="2133600" cy="601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28600"/>
            <a:ext cx="6248400" cy="601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666864-5BC3-4965-9AEA-6D149A94120C}" type="slidenum">
              <a:rPr lang="en-US"/>
              <a:pPr>
                <a:defRPr/>
              </a:pPr>
              <a:t>‹#›</a:t>
            </a:fld>
            <a:endParaRPr lang="en-US" sz="2400" b="1"/>
          </a:p>
        </p:txBody>
      </p:sp>
    </p:spTree>
  </p:cSld>
  <p:clrMapOvr>
    <a:masterClrMapping/>
  </p:clrMapOvr>
  <p:transition>
    <p:strips dir="r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D72A9-75EB-461B-8A18-4F8F451F2DB0}" type="datetimeFigureOut">
              <a:rPr lang="en-GB" smtClean="0"/>
              <a:t>07/10/2015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28733-18A2-497B-868C-85C613D04B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24180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D72A9-75EB-461B-8A18-4F8F451F2DB0}" type="datetimeFigureOut">
              <a:rPr lang="en-GB" smtClean="0"/>
              <a:t>07/10/2015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28733-18A2-497B-868C-85C613D04B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47068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D72A9-75EB-461B-8A18-4F8F451F2DB0}" type="datetimeFigureOut">
              <a:rPr lang="en-GB" smtClean="0"/>
              <a:t>07/10/2015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28733-18A2-497B-868C-85C613D04B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60275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D72A9-75EB-461B-8A18-4F8F451F2DB0}" type="datetimeFigureOut">
              <a:rPr lang="en-GB" smtClean="0"/>
              <a:t>07/10/2015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28733-18A2-497B-868C-85C613D04B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36930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D72A9-75EB-461B-8A18-4F8F451F2DB0}" type="datetimeFigureOut">
              <a:rPr lang="en-GB" smtClean="0"/>
              <a:t>07/10/2015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28733-18A2-497B-868C-85C613D04B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05208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D72A9-75EB-461B-8A18-4F8F451F2DB0}" type="datetimeFigureOut">
              <a:rPr lang="en-GB" smtClean="0"/>
              <a:t>07/10/2015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28733-18A2-497B-868C-85C613D04B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08178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D72A9-75EB-461B-8A18-4F8F451F2DB0}" type="datetimeFigureOut">
              <a:rPr lang="en-GB" smtClean="0"/>
              <a:t>07/10/2015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28733-18A2-497B-868C-85C613D04B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86456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D72A9-75EB-461B-8A18-4F8F451F2DB0}" type="datetimeFigureOut">
              <a:rPr lang="en-GB" smtClean="0"/>
              <a:t>07/10/2015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28733-18A2-497B-868C-85C613D04B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65843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E23BB-1CA6-49B2-BE3C-96FEA4166F8F}" type="slidenum">
              <a:rPr lang="en-US"/>
              <a:pPr>
                <a:defRPr/>
              </a:pPr>
              <a:t>‹#›</a:t>
            </a:fld>
            <a:endParaRPr lang="en-US" sz="2400" b="1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D72A9-75EB-461B-8A18-4F8F451F2DB0}" type="datetimeFigureOut">
              <a:rPr lang="en-GB" smtClean="0"/>
              <a:t>07/10/2015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28733-18A2-497B-868C-85C613D04B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38916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D72A9-75EB-461B-8A18-4F8F451F2DB0}" type="datetimeFigureOut">
              <a:rPr lang="en-GB" smtClean="0"/>
              <a:t>07/10/2015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28733-18A2-497B-868C-85C613D04B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99580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D72A9-75EB-461B-8A18-4F8F451F2DB0}" type="datetimeFigureOut">
              <a:rPr lang="en-GB" smtClean="0"/>
              <a:t>07/10/2015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28733-18A2-497B-868C-85C613D04B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13974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ECE2B5-7965-462A-AC52-134C75BDF02A}" type="slidenum">
              <a:rPr lang="en-US"/>
              <a:pPr>
                <a:defRPr/>
              </a:pPr>
              <a:t>‹#›</a:t>
            </a:fld>
            <a:endParaRPr lang="en-US" sz="2400" b="1"/>
          </a:p>
        </p:txBody>
      </p:sp>
    </p:spTree>
  </p:cSld>
  <p:clrMapOvr>
    <a:masterClrMapping/>
  </p:clrMapOvr>
  <p:transition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143000"/>
            <a:ext cx="41910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143000"/>
            <a:ext cx="41910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450E53-A08F-40E4-A723-B1398D09DF8B}" type="slidenum">
              <a:rPr lang="en-US"/>
              <a:pPr>
                <a:defRPr/>
              </a:pPr>
              <a:t>‹#›</a:t>
            </a:fld>
            <a:endParaRPr lang="en-US" sz="2400" b="1"/>
          </a:p>
        </p:txBody>
      </p:sp>
    </p:spTree>
  </p:cSld>
  <p:clrMapOvr>
    <a:masterClrMapping/>
  </p:clrMapOvr>
  <p:transition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8BC85B-DD9C-4896-BE2D-355206E0D0D3}" type="slidenum">
              <a:rPr lang="en-US"/>
              <a:pPr>
                <a:defRPr/>
              </a:pPr>
              <a:t>‹#›</a:t>
            </a:fld>
            <a:endParaRPr lang="en-US" sz="2400" b="1"/>
          </a:p>
        </p:txBody>
      </p:sp>
    </p:spTree>
  </p:cSld>
  <p:clrMapOvr>
    <a:masterClrMapping/>
  </p:clrMapOvr>
  <p:transition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2B3A27-7B24-4338-B879-E685D8B6A32D}" type="slidenum">
              <a:rPr lang="en-US"/>
              <a:pPr>
                <a:defRPr/>
              </a:pPr>
              <a:t>‹#›</a:t>
            </a:fld>
            <a:endParaRPr lang="en-US" sz="2400" b="1"/>
          </a:p>
        </p:txBody>
      </p:sp>
    </p:spTree>
  </p:cSld>
  <p:clrMapOvr>
    <a:masterClrMapping/>
  </p:clrMapOvr>
  <p:transition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7F8E78-5077-4F2C-87C3-D94B7E1EF946}" type="slidenum">
              <a:rPr lang="en-US"/>
              <a:pPr>
                <a:defRPr/>
              </a:pPr>
              <a:t>‹#›</a:t>
            </a:fld>
            <a:endParaRPr lang="en-US" sz="2400" b="1"/>
          </a:p>
        </p:txBody>
      </p:sp>
    </p:spTree>
  </p:cSld>
  <p:clrMapOvr>
    <a:masterClrMapping/>
  </p:clrMapOvr>
  <p:transition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69C0FE-AC25-4D53-9F34-1CF1EC4E9E16}" type="slidenum">
              <a:rPr lang="en-US"/>
              <a:pPr>
                <a:defRPr/>
              </a:pPr>
              <a:t>‹#›</a:t>
            </a:fld>
            <a:endParaRPr lang="en-US" sz="2400" b="1"/>
          </a:p>
        </p:txBody>
      </p:sp>
    </p:spTree>
  </p:cSld>
  <p:clrMapOvr>
    <a:masterClrMapping/>
  </p:clrMapOvr>
  <p:transition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E8D192-93DB-4900-8B22-78A37076E6A7}" type="slidenum">
              <a:rPr lang="en-US"/>
              <a:pPr>
                <a:defRPr/>
              </a:pPr>
              <a:t>‹#›</a:t>
            </a:fld>
            <a:endParaRPr lang="en-US" sz="2400" b="1"/>
          </a:p>
        </p:txBody>
      </p:sp>
    </p:spTree>
  </p:cSld>
  <p:clrMapOvr>
    <a:masterClrMapping/>
  </p:clrMapOvr>
  <p:transition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228600"/>
            <a:ext cx="7696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</a:t>
            </a:r>
            <a:r>
              <a:rPr lang="en-US" dirty="0" smtClean="0"/>
              <a:t> 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143000"/>
            <a:ext cx="85344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2575" name="Freeform 2335"/>
          <p:cNvSpPr>
            <a:spLocks/>
          </p:cNvSpPr>
          <p:nvPr/>
        </p:nvSpPr>
        <p:spPr bwMode="auto">
          <a:xfrm>
            <a:off x="3225800" y="3841750"/>
            <a:ext cx="9525" cy="4763"/>
          </a:xfrm>
          <a:custGeom>
            <a:avLst/>
            <a:gdLst/>
            <a:ahLst/>
            <a:cxnLst>
              <a:cxn ang="0">
                <a:pos x="12" y="5"/>
              </a:cxn>
              <a:cxn ang="0">
                <a:pos x="0" y="0"/>
              </a:cxn>
              <a:cxn ang="0">
                <a:pos x="12" y="3"/>
              </a:cxn>
              <a:cxn ang="0">
                <a:pos x="12" y="5"/>
              </a:cxn>
            </a:cxnLst>
            <a:rect l="0" t="0" r="r" b="b"/>
            <a:pathLst>
              <a:path w="12" h="5">
                <a:moveTo>
                  <a:pt x="12" y="5"/>
                </a:moveTo>
                <a:lnTo>
                  <a:pt x="0" y="0"/>
                </a:lnTo>
                <a:lnTo>
                  <a:pt x="12" y="3"/>
                </a:lnTo>
                <a:lnTo>
                  <a:pt x="12" y="5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668" name="Rectangle 3428" descr="Paper bag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477000"/>
            <a:ext cx="838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563972" dir="14049741" sx="125000" sy="125000" algn="tl" rotWithShape="0">
              <a:srgbClr val="4D4D4D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kumimoji="0" sz="1800" i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20F9385A-8ED5-4D6C-A063-F85D7CFDB26D}" type="slidenum">
              <a:rPr lang="en-US" smtClean="0"/>
              <a:pPr>
                <a:defRPr/>
              </a:pPr>
              <a:t>‹#›</a:t>
            </a:fld>
            <a:endParaRPr lang="en-US" b="1" dirty="0"/>
          </a:p>
        </p:txBody>
      </p:sp>
      <p:sp>
        <p:nvSpPr>
          <p:cNvPr id="13700" name="Text Box 3460"/>
          <p:cNvSpPr txBox="1">
            <a:spLocks noChangeArrowheads="1"/>
          </p:cNvSpPr>
          <p:nvPr/>
        </p:nvSpPr>
        <p:spPr bwMode="auto">
          <a:xfrm>
            <a:off x="2286000" y="6400800"/>
            <a:ext cx="3276600" cy="3381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1600" i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Clara Gaspar, </a:t>
            </a:r>
            <a:r>
              <a:rPr lang="en-US" sz="1600" i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October </a:t>
            </a:r>
            <a:r>
              <a:rPr lang="en-US" sz="1600" i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2015</a:t>
            </a:r>
            <a:endParaRPr lang="en-US" sz="1600" i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050" name="Rectangle 3810"/>
          <p:cNvSpPr>
            <a:spLocks noChangeArrowheads="1"/>
          </p:cNvSpPr>
          <p:nvPr/>
        </p:nvSpPr>
        <p:spPr bwMode="auto">
          <a:xfrm>
            <a:off x="0" y="914400"/>
            <a:ext cx="8915400" cy="76200"/>
          </a:xfrm>
          <a:prstGeom prst="rect">
            <a:avLst/>
          </a:prstGeom>
          <a:gradFill rotWithShape="0">
            <a:gsLst>
              <a:gs pos="0">
                <a:srgbClr val="0000CC"/>
              </a:gs>
              <a:gs pos="100000">
                <a:srgbClr val="99CCFF"/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n-US"/>
          </a:p>
        </p:txBody>
      </p:sp>
      <p:pic>
        <p:nvPicPr>
          <p:cNvPr id="2056" name="Picture 3811" descr="LHCb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115888"/>
            <a:ext cx="1143000" cy="86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052" name="Line 3812"/>
          <p:cNvSpPr>
            <a:spLocks noChangeShapeType="1"/>
          </p:cNvSpPr>
          <p:nvPr/>
        </p:nvSpPr>
        <p:spPr bwMode="auto">
          <a:xfrm>
            <a:off x="0" y="990600"/>
            <a:ext cx="8915400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</p:sldLayoutIdLst>
  <p:transition>
    <p:strips dir="rd"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rgbClr val="0000FF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rgbClr val="0000FF"/>
          </a:solidFill>
          <a:latin typeface="Comic Sans MS" pitchFamily="66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rgbClr val="0000FF"/>
          </a:solidFill>
          <a:latin typeface="Comic Sans MS" pitchFamily="66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rgbClr val="0000FF"/>
          </a:solidFill>
          <a:latin typeface="Comic Sans MS" pitchFamily="66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rgbClr val="0000FF"/>
          </a:solidFill>
          <a:latin typeface="Comic Sans MS" pitchFamily="66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rgbClr val="0000FF"/>
          </a:solidFill>
          <a:latin typeface="Comic Sans MS" pitchFamily="66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rgbClr val="0000FF"/>
          </a:solidFill>
          <a:latin typeface="Comic Sans MS" pitchFamily="66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rgbClr val="0000FF"/>
          </a:solidFill>
          <a:latin typeface="Comic Sans MS" pitchFamily="66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rgbClr val="0000FF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Arial Unicode MS" pitchFamily="34" charset="-128"/>
        <a:buChar char="❚"/>
        <a:defRPr kumimoji="1" sz="3200" b="1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Arial Unicode MS" pitchFamily="34" charset="-128"/>
        <a:buChar char="❙"/>
        <a:defRPr kumimoji="1" sz="28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Arial Unicode MS" pitchFamily="34" charset="-128"/>
        <a:buChar char="❘"/>
        <a:defRPr kumimoji="1" sz="24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Arial Unicode MS" pitchFamily="34" charset="-128"/>
        <a:buChar char="〡"/>
        <a:defRPr kumimoji="1" sz="20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Arial Unicode MS" pitchFamily="34" charset="-128"/>
        <a:buChar char="❘"/>
        <a:defRPr kumimoji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Arial Unicode MS" pitchFamily="34" charset="-128"/>
        <a:buChar char="❘"/>
        <a:defRPr kumimoji="1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Arial Unicode MS" pitchFamily="34" charset="-128"/>
        <a:buChar char="❘"/>
        <a:defRPr kumimoji="1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Arial Unicode MS" pitchFamily="34" charset="-128"/>
        <a:buChar char="❘"/>
        <a:defRPr kumimoji="1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Arial Unicode MS" pitchFamily="34" charset="-128"/>
        <a:buChar char="❘"/>
        <a:defRPr kumimoji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BD72A9-75EB-461B-8A18-4F8F451F2DB0}" type="datetimeFigureOut">
              <a:rPr lang="en-GB" smtClean="0"/>
              <a:t>07/10/2015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728733-18A2-497B-868C-85C613D04B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3279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762000"/>
            <a:ext cx="7239000" cy="3429000"/>
          </a:xfrm>
        </p:spPr>
        <p:txBody>
          <a:bodyPr/>
          <a:lstStyle/>
          <a:p>
            <a:r>
              <a:rPr lang="en-US" sz="4000" dirty="0" smtClean="0"/>
              <a:t>Experiment Control System</a:t>
            </a:r>
          </a:p>
        </p:txBody>
      </p:sp>
      <p:sp>
        <p:nvSpPr>
          <p:cNvPr id="14339" name="Rectangle 4"/>
          <p:cNvSpPr>
            <a:spLocks noChangeArrowheads="1"/>
          </p:cNvSpPr>
          <p:nvPr/>
        </p:nvSpPr>
        <p:spPr bwMode="auto">
          <a:xfrm>
            <a:off x="2133600" y="3048000"/>
            <a:ext cx="7543800" cy="144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0000FF"/>
              </a:buClr>
              <a:buFont typeface="Arial Unicode MS" pitchFamily="34" charset="-128"/>
              <a:buNone/>
            </a:pPr>
            <a:r>
              <a:rPr lang="en-US" sz="4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&amp;</a:t>
            </a:r>
            <a:endParaRPr lang="en-US" sz="40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20000"/>
              </a:spcBef>
              <a:buClr>
                <a:srgbClr val="0000FF"/>
              </a:buClr>
              <a:buFont typeface="Arial Unicode MS" pitchFamily="34" charset="-128"/>
              <a:buNone/>
            </a:pPr>
            <a:r>
              <a:rPr lang="en-US" sz="4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Electronics Upgrade</a:t>
            </a:r>
            <a:endParaRPr lang="en-US" sz="40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1143000" y="228600"/>
            <a:ext cx="7696200" cy="762000"/>
          </a:xfrm>
        </p:spPr>
        <p:txBody>
          <a:bodyPr/>
          <a:lstStyle/>
          <a:p>
            <a:r>
              <a:rPr lang="en-US" dirty="0" smtClean="0"/>
              <a:t>FE ECS Software/firmware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Will be centrally provided:</a:t>
            </a:r>
          </a:p>
          <a:p>
            <a:pPr lvl="1"/>
            <a:r>
              <a:rPr lang="en-US" sz="2400" dirty="0" smtClean="0"/>
              <a:t>The FPGA firmware for the SOL40 board</a:t>
            </a:r>
          </a:p>
          <a:p>
            <a:pPr lvl="2"/>
            <a:r>
              <a:rPr lang="en-US" sz="2000" dirty="0" smtClean="0"/>
              <a:t>Will prepare, send and receive the GBT-SCA frames for the various user protocols</a:t>
            </a:r>
          </a:p>
          <a:p>
            <a:pPr lvl="3"/>
            <a:r>
              <a:rPr lang="en-US" sz="1600" dirty="0" smtClean="0"/>
              <a:t>Should take load away from CPU as much as possible</a:t>
            </a:r>
          </a:p>
          <a:p>
            <a:pPr lvl="1"/>
            <a:r>
              <a:rPr lang="en-US" sz="2400" dirty="0" smtClean="0"/>
              <a:t>Low-level libraries and command-line tools:</a:t>
            </a:r>
          </a:p>
          <a:p>
            <a:pPr lvl="2"/>
            <a:r>
              <a:rPr lang="en-US" sz="2000" dirty="0" smtClean="0"/>
              <a:t>Will allow accessing the different FE chips</a:t>
            </a:r>
          </a:p>
          <a:p>
            <a:pPr lvl="1"/>
            <a:r>
              <a:rPr lang="en-US" sz="2400" dirty="0" smtClean="0"/>
              <a:t>A DIM server:</a:t>
            </a:r>
          </a:p>
          <a:p>
            <a:pPr lvl="2"/>
            <a:r>
              <a:rPr lang="en-US" sz="2000" dirty="0" smtClean="0"/>
              <a:t>Will implement higher-level commands to configure and monitor the FE chips</a:t>
            </a:r>
          </a:p>
          <a:p>
            <a:pPr lvl="1"/>
            <a:r>
              <a:rPr lang="en-US" sz="2400" dirty="0" smtClean="0"/>
              <a:t>A </a:t>
            </a:r>
            <a:r>
              <a:rPr lang="en-US" sz="2400" dirty="0" err="1" smtClean="0"/>
              <a:t>WinCC</a:t>
            </a:r>
            <a:r>
              <a:rPr lang="en-US" sz="2400" dirty="0" smtClean="0"/>
              <a:t>-OA component</a:t>
            </a:r>
          </a:p>
          <a:p>
            <a:pPr lvl="2"/>
            <a:r>
              <a:rPr lang="en-US" sz="2000" dirty="0" smtClean="0"/>
              <a:t>Providing the high-level description and access of all electronics components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578B3B-FBC8-45F7-A1E8-4901740A4338}" type="slidenum">
              <a:rPr lang="en-US" smtClean="0"/>
              <a:pPr>
                <a:defRPr/>
              </a:pPr>
              <a:t>10</a:t>
            </a:fld>
            <a:endParaRPr lang="en-US" sz="2400" b="1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For both </a:t>
            </a:r>
            <a:br>
              <a:rPr lang="en-GB" dirty="0" smtClean="0"/>
            </a:br>
            <a:r>
              <a:rPr lang="en-GB" dirty="0" smtClean="0"/>
              <a:t>BE and FE </a:t>
            </a:r>
            <a:br>
              <a:rPr lang="en-GB" dirty="0" smtClean="0"/>
            </a:br>
            <a:r>
              <a:rPr lang="en-GB" dirty="0" smtClean="0"/>
              <a:t>boards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3E23BB-1CA6-49B2-BE3C-96FEA4166F8F}" type="slidenum">
              <a:rPr lang="en-US" smtClean="0"/>
              <a:pPr>
                <a:defRPr/>
              </a:pPr>
              <a:t>11</a:t>
            </a:fld>
            <a:endParaRPr lang="en-US" sz="2400" b="1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WinCC</a:t>
            </a:r>
            <a:r>
              <a:rPr lang="en-GB" dirty="0" smtClean="0"/>
              <a:t>-OA: Test UI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4043" y="1143000"/>
            <a:ext cx="5501357" cy="5652910"/>
          </a:xfrm>
          <a:prstGeom prst="rect">
            <a:avLst/>
          </a:prstGeom>
        </p:spPr>
      </p:pic>
      <p:pic>
        <p:nvPicPr>
          <p:cNvPr id="6" name="Picture 5" descr="FwSpec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14042" y="1155700"/>
            <a:ext cx="5501358" cy="5626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0003554"/>
      </p:ext>
    </p:extLst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28600"/>
            <a:ext cx="7696200" cy="762000"/>
          </a:xfrm>
        </p:spPr>
        <p:txBody>
          <a:bodyPr/>
          <a:lstStyle/>
          <a:p>
            <a:r>
              <a:rPr lang="en-US" dirty="0" err="1"/>
              <a:t>WinCC</a:t>
            </a:r>
            <a:r>
              <a:rPr lang="en-US" dirty="0"/>
              <a:t>-OA: HW tool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5771AFF-8C14-4B28-B1EC-39846C309382}" type="slidenum">
              <a:rPr lang="en-US" smtClean="0"/>
              <a:pPr>
                <a:defRPr/>
              </a:pPr>
              <a:t>12</a:t>
            </a:fld>
            <a:endParaRPr lang="en-US" sz="2400" b="1"/>
          </a:p>
        </p:txBody>
      </p:sp>
      <p:sp>
        <p:nvSpPr>
          <p:cNvPr id="15" name="Rectangle 14"/>
          <p:cNvSpPr/>
          <p:nvPr/>
        </p:nvSpPr>
        <p:spPr bwMode="auto">
          <a:xfrm>
            <a:off x="2743200" y="3581400"/>
            <a:ext cx="2667000" cy="11430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Monotype Sorts" pitchFamily="2" charset="2"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514600" y="4462046"/>
            <a:ext cx="14712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Control PC</a:t>
            </a:r>
            <a:endParaRPr lang="en-US" sz="1600" dirty="0"/>
          </a:p>
        </p:txBody>
      </p:sp>
      <p:sp>
        <p:nvSpPr>
          <p:cNvPr id="48" name="TextBox 47"/>
          <p:cNvSpPr txBox="1"/>
          <p:nvPr/>
        </p:nvSpPr>
        <p:spPr>
          <a:xfrm>
            <a:off x="2514600" y="956846"/>
            <a:ext cx="2538037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6666"/>
                </a:solidFill>
              </a:rPr>
              <a:t>HW Description UI</a:t>
            </a:r>
            <a:endParaRPr lang="en-US" sz="1600" dirty="0">
              <a:solidFill>
                <a:srgbClr val="006666"/>
              </a:solidFill>
            </a:endParaRPr>
          </a:p>
        </p:txBody>
      </p:sp>
      <p:cxnSp>
        <p:nvCxnSpPr>
          <p:cNvPr id="53" name="Straight Arrow Connector 52"/>
          <p:cNvCxnSpPr/>
          <p:nvPr/>
        </p:nvCxnSpPr>
        <p:spPr bwMode="auto">
          <a:xfrm>
            <a:off x="4191000" y="3429000"/>
            <a:ext cx="0" cy="45720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77" name="Oval 76"/>
          <p:cNvSpPr/>
          <p:nvPr/>
        </p:nvSpPr>
        <p:spPr>
          <a:xfrm>
            <a:off x="3810000" y="5257800"/>
            <a:ext cx="152400" cy="15240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TextBox 77"/>
          <p:cNvSpPr txBox="1"/>
          <p:nvPr/>
        </p:nvSpPr>
        <p:spPr>
          <a:xfrm>
            <a:off x="3484647" y="5393323"/>
            <a:ext cx="9012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GBT Link</a:t>
            </a:r>
            <a:endParaRPr lang="en-US" sz="1600" dirty="0"/>
          </a:p>
        </p:txBody>
      </p:sp>
      <p:pic>
        <p:nvPicPr>
          <p:cNvPr id="50" name="Picture 49" descr="FwH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43200" y="1219201"/>
            <a:ext cx="2107246" cy="2209800"/>
          </a:xfrm>
          <a:prstGeom prst="rect">
            <a:avLst/>
          </a:prstGeom>
        </p:spPr>
      </p:pic>
      <p:grpSp>
        <p:nvGrpSpPr>
          <p:cNvPr id="17" name="Group 16"/>
          <p:cNvGrpSpPr/>
          <p:nvPr/>
        </p:nvGrpSpPr>
        <p:grpSpPr>
          <a:xfrm>
            <a:off x="4495799" y="5027590"/>
            <a:ext cx="4648201" cy="1373210"/>
            <a:chOff x="4299249" y="5071646"/>
            <a:chExt cx="4844751" cy="1329154"/>
          </a:xfrm>
        </p:grpSpPr>
        <p:sp>
          <p:nvSpPr>
            <p:cNvPr id="14" name="TextBox 13"/>
            <p:cNvSpPr txBox="1"/>
            <p:nvPr/>
          </p:nvSpPr>
          <p:spPr>
            <a:xfrm>
              <a:off x="4473725" y="6062246"/>
              <a:ext cx="147123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SOL40</a:t>
              </a:r>
              <a:endParaRPr lang="en-US" sz="1600" dirty="0"/>
            </a:p>
          </p:txBody>
        </p:sp>
        <p:sp>
          <p:nvSpPr>
            <p:cNvPr id="46" name="Rectangle 45"/>
            <p:cNvSpPr/>
            <p:nvPr/>
          </p:nvSpPr>
          <p:spPr bwMode="auto">
            <a:xfrm>
              <a:off x="4299250" y="5071646"/>
              <a:ext cx="4822675" cy="1295400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 typeface="Monotype Sorts" pitchFamily="2" charset="2"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56" name="Rectangle 55"/>
            <p:cNvSpPr/>
            <p:nvPr/>
          </p:nvSpPr>
          <p:spPr bwMode="auto">
            <a:xfrm>
              <a:off x="4451650" y="5224046"/>
              <a:ext cx="1447800" cy="762000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 typeface="Monotype Sorts" pitchFamily="2" charset="2"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4397525" y="5692914"/>
              <a:ext cx="73564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FPGA</a:t>
              </a:r>
              <a:endParaRPr lang="en-US" sz="1600" dirty="0"/>
            </a:p>
          </p:txBody>
        </p:sp>
        <p:sp>
          <p:nvSpPr>
            <p:cNvPr id="58" name="Rectangle 57"/>
            <p:cNvSpPr/>
            <p:nvPr/>
          </p:nvSpPr>
          <p:spPr bwMode="auto">
            <a:xfrm>
              <a:off x="6227638" y="5224046"/>
              <a:ext cx="2791351" cy="762000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 typeface="Monotype Sorts" pitchFamily="2" charset="2"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59" name="Oval 58"/>
            <p:cNvSpPr/>
            <p:nvPr/>
          </p:nvSpPr>
          <p:spPr bwMode="auto">
            <a:xfrm>
              <a:off x="4891700" y="5300246"/>
              <a:ext cx="914400" cy="533400"/>
            </a:xfrm>
            <a:prstGeom prst="ellipse">
              <a:avLst/>
            </a:prstGeom>
            <a:noFill/>
            <a:ln w="28575" cap="flat" cmpd="sng" algn="ctr">
              <a:solidFill>
                <a:srgbClr val="00808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 typeface="Monotype Sorts" pitchFamily="2" charset="2"/>
                <a:buNone/>
                <a:tabLst/>
              </a:pPr>
              <a:endParaRPr kumimoji="1" lang="en-US" sz="2400" b="0" i="0" u="none" strike="noStrike" cap="none" normalizeH="0" baseline="0" smtClean="0">
                <a:ln w="38100">
                  <a:solidFill>
                    <a:schemeClr val="tx1"/>
                  </a:solidFill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4815500" y="5376446"/>
              <a:ext cx="1083950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006666"/>
                  </a:solidFill>
                </a:rPr>
                <a:t>Firmware</a:t>
              </a:r>
              <a:endParaRPr lang="en-US" sz="1600" dirty="0">
                <a:solidFill>
                  <a:srgbClr val="006666"/>
                </a:solidFill>
              </a:endParaRPr>
            </a:p>
          </p:txBody>
        </p:sp>
        <p:sp>
          <p:nvSpPr>
            <p:cNvPr id="63" name="Oval 62"/>
            <p:cNvSpPr/>
            <p:nvPr/>
          </p:nvSpPr>
          <p:spPr bwMode="auto">
            <a:xfrm>
              <a:off x="6280450" y="5224046"/>
              <a:ext cx="2667000" cy="533400"/>
            </a:xfrm>
            <a:prstGeom prst="ellipse">
              <a:avLst/>
            </a:prstGeom>
            <a:noFill/>
            <a:ln w="28575" cap="flat" cmpd="sng" algn="ctr">
              <a:solidFill>
                <a:srgbClr val="00808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 typeface="Monotype Sorts" pitchFamily="2" charset="2"/>
                <a:buNone/>
                <a:tabLst/>
              </a:pPr>
              <a:endParaRPr kumimoji="1" lang="en-US" sz="2400" b="0" i="0" u="none" strike="noStrike" cap="none" normalizeH="0" baseline="0" smtClean="0">
                <a:ln w="38100">
                  <a:solidFill>
                    <a:schemeClr val="tx1"/>
                  </a:solidFill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7728250" y="5300246"/>
              <a:ext cx="1290739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600" dirty="0" err="1" smtClean="0">
                  <a:solidFill>
                    <a:srgbClr val="006666"/>
                  </a:solidFill>
                </a:rPr>
                <a:t>DIMServer</a:t>
              </a:r>
              <a:endParaRPr lang="en-US" sz="1600" dirty="0">
                <a:solidFill>
                  <a:srgbClr val="006666"/>
                </a:solidFill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4299249" y="6062246"/>
              <a:ext cx="91953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SOL40</a:t>
              </a:r>
              <a:endParaRPr lang="en-US" sz="1600" dirty="0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6485612" y="5723439"/>
              <a:ext cx="1318838" cy="22016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 algn="l"/>
              <a:r>
                <a:rPr lang="en-GB" sz="1200" dirty="0" err="1" smtClean="0"/>
                <a:t>PCIe</a:t>
              </a:r>
              <a:r>
                <a:rPr lang="en-GB" sz="1200" dirty="0" smtClean="0"/>
                <a:t> driver   </a:t>
              </a:r>
              <a:r>
                <a:rPr lang="en-US" sz="1200" b="1" dirty="0" smtClean="0">
                  <a:solidFill>
                    <a:srgbClr val="009999"/>
                  </a:solidFill>
                  <a:latin typeface="Wingdings 2" pitchFamily="18" charset="2"/>
                </a:rPr>
                <a:t>P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  <a:p>
              <a:pPr algn="l"/>
              <a:endParaRPr lang="en-GB" sz="1400" dirty="0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6485612" y="5500300"/>
              <a:ext cx="1318838" cy="22313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 algn="l"/>
              <a:r>
                <a:rPr lang="en-GB" sz="1200" dirty="0" err="1" smtClean="0"/>
                <a:t>PCIe</a:t>
              </a:r>
              <a:r>
                <a:rPr lang="en-GB" sz="1200" dirty="0" smtClean="0"/>
                <a:t> Library </a:t>
              </a:r>
              <a:r>
                <a:rPr lang="en-US" sz="1200" b="1" dirty="0" smtClean="0">
                  <a:solidFill>
                    <a:srgbClr val="009999"/>
                  </a:solidFill>
                  <a:latin typeface="Wingdings 2" pitchFamily="18" charset="2"/>
                </a:rPr>
                <a:t>P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  <a:p>
              <a:pPr algn="l"/>
              <a:endParaRPr lang="en-GB" sz="1400" dirty="0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6485612" y="5266239"/>
              <a:ext cx="1318837" cy="23406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 algn="l"/>
              <a:r>
                <a:rPr lang="en-GB" sz="1200" dirty="0" smtClean="0"/>
                <a:t>      </a:t>
              </a:r>
              <a:r>
                <a:rPr lang="en-GB" sz="1200" dirty="0" err="1" smtClean="0"/>
                <a:t>GbtServ</a:t>
              </a:r>
              <a:endParaRPr lang="en-GB" sz="1200" dirty="0"/>
            </a:p>
          </p:txBody>
        </p:sp>
        <p:sp>
          <p:nvSpPr>
            <p:cNvPr id="72" name="Left-Right Arrow Callout 71"/>
            <p:cNvSpPr/>
            <p:nvPr/>
          </p:nvSpPr>
          <p:spPr bwMode="auto">
            <a:xfrm>
              <a:off x="5899450" y="5122277"/>
              <a:ext cx="328188" cy="1202323"/>
            </a:xfrm>
            <a:prstGeom prst="leftRightArrowCallout">
              <a:avLst>
                <a:gd name="adj1" fmla="val 8991"/>
                <a:gd name="adj2" fmla="val 33300"/>
                <a:gd name="adj3" fmla="val 25827"/>
                <a:gd name="adj4" fmla="val 22531"/>
              </a:avLst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 typeface="Monotype Sorts" pitchFamily="2" charset="2"/>
                <a:buNone/>
                <a:tabLst/>
              </a:pPr>
              <a:endParaRPr kumimoji="1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6059144" y="6047601"/>
              <a:ext cx="52610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 smtClean="0"/>
                <a:t>PCIe</a:t>
              </a:r>
              <a:endParaRPr lang="en-US" sz="1200" dirty="0"/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8207525" y="6062246"/>
              <a:ext cx="93647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Host PC</a:t>
              </a:r>
              <a:endParaRPr lang="en-US" sz="1600" dirty="0"/>
            </a:p>
          </p:txBody>
        </p:sp>
      </p:grpSp>
      <p:pic>
        <p:nvPicPr>
          <p:cNvPr id="79" name="Picture 78" descr="Electronics_architecture.gif"/>
          <p:cNvPicPr>
            <a:picLocks noChangeAspect="1"/>
          </p:cNvPicPr>
          <p:nvPr/>
        </p:nvPicPr>
        <p:blipFill rotWithShape="1">
          <a:blip r:embed="rId3" cstate="print"/>
          <a:srcRect r="37894"/>
          <a:stretch/>
        </p:blipFill>
        <p:spPr bwMode="auto">
          <a:xfrm>
            <a:off x="29346" y="4756898"/>
            <a:ext cx="3449118" cy="1916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6" name="Straight Arrow Connector 75"/>
          <p:cNvCxnSpPr/>
          <p:nvPr/>
        </p:nvCxnSpPr>
        <p:spPr>
          <a:xfrm flipH="1" flipV="1">
            <a:off x="3250218" y="5426475"/>
            <a:ext cx="1245582" cy="3484"/>
          </a:xfrm>
          <a:prstGeom prst="straightConnector1">
            <a:avLst/>
          </a:prstGeom>
          <a:ln w="38100">
            <a:solidFill>
              <a:schemeClr val="tx1"/>
            </a:solidFill>
            <a:prstDash val="solid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 bwMode="auto">
          <a:xfrm flipH="1" flipV="1">
            <a:off x="4648200" y="4267200"/>
            <a:ext cx="2286000" cy="961433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85" name="Cloud 84"/>
          <p:cNvSpPr/>
          <p:nvPr/>
        </p:nvSpPr>
        <p:spPr bwMode="auto">
          <a:xfrm>
            <a:off x="3527847" y="3793034"/>
            <a:ext cx="1272753" cy="702766"/>
          </a:xfrm>
          <a:prstGeom prst="cloud">
            <a:avLst/>
          </a:prstGeom>
          <a:noFill/>
          <a:ln w="28575" cap="flat" cmpd="sng" algn="ctr">
            <a:solidFill>
              <a:srgbClr val="00808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Monotype Sorts" pitchFamily="2" charset="2"/>
              <a:buNone/>
              <a:tabLst/>
            </a:pPr>
            <a:endParaRPr kumimoji="1" lang="en-US" sz="2400" b="0" i="0" u="none" strike="noStrike" cap="none" normalizeH="0" baseline="0" smtClean="0">
              <a:ln w="38100">
                <a:solidFill>
                  <a:schemeClr val="tx1"/>
                </a:solidFill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3591615" y="3962400"/>
            <a:ext cx="1208985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solidFill>
                  <a:srgbClr val="006666"/>
                </a:solidFill>
              </a:rPr>
              <a:t>WinCC</a:t>
            </a:r>
            <a:r>
              <a:rPr lang="en-US" sz="1600" dirty="0" smtClean="0">
                <a:solidFill>
                  <a:srgbClr val="006666"/>
                </a:solidFill>
              </a:rPr>
              <a:t>-OA</a:t>
            </a:r>
            <a:endParaRPr lang="en-US" sz="1600" dirty="0">
              <a:solidFill>
                <a:srgbClr val="006666"/>
              </a:solidFill>
            </a:endParaRPr>
          </a:p>
        </p:txBody>
      </p:sp>
      <p:sp>
        <p:nvSpPr>
          <p:cNvPr id="40" name="Snip Single Corner Rectangle 39"/>
          <p:cNvSpPr/>
          <p:nvPr/>
        </p:nvSpPr>
        <p:spPr bwMode="auto">
          <a:xfrm>
            <a:off x="674081" y="3710505"/>
            <a:ext cx="1295400" cy="709095"/>
          </a:xfrm>
          <a:prstGeom prst="snip1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Monotype Sorts" pitchFamily="2" charset="2"/>
              <a:buNone/>
              <a:tabLst/>
            </a:pPr>
            <a:endParaRPr kumimoji="1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682821" y="3834825"/>
            <a:ext cx="128432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XML</a:t>
            </a:r>
            <a:br>
              <a:rPr lang="en-US" sz="1600" dirty="0" smtClean="0"/>
            </a:br>
            <a:r>
              <a:rPr lang="en-US" sz="1600" dirty="0" smtClean="0"/>
              <a:t>Description</a:t>
            </a:r>
            <a:endParaRPr lang="en-US" sz="1600" dirty="0"/>
          </a:p>
        </p:txBody>
      </p:sp>
      <p:sp>
        <p:nvSpPr>
          <p:cNvPr id="42" name="Right Arrow 41"/>
          <p:cNvSpPr/>
          <p:nvPr/>
        </p:nvSpPr>
        <p:spPr bwMode="auto">
          <a:xfrm>
            <a:off x="2133600" y="4114800"/>
            <a:ext cx="953353" cy="181209"/>
          </a:xfrm>
          <a:prstGeom prst="rightArrow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Monotype Sorts" pitchFamily="2" charset="2"/>
              <a:buNone/>
              <a:tabLst/>
            </a:pPr>
            <a:endParaRPr kumimoji="1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44" name="Right Arrow 43"/>
          <p:cNvSpPr/>
          <p:nvPr/>
        </p:nvSpPr>
        <p:spPr bwMode="auto">
          <a:xfrm rot="16200000">
            <a:off x="3543539" y="3519627"/>
            <a:ext cx="321676" cy="140423"/>
          </a:xfrm>
          <a:prstGeom prst="rightArrow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Monotype Sorts" pitchFamily="2" charset="2"/>
              <a:buNone/>
              <a:tabLst/>
            </a:pPr>
            <a:endParaRPr kumimoji="1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45" name="Bent-Up Arrow 44"/>
          <p:cNvSpPr/>
          <p:nvPr/>
        </p:nvSpPr>
        <p:spPr bwMode="auto">
          <a:xfrm>
            <a:off x="1155700" y="4693310"/>
            <a:ext cx="3447088" cy="838036"/>
          </a:xfrm>
          <a:prstGeom prst="bentUpArrow">
            <a:avLst>
              <a:gd name="adj1" fmla="val 13888"/>
              <a:gd name="adj2" fmla="val 25000"/>
              <a:gd name="adj3" fmla="val 16287"/>
            </a:avLst>
          </a:prstGeom>
          <a:solidFill>
            <a:schemeClr val="bg1">
              <a:alpha val="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10799999" rev="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Monotype Sorts" pitchFamily="2" charset="2"/>
              <a:buNone/>
              <a:tabLst/>
            </a:pPr>
            <a:endParaRPr kumimoji="1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60" name="Right Arrow 59"/>
          <p:cNvSpPr/>
          <p:nvPr/>
        </p:nvSpPr>
        <p:spPr bwMode="auto">
          <a:xfrm rot="19339616">
            <a:off x="554798" y="4636176"/>
            <a:ext cx="802692" cy="183436"/>
          </a:xfrm>
          <a:prstGeom prst="rightArrow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Monotype Sorts" pitchFamily="2" charset="2"/>
              <a:buNone/>
              <a:tabLst/>
            </a:pPr>
            <a:endParaRPr kumimoji="1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9873003"/>
      </p:ext>
    </p:extLst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  <p:bldP spid="78" grpId="0"/>
      <p:bldP spid="45" grpId="0" animBg="1"/>
      <p:bldP spid="6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3E23BB-1CA6-49B2-BE3C-96FEA4166F8F}" type="slidenum">
              <a:rPr lang="en-US" smtClean="0"/>
              <a:pPr>
                <a:defRPr/>
              </a:pPr>
              <a:t>13</a:t>
            </a:fld>
            <a:endParaRPr lang="en-US" sz="2400" b="1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WinCC</a:t>
            </a:r>
            <a:r>
              <a:rPr lang="en-GB" dirty="0" smtClean="0"/>
              <a:t>-OA: HW tool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142999"/>
            <a:ext cx="5410199" cy="5673500"/>
          </a:xfrm>
          <a:prstGeom prst="rect">
            <a:avLst/>
          </a:prstGeom>
        </p:spPr>
      </p:pic>
      <p:pic>
        <p:nvPicPr>
          <p:cNvPr id="7" name="Picture 6" descr="FwHw_hw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88984" y="1142998"/>
            <a:ext cx="5410199" cy="567349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1142996"/>
            <a:ext cx="6096000" cy="5666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9748478"/>
      </p:ext>
    </p:extLst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28600"/>
            <a:ext cx="7696200" cy="762000"/>
          </a:xfrm>
        </p:spPr>
        <p:txBody>
          <a:bodyPr/>
          <a:lstStyle/>
          <a:p>
            <a:r>
              <a:rPr lang="en-US" dirty="0" err="1" smtClean="0"/>
              <a:t>WinCC</a:t>
            </a:r>
            <a:r>
              <a:rPr lang="en-US" dirty="0" smtClean="0"/>
              <a:t>-OA: Configuration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5771AFF-8C14-4B28-B1EC-39846C309382}" type="slidenum">
              <a:rPr lang="en-US" smtClean="0"/>
              <a:pPr>
                <a:defRPr/>
              </a:pPr>
              <a:t>14</a:t>
            </a:fld>
            <a:endParaRPr lang="en-US" sz="2400" b="1"/>
          </a:p>
        </p:txBody>
      </p:sp>
      <p:sp>
        <p:nvSpPr>
          <p:cNvPr id="15" name="Rectangle 14"/>
          <p:cNvSpPr/>
          <p:nvPr/>
        </p:nvSpPr>
        <p:spPr bwMode="auto">
          <a:xfrm>
            <a:off x="2743200" y="3581400"/>
            <a:ext cx="2667000" cy="11430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Monotype Sorts" pitchFamily="2" charset="2"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514600" y="4462046"/>
            <a:ext cx="14712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Control PC</a:t>
            </a:r>
            <a:endParaRPr lang="en-US" sz="1600" dirty="0"/>
          </a:p>
        </p:txBody>
      </p:sp>
      <p:sp>
        <p:nvSpPr>
          <p:cNvPr id="48" name="TextBox 47"/>
          <p:cNvSpPr txBox="1"/>
          <p:nvPr/>
        </p:nvSpPr>
        <p:spPr>
          <a:xfrm>
            <a:off x="2971800" y="956846"/>
            <a:ext cx="2538037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6666"/>
                </a:solidFill>
              </a:rPr>
              <a:t>HW Description UI</a:t>
            </a:r>
            <a:endParaRPr lang="en-US" sz="1600" dirty="0">
              <a:solidFill>
                <a:srgbClr val="006666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715000" y="956846"/>
            <a:ext cx="25380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6666"/>
                </a:solidFill>
              </a:rPr>
              <a:t>Operation UI</a:t>
            </a:r>
            <a:endParaRPr lang="en-US" sz="1600" dirty="0">
              <a:solidFill>
                <a:srgbClr val="006666"/>
              </a:solidFill>
            </a:endParaRPr>
          </a:p>
        </p:txBody>
      </p:sp>
      <p:cxnSp>
        <p:nvCxnSpPr>
          <p:cNvPr id="53" name="Straight Arrow Connector 52"/>
          <p:cNvCxnSpPr/>
          <p:nvPr/>
        </p:nvCxnSpPr>
        <p:spPr bwMode="auto">
          <a:xfrm>
            <a:off x="4191000" y="3429000"/>
            <a:ext cx="0" cy="45720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pic>
        <p:nvPicPr>
          <p:cNvPr id="50" name="Picture 49" descr="FwH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00400" y="1219201"/>
            <a:ext cx="2107246" cy="2209800"/>
          </a:xfrm>
          <a:prstGeom prst="rect">
            <a:avLst/>
          </a:prstGeom>
        </p:spPr>
      </p:pic>
      <p:sp>
        <p:nvSpPr>
          <p:cNvPr id="63" name="Cloud 62"/>
          <p:cNvSpPr/>
          <p:nvPr/>
        </p:nvSpPr>
        <p:spPr bwMode="auto">
          <a:xfrm>
            <a:off x="3527847" y="3810000"/>
            <a:ext cx="1272753" cy="702766"/>
          </a:xfrm>
          <a:prstGeom prst="cloud">
            <a:avLst/>
          </a:prstGeom>
          <a:noFill/>
          <a:ln w="28575" cap="flat" cmpd="sng" algn="ctr">
            <a:solidFill>
              <a:srgbClr val="00808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Monotype Sorts" pitchFamily="2" charset="2"/>
              <a:buNone/>
              <a:tabLst/>
            </a:pPr>
            <a:endParaRPr kumimoji="1" lang="en-US" sz="2400" b="0" i="0" u="none" strike="noStrike" cap="none" normalizeH="0" baseline="0" smtClean="0">
              <a:ln w="38100">
                <a:solidFill>
                  <a:schemeClr val="tx1"/>
                </a:solidFill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3591615" y="3979366"/>
            <a:ext cx="1208985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solidFill>
                  <a:srgbClr val="006666"/>
                </a:solidFill>
              </a:rPr>
              <a:t>WinCC</a:t>
            </a:r>
            <a:r>
              <a:rPr lang="en-US" sz="1600" dirty="0" smtClean="0">
                <a:solidFill>
                  <a:srgbClr val="006666"/>
                </a:solidFill>
              </a:rPr>
              <a:t>-OA</a:t>
            </a:r>
            <a:endParaRPr lang="en-US" sz="1600" dirty="0">
              <a:solidFill>
                <a:srgbClr val="006666"/>
              </a:solidFill>
            </a:endParaRPr>
          </a:p>
        </p:txBody>
      </p:sp>
      <p:sp>
        <p:nvSpPr>
          <p:cNvPr id="62" name="Can 61"/>
          <p:cNvSpPr/>
          <p:nvPr/>
        </p:nvSpPr>
        <p:spPr bwMode="auto">
          <a:xfrm>
            <a:off x="1066800" y="3837980"/>
            <a:ext cx="1066800" cy="734020"/>
          </a:xfrm>
          <a:prstGeom prst="can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Monotype Sorts" pitchFamily="2" charset="2"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1143000" y="4142780"/>
            <a:ext cx="95571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err="1" smtClean="0"/>
              <a:t>Conf.DB</a:t>
            </a:r>
            <a:endParaRPr lang="en-US" sz="1600" dirty="0"/>
          </a:p>
        </p:txBody>
      </p:sp>
      <p:cxnSp>
        <p:nvCxnSpPr>
          <p:cNvPr id="66" name="Straight Arrow Connector 65"/>
          <p:cNvCxnSpPr/>
          <p:nvPr/>
        </p:nvCxnSpPr>
        <p:spPr bwMode="auto">
          <a:xfrm flipV="1">
            <a:off x="2133600" y="4191000"/>
            <a:ext cx="1447800" cy="1399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8419" y="1200972"/>
            <a:ext cx="3363181" cy="3540762"/>
          </a:xfrm>
          <a:prstGeom prst="rect">
            <a:avLst/>
          </a:prstGeom>
        </p:spPr>
      </p:pic>
      <p:cxnSp>
        <p:nvCxnSpPr>
          <p:cNvPr id="55" name="Straight Arrow Connector 54"/>
          <p:cNvCxnSpPr/>
          <p:nvPr/>
        </p:nvCxnSpPr>
        <p:spPr bwMode="auto">
          <a:xfrm flipH="1">
            <a:off x="4648201" y="3429000"/>
            <a:ext cx="986892" cy="45720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67" name="Content Placeholder 1"/>
          <p:cNvSpPr>
            <a:spLocks noGrp="1"/>
          </p:cNvSpPr>
          <p:nvPr>
            <p:ph idx="1"/>
          </p:nvPr>
        </p:nvSpPr>
        <p:spPr>
          <a:xfrm>
            <a:off x="0" y="1237956"/>
            <a:ext cx="3500275" cy="1476611"/>
          </a:xfrm>
        </p:spPr>
        <p:txBody>
          <a:bodyPr/>
          <a:lstStyle/>
          <a:p>
            <a:r>
              <a:rPr lang="en-GB" sz="2400" b="0" dirty="0" smtClean="0"/>
              <a:t>Configuration Tools</a:t>
            </a:r>
          </a:p>
          <a:p>
            <a:pPr lvl="1"/>
            <a:r>
              <a:rPr lang="en-GB" sz="1800" dirty="0" smtClean="0"/>
              <a:t>Use “Recipes”:</a:t>
            </a:r>
            <a:br>
              <a:rPr lang="en-GB" sz="1800" dirty="0" smtClean="0"/>
            </a:br>
            <a:r>
              <a:rPr lang="en-GB" sz="1800" b="0" dirty="0" smtClean="0"/>
              <a:t>Groups of settings</a:t>
            </a:r>
            <a:br>
              <a:rPr lang="en-GB" sz="1800" b="0" dirty="0" smtClean="0"/>
            </a:br>
            <a:r>
              <a:rPr lang="en-GB" sz="1800" b="0" dirty="0" smtClean="0"/>
              <a:t>for many registers</a:t>
            </a:r>
          </a:p>
        </p:txBody>
      </p:sp>
      <p:sp>
        <p:nvSpPr>
          <p:cNvPr id="110" name="Oval 109"/>
          <p:cNvSpPr/>
          <p:nvPr/>
        </p:nvSpPr>
        <p:spPr>
          <a:xfrm>
            <a:off x="3810000" y="5257800"/>
            <a:ext cx="152400" cy="15240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TextBox 110"/>
          <p:cNvSpPr txBox="1"/>
          <p:nvPr/>
        </p:nvSpPr>
        <p:spPr>
          <a:xfrm>
            <a:off x="3484647" y="5393323"/>
            <a:ext cx="9012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GBT Link</a:t>
            </a:r>
            <a:endParaRPr lang="en-US" sz="1600" dirty="0"/>
          </a:p>
        </p:txBody>
      </p:sp>
      <p:grpSp>
        <p:nvGrpSpPr>
          <p:cNvPr id="112" name="Group 111"/>
          <p:cNvGrpSpPr/>
          <p:nvPr/>
        </p:nvGrpSpPr>
        <p:grpSpPr>
          <a:xfrm>
            <a:off x="4495799" y="5027590"/>
            <a:ext cx="4648201" cy="1373210"/>
            <a:chOff x="4299249" y="5071646"/>
            <a:chExt cx="4844751" cy="1329154"/>
          </a:xfrm>
        </p:grpSpPr>
        <p:sp>
          <p:nvSpPr>
            <p:cNvPr id="113" name="TextBox 112"/>
            <p:cNvSpPr txBox="1"/>
            <p:nvPr/>
          </p:nvSpPr>
          <p:spPr>
            <a:xfrm>
              <a:off x="4473725" y="6062246"/>
              <a:ext cx="147123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SOL40</a:t>
              </a:r>
              <a:endParaRPr lang="en-US" sz="1600" dirty="0"/>
            </a:p>
          </p:txBody>
        </p:sp>
        <p:sp>
          <p:nvSpPr>
            <p:cNvPr id="114" name="Rectangle 113"/>
            <p:cNvSpPr/>
            <p:nvPr/>
          </p:nvSpPr>
          <p:spPr bwMode="auto">
            <a:xfrm>
              <a:off x="4299250" y="5071646"/>
              <a:ext cx="4822675" cy="1295400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 typeface="Monotype Sorts" pitchFamily="2" charset="2"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15" name="Rectangle 114"/>
            <p:cNvSpPr/>
            <p:nvPr/>
          </p:nvSpPr>
          <p:spPr bwMode="auto">
            <a:xfrm>
              <a:off x="4451650" y="5224046"/>
              <a:ext cx="1447800" cy="762000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 typeface="Monotype Sorts" pitchFamily="2" charset="2"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4397525" y="5692914"/>
              <a:ext cx="73564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FPGA</a:t>
              </a:r>
              <a:endParaRPr lang="en-US" sz="1600" dirty="0"/>
            </a:p>
          </p:txBody>
        </p:sp>
        <p:sp>
          <p:nvSpPr>
            <p:cNvPr id="117" name="Rectangle 116"/>
            <p:cNvSpPr/>
            <p:nvPr/>
          </p:nvSpPr>
          <p:spPr bwMode="auto">
            <a:xfrm>
              <a:off x="6227638" y="5224046"/>
              <a:ext cx="2791351" cy="762000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 typeface="Monotype Sorts" pitchFamily="2" charset="2"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18" name="Oval 117"/>
            <p:cNvSpPr/>
            <p:nvPr/>
          </p:nvSpPr>
          <p:spPr bwMode="auto">
            <a:xfrm>
              <a:off x="4891700" y="5300246"/>
              <a:ext cx="914400" cy="533400"/>
            </a:xfrm>
            <a:prstGeom prst="ellipse">
              <a:avLst/>
            </a:prstGeom>
            <a:noFill/>
            <a:ln w="28575" cap="flat" cmpd="sng" algn="ctr">
              <a:solidFill>
                <a:srgbClr val="00808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 typeface="Monotype Sorts" pitchFamily="2" charset="2"/>
                <a:buNone/>
                <a:tabLst/>
              </a:pPr>
              <a:endParaRPr kumimoji="1" lang="en-US" sz="2400" b="0" i="0" u="none" strike="noStrike" cap="none" normalizeH="0" baseline="0" smtClean="0">
                <a:ln w="38100">
                  <a:solidFill>
                    <a:schemeClr val="tx1"/>
                  </a:solidFill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4815500" y="5376446"/>
              <a:ext cx="1083950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006666"/>
                  </a:solidFill>
                </a:rPr>
                <a:t>Firmware</a:t>
              </a:r>
              <a:endParaRPr lang="en-US" sz="1600" dirty="0">
                <a:solidFill>
                  <a:srgbClr val="006666"/>
                </a:solidFill>
              </a:endParaRPr>
            </a:p>
          </p:txBody>
        </p:sp>
        <p:sp>
          <p:nvSpPr>
            <p:cNvPr id="120" name="Oval 119"/>
            <p:cNvSpPr/>
            <p:nvPr/>
          </p:nvSpPr>
          <p:spPr bwMode="auto">
            <a:xfrm>
              <a:off x="6280450" y="5224046"/>
              <a:ext cx="2667000" cy="533400"/>
            </a:xfrm>
            <a:prstGeom prst="ellipse">
              <a:avLst/>
            </a:prstGeom>
            <a:noFill/>
            <a:ln w="28575" cap="flat" cmpd="sng" algn="ctr">
              <a:solidFill>
                <a:srgbClr val="00808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 typeface="Monotype Sorts" pitchFamily="2" charset="2"/>
                <a:buNone/>
                <a:tabLst/>
              </a:pPr>
              <a:endParaRPr kumimoji="1" lang="en-US" sz="2400" b="0" i="0" u="none" strike="noStrike" cap="none" normalizeH="0" baseline="0" smtClean="0">
                <a:ln w="38100">
                  <a:solidFill>
                    <a:schemeClr val="tx1"/>
                  </a:solidFill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7728250" y="5300246"/>
              <a:ext cx="1290739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600" dirty="0" err="1" smtClean="0">
                  <a:solidFill>
                    <a:srgbClr val="006666"/>
                  </a:solidFill>
                </a:rPr>
                <a:t>DIMServer</a:t>
              </a:r>
              <a:endParaRPr lang="en-US" sz="1600" dirty="0">
                <a:solidFill>
                  <a:srgbClr val="006666"/>
                </a:solidFill>
              </a:endParaRPr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4299249" y="6062246"/>
              <a:ext cx="91953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SOL40</a:t>
              </a:r>
              <a:endParaRPr lang="en-US" sz="1600" dirty="0"/>
            </a:p>
          </p:txBody>
        </p:sp>
        <p:sp>
          <p:nvSpPr>
            <p:cNvPr id="123" name="TextBox 122"/>
            <p:cNvSpPr txBox="1"/>
            <p:nvPr/>
          </p:nvSpPr>
          <p:spPr>
            <a:xfrm>
              <a:off x="6485612" y="5723439"/>
              <a:ext cx="1318838" cy="22016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 algn="l"/>
              <a:r>
                <a:rPr lang="en-GB" sz="1200" dirty="0" err="1" smtClean="0"/>
                <a:t>PCIe</a:t>
              </a:r>
              <a:r>
                <a:rPr lang="en-GB" sz="1200" dirty="0" smtClean="0"/>
                <a:t> driver   </a:t>
              </a:r>
              <a:r>
                <a:rPr lang="en-US" sz="1200" b="1" dirty="0" smtClean="0">
                  <a:solidFill>
                    <a:srgbClr val="009999"/>
                  </a:solidFill>
                  <a:latin typeface="Wingdings 2" pitchFamily="18" charset="2"/>
                </a:rPr>
                <a:t>P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  <a:p>
              <a:pPr algn="l"/>
              <a:endParaRPr lang="en-GB" sz="1400" dirty="0"/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6485612" y="5500300"/>
              <a:ext cx="1318838" cy="22313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 algn="l"/>
              <a:r>
                <a:rPr lang="en-GB" sz="1200" dirty="0" err="1" smtClean="0"/>
                <a:t>PCIe</a:t>
              </a:r>
              <a:r>
                <a:rPr lang="en-GB" sz="1200" dirty="0" smtClean="0"/>
                <a:t> Library </a:t>
              </a:r>
              <a:r>
                <a:rPr lang="en-US" sz="1200" b="1" dirty="0" smtClean="0">
                  <a:solidFill>
                    <a:srgbClr val="009999"/>
                  </a:solidFill>
                  <a:latin typeface="Wingdings 2" pitchFamily="18" charset="2"/>
                </a:rPr>
                <a:t>P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  <a:p>
              <a:pPr algn="l"/>
              <a:endParaRPr lang="en-GB" sz="1400" dirty="0"/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6485612" y="5266239"/>
              <a:ext cx="1318837" cy="23406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 algn="l"/>
              <a:r>
                <a:rPr lang="en-GB" sz="1200" dirty="0" smtClean="0"/>
                <a:t>      </a:t>
              </a:r>
              <a:r>
                <a:rPr lang="en-GB" sz="1200" dirty="0" err="1" smtClean="0"/>
                <a:t>GbtServ</a:t>
              </a:r>
              <a:endParaRPr lang="en-GB" sz="1200" dirty="0"/>
            </a:p>
          </p:txBody>
        </p:sp>
        <p:sp>
          <p:nvSpPr>
            <p:cNvPr id="126" name="Left-Right Arrow Callout 125"/>
            <p:cNvSpPr/>
            <p:nvPr/>
          </p:nvSpPr>
          <p:spPr bwMode="auto">
            <a:xfrm>
              <a:off x="5899450" y="5122277"/>
              <a:ext cx="328188" cy="1202323"/>
            </a:xfrm>
            <a:prstGeom prst="leftRightArrowCallout">
              <a:avLst>
                <a:gd name="adj1" fmla="val 8991"/>
                <a:gd name="adj2" fmla="val 33300"/>
                <a:gd name="adj3" fmla="val 25827"/>
                <a:gd name="adj4" fmla="val 22531"/>
              </a:avLst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 typeface="Monotype Sorts" pitchFamily="2" charset="2"/>
                <a:buNone/>
                <a:tabLst/>
              </a:pPr>
              <a:endParaRPr kumimoji="1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27" name="TextBox 126"/>
            <p:cNvSpPr txBox="1"/>
            <p:nvPr/>
          </p:nvSpPr>
          <p:spPr>
            <a:xfrm>
              <a:off x="6059144" y="6047601"/>
              <a:ext cx="52610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 smtClean="0"/>
                <a:t>PCIe</a:t>
              </a:r>
              <a:endParaRPr lang="en-US" sz="1200" dirty="0"/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8207525" y="6062246"/>
              <a:ext cx="93647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Host PC</a:t>
              </a:r>
              <a:endParaRPr lang="en-US" sz="1600" dirty="0"/>
            </a:p>
          </p:txBody>
        </p:sp>
      </p:grpSp>
      <p:pic>
        <p:nvPicPr>
          <p:cNvPr id="129" name="Picture 128" descr="Electronics_architecture.gif"/>
          <p:cNvPicPr>
            <a:picLocks noChangeAspect="1"/>
          </p:cNvPicPr>
          <p:nvPr/>
        </p:nvPicPr>
        <p:blipFill rotWithShape="1">
          <a:blip r:embed="rId4" cstate="print"/>
          <a:srcRect r="37894"/>
          <a:stretch/>
        </p:blipFill>
        <p:spPr bwMode="auto">
          <a:xfrm>
            <a:off x="29346" y="4756898"/>
            <a:ext cx="3449118" cy="1916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30" name="Straight Arrow Connector 129"/>
          <p:cNvCxnSpPr/>
          <p:nvPr/>
        </p:nvCxnSpPr>
        <p:spPr>
          <a:xfrm flipH="1" flipV="1">
            <a:off x="3250218" y="5426475"/>
            <a:ext cx="1245582" cy="3484"/>
          </a:xfrm>
          <a:prstGeom prst="straightConnector1">
            <a:avLst/>
          </a:prstGeom>
          <a:ln w="38100">
            <a:solidFill>
              <a:schemeClr val="tx1"/>
            </a:solidFill>
            <a:prstDash val="solid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 bwMode="auto">
          <a:xfrm flipH="1" flipV="1">
            <a:off x="4648200" y="4313694"/>
            <a:ext cx="2286000" cy="914939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800090843"/>
      </p:ext>
    </p:extLst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" grpId="0" animBg="1"/>
      <p:bldP spid="1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 err="1" smtClean="0"/>
              <a:t>MiniDAQ</a:t>
            </a:r>
            <a:r>
              <a:rPr lang="en-GB" sz="2800" dirty="0" smtClean="0"/>
              <a:t> Based</a:t>
            </a:r>
          </a:p>
          <a:p>
            <a:pPr lvl="1"/>
            <a:r>
              <a:rPr lang="en-GB" dirty="0" smtClean="0"/>
              <a:t>BE boards:</a:t>
            </a:r>
          </a:p>
          <a:p>
            <a:pPr lvl="2"/>
            <a:r>
              <a:rPr lang="en-GB" sz="2000" dirty="0" smtClean="0"/>
              <a:t>DIM Server adapted </a:t>
            </a:r>
          </a:p>
          <a:p>
            <a:pPr lvl="2"/>
            <a:r>
              <a:rPr lang="en-GB" sz="2000" dirty="0" err="1" smtClean="0"/>
              <a:t>FwCcpc</a:t>
            </a:r>
            <a:r>
              <a:rPr lang="en-GB" sz="2000" dirty="0" smtClean="0"/>
              <a:t>/</a:t>
            </a:r>
            <a:r>
              <a:rPr lang="en-GB" sz="2000" dirty="0" err="1" smtClean="0"/>
              <a:t>FwHw</a:t>
            </a:r>
            <a:r>
              <a:rPr lang="en-GB" sz="2000" dirty="0" smtClean="0"/>
              <a:t> adapted </a:t>
            </a:r>
            <a:br>
              <a:rPr lang="en-GB" sz="2000" dirty="0" smtClean="0"/>
            </a:br>
            <a:r>
              <a:rPr lang="en-GB" sz="2000" dirty="0" smtClean="0"/>
              <a:t>accepts XML input</a:t>
            </a:r>
          </a:p>
          <a:p>
            <a:pPr lvl="2"/>
            <a:r>
              <a:rPr lang="en-GB" sz="2000" dirty="0" smtClean="0"/>
              <a:t>Started building Tell40 panels</a:t>
            </a:r>
          </a:p>
          <a:p>
            <a:pPr lvl="1"/>
            <a:r>
              <a:rPr lang="en-GB" dirty="0" smtClean="0"/>
              <a:t>FE Boards:</a:t>
            </a:r>
          </a:p>
          <a:p>
            <a:pPr lvl="2"/>
            <a:r>
              <a:rPr lang="en-GB" sz="2000" dirty="0" smtClean="0"/>
              <a:t>SOL40 Firmware 1</a:t>
            </a:r>
            <a:r>
              <a:rPr lang="en-GB" sz="2000" baseline="30000" dirty="0" smtClean="0"/>
              <a:t>st</a:t>
            </a:r>
            <a:r>
              <a:rPr lang="en-GB" sz="2000" dirty="0" smtClean="0"/>
              <a:t> version exists</a:t>
            </a:r>
          </a:p>
          <a:p>
            <a:pPr lvl="2"/>
            <a:r>
              <a:rPr lang="en-GB" sz="2000" dirty="0" smtClean="0"/>
              <a:t>Building low-level libraries (GBT-SCA protocols)</a:t>
            </a:r>
          </a:p>
          <a:p>
            <a:pPr lvl="2"/>
            <a:r>
              <a:rPr lang="en-GB" sz="2000" dirty="0" smtClean="0"/>
              <a:t>Extending the XML description</a:t>
            </a:r>
          </a:p>
          <a:p>
            <a:pPr lvl="1"/>
            <a:r>
              <a:rPr lang="en-GB" sz="2400" dirty="0" smtClean="0"/>
              <a:t>In general:</a:t>
            </a:r>
          </a:p>
          <a:p>
            <a:pPr lvl="2"/>
            <a:r>
              <a:rPr lang="en-GB" sz="2000" dirty="0" err="1" smtClean="0"/>
              <a:t>FwCcpc</a:t>
            </a:r>
            <a:r>
              <a:rPr lang="en-GB" sz="2000" dirty="0" smtClean="0"/>
              <a:t> </a:t>
            </a:r>
            <a:r>
              <a:rPr lang="en-GB" sz="2000" dirty="0"/>
              <a:t>/ </a:t>
            </a:r>
            <a:r>
              <a:rPr lang="en-GB" sz="2000" dirty="0" err="1"/>
              <a:t>Ccserv</a:t>
            </a:r>
            <a:r>
              <a:rPr lang="en-GB" sz="2000" dirty="0"/>
              <a:t> (tell1)</a:t>
            </a:r>
          </a:p>
          <a:p>
            <a:pPr lvl="2"/>
            <a:r>
              <a:rPr lang="en-GB" sz="2000" dirty="0" err="1"/>
              <a:t>FwSpecs</a:t>
            </a:r>
            <a:r>
              <a:rPr lang="en-GB" sz="2000" dirty="0"/>
              <a:t> / </a:t>
            </a:r>
            <a:r>
              <a:rPr lang="en-GB" sz="2000" dirty="0" err="1"/>
              <a:t>SpecsServer</a:t>
            </a:r>
            <a:endParaRPr lang="en-GB" sz="2000" dirty="0" smtClean="0"/>
          </a:p>
          <a:p>
            <a:endParaRPr lang="en-GB" dirty="0"/>
          </a:p>
          <a:p>
            <a:pPr marL="0" indent="0">
              <a:buNone/>
            </a:pPr>
            <a:endParaRPr lang="en-GB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3E23BB-1CA6-49B2-BE3C-96FEA4166F8F}" type="slidenum">
              <a:rPr lang="en-US" smtClean="0"/>
              <a:pPr>
                <a:defRPr/>
              </a:pPr>
              <a:t>15</a:t>
            </a:fld>
            <a:endParaRPr lang="en-US" sz="2400" b="1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Current Status</a:t>
            </a:r>
            <a:endParaRPr lang="en-GB" dirty="0"/>
          </a:p>
        </p:txBody>
      </p:sp>
      <p:sp>
        <p:nvSpPr>
          <p:cNvPr id="5" name="Right Brace 4"/>
          <p:cNvSpPr>
            <a:spLocks/>
          </p:cNvSpPr>
          <p:nvPr/>
        </p:nvSpPr>
        <p:spPr bwMode="auto">
          <a:xfrm>
            <a:off x="4419600" y="5562600"/>
            <a:ext cx="228600" cy="838200"/>
          </a:xfrm>
          <a:prstGeom prst="rightBrace">
            <a:avLst/>
          </a:prstGeom>
          <a:noFill/>
          <a:ln w="349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Monotype Sorts" pitchFamily="2" charset="2"/>
              <a:buNone/>
              <a:tabLst/>
            </a:pPr>
            <a:endParaRPr kumimoji="1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76800" y="5725180"/>
            <a:ext cx="3505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/>
              <a:t>F</a:t>
            </a:r>
            <a:r>
              <a:rPr lang="en-US" sz="2800" dirty="0" err="1" smtClean="0"/>
              <a:t>wGbt</a:t>
            </a:r>
            <a:r>
              <a:rPr lang="en-US" sz="2800" dirty="0" smtClean="0"/>
              <a:t> / </a:t>
            </a:r>
            <a:r>
              <a:rPr lang="en-US" sz="2800" dirty="0" err="1" smtClean="0"/>
              <a:t>GbtServer</a:t>
            </a:r>
            <a:endParaRPr lang="en-US" sz="2800" dirty="0"/>
          </a:p>
        </p:txBody>
      </p:sp>
      <p:sp>
        <p:nvSpPr>
          <p:cNvPr id="20" name="Slide Number Placeholder 3"/>
          <p:cNvSpPr txBox="1">
            <a:spLocks/>
          </p:cNvSpPr>
          <p:nvPr/>
        </p:nvSpPr>
        <p:spPr bwMode="auto">
          <a:xfrm>
            <a:off x="8077200" y="6477000"/>
            <a:ext cx="838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563972" dir="14049741" sx="125000" sy="125000" algn="tl" rotWithShape="0">
              <a:srgbClr val="4D4D4D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  <a:defRPr kumimoji="0" sz="1800" i="1" kern="1200">
                <a:solidFill>
                  <a:srgbClr val="0000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buFont typeface="Monotype Sorts" pitchFamily="2" charset="2"/>
              <a:defRPr kumimoji="1" sz="2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95771AFF-8C14-4B28-B1EC-39846C309382}" type="slidenum">
              <a:rPr lang="en-US" smtClean="0"/>
              <a:pPr>
                <a:defRPr/>
              </a:pPr>
              <a:t>15</a:t>
            </a:fld>
            <a:endParaRPr lang="en-US" sz="2400" b="1"/>
          </a:p>
        </p:txBody>
      </p:sp>
      <p:grpSp>
        <p:nvGrpSpPr>
          <p:cNvPr id="36" name="Group 35"/>
          <p:cNvGrpSpPr/>
          <p:nvPr/>
        </p:nvGrpSpPr>
        <p:grpSpPr>
          <a:xfrm>
            <a:off x="3733800" y="1143000"/>
            <a:ext cx="5334000" cy="1219200"/>
            <a:chOff x="3581400" y="5147846"/>
            <a:chExt cx="5334000" cy="1329154"/>
          </a:xfrm>
        </p:grpSpPr>
        <p:sp>
          <p:nvSpPr>
            <p:cNvPr id="21" name="Rectangle 20"/>
            <p:cNvSpPr/>
            <p:nvPr/>
          </p:nvSpPr>
          <p:spPr bwMode="auto">
            <a:xfrm>
              <a:off x="3810000" y="5147846"/>
              <a:ext cx="5105400" cy="1295400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 typeface="Monotype Sorts" pitchFamily="2" charset="2"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2" name="Rectangle 21"/>
            <p:cNvSpPr/>
            <p:nvPr/>
          </p:nvSpPr>
          <p:spPr bwMode="auto">
            <a:xfrm>
              <a:off x="3962400" y="5300246"/>
              <a:ext cx="1447800" cy="762000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 typeface="Monotype Sorts" pitchFamily="2" charset="2"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581400" y="5769114"/>
              <a:ext cx="147123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FPGA</a:t>
              </a:r>
              <a:endParaRPr lang="en-US" sz="1600" dirty="0"/>
            </a:p>
          </p:txBody>
        </p:sp>
        <p:sp>
          <p:nvSpPr>
            <p:cNvPr id="24" name="Rectangle 23"/>
            <p:cNvSpPr/>
            <p:nvPr/>
          </p:nvSpPr>
          <p:spPr bwMode="auto">
            <a:xfrm>
              <a:off x="5738388" y="5300246"/>
              <a:ext cx="3024612" cy="762000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 typeface="Monotype Sorts" pitchFamily="2" charset="2"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8088348" y="5748754"/>
              <a:ext cx="66236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CCPC</a:t>
              </a:r>
              <a:endParaRPr lang="en-US" sz="1600" dirty="0"/>
            </a:p>
          </p:txBody>
        </p:sp>
        <p:sp>
          <p:nvSpPr>
            <p:cNvPr id="26" name="Oval 25"/>
            <p:cNvSpPr/>
            <p:nvPr/>
          </p:nvSpPr>
          <p:spPr bwMode="auto">
            <a:xfrm>
              <a:off x="4402450" y="5376446"/>
              <a:ext cx="914400" cy="533400"/>
            </a:xfrm>
            <a:prstGeom prst="ellipse">
              <a:avLst/>
            </a:prstGeom>
            <a:noFill/>
            <a:ln w="28575" cap="flat" cmpd="sng" algn="ctr">
              <a:solidFill>
                <a:srgbClr val="00808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 typeface="Monotype Sorts" pitchFamily="2" charset="2"/>
                <a:buNone/>
                <a:tabLst/>
              </a:pPr>
              <a:endParaRPr kumimoji="1" lang="en-US" sz="2400" b="0" i="0" u="none" strike="noStrike" cap="none" normalizeH="0" baseline="0" smtClean="0">
                <a:ln w="38100">
                  <a:solidFill>
                    <a:schemeClr val="tx1"/>
                  </a:solidFill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326250" y="5452646"/>
              <a:ext cx="1083950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006666"/>
                  </a:solidFill>
                </a:rPr>
                <a:t>Firmware</a:t>
              </a:r>
              <a:endParaRPr lang="en-US" sz="1600" dirty="0">
                <a:solidFill>
                  <a:srgbClr val="006666"/>
                </a:solidFill>
              </a:endParaRPr>
            </a:p>
          </p:txBody>
        </p:sp>
        <p:sp>
          <p:nvSpPr>
            <p:cNvPr id="28" name="Oval 27"/>
            <p:cNvSpPr/>
            <p:nvPr/>
          </p:nvSpPr>
          <p:spPr bwMode="auto">
            <a:xfrm>
              <a:off x="5791200" y="5300246"/>
              <a:ext cx="2667000" cy="533400"/>
            </a:xfrm>
            <a:prstGeom prst="ellipse">
              <a:avLst/>
            </a:prstGeom>
            <a:noFill/>
            <a:ln w="28575" cap="flat" cmpd="sng" algn="ctr">
              <a:solidFill>
                <a:srgbClr val="00808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 typeface="Monotype Sorts" pitchFamily="2" charset="2"/>
                <a:buNone/>
                <a:tabLst/>
              </a:pPr>
              <a:endParaRPr kumimoji="1" lang="en-US" sz="2400" b="0" i="0" u="none" strike="noStrike" cap="none" normalizeH="0" baseline="0" smtClean="0">
                <a:ln w="38100">
                  <a:solidFill>
                    <a:schemeClr val="tx1"/>
                  </a:solidFill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239000" y="5376446"/>
              <a:ext cx="1290739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600" dirty="0" err="1" smtClean="0">
                  <a:solidFill>
                    <a:srgbClr val="006666"/>
                  </a:solidFill>
                </a:rPr>
                <a:t>DIMServer</a:t>
              </a:r>
              <a:endParaRPr lang="en-US" sz="1600" dirty="0">
                <a:solidFill>
                  <a:srgbClr val="006666"/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634163" y="6138446"/>
              <a:ext cx="147123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Mini DAQ</a:t>
              </a:r>
              <a:endParaRPr lang="en-US" sz="1600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996362" y="5799639"/>
              <a:ext cx="1318838" cy="22016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 algn="l"/>
              <a:r>
                <a:rPr lang="en-GB" sz="1200" dirty="0" err="1" smtClean="0"/>
                <a:t>PCIe</a:t>
              </a:r>
              <a:r>
                <a:rPr lang="en-GB" sz="1200" dirty="0" smtClean="0"/>
                <a:t> driver    </a:t>
              </a:r>
              <a:r>
                <a:rPr lang="en-US" sz="1200" b="1" dirty="0" smtClean="0">
                  <a:solidFill>
                    <a:srgbClr val="009999"/>
                  </a:solidFill>
                  <a:latin typeface="Wingdings 2" pitchFamily="18" charset="2"/>
                </a:rPr>
                <a:t>P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  <a:p>
              <a:pPr algn="l"/>
              <a:endParaRPr lang="en-GB" sz="1400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5996362" y="5576500"/>
              <a:ext cx="1318838" cy="22313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 algn="l"/>
              <a:r>
                <a:rPr lang="en-GB" sz="1200" dirty="0" err="1" smtClean="0"/>
                <a:t>PCIe</a:t>
              </a:r>
              <a:r>
                <a:rPr lang="en-GB" sz="1200" dirty="0" smtClean="0"/>
                <a:t> Library  </a:t>
              </a:r>
              <a:r>
                <a:rPr lang="en-US" sz="1200" b="1" dirty="0" smtClean="0">
                  <a:solidFill>
                    <a:srgbClr val="009999"/>
                  </a:solidFill>
                  <a:latin typeface="Wingdings 2" pitchFamily="18" charset="2"/>
                </a:rPr>
                <a:t>P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  <a:p>
              <a:pPr algn="l"/>
              <a:endParaRPr lang="en-GB" sz="1400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5996362" y="5342439"/>
              <a:ext cx="1318837" cy="23406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 algn="l"/>
              <a:r>
                <a:rPr lang="en-GB" sz="1200" dirty="0" smtClean="0"/>
                <a:t>       </a:t>
              </a:r>
              <a:r>
                <a:rPr lang="en-GB" sz="1200" dirty="0" err="1" smtClean="0"/>
                <a:t>Ccserv</a:t>
              </a:r>
              <a:endParaRPr lang="en-GB" sz="1200" dirty="0"/>
            </a:p>
          </p:txBody>
        </p:sp>
        <p:sp>
          <p:nvSpPr>
            <p:cNvPr id="34" name="Left-Right Arrow Callout 33"/>
            <p:cNvSpPr/>
            <p:nvPr/>
          </p:nvSpPr>
          <p:spPr bwMode="auto">
            <a:xfrm>
              <a:off x="5410200" y="5198477"/>
              <a:ext cx="328188" cy="1202323"/>
            </a:xfrm>
            <a:prstGeom prst="leftRightArrowCallout">
              <a:avLst>
                <a:gd name="adj1" fmla="val 8991"/>
                <a:gd name="adj2" fmla="val 33300"/>
                <a:gd name="adj3" fmla="val 25827"/>
                <a:gd name="adj4" fmla="val 22531"/>
              </a:avLst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 typeface="Monotype Sorts" pitchFamily="2" charset="2"/>
                <a:buNone/>
                <a:tabLst/>
              </a:pPr>
              <a:endParaRPr kumimoji="1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5569894" y="6123801"/>
              <a:ext cx="52610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 smtClean="0"/>
                <a:t>PCIe</a:t>
              </a:r>
              <a:endParaRPr lang="en-US" sz="1200" dirty="0"/>
            </a:p>
          </p:txBody>
        </p:sp>
      </p:grpSp>
      <p:pic>
        <p:nvPicPr>
          <p:cNvPr id="37" name="Picture 3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7699" y="2471030"/>
            <a:ext cx="4412001" cy="369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1564800"/>
      </p:ext>
    </p:extLst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28600"/>
            <a:ext cx="7696200" cy="762000"/>
          </a:xfrm>
        </p:spPr>
        <p:txBody>
          <a:bodyPr/>
          <a:lstStyle/>
          <a:p>
            <a:r>
              <a:rPr lang="en-US" dirty="0" smtClean="0"/>
              <a:t>Scalability &amp; Efficiency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Configuration and Monitoring speed</a:t>
            </a:r>
          </a:p>
          <a:p>
            <a:pPr lvl="1"/>
            <a:r>
              <a:rPr lang="en-US" sz="2400" dirty="0" smtClean="0"/>
              <a:t>Is not just data size / bandwidth</a:t>
            </a:r>
          </a:p>
          <a:p>
            <a:pPr lvl="1"/>
            <a:r>
              <a:rPr lang="en-US" sz="2400" dirty="0" smtClean="0"/>
              <a:t>Depends on:</a:t>
            </a:r>
          </a:p>
          <a:p>
            <a:pPr lvl="2"/>
            <a:r>
              <a:rPr lang="en-US" sz="2000" dirty="0" smtClean="0"/>
              <a:t>How the data is distributed, for ex.:</a:t>
            </a:r>
          </a:p>
          <a:p>
            <a:pPr lvl="3"/>
            <a:r>
              <a:rPr lang="en-US" sz="1600" dirty="0" smtClean="0"/>
              <a:t>A few large registers or many small ones</a:t>
            </a:r>
          </a:p>
          <a:p>
            <a:pPr lvl="2"/>
            <a:r>
              <a:rPr lang="en-US" sz="2000" dirty="0" smtClean="0"/>
              <a:t>Are blocking operations needed, for ex.:</a:t>
            </a:r>
          </a:p>
          <a:p>
            <a:pPr lvl="3"/>
            <a:r>
              <a:rPr lang="en-US" sz="1600" dirty="0" smtClean="0"/>
              <a:t>A register needs to be set and read-back before configuring the next one</a:t>
            </a:r>
          </a:p>
          <a:p>
            <a:pPr lvl="3"/>
            <a:r>
              <a:rPr lang="en-US" sz="1600" dirty="0" smtClean="0"/>
              <a:t>or read-modify-write operations that need to be done by the back-end</a:t>
            </a:r>
          </a:p>
          <a:p>
            <a:pPr lvl="2"/>
            <a:r>
              <a:rPr lang="en-US" sz="2000" dirty="0" smtClean="0"/>
              <a:t>Which user protocol is used and how it is used, for ex.:</a:t>
            </a:r>
          </a:p>
          <a:p>
            <a:pPr lvl="3"/>
            <a:r>
              <a:rPr lang="en-US" sz="1600" dirty="0" smtClean="0"/>
              <a:t>Some I2C devices needed an extra I2C operation to write a sub-address before the block of data could be written</a:t>
            </a:r>
          </a:p>
          <a:p>
            <a:pPr lvl="3"/>
            <a:r>
              <a:rPr lang="en-US" sz="1600" dirty="0" smtClean="0"/>
              <a:t>Some did not implement auto-increment so block transfer could not be used </a:t>
            </a:r>
          </a:p>
          <a:p>
            <a:pPr lvl="1"/>
            <a:r>
              <a:rPr lang="en-US" dirty="0" smtClean="0"/>
              <a:t>Try to influence design early enough…</a:t>
            </a:r>
          </a:p>
          <a:p>
            <a:pPr lvl="1"/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5771AFF-8C14-4B28-B1EC-39846C309382}" type="slidenum">
              <a:rPr lang="en-US" smtClean="0"/>
              <a:pPr>
                <a:defRPr/>
              </a:pPr>
              <a:t>16</a:t>
            </a:fld>
            <a:endParaRPr lang="en-US" sz="2400" b="1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1143000" y="228600"/>
            <a:ext cx="7696200" cy="762000"/>
          </a:xfrm>
        </p:spPr>
        <p:txBody>
          <a:bodyPr/>
          <a:lstStyle/>
          <a:p>
            <a:r>
              <a:rPr lang="en-US" dirty="0" smtClean="0"/>
              <a:t>ECS &amp; Upgrade Electronics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6F05C8-EFAB-41BC-B3D9-492229F22C01}" type="slidenum">
              <a:rPr lang="en-US" smtClean="0"/>
              <a:pPr>
                <a:defRPr/>
              </a:pPr>
              <a:t>2</a:t>
            </a:fld>
            <a:endParaRPr lang="en-US" sz="2400" b="1"/>
          </a:p>
        </p:txBody>
      </p:sp>
      <p:sp>
        <p:nvSpPr>
          <p:cNvPr id="6" name="Content Placeholder 4"/>
          <p:cNvSpPr txBox="1">
            <a:spLocks/>
          </p:cNvSpPr>
          <p:nvPr/>
        </p:nvSpPr>
        <p:spPr bwMode="auto">
          <a:xfrm>
            <a:off x="304800" y="1143000"/>
            <a:ext cx="85344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rgbClr val="0000FF"/>
              </a:buClr>
              <a:buFont typeface="Arial Unicode MS" pitchFamily="34" charset="-128"/>
              <a:buChar char="❚"/>
              <a:defRPr/>
            </a:pPr>
            <a:endParaRPr lang="en-US" sz="1800" kern="0" dirty="0">
              <a:latin typeface="+mn-lt"/>
            </a:endParaRPr>
          </a:p>
        </p:txBody>
      </p:sp>
      <p:sp>
        <p:nvSpPr>
          <p:cNvPr id="13317" name="Content Placeholder 6"/>
          <p:cNvSpPr>
            <a:spLocks noGrp="1"/>
          </p:cNvSpPr>
          <p:nvPr>
            <p:ph idx="1"/>
          </p:nvPr>
        </p:nvSpPr>
        <p:spPr>
          <a:xfrm>
            <a:off x="381000" y="1143000"/>
            <a:ext cx="8610600" cy="5105400"/>
          </a:xfrm>
        </p:spPr>
        <p:txBody>
          <a:bodyPr/>
          <a:lstStyle/>
          <a:p>
            <a:r>
              <a:rPr lang="en-US" dirty="0" smtClean="0"/>
              <a:t>ECS Design doesn’t change (in principle)</a:t>
            </a:r>
          </a:p>
          <a:p>
            <a:pPr lvl="1"/>
            <a:r>
              <a:rPr lang="en-US" dirty="0" smtClean="0"/>
              <a:t>Same tools: </a:t>
            </a:r>
          </a:p>
          <a:p>
            <a:pPr lvl="2"/>
            <a:r>
              <a:rPr lang="en-US" sz="2000" dirty="0" smtClean="0"/>
              <a:t>Communications: DIM</a:t>
            </a:r>
          </a:p>
          <a:p>
            <a:pPr lvl="2"/>
            <a:r>
              <a:rPr lang="en-US" sz="2000" dirty="0" smtClean="0"/>
              <a:t>Supervision: </a:t>
            </a:r>
            <a:r>
              <a:rPr lang="en-US" sz="2000" dirty="0" err="1" smtClean="0"/>
              <a:t>WinCC</a:t>
            </a:r>
            <a:r>
              <a:rPr lang="en-US" sz="2000" dirty="0" smtClean="0"/>
              <a:t>-OA</a:t>
            </a:r>
          </a:p>
          <a:p>
            <a:pPr lvl="2"/>
            <a:r>
              <a:rPr lang="en-US" sz="2000" dirty="0" smtClean="0"/>
              <a:t>Sequencing and Automation (FSM): SMI++</a:t>
            </a:r>
          </a:p>
          <a:p>
            <a:pPr lvl="1"/>
            <a:r>
              <a:rPr lang="en-US" dirty="0" smtClean="0"/>
              <a:t>Same philosophy:</a:t>
            </a:r>
          </a:p>
          <a:p>
            <a:pPr lvl="2"/>
            <a:r>
              <a:rPr lang="en-US" dirty="0" smtClean="0"/>
              <a:t>Generic tools to describe the hardware (</a:t>
            </a:r>
            <a:r>
              <a:rPr lang="en-US" dirty="0" err="1" smtClean="0"/>
              <a:t>FwHw</a:t>
            </a:r>
            <a:r>
              <a:rPr lang="en-US" dirty="0" smtClean="0"/>
              <a:t>)</a:t>
            </a:r>
          </a:p>
          <a:p>
            <a:pPr lvl="3"/>
            <a:r>
              <a:rPr lang="en-US" dirty="0" smtClean="0"/>
              <a:t>Board Types -&gt; “chips” -&gt; registers =&gt; Boards</a:t>
            </a:r>
          </a:p>
          <a:p>
            <a:pPr lvl="2"/>
            <a:r>
              <a:rPr lang="en-US" dirty="0" smtClean="0"/>
              <a:t>Operation tools to Configure/Monitor boards</a:t>
            </a:r>
          </a:p>
          <a:p>
            <a:pPr lvl="3"/>
            <a:r>
              <a:rPr lang="en-US" dirty="0" smtClean="0"/>
              <a:t>“Recipes” for different configuration modes</a:t>
            </a:r>
          </a:p>
          <a:p>
            <a:pPr lvl="3"/>
            <a:r>
              <a:rPr lang="en-US" dirty="0" smtClean="0"/>
              <a:t>Stored in Configuration DB</a:t>
            </a:r>
          </a:p>
          <a:p>
            <a:pPr lvl="1"/>
            <a:r>
              <a:rPr lang="en-US" dirty="0" smtClean="0"/>
              <a:t>New electronics will be interfaced like before 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Two types of boards to control:</a:t>
            </a:r>
          </a:p>
          <a:p>
            <a:pPr lvl="1"/>
            <a:r>
              <a:rPr lang="en-GB" dirty="0" smtClean="0"/>
              <a:t>Back-End boards (Readout Boards, etc.)</a:t>
            </a:r>
          </a:p>
          <a:p>
            <a:pPr lvl="2"/>
            <a:r>
              <a:rPr lang="en-US" dirty="0" smtClean="0"/>
              <a:t>Physically </a:t>
            </a:r>
            <a:r>
              <a:rPr lang="en-US" dirty="0"/>
              <a:t>only one board type (PCIe40): </a:t>
            </a:r>
          </a:p>
          <a:p>
            <a:pPr lvl="2"/>
            <a:r>
              <a:rPr lang="en-US" dirty="0"/>
              <a:t>But logically different types 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000" dirty="0" smtClean="0"/>
              <a:t>TELL40</a:t>
            </a:r>
            <a:r>
              <a:rPr lang="en-US" sz="2000" dirty="0"/>
              <a:t>, S-ODIN, </a:t>
            </a:r>
            <a:r>
              <a:rPr lang="en-US" sz="2000" dirty="0" smtClean="0"/>
              <a:t>SOL40</a:t>
            </a:r>
          </a:p>
          <a:p>
            <a:pPr lvl="2"/>
            <a:r>
              <a:rPr lang="en-US" dirty="0" smtClean="0"/>
              <a:t>(Past equivalent: </a:t>
            </a:r>
            <a:r>
              <a:rPr lang="en-US" dirty="0" err="1" smtClean="0"/>
              <a:t>fwCcpc</a:t>
            </a:r>
            <a:r>
              <a:rPr lang="en-US" dirty="0" smtClean="0"/>
              <a:t>)</a:t>
            </a:r>
            <a:endParaRPr lang="en-GB" dirty="0" smtClean="0"/>
          </a:p>
          <a:p>
            <a:pPr lvl="1"/>
            <a:r>
              <a:rPr lang="en-GB" dirty="0" smtClean="0"/>
              <a:t>Front-End Boards</a:t>
            </a:r>
          </a:p>
          <a:p>
            <a:pPr lvl="2"/>
            <a:r>
              <a:rPr lang="en-GB" dirty="0" smtClean="0"/>
              <a:t>Sub-detector Specific</a:t>
            </a:r>
          </a:p>
          <a:p>
            <a:pPr lvl="2"/>
            <a:r>
              <a:rPr lang="en-US" dirty="0" smtClean="0"/>
              <a:t>Several protocols available (via GBT-SCA)</a:t>
            </a:r>
          </a:p>
          <a:p>
            <a:pPr lvl="2"/>
            <a:r>
              <a:rPr lang="en-US" dirty="0" smtClean="0"/>
              <a:t>(Past equivalent: </a:t>
            </a:r>
            <a:r>
              <a:rPr lang="en-US" dirty="0" err="1" smtClean="0"/>
              <a:t>fwSpecs</a:t>
            </a:r>
            <a:r>
              <a:rPr lang="en-US" dirty="0" smtClean="0"/>
              <a:t>)</a:t>
            </a:r>
            <a:endParaRPr lang="en-US" dirty="0"/>
          </a:p>
          <a:p>
            <a:pPr lvl="1"/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3E23BB-1CA6-49B2-BE3C-96FEA4166F8F}" type="slidenum">
              <a:rPr lang="en-US" smtClean="0"/>
              <a:pPr>
                <a:defRPr/>
              </a:pPr>
              <a:t>3</a:t>
            </a:fld>
            <a:endParaRPr lang="en-US" sz="2400" b="1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Electronics Interfaces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4918463"/>
      </p:ext>
    </p:extLst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28600"/>
            <a:ext cx="7696200" cy="762000"/>
          </a:xfrm>
        </p:spPr>
        <p:txBody>
          <a:bodyPr/>
          <a:lstStyle/>
          <a:p>
            <a:r>
              <a:rPr lang="en-US" dirty="0" smtClean="0"/>
              <a:t>BE Board Interface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Physically only one board type (PCIe40) for: </a:t>
            </a:r>
            <a:br>
              <a:rPr lang="en-US" sz="2400" dirty="0" smtClean="0"/>
            </a:br>
            <a:r>
              <a:rPr lang="en-US" sz="2400" dirty="0" smtClean="0"/>
              <a:t>TELL40, S-ODIN, SOL40, etc.</a:t>
            </a:r>
          </a:p>
          <a:p>
            <a:pPr lvl="1"/>
            <a:r>
              <a:rPr lang="en-US" sz="2400" dirty="0" smtClean="0"/>
              <a:t>But logically different types </a:t>
            </a:r>
            <a:br>
              <a:rPr lang="en-US" sz="2400" dirty="0" smtClean="0"/>
            </a:br>
            <a:r>
              <a:rPr lang="en-US" sz="2400" dirty="0" smtClean="0"/>
              <a:t>( different firmware -&gt; different “registers”)</a:t>
            </a:r>
          </a:p>
          <a:p>
            <a:pPr lvl="0"/>
            <a:r>
              <a:rPr lang="en-US" sz="2400" dirty="0" smtClean="0"/>
              <a:t>Tools will be provided centrally:</a:t>
            </a:r>
          </a:p>
          <a:p>
            <a:pPr lvl="1"/>
            <a:r>
              <a:rPr lang="en-US" sz="2400" dirty="0" smtClean="0"/>
              <a:t>Low-level libraries and command-line tools:</a:t>
            </a:r>
          </a:p>
          <a:p>
            <a:pPr lvl="2"/>
            <a:r>
              <a:rPr lang="en-US" sz="2000" dirty="0"/>
              <a:t>A</a:t>
            </a:r>
            <a:r>
              <a:rPr lang="en-US" sz="2000" dirty="0" smtClean="0"/>
              <a:t>llow accessing the different registers (</a:t>
            </a:r>
            <a:r>
              <a:rPr lang="en-US" sz="2000" dirty="0" err="1" smtClean="0"/>
              <a:t>PCIexpress</a:t>
            </a:r>
            <a:r>
              <a:rPr lang="en-US" sz="2000" dirty="0" smtClean="0"/>
              <a:t>)</a:t>
            </a:r>
          </a:p>
          <a:p>
            <a:pPr lvl="1"/>
            <a:r>
              <a:rPr lang="en-US" sz="2400" dirty="0" smtClean="0"/>
              <a:t>A DIM server:</a:t>
            </a:r>
          </a:p>
          <a:p>
            <a:pPr lvl="2"/>
            <a:r>
              <a:rPr lang="en-US" sz="2000" dirty="0" smtClean="0"/>
              <a:t>Will implement higher-level commands to configure and monitor the board components</a:t>
            </a:r>
          </a:p>
          <a:p>
            <a:pPr lvl="1"/>
            <a:r>
              <a:rPr lang="en-US" sz="2400" dirty="0" smtClean="0"/>
              <a:t>A </a:t>
            </a:r>
            <a:r>
              <a:rPr lang="en-US" sz="2400" dirty="0" err="1" smtClean="0"/>
              <a:t>WinCC</a:t>
            </a:r>
            <a:r>
              <a:rPr lang="en-US" sz="2400" dirty="0" smtClean="0"/>
              <a:t>-OA component</a:t>
            </a:r>
          </a:p>
          <a:p>
            <a:pPr lvl="2"/>
            <a:r>
              <a:rPr lang="en-US" sz="2000" dirty="0" smtClean="0"/>
              <a:t>Providing the high-level description and access of all electronics components</a:t>
            </a:r>
          </a:p>
          <a:p>
            <a:pPr lvl="1"/>
            <a:endParaRPr lang="en-US" sz="2000" dirty="0" smtClean="0"/>
          </a:p>
          <a:p>
            <a:pPr lvl="1"/>
            <a:endParaRPr lang="en-US" sz="2400" dirty="0" smtClean="0"/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5771AFF-8C14-4B28-B1EC-39846C309382}" type="slidenum">
              <a:rPr lang="en-US" smtClean="0"/>
              <a:pPr>
                <a:defRPr/>
              </a:pPr>
              <a:t>4</a:t>
            </a:fld>
            <a:endParaRPr lang="en-US" sz="2400" b="1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28600"/>
            <a:ext cx="7696200" cy="762000"/>
          </a:xfrm>
        </p:spPr>
        <p:txBody>
          <a:bodyPr/>
          <a:lstStyle/>
          <a:p>
            <a:r>
              <a:rPr lang="en-US" dirty="0" smtClean="0"/>
              <a:t>ECS BE Dataflow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5771AFF-8C14-4B28-B1EC-39846C309382}" type="slidenum">
              <a:rPr lang="en-US" smtClean="0"/>
              <a:pPr>
                <a:defRPr/>
              </a:pPr>
              <a:t>5</a:t>
            </a:fld>
            <a:endParaRPr lang="en-US" sz="2400" b="1"/>
          </a:p>
        </p:txBody>
      </p:sp>
      <p:sp>
        <p:nvSpPr>
          <p:cNvPr id="15" name="Rectangle 14"/>
          <p:cNvSpPr/>
          <p:nvPr/>
        </p:nvSpPr>
        <p:spPr bwMode="auto">
          <a:xfrm>
            <a:off x="2743200" y="3581400"/>
            <a:ext cx="2667000" cy="11430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Monotype Sorts" pitchFamily="2" charset="2"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514600" y="4462046"/>
            <a:ext cx="14712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Control PC</a:t>
            </a:r>
            <a:endParaRPr lang="en-US" sz="1600" dirty="0"/>
          </a:p>
        </p:txBody>
      </p:sp>
      <p:sp>
        <p:nvSpPr>
          <p:cNvPr id="43" name="TextBox 42"/>
          <p:cNvSpPr txBox="1"/>
          <p:nvPr/>
        </p:nvSpPr>
        <p:spPr>
          <a:xfrm>
            <a:off x="586163" y="956846"/>
            <a:ext cx="14712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6666"/>
                </a:solidFill>
              </a:rPr>
              <a:t>Test UI</a:t>
            </a:r>
            <a:endParaRPr lang="en-US" sz="1600" dirty="0">
              <a:solidFill>
                <a:srgbClr val="006666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2514600" y="956846"/>
            <a:ext cx="2538037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6666"/>
                </a:solidFill>
              </a:rPr>
              <a:t>HW Description UI</a:t>
            </a:r>
            <a:endParaRPr lang="en-US" sz="1600" dirty="0">
              <a:solidFill>
                <a:srgbClr val="006666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715000" y="956846"/>
            <a:ext cx="25380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6666"/>
                </a:solidFill>
              </a:rPr>
              <a:t>Operation UI</a:t>
            </a:r>
            <a:endParaRPr lang="en-US" sz="1600" dirty="0">
              <a:solidFill>
                <a:srgbClr val="006666"/>
              </a:solidFill>
            </a:endParaRPr>
          </a:p>
        </p:txBody>
      </p:sp>
      <p:cxnSp>
        <p:nvCxnSpPr>
          <p:cNvPr id="53" name="Straight Arrow Connector 52"/>
          <p:cNvCxnSpPr/>
          <p:nvPr/>
        </p:nvCxnSpPr>
        <p:spPr bwMode="auto">
          <a:xfrm>
            <a:off x="4191000" y="3429000"/>
            <a:ext cx="0" cy="45720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pic>
        <p:nvPicPr>
          <p:cNvPr id="47" name="Picture 46" descr="FwSpec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1219200"/>
            <a:ext cx="2010918" cy="2209800"/>
          </a:xfrm>
          <a:prstGeom prst="rect">
            <a:avLst/>
          </a:prstGeom>
        </p:spPr>
      </p:pic>
      <p:pic>
        <p:nvPicPr>
          <p:cNvPr id="50" name="Picture 49" descr="FwHw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43200" y="1219201"/>
            <a:ext cx="2107246" cy="2209800"/>
          </a:xfrm>
          <a:prstGeom prst="rect">
            <a:avLst/>
          </a:prstGeom>
        </p:spPr>
      </p:pic>
      <p:pic>
        <p:nvPicPr>
          <p:cNvPr id="52" name="Picture 51" descr="EC1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05401" y="1219201"/>
            <a:ext cx="2590799" cy="2211408"/>
          </a:xfrm>
          <a:prstGeom prst="rect">
            <a:avLst/>
          </a:prstGeom>
        </p:spPr>
      </p:pic>
      <p:pic>
        <p:nvPicPr>
          <p:cNvPr id="54" name="Picture 53" descr="CROC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34856" y="1590023"/>
            <a:ext cx="2632944" cy="2600976"/>
          </a:xfrm>
          <a:prstGeom prst="rect">
            <a:avLst/>
          </a:prstGeom>
        </p:spPr>
      </p:pic>
      <p:cxnSp>
        <p:nvCxnSpPr>
          <p:cNvPr id="55" name="Straight Arrow Connector 54"/>
          <p:cNvCxnSpPr/>
          <p:nvPr/>
        </p:nvCxnSpPr>
        <p:spPr bwMode="auto">
          <a:xfrm flipH="1">
            <a:off x="4648200" y="3429000"/>
            <a:ext cx="1745797" cy="45720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51" name="Straight Arrow Connector 50"/>
          <p:cNvCxnSpPr/>
          <p:nvPr/>
        </p:nvCxnSpPr>
        <p:spPr bwMode="auto">
          <a:xfrm>
            <a:off x="2209800" y="3429000"/>
            <a:ext cx="1447800" cy="53340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30" name="Rectangle 29"/>
          <p:cNvSpPr/>
          <p:nvPr/>
        </p:nvSpPr>
        <p:spPr bwMode="auto">
          <a:xfrm>
            <a:off x="3864125" y="5147846"/>
            <a:ext cx="5105400" cy="12954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Monotype Sorts" pitchFamily="2" charset="2"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1" name="Rectangle 30"/>
          <p:cNvSpPr/>
          <p:nvPr/>
        </p:nvSpPr>
        <p:spPr bwMode="auto">
          <a:xfrm>
            <a:off x="4016525" y="5300246"/>
            <a:ext cx="1447800" cy="7620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Monotype Sorts" pitchFamily="2" charset="2"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635525" y="5769114"/>
            <a:ext cx="14712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FPGA</a:t>
            </a:r>
            <a:endParaRPr lang="en-US" sz="1600" dirty="0"/>
          </a:p>
        </p:txBody>
      </p:sp>
      <p:sp>
        <p:nvSpPr>
          <p:cNvPr id="35" name="Rectangle 34"/>
          <p:cNvSpPr/>
          <p:nvPr/>
        </p:nvSpPr>
        <p:spPr bwMode="auto">
          <a:xfrm>
            <a:off x="5792513" y="5300246"/>
            <a:ext cx="3024612" cy="7620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Monotype Sorts" pitchFamily="2" charset="2"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7" name="Oval 36"/>
          <p:cNvSpPr/>
          <p:nvPr/>
        </p:nvSpPr>
        <p:spPr bwMode="auto">
          <a:xfrm>
            <a:off x="4456575" y="5376446"/>
            <a:ext cx="914400" cy="533400"/>
          </a:xfrm>
          <a:prstGeom prst="ellipse">
            <a:avLst/>
          </a:prstGeom>
          <a:noFill/>
          <a:ln w="28575" cap="flat" cmpd="sng" algn="ctr">
            <a:solidFill>
              <a:srgbClr val="00808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Monotype Sorts" pitchFamily="2" charset="2"/>
              <a:buNone/>
              <a:tabLst/>
            </a:pPr>
            <a:endParaRPr kumimoji="1" lang="en-US" sz="2400" b="0" i="0" u="none" strike="noStrike" cap="none" normalizeH="0" baseline="0" smtClean="0">
              <a:ln w="38100">
                <a:solidFill>
                  <a:schemeClr val="tx1"/>
                </a:solidFill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380375" y="5452646"/>
            <a:ext cx="1083950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6666"/>
                </a:solidFill>
              </a:rPr>
              <a:t>Firmware</a:t>
            </a:r>
            <a:endParaRPr lang="en-US" sz="1600" dirty="0">
              <a:solidFill>
                <a:srgbClr val="006666"/>
              </a:solidFill>
            </a:endParaRPr>
          </a:p>
        </p:txBody>
      </p:sp>
      <p:sp>
        <p:nvSpPr>
          <p:cNvPr id="41" name="Oval 40"/>
          <p:cNvSpPr/>
          <p:nvPr/>
        </p:nvSpPr>
        <p:spPr bwMode="auto">
          <a:xfrm>
            <a:off x="5845325" y="5300246"/>
            <a:ext cx="2667000" cy="533400"/>
          </a:xfrm>
          <a:prstGeom prst="ellipse">
            <a:avLst/>
          </a:prstGeom>
          <a:noFill/>
          <a:ln w="28575" cap="flat" cmpd="sng" algn="ctr">
            <a:solidFill>
              <a:srgbClr val="00808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Monotype Sorts" pitchFamily="2" charset="2"/>
              <a:buNone/>
              <a:tabLst/>
            </a:pPr>
            <a:endParaRPr kumimoji="1" lang="en-US" sz="2400" b="0" i="0" u="none" strike="noStrike" cap="none" normalizeH="0" baseline="0" smtClean="0">
              <a:ln w="38100">
                <a:solidFill>
                  <a:schemeClr val="tx1"/>
                </a:solidFill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293125" y="5376446"/>
            <a:ext cx="1290739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solidFill>
                  <a:srgbClr val="006666"/>
                </a:solidFill>
              </a:rPr>
              <a:t>DIMServer</a:t>
            </a:r>
            <a:endParaRPr lang="en-US" sz="1600" dirty="0">
              <a:solidFill>
                <a:srgbClr val="006666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559325" y="6138446"/>
            <a:ext cx="14712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PCIe40</a:t>
            </a:r>
            <a:endParaRPr lang="en-US" sz="1600" dirty="0"/>
          </a:p>
        </p:txBody>
      </p:sp>
      <p:sp>
        <p:nvSpPr>
          <p:cNvPr id="45" name="TextBox 44"/>
          <p:cNvSpPr txBox="1"/>
          <p:nvPr/>
        </p:nvSpPr>
        <p:spPr>
          <a:xfrm>
            <a:off x="6050487" y="5799639"/>
            <a:ext cx="1318838" cy="22016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l"/>
            <a:r>
              <a:rPr lang="en-GB" sz="1200" dirty="0" err="1" smtClean="0"/>
              <a:t>PCIe</a:t>
            </a:r>
            <a:r>
              <a:rPr lang="en-GB" sz="1200" dirty="0" smtClean="0"/>
              <a:t> driver    </a:t>
            </a:r>
            <a:r>
              <a:rPr lang="en-US" sz="1200" b="1" dirty="0" smtClean="0">
                <a:solidFill>
                  <a:srgbClr val="009999"/>
                </a:solidFill>
                <a:latin typeface="Wingdings 2" pitchFamily="18" charset="2"/>
              </a:rPr>
              <a:t>P</a:t>
            </a:r>
            <a:endParaRPr lang="en-US" sz="1200" dirty="0">
              <a:latin typeface="Arial" pitchFamily="34" charset="0"/>
              <a:cs typeface="Arial" pitchFamily="34" charset="0"/>
            </a:endParaRPr>
          </a:p>
          <a:p>
            <a:pPr algn="l"/>
            <a:endParaRPr lang="en-GB" sz="1400" dirty="0"/>
          </a:p>
        </p:txBody>
      </p:sp>
      <p:sp>
        <p:nvSpPr>
          <p:cNvPr id="46" name="TextBox 45"/>
          <p:cNvSpPr txBox="1"/>
          <p:nvPr/>
        </p:nvSpPr>
        <p:spPr>
          <a:xfrm>
            <a:off x="6050487" y="5576500"/>
            <a:ext cx="1318838" cy="2231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l"/>
            <a:r>
              <a:rPr lang="en-GB" sz="1200" dirty="0" err="1" smtClean="0"/>
              <a:t>PCIe</a:t>
            </a:r>
            <a:r>
              <a:rPr lang="en-GB" sz="1200" dirty="0" smtClean="0"/>
              <a:t> Library  </a:t>
            </a:r>
            <a:r>
              <a:rPr lang="en-US" sz="1200" b="1" dirty="0" smtClean="0">
                <a:solidFill>
                  <a:srgbClr val="009999"/>
                </a:solidFill>
                <a:latin typeface="Wingdings 2" pitchFamily="18" charset="2"/>
              </a:rPr>
              <a:t>P</a:t>
            </a:r>
            <a:endParaRPr lang="en-US" sz="1200" dirty="0">
              <a:latin typeface="Arial" pitchFamily="34" charset="0"/>
              <a:cs typeface="Arial" pitchFamily="34" charset="0"/>
            </a:endParaRPr>
          </a:p>
          <a:p>
            <a:pPr algn="l"/>
            <a:endParaRPr lang="en-GB" sz="1400" dirty="0"/>
          </a:p>
        </p:txBody>
      </p:sp>
      <p:sp>
        <p:nvSpPr>
          <p:cNvPr id="56" name="TextBox 55"/>
          <p:cNvSpPr txBox="1"/>
          <p:nvPr/>
        </p:nvSpPr>
        <p:spPr>
          <a:xfrm>
            <a:off x="6050487" y="5342439"/>
            <a:ext cx="1318837" cy="23406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l"/>
            <a:r>
              <a:rPr lang="en-GB" sz="1200" dirty="0" smtClean="0"/>
              <a:t>      </a:t>
            </a:r>
            <a:r>
              <a:rPr lang="en-GB" sz="1200" dirty="0" err="1" smtClean="0"/>
              <a:t>GbtServ</a:t>
            </a:r>
            <a:endParaRPr lang="en-GB" sz="1200" dirty="0"/>
          </a:p>
        </p:txBody>
      </p:sp>
      <p:sp>
        <p:nvSpPr>
          <p:cNvPr id="57" name="Left-Right Arrow Callout 56"/>
          <p:cNvSpPr/>
          <p:nvPr/>
        </p:nvSpPr>
        <p:spPr bwMode="auto">
          <a:xfrm>
            <a:off x="5464325" y="5198477"/>
            <a:ext cx="328188" cy="1202323"/>
          </a:xfrm>
          <a:prstGeom prst="leftRightArrowCallout">
            <a:avLst>
              <a:gd name="adj1" fmla="val 8991"/>
              <a:gd name="adj2" fmla="val 33300"/>
              <a:gd name="adj3" fmla="val 25827"/>
              <a:gd name="adj4" fmla="val 22531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Monotype Sorts" pitchFamily="2" charset="2"/>
              <a:buNone/>
              <a:tabLst/>
            </a:pPr>
            <a:endParaRPr kumimoji="1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5624019" y="6123801"/>
            <a:ext cx="5261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PCIe</a:t>
            </a:r>
            <a:endParaRPr lang="en-US" sz="1200" dirty="0"/>
          </a:p>
        </p:txBody>
      </p:sp>
      <p:sp>
        <p:nvSpPr>
          <p:cNvPr id="59" name="TextBox 58"/>
          <p:cNvSpPr txBox="1"/>
          <p:nvPr/>
        </p:nvSpPr>
        <p:spPr>
          <a:xfrm>
            <a:off x="8055125" y="6138446"/>
            <a:ext cx="9364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Host PC</a:t>
            </a:r>
            <a:endParaRPr lang="en-US" sz="1600" dirty="0"/>
          </a:p>
        </p:txBody>
      </p:sp>
      <p:cxnSp>
        <p:nvCxnSpPr>
          <p:cNvPr id="27" name="Straight Arrow Connector 26"/>
          <p:cNvCxnSpPr/>
          <p:nvPr/>
        </p:nvCxnSpPr>
        <p:spPr bwMode="auto">
          <a:xfrm flipH="1" flipV="1">
            <a:off x="4648200" y="4313694"/>
            <a:ext cx="2286000" cy="986552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63" name="Cloud 62"/>
          <p:cNvSpPr/>
          <p:nvPr/>
        </p:nvSpPr>
        <p:spPr bwMode="auto">
          <a:xfrm>
            <a:off x="3527847" y="3810000"/>
            <a:ext cx="1272753" cy="702766"/>
          </a:xfrm>
          <a:prstGeom prst="cloud">
            <a:avLst/>
          </a:prstGeom>
          <a:noFill/>
          <a:ln w="28575" cap="flat" cmpd="sng" algn="ctr">
            <a:solidFill>
              <a:srgbClr val="00808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Monotype Sorts" pitchFamily="2" charset="2"/>
              <a:buNone/>
              <a:tabLst/>
            </a:pPr>
            <a:endParaRPr kumimoji="1" lang="en-US" sz="2400" b="0" i="0" u="none" strike="noStrike" cap="none" normalizeH="0" baseline="0" smtClean="0">
              <a:ln w="38100">
                <a:solidFill>
                  <a:schemeClr val="tx1"/>
                </a:solidFill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3591615" y="3979366"/>
            <a:ext cx="1208985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solidFill>
                  <a:srgbClr val="006666"/>
                </a:solidFill>
              </a:rPr>
              <a:t>WinCC</a:t>
            </a:r>
            <a:r>
              <a:rPr lang="en-US" sz="1600" dirty="0" smtClean="0">
                <a:solidFill>
                  <a:srgbClr val="006666"/>
                </a:solidFill>
              </a:rPr>
              <a:t>-OA</a:t>
            </a:r>
            <a:endParaRPr lang="en-US" sz="1600" dirty="0">
              <a:solidFill>
                <a:srgbClr val="00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3888584"/>
      </p:ext>
    </p:extLst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1143000" y="228600"/>
            <a:ext cx="7696200" cy="762000"/>
          </a:xfrm>
        </p:spPr>
        <p:txBody>
          <a:bodyPr/>
          <a:lstStyle/>
          <a:p>
            <a:r>
              <a:rPr lang="en-US" dirty="0" smtClean="0"/>
              <a:t>FE Board Interface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Interface to FE Electronics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>
              <a:buNone/>
            </a:pPr>
            <a:endParaRPr lang="en-US" sz="4000" dirty="0" smtClean="0"/>
          </a:p>
          <a:p>
            <a:pPr lvl="1"/>
            <a:r>
              <a:rPr lang="en-US" dirty="0" smtClean="0"/>
              <a:t>Two Architectures envisaged:</a:t>
            </a:r>
          </a:p>
          <a:p>
            <a:pPr lvl="2"/>
            <a:r>
              <a:rPr lang="en-US" dirty="0" smtClean="0"/>
              <a:t>FE electronics in one single FE board</a:t>
            </a:r>
          </a:p>
          <a:p>
            <a:pPr lvl="2"/>
            <a:r>
              <a:rPr lang="en-US" dirty="0" smtClean="0"/>
              <a:t>FE electronics accessed via a “Service” board (</a:t>
            </a:r>
            <a:r>
              <a:rPr lang="en-US" dirty="0" err="1" smtClean="0"/>
              <a:t>masterGBT</a:t>
            </a:r>
            <a:r>
              <a:rPr lang="en-US" dirty="0" smtClean="0"/>
              <a:t>  &lt;-&gt; SCA via “long” </a:t>
            </a:r>
            <a:r>
              <a:rPr lang="en-US" dirty="0" err="1" smtClean="0"/>
              <a:t>Elink</a:t>
            </a:r>
            <a:r>
              <a:rPr lang="en-US" dirty="0" smtClean="0"/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DF8285F-765B-4754-B95A-91DA29D3A01B}" type="slidenum">
              <a:rPr lang="en-US" smtClean="0"/>
              <a:pPr>
                <a:defRPr/>
              </a:pPr>
              <a:t>6</a:t>
            </a:fld>
            <a:endParaRPr lang="en-US" sz="2400" b="1"/>
          </a:p>
        </p:txBody>
      </p:sp>
      <p:pic>
        <p:nvPicPr>
          <p:cNvPr id="14341" name="Picture 4" descr="Electronics_architecture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752600"/>
            <a:ext cx="7143750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28600"/>
            <a:ext cx="7696200" cy="762000"/>
          </a:xfrm>
        </p:spPr>
        <p:txBody>
          <a:bodyPr/>
          <a:lstStyle/>
          <a:p>
            <a:r>
              <a:rPr lang="en-US" dirty="0" smtClean="0"/>
              <a:t>FE Board Protocols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400" dirty="0" smtClean="0"/>
              <a:t>Interface to the FE Chips </a:t>
            </a:r>
          </a:p>
          <a:p>
            <a:pPr lvl="1"/>
            <a:r>
              <a:rPr lang="en-US" sz="2000" dirty="0" smtClean="0"/>
              <a:t>The GBT-SCA provides the following protocols:</a:t>
            </a:r>
          </a:p>
          <a:p>
            <a:pPr lvl="2"/>
            <a:r>
              <a:rPr lang="en-US" sz="1800" dirty="0" smtClean="0"/>
              <a:t>16 x I2C master controllers</a:t>
            </a:r>
          </a:p>
          <a:p>
            <a:pPr lvl="2"/>
            <a:r>
              <a:rPr lang="en-US" sz="1800" dirty="0" smtClean="0"/>
              <a:t>1 x JTAG master controller</a:t>
            </a:r>
          </a:p>
          <a:p>
            <a:pPr lvl="2"/>
            <a:r>
              <a:rPr lang="en-US" sz="1800" dirty="0" smtClean="0"/>
              <a:t>32 x ADC channels (multiplexed)</a:t>
            </a:r>
          </a:p>
          <a:p>
            <a:pPr lvl="2"/>
            <a:r>
              <a:rPr lang="en-US" sz="1800" dirty="0" smtClean="0"/>
              <a:t>1 x Memory bus (32 bits) controller</a:t>
            </a:r>
          </a:p>
          <a:p>
            <a:pPr lvl="2"/>
            <a:r>
              <a:rPr lang="en-US" sz="1800" dirty="0" smtClean="0"/>
              <a:t>4 x PIA (Parallel Interface Adapter) controllers</a:t>
            </a:r>
          </a:p>
          <a:p>
            <a:pPr lvl="2"/>
            <a:r>
              <a:rPr lang="en-US" sz="1800" dirty="0" smtClean="0"/>
              <a:t>1 x SPI (Serial Peripheral Interface) bus</a:t>
            </a:r>
          </a:p>
          <a:p>
            <a:pPr lvl="2"/>
            <a:r>
              <a:rPr lang="en-US" sz="1800" dirty="0" smtClean="0"/>
              <a:t>4 x DAC channels </a:t>
            </a:r>
          </a:p>
          <a:p>
            <a:pPr lvl="1"/>
            <a:r>
              <a:rPr lang="en-US" sz="2000" b="1" dirty="0" smtClean="0"/>
              <a:t>Recommended protocols (for bulk transfers) are: </a:t>
            </a:r>
          </a:p>
          <a:p>
            <a:pPr lvl="2"/>
            <a:r>
              <a:rPr lang="en-US" sz="2000" dirty="0" smtClean="0"/>
              <a:t>I2C</a:t>
            </a:r>
          </a:p>
          <a:p>
            <a:pPr lvl="2"/>
            <a:r>
              <a:rPr lang="en-US" sz="2000" dirty="0" smtClean="0"/>
              <a:t>SPI using independent chip selects </a:t>
            </a:r>
            <a:br>
              <a:rPr lang="en-US" sz="2000" dirty="0" smtClean="0"/>
            </a:br>
            <a:r>
              <a:rPr lang="en-US" sz="2000" dirty="0" smtClean="0"/>
              <a:t>(daisy chained SPI not allowed)</a:t>
            </a:r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5771AFF-8C14-4B28-B1EC-39846C309382}" type="slidenum">
              <a:rPr lang="en-US" smtClean="0"/>
              <a:pPr>
                <a:defRPr/>
              </a:pPr>
              <a:t>7</a:t>
            </a:fld>
            <a:endParaRPr lang="en-US" sz="2400" b="1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28600"/>
            <a:ext cx="7696200" cy="762000"/>
          </a:xfrm>
        </p:spPr>
        <p:txBody>
          <a:bodyPr/>
          <a:lstStyle/>
          <a:p>
            <a:r>
              <a:rPr lang="en-US" dirty="0" smtClean="0"/>
              <a:t>FE Addressing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839200" cy="5105400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2800" dirty="0" smtClean="0"/>
              <a:t>FE Chip Register Address:</a:t>
            </a:r>
          </a:p>
          <a:p>
            <a:pPr>
              <a:buNone/>
            </a:pPr>
            <a:r>
              <a:rPr lang="en-US" sz="500" dirty="0" smtClean="0"/>
              <a:t/>
            </a:r>
            <a:br>
              <a:rPr lang="en-US" sz="500" dirty="0" smtClean="0"/>
            </a:br>
            <a:r>
              <a:rPr lang="en-US" sz="1800" b="1" dirty="0" smtClean="0"/>
              <a:t>&lt;SOL-</a:t>
            </a:r>
            <a:r>
              <a:rPr lang="en-US" sz="1800" b="1" dirty="0" err="1" smtClean="0"/>
              <a:t>ip</a:t>
            </a:r>
            <a:r>
              <a:rPr lang="en-US" sz="1800" b="1" dirty="0" smtClean="0"/>
              <a:t>&gt;&lt;GBT-</a:t>
            </a:r>
            <a:r>
              <a:rPr lang="en-US" sz="1800" dirty="0" smtClean="0"/>
              <a:t>i</a:t>
            </a:r>
            <a:r>
              <a:rPr lang="en-US" sz="1800" b="1" dirty="0" smtClean="0"/>
              <a:t>&gt;&lt;SCA-j&gt;&lt;</a:t>
            </a:r>
            <a:r>
              <a:rPr lang="en-US" sz="1800" b="1" dirty="0" err="1" smtClean="0"/>
              <a:t>ProtoCode</a:t>
            </a:r>
            <a:r>
              <a:rPr lang="en-US" sz="1800" b="1" dirty="0" smtClean="0"/>
              <a:t>&gt;&lt;I2C-k&gt;&lt;I2C-add&gt;[&lt;I2C-s.add&gt;]</a:t>
            </a:r>
          </a:p>
          <a:p>
            <a:pPr>
              <a:buNone/>
            </a:pPr>
            <a:endParaRPr lang="en-US" sz="500" b="1" dirty="0" smtClean="0"/>
          </a:p>
          <a:p>
            <a:pPr lvl="1">
              <a:buNone/>
            </a:pPr>
            <a:r>
              <a:rPr lang="en-US" sz="1800" b="1" dirty="0" smtClean="0"/>
              <a:t>                               fixed                                              variable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5771AFF-8C14-4B28-B1EC-39846C309382}" type="slidenum">
              <a:rPr lang="en-US" smtClean="0"/>
              <a:pPr>
                <a:defRPr/>
              </a:pPr>
              <a:t>8</a:t>
            </a:fld>
            <a:endParaRPr lang="en-US" sz="2400" b="1"/>
          </a:p>
        </p:txBody>
      </p:sp>
      <p:pic>
        <p:nvPicPr>
          <p:cNvPr id="5" name="Picture 4" descr="Electronics_architecture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8137" y="1600200"/>
            <a:ext cx="7552863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Arrow Connector 6"/>
          <p:cNvCxnSpPr/>
          <p:nvPr/>
        </p:nvCxnSpPr>
        <p:spPr bwMode="auto">
          <a:xfrm>
            <a:off x="609600" y="4953000"/>
            <a:ext cx="4191000" cy="0"/>
          </a:xfrm>
          <a:prstGeom prst="straightConnector1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8" name="Straight Arrow Connector 7"/>
          <p:cNvCxnSpPr/>
          <p:nvPr/>
        </p:nvCxnSpPr>
        <p:spPr bwMode="auto">
          <a:xfrm>
            <a:off x="4800600" y="4953000"/>
            <a:ext cx="3429000" cy="0"/>
          </a:xfrm>
          <a:prstGeom prst="straightConnector1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10" name="Rectangle 9"/>
          <p:cNvSpPr/>
          <p:nvPr/>
        </p:nvSpPr>
        <p:spPr bwMode="auto">
          <a:xfrm>
            <a:off x="7467600" y="1219200"/>
            <a:ext cx="1447800" cy="457200"/>
          </a:xfrm>
          <a:prstGeom prst="rect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Monotype Sorts" pitchFamily="2" charset="2"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467600" y="1295400"/>
            <a:ext cx="14712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Control PC</a:t>
            </a:r>
            <a:endParaRPr lang="en-US" sz="1600" dirty="0"/>
          </a:p>
        </p:txBody>
      </p:sp>
      <p:sp>
        <p:nvSpPr>
          <p:cNvPr id="18" name="Cloud 17"/>
          <p:cNvSpPr/>
          <p:nvPr/>
        </p:nvSpPr>
        <p:spPr bwMode="auto">
          <a:xfrm>
            <a:off x="7315200" y="1143000"/>
            <a:ext cx="1524000" cy="609600"/>
          </a:xfrm>
          <a:prstGeom prst="cloud">
            <a:avLst/>
          </a:prstGeom>
          <a:noFill/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Monotype Sorts" pitchFamily="2" charset="2"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cxnSp>
        <p:nvCxnSpPr>
          <p:cNvPr id="28" name="Straight Connector 27"/>
          <p:cNvCxnSpPr/>
          <p:nvPr/>
        </p:nvCxnSpPr>
        <p:spPr bwMode="auto">
          <a:xfrm>
            <a:off x="7848600" y="2438400"/>
            <a:ext cx="381000" cy="0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Straight Connector 35"/>
          <p:cNvCxnSpPr/>
          <p:nvPr/>
        </p:nvCxnSpPr>
        <p:spPr bwMode="auto">
          <a:xfrm>
            <a:off x="8229600" y="1676400"/>
            <a:ext cx="0" cy="914400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28600"/>
            <a:ext cx="7696200" cy="762000"/>
          </a:xfrm>
        </p:spPr>
        <p:txBody>
          <a:bodyPr/>
          <a:lstStyle/>
          <a:p>
            <a:r>
              <a:rPr lang="en-US" dirty="0" smtClean="0"/>
              <a:t>ECS FE Dataflow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5771AFF-8C14-4B28-B1EC-39846C309382}" type="slidenum">
              <a:rPr lang="en-US" smtClean="0"/>
              <a:pPr>
                <a:defRPr/>
              </a:pPr>
              <a:t>9</a:t>
            </a:fld>
            <a:endParaRPr lang="en-US" sz="2400" b="1"/>
          </a:p>
        </p:txBody>
      </p:sp>
      <p:sp>
        <p:nvSpPr>
          <p:cNvPr id="15" name="Rectangle 14"/>
          <p:cNvSpPr/>
          <p:nvPr/>
        </p:nvSpPr>
        <p:spPr bwMode="auto">
          <a:xfrm>
            <a:off x="2743200" y="3581400"/>
            <a:ext cx="2667000" cy="11430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Monotype Sorts" pitchFamily="2" charset="2"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514600" y="4462046"/>
            <a:ext cx="14712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Control PC</a:t>
            </a:r>
            <a:endParaRPr lang="en-US" sz="1600" dirty="0"/>
          </a:p>
        </p:txBody>
      </p:sp>
      <p:sp>
        <p:nvSpPr>
          <p:cNvPr id="43" name="TextBox 42"/>
          <p:cNvSpPr txBox="1"/>
          <p:nvPr/>
        </p:nvSpPr>
        <p:spPr>
          <a:xfrm>
            <a:off x="586163" y="956846"/>
            <a:ext cx="14712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6666"/>
                </a:solidFill>
              </a:rPr>
              <a:t>Test UI</a:t>
            </a:r>
            <a:endParaRPr lang="en-US" sz="1600" dirty="0">
              <a:solidFill>
                <a:srgbClr val="006666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2514600" y="956846"/>
            <a:ext cx="2538037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6666"/>
                </a:solidFill>
              </a:rPr>
              <a:t>HW Description UI</a:t>
            </a:r>
            <a:endParaRPr lang="en-US" sz="1600" dirty="0">
              <a:solidFill>
                <a:srgbClr val="006666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715000" y="956846"/>
            <a:ext cx="25380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6666"/>
                </a:solidFill>
              </a:rPr>
              <a:t>Operation UI</a:t>
            </a:r>
            <a:endParaRPr lang="en-US" sz="1600" dirty="0">
              <a:solidFill>
                <a:srgbClr val="006666"/>
              </a:solidFill>
            </a:endParaRPr>
          </a:p>
        </p:txBody>
      </p:sp>
      <p:cxnSp>
        <p:nvCxnSpPr>
          <p:cNvPr id="53" name="Straight Arrow Connector 52"/>
          <p:cNvCxnSpPr/>
          <p:nvPr/>
        </p:nvCxnSpPr>
        <p:spPr bwMode="auto">
          <a:xfrm>
            <a:off x="4191000" y="3429000"/>
            <a:ext cx="0" cy="45720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77" name="Oval 76"/>
          <p:cNvSpPr/>
          <p:nvPr/>
        </p:nvSpPr>
        <p:spPr>
          <a:xfrm>
            <a:off x="3810000" y="5257800"/>
            <a:ext cx="152400" cy="15240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TextBox 77"/>
          <p:cNvSpPr txBox="1"/>
          <p:nvPr/>
        </p:nvSpPr>
        <p:spPr>
          <a:xfrm>
            <a:off x="3484647" y="5393323"/>
            <a:ext cx="9012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GBT Link</a:t>
            </a:r>
            <a:endParaRPr lang="en-US" sz="1600" dirty="0"/>
          </a:p>
        </p:txBody>
      </p:sp>
      <p:pic>
        <p:nvPicPr>
          <p:cNvPr id="47" name="Picture 46" descr="FwSpec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1219200"/>
            <a:ext cx="2010918" cy="2209800"/>
          </a:xfrm>
          <a:prstGeom prst="rect">
            <a:avLst/>
          </a:prstGeom>
        </p:spPr>
      </p:pic>
      <p:pic>
        <p:nvPicPr>
          <p:cNvPr id="50" name="Picture 49" descr="FwHw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43200" y="1219201"/>
            <a:ext cx="2107246" cy="2209800"/>
          </a:xfrm>
          <a:prstGeom prst="rect">
            <a:avLst/>
          </a:prstGeom>
        </p:spPr>
      </p:pic>
      <p:pic>
        <p:nvPicPr>
          <p:cNvPr id="52" name="Picture 51" descr="EC1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05401" y="1219201"/>
            <a:ext cx="2590799" cy="2211408"/>
          </a:xfrm>
          <a:prstGeom prst="rect">
            <a:avLst/>
          </a:prstGeom>
        </p:spPr>
      </p:pic>
      <p:pic>
        <p:nvPicPr>
          <p:cNvPr id="54" name="Picture 53" descr="CROC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34856" y="1590023"/>
            <a:ext cx="2632944" cy="2600976"/>
          </a:xfrm>
          <a:prstGeom prst="rect">
            <a:avLst/>
          </a:prstGeom>
        </p:spPr>
      </p:pic>
      <p:cxnSp>
        <p:nvCxnSpPr>
          <p:cNvPr id="55" name="Straight Arrow Connector 54"/>
          <p:cNvCxnSpPr/>
          <p:nvPr/>
        </p:nvCxnSpPr>
        <p:spPr bwMode="auto">
          <a:xfrm flipH="1">
            <a:off x="4648200" y="3429000"/>
            <a:ext cx="1745797" cy="45720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51" name="Straight Arrow Connector 50"/>
          <p:cNvCxnSpPr/>
          <p:nvPr/>
        </p:nvCxnSpPr>
        <p:spPr bwMode="auto">
          <a:xfrm>
            <a:off x="2209800" y="3429000"/>
            <a:ext cx="1447800" cy="53340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grpSp>
        <p:nvGrpSpPr>
          <p:cNvPr id="17" name="Group 16"/>
          <p:cNvGrpSpPr/>
          <p:nvPr/>
        </p:nvGrpSpPr>
        <p:grpSpPr>
          <a:xfrm>
            <a:off x="4495799" y="5027590"/>
            <a:ext cx="4648201" cy="1373210"/>
            <a:chOff x="4299249" y="5071646"/>
            <a:chExt cx="4844751" cy="1329154"/>
          </a:xfrm>
        </p:grpSpPr>
        <p:sp>
          <p:nvSpPr>
            <p:cNvPr id="14" name="TextBox 13"/>
            <p:cNvSpPr txBox="1"/>
            <p:nvPr/>
          </p:nvSpPr>
          <p:spPr>
            <a:xfrm>
              <a:off x="4473725" y="6062246"/>
              <a:ext cx="147123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SOL40</a:t>
              </a:r>
              <a:endParaRPr lang="en-US" sz="1600" dirty="0"/>
            </a:p>
          </p:txBody>
        </p:sp>
        <p:sp>
          <p:nvSpPr>
            <p:cNvPr id="46" name="Rectangle 45"/>
            <p:cNvSpPr/>
            <p:nvPr/>
          </p:nvSpPr>
          <p:spPr bwMode="auto">
            <a:xfrm>
              <a:off x="4299250" y="5071646"/>
              <a:ext cx="4822675" cy="1295400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 typeface="Monotype Sorts" pitchFamily="2" charset="2"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56" name="Rectangle 55"/>
            <p:cNvSpPr/>
            <p:nvPr/>
          </p:nvSpPr>
          <p:spPr bwMode="auto">
            <a:xfrm>
              <a:off x="4451650" y="5224046"/>
              <a:ext cx="1447800" cy="762000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 typeface="Monotype Sorts" pitchFamily="2" charset="2"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4397525" y="5692914"/>
              <a:ext cx="73564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FPGA</a:t>
              </a:r>
              <a:endParaRPr lang="en-US" sz="1600" dirty="0"/>
            </a:p>
          </p:txBody>
        </p:sp>
        <p:sp>
          <p:nvSpPr>
            <p:cNvPr id="58" name="Rectangle 57"/>
            <p:cNvSpPr/>
            <p:nvPr/>
          </p:nvSpPr>
          <p:spPr bwMode="auto">
            <a:xfrm>
              <a:off x="6227638" y="5224046"/>
              <a:ext cx="2791351" cy="762000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 typeface="Monotype Sorts" pitchFamily="2" charset="2"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59" name="Oval 58"/>
            <p:cNvSpPr/>
            <p:nvPr/>
          </p:nvSpPr>
          <p:spPr bwMode="auto">
            <a:xfrm>
              <a:off x="4891700" y="5300246"/>
              <a:ext cx="914400" cy="533400"/>
            </a:xfrm>
            <a:prstGeom prst="ellipse">
              <a:avLst/>
            </a:prstGeom>
            <a:noFill/>
            <a:ln w="28575" cap="flat" cmpd="sng" algn="ctr">
              <a:solidFill>
                <a:srgbClr val="00808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 typeface="Monotype Sorts" pitchFamily="2" charset="2"/>
                <a:buNone/>
                <a:tabLst/>
              </a:pPr>
              <a:endParaRPr kumimoji="1" lang="en-US" sz="2400" b="0" i="0" u="none" strike="noStrike" cap="none" normalizeH="0" baseline="0" smtClean="0">
                <a:ln w="38100">
                  <a:solidFill>
                    <a:schemeClr val="tx1"/>
                  </a:solidFill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4815500" y="5376446"/>
              <a:ext cx="1083950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006666"/>
                  </a:solidFill>
                </a:rPr>
                <a:t>Firmware</a:t>
              </a:r>
              <a:endParaRPr lang="en-US" sz="1600" dirty="0">
                <a:solidFill>
                  <a:srgbClr val="006666"/>
                </a:solidFill>
              </a:endParaRPr>
            </a:p>
          </p:txBody>
        </p:sp>
        <p:sp>
          <p:nvSpPr>
            <p:cNvPr id="63" name="Oval 62"/>
            <p:cNvSpPr/>
            <p:nvPr/>
          </p:nvSpPr>
          <p:spPr bwMode="auto">
            <a:xfrm>
              <a:off x="6280450" y="5224046"/>
              <a:ext cx="2667000" cy="533400"/>
            </a:xfrm>
            <a:prstGeom prst="ellipse">
              <a:avLst/>
            </a:prstGeom>
            <a:noFill/>
            <a:ln w="28575" cap="flat" cmpd="sng" algn="ctr">
              <a:solidFill>
                <a:srgbClr val="00808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 typeface="Monotype Sorts" pitchFamily="2" charset="2"/>
                <a:buNone/>
                <a:tabLst/>
              </a:pPr>
              <a:endParaRPr kumimoji="1" lang="en-US" sz="2400" b="0" i="0" u="none" strike="noStrike" cap="none" normalizeH="0" baseline="0" smtClean="0">
                <a:ln w="38100">
                  <a:solidFill>
                    <a:schemeClr val="tx1"/>
                  </a:solidFill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7728250" y="5300246"/>
              <a:ext cx="1290739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600" dirty="0" err="1" smtClean="0">
                  <a:solidFill>
                    <a:srgbClr val="006666"/>
                  </a:solidFill>
                </a:rPr>
                <a:t>DIMServer</a:t>
              </a:r>
              <a:endParaRPr lang="en-US" sz="1600" dirty="0">
                <a:solidFill>
                  <a:srgbClr val="006666"/>
                </a:solidFill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4299249" y="6062246"/>
              <a:ext cx="91953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SOL40</a:t>
              </a:r>
              <a:endParaRPr lang="en-US" sz="1600" dirty="0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6485612" y="5723439"/>
              <a:ext cx="1318838" cy="22016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 algn="l"/>
              <a:r>
                <a:rPr lang="en-GB" sz="1200" dirty="0" err="1" smtClean="0"/>
                <a:t>PCIe</a:t>
              </a:r>
              <a:r>
                <a:rPr lang="en-GB" sz="1200" dirty="0" smtClean="0"/>
                <a:t> driver   </a:t>
              </a:r>
              <a:r>
                <a:rPr lang="en-US" sz="1200" b="1" dirty="0" smtClean="0">
                  <a:solidFill>
                    <a:srgbClr val="009999"/>
                  </a:solidFill>
                  <a:latin typeface="Wingdings 2" pitchFamily="18" charset="2"/>
                </a:rPr>
                <a:t>P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  <a:p>
              <a:pPr algn="l"/>
              <a:endParaRPr lang="en-GB" sz="1400" dirty="0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6485612" y="5500300"/>
              <a:ext cx="1318838" cy="22313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 algn="l"/>
              <a:r>
                <a:rPr lang="en-GB" sz="1200" dirty="0" err="1" smtClean="0"/>
                <a:t>PCIe</a:t>
              </a:r>
              <a:r>
                <a:rPr lang="en-GB" sz="1200" dirty="0" smtClean="0"/>
                <a:t> Library </a:t>
              </a:r>
              <a:r>
                <a:rPr lang="en-US" sz="1200" b="1" dirty="0" smtClean="0">
                  <a:solidFill>
                    <a:srgbClr val="009999"/>
                  </a:solidFill>
                  <a:latin typeface="Wingdings 2" pitchFamily="18" charset="2"/>
                </a:rPr>
                <a:t>P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  <a:p>
              <a:pPr algn="l"/>
              <a:endParaRPr lang="en-GB" sz="1400" dirty="0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6485612" y="5266239"/>
              <a:ext cx="1318837" cy="23406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 algn="l"/>
              <a:r>
                <a:rPr lang="en-GB" sz="1200" dirty="0" smtClean="0"/>
                <a:t>      </a:t>
              </a:r>
              <a:r>
                <a:rPr lang="en-GB" sz="1200" dirty="0" err="1" smtClean="0"/>
                <a:t>GbtServ</a:t>
              </a:r>
              <a:endParaRPr lang="en-GB" sz="1200" dirty="0"/>
            </a:p>
          </p:txBody>
        </p:sp>
        <p:sp>
          <p:nvSpPr>
            <p:cNvPr id="72" name="Left-Right Arrow Callout 71"/>
            <p:cNvSpPr/>
            <p:nvPr/>
          </p:nvSpPr>
          <p:spPr bwMode="auto">
            <a:xfrm>
              <a:off x="5899450" y="5122277"/>
              <a:ext cx="328188" cy="1202323"/>
            </a:xfrm>
            <a:prstGeom prst="leftRightArrowCallout">
              <a:avLst>
                <a:gd name="adj1" fmla="val 8991"/>
                <a:gd name="adj2" fmla="val 33300"/>
                <a:gd name="adj3" fmla="val 25827"/>
                <a:gd name="adj4" fmla="val 22531"/>
              </a:avLst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 typeface="Monotype Sorts" pitchFamily="2" charset="2"/>
                <a:buNone/>
                <a:tabLst/>
              </a:pPr>
              <a:endParaRPr kumimoji="1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6059144" y="6047601"/>
              <a:ext cx="52610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 smtClean="0"/>
                <a:t>PCIe</a:t>
              </a:r>
              <a:endParaRPr lang="en-US" sz="1200" dirty="0"/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8207525" y="6062246"/>
              <a:ext cx="93647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Host PC</a:t>
              </a:r>
              <a:endParaRPr lang="en-US" sz="1600" dirty="0"/>
            </a:p>
          </p:txBody>
        </p:sp>
      </p:grpSp>
      <p:pic>
        <p:nvPicPr>
          <p:cNvPr id="79" name="Picture 78" descr="Electronics_architecture.gif"/>
          <p:cNvPicPr>
            <a:picLocks noChangeAspect="1"/>
          </p:cNvPicPr>
          <p:nvPr/>
        </p:nvPicPr>
        <p:blipFill rotWithShape="1">
          <a:blip r:embed="rId6" cstate="print"/>
          <a:srcRect r="37894"/>
          <a:stretch/>
        </p:blipFill>
        <p:spPr bwMode="auto">
          <a:xfrm>
            <a:off x="29346" y="4756898"/>
            <a:ext cx="3449118" cy="1916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6" name="Straight Arrow Connector 75"/>
          <p:cNvCxnSpPr/>
          <p:nvPr/>
        </p:nvCxnSpPr>
        <p:spPr>
          <a:xfrm flipH="1" flipV="1">
            <a:off x="3250218" y="5426475"/>
            <a:ext cx="1245582" cy="3484"/>
          </a:xfrm>
          <a:prstGeom prst="straightConnector1">
            <a:avLst/>
          </a:prstGeom>
          <a:ln w="38100">
            <a:solidFill>
              <a:schemeClr val="tx1"/>
            </a:solidFill>
            <a:prstDash val="solid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 bwMode="auto">
          <a:xfrm flipH="1" flipV="1">
            <a:off x="4648200" y="4267200"/>
            <a:ext cx="2286000" cy="961433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85" name="Cloud 84"/>
          <p:cNvSpPr/>
          <p:nvPr/>
        </p:nvSpPr>
        <p:spPr bwMode="auto">
          <a:xfrm>
            <a:off x="3527847" y="3793034"/>
            <a:ext cx="1272753" cy="702766"/>
          </a:xfrm>
          <a:prstGeom prst="cloud">
            <a:avLst/>
          </a:prstGeom>
          <a:noFill/>
          <a:ln w="28575" cap="flat" cmpd="sng" algn="ctr">
            <a:solidFill>
              <a:srgbClr val="00808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Monotype Sorts" pitchFamily="2" charset="2"/>
              <a:buNone/>
              <a:tabLst/>
            </a:pPr>
            <a:endParaRPr kumimoji="1" lang="en-US" sz="2400" b="0" i="0" u="none" strike="noStrike" cap="none" normalizeH="0" baseline="0" smtClean="0">
              <a:ln w="38100">
                <a:solidFill>
                  <a:schemeClr val="tx1"/>
                </a:solidFill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3591615" y="3962400"/>
            <a:ext cx="1208985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solidFill>
                  <a:srgbClr val="006666"/>
                </a:solidFill>
              </a:rPr>
              <a:t>WinCC</a:t>
            </a:r>
            <a:r>
              <a:rPr lang="en-US" sz="1600" dirty="0" smtClean="0">
                <a:solidFill>
                  <a:srgbClr val="006666"/>
                </a:solidFill>
              </a:rPr>
              <a:t>-OA</a:t>
            </a:r>
            <a:endParaRPr lang="en-US" sz="1600" dirty="0">
              <a:solidFill>
                <a:srgbClr val="00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0066143"/>
      </p:ext>
    </p:extLst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ntport">
  <a:themeElements>
    <a:clrScheme name="Contport 2">
      <a:dk1>
        <a:srgbClr val="000000"/>
      </a:dk1>
      <a:lt1>
        <a:srgbClr val="FFFFFF"/>
      </a:lt1>
      <a:dk2>
        <a:srgbClr val="000000"/>
      </a:dk2>
      <a:lt2>
        <a:srgbClr val="5E574E"/>
      </a:lt2>
      <a:accent1>
        <a:srgbClr val="FF6600"/>
      </a:accent1>
      <a:accent2>
        <a:srgbClr val="FFCC00"/>
      </a:accent2>
      <a:accent3>
        <a:srgbClr val="FFFFFF"/>
      </a:accent3>
      <a:accent4>
        <a:srgbClr val="000000"/>
      </a:accent4>
      <a:accent5>
        <a:srgbClr val="FFB8AA"/>
      </a:accent5>
      <a:accent6>
        <a:srgbClr val="E7B900"/>
      </a:accent6>
      <a:hlink>
        <a:srgbClr val="996633"/>
      </a:hlink>
      <a:folHlink>
        <a:srgbClr val="808000"/>
      </a:folHlink>
    </a:clrScheme>
    <a:fontScheme name="Contport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 typeface="Monotype Sorts" pitchFamily="2" charset="2"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 typeface="Monotype Sorts" pitchFamily="2" charset="2"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Contport 1">
        <a:dk1>
          <a:srgbClr val="5E574E"/>
        </a:dk1>
        <a:lt1>
          <a:srgbClr val="FFFFCC"/>
        </a:lt1>
        <a:dk2>
          <a:srgbClr val="0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AA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port 2">
        <a:dk1>
          <a:srgbClr val="000000"/>
        </a:dk1>
        <a:lt1>
          <a:srgbClr val="FFFFFF"/>
        </a:lt1>
        <a:dk2>
          <a:srgbClr val="0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996633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port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port 4">
        <a:dk1>
          <a:srgbClr val="000000"/>
        </a:dk1>
        <a:lt1>
          <a:srgbClr val="FFFFFF"/>
        </a:lt1>
        <a:dk2>
          <a:srgbClr val="8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FF0000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port 5">
        <a:dk1>
          <a:srgbClr val="000066"/>
        </a:dk1>
        <a:lt1>
          <a:srgbClr val="FFFFFF"/>
        </a:lt1>
        <a:dk2>
          <a:srgbClr val="0000FF"/>
        </a:dk2>
        <a:lt2>
          <a:srgbClr val="000000"/>
        </a:lt2>
        <a:accent1>
          <a:srgbClr val="0066FF"/>
        </a:accent1>
        <a:accent2>
          <a:srgbClr val="33CCCC"/>
        </a:accent2>
        <a:accent3>
          <a:srgbClr val="FFFFFF"/>
        </a:accent3>
        <a:accent4>
          <a:srgbClr val="000056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port 6">
        <a:dk1>
          <a:srgbClr val="000000"/>
        </a:dk1>
        <a:lt1>
          <a:srgbClr val="FFFFFF"/>
        </a:lt1>
        <a:dk2>
          <a:srgbClr val="000066"/>
        </a:dk2>
        <a:lt2>
          <a:srgbClr val="FFCC00"/>
        </a:lt2>
        <a:accent1>
          <a:srgbClr val="0066FF"/>
        </a:accent1>
        <a:accent2>
          <a:srgbClr val="33CCCC"/>
        </a:accent2>
        <a:accent3>
          <a:srgbClr val="AAAAB8"/>
        </a:accent3>
        <a:accent4>
          <a:srgbClr val="DADADA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port 7">
        <a:dk1>
          <a:srgbClr val="5E574E"/>
        </a:dk1>
        <a:lt1>
          <a:srgbClr val="FFFFCC"/>
        </a:lt1>
        <a:dk2>
          <a:srgbClr val="8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C0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Z:\P32\MSO97PRO\Template\Designs\CONTPORT.POT</Template>
  <TotalTime>103516</TotalTime>
  <Words>625</Words>
  <Application>Microsoft Office PowerPoint</Application>
  <PresentationFormat>On-screen Show (4:3)</PresentationFormat>
  <Paragraphs>203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6" baseType="lpstr">
      <vt:lpstr>Arial Unicode MS</vt:lpstr>
      <vt:lpstr>Arial</vt:lpstr>
      <vt:lpstr>Calibri</vt:lpstr>
      <vt:lpstr>Calibri Light</vt:lpstr>
      <vt:lpstr>Comic Sans MS</vt:lpstr>
      <vt:lpstr>Monotype Sorts</vt:lpstr>
      <vt:lpstr>Times New Roman</vt:lpstr>
      <vt:lpstr>Wingdings 2</vt:lpstr>
      <vt:lpstr>Contport</vt:lpstr>
      <vt:lpstr>Custom Design</vt:lpstr>
      <vt:lpstr>Experiment Control System</vt:lpstr>
      <vt:lpstr>ECS &amp; Upgrade Electronics</vt:lpstr>
      <vt:lpstr>Electronics Interfaces</vt:lpstr>
      <vt:lpstr>BE Board Interface</vt:lpstr>
      <vt:lpstr>ECS BE Dataflow</vt:lpstr>
      <vt:lpstr>FE Board Interface</vt:lpstr>
      <vt:lpstr>FE Board Protocols</vt:lpstr>
      <vt:lpstr>FE Addressing</vt:lpstr>
      <vt:lpstr>ECS FE Dataflow</vt:lpstr>
      <vt:lpstr>FE ECS Software/firmware</vt:lpstr>
      <vt:lpstr>WinCC-OA: Test UI</vt:lpstr>
      <vt:lpstr>WinCC-OA: HW tool</vt:lpstr>
      <vt:lpstr>WinCC-OA: HW tool</vt:lpstr>
      <vt:lpstr>WinCC-OA: Configuration</vt:lpstr>
      <vt:lpstr>Current Status</vt:lpstr>
      <vt:lpstr>Scalability &amp; Efficiency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SMI++ A Finite State Machine Toolkit</dc:title>
  <dc:creator>clara</dc:creator>
  <cp:lastModifiedBy>Clara Gaspar</cp:lastModifiedBy>
  <cp:revision>1676</cp:revision>
  <cp:lastPrinted>2015-09-13T12:08:16Z</cp:lastPrinted>
  <dcterms:created xsi:type="dcterms:W3CDTF">1999-06-22T13:00:13Z</dcterms:created>
  <dcterms:modified xsi:type="dcterms:W3CDTF">2015-10-08T11:14:11Z</dcterms:modified>
</cp:coreProperties>
</file>