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75" r:id="rId2"/>
    <p:sldId id="310" r:id="rId3"/>
    <p:sldId id="314" r:id="rId4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0" autoAdjust="0"/>
    <p:restoredTop sz="94614" autoAdjust="0"/>
  </p:normalViewPr>
  <p:slideViewPr>
    <p:cSldViewPr>
      <p:cViewPr varScale="1">
        <p:scale>
          <a:sx n="104" d="100"/>
          <a:sy n="104" d="100"/>
        </p:scale>
        <p:origin x="432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18E566-8185-4BD6-8FD5-9D84DCD29C0C}" type="datetimeFigureOut">
              <a:rPr lang="en-US" smtClean="0"/>
              <a:pPr/>
              <a:t>10/8/2015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5C91E5-79EC-493F-9A4D-EE6E1A5F5DF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8846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C91E5-79EC-493F-9A4D-EE6E1A5F5DF3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9924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248400" y="6340475"/>
            <a:ext cx="2895600" cy="365125"/>
          </a:xfrm>
        </p:spPr>
        <p:txBody>
          <a:bodyPr/>
          <a:lstStyle/>
          <a:p>
            <a:r>
              <a:rPr lang="en-GB" smtClean="0"/>
              <a:t>LHCb electronics, 8th October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743200" y="6356350"/>
            <a:ext cx="2133600" cy="365125"/>
          </a:xfrm>
        </p:spPr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lhcblogo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52400" y="152400"/>
            <a:ext cx="1028700" cy="70866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LHCb electronics, 8th October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LHCb electronics, 8th October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LHCb electronics, 8th October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LHCb electronics, 8th October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LHCb electronics, 8th October 2015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LHCb electronics, 8th October 2015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LHCb electronics, 8th October 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324600" y="6340475"/>
            <a:ext cx="2895600" cy="365125"/>
          </a:xfrm>
        </p:spPr>
        <p:txBody>
          <a:bodyPr/>
          <a:lstStyle/>
          <a:p>
            <a:r>
              <a:rPr lang="en-GB" smtClean="0"/>
              <a:t>LHCb electronics, 8th October 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114800" y="6356350"/>
            <a:ext cx="533400" cy="365125"/>
          </a:xfrm>
        </p:spPr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" name="Picture 4" descr="lhcblogo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52400" y="152400"/>
            <a:ext cx="1028700" cy="708660"/>
          </a:xfrm>
          <a:prstGeom prst="rect">
            <a:avLst/>
          </a:prstGeom>
        </p:spPr>
      </p:pic>
      <p:cxnSp>
        <p:nvCxnSpPr>
          <p:cNvPr id="7" name="Straight Connector 6"/>
          <p:cNvCxnSpPr/>
          <p:nvPr userDrawn="1"/>
        </p:nvCxnSpPr>
        <p:spPr>
          <a:xfrm>
            <a:off x="304800" y="1066800"/>
            <a:ext cx="8458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LHCb electronics, 8th October 2015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LHCb electronics, 8th October 2015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LHCb electronics, 8th October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172200" y="6340475"/>
            <a:ext cx="2895600" cy="365125"/>
          </a:xfrm>
        </p:spPr>
        <p:txBody>
          <a:bodyPr/>
          <a:lstStyle/>
          <a:p>
            <a:r>
              <a:rPr lang="en-GB" smtClean="0"/>
              <a:t>LHCb electronics, 8th October 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1524000" y="76200"/>
            <a:ext cx="7924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4400" b="0" dirty="0" err="1"/>
              <a:t>LHCb</a:t>
            </a:r>
            <a:r>
              <a:rPr lang="en-US" sz="4400" b="0" dirty="0"/>
              <a:t> Upgrade </a:t>
            </a:r>
            <a:r>
              <a:rPr lang="en-US" sz="4400" b="0" dirty="0" smtClean="0"/>
              <a:t>Electronics</a:t>
            </a:r>
            <a:endParaRPr lang="en-US" sz="4400" b="0" dirty="0"/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152400" y="990600"/>
            <a:ext cx="87630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3600" b="0" dirty="0" smtClean="0"/>
              <a:t>Meetings </a:t>
            </a:r>
            <a:r>
              <a:rPr lang="en-US" sz="3600" b="0" dirty="0"/>
              <a:t>in </a:t>
            </a:r>
            <a:r>
              <a:rPr lang="en-US" sz="3600" b="0" dirty="0" smtClean="0"/>
              <a:t>2015 (Thursday, 2pm):</a:t>
            </a:r>
          </a:p>
          <a:p>
            <a:pPr>
              <a:lnSpc>
                <a:spcPct val="90000"/>
              </a:lnSpc>
              <a:defRPr/>
            </a:pPr>
            <a:endParaRPr lang="en-US" sz="2800" dirty="0" smtClean="0"/>
          </a:p>
          <a:p>
            <a:pPr>
              <a:lnSpc>
                <a:spcPct val="90000"/>
              </a:lnSpc>
              <a:defRPr/>
            </a:pPr>
            <a:r>
              <a:rPr lang="en-US" sz="2800" dirty="0" smtClean="0"/>
              <a:t>3</a:t>
            </a:r>
            <a:r>
              <a:rPr lang="en-US" sz="2800" baseline="30000" dirty="0" smtClean="0"/>
              <a:t>rd</a:t>
            </a:r>
            <a:r>
              <a:rPr lang="en-US" sz="2800" dirty="0" smtClean="0"/>
              <a:t> December</a:t>
            </a:r>
          </a:p>
          <a:p>
            <a:pPr>
              <a:lnSpc>
                <a:spcPct val="90000"/>
              </a:lnSpc>
              <a:defRPr/>
            </a:pPr>
            <a:endParaRPr lang="en-US" sz="2800" dirty="0"/>
          </a:p>
          <a:p>
            <a:pPr>
              <a:lnSpc>
                <a:spcPct val="90000"/>
              </a:lnSpc>
              <a:defRPr/>
            </a:pPr>
            <a:endParaRPr lang="en-US" sz="2000" dirty="0" smtClean="0"/>
          </a:p>
          <a:p>
            <a:pPr>
              <a:lnSpc>
                <a:spcPct val="90000"/>
              </a:lnSpc>
              <a:defRPr/>
            </a:pPr>
            <a:r>
              <a:rPr lang="en-US" sz="2400" dirty="0" smtClean="0">
                <a:solidFill>
                  <a:srgbClr val="FFFF00"/>
                </a:solidFill>
              </a:rPr>
              <a:t>http://lhcb-elec.web.cern.ch/lhcb-elec/html/upgrade.htm</a:t>
            </a:r>
          </a:p>
          <a:p>
            <a:pPr>
              <a:lnSpc>
                <a:spcPct val="90000"/>
              </a:lnSpc>
              <a:defRPr/>
            </a:pPr>
            <a:endParaRPr lang="en-US" sz="2400" dirty="0" smtClean="0"/>
          </a:p>
          <a:p>
            <a:pPr>
              <a:lnSpc>
                <a:spcPct val="90000"/>
              </a:lnSpc>
              <a:defRPr/>
            </a:pPr>
            <a:r>
              <a:rPr lang="en-US" sz="2400" dirty="0" smtClean="0"/>
              <a:t>Mailing list: </a:t>
            </a:r>
          </a:p>
          <a:p>
            <a:pPr>
              <a:lnSpc>
                <a:spcPct val="90000"/>
              </a:lnSpc>
              <a:defRPr/>
            </a:pPr>
            <a:r>
              <a:rPr lang="en-US" sz="2400" dirty="0" smtClean="0"/>
              <a:t>Go to egroups.cern.ch, search for </a:t>
            </a:r>
            <a:r>
              <a:rPr lang="en-US" sz="2400" dirty="0" err="1" smtClean="0"/>
              <a:t>lhcb</a:t>
            </a:r>
            <a:r>
              <a:rPr lang="en-US" sz="2400" dirty="0" smtClean="0"/>
              <a:t>-upgrade-electronics</a:t>
            </a:r>
          </a:p>
          <a:p>
            <a:pPr>
              <a:lnSpc>
                <a:spcPct val="90000"/>
              </a:lnSpc>
              <a:defRPr/>
            </a:pPr>
            <a:endParaRPr lang="en-US" sz="2400" dirty="0"/>
          </a:p>
          <a:p>
            <a:pPr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FFFF00"/>
                </a:solidFill>
              </a:rPr>
              <a:t>ALSO: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 err="1" smtClean="0">
                <a:solidFill>
                  <a:srgbClr val="FFFF00"/>
                </a:solidFill>
              </a:rPr>
              <a:t>cern</a:t>
            </a:r>
            <a:r>
              <a:rPr lang="en-US" sz="2800" dirty="0" smtClean="0">
                <a:solidFill>
                  <a:srgbClr val="FFFF00"/>
                </a:solidFill>
              </a:rPr>
              <a:t>-electronics email group has a lot of activity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LHCb electronics, 8th October 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905000" y="76200"/>
            <a:ext cx="50292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4000" dirty="0" smtClean="0"/>
              <a:t>Common components</a:t>
            </a:r>
            <a:endParaRPr lang="en-US" sz="4000" b="0" dirty="0" smtClean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228600" y="1219200"/>
            <a:ext cx="8686800" cy="504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t"/>
          <a:lstStyle/>
          <a:p>
            <a:pPr>
              <a:lnSpc>
                <a:spcPct val="90000"/>
              </a:lnSpc>
              <a:defRPr/>
            </a:pPr>
            <a:r>
              <a:rPr lang="en-US" sz="2800" dirty="0" smtClean="0"/>
              <a:t>GBTXs: 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 smtClean="0"/>
              <a:t>pre-pre-series </a:t>
            </a:r>
            <a:r>
              <a:rPr lang="en-US" sz="2800" dirty="0" smtClean="0"/>
              <a:t>delivery next week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/>
              <a:t>	</a:t>
            </a:r>
            <a:r>
              <a:rPr lang="en-US" sz="2800" dirty="0" smtClean="0"/>
              <a:t>=&gt; special components for </a:t>
            </a:r>
            <a:r>
              <a:rPr lang="en-US" sz="2800" dirty="0" err="1" smtClean="0"/>
              <a:t>Velo</a:t>
            </a:r>
            <a:r>
              <a:rPr lang="en-US" sz="2800" dirty="0" smtClean="0"/>
              <a:t> (no heatsink)</a:t>
            </a:r>
          </a:p>
          <a:p>
            <a:pPr>
              <a:lnSpc>
                <a:spcPct val="90000"/>
              </a:lnSpc>
              <a:defRPr/>
            </a:pPr>
            <a:endParaRPr lang="en-US" sz="2800" dirty="0" smtClean="0">
              <a:solidFill>
                <a:srgbClr val="FFFF00"/>
              </a:solidFill>
            </a:endParaRPr>
          </a:p>
          <a:p>
            <a:pPr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FFFF00"/>
                </a:solidFill>
              </a:rPr>
              <a:t>DC-DCs: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FFFF00"/>
                </a:solidFill>
              </a:rPr>
              <a:t>CLP version coming in November, then testing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>
                <a:solidFill>
                  <a:srgbClr val="FFFF00"/>
                </a:solidFill>
              </a:rPr>
              <a:t>	</a:t>
            </a:r>
            <a:r>
              <a:rPr lang="en-US" sz="2800" dirty="0" smtClean="0">
                <a:solidFill>
                  <a:srgbClr val="FFFF00"/>
                </a:solidFill>
              </a:rPr>
              <a:t>=&gt; available early 2016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FFFF00"/>
                </a:solidFill>
              </a:rPr>
              <a:t>Standard version mid-2016</a:t>
            </a:r>
          </a:p>
          <a:p>
            <a:pPr>
              <a:lnSpc>
                <a:spcPct val="90000"/>
              </a:lnSpc>
              <a:defRPr/>
            </a:pPr>
            <a:endParaRPr lang="en-US" sz="2800" dirty="0" smtClean="0">
              <a:solidFill>
                <a:srgbClr val="FFFF00"/>
              </a:solidFill>
            </a:endParaRPr>
          </a:p>
          <a:p>
            <a:pPr>
              <a:lnSpc>
                <a:spcPct val="90000"/>
              </a:lnSpc>
              <a:defRPr/>
            </a:pPr>
            <a:r>
              <a:rPr lang="en-US" sz="3200" dirty="0" smtClean="0">
                <a:solidFill>
                  <a:srgbClr val="FFFF00"/>
                </a:solidFill>
              </a:rPr>
              <a:t>MONEY MUST BE READY TO PAY FOR THESE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>
                <a:solidFill>
                  <a:srgbClr val="FFFF00"/>
                </a:solidFill>
              </a:rPr>
              <a:t>	</a:t>
            </a:r>
            <a:r>
              <a:rPr lang="en-US" sz="2800" dirty="0" smtClean="0">
                <a:solidFill>
                  <a:srgbClr val="FFFF00"/>
                </a:solidFill>
              </a:rPr>
              <a:t>				(payment via CERN TID)</a:t>
            </a:r>
          </a:p>
          <a:p>
            <a:pPr>
              <a:lnSpc>
                <a:spcPct val="90000"/>
              </a:lnSpc>
              <a:defRPr/>
            </a:pPr>
            <a:endParaRPr lang="en-US" sz="2800" dirty="0" smtClean="0">
              <a:solidFill>
                <a:srgbClr val="FFFF00"/>
              </a:solidFill>
            </a:endParaRPr>
          </a:p>
          <a:p>
            <a:pPr>
              <a:lnSpc>
                <a:spcPct val="90000"/>
              </a:lnSpc>
              <a:defRPr/>
            </a:pPr>
            <a:r>
              <a:rPr lang="en-US" sz="2800" dirty="0" err="1" smtClean="0">
                <a:solidFill>
                  <a:srgbClr val="FFFF00"/>
                </a:solidFill>
              </a:rPr>
              <a:t>LHCb</a:t>
            </a:r>
            <a:r>
              <a:rPr lang="en-US" sz="2800" dirty="0" smtClean="0">
                <a:solidFill>
                  <a:srgbClr val="FFFF00"/>
                </a:solidFill>
              </a:rPr>
              <a:t> ordered 6’300 CLPs =  220 </a:t>
            </a:r>
            <a:r>
              <a:rPr lang="en-US" sz="2800" dirty="0" err="1" smtClean="0">
                <a:solidFill>
                  <a:srgbClr val="FFFF00"/>
                </a:solidFill>
              </a:rPr>
              <a:t>kCHF</a:t>
            </a:r>
            <a:endParaRPr lang="en-US" sz="2800" dirty="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86986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581400" y="32266"/>
            <a:ext cx="23622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3600" dirty="0" smtClean="0"/>
              <a:t>VLDB</a:t>
            </a:r>
            <a:endParaRPr lang="en-US" sz="3600" b="0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LHCb electronics, 8th October 2015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28600" y="1050925"/>
            <a:ext cx="8686800" cy="504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t"/>
          <a:lstStyle/>
          <a:p>
            <a:pPr>
              <a:lnSpc>
                <a:spcPct val="90000"/>
              </a:lnSpc>
              <a:defRPr/>
            </a:pPr>
            <a:r>
              <a:rPr lang="en-US" sz="2800" dirty="0" smtClean="0"/>
              <a:t>VLDB + sundries: available now. Contact VLDB team</a:t>
            </a:r>
          </a:p>
          <a:p>
            <a:pPr>
              <a:lnSpc>
                <a:spcPct val="90000"/>
              </a:lnSpc>
              <a:defRPr/>
            </a:pPr>
            <a:endParaRPr lang="en-US" sz="2800" dirty="0" smtClean="0"/>
          </a:p>
          <a:p>
            <a:pPr>
              <a:lnSpc>
                <a:spcPct val="90000"/>
              </a:lnSpc>
              <a:defRPr/>
            </a:pPr>
            <a:r>
              <a:rPr lang="en-US" sz="2800" dirty="0" smtClean="0"/>
              <a:t>But please note current shortage of </a:t>
            </a:r>
            <a:r>
              <a:rPr lang="en-US" sz="2800" dirty="0" err="1" smtClean="0"/>
              <a:t>VTRx</a:t>
            </a:r>
            <a:r>
              <a:rPr lang="en-US" sz="2800" dirty="0" smtClean="0"/>
              <a:t>……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/>
              <a:t>	</a:t>
            </a:r>
            <a:r>
              <a:rPr lang="en-US" sz="2800" dirty="0" smtClean="0"/>
              <a:t>alternative is commercial SFP+</a:t>
            </a:r>
          </a:p>
          <a:p>
            <a:pPr>
              <a:lnSpc>
                <a:spcPct val="90000"/>
              </a:lnSpc>
              <a:defRPr/>
            </a:pPr>
            <a:endParaRPr lang="en-US" sz="2800" dirty="0"/>
          </a:p>
          <a:p>
            <a:pPr>
              <a:lnSpc>
                <a:spcPct val="90000"/>
              </a:lnSpc>
              <a:defRPr/>
            </a:pPr>
            <a:r>
              <a:rPr lang="en-US" sz="2800" dirty="0" smtClean="0"/>
              <a:t>VERY useful tool: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 smtClean="0"/>
              <a:t>already heavily used by UT for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 smtClean="0"/>
              <a:t>SALT8 testing</a:t>
            </a:r>
          </a:p>
          <a:p>
            <a:pPr>
              <a:lnSpc>
                <a:spcPct val="90000"/>
              </a:lnSpc>
              <a:defRPr/>
            </a:pPr>
            <a:endParaRPr lang="en-US" sz="2800" dirty="0" smtClean="0"/>
          </a:p>
          <a:p>
            <a:pPr>
              <a:lnSpc>
                <a:spcPct val="90000"/>
              </a:lnSpc>
              <a:defRPr/>
            </a:pPr>
            <a:r>
              <a:rPr lang="en-US" sz="2800" dirty="0" smtClean="0"/>
              <a:t>good template to use for designing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 smtClean="0"/>
              <a:t>boards with GBT chip-set</a:t>
            </a:r>
            <a:endParaRPr lang="en-US" sz="28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486779"/>
            <a:ext cx="2833688" cy="3883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3517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74517</TotalTime>
  <Words>97</Words>
  <Application>Microsoft Office PowerPoint</Application>
  <PresentationFormat>On-screen Show (4:3)</PresentationFormat>
  <Paragraphs>49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kwyllie</dc:creator>
  <cp:lastModifiedBy>Ken Wyllie</cp:lastModifiedBy>
  <cp:revision>505</cp:revision>
  <cp:lastPrinted>2013-10-29T08:53:10Z</cp:lastPrinted>
  <dcterms:created xsi:type="dcterms:W3CDTF">2010-01-29T13:48:54Z</dcterms:created>
  <dcterms:modified xsi:type="dcterms:W3CDTF">2015-10-08T08:34:53Z</dcterms:modified>
</cp:coreProperties>
</file>