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handoutMasters/handoutMaster1.xml" ContentType="application/vnd.openxmlformats-officedocument.presentationml.handoutMaster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theme/theme3.xml" ContentType="application/vnd.openxmlformats-officedocument.theme+xml"/>
  <Override PartName="/ppt/notesMasters/notesMaster1.xml" ContentType="application/vnd.openxmlformats-officedocument.presentationml.notesMaster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Default Extension="pdf" ContentType="application/pdf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60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63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38" d="100"/>
          <a:sy n="138" d="100"/>
        </p:scale>
        <p:origin x="-240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6AB66F-D3D4-EF48-AF86-B6A28369234F}" type="datetimeFigureOut">
              <a:rPr lang="en-US" smtClean="0"/>
              <a:pPr/>
              <a:t>10/8/15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D5E5B0-B4B4-9F49-A21A-7B56D5071FAF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8439FE-FA51-114C-82F6-E2C51B9B572C}" type="datetimeFigureOut">
              <a:rPr lang="en-US" smtClean="0"/>
              <a:pPr/>
              <a:t>10/8/15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49BDF9-ECF1-FD48-867B-FF669951E64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tiff"/><Relationship Id="rId3" Type="http://schemas.openxmlformats.org/officeDocument/2006/relationships/image" Target="../media/image3.gi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404813"/>
            <a:ext cx="7772400" cy="1079500"/>
          </a:xfrm>
        </p:spPr>
        <p:txBody>
          <a:bodyPr/>
          <a:lstStyle>
            <a:lvl1pPr>
              <a:defRPr>
                <a:solidFill>
                  <a:srgbClr val="000090"/>
                </a:solidFill>
              </a:defRPr>
            </a:lvl1pPr>
          </a:lstStyle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03350" y="2276475"/>
            <a:ext cx="6400800" cy="2808288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00090"/>
                </a:solidFill>
                <a:latin typeface="Comic Sans MS" charset="0"/>
              </a:defRPr>
            </a:lvl1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8202" name="Line 10"/>
          <p:cNvSpPr>
            <a:spLocks noChangeShapeType="1"/>
          </p:cNvSpPr>
          <p:nvPr/>
        </p:nvSpPr>
        <p:spPr bwMode="auto">
          <a:xfrm>
            <a:off x="684213" y="1484313"/>
            <a:ext cx="7775575" cy="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3" name="Line 11"/>
          <p:cNvSpPr>
            <a:spLocks noChangeShapeType="1"/>
          </p:cNvSpPr>
          <p:nvPr/>
        </p:nvSpPr>
        <p:spPr bwMode="auto">
          <a:xfrm>
            <a:off x="1403350" y="1484313"/>
            <a:ext cx="0" cy="3600450"/>
          </a:xfrm>
          <a:prstGeom prst="line">
            <a:avLst/>
          </a:prstGeom>
          <a:noFill/>
          <a:ln w="50800">
            <a:solidFill>
              <a:srgbClr val="00009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3998913" y="1755775"/>
            <a:ext cx="114458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dirty="0">
                <a:solidFill>
                  <a:srgbClr val="800000"/>
                </a:solidFill>
                <a:latin typeface="Comic Sans MS" charset="0"/>
              </a:rPr>
              <a:t>Lars </a:t>
            </a:r>
            <a:r>
              <a:rPr lang="en-US" sz="1400">
                <a:solidFill>
                  <a:srgbClr val="800000"/>
                </a:solidFill>
                <a:latin typeface="Comic Sans MS" charset="0"/>
              </a:rPr>
              <a:t>Eklund</a:t>
            </a:r>
            <a:endParaRPr lang="en-US" sz="1400" dirty="0">
              <a:solidFill>
                <a:srgbClr val="800000"/>
              </a:solidFill>
              <a:latin typeface="Comic Sans MS" charset="0"/>
            </a:endParaRPr>
          </a:p>
        </p:txBody>
      </p:sp>
      <p:pic>
        <p:nvPicPr>
          <p:cNvPr id="7" name="Picture 6" descr="LHCb_logo.t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06414" y="5300663"/>
            <a:ext cx="1697736" cy="1158240"/>
          </a:xfrm>
          <a:prstGeom prst="rect">
            <a:avLst/>
          </a:prstGeom>
        </p:spPr>
      </p:pic>
      <p:pic>
        <p:nvPicPr>
          <p:cNvPr id="8" name="Picture 7" descr="UNILOGO_256_GI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03350" y="5300663"/>
            <a:ext cx="3736040" cy="11582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4975" y="206375"/>
            <a:ext cx="2108200" cy="5919788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6375"/>
            <a:ext cx="6175375" cy="5919788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12875"/>
            <a:ext cx="4141788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1388" y="1412875"/>
            <a:ext cx="4141787" cy="4713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4" Type="http://schemas.openxmlformats.org/officeDocument/2006/relationships/image" Target="../media/image2.tif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65188" y="206375"/>
            <a:ext cx="6985000" cy="719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447800"/>
            <a:ext cx="8435975" cy="471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68313" y="6391275"/>
            <a:ext cx="180022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1">
                <a:latin typeface="+mj-lt"/>
              </a:defRPr>
            </a:lvl1pPr>
          </a:lstStyle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655888" y="6396038"/>
            <a:ext cx="4335462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1">
                <a:latin typeface="+mj-lt"/>
              </a:defRPr>
            </a:lvl1pPr>
          </a:lstStyle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380288" y="6394450"/>
            <a:ext cx="1558925" cy="260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1">
                <a:latin typeface="+mj-lt"/>
              </a:defRPr>
            </a:lvl1pPr>
          </a:lstStyle>
          <a:p>
            <a:fld id="{D13434BE-5D20-794F-9132-AB4E5FB61B9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175" name="Line 7"/>
          <p:cNvSpPr>
            <a:spLocks noChangeShapeType="1"/>
          </p:cNvSpPr>
          <p:nvPr/>
        </p:nvSpPr>
        <p:spPr bwMode="auto">
          <a:xfrm>
            <a:off x="827088" y="1052513"/>
            <a:ext cx="8137525" cy="0"/>
          </a:xfrm>
          <a:prstGeom prst="line">
            <a:avLst/>
          </a:prstGeom>
          <a:noFill/>
          <a:ln w="19050">
            <a:solidFill>
              <a:srgbClr val="800000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9" name="Picture 11" descr="UNILOGO_CMYK_JPG_CROPPED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950" y="115888"/>
            <a:ext cx="652463" cy="1009650"/>
          </a:xfrm>
          <a:prstGeom prst="rect">
            <a:avLst/>
          </a:prstGeom>
          <a:noFill/>
        </p:spPr>
      </p:pic>
      <p:pic>
        <p:nvPicPr>
          <p:cNvPr id="10" name="Picture 9" descr="LHCb_logo.tif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736777" y="115888"/>
            <a:ext cx="1227836" cy="8376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>
          <a:solidFill>
            <a:srgbClr val="000066"/>
          </a:solidFill>
          <a:latin typeface="Comic Sans MS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accent2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3300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600">
          <a:solidFill>
            <a:srgbClr val="800000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chemeClr val="accent2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rgbClr val="0033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df"/><Relationship Id="rId3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VELO Upgrade Electronics Cooling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3350" y="2262965"/>
            <a:ext cx="6400800" cy="2808288"/>
          </a:xfrm>
        </p:spPr>
        <p:txBody>
          <a:bodyPr/>
          <a:lstStyle/>
          <a:p>
            <a:pPr algn="l"/>
            <a:r>
              <a:rPr lang="en-GB" u="sng" dirty="0" smtClean="0"/>
              <a:t>Not covered by this talk</a:t>
            </a:r>
          </a:p>
          <a:p>
            <a:pPr algn="l"/>
            <a:r>
              <a:rPr lang="en-GB" dirty="0" smtClean="0"/>
              <a:t>Front-end electronics: CO</a:t>
            </a:r>
            <a:r>
              <a:rPr lang="en-GB" baseline="-25000" dirty="0" smtClean="0"/>
              <a:t>2</a:t>
            </a:r>
            <a:r>
              <a:rPr lang="en-GB" dirty="0" smtClean="0"/>
              <a:t> cooled in vacuum</a:t>
            </a:r>
          </a:p>
          <a:p>
            <a:pPr algn="l"/>
            <a:r>
              <a:rPr lang="en-GB" dirty="0" smtClean="0"/>
              <a:t>Off-detector electronics: racks in D3 and on the surface</a:t>
            </a:r>
          </a:p>
          <a:p>
            <a:pPr algn="l"/>
            <a:endParaRPr lang="en-GB" dirty="0" smtClean="0"/>
          </a:p>
          <a:p>
            <a:pPr algn="l"/>
            <a:r>
              <a:rPr lang="en-GB" u="sng" dirty="0" smtClean="0"/>
              <a:t>Covered by this talk</a:t>
            </a:r>
          </a:p>
          <a:p>
            <a:pPr algn="l"/>
            <a:r>
              <a:rPr lang="en-GB" dirty="0" smtClean="0"/>
              <a:t>Electronics mounted on the vacuum tank (</a:t>
            </a:r>
            <a:r>
              <a:rPr lang="en-GB" dirty="0" err="1" smtClean="0"/>
              <a:t>OPBs</a:t>
            </a:r>
            <a:r>
              <a:rPr lang="en-GB" dirty="0" smtClean="0"/>
              <a:t>)</a:t>
            </a:r>
          </a:p>
          <a:p>
            <a:pPr algn="l"/>
            <a:r>
              <a:rPr lang="en-GB" dirty="0" smtClean="0"/>
              <a:t>Front-end control, O/E and DC/DC conversion</a:t>
            </a:r>
          </a:p>
          <a:p>
            <a:pPr algn="l"/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VELO Electronics overview</a:t>
            </a:r>
            <a:endParaRPr lang="en-GB" dirty="0"/>
          </a:p>
        </p:txBody>
      </p:sp>
      <p:sp>
        <p:nvSpPr>
          <p:cNvPr id="283" name="Date Placeholder 28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284" name="Slide Number Placeholder 28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285" name="Footer Placeholder 28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grpSp>
        <p:nvGrpSpPr>
          <p:cNvPr id="409" name="Group 408"/>
          <p:cNvGrpSpPr/>
          <p:nvPr/>
        </p:nvGrpSpPr>
        <p:grpSpPr>
          <a:xfrm>
            <a:off x="102994" y="1188247"/>
            <a:ext cx="8941548" cy="5506890"/>
            <a:chOff x="102994" y="726447"/>
            <a:chExt cx="8941548" cy="5506890"/>
          </a:xfrm>
        </p:grpSpPr>
        <p:sp>
          <p:nvSpPr>
            <p:cNvPr id="410" name="Bent Arrow 409"/>
            <p:cNvSpPr/>
            <p:nvPr/>
          </p:nvSpPr>
          <p:spPr>
            <a:xfrm>
              <a:off x="713234" y="1528795"/>
              <a:ext cx="2878975" cy="708496"/>
            </a:xfrm>
            <a:prstGeom prst="bentArrow">
              <a:avLst>
                <a:gd name="adj1" fmla="val 30648"/>
                <a:gd name="adj2" fmla="val 26339"/>
                <a:gd name="adj3" fmla="val 40351"/>
                <a:gd name="adj4" fmla="val 53213"/>
              </a:avLst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1" name="Right Arrow 410"/>
            <p:cNvSpPr/>
            <p:nvPr/>
          </p:nvSpPr>
          <p:spPr>
            <a:xfrm>
              <a:off x="1364226" y="3776827"/>
              <a:ext cx="2214309" cy="312426"/>
            </a:xfrm>
            <a:prstGeom prst="rightArrow">
              <a:avLst>
                <a:gd name="adj1" fmla="val 67990"/>
                <a:gd name="adj2" fmla="val 72642"/>
              </a:avLst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12" name="Rectangle 411"/>
            <p:cNvSpPr/>
            <p:nvPr/>
          </p:nvSpPr>
          <p:spPr>
            <a:xfrm>
              <a:off x="3609888" y="1332937"/>
              <a:ext cx="288000" cy="3778763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solidFill>
                <a:sysClr val="windowText" lastClr="000000">
                  <a:lumMod val="50000"/>
                  <a:lumOff val="50000"/>
                </a:sysClr>
              </a:solidFill>
              <a:prstDash val="solid"/>
            </a:ln>
            <a:effectLst/>
          </p:spPr>
          <p:txBody>
            <a:bodyPr vert="vert27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v</a:t>
              </a: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acuum </a:t>
              </a:r>
              <a:r>
                <a:rPr kumimoji="0" lang="en-GB" sz="12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f</a:t>
              </a:r>
              <a:r>
                <a: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eed-through</a:t>
              </a:r>
              <a:endParaRPr kumimoji="0" lang="en-GB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13" name="Straight Arrow Connector 412"/>
            <p:cNvCxnSpPr/>
            <p:nvPr/>
          </p:nvCxnSpPr>
          <p:spPr>
            <a:xfrm rot="10800000">
              <a:off x="2671456" y="4245413"/>
              <a:ext cx="9216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  <a:tailEnd type="arrow"/>
            </a:ln>
            <a:effectLst/>
          </p:spPr>
        </p:cxnSp>
        <p:cxnSp>
          <p:nvCxnSpPr>
            <p:cNvPr id="414" name="Straight Arrow Connector 413"/>
            <p:cNvCxnSpPr/>
            <p:nvPr/>
          </p:nvCxnSpPr>
          <p:spPr>
            <a:xfrm rot="10800000">
              <a:off x="2945576" y="4846615"/>
              <a:ext cx="63928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FF"/>
              </a:solidFill>
              <a:prstDash val="solid"/>
              <a:tailEnd type="arrow"/>
            </a:ln>
            <a:effectLst/>
          </p:spPr>
        </p:cxnSp>
        <p:cxnSp>
          <p:nvCxnSpPr>
            <p:cNvPr id="415" name="Straight Arrow Connector 414"/>
            <p:cNvCxnSpPr/>
            <p:nvPr/>
          </p:nvCxnSpPr>
          <p:spPr>
            <a:xfrm rot="10800000">
              <a:off x="3902512" y="4832125"/>
              <a:ext cx="4176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F00FF"/>
              </a:solidFill>
              <a:prstDash val="solid"/>
              <a:tailEnd type="arrow"/>
            </a:ln>
            <a:effectLst/>
          </p:spPr>
        </p:cxnSp>
        <p:sp>
          <p:nvSpPr>
            <p:cNvPr id="416" name="Rectangle 415"/>
            <p:cNvSpPr/>
            <p:nvPr/>
          </p:nvSpPr>
          <p:spPr>
            <a:xfrm>
              <a:off x="8067538" y="4706125"/>
              <a:ext cx="900000" cy="252000"/>
            </a:xfrm>
            <a:prstGeom prst="rect">
              <a:avLst/>
            </a:prstGeom>
            <a:noFill/>
            <a:ln w="25400" cap="flat" cmpd="sng" algn="ctr">
              <a:solidFill>
                <a:srgbClr val="FF00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HV PS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17" name="Rectangle 416"/>
            <p:cNvSpPr/>
            <p:nvPr/>
          </p:nvSpPr>
          <p:spPr>
            <a:xfrm>
              <a:off x="8067538" y="3874104"/>
              <a:ext cx="900000" cy="396000"/>
            </a:xfrm>
            <a:prstGeom prst="rect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LV PS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grpSp>
          <p:nvGrpSpPr>
            <p:cNvPr id="418" name="Group 9"/>
            <p:cNvGrpSpPr/>
            <p:nvPr/>
          </p:nvGrpSpPr>
          <p:grpSpPr>
            <a:xfrm>
              <a:off x="113826" y="2254442"/>
              <a:ext cx="1368000" cy="504000"/>
              <a:chOff x="865184" y="1381127"/>
              <a:chExt cx="1368000" cy="504000"/>
            </a:xfrm>
            <a:effectLst/>
          </p:grpSpPr>
          <p:sp>
            <p:nvSpPr>
              <p:cNvPr id="528" name="Rectangle 527"/>
              <p:cNvSpPr/>
              <p:nvPr/>
            </p:nvSpPr>
            <p:spPr>
              <a:xfrm>
                <a:off x="936528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9" name="Rectangle 528"/>
              <p:cNvSpPr/>
              <p:nvPr/>
            </p:nvSpPr>
            <p:spPr>
              <a:xfrm>
                <a:off x="1373224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0" name="Rectangle 529"/>
              <p:cNvSpPr/>
              <p:nvPr/>
            </p:nvSpPr>
            <p:spPr>
              <a:xfrm>
                <a:off x="1809920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31" name="Rectangle 530"/>
              <p:cNvSpPr/>
              <p:nvPr/>
            </p:nvSpPr>
            <p:spPr>
              <a:xfrm>
                <a:off x="865184" y="1381127"/>
                <a:ext cx="1368000" cy="504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grpSp>
          <p:nvGrpSpPr>
            <p:cNvPr id="419" name="Group 10"/>
            <p:cNvGrpSpPr/>
            <p:nvPr/>
          </p:nvGrpSpPr>
          <p:grpSpPr>
            <a:xfrm rot="16200000">
              <a:off x="407346" y="3692602"/>
              <a:ext cx="1368000" cy="504000"/>
              <a:chOff x="865184" y="1381127"/>
              <a:chExt cx="1368000" cy="504000"/>
            </a:xfrm>
            <a:effectLst/>
          </p:grpSpPr>
          <p:sp>
            <p:nvSpPr>
              <p:cNvPr id="524" name="Rectangle 11"/>
              <p:cNvSpPr/>
              <p:nvPr/>
            </p:nvSpPr>
            <p:spPr>
              <a:xfrm>
                <a:off x="936528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5" name="Rectangle 524"/>
              <p:cNvSpPr/>
              <p:nvPr/>
            </p:nvSpPr>
            <p:spPr>
              <a:xfrm>
                <a:off x="1373224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6" name="Rectangle 525"/>
              <p:cNvSpPr/>
              <p:nvPr/>
            </p:nvSpPr>
            <p:spPr>
              <a:xfrm>
                <a:off x="1809920" y="1453127"/>
                <a:ext cx="360000" cy="360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527" name="Rectangle 526"/>
              <p:cNvSpPr/>
              <p:nvPr/>
            </p:nvSpPr>
            <p:spPr>
              <a:xfrm>
                <a:off x="865184" y="1381127"/>
                <a:ext cx="1368000" cy="504000"/>
              </a:xfrm>
              <a:prstGeom prst="rect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420" name="Straight Connector 419"/>
            <p:cNvCxnSpPr/>
            <p:nvPr/>
          </p:nvCxnSpPr>
          <p:spPr>
            <a:xfrm rot="10800000">
              <a:off x="111460" y="3076487"/>
              <a:ext cx="898636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1" name="Straight Connector 420"/>
            <p:cNvCxnSpPr/>
            <p:nvPr/>
          </p:nvCxnSpPr>
          <p:spPr>
            <a:xfrm rot="16200000" flipV="1">
              <a:off x="-48445" y="2921656"/>
              <a:ext cx="325439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2" name="Straight Connector 421"/>
            <p:cNvCxnSpPr/>
            <p:nvPr/>
          </p:nvCxnSpPr>
          <p:spPr>
            <a:xfrm rot="10800000">
              <a:off x="102994" y="1500510"/>
              <a:ext cx="3042000" cy="1589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3" name="Straight Connector 422"/>
            <p:cNvCxnSpPr/>
            <p:nvPr/>
          </p:nvCxnSpPr>
          <p:spPr>
            <a:xfrm rot="10800000" flipV="1">
              <a:off x="982139" y="4957098"/>
              <a:ext cx="21528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4" name="Straight Connector 423"/>
            <p:cNvCxnSpPr/>
            <p:nvPr/>
          </p:nvCxnSpPr>
          <p:spPr>
            <a:xfrm rot="16200000" flipV="1">
              <a:off x="1411522" y="3238630"/>
              <a:ext cx="34560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25" name="Straight Connector 424"/>
            <p:cNvCxnSpPr/>
            <p:nvPr/>
          </p:nvCxnSpPr>
          <p:spPr>
            <a:xfrm rot="5400000" flipH="1" flipV="1">
              <a:off x="-263034" y="1874016"/>
              <a:ext cx="75288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26" name="TextBox 425"/>
            <p:cNvSpPr txBox="1"/>
            <p:nvPr/>
          </p:nvSpPr>
          <p:spPr>
            <a:xfrm>
              <a:off x="1587918" y="1578587"/>
              <a:ext cx="88316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cs typeface="Arial"/>
                </a:rPr>
                <a:t>3 data links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27" name="TextBox 426"/>
            <p:cNvSpPr txBox="1"/>
            <p:nvPr/>
          </p:nvSpPr>
          <p:spPr>
            <a:xfrm>
              <a:off x="1676336" y="3796825"/>
              <a:ext cx="88316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cs typeface="Arial"/>
                </a:rPr>
                <a:t>7 data links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sp>
          <p:nvSpPr>
            <p:cNvPr id="428" name="Rectangle 427"/>
            <p:cNvSpPr/>
            <p:nvPr/>
          </p:nvSpPr>
          <p:spPr>
            <a:xfrm>
              <a:off x="2338814" y="3083044"/>
              <a:ext cx="668126" cy="615323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GBTx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29" name="Straight Arrow Connector 428"/>
            <p:cNvCxnSpPr/>
            <p:nvPr/>
          </p:nvCxnSpPr>
          <p:spPr>
            <a:xfrm rot="5400000">
              <a:off x="2439550" y="2624812"/>
              <a:ext cx="9072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arrow"/>
            </a:ln>
            <a:effectLst/>
          </p:spPr>
        </p:cxnSp>
        <p:cxnSp>
          <p:nvCxnSpPr>
            <p:cNvPr id="430" name="Straight Arrow Connector 429"/>
            <p:cNvCxnSpPr/>
            <p:nvPr/>
          </p:nvCxnSpPr>
          <p:spPr>
            <a:xfrm rot="16200000" flipV="1">
              <a:off x="2265130" y="2594867"/>
              <a:ext cx="9612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arrow"/>
            </a:ln>
            <a:effectLst/>
          </p:spPr>
        </p:cxnSp>
        <p:sp>
          <p:nvSpPr>
            <p:cNvPr id="431" name="TextBox 430"/>
            <p:cNvSpPr txBox="1"/>
            <p:nvPr/>
          </p:nvSpPr>
          <p:spPr>
            <a:xfrm>
              <a:off x="2381467" y="4117422"/>
              <a:ext cx="339018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cs typeface="Arial"/>
                </a:rPr>
                <a:t>LV</a:t>
              </a:r>
            </a:p>
          </p:txBody>
        </p:sp>
        <p:sp>
          <p:nvSpPr>
            <p:cNvPr id="432" name="TextBox 431"/>
            <p:cNvSpPr txBox="1"/>
            <p:nvPr/>
          </p:nvSpPr>
          <p:spPr>
            <a:xfrm>
              <a:off x="1473070" y="3036762"/>
              <a:ext cx="662248" cy="707886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6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CLK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6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TFC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6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ECS</a:t>
              </a:r>
            </a:p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6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4BACC6">
                      <a:lumMod val="75000"/>
                    </a:srgbClr>
                  </a:solidFill>
                  <a:effectLst/>
                  <a:uLnTx/>
                  <a:uFillTx/>
                  <a:latin typeface="Arial"/>
                  <a:cs typeface="Arial"/>
                </a:rPr>
                <a:t> RST</a:t>
              </a:r>
            </a:p>
          </p:txBody>
        </p:sp>
        <p:sp>
          <p:nvSpPr>
            <p:cNvPr id="433" name="TextBox 432"/>
            <p:cNvSpPr txBox="1"/>
            <p:nvPr/>
          </p:nvSpPr>
          <p:spPr>
            <a:xfrm>
              <a:off x="2637127" y="4697158"/>
              <a:ext cx="364202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cs typeface="Arial"/>
                </a:rPr>
                <a:t>H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</a:p>
          </p:txBody>
        </p:sp>
        <p:cxnSp>
          <p:nvCxnSpPr>
            <p:cNvPr id="434" name="Straight Arrow Connector 433"/>
            <p:cNvCxnSpPr/>
            <p:nvPr/>
          </p:nvCxnSpPr>
          <p:spPr>
            <a:xfrm rot="10800000" flipV="1">
              <a:off x="3902512" y="4107316"/>
              <a:ext cx="2135855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  <a:tailEnd type="arrow"/>
            </a:ln>
            <a:effectLst/>
          </p:spPr>
        </p:cxnSp>
        <p:sp>
          <p:nvSpPr>
            <p:cNvPr id="435" name="TextBox 434"/>
            <p:cNvSpPr txBox="1"/>
            <p:nvPr/>
          </p:nvSpPr>
          <p:spPr>
            <a:xfrm>
              <a:off x="811724" y="905467"/>
              <a:ext cx="1769832" cy="461665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2 </a:t>
              </a:r>
              <a:r>
                <a:rPr kumimoji="0" lang="en-GB" sz="1200" b="1" i="0" u="none" strike="noStrike" kern="0" cap="small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 front-end hybrids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(1  detector module)</a:t>
              </a:r>
            </a:p>
          </p:txBody>
        </p:sp>
        <p:cxnSp>
          <p:nvCxnSpPr>
            <p:cNvPr id="436" name="Straight Arrow Connector 435"/>
            <p:cNvCxnSpPr/>
            <p:nvPr/>
          </p:nvCxnSpPr>
          <p:spPr>
            <a:xfrm rot="10800000" flipV="1">
              <a:off x="7095401" y="4186144"/>
              <a:ext cx="963293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  <a:tailEnd type="arrow"/>
            </a:ln>
            <a:effectLst/>
          </p:spPr>
        </p:cxnSp>
        <p:cxnSp>
          <p:nvCxnSpPr>
            <p:cNvPr id="437" name="Straight Arrow Connector 436"/>
            <p:cNvCxnSpPr/>
            <p:nvPr/>
          </p:nvCxnSpPr>
          <p:spPr>
            <a:xfrm rot="10800000" flipV="1">
              <a:off x="3902512" y="4245413"/>
              <a:ext cx="21348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  <a:tailEnd type="arrow"/>
            </a:ln>
            <a:effectLst/>
          </p:spPr>
        </p:cxnSp>
        <p:cxnSp>
          <p:nvCxnSpPr>
            <p:cNvPr id="438" name="Straight Arrow Connector 437"/>
            <p:cNvCxnSpPr/>
            <p:nvPr/>
          </p:nvCxnSpPr>
          <p:spPr>
            <a:xfrm rot="10800000" flipV="1">
              <a:off x="7099541" y="4039580"/>
              <a:ext cx="9648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  <a:tailEnd type="arrow"/>
            </a:ln>
            <a:effectLst/>
          </p:spPr>
        </p:cxnSp>
        <p:cxnSp>
          <p:nvCxnSpPr>
            <p:cNvPr id="439" name="Straight Connector 438"/>
            <p:cNvCxnSpPr/>
            <p:nvPr/>
          </p:nvCxnSpPr>
          <p:spPr>
            <a:xfrm rot="10800000" flipV="1">
              <a:off x="7508328" y="3918288"/>
              <a:ext cx="558000" cy="0"/>
            </a:xfrm>
            <a:prstGeom prst="line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</a:ln>
            <a:effectLst/>
          </p:spPr>
        </p:cxnSp>
        <p:sp>
          <p:nvSpPr>
            <p:cNvPr id="440" name="Rectangle 439"/>
            <p:cNvSpPr/>
            <p:nvPr/>
          </p:nvSpPr>
          <p:spPr>
            <a:xfrm>
              <a:off x="4300417" y="1505416"/>
              <a:ext cx="3088831" cy="3165461"/>
            </a:xfrm>
            <a:prstGeom prst="rect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1" name="Rectangle 440"/>
            <p:cNvSpPr/>
            <p:nvPr/>
          </p:nvSpPr>
          <p:spPr>
            <a:xfrm>
              <a:off x="6043800" y="3867411"/>
              <a:ext cx="1044000" cy="468000"/>
            </a:xfrm>
            <a:prstGeom prst="rect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12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DC/DC (Hybrids)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80000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42" name="Rectangle 441"/>
            <p:cNvSpPr/>
            <p:nvPr/>
          </p:nvSpPr>
          <p:spPr>
            <a:xfrm>
              <a:off x="6043800" y="2377017"/>
              <a:ext cx="1044000" cy="198000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VTRx_OPB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43" name="Rectangle 442"/>
            <p:cNvSpPr/>
            <p:nvPr/>
          </p:nvSpPr>
          <p:spPr>
            <a:xfrm>
              <a:off x="4375850" y="2370554"/>
              <a:ext cx="900000" cy="198000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GBTx_OPB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44" name="Rectangle 443"/>
            <p:cNvSpPr/>
            <p:nvPr/>
          </p:nvSpPr>
          <p:spPr>
            <a:xfrm>
              <a:off x="4375850" y="2071686"/>
              <a:ext cx="900000" cy="216000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GBLD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45" name="Straight Arrow Connector 444"/>
            <p:cNvCxnSpPr/>
            <p:nvPr/>
          </p:nvCxnSpPr>
          <p:spPr>
            <a:xfrm rot="10800000" flipV="1">
              <a:off x="3896464" y="2179686"/>
              <a:ext cx="479386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headEnd type="none"/>
              <a:tailEnd type="arrow"/>
            </a:ln>
            <a:effectLst/>
          </p:spPr>
        </p:cxnSp>
        <p:cxnSp>
          <p:nvCxnSpPr>
            <p:cNvPr id="446" name="Straight Arrow Connector 445"/>
            <p:cNvCxnSpPr/>
            <p:nvPr/>
          </p:nvCxnSpPr>
          <p:spPr>
            <a:xfrm>
              <a:off x="2882906" y="2179686"/>
              <a:ext cx="720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none"/>
            </a:ln>
            <a:effectLst/>
          </p:spPr>
        </p:cxnSp>
        <p:sp>
          <p:nvSpPr>
            <p:cNvPr id="447" name="Right Arrow 446"/>
            <p:cNvSpPr/>
            <p:nvPr/>
          </p:nvSpPr>
          <p:spPr>
            <a:xfrm>
              <a:off x="3919375" y="3275131"/>
              <a:ext cx="2106000" cy="312426"/>
            </a:xfrm>
            <a:prstGeom prst="rightArrow">
              <a:avLst>
                <a:gd name="adj1" fmla="val 67990"/>
                <a:gd name="adj2" fmla="val 72642"/>
              </a:avLst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8" name="Rectangle 447"/>
            <p:cNvSpPr/>
            <p:nvPr/>
          </p:nvSpPr>
          <p:spPr>
            <a:xfrm>
              <a:off x="8067538" y="3280102"/>
              <a:ext cx="900000" cy="540000"/>
            </a:xfrm>
            <a:prstGeom prst="rect">
              <a:avLst/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TELL40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49" name="Right Arrow 448"/>
            <p:cNvSpPr/>
            <p:nvPr/>
          </p:nvSpPr>
          <p:spPr>
            <a:xfrm>
              <a:off x="7090665" y="3393889"/>
              <a:ext cx="950569" cy="312426"/>
            </a:xfrm>
            <a:prstGeom prst="rightArrow">
              <a:avLst>
                <a:gd name="adj1" fmla="val 67990"/>
                <a:gd name="adj2" fmla="val 72642"/>
              </a:avLst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50" name="Rectangle 449"/>
            <p:cNvSpPr/>
            <p:nvPr/>
          </p:nvSpPr>
          <p:spPr>
            <a:xfrm>
              <a:off x="6043800" y="3316122"/>
              <a:ext cx="1044000" cy="467961"/>
            </a:xfrm>
            <a:prstGeom prst="rect">
              <a:avLst/>
            </a:prstGeom>
            <a:noFill/>
            <a:ln w="25400" cap="flat" cmpd="sng" algn="ctr">
              <a:solidFill>
                <a:srgbClr val="00009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11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VTTx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51" name="TextBox 450"/>
            <p:cNvSpPr txBox="1"/>
            <p:nvPr/>
          </p:nvSpPr>
          <p:spPr>
            <a:xfrm>
              <a:off x="4349923" y="3296221"/>
              <a:ext cx="1168384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cs typeface="Arial"/>
                </a:rPr>
                <a:t>2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cs typeface="Arial"/>
                </a:rPr>
                <a:t> 10 data links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cs typeface="Arial"/>
              </a:endParaRPr>
            </a:p>
          </p:txBody>
        </p:sp>
        <p:cxnSp>
          <p:nvCxnSpPr>
            <p:cNvPr id="452" name="Straight Connector 451"/>
            <p:cNvCxnSpPr/>
            <p:nvPr/>
          </p:nvCxnSpPr>
          <p:spPr>
            <a:xfrm rot="5400000">
              <a:off x="6990378" y="3384292"/>
              <a:ext cx="1062000" cy="0"/>
            </a:xfrm>
            <a:prstGeom prst="line">
              <a:avLst/>
            </a:prstGeom>
            <a:noFill/>
            <a:ln w="25400" cap="flat" cmpd="sng" algn="ctr">
              <a:solidFill>
                <a:srgbClr val="800000"/>
              </a:solidFill>
              <a:prstDash val="solid"/>
            </a:ln>
            <a:effectLst/>
          </p:spPr>
        </p:cxnSp>
        <p:sp>
          <p:nvSpPr>
            <p:cNvPr id="453" name="TextBox 452"/>
            <p:cNvSpPr txBox="1"/>
            <p:nvPr/>
          </p:nvSpPr>
          <p:spPr>
            <a:xfrm>
              <a:off x="4625714" y="905467"/>
              <a:ext cx="2421303" cy="276999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small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1</a:t>
              </a: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en-GB" sz="1200" b="1" i="0" u="none" strike="noStrike" kern="0" cap="small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 </a:t>
              </a:r>
              <a:r>
                <a:rPr kumimoji="0" lang="en-GB" sz="1200" b="1" i="0" u="none" strike="noStrike" kern="0" cap="small" spc="0" normalizeH="0" baseline="0" noProof="0" dirty="0" err="1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opto</a:t>
              </a: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 &amp; power board (OPB)</a:t>
              </a:r>
            </a:p>
          </p:txBody>
        </p:sp>
        <p:sp>
          <p:nvSpPr>
            <p:cNvPr id="454" name="Rectangle 453"/>
            <p:cNvSpPr/>
            <p:nvPr/>
          </p:nvSpPr>
          <p:spPr>
            <a:xfrm>
              <a:off x="8067538" y="1905000"/>
              <a:ext cx="900000" cy="702357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SOL40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55" name="TextBox 454"/>
            <p:cNvSpPr txBox="1"/>
            <p:nvPr/>
          </p:nvSpPr>
          <p:spPr>
            <a:xfrm>
              <a:off x="7723568" y="726447"/>
              <a:ext cx="1320974" cy="635039"/>
            </a:xfrm>
            <a:prstGeom prst="rect">
              <a:avLst/>
            </a:prstGeom>
            <a:noFill/>
            <a:effectLst/>
          </p:spPr>
          <p:txBody>
            <a:bodyPr wrap="square" rtlCol="0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1" i="0" u="none" strike="noStrike" kern="0" cap="small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off-detector electronics</a:t>
              </a: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(remote)</a:t>
              </a:r>
            </a:p>
          </p:txBody>
        </p:sp>
        <p:cxnSp>
          <p:nvCxnSpPr>
            <p:cNvPr id="456" name="Straight Arrow Connector 455"/>
            <p:cNvCxnSpPr/>
            <p:nvPr/>
          </p:nvCxnSpPr>
          <p:spPr>
            <a:xfrm rot="10800000" flipV="1">
              <a:off x="7101474" y="2024451"/>
              <a:ext cx="9648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57" name="Straight Arrow Connector 456"/>
            <p:cNvCxnSpPr/>
            <p:nvPr/>
          </p:nvCxnSpPr>
          <p:spPr>
            <a:xfrm rot="10800000" flipV="1">
              <a:off x="7101474" y="2221461"/>
              <a:ext cx="9648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58" name="Straight Arrow Connector 457"/>
            <p:cNvCxnSpPr/>
            <p:nvPr/>
          </p:nvCxnSpPr>
          <p:spPr>
            <a:xfrm rot="10800000" flipV="1">
              <a:off x="7101474" y="2475621"/>
              <a:ext cx="9648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59" name="Straight Arrow Connector 52"/>
            <p:cNvCxnSpPr>
              <a:stCxn id="461" idx="3"/>
            </p:cNvCxnSpPr>
            <p:nvPr/>
          </p:nvCxnSpPr>
          <p:spPr>
            <a:xfrm>
              <a:off x="2974463" y="2005647"/>
              <a:ext cx="648000" cy="1588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arrow"/>
            </a:ln>
            <a:effectLst/>
          </p:spPr>
        </p:cxnSp>
        <p:cxnSp>
          <p:nvCxnSpPr>
            <p:cNvPr id="460" name="Straight Arrow Connector 459"/>
            <p:cNvCxnSpPr/>
            <p:nvPr/>
          </p:nvCxnSpPr>
          <p:spPr>
            <a:xfrm flipV="1">
              <a:off x="3896385" y="2005647"/>
              <a:ext cx="21456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arrow"/>
            </a:ln>
            <a:effectLst/>
          </p:spPr>
        </p:cxnSp>
        <p:sp>
          <p:nvSpPr>
            <p:cNvPr id="461" name="Rectangle 460"/>
            <p:cNvSpPr/>
            <p:nvPr/>
          </p:nvSpPr>
          <p:spPr>
            <a:xfrm>
              <a:off x="2398463" y="1906647"/>
              <a:ext cx="576000" cy="198000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GBLD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62" name="Straight Arrow Connector 461"/>
            <p:cNvCxnSpPr/>
            <p:nvPr/>
          </p:nvCxnSpPr>
          <p:spPr>
            <a:xfrm rot="16200000" flipV="1">
              <a:off x="4568412" y="4207134"/>
              <a:ext cx="522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  <a:headEnd type="none"/>
              <a:tailEnd type="none"/>
            </a:ln>
            <a:effectLst/>
          </p:spPr>
        </p:cxnSp>
        <p:cxnSp>
          <p:nvCxnSpPr>
            <p:cNvPr id="463" name="Straight Connector 462"/>
            <p:cNvCxnSpPr/>
            <p:nvPr/>
          </p:nvCxnSpPr>
          <p:spPr>
            <a:xfrm rot="16200000" flipV="1">
              <a:off x="838245" y="4802986"/>
              <a:ext cx="3240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cxnSp>
          <p:nvCxnSpPr>
            <p:cNvPr id="464" name="Straight Connector 463"/>
            <p:cNvCxnSpPr/>
            <p:nvPr/>
          </p:nvCxnSpPr>
          <p:spPr>
            <a:xfrm rot="5400000" flipH="1" flipV="1">
              <a:off x="912207" y="3158597"/>
              <a:ext cx="180000" cy="0"/>
            </a:xfrm>
            <a:prstGeom prst="line">
              <a:avLst/>
            </a:prstGeom>
            <a:noFill/>
            <a:ln w="25400" cap="flat" cmpd="sng" algn="ctr">
              <a:solidFill>
                <a:sysClr val="windowText" lastClr="000000"/>
              </a:solidFill>
              <a:prstDash val="solid"/>
            </a:ln>
            <a:effectLst/>
          </p:spPr>
        </p:cxnSp>
        <p:sp>
          <p:nvSpPr>
            <p:cNvPr id="465" name="Rectangle 464"/>
            <p:cNvSpPr/>
            <p:nvPr/>
          </p:nvSpPr>
          <p:spPr>
            <a:xfrm>
              <a:off x="1654164" y="2608646"/>
              <a:ext cx="522493" cy="196830"/>
            </a:xfrm>
            <a:prstGeom prst="rect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31859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SCA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31859C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66" name="Straight Arrow Connector 465"/>
            <p:cNvCxnSpPr/>
            <p:nvPr/>
          </p:nvCxnSpPr>
          <p:spPr>
            <a:xfrm rot="10800000">
              <a:off x="2187881" y="2707062"/>
              <a:ext cx="252000" cy="101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tailEnd type="arrow"/>
            </a:ln>
            <a:effectLst/>
          </p:spPr>
        </p:cxnSp>
        <p:cxnSp>
          <p:nvCxnSpPr>
            <p:cNvPr id="467" name="Straight Arrow Connector 466"/>
            <p:cNvCxnSpPr/>
            <p:nvPr/>
          </p:nvCxnSpPr>
          <p:spPr>
            <a:xfrm rot="16200000" flipH="1">
              <a:off x="2248634" y="2893931"/>
              <a:ext cx="3672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tailEnd type="arrow"/>
            </a:ln>
            <a:effectLst/>
          </p:spPr>
        </p:cxnSp>
        <p:grpSp>
          <p:nvGrpSpPr>
            <p:cNvPr id="468" name="Group 110"/>
            <p:cNvGrpSpPr/>
            <p:nvPr/>
          </p:nvGrpSpPr>
          <p:grpSpPr>
            <a:xfrm>
              <a:off x="3208402" y="905467"/>
              <a:ext cx="1080000" cy="311576"/>
              <a:chOff x="3160770" y="831118"/>
              <a:chExt cx="1080000" cy="311576"/>
            </a:xfrm>
          </p:grpSpPr>
          <p:cxnSp>
            <p:nvCxnSpPr>
              <p:cNvPr id="522" name="Straight Arrow Connector 79"/>
              <p:cNvCxnSpPr/>
              <p:nvPr/>
            </p:nvCxnSpPr>
            <p:spPr>
              <a:xfrm>
                <a:off x="3160770" y="1142694"/>
                <a:ext cx="1080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ysClr val="windowText" lastClr="000000"/>
                </a:solidFill>
                <a:prstDash val="solid"/>
                <a:headEnd type="arrow"/>
                <a:tailEnd type="arrow"/>
              </a:ln>
              <a:effectLst/>
            </p:spPr>
          </p:cxnSp>
          <p:sp>
            <p:nvSpPr>
              <p:cNvPr id="523" name="TextBox 80"/>
              <p:cNvSpPr txBox="1"/>
              <p:nvPr/>
            </p:nvSpPr>
            <p:spPr>
              <a:xfrm>
                <a:off x="3375616" y="831118"/>
                <a:ext cx="582461" cy="276999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&lt; 1 </a:t>
                </a:r>
                <a:r>
                  <a:rPr kumimoji="0" lang="en-GB" sz="12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ysClr val="windowText" lastClr="0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</a:t>
                </a: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</p:grpSp>
        <p:cxnSp>
          <p:nvCxnSpPr>
            <p:cNvPr id="469" name="Straight Connector 468"/>
            <p:cNvCxnSpPr/>
            <p:nvPr/>
          </p:nvCxnSpPr>
          <p:spPr>
            <a:xfrm rot="16200000" flipH="1">
              <a:off x="5787514" y="3223724"/>
              <a:ext cx="3780000" cy="0"/>
            </a:xfrm>
            <a:prstGeom prst="line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dash"/>
            </a:ln>
            <a:effectLst/>
          </p:spPr>
        </p:cxnSp>
        <p:sp>
          <p:nvSpPr>
            <p:cNvPr id="470" name="TextBox 469"/>
            <p:cNvSpPr txBox="1"/>
            <p:nvPr/>
          </p:nvSpPr>
          <p:spPr>
            <a:xfrm>
              <a:off x="4548905" y="4800197"/>
              <a:ext cx="582211" cy="246221"/>
            </a:xfrm>
            <a:prstGeom prst="rect">
              <a:avLst/>
            </a:prstGeom>
            <a:noFill/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cs typeface="Arial"/>
                </a:rPr>
                <a:t>4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FF00FF"/>
                  </a:solidFill>
                  <a:effectLst/>
                  <a:uLnTx/>
                  <a:uFillTx/>
                  <a:latin typeface="Arial"/>
                  <a:cs typeface="Arial"/>
                </a:rPr>
                <a:t> HV</a:t>
              </a:r>
            </a:p>
          </p:txBody>
        </p:sp>
        <p:sp>
          <p:nvSpPr>
            <p:cNvPr id="471" name="TextBox 470"/>
            <p:cNvSpPr txBox="1"/>
            <p:nvPr/>
          </p:nvSpPr>
          <p:spPr>
            <a:xfrm>
              <a:off x="886428" y="4256590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VP0</a:t>
              </a:r>
            </a:p>
          </p:txBody>
        </p:sp>
        <p:sp>
          <p:nvSpPr>
            <p:cNvPr id="472" name="TextBox 471"/>
            <p:cNvSpPr txBox="1"/>
            <p:nvPr/>
          </p:nvSpPr>
          <p:spPr>
            <a:xfrm>
              <a:off x="886428" y="3808714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VP1</a:t>
              </a:r>
            </a:p>
          </p:txBody>
        </p:sp>
        <p:sp>
          <p:nvSpPr>
            <p:cNvPr id="473" name="TextBox 472"/>
            <p:cNvSpPr txBox="1"/>
            <p:nvPr/>
          </p:nvSpPr>
          <p:spPr>
            <a:xfrm>
              <a:off x="886428" y="3373538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VP2</a:t>
              </a:r>
            </a:p>
          </p:txBody>
        </p:sp>
        <p:sp>
          <p:nvSpPr>
            <p:cNvPr id="474" name="TextBox 473"/>
            <p:cNvSpPr txBox="1"/>
            <p:nvPr/>
          </p:nvSpPr>
          <p:spPr>
            <a:xfrm>
              <a:off x="1030790" y="2368550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VP3</a:t>
              </a:r>
            </a:p>
          </p:txBody>
        </p:sp>
        <p:sp>
          <p:nvSpPr>
            <p:cNvPr id="475" name="TextBox 474"/>
            <p:cNvSpPr txBox="1"/>
            <p:nvPr/>
          </p:nvSpPr>
          <p:spPr>
            <a:xfrm>
              <a:off x="586290" y="2368550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VP4</a:t>
              </a:r>
            </a:p>
          </p:txBody>
        </p:sp>
        <p:sp>
          <p:nvSpPr>
            <p:cNvPr id="476" name="TextBox 475"/>
            <p:cNvSpPr txBox="1"/>
            <p:nvPr/>
          </p:nvSpPr>
          <p:spPr>
            <a:xfrm>
              <a:off x="154490" y="2368550"/>
              <a:ext cx="4270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Arial"/>
                  <a:cs typeface="Arial"/>
                </a:rPr>
                <a:t>VP5</a:t>
              </a:r>
            </a:p>
          </p:txBody>
        </p:sp>
        <p:sp>
          <p:nvSpPr>
            <p:cNvPr id="477" name="TextBox 476"/>
            <p:cNvSpPr txBox="1"/>
            <p:nvPr/>
          </p:nvSpPr>
          <p:spPr>
            <a:xfrm>
              <a:off x="4615770" y="3698144"/>
              <a:ext cx="453970" cy="246221"/>
            </a:xfrm>
            <a:prstGeom prst="rect">
              <a:avLst/>
            </a:prstGeom>
            <a:noFill/>
            <a:ln w="12700">
              <a:solidFill>
                <a:srgbClr val="F79646">
                  <a:lumMod val="50000"/>
                </a:srgbClr>
              </a:solidFill>
            </a:ln>
            <a:effectLst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T</a:t>
              </a:r>
              <a:r>
                <a:rPr kumimoji="0" lang="en-GB" sz="1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OPB</a:t>
              </a:r>
            </a:p>
          </p:txBody>
        </p:sp>
        <p:grpSp>
          <p:nvGrpSpPr>
            <p:cNvPr id="478" name="Group 142"/>
            <p:cNvGrpSpPr/>
            <p:nvPr/>
          </p:nvGrpSpPr>
          <p:grpSpPr>
            <a:xfrm>
              <a:off x="1863156" y="4326114"/>
              <a:ext cx="7095866" cy="324000"/>
              <a:chOff x="1863156" y="4331927"/>
              <a:chExt cx="7095866" cy="324000"/>
            </a:xfrm>
          </p:grpSpPr>
          <p:sp>
            <p:nvSpPr>
              <p:cNvPr id="517" name="TextBox 516"/>
              <p:cNvSpPr txBox="1"/>
              <p:nvPr/>
            </p:nvSpPr>
            <p:spPr>
              <a:xfrm>
                <a:off x="1863156" y="4371504"/>
                <a:ext cx="325730" cy="246221"/>
              </a:xfrm>
              <a:prstGeom prst="rect">
                <a:avLst/>
              </a:prstGeom>
              <a:noFill/>
              <a:ln w="12700">
                <a:solidFill>
                  <a:srgbClr val="F79646">
                    <a:lumMod val="50000"/>
                  </a:srgbClr>
                </a:solidFill>
              </a:ln>
              <a:effectLst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984807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T</a:t>
                </a:r>
                <a:r>
                  <a:rPr kumimoji="0" lang="en-GB" sz="1000" b="1" i="0" u="none" strike="noStrike" kern="0" cap="none" spc="0" normalizeH="0" baseline="-25000" noProof="0" dirty="0" smtClean="0">
                    <a:ln>
                      <a:noFill/>
                    </a:ln>
                    <a:solidFill>
                      <a:srgbClr val="984807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</a:t>
                </a:r>
              </a:p>
            </p:txBody>
          </p:sp>
          <p:cxnSp>
            <p:nvCxnSpPr>
              <p:cNvPr id="518" name="Straight Arrow Connector 517"/>
              <p:cNvCxnSpPr/>
              <p:nvPr/>
            </p:nvCxnSpPr>
            <p:spPr>
              <a:xfrm rot="10800000" flipV="1">
                <a:off x="3904545" y="4493654"/>
                <a:ext cx="4155420" cy="546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79646">
                    <a:lumMod val="50000"/>
                  </a:srgbClr>
                </a:solidFill>
                <a:prstDash val="solid"/>
                <a:headEnd type="arrow"/>
                <a:tailEnd type="none"/>
              </a:ln>
              <a:effectLst/>
            </p:spPr>
          </p:cxnSp>
          <p:cxnSp>
            <p:nvCxnSpPr>
              <p:cNvPr id="519" name="Straight Arrow Connector 518"/>
              <p:cNvCxnSpPr/>
              <p:nvPr/>
            </p:nvCxnSpPr>
            <p:spPr>
              <a:xfrm rot="10800000" flipV="1">
                <a:off x="2188859" y="4493927"/>
                <a:ext cx="1421042" cy="1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F79646">
                    <a:lumMod val="50000"/>
                  </a:srgbClr>
                </a:solidFill>
                <a:prstDash val="solid"/>
                <a:headEnd type="arrow"/>
                <a:tailEnd type="none"/>
              </a:ln>
              <a:effectLst/>
            </p:spPr>
          </p:cxnSp>
          <p:sp>
            <p:nvSpPr>
              <p:cNvPr id="520" name="Rectangle 71"/>
              <p:cNvSpPr/>
              <p:nvPr/>
            </p:nvSpPr>
            <p:spPr>
              <a:xfrm>
                <a:off x="8059022" y="4331927"/>
                <a:ext cx="900000" cy="324000"/>
              </a:xfrm>
              <a:prstGeom prst="rect">
                <a:avLst/>
              </a:prstGeom>
              <a:noFill/>
              <a:ln w="2540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79646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Temp R/O &amp;  Interlock</a:t>
                </a: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F79646">
                      <a:lumMod val="50000"/>
                    </a:srgbClr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521" name="Oval 520"/>
              <p:cNvSpPr/>
              <p:nvPr/>
            </p:nvSpPr>
            <p:spPr>
              <a:xfrm>
                <a:off x="4794317" y="4457927"/>
                <a:ext cx="72000" cy="72000"/>
              </a:xfrm>
              <a:prstGeom prst="ellipse">
                <a:avLst/>
              </a:prstGeom>
              <a:solidFill>
                <a:srgbClr val="F79646">
                  <a:lumMod val="50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  <p:cxnSp>
          <p:nvCxnSpPr>
            <p:cNvPr id="479" name="Straight Arrow Connector 478"/>
            <p:cNvCxnSpPr/>
            <p:nvPr/>
          </p:nvCxnSpPr>
          <p:spPr>
            <a:xfrm rot="16200000" flipV="1">
              <a:off x="2111474" y="2594867"/>
              <a:ext cx="9612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80" name="Straight Arrow Connector 479"/>
            <p:cNvCxnSpPr/>
            <p:nvPr/>
          </p:nvCxnSpPr>
          <p:spPr>
            <a:xfrm rot="10800000" flipV="1">
              <a:off x="5639445" y="3987798"/>
              <a:ext cx="396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cxnSp>
          <p:nvCxnSpPr>
            <p:cNvPr id="481" name="Straight Arrow Connector 480"/>
            <p:cNvCxnSpPr/>
            <p:nvPr/>
          </p:nvCxnSpPr>
          <p:spPr>
            <a:xfrm rot="10800000" flipV="1">
              <a:off x="5647911" y="3640885"/>
              <a:ext cx="396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arrow" w="med" len="med"/>
              <a:tailEnd type="none" w="med" len="med"/>
            </a:ln>
            <a:effectLst/>
          </p:spPr>
        </p:cxnSp>
        <p:grpSp>
          <p:nvGrpSpPr>
            <p:cNvPr id="482" name="Group 159"/>
            <p:cNvGrpSpPr/>
            <p:nvPr/>
          </p:nvGrpSpPr>
          <p:grpSpPr>
            <a:xfrm>
              <a:off x="2225438" y="5402340"/>
              <a:ext cx="2129878" cy="830997"/>
              <a:chOff x="4004725" y="5237240"/>
              <a:chExt cx="2129878" cy="830997"/>
            </a:xfrm>
          </p:grpSpPr>
          <p:sp>
            <p:nvSpPr>
              <p:cNvPr id="513" name="TextBox 512"/>
              <p:cNvSpPr txBox="1"/>
              <p:nvPr/>
            </p:nvSpPr>
            <p:spPr>
              <a:xfrm>
                <a:off x="4547810" y="5237240"/>
                <a:ext cx="15867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134D1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High-speed control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9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High speed data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4BACC6">
                        <a:lumMod val="75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Control signals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514" name="Straight Connector 513"/>
              <p:cNvCxnSpPr/>
              <p:nvPr/>
            </p:nvCxnSpPr>
            <p:spPr>
              <a:xfrm>
                <a:off x="4004725" y="5384800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134D10"/>
                </a:solidFill>
                <a:prstDash val="solid"/>
              </a:ln>
              <a:effectLst/>
            </p:spPr>
          </p:cxnSp>
          <p:cxnSp>
            <p:nvCxnSpPr>
              <p:cNvPr id="515" name="Straight Connector 514"/>
              <p:cNvCxnSpPr/>
              <p:nvPr/>
            </p:nvCxnSpPr>
            <p:spPr>
              <a:xfrm>
                <a:off x="4004725" y="5562601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000090"/>
                </a:solidFill>
                <a:prstDash val="solid"/>
              </a:ln>
              <a:effectLst/>
            </p:spPr>
          </p:cxnSp>
          <p:cxnSp>
            <p:nvCxnSpPr>
              <p:cNvPr id="516" name="Straight Connector 515"/>
              <p:cNvCxnSpPr/>
              <p:nvPr/>
            </p:nvCxnSpPr>
            <p:spPr>
              <a:xfrm>
                <a:off x="4004725" y="5748869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</p:cxnSp>
        </p:grpSp>
        <p:grpSp>
          <p:nvGrpSpPr>
            <p:cNvPr id="483" name="Group 164"/>
            <p:cNvGrpSpPr/>
            <p:nvPr/>
          </p:nvGrpSpPr>
          <p:grpSpPr>
            <a:xfrm>
              <a:off x="5281904" y="5402340"/>
              <a:ext cx="2129878" cy="830997"/>
              <a:chOff x="4004725" y="5237240"/>
              <a:chExt cx="2129878" cy="830997"/>
            </a:xfrm>
          </p:grpSpPr>
          <p:sp>
            <p:nvSpPr>
              <p:cNvPr id="509" name="TextBox 508"/>
              <p:cNvSpPr txBox="1"/>
              <p:nvPr/>
            </p:nvSpPr>
            <p:spPr>
              <a:xfrm>
                <a:off x="4547810" y="5237240"/>
                <a:ext cx="1586793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Low voltage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F00FF"/>
                    </a:solidFill>
                    <a:effectLst/>
                    <a:uLnTx/>
                    <a:uFillTx/>
                    <a:latin typeface="Arial"/>
                    <a:cs typeface="Arial"/>
                  </a:rPr>
                  <a:t>High voltage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2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F79646">
                        <a:lumMod val="50000"/>
                      </a:srgbClr>
                    </a:solidFill>
                    <a:effectLst/>
                    <a:uLnTx/>
                    <a:uFillTx/>
                    <a:latin typeface="Arial"/>
                    <a:cs typeface="Arial"/>
                  </a:rPr>
                  <a:t>Monitoring</a:t>
                </a:r>
              </a:p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2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cs typeface="Arial"/>
                </a:endParaRPr>
              </a:p>
            </p:txBody>
          </p:sp>
          <p:cxnSp>
            <p:nvCxnSpPr>
              <p:cNvPr id="510" name="Straight Connector 509"/>
              <p:cNvCxnSpPr/>
              <p:nvPr/>
            </p:nvCxnSpPr>
            <p:spPr>
              <a:xfrm>
                <a:off x="4004725" y="5384800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</a:ln>
              <a:effectLst/>
            </p:spPr>
          </p:cxnSp>
          <p:cxnSp>
            <p:nvCxnSpPr>
              <p:cNvPr id="511" name="Straight Connector 510"/>
              <p:cNvCxnSpPr/>
              <p:nvPr/>
            </p:nvCxnSpPr>
            <p:spPr>
              <a:xfrm>
                <a:off x="4004725" y="5562601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F00FF"/>
                </a:solidFill>
                <a:prstDash val="solid"/>
              </a:ln>
              <a:effectLst/>
            </p:spPr>
          </p:cxnSp>
          <p:cxnSp>
            <p:nvCxnSpPr>
              <p:cNvPr id="512" name="Straight Connector 511"/>
              <p:cNvCxnSpPr/>
              <p:nvPr/>
            </p:nvCxnSpPr>
            <p:spPr>
              <a:xfrm>
                <a:off x="4004725" y="5748869"/>
                <a:ext cx="540000" cy="0"/>
              </a:xfrm>
              <a:prstGeom prst="line">
                <a:avLst/>
              </a:prstGeom>
              <a:noFill/>
              <a:ln w="25400" cap="flat" cmpd="sng" algn="ctr">
                <a:solidFill>
                  <a:srgbClr val="F79646">
                    <a:lumMod val="50000"/>
                  </a:srgbClr>
                </a:solidFill>
                <a:prstDash val="solid"/>
              </a:ln>
              <a:effectLst/>
            </p:spPr>
          </p:cxnSp>
        </p:grpSp>
        <p:sp>
          <p:nvSpPr>
            <p:cNvPr id="484" name="Rectangle 483"/>
            <p:cNvSpPr/>
            <p:nvPr/>
          </p:nvSpPr>
          <p:spPr>
            <a:xfrm>
              <a:off x="6043800" y="1962151"/>
              <a:ext cx="1044000" cy="324000"/>
            </a:xfrm>
            <a:prstGeom prst="rect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2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x</a:t>
              </a: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 </a:t>
              </a:r>
              <a:r>
                <a: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134D1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rPr>
                <a:t>VTRx</a:t>
              </a:r>
              <a:endParaRPr kumimoji="0" lang="en-GB" sz="1000" b="1" i="0" u="none" strike="noStrike" kern="0" cap="none" spc="0" normalizeH="0" baseline="0" noProof="0" dirty="0">
                <a:ln>
                  <a:noFill/>
                </a:ln>
                <a:solidFill>
                  <a:srgbClr val="134D1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85" name="Straight Arrow Connector 484"/>
            <p:cNvCxnSpPr/>
            <p:nvPr/>
          </p:nvCxnSpPr>
          <p:spPr>
            <a:xfrm rot="10800000" flipV="1">
              <a:off x="5288871" y="2125123"/>
              <a:ext cx="73993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tailEnd type="arrow"/>
            </a:ln>
            <a:effectLst/>
          </p:spPr>
        </p:cxnSp>
        <p:cxnSp>
          <p:nvCxnSpPr>
            <p:cNvPr id="486" name="Straight Arrow Connector 485"/>
            <p:cNvCxnSpPr/>
            <p:nvPr/>
          </p:nvCxnSpPr>
          <p:spPr>
            <a:xfrm rot="10800000">
              <a:off x="5288871" y="2528823"/>
              <a:ext cx="73948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134D10"/>
              </a:solidFill>
              <a:prstDash val="solid"/>
              <a:headEnd type="arrow"/>
              <a:tailEnd type="arrow"/>
            </a:ln>
            <a:effectLst/>
          </p:spPr>
        </p:cxnSp>
        <p:cxnSp>
          <p:nvCxnSpPr>
            <p:cNvPr id="487" name="Straight Arrow Connector 486"/>
            <p:cNvCxnSpPr/>
            <p:nvPr/>
          </p:nvCxnSpPr>
          <p:spPr>
            <a:xfrm rot="10800000">
              <a:off x="5296408" y="2230975"/>
              <a:ext cx="73948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cxnSp>
          <p:nvCxnSpPr>
            <p:cNvPr id="488" name="Straight Arrow Connector 487"/>
            <p:cNvCxnSpPr/>
            <p:nvPr/>
          </p:nvCxnSpPr>
          <p:spPr>
            <a:xfrm rot="10800000">
              <a:off x="5288871" y="2415125"/>
              <a:ext cx="73948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arrow" w="med" len="med"/>
              <a:tailEnd type="arrow" w="med" len="med"/>
            </a:ln>
            <a:effectLst/>
          </p:spPr>
        </p:cxnSp>
        <p:sp>
          <p:nvSpPr>
            <p:cNvPr id="489" name="Oval 488"/>
            <p:cNvSpPr/>
            <p:nvPr/>
          </p:nvSpPr>
          <p:spPr>
            <a:xfrm>
              <a:off x="5623825" y="2198035"/>
              <a:ext cx="72000" cy="72000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cxnSp>
          <p:nvCxnSpPr>
            <p:cNvPr id="490" name="Straight Arrow Connector 489"/>
            <p:cNvCxnSpPr/>
            <p:nvPr/>
          </p:nvCxnSpPr>
          <p:spPr>
            <a:xfrm rot="5400000" flipH="1">
              <a:off x="4780893" y="3122592"/>
              <a:ext cx="1757852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4BACC6">
                  <a:lumMod val="75000"/>
                </a:srgbClr>
              </a:solidFill>
              <a:prstDash val="solid"/>
              <a:headEnd type="none"/>
              <a:tailEnd type="none"/>
            </a:ln>
            <a:effectLst/>
          </p:spPr>
        </p:cxnSp>
        <p:grpSp>
          <p:nvGrpSpPr>
            <p:cNvPr id="491" name="Group 141"/>
            <p:cNvGrpSpPr/>
            <p:nvPr/>
          </p:nvGrpSpPr>
          <p:grpSpPr>
            <a:xfrm>
              <a:off x="4375850" y="2660976"/>
              <a:ext cx="3150971" cy="396000"/>
              <a:chOff x="4375850" y="2735199"/>
              <a:chExt cx="3150971" cy="396000"/>
            </a:xfrm>
          </p:grpSpPr>
          <p:sp>
            <p:nvSpPr>
              <p:cNvPr id="504" name="Rectangle 84"/>
              <p:cNvSpPr/>
              <p:nvPr/>
            </p:nvSpPr>
            <p:spPr>
              <a:xfrm>
                <a:off x="6043800" y="2735199"/>
                <a:ext cx="1044000" cy="396000"/>
              </a:xfrm>
              <a:prstGeom prst="rect">
                <a:avLst/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</a:ln>
              <a:effectLst/>
            </p:spPr>
            <p:txBody>
              <a:bodyPr rtlCol="0" anchor="ctr" anchorCtr="1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4 </a:t>
                </a:r>
                <a:r>
                  <a:rPr kumimoji="0" lang="en-GB" sz="1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x</a:t>
                </a: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800000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DC/DC (OPB)</a:t>
                </a: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80000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sp>
            <p:nvSpPr>
              <p:cNvPr id="505" name="Rectangle 504"/>
              <p:cNvSpPr/>
              <p:nvPr/>
            </p:nvSpPr>
            <p:spPr>
              <a:xfrm>
                <a:off x="4375850" y="2825199"/>
                <a:ext cx="900000" cy="216000"/>
              </a:xfrm>
              <a:prstGeom prst="rect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1859C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2 </a:t>
                </a:r>
                <a:r>
                  <a:rPr kumimoji="0" lang="en-GB" sz="1000" b="1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31859C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x</a:t>
                </a:r>
                <a:r>
                  <a:rPr kumimoji="0" lang="en-GB" sz="1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31859C"/>
                    </a:solidFill>
                    <a:effectLst/>
                    <a:uLnTx/>
                    <a:uFillTx/>
                    <a:latin typeface="Arial"/>
                    <a:ea typeface="+mn-ea"/>
                    <a:cs typeface="Arial"/>
                  </a:rPr>
                  <a:t> SCA</a:t>
                </a:r>
                <a:endParaRPr kumimoji="0" lang="en-GB" sz="1000" b="1" i="0" u="none" strike="noStrike" kern="0" cap="none" spc="0" normalizeH="0" baseline="0" noProof="0" dirty="0">
                  <a:ln>
                    <a:noFill/>
                  </a:ln>
                  <a:solidFill>
                    <a:srgbClr val="31859C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  <p:cxnSp>
            <p:nvCxnSpPr>
              <p:cNvPr id="506" name="Straight Arrow Connector 505"/>
              <p:cNvCxnSpPr/>
              <p:nvPr/>
            </p:nvCxnSpPr>
            <p:spPr>
              <a:xfrm rot="10800000">
                <a:off x="7094821" y="2933199"/>
                <a:ext cx="4320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800000"/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507" name="Straight Arrow Connector 506"/>
              <p:cNvCxnSpPr/>
              <p:nvPr/>
            </p:nvCxnSpPr>
            <p:spPr>
              <a:xfrm rot="10800000" flipV="1">
                <a:off x="5277138" y="2933199"/>
                <a:ext cx="752400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  <a:headEnd type="arrow" w="med" len="med"/>
                <a:tailEnd type="arrow" w="med" len="med"/>
              </a:ln>
              <a:effectLst/>
            </p:spPr>
          </p:cxnSp>
          <p:sp>
            <p:nvSpPr>
              <p:cNvPr id="508" name="Oval 507"/>
              <p:cNvSpPr/>
              <p:nvPr/>
            </p:nvSpPr>
            <p:spPr>
              <a:xfrm>
                <a:off x="5623831" y="2901397"/>
                <a:ext cx="72000" cy="72000"/>
              </a:xfrm>
              <a:prstGeom prst="ellipse">
                <a:avLst/>
              </a:prstGeom>
              <a:solidFill>
                <a:srgbClr val="4BACC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000" b="1" i="0" u="none" strike="noStrike" kern="0" cap="none" spc="0" normalizeH="0" baseline="0" noProof="0" dirty="0" err="1" smtClean="0">
                  <a:ln>
                    <a:noFill/>
                  </a:ln>
                  <a:solidFill>
                    <a:srgbClr val="000090"/>
                  </a:solidFill>
                  <a:effectLst/>
                  <a:uLnTx/>
                  <a:uFillTx/>
                  <a:latin typeface="Arial"/>
                  <a:ea typeface="+mn-ea"/>
                  <a:cs typeface="Arial"/>
                </a:endParaRPr>
              </a:p>
            </p:txBody>
          </p:sp>
        </p:grpSp>
        <p:sp>
          <p:nvSpPr>
            <p:cNvPr id="492" name="Oval 491"/>
            <p:cNvSpPr/>
            <p:nvPr/>
          </p:nvSpPr>
          <p:spPr>
            <a:xfrm>
              <a:off x="5623825" y="3607778"/>
              <a:ext cx="72000" cy="72000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93" name="Oval 492"/>
            <p:cNvSpPr/>
            <p:nvPr/>
          </p:nvSpPr>
          <p:spPr>
            <a:xfrm>
              <a:off x="5623819" y="3946452"/>
              <a:ext cx="72000" cy="72000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94" name="Oval 493"/>
            <p:cNvSpPr/>
            <p:nvPr/>
          </p:nvSpPr>
          <p:spPr>
            <a:xfrm>
              <a:off x="5623831" y="2373718"/>
              <a:ext cx="72000" cy="72000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0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90"/>
                </a:solidFill>
                <a:effectLst/>
                <a:uLnTx/>
                <a:uFillTx/>
                <a:latin typeface="Arial"/>
                <a:ea typeface="+mn-ea"/>
                <a:cs typeface="Arial"/>
              </a:endParaRPr>
            </a:p>
          </p:txBody>
        </p:sp>
        <p:sp>
          <p:nvSpPr>
            <p:cNvPr id="495" name="TextBox 494"/>
            <p:cNvSpPr txBox="1"/>
            <p:nvPr/>
          </p:nvSpPr>
          <p:spPr>
            <a:xfrm>
              <a:off x="4825542" y="3004000"/>
              <a:ext cx="4696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r>
                <a:rPr kumimoji="0" lang="en-GB" sz="1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MON</a:t>
              </a:r>
            </a:p>
          </p:txBody>
        </p:sp>
        <p:cxnSp>
          <p:nvCxnSpPr>
            <p:cNvPr id="496" name="Straight Arrow Connector 495"/>
            <p:cNvCxnSpPr/>
            <p:nvPr/>
          </p:nvCxnSpPr>
          <p:spPr>
            <a:xfrm rot="16200000" flipH="1">
              <a:off x="4701985" y="3095789"/>
              <a:ext cx="252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  <a:headEnd type="arrow"/>
              <a:tailEnd type="none"/>
            </a:ln>
            <a:effectLst/>
          </p:spPr>
        </p:cxnSp>
        <p:sp>
          <p:nvSpPr>
            <p:cNvPr id="497" name="TextBox 496"/>
            <p:cNvSpPr txBox="1"/>
            <p:nvPr/>
          </p:nvSpPr>
          <p:spPr>
            <a:xfrm>
              <a:off x="1745701" y="2116194"/>
              <a:ext cx="46965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000" b="1" i="0" u="none" strike="noStrike" kern="0" cap="none" spc="0" normalizeH="0" baseline="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V</a:t>
              </a:r>
              <a:r>
                <a:rPr kumimoji="0" lang="en-GB" sz="1000" b="1" i="0" u="none" strike="noStrike" kern="0" cap="none" spc="0" normalizeH="0" baseline="-25000" noProof="0" dirty="0" smtClean="0">
                  <a:ln>
                    <a:noFill/>
                  </a:ln>
                  <a:solidFill>
                    <a:srgbClr val="984807"/>
                  </a:solidFill>
                  <a:effectLst/>
                  <a:uLnTx/>
                  <a:uFillTx/>
                  <a:latin typeface="Arial"/>
                  <a:cs typeface="Arial"/>
                </a:rPr>
                <a:t>MON</a:t>
              </a:r>
            </a:p>
          </p:txBody>
        </p:sp>
        <p:cxnSp>
          <p:nvCxnSpPr>
            <p:cNvPr id="498" name="Straight Arrow Connector 497"/>
            <p:cNvCxnSpPr/>
            <p:nvPr/>
          </p:nvCxnSpPr>
          <p:spPr>
            <a:xfrm rot="5400000" flipH="1" flipV="1">
              <a:off x="1793255" y="2475291"/>
              <a:ext cx="252000" cy="0"/>
            </a:xfrm>
            <a:prstGeom prst="straightConnector1">
              <a:avLst/>
            </a:prstGeom>
            <a:noFill/>
            <a:ln w="25400" cap="flat" cmpd="sng" algn="ctr">
              <a:solidFill>
                <a:srgbClr val="F79646">
                  <a:lumMod val="50000"/>
                </a:srgbClr>
              </a:solidFill>
              <a:prstDash val="solid"/>
              <a:headEnd type="arrow"/>
              <a:tailEnd type="none"/>
            </a:ln>
            <a:effectLst/>
          </p:spPr>
        </p:cxnSp>
        <p:grpSp>
          <p:nvGrpSpPr>
            <p:cNvPr id="499" name="Group 128"/>
            <p:cNvGrpSpPr/>
            <p:nvPr/>
          </p:nvGrpSpPr>
          <p:grpSpPr>
            <a:xfrm>
              <a:off x="2086665" y="3160160"/>
              <a:ext cx="244795" cy="461090"/>
              <a:chOff x="2077721" y="3158727"/>
              <a:chExt cx="244795" cy="461090"/>
            </a:xfrm>
          </p:grpSpPr>
          <p:cxnSp>
            <p:nvCxnSpPr>
              <p:cNvPr id="500" name="Straight Arrow Connector 499"/>
              <p:cNvCxnSpPr/>
              <p:nvPr/>
            </p:nvCxnSpPr>
            <p:spPr>
              <a:xfrm rot="10800000" flipV="1">
                <a:off x="2077721" y="3619817"/>
                <a:ext cx="24479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501" name="Straight Arrow Connector 500"/>
              <p:cNvCxnSpPr/>
              <p:nvPr/>
            </p:nvCxnSpPr>
            <p:spPr>
              <a:xfrm rot="10800000" flipV="1">
                <a:off x="2077721" y="3466121"/>
                <a:ext cx="24479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502" name="Straight Arrow Connector 501"/>
              <p:cNvCxnSpPr/>
              <p:nvPr/>
            </p:nvCxnSpPr>
            <p:spPr>
              <a:xfrm rot="10800000" flipV="1">
                <a:off x="2077721" y="3312424"/>
                <a:ext cx="24479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  <a:tailEnd type="arrow"/>
              </a:ln>
              <a:effectLst/>
            </p:spPr>
          </p:cxnSp>
          <p:cxnSp>
            <p:nvCxnSpPr>
              <p:cNvPr id="503" name="Straight Arrow Connector 502"/>
              <p:cNvCxnSpPr/>
              <p:nvPr/>
            </p:nvCxnSpPr>
            <p:spPr>
              <a:xfrm rot="10800000" flipV="1">
                <a:off x="2077721" y="3158727"/>
                <a:ext cx="244795" cy="0"/>
              </a:xfrm>
              <a:prstGeom prst="straightConnector1">
                <a:avLst/>
              </a:prstGeom>
              <a:noFill/>
              <a:ln w="25400" cap="flat" cmpd="sng" algn="ctr">
                <a:solidFill>
                  <a:srgbClr val="4BACC6">
                    <a:lumMod val="75000"/>
                  </a:srgbClr>
                </a:solidFill>
                <a:prstDash val="solid"/>
                <a:tailEnd type="arrow"/>
              </a:ln>
              <a:effectLst/>
            </p:spPr>
          </p:cxn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dissipation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274625"/>
            <a:ext cx="8435975" cy="1956713"/>
          </a:xfrm>
        </p:spPr>
        <p:txBody>
          <a:bodyPr/>
          <a:lstStyle/>
          <a:p>
            <a:r>
              <a:rPr lang="en-GB" dirty="0" smtClean="0"/>
              <a:t>OPB: </a:t>
            </a:r>
            <a:r>
              <a:rPr lang="en-GB" dirty="0" err="1" smtClean="0"/>
              <a:t>Opto</a:t>
            </a:r>
            <a:r>
              <a:rPr lang="en-GB" dirty="0" smtClean="0"/>
              <a:t>- and Power Boards, mounted on the vacuum tank</a:t>
            </a:r>
          </a:p>
          <a:p>
            <a:r>
              <a:rPr lang="en-GB" dirty="0" smtClean="0"/>
              <a:t>Each OPB has 5 supply voltages: 5 V @ 0.8, 4.5, 4.5, 2.2 &amp; 2.2 A</a:t>
            </a:r>
          </a:p>
          <a:p>
            <a:pPr lvl="1"/>
            <a:r>
              <a:rPr lang="en-GB" dirty="0" smtClean="0"/>
              <a:t>Estimates are hopefully conservative</a:t>
            </a:r>
          </a:p>
          <a:p>
            <a:pPr lvl="1"/>
            <a:r>
              <a:rPr lang="en-GB" dirty="0" smtClean="0"/>
              <a:t>Assuming 0.5 and 1.0 </a:t>
            </a:r>
            <a:r>
              <a:rPr lang="en-GB" dirty="0" err="1" smtClean="0"/>
              <a:t>Ω</a:t>
            </a:r>
            <a:r>
              <a:rPr lang="en-GB" dirty="0" smtClean="0"/>
              <a:t> cable resistance</a:t>
            </a:r>
          </a:p>
          <a:p>
            <a:pPr lvl="1"/>
            <a:r>
              <a:rPr lang="en-GB" dirty="0" smtClean="0"/>
              <a:t>Fits just about in the current CAEN LV specs</a:t>
            </a:r>
          </a:p>
          <a:p>
            <a:pPr lvl="2"/>
            <a:r>
              <a:rPr lang="en-GB" dirty="0" smtClean="0"/>
              <a:t>Long distance cable voltage drop close to the limit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3</a:t>
            </a:fld>
            <a:endParaRPr lang="en-GB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63526" y="3988894"/>
          <a:ext cx="8675687" cy="214638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0847"/>
                <a:gridCol w="1499792"/>
                <a:gridCol w="1756513"/>
                <a:gridCol w="2296978"/>
                <a:gridCol w="1791557"/>
              </a:tblGrid>
              <a:tr h="668102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Upgraded VELO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output power (W)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Power</a:t>
                      </a:r>
                      <a:r>
                        <a:rPr lang="en-GB" baseline="0" dirty="0" smtClean="0"/>
                        <a:t> dissipation (W) 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635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Cables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OPB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33.8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½ 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880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Full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1760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Power dissipation: current vs. upgrade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4</a:t>
            </a:fld>
            <a:endParaRPr lang="en-GB"/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263526" y="3988894"/>
          <a:ext cx="8675687" cy="2146382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0847"/>
                <a:gridCol w="1499792"/>
                <a:gridCol w="1756513"/>
                <a:gridCol w="2296978"/>
                <a:gridCol w="1791557"/>
              </a:tblGrid>
              <a:tr h="668102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Upgraded VELO</a:t>
                      </a:r>
                      <a:endParaRPr lang="en-GB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output power (W)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Power</a:t>
                      </a:r>
                      <a:r>
                        <a:rPr lang="en-GB" baseline="0" dirty="0" smtClean="0"/>
                        <a:t> dissipation (W) 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163572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Cables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OPB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100.5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33.8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½ 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2610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780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880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950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Full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5220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1560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1760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1900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63526" y="1212359"/>
          <a:ext cx="8675687" cy="2180548"/>
        </p:xfrm>
        <a:graphic>
          <a:graphicData uri="http://schemas.openxmlformats.org/drawingml/2006/table">
            <a:tbl>
              <a:tblPr firstRow="1" bandRow="1">
                <a:tableStyleId>{9DCAF9ED-07DC-4A11-8D7F-57B35C25682E}</a:tableStyleId>
              </a:tblPr>
              <a:tblGrid>
                <a:gridCol w="1330847"/>
                <a:gridCol w="1499792"/>
                <a:gridCol w="1756513"/>
                <a:gridCol w="2296978"/>
                <a:gridCol w="1791557"/>
              </a:tblGrid>
              <a:tr h="685800">
                <a:tc rowSpan="2">
                  <a:txBody>
                    <a:bodyPr/>
                    <a:lstStyle/>
                    <a:p>
                      <a:r>
                        <a:rPr lang="en-GB" dirty="0" smtClean="0"/>
                        <a:t>Current VELO*</a:t>
                      </a:r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PS</a:t>
                      </a:r>
                      <a:r>
                        <a:rPr lang="en-GB" baseline="0" dirty="0" smtClean="0"/>
                        <a:t> output power (W)</a:t>
                      </a:r>
                      <a:endParaRPr lang="en-GB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Power</a:t>
                      </a:r>
                      <a:r>
                        <a:rPr lang="en-GB" baseline="0" dirty="0" smtClean="0"/>
                        <a:t> dissipation (W) </a:t>
                      </a:r>
                      <a:endParaRPr lang="en-GB" dirty="0" smtClean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</a:tr>
              <a:tr h="38222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Cables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Repeater</a:t>
                      </a:r>
                      <a:r>
                        <a:rPr lang="en-GB" b="1" baseline="0" dirty="0" smtClean="0">
                          <a:solidFill>
                            <a:schemeClr val="bg1"/>
                          </a:solidFill>
                        </a:rPr>
                        <a:t> Boards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chemeClr val="bg1"/>
                          </a:solidFill>
                        </a:rPr>
                        <a:t>Module</a:t>
                      </a:r>
                      <a:endParaRPr lang="en-GB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solidFill>
                      <a:srgbClr val="333399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1 module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42.2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13.4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12.3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16.5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½ 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930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270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363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Full</a:t>
                      </a:r>
                      <a:r>
                        <a:rPr lang="en-GB" baseline="0" dirty="0" smtClean="0"/>
                        <a:t> </a:t>
                      </a:r>
                      <a:r>
                        <a:rPr lang="en-GB" baseline="0" dirty="0" err="1" smtClean="0"/>
                        <a:t>Velo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1860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600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b="1" dirty="0" smtClean="0">
                          <a:solidFill>
                            <a:srgbClr val="800000"/>
                          </a:solidFill>
                        </a:rPr>
                        <a:t>540</a:t>
                      </a:r>
                      <a:endParaRPr lang="en-GB" b="1" dirty="0">
                        <a:solidFill>
                          <a:srgbClr val="8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725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433041" y="3392907"/>
            <a:ext cx="76255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*Measured values, ignoring </a:t>
            </a:r>
            <a:r>
              <a:rPr lang="en-GB" sz="1600" dirty="0" smtClean="0"/>
              <a:t>binary part of the </a:t>
            </a:r>
            <a:r>
              <a:rPr lang="en-GB" sz="1600" dirty="0"/>
              <a:t>p</a:t>
            </a:r>
            <a:r>
              <a:rPr lang="en-GB" sz="1600" dirty="0" smtClean="0"/>
              <a:t>ile-up modules &amp; RPT boards</a:t>
            </a:r>
            <a:endParaRPr lang="en-GB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59624" y="6135276"/>
            <a:ext cx="399821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*Conservative estimates, hopefully less</a:t>
            </a:r>
            <a:endParaRPr lang="en-GB" sz="16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OPBs</a:t>
            </a:r>
            <a:r>
              <a:rPr lang="en-GB" dirty="0" smtClean="0"/>
              <a:t>: physical location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 descr="BART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78817" y="1204437"/>
            <a:ext cx="7178876" cy="5159817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OPBs</a:t>
            </a:r>
            <a:r>
              <a:rPr lang="en-GB" dirty="0" smtClean="0"/>
              <a:t>: physical location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6</a:t>
            </a:fld>
            <a:endParaRPr lang="en-GB"/>
          </a:p>
        </p:txBody>
      </p:sp>
      <p:pic>
        <p:nvPicPr>
          <p:cNvPr id="6" name="Picture 5" descr="HOOD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1941" y="1134837"/>
            <a:ext cx="5112880" cy="52564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716189" y="3993238"/>
            <a:ext cx="3275612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err="1" smtClean="0">
                <a:solidFill>
                  <a:srgbClr val="000090"/>
                </a:solidFill>
              </a:rPr>
              <a:t>OPBs</a:t>
            </a:r>
            <a:r>
              <a:rPr lang="en-GB" sz="1600" b="1" dirty="0">
                <a:solidFill>
                  <a:srgbClr val="000090"/>
                </a:solidFill>
              </a:rPr>
              <a:t>:</a:t>
            </a:r>
            <a:r>
              <a:rPr lang="en-GB" sz="1600" b="1" dirty="0" smtClean="0">
                <a:solidFill>
                  <a:srgbClr val="000090"/>
                </a:solidFill>
              </a:rPr>
              <a:t> indicates the card size, not including crates or cooling</a:t>
            </a:r>
            <a:endParaRPr lang="en-GB" sz="1600" b="1" dirty="0">
              <a:solidFill>
                <a:srgbClr val="000090"/>
              </a:solidFill>
            </a:endParaRPr>
          </a:p>
        </p:txBody>
      </p:sp>
      <p:cxnSp>
        <p:nvCxnSpPr>
          <p:cNvPr id="9" name="Straight Arrow Connector 8"/>
          <p:cNvCxnSpPr>
            <a:stCxn id="7" idx="1"/>
          </p:cNvCxnSpPr>
          <p:nvPr/>
        </p:nvCxnSpPr>
        <p:spPr>
          <a:xfrm rot="10800000" flipV="1">
            <a:off x="4647017" y="4285626"/>
            <a:ext cx="1069173" cy="538606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5716189" y="1688767"/>
            <a:ext cx="2991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Tertiary vacuum: CO2 distribution &amp; safety valves</a:t>
            </a:r>
          </a:p>
          <a:p>
            <a:r>
              <a:rPr lang="en-GB" sz="1600" b="1" dirty="0" smtClean="0">
                <a:solidFill>
                  <a:srgbClr val="000090"/>
                </a:solidFill>
              </a:rPr>
              <a:t>(access required)</a:t>
            </a:r>
            <a:endParaRPr lang="en-GB" sz="1600" b="1" dirty="0">
              <a:solidFill>
                <a:srgbClr val="000090"/>
              </a:solidFill>
            </a:endParaRPr>
          </a:p>
        </p:txBody>
      </p:sp>
      <p:cxnSp>
        <p:nvCxnSpPr>
          <p:cNvPr id="11" name="Straight Arrow Connector 10"/>
          <p:cNvCxnSpPr>
            <a:stCxn id="10" idx="1"/>
          </p:cNvCxnSpPr>
          <p:nvPr/>
        </p:nvCxnSpPr>
        <p:spPr>
          <a:xfrm rot="10800000" flipV="1">
            <a:off x="4112425" y="2104265"/>
            <a:ext cx="1603765" cy="896897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768777" y="5995639"/>
            <a:ext cx="32230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90"/>
                </a:solidFill>
              </a:rPr>
              <a:t>Vacuum ports for pumping</a:t>
            </a:r>
            <a:endParaRPr lang="en-GB" sz="1600" b="1" dirty="0">
              <a:solidFill>
                <a:srgbClr val="000090"/>
              </a:solidFill>
            </a:endParaRPr>
          </a:p>
        </p:txBody>
      </p:sp>
      <p:cxnSp>
        <p:nvCxnSpPr>
          <p:cNvPr id="15" name="Straight Arrow Connector 14"/>
          <p:cNvCxnSpPr>
            <a:stCxn id="14" idx="1"/>
          </p:cNvCxnSpPr>
          <p:nvPr/>
        </p:nvCxnSpPr>
        <p:spPr>
          <a:xfrm rot="10800000">
            <a:off x="3715701" y="5728230"/>
            <a:ext cx="2053077" cy="436687"/>
          </a:xfrm>
          <a:prstGeom prst="straightConnector1">
            <a:avLst/>
          </a:prstGeom>
          <a:ln w="508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OPB: cooling, heat path</a:t>
            </a:r>
            <a:endParaRPr lang="en-GB" dirty="0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5407268" y="1577986"/>
            <a:ext cx="3618534" cy="4813289"/>
          </a:xfrm>
        </p:spPr>
        <p:txBody>
          <a:bodyPr/>
          <a:lstStyle/>
          <a:p>
            <a:r>
              <a:rPr lang="en-GB" sz="1600" dirty="0" smtClean="0"/>
              <a:t>Heat dissipation mainly in</a:t>
            </a:r>
          </a:p>
          <a:p>
            <a:pPr lvl="1"/>
            <a:r>
              <a:rPr lang="en-GB" sz="1600" dirty="0" smtClean="0"/>
              <a:t>DC/DC converter</a:t>
            </a:r>
          </a:p>
          <a:p>
            <a:pPr lvl="1"/>
            <a:r>
              <a:rPr lang="en-GB" sz="1600" dirty="0" smtClean="0"/>
              <a:t>VTT/Rx modules</a:t>
            </a:r>
          </a:p>
          <a:p>
            <a:r>
              <a:rPr lang="en-GB" sz="1600" dirty="0" smtClean="0"/>
              <a:t>Distance between boards</a:t>
            </a:r>
          </a:p>
          <a:p>
            <a:pPr lvl="1"/>
            <a:r>
              <a:rPr lang="en-GB" sz="1600" dirty="0" smtClean="0"/>
              <a:t>30 mm</a:t>
            </a:r>
          </a:p>
          <a:p>
            <a:r>
              <a:rPr lang="en-GB" sz="1600" dirty="0" smtClean="0"/>
              <a:t>Maximum component height</a:t>
            </a:r>
          </a:p>
          <a:p>
            <a:pPr lvl="1"/>
            <a:r>
              <a:rPr lang="en-GB" sz="1600" dirty="0" smtClean="0"/>
              <a:t>approx. 20 mm</a:t>
            </a:r>
          </a:p>
          <a:p>
            <a:r>
              <a:rPr lang="en-GB" sz="1600" dirty="0" smtClean="0"/>
              <a:t>Cooling concept</a:t>
            </a:r>
          </a:p>
          <a:p>
            <a:pPr lvl="1"/>
            <a:r>
              <a:rPr lang="en-GB" sz="1600" dirty="0" smtClean="0"/>
              <a:t>Vertical heat sinks (bars) on the board</a:t>
            </a:r>
          </a:p>
          <a:p>
            <a:pPr lvl="1"/>
            <a:r>
              <a:rPr lang="en-GB" sz="1600" dirty="0" smtClean="0"/>
              <a:t>Running along the ‘hot’ component</a:t>
            </a:r>
          </a:p>
          <a:p>
            <a:pPr lvl="1"/>
            <a:r>
              <a:rPr lang="en-GB" sz="1600" dirty="0" smtClean="0"/>
              <a:t>Fins for air cooling?</a:t>
            </a:r>
          </a:p>
          <a:p>
            <a:pPr lvl="1"/>
            <a:r>
              <a:rPr lang="en-GB" sz="1600" dirty="0" smtClean="0"/>
              <a:t>Transport the heat to the board edge?</a:t>
            </a:r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pPr lvl="1"/>
            <a:endParaRPr lang="en-GB" sz="1600" dirty="0" smtClean="0"/>
          </a:p>
          <a:p>
            <a:endParaRPr lang="en-GB" sz="16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7</a:t>
            </a:fld>
            <a:endParaRPr lang="en-GB"/>
          </a:p>
        </p:txBody>
      </p:sp>
      <p:pic>
        <p:nvPicPr>
          <p:cNvPr id="6" name="Picture 5" descr="OPB_PCBLayout_v1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 rot="5400000">
            <a:off x="193891" y="1766837"/>
            <a:ext cx="5020940" cy="383762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6200000">
            <a:off x="-982576" y="3597320"/>
            <a:ext cx="26630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vacuum feed-through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910878" y="1042256"/>
            <a:ext cx="72278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/>
              <a:t>Layout of prototype OPB, full size board expected to be 160 </a:t>
            </a:r>
            <a:r>
              <a:rPr lang="en-GB" sz="1600" dirty="0" err="1" smtClean="0"/>
              <a:t>x</a:t>
            </a:r>
            <a:r>
              <a:rPr lang="en-GB" sz="1600" dirty="0" smtClean="0"/>
              <a:t> 420 mm</a:t>
            </a:r>
            <a:r>
              <a:rPr lang="en-GB" sz="1600" baseline="30000" dirty="0" smtClean="0"/>
              <a:t>2</a:t>
            </a:r>
            <a:endParaRPr lang="en-GB" sz="1600" baseline="30000" dirty="0"/>
          </a:p>
        </p:txBody>
      </p:sp>
      <p:sp>
        <p:nvSpPr>
          <p:cNvPr id="9" name="TextBox 8"/>
          <p:cNvSpPr txBox="1"/>
          <p:nvPr/>
        </p:nvSpPr>
        <p:spPr>
          <a:xfrm rot="16200000">
            <a:off x="3151128" y="3597320"/>
            <a:ext cx="3525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optical fibres &amp; LV connection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894838" y="6026380"/>
            <a:ext cx="20153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90"/>
                </a:solidFill>
              </a:rPr>
              <a:t>DC/DC converters</a:t>
            </a:r>
            <a:endParaRPr lang="en-GB" sz="1600" dirty="0">
              <a:solidFill>
                <a:srgbClr val="00009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rot="5400000" flipH="1" flipV="1">
            <a:off x="1727233" y="5873971"/>
            <a:ext cx="451851" cy="2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314316" y="6026380"/>
            <a:ext cx="8258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 smtClean="0">
                <a:solidFill>
                  <a:srgbClr val="000090"/>
                </a:solidFill>
              </a:rPr>
              <a:t>VTT/Rx</a:t>
            </a:r>
            <a:endParaRPr lang="en-GB" sz="1600" dirty="0">
              <a:solidFill>
                <a:srgbClr val="000090"/>
              </a:solidFill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rot="5400000" flipH="1" flipV="1">
            <a:off x="3327482" y="5713485"/>
            <a:ext cx="772822" cy="4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Cooling options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958" y="1178383"/>
            <a:ext cx="8435975" cy="5217655"/>
          </a:xfrm>
        </p:spPr>
        <p:txBody>
          <a:bodyPr/>
          <a:lstStyle/>
          <a:p>
            <a:r>
              <a:rPr lang="en-GB" dirty="0" smtClean="0"/>
              <a:t>Passive air cooling</a:t>
            </a:r>
          </a:p>
          <a:p>
            <a:pPr lvl="1"/>
            <a:r>
              <a:rPr lang="en-GB" dirty="0" smtClean="0"/>
              <a:t>Crates have open top and bottom to allow vertical air flow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Pros: Simple, cheap, no maintenance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Cons: Probably not enough and heats up the VELO alcove</a:t>
            </a:r>
          </a:p>
          <a:p>
            <a:r>
              <a:rPr lang="en-GB" dirty="0" smtClean="0"/>
              <a:t>Forced, chilled air cooling</a:t>
            </a:r>
          </a:p>
          <a:p>
            <a:pPr lvl="1"/>
            <a:r>
              <a:rPr lang="en-GB" dirty="0" smtClean="0"/>
              <a:t>Heat exchanger plus fans, like most off-detector crates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Pros: Simple on the PCBs, relatively simple crates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Cons: Radiation and magnetic field tolerance</a:t>
            </a:r>
          </a:p>
          <a:p>
            <a:r>
              <a:rPr lang="en-GB" dirty="0" smtClean="0"/>
              <a:t>Circulating chilled water</a:t>
            </a:r>
          </a:p>
          <a:p>
            <a:pPr lvl="1"/>
            <a:r>
              <a:rPr lang="en-GB" dirty="0" smtClean="0"/>
              <a:t>Either in the crate, cooling the bars from the card edges</a:t>
            </a:r>
          </a:p>
          <a:p>
            <a:pPr lvl="1"/>
            <a:r>
              <a:rPr lang="en-GB" dirty="0" smtClean="0"/>
              <a:t>Or through the cooling bars themselves</a:t>
            </a:r>
          </a:p>
          <a:p>
            <a:pPr lvl="1"/>
            <a:r>
              <a:rPr lang="en-GB" dirty="0" smtClean="0">
                <a:solidFill>
                  <a:srgbClr val="008000"/>
                </a:solidFill>
              </a:rPr>
              <a:t>Pros: chilled water is easy to provide</a:t>
            </a:r>
          </a:p>
          <a:p>
            <a:pPr lvl="1"/>
            <a:r>
              <a:rPr lang="en-GB" dirty="0" smtClean="0">
                <a:solidFill>
                  <a:srgbClr val="800000"/>
                </a:solidFill>
              </a:rPr>
              <a:t>Cons: Complicates board and crate designs. The area is already very busy (CO</a:t>
            </a:r>
            <a:r>
              <a:rPr lang="en-GB" baseline="-25000" dirty="0" smtClean="0">
                <a:solidFill>
                  <a:srgbClr val="800000"/>
                </a:solidFill>
              </a:rPr>
              <a:t>2</a:t>
            </a:r>
            <a:r>
              <a:rPr lang="en-GB" dirty="0" smtClean="0">
                <a:solidFill>
                  <a:srgbClr val="800000"/>
                </a:solidFill>
              </a:rPr>
              <a:t> distribution, feed-</a:t>
            </a:r>
            <a:r>
              <a:rPr lang="en-GB" dirty="0" err="1" smtClean="0">
                <a:solidFill>
                  <a:srgbClr val="800000"/>
                </a:solidFill>
              </a:rPr>
              <a:t>thoughs</a:t>
            </a:r>
            <a:r>
              <a:rPr lang="en-GB" dirty="0" smtClean="0">
                <a:solidFill>
                  <a:srgbClr val="800000"/>
                </a:solidFill>
              </a:rPr>
              <a:t>, …)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8 October 2015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L. Eklund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3434BE-5D20-794F-9132-AB4E5FB61B98}" type="slidenum">
              <a:rPr lang="en-GB" smtClean="0"/>
              <a:pPr/>
              <a:t>8</a:t>
            </a:fld>
            <a:endParaRPr lang="en-GB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GlasgowTemplate">
  <a:themeElements>
    <a:clrScheme name="Glasgow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lasgowTemplate">
      <a:majorFont>
        <a:latin typeface="Comic Sans MS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Glasgow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lasgow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lasgow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GlaLHCbTemplate.potx</Template>
  <TotalTime>343</TotalTime>
  <Words>686</Words>
  <Application>Microsoft Macintosh PowerPoint</Application>
  <PresentationFormat>On-screen Show (4:3)</PresentationFormat>
  <Paragraphs>192</Paragraphs>
  <Slides>8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GlasgowTemplate</vt:lpstr>
      <vt:lpstr>VELO Upgrade Electronics Cooling</vt:lpstr>
      <vt:lpstr>VELO Electronics overview</vt:lpstr>
      <vt:lpstr>Power dissipation</vt:lpstr>
      <vt:lpstr>Power dissipation: current vs. upgrade</vt:lpstr>
      <vt:lpstr>OPBs: physical location</vt:lpstr>
      <vt:lpstr>OPBs: physical location</vt:lpstr>
      <vt:lpstr>OPB: cooling, heat path</vt:lpstr>
      <vt:lpstr>Cooling options</vt:lpstr>
    </vt:vector>
  </TitlesOfParts>
  <Company>University of Glasgow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VELO Upgrade Electronics Cooling</dc:title>
  <dc:creator>Lars Eklund</dc:creator>
  <cp:lastModifiedBy>Lars Eklund</cp:lastModifiedBy>
  <cp:revision>19</cp:revision>
  <dcterms:created xsi:type="dcterms:W3CDTF">2015-10-08T12:01:58Z</dcterms:created>
  <dcterms:modified xsi:type="dcterms:W3CDTF">2015-10-08T12:06:52Z</dcterms:modified>
</cp:coreProperties>
</file>