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74" r:id="rId2"/>
    <p:sldId id="955" r:id="rId3"/>
    <p:sldId id="956" r:id="rId4"/>
    <p:sldId id="961" r:id="rId5"/>
    <p:sldId id="959" r:id="rId6"/>
    <p:sldId id="958" r:id="rId7"/>
    <p:sldId id="962" r:id="rId8"/>
    <p:sldId id="960" r:id="rId9"/>
    <p:sldId id="947" r:id="rId10"/>
  </p:sldIdLst>
  <p:sldSz cx="9144000" cy="6858000" type="overhead"/>
  <p:notesSz cx="6805613" cy="9944100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CCFF"/>
    <a:srgbClr val="FF33CC"/>
    <a:srgbClr val="990099"/>
    <a:srgbClr val="D1F018"/>
    <a:srgbClr val="9933FF"/>
    <a:srgbClr val="999999"/>
    <a:srgbClr val="FFFF00"/>
    <a:srgbClr val="A50021"/>
    <a:srgbClr val="A1A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7086" autoAdjust="0"/>
  </p:normalViewPr>
  <p:slideViewPr>
    <p:cSldViewPr snapToObjects="1">
      <p:cViewPr varScale="1">
        <p:scale>
          <a:sx n="126" d="100"/>
          <a:sy n="126" d="100"/>
        </p:scale>
        <p:origin x="-714" y="72"/>
      </p:cViewPr>
      <p:guideLst>
        <p:guide orient="horz" pos="3841"/>
        <p:guide orient="horz" pos="2881"/>
        <p:guide pos="201"/>
        <p:guide pos="1691"/>
        <p:guide pos="-46"/>
        <p:guide pos="73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2112" y="-72"/>
      </p:cViewPr>
      <p:guideLst>
        <p:guide orient="horz" pos="3130"/>
        <p:guide pos="214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564" cy="49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1" tIns="46200" rIns="92401" bIns="46200" numCol="1" anchor="t" anchorCtr="0" compatLnSpc="1">
            <a:prstTxWarp prst="textNoShape">
              <a:avLst/>
            </a:prstTxWarp>
          </a:bodyPr>
          <a:lstStyle>
            <a:lvl1pPr algn="l" defTabSz="92441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050" y="0"/>
            <a:ext cx="2948563" cy="49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1" tIns="46200" rIns="92401" bIns="46200" numCol="1" anchor="t" anchorCtr="0" compatLnSpc="1">
            <a:prstTxWarp prst="textNoShape">
              <a:avLst/>
            </a:prstTxWarp>
          </a:bodyPr>
          <a:lstStyle>
            <a:lvl1pPr algn="r" defTabSz="92441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576"/>
            <a:ext cx="2948564" cy="4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1" tIns="46200" rIns="92401" bIns="46200" numCol="1" anchor="b" anchorCtr="0" compatLnSpc="1">
            <a:prstTxWarp prst="textNoShape">
              <a:avLst/>
            </a:prstTxWarp>
          </a:bodyPr>
          <a:lstStyle>
            <a:lvl1pPr algn="l" defTabSz="92441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050" y="9446576"/>
            <a:ext cx="2948563" cy="4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1" tIns="46200" rIns="92401" bIns="46200" numCol="1" anchor="b" anchorCtr="0" compatLnSpc="1">
            <a:prstTxWarp prst="textNoShape">
              <a:avLst/>
            </a:prstTxWarp>
          </a:bodyPr>
          <a:lstStyle>
            <a:lvl1pPr algn="r" defTabSz="92441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fld id="{1FF9ED47-4FBD-468B-8CFE-477808153B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67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354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9963" y="768350"/>
            <a:ext cx="4918075" cy="36877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36" y="4685695"/>
            <a:ext cx="5009510" cy="453371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01" tIns="46200" rIns="92401" bIns="4620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734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38238" y="1600200"/>
            <a:ext cx="7161212" cy="1143000"/>
          </a:xfrm>
          <a:solidFill>
            <a:srgbClr val="FFFF99"/>
          </a:solidFill>
          <a:ln w="12700">
            <a:solidFill>
              <a:schemeClr val="tx1"/>
            </a:solidFill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 wrap="none" lIns="87859" tIns="43930" rIns="87859" bIns="43930" anchor="ctr"/>
          <a:lstStyle>
            <a:lvl1pPr>
              <a:defRPr sz="1400"/>
            </a:lvl1pPr>
          </a:lstStyle>
          <a:p>
            <a:pPr>
              <a:defRPr/>
            </a:pPr>
            <a:fld id="{62CE732A-1668-49FD-A477-776C360BAD46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wrap="none" lIns="87859" tIns="43930" rIns="87859" bIns="43930" anchor="ctr"/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 wrap="none" lIns="87859" tIns="43930" rIns="87859" bIns="43930" anchor="ctr"/>
          <a:lstStyle>
            <a:lvl1pPr>
              <a:defRPr sz="1400"/>
            </a:lvl1pPr>
          </a:lstStyle>
          <a:p>
            <a:pPr>
              <a:defRPr/>
            </a:pPr>
            <a:fld id="{6618869E-F917-420F-975F-32973358487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6C01D-9E3D-43DD-A187-A24825ED4A5C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0C1D4-42C8-460A-9069-E3958A186DA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76200"/>
            <a:ext cx="20955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1341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80AA4-6B82-4748-AEB1-B159C8516141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E1823-580D-4ECB-8B0C-13C5D62EB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5311A-CE72-4E49-AAE3-7A87B503D239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2D64E-30B8-42CB-AE17-D62BFDF66DF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613C-B2DA-4713-8998-B8F2BF077D51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8FF0F-1B80-4C24-B3B8-7B24E23DB01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3713" y="990600"/>
            <a:ext cx="3967162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990600"/>
            <a:ext cx="396875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70DD-F95D-4494-84D3-6FC9AB93D64B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D091-00AC-4E9E-B258-EB082E345DB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1A3A6-2F42-4D43-A0A7-E5D3AAA69FB8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9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4E49-2121-47F4-BF32-37C8F62666B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7C9E6-D875-4B33-91D8-2AC5AEA455F4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4411E-2AF0-43C6-AA11-617FB4551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9538-8BE0-48E4-A008-E7245E29CC3A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1868C-A024-4AB4-B6A0-1471F0EAC8B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EAB6E-24F5-441F-A3FF-59EFD1009C84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EA24C-E9F5-4A28-98B3-DC7EB12218E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65288-ADF0-460D-8FAF-C0C5746B039D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1FC0E-5D54-42E8-8E8F-02387FD5D26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859" tIns="43930" rIns="87859" bIns="439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3713" y="990600"/>
            <a:ext cx="808831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59" tIns="43930" rIns="87859" bIns="439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V="1">
            <a:off x="449263" y="685800"/>
            <a:ext cx="8201025" cy="0"/>
          </a:xfrm>
          <a:prstGeom prst="line">
            <a:avLst/>
          </a:prstGeom>
          <a:noFill/>
          <a:ln w="73080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1975" y="6629400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866904CA-C82B-4F74-AE69-F16AADEE6FDD}" type="datetime4">
              <a:rPr lang="en-US" smtClean="0"/>
              <a:pPr>
                <a:defRPr/>
              </a:pPr>
              <a:t>October 8, 2015</a:t>
            </a:fld>
            <a:endParaRPr lang="en-US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6629400"/>
            <a:ext cx="281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1067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0500" y="6629400"/>
            <a:ext cx="190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439DC46D-E45E-48D4-AF1B-8EEDE840F69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068" name="Line 44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hf hdr="0" ftr="0" dt="0"/>
  <p:txStyles>
    <p:titleStyle>
      <a:lvl1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271463" indent="-271463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3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903288" indent="-269875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</a:defRPr>
      </a:lvl2pPr>
      <a:lvl3pPr marL="1276350" indent="-19050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latin typeface="+mn-lt"/>
        </a:defRPr>
      </a:lvl3pPr>
      <a:lvl4pPr marL="1911350" indent="-238125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</a:defRPr>
      </a:lvl4pPr>
      <a:lvl5pPr marL="23542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5pPr>
      <a:lvl6pPr marL="28114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6pPr>
      <a:lvl7pPr marL="32686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7pPr>
      <a:lvl8pPr marL="37258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8pPr>
      <a:lvl9pPr marL="41830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khef.nl/pub/experiments/bfys/lhcb/outerTracker/Cooli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391400" cy="1371600"/>
          </a:xfrm>
          <a:solidFill>
            <a:srgbClr val="D8FAFC"/>
          </a:solidFill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sz="3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SciFi</a:t>
            </a:r>
            <a:r>
              <a:rPr lang="en-US" sz="3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Electronics Cooling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85800" y="2038797"/>
            <a:ext cx="7620000" cy="78060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87253" tIns="43627" rIns="87253" bIns="43627">
            <a:spAutoFit/>
          </a:bodyPr>
          <a:lstStyle/>
          <a:p>
            <a:pPr defTabSz="873125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 i="1" dirty="0" smtClean="0">
                <a:solidFill>
                  <a:srgbClr val="000099"/>
                </a:solidFill>
              </a:rPr>
              <a:t>Christophe </a:t>
            </a:r>
            <a:r>
              <a:rPr lang="en-US" b="1" i="1" dirty="0" err="1">
                <a:solidFill>
                  <a:srgbClr val="000099"/>
                </a:solidFill>
              </a:rPr>
              <a:t>I</a:t>
            </a:r>
            <a:r>
              <a:rPr lang="en-US" b="1" i="1" dirty="0" err="1" smtClean="0">
                <a:solidFill>
                  <a:srgbClr val="000099"/>
                </a:solidFill>
              </a:rPr>
              <a:t>nsa</a:t>
            </a:r>
            <a:r>
              <a:rPr lang="en-US" b="1" i="1" dirty="0" smtClean="0">
                <a:solidFill>
                  <a:srgbClr val="000099"/>
                </a:solidFill>
              </a:rPr>
              <a:t>, Antonio Pellegrino</a:t>
            </a:r>
          </a:p>
          <a:p>
            <a:pPr defTabSz="873125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 i="1" dirty="0" err="1" smtClean="0">
                <a:solidFill>
                  <a:srgbClr val="000099"/>
                </a:solidFill>
              </a:rPr>
              <a:t>LHCb</a:t>
            </a:r>
            <a:r>
              <a:rPr lang="en-US" b="1" i="1" dirty="0" smtClean="0">
                <a:solidFill>
                  <a:srgbClr val="000099"/>
                </a:solidFill>
              </a:rPr>
              <a:t> Upgrade Electronics Meeting, October 8, 2015</a:t>
            </a:r>
            <a:endParaRPr lang="en-US" b="1" i="1" dirty="0">
              <a:solidFill>
                <a:srgbClr val="000099"/>
              </a:solidFill>
            </a:endParaRPr>
          </a:p>
        </p:txBody>
      </p:sp>
      <p:sp>
        <p:nvSpPr>
          <p:cNvPr id="3076" name="Text Box 23"/>
          <p:cNvSpPr txBox="1">
            <a:spLocks noChangeArrowheads="1"/>
          </p:cNvSpPr>
          <p:nvPr/>
        </p:nvSpPr>
        <p:spPr bwMode="auto">
          <a:xfrm>
            <a:off x="381000" y="3699808"/>
            <a:ext cx="8382000" cy="2246769"/>
          </a:xfrm>
          <a:prstGeom prst="rect">
            <a:avLst/>
          </a:prstGeom>
          <a:solidFill>
            <a:srgbClr val="FF6600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smtClean="0">
                <a:solidFill>
                  <a:schemeClr val="bg1"/>
                </a:solidFill>
              </a:rPr>
              <a:t>Introduction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endParaRPr lang="en-GB" sz="2000" b="1" dirty="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r>
              <a:rPr lang="en-GB" sz="2000" b="1" dirty="0" smtClean="0">
                <a:solidFill>
                  <a:schemeClr val="bg1"/>
                </a:solidFill>
              </a:rPr>
              <a:t> FE Electronics design and power consumption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endParaRPr lang="en-GB" sz="2000" b="1" dirty="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r>
              <a:rPr lang="en-GB" sz="2000" b="1" dirty="0" smtClean="0">
                <a:solidFill>
                  <a:schemeClr val="bg1"/>
                </a:solidFill>
              </a:rPr>
              <a:t> Cooling system specifications</a:t>
            </a:r>
          </a:p>
          <a:p>
            <a:pPr lvl="1"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en-GB" sz="2000" b="1" dirty="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o"/>
            </a:pPr>
            <a:r>
              <a:rPr lang="en-GB" sz="2000" b="1" dirty="0" smtClean="0">
                <a:solidFill>
                  <a:schemeClr val="bg1"/>
                </a:solidFill>
              </a:rPr>
              <a:t> Summary and Outlook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General Setup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67600" y="6629400"/>
            <a:ext cx="973138" cy="228600"/>
          </a:xfrm>
        </p:spPr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129" name="Groupe 128"/>
          <p:cNvGrpSpPr/>
          <p:nvPr/>
        </p:nvGrpSpPr>
        <p:grpSpPr>
          <a:xfrm>
            <a:off x="879350" y="1148984"/>
            <a:ext cx="8000745" cy="5328016"/>
            <a:chOff x="518850" y="1010988"/>
            <a:chExt cx="8381745" cy="5846718"/>
          </a:xfrm>
        </p:grpSpPr>
        <p:grpSp>
          <p:nvGrpSpPr>
            <p:cNvPr id="122" name="Groupe 121"/>
            <p:cNvGrpSpPr/>
            <p:nvPr/>
          </p:nvGrpSpPr>
          <p:grpSpPr>
            <a:xfrm>
              <a:off x="1610904" y="1084189"/>
              <a:ext cx="7289691" cy="5621411"/>
              <a:chOff x="1610904" y="758926"/>
              <a:chExt cx="7289691" cy="5621411"/>
            </a:xfrm>
          </p:grpSpPr>
          <p:grpSp>
            <p:nvGrpSpPr>
              <p:cNvPr id="114" name="Groupe 113"/>
              <p:cNvGrpSpPr/>
              <p:nvPr/>
            </p:nvGrpSpPr>
            <p:grpSpPr>
              <a:xfrm>
                <a:off x="5150739" y="758926"/>
                <a:ext cx="3749856" cy="3800398"/>
                <a:chOff x="3908869" y="713663"/>
                <a:chExt cx="3749856" cy="3800398"/>
              </a:xfrm>
            </p:grpSpPr>
            <p:grpSp>
              <p:nvGrpSpPr>
                <p:cNvPr id="45" name="Groupe 44"/>
                <p:cNvGrpSpPr/>
                <p:nvPr/>
              </p:nvGrpSpPr>
              <p:grpSpPr>
                <a:xfrm>
                  <a:off x="3908869" y="713663"/>
                  <a:ext cx="1927670" cy="3359885"/>
                  <a:chOff x="795379" y="1178735"/>
                  <a:chExt cx="1927670" cy="3359885"/>
                </a:xfrm>
              </p:grpSpPr>
              <p:grpSp>
                <p:nvGrpSpPr>
                  <p:cNvPr id="46" name="Groupe 45"/>
                  <p:cNvGrpSpPr/>
                  <p:nvPr/>
                </p:nvGrpSpPr>
                <p:grpSpPr>
                  <a:xfrm>
                    <a:off x="1351449" y="1178735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59" name="Parallélogramme 58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0" name="Parallélogramme 59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1" name="Parallélogramme 60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47" name="Groupe 46"/>
                  <p:cNvGrpSpPr/>
                  <p:nvPr/>
                </p:nvGrpSpPr>
                <p:grpSpPr>
                  <a:xfrm>
                    <a:off x="1166931" y="1276349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56" name="Parallélogramme 55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7" name="Parallélogramme 56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8" name="Parallélogramme 57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48" name="Groupe 47"/>
                  <p:cNvGrpSpPr/>
                  <p:nvPr/>
                </p:nvGrpSpPr>
                <p:grpSpPr>
                  <a:xfrm>
                    <a:off x="970449" y="1397733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53" name="Parallélogramme 52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4" name="Parallélogramme 53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5" name="Parallélogramme 54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49" name="Groupe 48"/>
                  <p:cNvGrpSpPr/>
                  <p:nvPr/>
                </p:nvGrpSpPr>
                <p:grpSpPr>
                  <a:xfrm>
                    <a:off x="795379" y="152872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50" name="Parallélogramme 4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1" name="Parallélogramme 5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2" name="Parallélogramme 5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  <p:grpSp>
              <p:nvGrpSpPr>
                <p:cNvPr id="62" name="Groupe 61"/>
                <p:cNvGrpSpPr/>
                <p:nvPr/>
              </p:nvGrpSpPr>
              <p:grpSpPr>
                <a:xfrm>
                  <a:off x="5731055" y="1154176"/>
                  <a:ext cx="1927670" cy="3359885"/>
                  <a:chOff x="2720530" y="2531286"/>
                  <a:chExt cx="1927670" cy="3359885"/>
                </a:xfrm>
              </p:grpSpPr>
              <p:grpSp>
                <p:nvGrpSpPr>
                  <p:cNvPr id="63" name="Groupe 62"/>
                  <p:cNvGrpSpPr/>
                  <p:nvPr/>
                </p:nvGrpSpPr>
                <p:grpSpPr>
                  <a:xfrm>
                    <a:off x="3276600" y="2531286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76" name="Parallélogramme 75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7" name="Parallélogramme 76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8" name="Parallélogramme 77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64" name="Groupe 63"/>
                  <p:cNvGrpSpPr/>
                  <p:nvPr/>
                </p:nvGrpSpPr>
                <p:grpSpPr>
                  <a:xfrm>
                    <a:off x="3092082" y="262890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73" name="Parallélogramme 72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4" name="Parallélogramme 73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5" name="Parallélogramme 74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65" name="Groupe 64"/>
                  <p:cNvGrpSpPr/>
                  <p:nvPr/>
                </p:nvGrpSpPr>
                <p:grpSpPr>
                  <a:xfrm>
                    <a:off x="2895600" y="2750284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70" name="Parallélogramme 6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1" name="Parallélogramme 7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2" name="Parallélogramme 7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66" name="Groupe 65"/>
                  <p:cNvGrpSpPr/>
                  <p:nvPr/>
                </p:nvGrpSpPr>
                <p:grpSpPr>
                  <a:xfrm>
                    <a:off x="2720530" y="2881271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67" name="Parallélogramme 66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8" name="Parallélogramme 67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9" name="Parallélogramme 68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</p:grpSp>
          <p:grpSp>
            <p:nvGrpSpPr>
              <p:cNvPr id="113" name="Groupe 112"/>
              <p:cNvGrpSpPr/>
              <p:nvPr/>
            </p:nvGrpSpPr>
            <p:grpSpPr>
              <a:xfrm>
                <a:off x="3363504" y="1663724"/>
                <a:ext cx="3749856" cy="3800398"/>
                <a:chOff x="5045255" y="2238846"/>
                <a:chExt cx="3749856" cy="3800398"/>
              </a:xfrm>
            </p:grpSpPr>
            <p:grpSp>
              <p:nvGrpSpPr>
                <p:cNvPr id="79" name="Groupe 78"/>
                <p:cNvGrpSpPr/>
                <p:nvPr/>
              </p:nvGrpSpPr>
              <p:grpSpPr>
                <a:xfrm>
                  <a:off x="5045255" y="2238846"/>
                  <a:ext cx="1927670" cy="3359885"/>
                  <a:chOff x="795379" y="1178735"/>
                  <a:chExt cx="1927670" cy="3359885"/>
                </a:xfrm>
              </p:grpSpPr>
              <p:grpSp>
                <p:nvGrpSpPr>
                  <p:cNvPr id="80" name="Groupe 79"/>
                  <p:cNvGrpSpPr/>
                  <p:nvPr/>
                </p:nvGrpSpPr>
                <p:grpSpPr>
                  <a:xfrm>
                    <a:off x="1351449" y="1178735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93" name="Parallélogramme 92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4" name="Parallélogramme 93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5" name="Parallélogramme 94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81" name="Groupe 80"/>
                  <p:cNvGrpSpPr/>
                  <p:nvPr/>
                </p:nvGrpSpPr>
                <p:grpSpPr>
                  <a:xfrm>
                    <a:off x="1166931" y="1276349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90" name="Parallélogramme 8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1" name="Parallélogramme 9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2" name="Parallélogramme 9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82" name="Groupe 81"/>
                  <p:cNvGrpSpPr/>
                  <p:nvPr/>
                </p:nvGrpSpPr>
                <p:grpSpPr>
                  <a:xfrm>
                    <a:off x="970449" y="1397733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87" name="Parallélogramme 86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88" name="Parallélogramme 87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89" name="Parallélogramme 88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83" name="Groupe 82"/>
                  <p:cNvGrpSpPr/>
                  <p:nvPr/>
                </p:nvGrpSpPr>
                <p:grpSpPr>
                  <a:xfrm>
                    <a:off x="795379" y="152872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84" name="Parallélogramme 83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85" name="Parallélogramme 84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86" name="Parallélogramme 85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  <p:grpSp>
              <p:nvGrpSpPr>
                <p:cNvPr id="96" name="Groupe 95"/>
                <p:cNvGrpSpPr/>
                <p:nvPr/>
              </p:nvGrpSpPr>
              <p:grpSpPr>
                <a:xfrm>
                  <a:off x="6867441" y="2679359"/>
                  <a:ext cx="1927670" cy="3359885"/>
                  <a:chOff x="2720530" y="2531286"/>
                  <a:chExt cx="1927670" cy="3359885"/>
                </a:xfrm>
              </p:grpSpPr>
              <p:grpSp>
                <p:nvGrpSpPr>
                  <p:cNvPr id="97" name="Groupe 96"/>
                  <p:cNvGrpSpPr/>
                  <p:nvPr/>
                </p:nvGrpSpPr>
                <p:grpSpPr>
                  <a:xfrm>
                    <a:off x="3276600" y="2531286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10" name="Parallélogramme 10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11" name="Parallélogramme 11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12" name="Parallélogramme 11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98" name="Groupe 97"/>
                  <p:cNvGrpSpPr/>
                  <p:nvPr/>
                </p:nvGrpSpPr>
                <p:grpSpPr>
                  <a:xfrm>
                    <a:off x="3092082" y="262890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07" name="Parallélogramme 106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8" name="Parallélogramme 107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9" name="Parallélogramme 108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99" name="Groupe 98"/>
                  <p:cNvGrpSpPr/>
                  <p:nvPr/>
                </p:nvGrpSpPr>
                <p:grpSpPr>
                  <a:xfrm>
                    <a:off x="2895600" y="2750284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04" name="Parallélogramme 103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5" name="Parallélogramme 104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6" name="Parallélogramme 105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100" name="Groupe 99"/>
                  <p:cNvGrpSpPr/>
                  <p:nvPr/>
                </p:nvGrpSpPr>
                <p:grpSpPr>
                  <a:xfrm>
                    <a:off x="2720530" y="2881271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01" name="Parallélogramme 100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2" name="Parallélogramme 101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03" name="Parallélogramme 102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</p:grpSp>
          <p:grpSp>
            <p:nvGrpSpPr>
              <p:cNvPr id="115" name="Groupe 114"/>
              <p:cNvGrpSpPr/>
              <p:nvPr/>
            </p:nvGrpSpPr>
            <p:grpSpPr>
              <a:xfrm>
                <a:off x="1610904" y="2579939"/>
                <a:ext cx="3749856" cy="3800398"/>
                <a:chOff x="692413" y="2349600"/>
                <a:chExt cx="3749856" cy="3800398"/>
              </a:xfrm>
            </p:grpSpPr>
            <p:grpSp>
              <p:nvGrpSpPr>
                <p:cNvPr id="37" name="Groupe 36"/>
                <p:cNvGrpSpPr/>
                <p:nvPr/>
              </p:nvGrpSpPr>
              <p:grpSpPr>
                <a:xfrm>
                  <a:off x="692413" y="2349600"/>
                  <a:ext cx="1927670" cy="3359885"/>
                  <a:chOff x="795379" y="1178735"/>
                  <a:chExt cx="1927670" cy="3359885"/>
                </a:xfrm>
              </p:grpSpPr>
              <p:grpSp>
                <p:nvGrpSpPr>
                  <p:cNvPr id="21" name="Groupe 20"/>
                  <p:cNvGrpSpPr/>
                  <p:nvPr/>
                </p:nvGrpSpPr>
                <p:grpSpPr>
                  <a:xfrm>
                    <a:off x="1351449" y="1178735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22" name="Parallélogramme 21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3" name="Parallélogramme 22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4" name="Parallélogramme 23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25" name="Groupe 24"/>
                  <p:cNvGrpSpPr/>
                  <p:nvPr/>
                </p:nvGrpSpPr>
                <p:grpSpPr>
                  <a:xfrm>
                    <a:off x="1166931" y="1276349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26" name="Parallélogramme 25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7" name="Parallélogramme 26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8" name="Parallélogramme 27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29" name="Groupe 28"/>
                  <p:cNvGrpSpPr/>
                  <p:nvPr/>
                </p:nvGrpSpPr>
                <p:grpSpPr>
                  <a:xfrm>
                    <a:off x="970449" y="1397733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30" name="Parallélogramme 2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1" name="Parallélogramme 3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2" name="Parallélogramme 3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33" name="Groupe 32"/>
                  <p:cNvGrpSpPr/>
                  <p:nvPr/>
                </p:nvGrpSpPr>
                <p:grpSpPr>
                  <a:xfrm>
                    <a:off x="795379" y="152872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34" name="Parallélogramme 33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5" name="Parallélogramme 34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6" name="Parallélogramme 35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  <p:grpSp>
              <p:nvGrpSpPr>
                <p:cNvPr id="38" name="Groupe 37"/>
                <p:cNvGrpSpPr/>
                <p:nvPr/>
              </p:nvGrpSpPr>
              <p:grpSpPr>
                <a:xfrm>
                  <a:off x="2514599" y="2790113"/>
                  <a:ext cx="1927670" cy="3359885"/>
                  <a:chOff x="2720530" y="2531286"/>
                  <a:chExt cx="1927670" cy="3359885"/>
                </a:xfrm>
              </p:grpSpPr>
              <p:grpSp>
                <p:nvGrpSpPr>
                  <p:cNvPr id="8" name="Groupe 7"/>
                  <p:cNvGrpSpPr/>
                  <p:nvPr/>
                </p:nvGrpSpPr>
                <p:grpSpPr>
                  <a:xfrm>
                    <a:off x="3276600" y="2531286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5" name="Parallélogramme 4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" name="Parallélogramme 5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7" name="Parallélogramme 6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9" name="Groupe 8"/>
                  <p:cNvGrpSpPr/>
                  <p:nvPr/>
                </p:nvGrpSpPr>
                <p:grpSpPr>
                  <a:xfrm>
                    <a:off x="3092082" y="2628900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0" name="Parallélogramme 9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1" name="Parallélogramme 10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2" name="Parallélogramme 11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13" name="Groupe 12"/>
                  <p:cNvGrpSpPr/>
                  <p:nvPr/>
                </p:nvGrpSpPr>
                <p:grpSpPr>
                  <a:xfrm>
                    <a:off x="2895600" y="2750284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4" name="Parallélogramme 13"/>
                    <p:cNvSpPr/>
                    <p:nvPr/>
                  </p:nvSpPr>
                  <p:spPr bwMode="auto">
                    <a:xfrm rot="16200000">
                      <a:off x="2647950" y="3295651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5" name="Parallélogramme 14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6" name="Parallélogramme 15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  <p:grpSp>
                <p:nvGrpSpPr>
                  <p:cNvPr id="17" name="Groupe 16"/>
                  <p:cNvGrpSpPr/>
                  <p:nvPr/>
                </p:nvGrpSpPr>
                <p:grpSpPr>
                  <a:xfrm>
                    <a:off x="2720530" y="2881271"/>
                    <a:ext cx="1371600" cy="3009900"/>
                    <a:chOff x="3124200" y="2476500"/>
                    <a:chExt cx="1371600" cy="3009900"/>
                  </a:xfrm>
                </p:grpSpPr>
                <p:sp>
                  <p:nvSpPr>
                    <p:cNvPr id="18" name="Parallélogramme 17"/>
                    <p:cNvSpPr/>
                    <p:nvPr/>
                  </p:nvSpPr>
                  <p:spPr bwMode="auto">
                    <a:xfrm rot="16200000">
                      <a:off x="2647950" y="3295650"/>
                      <a:ext cx="2324100" cy="1371600"/>
                    </a:xfrm>
                    <a:prstGeom prst="parallelogram">
                      <a:avLst/>
                    </a:prstGeom>
                    <a:solidFill>
                      <a:srgbClr val="FFFF99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9" name="Parallélogramme 18"/>
                    <p:cNvSpPr/>
                    <p:nvPr/>
                  </p:nvSpPr>
                  <p:spPr bwMode="auto">
                    <a:xfrm rot="16200000">
                      <a:off x="3467100" y="21336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0" name="Parallélogramme 19"/>
                    <p:cNvSpPr/>
                    <p:nvPr/>
                  </p:nvSpPr>
                  <p:spPr bwMode="auto">
                    <a:xfrm rot="16200000">
                      <a:off x="3467100" y="4457700"/>
                      <a:ext cx="685800" cy="1371600"/>
                    </a:xfrm>
                    <a:prstGeom prst="parallelogram">
                      <a:avLst>
                        <a:gd name="adj" fmla="val 51447"/>
                      </a:avLst>
                    </a:prstGeom>
                    <a:solidFill>
                      <a:schemeClr val="accent2"/>
                    </a:solidFill>
                    <a:ln w="1905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vert="horz" wrap="square" lIns="90000" tIns="46800" rIns="90000" bIns="46800" numCol="1" rtlCol="0" anchor="ctr" anchorCtr="1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p:txBody>
                </p:sp>
              </p:grpSp>
            </p:grpSp>
          </p:grpSp>
        </p:grpSp>
        <p:cxnSp>
          <p:nvCxnSpPr>
            <p:cNvPr id="40" name="Connecteur droit 39"/>
            <p:cNvCxnSpPr/>
            <p:nvPr/>
          </p:nvCxnSpPr>
          <p:spPr bwMode="auto">
            <a:xfrm flipV="1">
              <a:off x="605188" y="4698854"/>
              <a:ext cx="2743200" cy="1602567"/>
            </a:xfrm>
            <a:prstGeom prst="line">
              <a:avLst/>
            </a:prstGeom>
            <a:solidFill>
              <a:srgbClr val="FFFF99"/>
            </a:solidFill>
            <a:ln w="63500" cap="flat" cmpd="sng" algn="ctr">
              <a:solidFill>
                <a:srgbClr val="33CC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3" name="ZoneTexte 122"/>
            <p:cNvSpPr txBox="1"/>
            <p:nvPr/>
          </p:nvSpPr>
          <p:spPr>
            <a:xfrm rot="19639084">
              <a:off x="518850" y="5782351"/>
              <a:ext cx="75533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err="1" smtClean="0"/>
                <a:t>Beam</a:t>
              </a:r>
              <a:endParaRPr lang="fr-FR" dirty="0"/>
            </a:p>
          </p:txBody>
        </p:sp>
        <p:sp>
          <p:nvSpPr>
            <p:cNvPr id="124" name="ZoneTexte 123"/>
            <p:cNvSpPr txBox="1"/>
            <p:nvPr/>
          </p:nvSpPr>
          <p:spPr>
            <a:xfrm rot="19006133">
              <a:off x="1079360" y="2799245"/>
              <a:ext cx="1160894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Station 1</a:t>
              </a:r>
              <a:endParaRPr lang="fr-FR" dirty="0"/>
            </a:p>
          </p:txBody>
        </p:sp>
        <p:sp>
          <p:nvSpPr>
            <p:cNvPr id="125" name="ZoneTexte 124"/>
            <p:cNvSpPr txBox="1"/>
            <p:nvPr/>
          </p:nvSpPr>
          <p:spPr>
            <a:xfrm rot="19200677">
              <a:off x="4574258" y="1010988"/>
              <a:ext cx="119776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Station 3</a:t>
              </a:r>
              <a:endParaRPr lang="fr-FR" dirty="0"/>
            </a:p>
          </p:txBody>
        </p:sp>
        <p:sp>
          <p:nvSpPr>
            <p:cNvPr id="126" name="ZoneTexte 125"/>
            <p:cNvSpPr txBox="1"/>
            <p:nvPr/>
          </p:nvSpPr>
          <p:spPr>
            <a:xfrm rot="19209784">
              <a:off x="2850992" y="1879068"/>
              <a:ext cx="119776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Station 2</a:t>
              </a:r>
              <a:endParaRPr lang="fr-FR" dirty="0"/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1535755" y="6021068"/>
              <a:ext cx="663964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err="1" smtClean="0"/>
                <a:t>Left</a:t>
              </a:r>
              <a:endParaRPr lang="fr-FR" dirty="0" smtClean="0"/>
            </a:p>
          </p:txBody>
        </p:sp>
        <p:sp>
          <p:nvSpPr>
            <p:cNvPr id="128" name="ZoneTexte 127"/>
            <p:cNvSpPr txBox="1"/>
            <p:nvPr/>
          </p:nvSpPr>
          <p:spPr>
            <a:xfrm>
              <a:off x="3390922" y="6516075"/>
              <a:ext cx="756938" cy="341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Right</a:t>
              </a:r>
              <a:endParaRPr lang="fr-FR" dirty="0"/>
            </a:p>
          </p:txBody>
        </p:sp>
      </p:grpSp>
      <p:sp>
        <p:nvSpPr>
          <p:cNvPr id="130" name="ZoneTexte 129"/>
          <p:cNvSpPr txBox="1"/>
          <p:nvPr/>
        </p:nvSpPr>
        <p:spPr>
          <a:xfrm>
            <a:off x="420109" y="912045"/>
            <a:ext cx="3278462" cy="100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3 stations,</a:t>
            </a:r>
          </a:p>
          <a:p>
            <a:pPr algn="l">
              <a:buNone/>
            </a:pP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4 planes (X, U, V, X),</a:t>
            </a:r>
          </a:p>
          <a:p>
            <a:pPr algn="l">
              <a:buNone/>
            </a:pP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2 </a:t>
            </a:r>
            <a:r>
              <a:rPr lang="fr-FR" dirty="0" err="1" smtClean="0"/>
              <a:t>sides</a:t>
            </a:r>
            <a:r>
              <a:rPr lang="fr-FR" dirty="0" smtClean="0"/>
              <a:t> (</a:t>
            </a:r>
            <a:r>
              <a:rPr lang="fr-FR" dirty="0" err="1" smtClean="0"/>
              <a:t>left</a:t>
            </a:r>
            <a:r>
              <a:rPr lang="fr-FR" dirty="0" smtClean="0"/>
              <a:t>(A), right(C)),</a:t>
            </a:r>
          </a:p>
        </p:txBody>
      </p:sp>
      <p:sp>
        <p:nvSpPr>
          <p:cNvPr id="131" name="ZoneTexte 130"/>
          <p:cNvSpPr txBox="1"/>
          <p:nvPr/>
        </p:nvSpPr>
        <p:spPr>
          <a:xfrm>
            <a:off x="7119679" y="5828661"/>
            <a:ext cx="1915909" cy="674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err="1" smtClean="0"/>
              <a:t>ReadOut</a:t>
            </a:r>
            <a:r>
              <a:rPr lang="fr-FR" dirty="0" smtClean="0"/>
              <a:t> Boxes</a:t>
            </a:r>
          </a:p>
          <a:p>
            <a:pPr>
              <a:buNone/>
            </a:pPr>
            <a:r>
              <a:rPr lang="fr-FR" dirty="0"/>
              <a:t>o</a:t>
            </a:r>
            <a:r>
              <a:rPr lang="fr-FR" dirty="0" smtClean="0"/>
              <a:t>n top &amp; </a:t>
            </a:r>
            <a:r>
              <a:rPr lang="fr-FR" dirty="0" err="1" smtClean="0"/>
              <a:t>bottom</a:t>
            </a:r>
            <a:endParaRPr lang="fr-FR" dirty="0"/>
          </a:p>
        </p:txBody>
      </p:sp>
      <p:cxnSp>
        <p:nvCxnSpPr>
          <p:cNvPr id="133" name="Connecteur droit avec flèche 132"/>
          <p:cNvCxnSpPr>
            <a:stCxn id="131" idx="1"/>
          </p:cNvCxnSpPr>
          <p:nvPr/>
        </p:nvCxnSpPr>
        <p:spPr bwMode="auto">
          <a:xfrm flipH="1" flipV="1">
            <a:off x="5434751" y="3699681"/>
            <a:ext cx="1684928" cy="2465996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5" name="Connecteur droit avec flèche 134"/>
          <p:cNvCxnSpPr>
            <a:stCxn id="131" idx="1"/>
            <a:endCxn id="7" idx="3"/>
          </p:cNvCxnSpPr>
          <p:nvPr/>
        </p:nvCxnSpPr>
        <p:spPr bwMode="auto">
          <a:xfrm flipH="1" flipV="1">
            <a:off x="5501167" y="5867736"/>
            <a:ext cx="1618512" cy="297941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1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3859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Half plane setup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9" name="ZoneTexte 38"/>
          <p:cNvSpPr txBox="1"/>
          <p:nvPr/>
        </p:nvSpPr>
        <p:spPr>
          <a:xfrm>
            <a:off x="6781800" y="828501"/>
            <a:ext cx="20826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sz="1400" i="1" dirty="0" smtClean="0"/>
              <a:t>Note : 2 </a:t>
            </a:r>
            <a:r>
              <a:rPr lang="fr-FR" sz="1400" i="1" dirty="0" err="1" smtClean="0"/>
              <a:t>half</a:t>
            </a:r>
            <a:r>
              <a:rPr lang="fr-FR" sz="1400" i="1" dirty="0" smtClean="0"/>
              <a:t>-</a:t>
            </a:r>
            <a:r>
              <a:rPr lang="fr-FR" sz="1400" i="1" dirty="0" err="1" smtClean="0"/>
              <a:t>layers</a:t>
            </a:r>
            <a:r>
              <a:rPr lang="fr-FR" sz="1400" i="1" dirty="0" smtClean="0"/>
              <a:t> </a:t>
            </a:r>
            <a:br>
              <a:rPr lang="fr-FR" sz="1400" i="1" dirty="0" smtClean="0"/>
            </a:br>
            <a:r>
              <a:rPr lang="fr-FR" sz="1400" i="1" dirty="0" smtClean="0"/>
              <a:t>on the </a:t>
            </a:r>
            <a:r>
              <a:rPr lang="fr-FR" sz="1400" i="1" dirty="0" err="1" smtClean="0"/>
              <a:t>same</a:t>
            </a:r>
            <a:r>
              <a:rPr lang="fr-FR" sz="1400" i="1" dirty="0" smtClean="0"/>
              <a:t> C-Frame</a:t>
            </a:r>
          </a:p>
          <a:p>
            <a:pPr algn="l">
              <a:buNone/>
            </a:pPr>
            <a:r>
              <a:rPr lang="fr-FR" sz="1400" i="1" dirty="0" smtClean="0"/>
              <a:t>=&gt; 6 C-Frames per </a:t>
            </a:r>
            <a:r>
              <a:rPr lang="fr-FR" sz="1400" i="1" dirty="0" err="1" smtClean="0"/>
              <a:t>side</a:t>
            </a:r>
            <a:endParaRPr lang="fr-FR" sz="1400" i="1" dirty="0"/>
          </a:p>
        </p:txBody>
      </p:sp>
      <p:grpSp>
        <p:nvGrpSpPr>
          <p:cNvPr id="33" name="Groupe 32"/>
          <p:cNvGrpSpPr/>
          <p:nvPr/>
        </p:nvGrpSpPr>
        <p:grpSpPr>
          <a:xfrm>
            <a:off x="275490" y="914454"/>
            <a:ext cx="2924908" cy="5136829"/>
            <a:chOff x="1126585" y="882971"/>
            <a:chExt cx="2924908" cy="5136829"/>
          </a:xfrm>
        </p:grpSpPr>
        <p:grpSp>
          <p:nvGrpSpPr>
            <p:cNvPr id="8" name="Groupe 7"/>
            <p:cNvGrpSpPr/>
            <p:nvPr/>
          </p:nvGrpSpPr>
          <p:grpSpPr>
            <a:xfrm>
              <a:off x="1752600" y="1219200"/>
              <a:ext cx="2209802" cy="4800600"/>
              <a:chOff x="3661120" y="3595518"/>
              <a:chExt cx="1309254" cy="2742871"/>
            </a:xfrm>
          </p:grpSpPr>
          <p:sp>
            <p:nvSpPr>
              <p:cNvPr id="5" name="Parallélogramme 4"/>
              <p:cNvSpPr/>
              <p:nvPr/>
            </p:nvSpPr>
            <p:spPr bwMode="auto">
              <a:xfrm rot="16200000">
                <a:off x="3256791" y="4312327"/>
                <a:ext cx="2117914" cy="1309253"/>
              </a:xfrm>
              <a:prstGeom prst="parallelogram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0000" tIns="46800" rIns="90000" bIns="468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6" name="Parallélogramme 5"/>
              <p:cNvSpPr/>
              <p:nvPr/>
            </p:nvSpPr>
            <p:spPr bwMode="auto">
              <a:xfrm rot="16200000">
                <a:off x="4003268" y="3253370"/>
                <a:ext cx="624958" cy="1309253"/>
              </a:xfrm>
              <a:prstGeom prst="parallelogram">
                <a:avLst>
                  <a:gd name="adj" fmla="val 51447"/>
                </a:avLst>
              </a:prstGeom>
              <a:solidFill>
                <a:schemeClr val="accent2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0000" tIns="46800" rIns="90000" bIns="468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7" name="Parallélogramme 6"/>
              <p:cNvSpPr/>
              <p:nvPr/>
            </p:nvSpPr>
            <p:spPr bwMode="auto">
              <a:xfrm rot="16200000">
                <a:off x="4003268" y="5371283"/>
                <a:ext cx="624958" cy="1309253"/>
              </a:xfrm>
              <a:prstGeom prst="parallelogram">
                <a:avLst>
                  <a:gd name="adj" fmla="val 51447"/>
                </a:avLst>
              </a:prstGeom>
              <a:solidFill>
                <a:schemeClr val="accent2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0000" tIns="46800" rIns="90000" bIns="468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cxnSp>
          <p:nvCxnSpPr>
            <p:cNvPr id="12" name="Connecteur droit 11"/>
            <p:cNvCxnSpPr>
              <a:stCxn id="6" idx="5"/>
              <a:endCxn id="5" idx="5"/>
            </p:cNvCxnSpPr>
            <p:nvPr/>
          </p:nvCxnSpPr>
          <p:spPr bwMode="auto">
            <a:xfrm>
              <a:off x="2857501" y="2031641"/>
              <a:ext cx="2" cy="3165031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Connecteur droit 12"/>
            <p:cNvCxnSpPr/>
            <p:nvPr/>
          </p:nvCxnSpPr>
          <p:spPr bwMode="auto">
            <a:xfrm>
              <a:off x="2476815" y="1958529"/>
              <a:ext cx="2" cy="3165031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Connecteur droit 13"/>
            <p:cNvCxnSpPr/>
            <p:nvPr/>
          </p:nvCxnSpPr>
          <p:spPr bwMode="auto">
            <a:xfrm>
              <a:off x="2110929" y="1859247"/>
              <a:ext cx="2" cy="3165031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necteur droit 14"/>
            <p:cNvCxnSpPr/>
            <p:nvPr/>
          </p:nvCxnSpPr>
          <p:spPr bwMode="auto">
            <a:xfrm>
              <a:off x="3200400" y="2133600"/>
              <a:ext cx="2" cy="3165031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Connecteur droit 15"/>
            <p:cNvCxnSpPr/>
            <p:nvPr/>
          </p:nvCxnSpPr>
          <p:spPr bwMode="auto">
            <a:xfrm>
              <a:off x="3581400" y="2231107"/>
              <a:ext cx="2" cy="3165031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4" name="Groupe 23"/>
            <p:cNvGrpSpPr/>
            <p:nvPr/>
          </p:nvGrpSpPr>
          <p:grpSpPr>
            <a:xfrm>
              <a:off x="2110927" y="1301632"/>
              <a:ext cx="1470473" cy="923282"/>
              <a:chOff x="2110927" y="1301632"/>
              <a:chExt cx="1470473" cy="923282"/>
            </a:xfrm>
          </p:grpSpPr>
          <p:cxnSp>
            <p:nvCxnSpPr>
              <p:cNvPr id="18" name="Connecteur droit 17"/>
              <p:cNvCxnSpPr/>
              <p:nvPr/>
            </p:nvCxnSpPr>
            <p:spPr bwMode="auto">
              <a:xfrm>
                <a:off x="2857499" y="1509912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Connecteur droit 18"/>
              <p:cNvCxnSpPr/>
              <p:nvPr/>
            </p:nvCxnSpPr>
            <p:spPr bwMode="auto">
              <a:xfrm>
                <a:off x="2476813" y="1418598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Connecteur droit 19"/>
              <p:cNvCxnSpPr/>
              <p:nvPr/>
            </p:nvCxnSpPr>
            <p:spPr bwMode="auto">
              <a:xfrm>
                <a:off x="2110927" y="1301632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Connecteur droit 20"/>
              <p:cNvCxnSpPr/>
              <p:nvPr/>
            </p:nvCxnSpPr>
            <p:spPr bwMode="auto">
              <a:xfrm>
                <a:off x="3200398" y="1593669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Connecteur droit 21"/>
              <p:cNvCxnSpPr/>
              <p:nvPr/>
            </p:nvCxnSpPr>
            <p:spPr bwMode="auto">
              <a:xfrm>
                <a:off x="3581398" y="1684983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5" name="Groupe 24"/>
            <p:cNvGrpSpPr/>
            <p:nvPr/>
          </p:nvGrpSpPr>
          <p:grpSpPr>
            <a:xfrm>
              <a:off x="2110931" y="4997647"/>
              <a:ext cx="1470473" cy="923282"/>
              <a:chOff x="2110927" y="1301632"/>
              <a:chExt cx="1470473" cy="923282"/>
            </a:xfrm>
          </p:grpSpPr>
          <p:cxnSp>
            <p:nvCxnSpPr>
              <p:cNvPr id="26" name="Connecteur droit 25"/>
              <p:cNvCxnSpPr/>
              <p:nvPr/>
            </p:nvCxnSpPr>
            <p:spPr bwMode="auto">
              <a:xfrm>
                <a:off x="2857499" y="1509912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cteur droit 26"/>
              <p:cNvCxnSpPr/>
              <p:nvPr/>
            </p:nvCxnSpPr>
            <p:spPr bwMode="auto">
              <a:xfrm>
                <a:off x="2476813" y="1418598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Connecteur droit 27"/>
              <p:cNvCxnSpPr/>
              <p:nvPr/>
            </p:nvCxnSpPr>
            <p:spPr bwMode="auto">
              <a:xfrm>
                <a:off x="2110927" y="1301632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Connecteur droit 28"/>
              <p:cNvCxnSpPr/>
              <p:nvPr/>
            </p:nvCxnSpPr>
            <p:spPr bwMode="auto">
              <a:xfrm>
                <a:off x="3200398" y="1593669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Connecteur droit 29"/>
              <p:cNvCxnSpPr/>
              <p:nvPr/>
            </p:nvCxnSpPr>
            <p:spPr bwMode="auto">
              <a:xfrm>
                <a:off x="3581398" y="1684983"/>
                <a:ext cx="2" cy="5399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2" name="Connecteur droit 31"/>
            <p:cNvCxnSpPr>
              <a:stCxn id="5" idx="1"/>
              <a:endCxn id="5" idx="3"/>
            </p:cNvCxnSpPr>
            <p:nvPr/>
          </p:nvCxnSpPr>
          <p:spPr bwMode="auto">
            <a:xfrm>
              <a:off x="1752603" y="3343275"/>
              <a:ext cx="2209800" cy="552450"/>
            </a:xfrm>
            <a:prstGeom prst="line">
              <a:avLst/>
            </a:prstGeom>
            <a:solidFill>
              <a:srgbClr val="FFFF99"/>
            </a:solidFill>
            <a:ln w="19050" cap="flat" cmpd="sng" algn="ctr">
              <a:solidFill>
                <a:schemeClr val="bg1">
                  <a:lumMod val="50000"/>
                  <a:alpha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ZoneTexte 8"/>
            <p:cNvSpPr txBox="1"/>
            <p:nvPr/>
          </p:nvSpPr>
          <p:spPr>
            <a:xfrm rot="839329">
              <a:off x="1862674" y="4147352"/>
              <a:ext cx="1989647" cy="3416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6 </a:t>
              </a:r>
              <a:r>
                <a:rPr lang="fr-FR" dirty="0" err="1" smtClean="0"/>
                <a:t>Sci</a:t>
              </a:r>
              <a:r>
                <a:rPr lang="fr-FR" dirty="0" smtClean="0"/>
                <a:t>-Fi Modules</a:t>
              </a:r>
              <a:endParaRPr lang="fr-FR" dirty="0"/>
            </a:p>
          </p:txBody>
        </p:sp>
        <p:cxnSp>
          <p:nvCxnSpPr>
            <p:cNvPr id="11" name="Connecteur droit avec flèche 10"/>
            <p:cNvCxnSpPr/>
            <p:nvPr/>
          </p:nvCxnSpPr>
          <p:spPr bwMode="auto">
            <a:xfrm>
              <a:off x="1765496" y="934243"/>
              <a:ext cx="2285997" cy="601439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7" name="ZoneTexte 16"/>
            <p:cNvSpPr txBox="1"/>
            <p:nvPr/>
          </p:nvSpPr>
          <p:spPr>
            <a:xfrm rot="903688">
              <a:off x="2621396" y="882971"/>
              <a:ext cx="57419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3 m</a:t>
              </a:r>
              <a:endParaRPr lang="fr-FR" dirty="0"/>
            </a:p>
          </p:txBody>
        </p:sp>
        <p:cxnSp>
          <p:nvCxnSpPr>
            <p:cNvPr id="35" name="Connecteur droit avec flèche 34"/>
            <p:cNvCxnSpPr/>
            <p:nvPr/>
          </p:nvCxnSpPr>
          <p:spPr bwMode="auto">
            <a:xfrm>
              <a:off x="1524000" y="1219198"/>
              <a:ext cx="0" cy="4161800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37" name="ZoneTexte 36"/>
            <p:cNvSpPr txBox="1"/>
            <p:nvPr/>
          </p:nvSpPr>
          <p:spPr>
            <a:xfrm rot="16200000">
              <a:off x="1010303" y="3003508"/>
              <a:ext cx="57419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6 m</a:t>
              </a:r>
              <a:endParaRPr lang="fr-FR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3733800" y="2607548"/>
            <a:ext cx="4263882" cy="2916629"/>
            <a:chOff x="457200" y="851838"/>
            <a:chExt cx="6948647" cy="4482162"/>
          </a:xfrm>
        </p:grpSpPr>
        <p:pic>
          <p:nvPicPr>
            <p:cNvPr id="41" name="Picture 2" descr="C:\Users\insa\Desktop\Sci-Fi_FEB_for_ROB_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371600"/>
              <a:ext cx="5149215" cy="2651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ectangle 41"/>
            <p:cNvSpPr/>
            <p:nvPr/>
          </p:nvSpPr>
          <p:spPr bwMode="auto">
            <a:xfrm>
              <a:off x="457200" y="1524000"/>
              <a:ext cx="5149215" cy="2499360"/>
            </a:xfrm>
            <a:prstGeom prst="rect">
              <a:avLst/>
            </a:prstGeom>
            <a:solidFill>
              <a:srgbClr val="FFC000">
                <a:alpha val="27000"/>
              </a:srgbClr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57200" y="4023360"/>
              <a:ext cx="5149215" cy="1310640"/>
            </a:xfrm>
            <a:prstGeom prst="rect">
              <a:avLst/>
            </a:prstGeom>
            <a:solidFill>
              <a:schemeClr val="accent1">
                <a:alpha val="62000"/>
              </a:schemeClr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4" name="Connecteur droit avec flèche 43"/>
            <p:cNvCxnSpPr/>
            <p:nvPr/>
          </p:nvCxnSpPr>
          <p:spPr bwMode="auto">
            <a:xfrm>
              <a:off x="457200" y="1295400"/>
              <a:ext cx="5149215" cy="0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45" name="Connecteur droit avec flèche 44"/>
            <p:cNvCxnSpPr/>
            <p:nvPr/>
          </p:nvCxnSpPr>
          <p:spPr bwMode="auto">
            <a:xfrm>
              <a:off x="5767531" y="1524000"/>
              <a:ext cx="0" cy="2499360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46" name="Connecteur droit avec flèche 45"/>
            <p:cNvCxnSpPr/>
            <p:nvPr/>
          </p:nvCxnSpPr>
          <p:spPr bwMode="auto">
            <a:xfrm>
              <a:off x="5767531" y="4023360"/>
              <a:ext cx="0" cy="1310640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47" name="ZoneTexte 46"/>
            <p:cNvSpPr txBox="1"/>
            <p:nvPr/>
          </p:nvSpPr>
          <p:spPr>
            <a:xfrm>
              <a:off x="2548341" y="851838"/>
              <a:ext cx="966932" cy="341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528mm</a:t>
              </a:r>
              <a:endParaRPr lang="fr-FR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982997" y="2432046"/>
              <a:ext cx="966932" cy="341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259mm</a:t>
              </a:r>
              <a:endParaRPr lang="fr-FR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5982997" y="4437166"/>
              <a:ext cx="893193" cy="341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118mm</a:t>
              </a:r>
              <a:endParaRPr lang="fr-FR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56933" y="4507863"/>
              <a:ext cx="4749753" cy="5250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dirty="0" smtClean="0"/>
                <a:t>Cold box (</a:t>
              </a:r>
              <a:r>
                <a:rPr lang="fr-FR" dirty="0" err="1" smtClean="0"/>
                <a:t>SiPM</a:t>
              </a:r>
              <a:r>
                <a:rPr lang="fr-FR" dirty="0" smtClean="0"/>
                <a:t> &amp; </a:t>
              </a:r>
              <a:r>
                <a:rPr lang="fr-FR" dirty="0" err="1" smtClean="0"/>
                <a:t>cooling</a:t>
              </a:r>
              <a:r>
                <a:rPr lang="fr-FR" dirty="0" smtClean="0"/>
                <a:t>)</a:t>
              </a:r>
              <a:endParaRPr lang="fr-FR" dirty="0"/>
            </a:p>
          </p:txBody>
        </p:sp>
        <p:cxnSp>
          <p:nvCxnSpPr>
            <p:cNvPr id="51" name="Connecteur droit avec flèche 50"/>
            <p:cNvCxnSpPr/>
            <p:nvPr/>
          </p:nvCxnSpPr>
          <p:spPr bwMode="auto">
            <a:xfrm flipV="1">
              <a:off x="5767531" y="1022653"/>
              <a:ext cx="430934" cy="348947"/>
            </a:xfrm>
            <a:prstGeom prst="straightConnector1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52" name="ZoneTexte 51"/>
            <p:cNvSpPr txBox="1"/>
            <p:nvPr/>
          </p:nvSpPr>
          <p:spPr>
            <a:xfrm>
              <a:off x="6198465" y="1237768"/>
              <a:ext cx="1207382" cy="286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sz="1400" dirty="0" smtClean="0"/>
                <a:t>40mm </a:t>
              </a:r>
              <a:r>
                <a:rPr lang="fr-FR" sz="1400" dirty="0" err="1" smtClean="0"/>
                <a:t>thick</a:t>
              </a:r>
              <a:r>
                <a:rPr lang="fr-FR" sz="1400" dirty="0" smtClean="0"/>
                <a:t>.</a:t>
              </a:r>
              <a:endParaRPr lang="fr-FR" sz="1400" dirty="0"/>
            </a:p>
          </p:txBody>
        </p:sp>
      </p:grpSp>
      <p:sp>
        <p:nvSpPr>
          <p:cNvPr id="53" name="ZoneTexte 52"/>
          <p:cNvSpPr txBox="1"/>
          <p:nvPr/>
        </p:nvSpPr>
        <p:spPr>
          <a:xfrm>
            <a:off x="7907561" y="3492905"/>
            <a:ext cx="1179228" cy="590931"/>
          </a:xfrm>
          <a:prstGeom prst="rect">
            <a:avLst/>
          </a:prstGeom>
          <a:solidFill>
            <a:srgbClr val="FFC000">
              <a:alpha val="22000"/>
            </a:srgb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/>
              <a:t>Warm box</a:t>
            </a:r>
            <a:br>
              <a:rPr lang="fr-FR" dirty="0" smtClean="0"/>
            </a:br>
            <a:r>
              <a:rPr lang="fr-FR" dirty="0" smtClean="0"/>
              <a:t>94 W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7956519" y="4916765"/>
            <a:ext cx="1107996" cy="590931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/>
              <a:t>Cold box</a:t>
            </a:r>
            <a:br>
              <a:rPr lang="fr-FR" dirty="0" smtClean="0"/>
            </a:br>
            <a:r>
              <a:rPr lang="fr-FR" dirty="0" smtClean="0"/>
              <a:t>~6 W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7627240" y="5557673"/>
            <a:ext cx="1486304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100" i="1" dirty="0" smtClean="0">
                <a:solidFill>
                  <a:srgbClr val="FF0000"/>
                </a:solidFill>
              </a:rPr>
              <a:t>(</a:t>
            </a:r>
            <a:r>
              <a:rPr lang="fr-FR" sz="1100" i="1" dirty="0" err="1" smtClean="0">
                <a:solidFill>
                  <a:srgbClr val="FF0000"/>
                </a:solidFill>
              </a:rPr>
              <a:t>Novec</a:t>
            </a:r>
            <a:r>
              <a:rPr lang="fr-FR" sz="1100" i="1" dirty="0" smtClean="0">
                <a:solidFill>
                  <a:srgbClr val="FF0000"/>
                </a:solidFill>
              </a:rPr>
              <a:t> </a:t>
            </a:r>
            <a:r>
              <a:rPr lang="fr-FR" sz="1100" i="1" dirty="0" err="1" smtClean="0">
                <a:solidFill>
                  <a:srgbClr val="FF0000"/>
                </a:solidFill>
              </a:rPr>
              <a:t>cooling</a:t>
            </a:r>
            <a:r>
              <a:rPr lang="fr-FR" sz="1100" i="1" dirty="0" smtClean="0">
                <a:solidFill>
                  <a:srgbClr val="FF0000"/>
                </a:solidFill>
              </a:rPr>
              <a:t> – </a:t>
            </a:r>
            <a:br>
              <a:rPr lang="fr-FR" sz="1100" i="1" dirty="0" smtClean="0">
                <a:solidFill>
                  <a:srgbClr val="FF0000"/>
                </a:solidFill>
              </a:rPr>
            </a:br>
            <a:r>
              <a:rPr lang="fr-FR" sz="1100" i="1" dirty="0" smtClean="0">
                <a:solidFill>
                  <a:srgbClr val="FF0000"/>
                </a:solidFill>
              </a:rPr>
              <a:t>not </a:t>
            </a:r>
            <a:r>
              <a:rPr lang="fr-FR" sz="1100" i="1" dirty="0" err="1" smtClean="0">
                <a:solidFill>
                  <a:srgbClr val="FF0000"/>
                </a:solidFill>
              </a:rPr>
              <a:t>detailed</a:t>
            </a:r>
            <a:r>
              <a:rPr lang="fr-FR" sz="1100" i="1" dirty="0" smtClean="0">
                <a:solidFill>
                  <a:srgbClr val="FF0000"/>
                </a:solidFill>
              </a:rPr>
              <a:t> </a:t>
            </a:r>
            <a:r>
              <a:rPr lang="fr-FR" sz="1100" i="1" dirty="0" err="1" smtClean="0">
                <a:solidFill>
                  <a:srgbClr val="FF0000"/>
                </a:solidFill>
              </a:rPr>
              <a:t>herein</a:t>
            </a:r>
            <a:r>
              <a:rPr lang="fr-FR" sz="1100" i="1" dirty="0" smtClean="0">
                <a:solidFill>
                  <a:srgbClr val="FF0000"/>
                </a:solidFill>
              </a:rPr>
              <a:t>)</a:t>
            </a:r>
            <a:endParaRPr lang="fr-FR" sz="1100" i="1" dirty="0">
              <a:solidFill>
                <a:srgbClr val="FF0000"/>
              </a:solidFill>
            </a:endParaRPr>
          </a:p>
        </p:txBody>
      </p:sp>
      <p:cxnSp>
        <p:nvCxnSpPr>
          <p:cNvPr id="57" name="Connecteur droit avec flèche 56"/>
          <p:cNvCxnSpPr/>
          <p:nvPr/>
        </p:nvCxnSpPr>
        <p:spPr bwMode="auto">
          <a:xfrm flipH="1" flipV="1">
            <a:off x="3013015" y="2081326"/>
            <a:ext cx="644585" cy="2002510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Connecteur droit avec flèche 58"/>
          <p:cNvCxnSpPr/>
          <p:nvPr/>
        </p:nvCxnSpPr>
        <p:spPr bwMode="auto">
          <a:xfrm flipH="1">
            <a:off x="3013015" y="4083836"/>
            <a:ext cx="644585" cy="1598610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ZoneTexte 59"/>
          <p:cNvSpPr txBox="1"/>
          <p:nvPr/>
        </p:nvSpPr>
        <p:spPr>
          <a:xfrm>
            <a:off x="3914068" y="2165083"/>
            <a:ext cx="279916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dirty="0" smtClean="0"/>
              <a:t>ROB = </a:t>
            </a:r>
            <a:r>
              <a:rPr lang="fr-FR" dirty="0" err="1" smtClean="0"/>
              <a:t>SiPM</a:t>
            </a:r>
            <a:r>
              <a:rPr lang="fr-FR" dirty="0" smtClean="0"/>
              <a:t> + FE </a:t>
            </a:r>
            <a:r>
              <a:rPr lang="fr-FR" dirty="0" err="1" smtClean="0"/>
              <a:t>boards</a:t>
            </a:r>
            <a:endParaRPr lang="fr-FR" dirty="0"/>
          </a:p>
        </p:txBody>
      </p:sp>
      <p:cxnSp>
        <p:nvCxnSpPr>
          <p:cNvPr id="61" name="Connecteur droit avec flèche 60"/>
          <p:cNvCxnSpPr/>
          <p:nvPr/>
        </p:nvCxnSpPr>
        <p:spPr bwMode="auto">
          <a:xfrm>
            <a:off x="5385582" y="5504378"/>
            <a:ext cx="0" cy="546904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ZoneTexte 61"/>
          <p:cNvSpPr txBox="1"/>
          <p:nvPr/>
        </p:nvSpPr>
        <p:spPr>
          <a:xfrm>
            <a:off x="4519995" y="5962168"/>
            <a:ext cx="1696297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i="1" dirty="0" smtClean="0"/>
              <a:t>(to </a:t>
            </a:r>
            <a:r>
              <a:rPr lang="fr-FR" sz="1400" i="1" dirty="0" err="1" smtClean="0"/>
              <a:t>SciFi</a:t>
            </a:r>
            <a:r>
              <a:rPr lang="fr-FR" sz="1400" i="1" dirty="0" smtClean="0"/>
              <a:t> modules)</a:t>
            </a:r>
            <a:endParaRPr lang="fr-FR" sz="1400" i="1" dirty="0"/>
          </a:p>
        </p:txBody>
      </p:sp>
      <p:sp>
        <p:nvSpPr>
          <p:cNvPr id="6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6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5351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FE Box </a:t>
            </a:r>
            <a:r>
              <a:rPr lang="fr-FR" dirty="0" smtClean="0">
                <a:latin typeface="Comic Sans MS" panose="030F0702030302020204" pitchFamily="66" charset="0"/>
              </a:rPr>
              <a:t>Prototypes @</a:t>
            </a:r>
            <a:r>
              <a:rPr lang="fr-FR" dirty="0" err="1" smtClean="0">
                <a:latin typeface="Comic Sans MS" panose="030F0702030302020204" pitchFamily="66" charset="0"/>
              </a:rPr>
              <a:t>Nikhef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6" name="Picture 2" descr="C:\Users\antonio\Dropbox\Camera Uploads\2015-09-11 09.42.39.jpg"/>
          <p:cNvPicPr>
            <a:picLocks noChangeAspect="1" noChangeArrowheads="1"/>
          </p:cNvPicPr>
          <p:nvPr/>
        </p:nvPicPr>
        <p:blipFill>
          <a:blip r:embed="rId2" cstate="print"/>
          <a:srcRect l="21621" t="5749" r="9878" b="10092"/>
          <a:stretch>
            <a:fillRect/>
          </a:stretch>
        </p:blipFill>
        <p:spPr bwMode="auto">
          <a:xfrm>
            <a:off x="1118233" y="746621"/>
            <a:ext cx="3523377" cy="5771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3" name="Rectangle 62"/>
          <p:cNvSpPr/>
          <p:nvPr/>
        </p:nvSpPr>
        <p:spPr>
          <a:xfrm rot="16320000">
            <a:off x="1055015" y="5095372"/>
            <a:ext cx="172034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Master Board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rot="16080000">
            <a:off x="1793416" y="5029658"/>
            <a:ext cx="224292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Clustrering</a:t>
            </a:r>
            <a:r>
              <a:rPr lang="en-US" b="1" dirty="0" smtClean="0">
                <a:solidFill>
                  <a:schemeClr val="bg1"/>
                </a:solidFill>
              </a:rPr>
              <a:t> Boards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 rot="16200000">
            <a:off x="1642093" y="1489506"/>
            <a:ext cx="143821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Front Plate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 rot="15480000">
            <a:off x="3210844" y="3168702"/>
            <a:ext cx="130676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Top Cover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7" name="Picture 3" descr="C:\Users\antonio\Dropbox\Camera Uploads\2015-09-11 09.45.58.jpg"/>
          <p:cNvPicPr>
            <a:picLocks noChangeAspect="1" noChangeArrowheads="1"/>
          </p:cNvPicPr>
          <p:nvPr/>
        </p:nvPicPr>
        <p:blipFill>
          <a:blip r:embed="rId3" cstate="print"/>
          <a:srcRect l="36952" r="47390"/>
          <a:stretch>
            <a:fillRect/>
          </a:stretch>
        </p:blipFill>
        <p:spPr bwMode="auto">
          <a:xfrm>
            <a:off x="4786042" y="786717"/>
            <a:ext cx="668217" cy="56902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8" name="Picture 4" descr="C:\Users\antonio\Dropbox\Camera Uploads\2015-09-11 09.46.53.jpg"/>
          <p:cNvPicPr>
            <a:picLocks noChangeAspect="1" noChangeArrowheads="1"/>
          </p:cNvPicPr>
          <p:nvPr/>
        </p:nvPicPr>
        <p:blipFill>
          <a:blip r:embed="rId4" cstate="print"/>
          <a:srcRect l="20479" t="9786" r="42008" b="11437"/>
          <a:stretch>
            <a:fillRect/>
          </a:stretch>
        </p:blipFill>
        <p:spPr bwMode="auto">
          <a:xfrm>
            <a:off x="5740156" y="778328"/>
            <a:ext cx="2032244" cy="56902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5351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sa\Desktop\Presentation_LCHb_Elec_Cooling\Images_cooling\Répartition de température 2 avec bloc de refroidissement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52" y="4567828"/>
            <a:ext cx="3681748" cy="198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FE </a:t>
            </a:r>
            <a:r>
              <a:rPr lang="fr-FR" dirty="0" err="1" smtClean="0">
                <a:latin typeface="Comic Sans MS" panose="030F0702030302020204" pitchFamily="66" charset="0"/>
              </a:rPr>
              <a:t>boards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cooling</a:t>
            </a:r>
            <a:r>
              <a:rPr lang="fr-FR" dirty="0" smtClean="0">
                <a:latin typeface="Comic Sans MS" panose="030F0702030302020204" pitchFamily="66" charset="0"/>
              </a:rPr>
              <a:t> simulations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50" name="Picture 2" descr="C:\Users\insa\Desktop\Répartition de température avec bloc de refroidissement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493" y="4419600"/>
            <a:ext cx="33528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arallélogramme 4"/>
          <p:cNvSpPr/>
          <p:nvPr/>
        </p:nvSpPr>
        <p:spPr bwMode="auto">
          <a:xfrm>
            <a:off x="445157" y="3046734"/>
            <a:ext cx="2743200" cy="838200"/>
          </a:xfrm>
          <a:prstGeom prst="parallelogram">
            <a:avLst>
              <a:gd name="adj" fmla="val 87209"/>
            </a:avLst>
          </a:prstGeom>
          <a:solidFill>
            <a:schemeClr val="accent6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Parallélogramme 7"/>
          <p:cNvSpPr/>
          <p:nvPr/>
        </p:nvSpPr>
        <p:spPr bwMode="auto">
          <a:xfrm>
            <a:off x="445157" y="2666679"/>
            <a:ext cx="2743200" cy="838200"/>
          </a:xfrm>
          <a:prstGeom prst="parallelogram">
            <a:avLst>
              <a:gd name="adj" fmla="val 87209"/>
            </a:avLst>
          </a:prstGeom>
          <a:solidFill>
            <a:schemeClr val="accent3">
              <a:lumMod val="75000"/>
            </a:schemeClr>
          </a:solidFill>
          <a:ln w="1905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Parallélogramme 8"/>
          <p:cNvSpPr/>
          <p:nvPr/>
        </p:nvSpPr>
        <p:spPr bwMode="auto">
          <a:xfrm>
            <a:off x="425005" y="2255451"/>
            <a:ext cx="2743200" cy="838200"/>
          </a:xfrm>
          <a:prstGeom prst="parallelogram">
            <a:avLst>
              <a:gd name="adj" fmla="val 87209"/>
            </a:avLst>
          </a:prstGeom>
          <a:solidFill>
            <a:schemeClr val="accent5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 rot="1362878">
            <a:off x="3978987" y="3939635"/>
            <a:ext cx="127310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/>
              <a:t>FE </a:t>
            </a:r>
            <a:r>
              <a:rPr lang="fr-FR" dirty="0" err="1" smtClean="0"/>
              <a:t>boards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 rot="21188157">
            <a:off x="4258838" y="1835890"/>
            <a:ext cx="148149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sz="1400" dirty="0" smtClean="0"/>
              <a:t>Cold plate as </a:t>
            </a:r>
            <a:br>
              <a:rPr lang="fr-FR" sz="1400" dirty="0" smtClean="0"/>
            </a:br>
            <a:r>
              <a:rPr lang="fr-FR" sz="1400" dirty="0" err="1" smtClean="0"/>
              <a:t>heat</a:t>
            </a:r>
            <a:r>
              <a:rPr lang="fr-FR" sz="1400" dirty="0" smtClean="0"/>
              <a:t> </a:t>
            </a:r>
            <a:r>
              <a:rPr lang="fr-FR" sz="1400" dirty="0" err="1" smtClean="0"/>
              <a:t>exchanger</a:t>
            </a:r>
            <a:endParaRPr lang="fr-FR" sz="1400" dirty="0"/>
          </a:p>
        </p:txBody>
      </p:sp>
      <p:pic>
        <p:nvPicPr>
          <p:cNvPr id="2052" name="Picture 4" descr="C:\Users\insa\Desktop\Bloc de refroidissement 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59" y="914400"/>
            <a:ext cx="2945350" cy="165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nsa\Desktop\IMG_6004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565" y="2438400"/>
            <a:ext cx="2988435" cy="193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eur droit 14"/>
          <p:cNvCxnSpPr/>
          <p:nvPr/>
        </p:nvCxnSpPr>
        <p:spPr bwMode="auto">
          <a:xfrm flipH="1">
            <a:off x="2787205" y="1882323"/>
            <a:ext cx="304800" cy="373128"/>
          </a:xfrm>
          <a:prstGeom prst="line">
            <a:avLst/>
          </a:prstGeom>
          <a:solidFill>
            <a:srgbClr val="FFFF99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9" name="Connecteur droit 18"/>
          <p:cNvCxnSpPr/>
          <p:nvPr/>
        </p:nvCxnSpPr>
        <p:spPr bwMode="auto">
          <a:xfrm flipH="1">
            <a:off x="1339405" y="1882323"/>
            <a:ext cx="304800" cy="373128"/>
          </a:xfrm>
          <a:prstGeom prst="line">
            <a:avLst/>
          </a:prstGeom>
          <a:solidFill>
            <a:srgbClr val="FFFF99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6" name="ZoneTexte 15"/>
          <p:cNvSpPr txBox="1"/>
          <p:nvPr/>
        </p:nvSpPr>
        <p:spPr>
          <a:xfrm>
            <a:off x="3015805" y="1882323"/>
            <a:ext cx="561371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err="1" smtClean="0"/>
              <a:t>inlet</a:t>
            </a:r>
            <a:endParaRPr lang="fr-FR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729805" y="1882323"/>
            <a:ext cx="68961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err="1" smtClean="0"/>
              <a:t>outlet</a:t>
            </a:r>
            <a:endParaRPr lang="fr-FR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96307" y="4055291"/>
            <a:ext cx="24432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94 W </a:t>
            </a:r>
            <a:r>
              <a:rPr lang="fr-FR" dirty="0" err="1" smtClean="0">
                <a:solidFill>
                  <a:srgbClr val="FF0000"/>
                </a:solidFill>
              </a:rPr>
              <a:t>heat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load</a:t>
            </a:r>
            <a:r>
              <a:rPr lang="fr-FR" dirty="0" smtClean="0">
                <a:solidFill>
                  <a:srgbClr val="FF0000"/>
                </a:solidFill>
              </a:rPr>
              <a:t> (</a:t>
            </a:r>
            <a:r>
              <a:rPr lang="fr-FR" dirty="0" err="1" smtClean="0">
                <a:solidFill>
                  <a:srgbClr val="FF0000"/>
                </a:solidFill>
              </a:rPr>
              <a:t>tbc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094053" y="1600200"/>
            <a:ext cx="190789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solidFill>
                  <a:srgbClr val="0000FF"/>
                </a:solidFill>
              </a:rPr>
              <a:t>1,4 l/min @20°C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6200" y="4953000"/>
            <a:ext cx="436899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fr-FR" dirty="0" smtClean="0"/>
              <a:t>	Simulation </a:t>
            </a:r>
            <a:r>
              <a:rPr lang="fr-FR" dirty="0" err="1"/>
              <a:t>r</a:t>
            </a:r>
            <a:r>
              <a:rPr lang="fr-FR" dirty="0" err="1" smtClean="0"/>
              <a:t>esults</a:t>
            </a:r>
            <a:endParaRPr lang="fr-FR" dirty="0" smtClean="0"/>
          </a:p>
          <a:p>
            <a:pPr algn="l">
              <a:buNone/>
            </a:pPr>
            <a:r>
              <a:rPr lang="fr-FR" dirty="0" err="1" smtClean="0"/>
              <a:t>Warmest</a:t>
            </a:r>
            <a:r>
              <a:rPr lang="fr-FR" dirty="0" smtClean="0"/>
              <a:t> : PACIFIC chip @ 34°C</a:t>
            </a:r>
          </a:p>
          <a:p>
            <a:pPr algn="l">
              <a:buNone/>
            </a:pPr>
            <a:r>
              <a:rPr lang="fr-FR" dirty="0" err="1" smtClean="0"/>
              <a:t>Connectors</a:t>
            </a:r>
            <a:r>
              <a:rPr lang="fr-FR" dirty="0" smtClean="0"/>
              <a:t> to </a:t>
            </a:r>
            <a:r>
              <a:rPr lang="fr-FR" dirty="0" err="1" smtClean="0"/>
              <a:t>SiPM</a:t>
            </a:r>
            <a:r>
              <a:rPr lang="fr-FR" dirty="0" smtClean="0"/>
              <a:t> @ 28°C (</a:t>
            </a:r>
            <a:r>
              <a:rPr lang="fr-FR" dirty="0" err="1" smtClean="0"/>
              <a:t>spec</a:t>
            </a:r>
            <a:r>
              <a:rPr lang="fr-FR" dirty="0" smtClean="0"/>
              <a:t>. </a:t>
            </a:r>
            <a:r>
              <a:rPr lang="fr-FR" dirty="0" err="1"/>
              <a:t>t</a:t>
            </a:r>
            <a:r>
              <a:rPr lang="fr-FR" dirty="0" err="1" smtClean="0"/>
              <a:t>bd</a:t>
            </a:r>
            <a:r>
              <a:rPr lang="fr-FR" dirty="0" smtClean="0"/>
              <a:t>)</a:t>
            </a:r>
          </a:p>
          <a:p>
            <a:pPr algn="l">
              <a:buNone/>
            </a:pPr>
            <a:r>
              <a:rPr lang="el-GR" dirty="0" smtClean="0"/>
              <a:t>Δ</a:t>
            </a:r>
            <a:r>
              <a:rPr lang="fr-FR" dirty="0" smtClean="0"/>
              <a:t>T water 1°, </a:t>
            </a:r>
            <a:r>
              <a:rPr lang="fr-FR" dirty="0" err="1" smtClean="0"/>
              <a:t>with</a:t>
            </a:r>
            <a:r>
              <a:rPr lang="fr-FR" dirty="0" smtClean="0"/>
              <a:t> 1,4 l/min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21507" y="972184"/>
            <a:ext cx="505298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prototype config.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553974">
            <a:off x="4084548" y="2709854"/>
            <a:ext cx="1538435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fr-FR" sz="1400" dirty="0" smtClean="0"/>
              <a:t>Alu block as </a:t>
            </a:r>
            <a:r>
              <a:rPr lang="fr-FR" sz="1400" dirty="0" err="1" smtClean="0"/>
              <a:t>heat</a:t>
            </a:r>
            <a:r>
              <a:rPr lang="fr-FR" sz="1400" dirty="0" smtClean="0"/>
              <a:t> </a:t>
            </a:r>
            <a:r>
              <a:rPr lang="fr-FR" sz="1400" dirty="0" err="1" smtClean="0"/>
              <a:t>spreader</a:t>
            </a:r>
            <a:r>
              <a:rPr lang="fr-FR" sz="1400" dirty="0" smtClean="0"/>
              <a:t> w. thermal pads</a:t>
            </a:r>
            <a:endParaRPr lang="fr-FR" sz="1400" dirty="0"/>
          </a:p>
        </p:txBody>
      </p:sp>
      <p:cxnSp>
        <p:nvCxnSpPr>
          <p:cNvPr id="22" name="Connecteur droit avec flèche 21"/>
          <p:cNvCxnSpPr/>
          <p:nvPr/>
        </p:nvCxnSpPr>
        <p:spPr bwMode="auto">
          <a:xfrm>
            <a:off x="2590800" y="3505200"/>
            <a:ext cx="2987497" cy="1231847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Connecteur droit avec flèche 25"/>
          <p:cNvCxnSpPr/>
          <p:nvPr/>
        </p:nvCxnSpPr>
        <p:spPr bwMode="auto">
          <a:xfrm>
            <a:off x="2667000" y="3011702"/>
            <a:ext cx="3107563" cy="465072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Connecteur droit avec flèche 29"/>
          <p:cNvCxnSpPr/>
          <p:nvPr/>
        </p:nvCxnSpPr>
        <p:spPr bwMode="auto">
          <a:xfrm flipV="1">
            <a:off x="2743200" y="2156277"/>
            <a:ext cx="3352800" cy="436453"/>
          </a:xfrm>
          <a:prstGeom prst="straightConnector1">
            <a:avLst/>
          </a:prstGeom>
          <a:solidFill>
            <a:srgbClr val="FFFF99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348806" y="2168554"/>
            <a:ext cx="2947684" cy="180454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-123496" y="2996683"/>
            <a:ext cx="58862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/>
              <a:t>Box</a:t>
            </a:r>
            <a:endParaRPr lang="fr-FR" dirty="0"/>
          </a:p>
        </p:txBody>
      </p:sp>
      <p:sp>
        <p:nvSpPr>
          <p:cNvPr id="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4722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Water </a:t>
            </a:r>
            <a:r>
              <a:rPr lang="fr-FR" dirty="0" err="1" smtClean="0">
                <a:latin typeface="Comic Sans MS" panose="030F0702030302020204" pitchFamily="66" charset="0"/>
              </a:rPr>
              <a:t>cooling</a:t>
            </a:r>
            <a:r>
              <a:rPr lang="fr-FR" dirty="0" smtClean="0">
                <a:latin typeface="Comic Sans MS" panose="030F0702030302020204" pitchFamily="66" charset="0"/>
              </a:rPr>
              <a:t> distribution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1" name="ZoneTexte 30"/>
          <p:cNvSpPr txBox="1"/>
          <p:nvPr/>
        </p:nvSpPr>
        <p:spPr>
          <a:xfrm>
            <a:off x="4110305" y="1103836"/>
            <a:ext cx="481600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fr-FR" dirty="0" smtClean="0"/>
              <a:t>Baseline : </a:t>
            </a:r>
            <a:r>
              <a:rPr lang="fr-FR" dirty="0" err="1"/>
              <a:t>c</a:t>
            </a:r>
            <a:r>
              <a:rPr lang="fr-FR" dirty="0" err="1" smtClean="0"/>
              <a:t>ooling</a:t>
            </a:r>
            <a:r>
              <a:rPr lang="fr-FR" dirty="0"/>
              <a:t> 2x6 ROB in </a:t>
            </a:r>
            <a:r>
              <a:rPr lang="fr-FR" dirty="0" err="1" smtClean="0"/>
              <a:t>parallel</a:t>
            </a:r>
            <a:r>
              <a:rPr lang="fr-FR" dirty="0" smtClean="0"/>
              <a:t> (</a:t>
            </a:r>
            <a:r>
              <a:rPr lang="fr-FR" dirty="0" err="1" smtClean="0"/>
              <a:t>tbc</a:t>
            </a:r>
            <a:r>
              <a:rPr lang="fr-FR" dirty="0" smtClean="0"/>
              <a:t>)</a:t>
            </a:r>
          </a:p>
          <a:p>
            <a:pPr algn="l">
              <a:buNone/>
            </a:pPr>
            <a:r>
              <a:rPr lang="fr-FR" dirty="0" smtClean="0"/>
              <a:t>2 </a:t>
            </a:r>
            <a:r>
              <a:rPr lang="fr-FR" dirty="0" err="1" smtClean="0"/>
              <a:t>half-layers</a:t>
            </a:r>
            <a:r>
              <a:rPr lang="fr-FR" dirty="0" smtClean="0"/>
              <a:t> </a:t>
            </a:r>
            <a:r>
              <a:rPr lang="fr-FR" dirty="0" smtClean="0"/>
              <a:t>per C-frame</a:t>
            </a:r>
            <a:endParaRPr lang="fr-FR" dirty="0"/>
          </a:p>
        </p:txBody>
      </p:sp>
      <p:grpSp>
        <p:nvGrpSpPr>
          <p:cNvPr id="130" name="Groupe 129"/>
          <p:cNvGrpSpPr/>
          <p:nvPr/>
        </p:nvGrpSpPr>
        <p:grpSpPr>
          <a:xfrm>
            <a:off x="716475" y="914400"/>
            <a:ext cx="3393830" cy="5562600"/>
            <a:chOff x="1524000" y="914400"/>
            <a:chExt cx="3393830" cy="5562600"/>
          </a:xfrm>
        </p:grpSpPr>
        <p:grpSp>
          <p:nvGrpSpPr>
            <p:cNvPr id="30" name="Groupe 29"/>
            <p:cNvGrpSpPr/>
            <p:nvPr/>
          </p:nvGrpSpPr>
          <p:grpSpPr>
            <a:xfrm>
              <a:off x="1524000" y="1283333"/>
              <a:ext cx="2209803" cy="4800600"/>
              <a:chOff x="1752600" y="1219200"/>
              <a:chExt cx="2209803" cy="4800600"/>
            </a:xfrm>
          </p:grpSpPr>
          <p:grpSp>
            <p:nvGrpSpPr>
              <p:cNvPr id="5" name="Groupe 4"/>
              <p:cNvGrpSpPr/>
              <p:nvPr/>
            </p:nvGrpSpPr>
            <p:grpSpPr>
              <a:xfrm>
                <a:off x="1752600" y="1219200"/>
                <a:ext cx="2209802" cy="4800600"/>
                <a:chOff x="3661120" y="3595518"/>
                <a:chExt cx="1309254" cy="2742871"/>
              </a:xfrm>
            </p:grpSpPr>
            <p:sp>
              <p:nvSpPr>
                <p:cNvPr id="6" name="Parallélogramme 5"/>
                <p:cNvSpPr/>
                <p:nvPr/>
              </p:nvSpPr>
              <p:spPr bwMode="auto">
                <a:xfrm rot="16200000">
                  <a:off x="3256791" y="4312327"/>
                  <a:ext cx="2117914" cy="1309253"/>
                </a:xfrm>
                <a:prstGeom prst="parallelogram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0000" tIns="46800" rIns="90000" bIns="468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5000"/>
                    <a:buNone/>
                    <a:tabLst/>
                  </a:pPr>
                  <a:endParaRPr kumimoji="0" lang="fr-FR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" name="Parallélogramme 6"/>
                <p:cNvSpPr/>
                <p:nvPr/>
              </p:nvSpPr>
              <p:spPr bwMode="auto">
                <a:xfrm rot="16200000">
                  <a:off x="4003268" y="3253370"/>
                  <a:ext cx="624958" cy="1309253"/>
                </a:xfrm>
                <a:prstGeom prst="parallelogram">
                  <a:avLst>
                    <a:gd name="adj" fmla="val 51447"/>
                  </a:avLst>
                </a:prstGeom>
                <a:solidFill>
                  <a:schemeClr val="accent2"/>
                </a:solidFill>
                <a:ln w="19050" cap="flat" cmpd="sng" algn="ctr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0000" tIns="46800" rIns="90000" bIns="468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5000"/>
                    <a:buFont typeface="Wingdings" pitchFamily="2" charset="2"/>
                    <a:buBlip>
                      <a:blip r:embed="rId2"/>
                    </a:buBlip>
                    <a:tabLst/>
                  </a:pP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8" name="Parallélogramme 7"/>
                <p:cNvSpPr/>
                <p:nvPr/>
              </p:nvSpPr>
              <p:spPr bwMode="auto">
                <a:xfrm rot="16200000">
                  <a:off x="4003268" y="5371283"/>
                  <a:ext cx="624958" cy="1309253"/>
                </a:xfrm>
                <a:prstGeom prst="parallelogram">
                  <a:avLst>
                    <a:gd name="adj" fmla="val 51447"/>
                  </a:avLst>
                </a:prstGeom>
                <a:solidFill>
                  <a:schemeClr val="accent2"/>
                </a:solidFill>
                <a:ln w="19050" cap="flat" cmpd="sng" algn="ctr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0000" tIns="46800" rIns="90000" bIns="468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5000"/>
                    <a:buFont typeface="Wingdings" pitchFamily="2" charset="2"/>
                    <a:buBlip>
                      <a:blip r:embed="rId2"/>
                    </a:buBlip>
                    <a:tabLst/>
                  </a:pP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9" name="Connecteur droit 8"/>
              <p:cNvCxnSpPr>
                <a:stCxn id="7" idx="5"/>
                <a:endCxn id="6" idx="5"/>
              </p:cNvCxnSpPr>
              <p:nvPr/>
            </p:nvCxnSpPr>
            <p:spPr bwMode="auto">
              <a:xfrm>
                <a:off x="2857501" y="2031641"/>
                <a:ext cx="2" cy="31650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Connecteur droit 9"/>
              <p:cNvCxnSpPr/>
              <p:nvPr/>
            </p:nvCxnSpPr>
            <p:spPr bwMode="auto">
              <a:xfrm>
                <a:off x="2476815" y="1958529"/>
                <a:ext cx="2" cy="31650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Connecteur droit 10"/>
              <p:cNvCxnSpPr/>
              <p:nvPr/>
            </p:nvCxnSpPr>
            <p:spPr bwMode="auto">
              <a:xfrm>
                <a:off x="2110929" y="1859247"/>
                <a:ext cx="2" cy="31650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Connecteur droit 11"/>
              <p:cNvCxnSpPr/>
              <p:nvPr/>
            </p:nvCxnSpPr>
            <p:spPr bwMode="auto">
              <a:xfrm>
                <a:off x="3200400" y="2133600"/>
                <a:ext cx="2" cy="31650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Connecteur droit 12"/>
              <p:cNvCxnSpPr/>
              <p:nvPr/>
            </p:nvCxnSpPr>
            <p:spPr bwMode="auto">
              <a:xfrm>
                <a:off x="3581400" y="2231107"/>
                <a:ext cx="2" cy="3165031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14" name="Groupe 13"/>
              <p:cNvGrpSpPr/>
              <p:nvPr/>
            </p:nvGrpSpPr>
            <p:grpSpPr>
              <a:xfrm>
                <a:off x="2110927" y="1301632"/>
                <a:ext cx="1470473" cy="923282"/>
                <a:chOff x="2110927" y="1301632"/>
                <a:chExt cx="1470473" cy="923282"/>
              </a:xfrm>
            </p:grpSpPr>
            <p:cxnSp>
              <p:nvCxnSpPr>
                <p:cNvPr id="15" name="Connecteur droit 14"/>
                <p:cNvCxnSpPr/>
                <p:nvPr/>
              </p:nvCxnSpPr>
              <p:spPr bwMode="auto">
                <a:xfrm>
                  <a:off x="2857499" y="1509912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Connecteur droit 15"/>
                <p:cNvCxnSpPr/>
                <p:nvPr/>
              </p:nvCxnSpPr>
              <p:spPr bwMode="auto">
                <a:xfrm>
                  <a:off x="2476813" y="1418598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Connecteur droit 16"/>
                <p:cNvCxnSpPr/>
                <p:nvPr/>
              </p:nvCxnSpPr>
              <p:spPr bwMode="auto">
                <a:xfrm>
                  <a:off x="2110927" y="1301632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Connecteur droit 17"/>
                <p:cNvCxnSpPr/>
                <p:nvPr/>
              </p:nvCxnSpPr>
              <p:spPr bwMode="auto">
                <a:xfrm>
                  <a:off x="3200398" y="1593669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" name="Connecteur droit 18"/>
                <p:cNvCxnSpPr/>
                <p:nvPr/>
              </p:nvCxnSpPr>
              <p:spPr bwMode="auto">
                <a:xfrm>
                  <a:off x="3581398" y="1684983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20" name="Groupe 19"/>
              <p:cNvGrpSpPr/>
              <p:nvPr/>
            </p:nvGrpSpPr>
            <p:grpSpPr>
              <a:xfrm>
                <a:off x="2110931" y="4997647"/>
                <a:ext cx="1470473" cy="923282"/>
                <a:chOff x="2110927" y="1301632"/>
                <a:chExt cx="1470473" cy="923282"/>
              </a:xfrm>
            </p:grpSpPr>
            <p:cxnSp>
              <p:nvCxnSpPr>
                <p:cNvPr id="21" name="Connecteur droit 20"/>
                <p:cNvCxnSpPr/>
                <p:nvPr/>
              </p:nvCxnSpPr>
              <p:spPr bwMode="auto">
                <a:xfrm>
                  <a:off x="2857499" y="1509912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Connecteur droit 21"/>
                <p:cNvCxnSpPr/>
                <p:nvPr/>
              </p:nvCxnSpPr>
              <p:spPr bwMode="auto">
                <a:xfrm>
                  <a:off x="2476813" y="1418598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" name="Connecteur droit 22"/>
                <p:cNvCxnSpPr/>
                <p:nvPr/>
              </p:nvCxnSpPr>
              <p:spPr bwMode="auto">
                <a:xfrm>
                  <a:off x="2110927" y="1301632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4" name="Connecteur droit 23"/>
                <p:cNvCxnSpPr/>
                <p:nvPr/>
              </p:nvCxnSpPr>
              <p:spPr bwMode="auto">
                <a:xfrm>
                  <a:off x="3200398" y="1593669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Connecteur droit 24"/>
                <p:cNvCxnSpPr/>
                <p:nvPr/>
              </p:nvCxnSpPr>
              <p:spPr bwMode="auto">
                <a:xfrm>
                  <a:off x="3581398" y="1684983"/>
                  <a:ext cx="2" cy="539931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6" name="Connecteur droit 25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1752603" y="3343275"/>
                <a:ext cx="2209800" cy="552450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chemeClr val="bg1">
                    <a:lumMod val="50000"/>
                    <a:alpha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1" name="Groupe 120"/>
            <p:cNvGrpSpPr/>
            <p:nvPr/>
          </p:nvGrpSpPr>
          <p:grpSpPr>
            <a:xfrm>
              <a:off x="1600200" y="914400"/>
              <a:ext cx="2286000" cy="5562600"/>
              <a:chOff x="1600200" y="914400"/>
              <a:chExt cx="2286000" cy="5562600"/>
            </a:xfrm>
          </p:grpSpPr>
          <p:grpSp>
            <p:nvGrpSpPr>
              <p:cNvPr id="51" name="Groupe 50"/>
              <p:cNvGrpSpPr/>
              <p:nvPr/>
            </p:nvGrpSpPr>
            <p:grpSpPr>
              <a:xfrm>
                <a:off x="1600200" y="914400"/>
                <a:ext cx="2286000" cy="860355"/>
                <a:chOff x="1837789" y="1073307"/>
                <a:chExt cx="2286000" cy="860355"/>
              </a:xfrm>
            </p:grpSpPr>
            <p:cxnSp>
              <p:nvCxnSpPr>
                <p:cNvPr id="52" name="Connecteur droit 51"/>
                <p:cNvCxnSpPr/>
                <p:nvPr/>
              </p:nvCxnSpPr>
              <p:spPr bwMode="auto">
                <a:xfrm flipH="1" flipV="1">
                  <a:off x="1837789" y="1080342"/>
                  <a:ext cx="2286000" cy="635080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Connecteur droit 52"/>
                <p:cNvCxnSpPr/>
                <p:nvPr/>
              </p:nvCxnSpPr>
              <p:spPr bwMode="auto">
                <a:xfrm>
                  <a:off x="1837789" y="1073307"/>
                  <a:ext cx="0" cy="378872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Connecteur droit 53"/>
                <p:cNvCxnSpPr/>
                <p:nvPr/>
              </p:nvCxnSpPr>
              <p:spPr bwMode="auto">
                <a:xfrm>
                  <a:off x="2174630" y="1177271"/>
                  <a:ext cx="0" cy="362830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Connecteur droit 54"/>
                <p:cNvCxnSpPr/>
                <p:nvPr/>
              </p:nvCxnSpPr>
              <p:spPr bwMode="auto">
                <a:xfrm>
                  <a:off x="2535702" y="1278247"/>
                  <a:ext cx="0" cy="366190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Connecteur droit 55"/>
                <p:cNvCxnSpPr/>
                <p:nvPr/>
              </p:nvCxnSpPr>
              <p:spPr bwMode="auto">
                <a:xfrm>
                  <a:off x="2923736" y="1366169"/>
                  <a:ext cx="0" cy="379827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Connecteur droit 56"/>
                <p:cNvCxnSpPr/>
                <p:nvPr/>
              </p:nvCxnSpPr>
              <p:spPr bwMode="auto">
                <a:xfrm>
                  <a:off x="3292623" y="1473587"/>
                  <a:ext cx="0" cy="372215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Connecteur droit 57"/>
                <p:cNvCxnSpPr/>
                <p:nvPr/>
              </p:nvCxnSpPr>
              <p:spPr bwMode="auto">
                <a:xfrm>
                  <a:off x="3680657" y="1579098"/>
                  <a:ext cx="0" cy="354564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05" name="Groupe 104"/>
              <p:cNvGrpSpPr/>
              <p:nvPr/>
            </p:nvGrpSpPr>
            <p:grpSpPr>
              <a:xfrm>
                <a:off x="1600200" y="5500468"/>
                <a:ext cx="2286000" cy="976532"/>
                <a:chOff x="1837789" y="706375"/>
                <a:chExt cx="2286000" cy="976532"/>
              </a:xfrm>
            </p:grpSpPr>
            <p:cxnSp>
              <p:nvCxnSpPr>
                <p:cNvPr id="106" name="Connecteur droit 105"/>
                <p:cNvCxnSpPr/>
                <p:nvPr/>
              </p:nvCxnSpPr>
              <p:spPr bwMode="auto">
                <a:xfrm flipH="1" flipV="1">
                  <a:off x="1837789" y="1080343"/>
                  <a:ext cx="2286000" cy="602564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7" name="Connecteur droit 106"/>
                <p:cNvCxnSpPr/>
                <p:nvPr/>
              </p:nvCxnSpPr>
              <p:spPr bwMode="auto">
                <a:xfrm>
                  <a:off x="1837789" y="706375"/>
                  <a:ext cx="0" cy="378872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8" name="Connecteur droit 107"/>
                <p:cNvCxnSpPr/>
                <p:nvPr/>
              </p:nvCxnSpPr>
              <p:spPr bwMode="auto">
                <a:xfrm>
                  <a:off x="2174630" y="807779"/>
                  <a:ext cx="0" cy="362830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9" name="Connecteur droit 108"/>
                <p:cNvCxnSpPr/>
                <p:nvPr/>
              </p:nvCxnSpPr>
              <p:spPr bwMode="auto">
                <a:xfrm>
                  <a:off x="2535702" y="899805"/>
                  <a:ext cx="0" cy="366190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0" name="Connecteur droit 109"/>
                <p:cNvCxnSpPr/>
                <p:nvPr/>
              </p:nvCxnSpPr>
              <p:spPr bwMode="auto">
                <a:xfrm>
                  <a:off x="2902634" y="990073"/>
                  <a:ext cx="0" cy="379827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1" name="Connecteur droit 110"/>
                <p:cNvCxnSpPr/>
                <p:nvPr/>
              </p:nvCxnSpPr>
              <p:spPr bwMode="auto">
                <a:xfrm>
                  <a:off x="3269566" y="1087375"/>
                  <a:ext cx="0" cy="372215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2" name="Connecteur droit 111"/>
                <p:cNvCxnSpPr/>
                <p:nvPr/>
              </p:nvCxnSpPr>
              <p:spPr bwMode="auto">
                <a:xfrm>
                  <a:off x="3664634" y="1218673"/>
                  <a:ext cx="0" cy="354564"/>
                </a:xfrm>
                <a:prstGeom prst="line">
                  <a:avLst/>
                </a:prstGeom>
                <a:solidFill>
                  <a:srgbClr val="FFFF99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17" name="Connecteur droit 116"/>
              <p:cNvCxnSpPr/>
              <p:nvPr/>
            </p:nvCxnSpPr>
            <p:spPr bwMode="auto">
              <a:xfrm>
                <a:off x="3886200" y="1556515"/>
                <a:ext cx="0" cy="4920485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0" name="Groupe 119"/>
            <p:cNvGrpSpPr/>
            <p:nvPr/>
          </p:nvGrpSpPr>
          <p:grpSpPr>
            <a:xfrm>
              <a:off x="1828800" y="1073307"/>
              <a:ext cx="2218789" cy="5355629"/>
              <a:chOff x="1828800" y="1073307"/>
              <a:chExt cx="2218789" cy="5355629"/>
            </a:xfrm>
          </p:grpSpPr>
          <p:grpSp>
            <p:nvGrpSpPr>
              <p:cNvPr id="43" name="Groupe 42"/>
              <p:cNvGrpSpPr/>
              <p:nvPr/>
            </p:nvGrpSpPr>
            <p:grpSpPr>
              <a:xfrm>
                <a:off x="1828800" y="5562600"/>
                <a:ext cx="2209800" cy="866336"/>
                <a:chOff x="1837789" y="810064"/>
                <a:chExt cx="2209800" cy="866336"/>
              </a:xfrm>
            </p:grpSpPr>
            <p:cxnSp>
              <p:nvCxnSpPr>
                <p:cNvPr id="44" name="Connecteur droit 43"/>
                <p:cNvCxnSpPr/>
                <p:nvPr/>
              </p:nvCxnSpPr>
              <p:spPr bwMode="auto">
                <a:xfrm flipH="1" flipV="1">
                  <a:off x="1837789" y="1080341"/>
                  <a:ext cx="2209800" cy="596059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Connecteur droit 44"/>
                <p:cNvCxnSpPr/>
                <p:nvPr/>
              </p:nvCxnSpPr>
              <p:spPr bwMode="auto">
                <a:xfrm>
                  <a:off x="1837789" y="810064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Connecteur droit 45"/>
                <p:cNvCxnSpPr/>
                <p:nvPr/>
              </p:nvCxnSpPr>
              <p:spPr bwMode="auto">
                <a:xfrm>
                  <a:off x="2174630" y="886264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Connecteur droit 46"/>
                <p:cNvCxnSpPr/>
                <p:nvPr/>
              </p:nvCxnSpPr>
              <p:spPr bwMode="auto">
                <a:xfrm>
                  <a:off x="2535702" y="983996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Connecteur droit 47"/>
                <p:cNvCxnSpPr/>
                <p:nvPr/>
              </p:nvCxnSpPr>
              <p:spPr bwMode="auto">
                <a:xfrm>
                  <a:off x="2881532" y="1088332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Connecteur droit 48"/>
                <p:cNvCxnSpPr/>
                <p:nvPr/>
              </p:nvCxnSpPr>
              <p:spPr bwMode="auto">
                <a:xfrm>
                  <a:off x="3241430" y="1185634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Connecteur droit 49"/>
                <p:cNvCxnSpPr/>
                <p:nvPr/>
              </p:nvCxnSpPr>
              <p:spPr bwMode="auto">
                <a:xfrm>
                  <a:off x="3657600" y="1288796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2" name="Groupe 41"/>
              <p:cNvGrpSpPr/>
              <p:nvPr/>
            </p:nvGrpSpPr>
            <p:grpSpPr>
              <a:xfrm>
                <a:off x="1837789" y="1073307"/>
                <a:ext cx="2209800" cy="777025"/>
                <a:chOff x="1837789" y="1073307"/>
                <a:chExt cx="2209800" cy="777025"/>
              </a:xfrm>
            </p:grpSpPr>
            <p:cxnSp>
              <p:nvCxnSpPr>
                <p:cNvPr id="27" name="Connecteur droit 26"/>
                <p:cNvCxnSpPr/>
                <p:nvPr/>
              </p:nvCxnSpPr>
              <p:spPr bwMode="auto">
                <a:xfrm flipH="1" flipV="1">
                  <a:off x="1837789" y="1080341"/>
                  <a:ext cx="2209800" cy="596059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Connecteur droit 35"/>
                <p:cNvCxnSpPr/>
                <p:nvPr/>
              </p:nvCxnSpPr>
              <p:spPr bwMode="auto">
                <a:xfrm>
                  <a:off x="1837789" y="1073307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Connecteur droit 36"/>
                <p:cNvCxnSpPr/>
                <p:nvPr/>
              </p:nvCxnSpPr>
              <p:spPr bwMode="auto">
                <a:xfrm>
                  <a:off x="2174630" y="1177271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Connecteur droit 37"/>
                <p:cNvCxnSpPr/>
                <p:nvPr/>
              </p:nvCxnSpPr>
              <p:spPr bwMode="auto">
                <a:xfrm>
                  <a:off x="2535702" y="1278247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Connecteur droit 38"/>
                <p:cNvCxnSpPr/>
                <p:nvPr/>
              </p:nvCxnSpPr>
              <p:spPr bwMode="auto">
                <a:xfrm>
                  <a:off x="2881532" y="1366169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Connecteur droit 39"/>
                <p:cNvCxnSpPr/>
                <p:nvPr/>
              </p:nvCxnSpPr>
              <p:spPr bwMode="auto">
                <a:xfrm>
                  <a:off x="3241430" y="1459519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Connecteur droit 40"/>
                <p:cNvCxnSpPr/>
                <p:nvPr/>
              </p:nvCxnSpPr>
              <p:spPr bwMode="auto">
                <a:xfrm>
                  <a:off x="3657600" y="1572064"/>
                  <a:ext cx="0" cy="278268"/>
                </a:xfrm>
                <a:prstGeom prst="line">
                  <a:avLst/>
                </a:prstGeom>
                <a:solidFill>
                  <a:srgbClr val="FFFF99"/>
                </a:solidFill>
                <a:ln w="31750" cap="flat" cmpd="sng" algn="ctr">
                  <a:solidFill>
                    <a:srgbClr val="33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14" name="Connecteur droit 113"/>
              <p:cNvCxnSpPr/>
              <p:nvPr/>
            </p:nvCxnSpPr>
            <p:spPr bwMode="auto">
              <a:xfrm>
                <a:off x="4038600" y="1686895"/>
                <a:ext cx="0" cy="4742041"/>
              </a:xfrm>
              <a:prstGeom prst="line">
                <a:avLst/>
              </a:prstGeom>
              <a:solidFill>
                <a:srgbClr val="FFFF99"/>
              </a:solidFill>
              <a:ln w="31750" cap="flat" cmpd="sng" algn="ctr">
                <a:solidFill>
                  <a:srgbClr val="33C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9" name="Groupe 128"/>
            <p:cNvGrpSpPr/>
            <p:nvPr/>
          </p:nvGrpSpPr>
          <p:grpSpPr>
            <a:xfrm>
              <a:off x="4047589" y="5500468"/>
              <a:ext cx="870241" cy="269630"/>
              <a:chOff x="4047589" y="5500468"/>
              <a:chExt cx="870241" cy="269630"/>
            </a:xfrm>
          </p:grpSpPr>
          <p:cxnSp>
            <p:nvCxnSpPr>
              <p:cNvPr id="123" name="Connecteur droit 122"/>
              <p:cNvCxnSpPr/>
              <p:nvPr/>
            </p:nvCxnSpPr>
            <p:spPr bwMode="auto">
              <a:xfrm>
                <a:off x="4047589" y="5500468"/>
                <a:ext cx="448211" cy="138332"/>
              </a:xfrm>
              <a:prstGeom prst="line">
                <a:avLst/>
              </a:prstGeom>
              <a:solidFill>
                <a:srgbClr val="FFFF99"/>
              </a:solidFill>
              <a:ln w="31750" cap="flat" cmpd="sng" algn="ctr">
                <a:solidFill>
                  <a:srgbClr val="33C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Connecteur droit 124"/>
              <p:cNvCxnSpPr/>
              <p:nvPr/>
            </p:nvCxnSpPr>
            <p:spPr bwMode="auto">
              <a:xfrm>
                <a:off x="4469619" y="5631766"/>
                <a:ext cx="448211" cy="138332"/>
              </a:xfrm>
              <a:prstGeom prst="line">
                <a:avLst/>
              </a:prstGeom>
              <a:solidFill>
                <a:srgbClr val="FFFF99"/>
              </a:solidFill>
              <a:ln w="31750" cap="flat" cmpd="sng" algn="ctr">
                <a:solidFill>
                  <a:srgbClr val="33CCFF"/>
                </a:solidFill>
                <a:prstDash val="solid"/>
                <a:round/>
                <a:headEnd type="triangle" w="lg" len="lg"/>
                <a:tailEnd type="none" w="med" len="med"/>
              </a:ln>
              <a:effectLst/>
            </p:spPr>
          </p:cxnSp>
        </p:grpSp>
        <p:grpSp>
          <p:nvGrpSpPr>
            <p:cNvPr id="128" name="Groupe 127"/>
            <p:cNvGrpSpPr/>
            <p:nvPr/>
          </p:nvGrpSpPr>
          <p:grpSpPr>
            <a:xfrm>
              <a:off x="3886200" y="5978770"/>
              <a:ext cx="870241" cy="269630"/>
              <a:chOff x="4199989" y="5978770"/>
              <a:chExt cx="870241" cy="269630"/>
            </a:xfrm>
          </p:grpSpPr>
          <p:cxnSp>
            <p:nvCxnSpPr>
              <p:cNvPr id="126" name="Connecteur droit 125"/>
              <p:cNvCxnSpPr/>
              <p:nvPr/>
            </p:nvCxnSpPr>
            <p:spPr bwMode="auto">
              <a:xfrm>
                <a:off x="4199989" y="5978770"/>
                <a:ext cx="448211" cy="138332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cxnSp>
            <p:nvCxnSpPr>
              <p:cNvPr id="127" name="Connecteur droit 126"/>
              <p:cNvCxnSpPr/>
              <p:nvPr/>
            </p:nvCxnSpPr>
            <p:spPr bwMode="auto">
              <a:xfrm>
                <a:off x="4622019" y="6110068"/>
                <a:ext cx="448211" cy="138332"/>
              </a:xfrm>
              <a:prstGeom prst="line">
                <a:avLst/>
              </a:prstGeom>
              <a:solidFill>
                <a:srgbClr val="FFFF99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lg" len="lg"/>
                <a:tailEnd type="none" w="med" len="med"/>
              </a:ln>
              <a:effectLst/>
            </p:spPr>
          </p:cxnSp>
        </p:grpSp>
      </p:grpSp>
      <p:sp>
        <p:nvSpPr>
          <p:cNvPr id="131" name="ZoneTexte 130"/>
          <p:cNvSpPr txBox="1"/>
          <p:nvPr/>
        </p:nvSpPr>
        <p:spPr>
          <a:xfrm rot="1126976">
            <a:off x="3439253" y="5436143"/>
            <a:ext cx="18565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dirty="0" err="1" smtClean="0">
                <a:solidFill>
                  <a:srgbClr val="33CCFF"/>
                </a:solidFill>
              </a:rPr>
              <a:t>Inlet</a:t>
            </a:r>
            <a:r>
              <a:rPr lang="fr-FR" dirty="0" smtClean="0">
                <a:solidFill>
                  <a:srgbClr val="33CCFF"/>
                </a:solidFill>
              </a:rPr>
              <a:t> 16.8 l/min</a:t>
            </a:r>
            <a:endParaRPr lang="fr-FR" dirty="0">
              <a:solidFill>
                <a:srgbClr val="33CCFF"/>
              </a:solidFill>
            </a:endParaRPr>
          </a:p>
        </p:txBody>
      </p:sp>
      <p:sp>
        <p:nvSpPr>
          <p:cNvPr id="132" name="ZoneTexte 131"/>
          <p:cNvSpPr txBox="1"/>
          <p:nvPr/>
        </p:nvSpPr>
        <p:spPr>
          <a:xfrm rot="1126976">
            <a:off x="3312442" y="5968364"/>
            <a:ext cx="170271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Outlet</a:t>
            </a:r>
            <a:r>
              <a:rPr lang="fr-FR" dirty="0" smtClean="0">
                <a:solidFill>
                  <a:srgbClr val="FF0000"/>
                </a:solidFill>
              </a:rPr>
              <a:t> 1.2 kW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4110305" y="2111014"/>
            <a:ext cx="4538685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fr-FR" dirty="0"/>
              <a:t>Total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load</a:t>
            </a:r>
            <a:r>
              <a:rPr lang="fr-FR" dirty="0"/>
              <a:t> : </a:t>
            </a:r>
            <a:r>
              <a:rPr lang="fr-FR" dirty="0" smtClean="0"/>
              <a:t>27 kW</a:t>
            </a:r>
          </a:p>
          <a:p>
            <a:pPr algn="l">
              <a:buNone/>
            </a:pPr>
            <a:r>
              <a:rPr lang="fr-FR" dirty="0"/>
              <a:t>Total vol. flow : 403.2 l/min (24.2 m</a:t>
            </a:r>
            <a:r>
              <a:rPr lang="fr-FR" baseline="30000" dirty="0"/>
              <a:t>3</a:t>
            </a:r>
            <a:r>
              <a:rPr lang="fr-FR" dirty="0"/>
              <a:t>/h</a:t>
            </a:r>
            <a:r>
              <a:rPr lang="fr-FR" dirty="0" smtClean="0"/>
              <a:t>)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4110305" y="3048000"/>
            <a:ext cx="4728895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fr-FR" dirty="0" smtClean="0"/>
              <a:t>6 distribution points on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detector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fr-FR" dirty="0" smtClean="0"/>
              <a:t>Use flexible </a:t>
            </a:r>
            <a:r>
              <a:rPr lang="fr-FR" dirty="0" err="1" smtClean="0"/>
              <a:t>hose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distribution and detector to </a:t>
            </a:r>
            <a:r>
              <a:rPr lang="fr-FR" dirty="0" err="1" smtClean="0"/>
              <a:t>allow</a:t>
            </a:r>
            <a:r>
              <a:rPr lang="fr-FR" dirty="0" smtClean="0"/>
              <a:t> C-frame </a:t>
            </a:r>
            <a:r>
              <a:rPr lang="fr-FR" dirty="0" err="1" smtClean="0"/>
              <a:t>opening</a:t>
            </a:r>
            <a:r>
              <a:rPr lang="fr-FR" dirty="0" smtClean="0"/>
              <a:t>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disconnecting</a:t>
            </a:r>
            <a:r>
              <a:rPr lang="fr-FR" dirty="0" smtClean="0"/>
              <a:t> (</a:t>
            </a:r>
            <a:r>
              <a:rPr lang="fr-FR" dirty="0" err="1" smtClean="0"/>
              <a:t>cooling</a:t>
            </a:r>
            <a:r>
              <a:rPr lang="fr-FR" dirty="0" smtClean="0"/>
              <a:t> in open position </a:t>
            </a:r>
            <a:r>
              <a:rPr lang="fr-FR" dirty="0" err="1" smtClean="0"/>
              <a:t>too</a:t>
            </a:r>
            <a:r>
              <a:rPr lang="fr-FR" dirty="0" smtClean="0"/>
              <a:t>)</a:t>
            </a:r>
          </a:p>
        </p:txBody>
      </p:sp>
      <p:sp>
        <p:nvSpPr>
          <p:cNvPr id="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7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468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How </a:t>
            </a:r>
            <a:r>
              <a:rPr lang="fr-FR" dirty="0" err="1" smtClean="0">
                <a:latin typeface="Comic Sans MS" panose="030F0702030302020204" pitchFamily="66" charset="0"/>
              </a:rPr>
              <a:t>it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could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actually</a:t>
            </a:r>
            <a:r>
              <a:rPr lang="fr-FR" dirty="0" smtClean="0">
                <a:latin typeface="Comic Sans MS" panose="030F0702030302020204" pitchFamily="66" charset="0"/>
              </a:rPr>
              <a:t> look </a:t>
            </a:r>
            <a:r>
              <a:rPr lang="fr-FR" dirty="0" err="1" smtClean="0">
                <a:latin typeface="Comic Sans MS" panose="030F0702030302020204" pitchFamily="66" charset="0"/>
              </a:rPr>
              <a:t>like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sz="2400" i="1" dirty="0" smtClean="0">
                <a:latin typeface="Comic Sans MS" panose="030F0702030302020204" pitchFamily="66" charset="0"/>
              </a:rPr>
              <a:t>(</a:t>
            </a:r>
            <a:r>
              <a:rPr lang="fr-FR" sz="2400" i="1" dirty="0" err="1" smtClean="0">
                <a:latin typeface="Comic Sans MS" panose="030F0702030302020204" pitchFamily="66" charset="0"/>
              </a:rPr>
              <a:t>prelim</a:t>
            </a:r>
            <a:r>
              <a:rPr lang="fr-FR" sz="2400" i="1" dirty="0" smtClean="0">
                <a:latin typeface="Comic Sans MS" panose="030F0702030302020204" pitchFamily="66" charset="0"/>
              </a:rPr>
              <a:t>.)</a:t>
            </a:r>
            <a:endParaRPr lang="fr-FR" sz="2400" i="1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 descr="Z:\jjddbihd.png"/>
          <p:cNvPicPr>
            <a:picLocks noChangeAspect="1" noChangeArrowheads="1"/>
          </p:cNvPicPr>
          <p:nvPr/>
        </p:nvPicPr>
        <p:blipFill>
          <a:blip r:embed="rId2" cstate="print"/>
          <a:srcRect t="1472" b="1715"/>
          <a:stretch>
            <a:fillRect/>
          </a:stretch>
        </p:blipFill>
        <p:spPr bwMode="auto">
          <a:xfrm>
            <a:off x="5676022" y="762000"/>
            <a:ext cx="3017520" cy="5851656"/>
          </a:xfrm>
          <a:prstGeom prst="rect">
            <a:avLst/>
          </a:prstGeom>
          <a:noFill/>
        </p:spPr>
      </p:pic>
      <p:pic>
        <p:nvPicPr>
          <p:cNvPr id="1027" name="Picture 3" descr="Z:\ecabdfh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4087895" cy="4953000"/>
          </a:xfrm>
          <a:prstGeom prst="rect">
            <a:avLst/>
          </a:prstGeom>
          <a:noFill/>
          <a:ln w="28575">
            <a:solidFill>
              <a:srgbClr val="0000FF"/>
            </a:solidFill>
            <a:prstDash val="sysDash"/>
          </a:ln>
        </p:spPr>
      </p:pic>
      <p:sp>
        <p:nvSpPr>
          <p:cNvPr id="56" name="Rectangle 55"/>
          <p:cNvSpPr/>
          <p:nvPr/>
        </p:nvSpPr>
        <p:spPr bwMode="auto">
          <a:xfrm>
            <a:off x="5676022" y="990600"/>
            <a:ext cx="864478" cy="106680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 flipH="1">
            <a:off x="4926095" y="990600"/>
            <a:ext cx="749927" cy="228600"/>
          </a:xfrm>
          <a:prstGeom prst="line">
            <a:avLst/>
          </a:prstGeom>
          <a:solidFill>
            <a:srgbClr val="FFFF99"/>
          </a:solidFill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flipH="1">
            <a:off x="4926095" y="2057400"/>
            <a:ext cx="749927" cy="4114800"/>
          </a:xfrm>
          <a:prstGeom prst="line">
            <a:avLst/>
          </a:prstGeom>
          <a:solidFill>
            <a:srgbClr val="FFFF99"/>
          </a:solidFill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Box 66"/>
          <p:cNvSpPr txBox="1"/>
          <p:nvPr/>
        </p:nvSpPr>
        <p:spPr>
          <a:xfrm rot="-540000">
            <a:off x="2146366" y="2689814"/>
            <a:ext cx="226696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Pipes in this profile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 bwMode="auto">
          <a:xfrm flipH="1">
            <a:off x="2133599" y="3048000"/>
            <a:ext cx="1219201" cy="68580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352800" y="3048000"/>
            <a:ext cx="304800" cy="45720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3352800" y="3048000"/>
            <a:ext cx="1295400" cy="45720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6306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anose="030F0702030302020204" pitchFamily="66" charset="0"/>
              </a:rPr>
              <a:t>Water </a:t>
            </a:r>
            <a:r>
              <a:rPr lang="fr-FR" dirty="0" err="1" smtClean="0">
                <a:latin typeface="Comic Sans MS" panose="030F0702030302020204" pitchFamily="66" charset="0"/>
              </a:rPr>
              <a:t>cooling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supply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2D64E-30B8-42CB-AE17-D62BFDF66D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574366" y="762000"/>
            <a:ext cx="6893234" cy="2389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0"/>
              </a:spcAft>
              <a:buNone/>
            </a:pPr>
            <a:r>
              <a:rPr lang="fr-FR" dirty="0" err="1" smtClean="0">
                <a:solidFill>
                  <a:srgbClr val="0000FF"/>
                </a:solidFill>
              </a:rPr>
              <a:t>Current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features</a:t>
            </a:r>
            <a:r>
              <a:rPr lang="fr-FR" dirty="0" smtClean="0">
                <a:solidFill>
                  <a:srgbClr val="0000FF"/>
                </a:solidFill>
              </a:rPr>
              <a:t> of water </a:t>
            </a:r>
            <a:r>
              <a:rPr lang="fr-FR" dirty="0" err="1" smtClean="0">
                <a:solidFill>
                  <a:srgbClr val="0000FF"/>
                </a:solidFill>
              </a:rPr>
              <a:t>cooling</a:t>
            </a:r>
            <a:r>
              <a:rPr lang="fr-FR" dirty="0" smtClean="0">
                <a:solidFill>
                  <a:srgbClr val="0000FF"/>
                </a:solidFill>
              </a:rPr>
              <a:t> station for </a:t>
            </a:r>
            <a:r>
              <a:rPr lang="fr-FR" dirty="0" err="1" smtClean="0">
                <a:solidFill>
                  <a:srgbClr val="0000FF"/>
                </a:solidFill>
              </a:rPr>
              <a:t>Outer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Tracker</a:t>
            </a:r>
            <a:r>
              <a:rPr lang="fr-FR" dirty="0" smtClean="0">
                <a:solidFill>
                  <a:srgbClr val="0000FF"/>
                </a:solidFill>
              </a:rPr>
              <a:t>:</a:t>
            </a:r>
          </a:p>
          <a:p>
            <a:pPr algn="l">
              <a:spcBef>
                <a:spcPts val="600"/>
              </a:spcBef>
              <a:spcAft>
                <a:spcPts val="900"/>
              </a:spcAft>
              <a:buNone/>
            </a:pPr>
            <a:r>
              <a:rPr lang="fr-FR" sz="1400" b="1" dirty="0" smtClean="0">
                <a:solidFill>
                  <a:srgbClr val="0000FF"/>
                </a:solidFill>
              </a:rPr>
              <a:t>[</a:t>
            </a:r>
            <a:r>
              <a:rPr lang="fr-FR" sz="1400" b="1" dirty="0" err="1" smtClean="0">
                <a:solidFill>
                  <a:srgbClr val="0000FF"/>
                </a:solidFill>
              </a:rPr>
              <a:t>see</a:t>
            </a:r>
            <a:r>
              <a:rPr lang="fr-FR" sz="1400" b="1" dirty="0" smtClean="0">
                <a:solidFill>
                  <a:srgbClr val="0000FF"/>
                </a:solidFill>
              </a:rPr>
              <a:t> </a:t>
            </a:r>
            <a:r>
              <a:rPr lang="fr-FR" sz="1400" b="1" dirty="0" smtClean="0">
                <a:solidFill>
                  <a:srgbClr val="0000FF"/>
                </a:solidFill>
                <a:hlinkClick r:id="rId2"/>
              </a:rPr>
              <a:t>http://www.nikhef.nl/pub/experiments/bfys/lhcb/outerTracker/Cooling</a:t>
            </a:r>
            <a:r>
              <a:rPr lang="fr-FR" sz="1400" b="1" dirty="0" smtClean="0">
                <a:solidFill>
                  <a:srgbClr val="0000FF"/>
                </a:solidFill>
              </a:rPr>
              <a:t>]</a:t>
            </a:r>
          </a:p>
          <a:p>
            <a:pPr marL="285750" indent="-285750" algn="l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fr-FR" dirty="0" err="1" smtClean="0">
                <a:solidFill>
                  <a:srgbClr val="0000FF"/>
                </a:solidFill>
              </a:rPr>
              <a:t>Cooling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capacity</a:t>
            </a:r>
            <a:r>
              <a:rPr lang="fr-FR" dirty="0" smtClean="0">
                <a:solidFill>
                  <a:srgbClr val="0000FF"/>
                </a:solidFill>
              </a:rPr>
              <a:t> = 23 kW [15 kW 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</a:t>
            </a:r>
            <a:r>
              <a:rPr lang="fr-FR" dirty="0" smtClean="0">
                <a:solidFill>
                  <a:srgbClr val="0000FF"/>
                </a:solidFill>
              </a:rPr>
              <a:t> 1.5 </a:t>
            </a:r>
            <a:r>
              <a:rPr lang="fr-FR" dirty="0" err="1" smtClean="0">
                <a:solidFill>
                  <a:srgbClr val="0000FF"/>
                </a:solidFill>
              </a:rPr>
              <a:t>safety</a:t>
            </a:r>
            <a:r>
              <a:rPr lang="fr-FR" dirty="0" smtClean="0">
                <a:solidFill>
                  <a:srgbClr val="0000FF"/>
                </a:solidFill>
              </a:rPr>
              <a:t> factor]</a:t>
            </a:r>
          </a:p>
          <a:p>
            <a:pPr marL="285750" indent="-285750" algn="l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rgbClr val="0000FF"/>
                </a:solidFill>
              </a:rPr>
              <a:t>Flow rate = 10 m</a:t>
            </a:r>
            <a:r>
              <a:rPr lang="fr-FR" baseline="30000" dirty="0" smtClean="0">
                <a:solidFill>
                  <a:srgbClr val="0000FF"/>
                </a:solidFill>
              </a:rPr>
              <a:t>3</a:t>
            </a:r>
            <a:r>
              <a:rPr lang="fr-FR" dirty="0" smtClean="0">
                <a:solidFill>
                  <a:srgbClr val="0000FF"/>
                </a:solidFill>
              </a:rPr>
              <a:t>/h</a:t>
            </a:r>
          </a:p>
          <a:p>
            <a:pPr marL="285750" indent="-285750" algn="l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fr-FR" dirty="0" err="1" smtClean="0">
                <a:solidFill>
                  <a:srgbClr val="0000FF"/>
                </a:solidFill>
              </a:rPr>
              <a:t>Inlet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temperature</a:t>
            </a:r>
            <a:r>
              <a:rPr lang="fr-FR" dirty="0" smtClean="0">
                <a:solidFill>
                  <a:srgbClr val="0000FF"/>
                </a:solidFill>
              </a:rPr>
              <a:t> in detector = 19°C</a:t>
            </a:r>
          </a:p>
          <a:p>
            <a:pPr marL="285750" indent="-285750" algn="l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fr-FR" dirty="0" err="1" smtClean="0">
                <a:solidFill>
                  <a:srgbClr val="0000FF"/>
                </a:solidFill>
              </a:rPr>
              <a:t>Demineralized</a:t>
            </a:r>
            <a:r>
              <a:rPr lang="fr-FR" dirty="0" smtClean="0">
                <a:solidFill>
                  <a:srgbClr val="0000FF"/>
                </a:solidFill>
              </a:rPr>
              <a:t> water (</a:t>
            </a:r>
            <a:r>
              <a:rPr lang="fr-FR" dirty="0" err="1" smtClean="0">
                <a:solidFill>
                  <a:srgbClr val="0000FF"/>
                </a:solidFill>
              </a:rPr>
              <a:t>conductivity</a:t>
            </a:r>
            <a:r>
              <a:rPr lang="fr-FR" dirty="0" smtClean="0">
                <a:solidFill>
                  <a:srgbClr val="0000FF"/>
                </a:solidFill>
              </a:rPr>
              <a:t> &lt; 1 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fr-FR" dirty="0" smtClean="0">
                <a:solidFill>
                  <a:srgbClr val="0000FF"/>
                </a:solidFill>
              </a:rPr>
              <a:t>S/cm)</a:t>
            </a:r>
          </a:p>
          <a:p>
            <a:pPr marL="285750" indent="-285750" algn="l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fr-FR" dirty="0" err="1" smtClean="0">
                <a:solidFill>
                  <a:srgbClr val="0000FF"/>
                </a:solidFill>
              </a:rPr>
              <a:t>Typical</a:t>
            </a:r>
            <a:r>
              <a:rPr lang="fr-FR" dirty="0" smtClean="0">
                <a:solidFill>
                  <a:srgbClr val="0000FF"/>
                </a:solidFill>
              </a:rPr>
              <a:t> pressure at detector </a:t>
            </a:r>
            <a:r>
              <a:rPr lang="fr-FR" dirty="0" err="1" smtClean="0">
                <a:solidFill>
                  <a:srgbClr val="0000FF"/>
                </a:solidFill>
              </a:rPr>
              <a:t>inlet</a:t>
            </a:r>
            <a:r>
              <a:rPr lang="fr-FR" dirty="0" smtClean="0">
                <a:solidFill>
                  <a:srgbClr val="0000FF"/>
                </a:solidFill>
              </a:rPr>
              <a:t> ~1 bar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3400" y="3276600"/>
            <a:ext cx="8250977" cy="3263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  <a:spcAft>
                <a:spcPts val="900"/>
              </a:spcAft>
              <a:buNone/>
            </a:pPr>
            <a:r>
              <a:rPr lang="fr-FR" dirty="0" err="1" smtClean="0"/>
              <a:t>Specifications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 for </a:t>
            </a:r>
            <a:r>
              <a:rPr lang="fr-FR" dirty="0" err="1" smtClean="0"/>
              <a:t>SciFi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: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err="1" smtClean="0"/>
              <a:t>Coolant</a:t>
            </a:r>
            <a:r>
              <a:rPr lang="fr-FR" dirty="0" smtClean="0"/>
              <a:t> = </a:t>
            </a:r>
            <a:r>
              <a:rPr lang="fr-FR" dirty="0" err="1" smtClean="0"/>
              <a:t>demineralized</a:t>
            </a:r>
            <a:r>
              <a:rPr lang="fr-FR" dirty="0" smtClean="0"/>
              <a:t> water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smtClean="0"/>
              <a:t>Water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det</a:t>
            </a:r>
            <a:r>
              <a:rPr lang="fr-FR" dirty="0" smtClean="0"/>
              <a:t>. </a:t>
            </a:r>
            <a:r>
              <a:rPr lang="fr-FR" dirty="0" err="1" smtClean="0"/>
              <a:t>inlet</a:t>
            </a:r>
            <a:r>
              <a:rPr lang="fr-FR" dirty="0" smtClean="0"/>
              <a:t> = 20°C (</a:t>
            </a:r>
            <a:r>
              <a:rPr lang="fr-FR" i="1" dirty="0" err="1" smtClean="0"/>
              <a:t>simu</a:t>
            </a:r>
            <a:r>
              <a:rPr lang="fr-FR" dirty="0" smtClean="0"/>
              <a:t>) / </a:t>
            </a:r>
            <a:r>
              <a:rPr lang="fr-FR" dirty="0" err="1" smtClean="0"/>
              <a:t>det</a:t>
            </a:r>
            <a:r>
              <a:rPr lang="fr-FR" dirty="0" smtClean="0"/>
              <a:t>. </a:t>
            </a:r>
            <a:r>
              <a:rPr lang="fr-FR" dirty="0" err="1" smtClean="0"/>
              <a:t>outlet</a:t>
            </a:r>
            <a:r>
              <a:rPr lang="fr-FR" dirty="0" smtClean="0"/>
              <a:t> = 21°C (</a:t>
            </a:r>
            <a:r>
              <a:rPr lang="fr-FR" i="1" dirty="0" err="1" smtClean="0"/>
              <a:t>simu</a:t>
            </a:r>
            <a:r>
              <a:rPr lang="fr-FR" dirty="0" smtClean="0"/>
              <a:t>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smtClean="0"/>
              <a:t>Maximum </a:t>
            </a:r>
            <a:r>
              <a:rPr lang="el-GR" dirty="0" smtClean="0"/>
              <a:t>Δ</a:t>
            </a:r>
            <a:r>
              <a:rPr lang="fr-FR" dirty="0" smtClean="0"/>
              <a:t>T </a:t>
            </a:r>
            <a:r>
              <a:rPr lang="fr-FR" dirty="0" err="1" smtClean="0"/>
              <a:t>inlet</a:t>
            </a:r>
            <a:r>
              <a:rPr lang="fr-FR" dirty="0" smtClean="0"/>
              <a:t> = +/- 1°C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smtClean="0"/>
              <a:t>Flow rate for </a:t>
            </a:r>
            <a:r>
              <a:rPr lang="fr-FR" dirty="0" err="1" smtClean="0"/>
              <a:t>entire</a:t>
            </a:r>
            <a:r>
              <a:rPr lang="fr-FR" dirty="0" smtClean="0"/>
              <a:t> detector = 24,2 m</a:t>
            </a:r>
            <a:r>
              <a:rPr lang="fr-FR" baseline="30000" dirty="0" smtClean="0"/>
              <a:t>3</a:t>
            </a:r>
            <a:r>
              <a:rPr lang="fr-FR" dirty="0" smtClean="0"/>
              <a:t>/h (if </a:t>
            </a:r>
            <a:r>
              <a:rPr lang="fr-FR" dirty="0" err="1" smtClean="0"/>
              <a:t>parallel</a:t>
            </a:r>
            <a:r>
              <a:rPr lang="fr-FR" dirty="0" smtClean="0"/>
              <a:t> config. </a:t>
            </a:r>
            <a:r>
              <a:rPr lang="fr-FR" dirty="0" err="1" smtClean="0"/>
              <a:t>validated</a:t>
            </a:r>
            <a:r>
              <a:rPr lang="fr-FR" dirty="0" smtClean="0"/>
              <a:t>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smtClean="0"/>
              <a:t>Water pressure </a:t>
            </a:r>
            <a:r>
              <a:rPr lang="fr-FR" dirty="0" err="1" smtClean="0"/>
              <a:t>inlet</a:t>
            </a:r>
            <a:r>
              <a:rPr lang="fr-FR" dirty="0" smtClean="0"/>
              <a:t> of detector = </a:t>
            </a:r>
            <a:r>
              <a:rPr lang="fr-FR" dirty="0" err="1" smtClean="0"/>
              <a:t>tbd</a:t>
            </a:r>
            <a:r>
              <a:rPr lang="fr-FR" dirty="0" smtClean="0"/>
              <a:t> (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underpressure</a:t>
            </a:r>
            <a:r>
              <a:rPr lang="fr-FR" dirty="0" smtClean="0"/>
              <a:t> </a:t>
            </a:r>
            <a:r>
              <a:rPr lang="fr-FR" dirty="0" err="1" smtClean="0"/>
              <a:t>preferred</a:t>
            </a:r>
            <a:r>
              <a:rPr lang="fr-FR" dirty="0" smtClean="0"/>
              <a:t>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capacity</a:t>
            </a:r>
            <a:r>
              <a:rPr lang="fr-FR" dirty="0" smtClean="0"/>
              <a:t> = 30 kW (10% </a:t>
            </a:r>
            <a:r>
              <a:rPr lang="fr-FR" dirty="0" err="1" smtClean="0"/>
              <a:t>margin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)</a:t>
            </a:r>
          </a:p>
          <a:p>
            <a:pPr marL="285750" indent="-28575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</a:rPr>
              <a:t>Can the </a:t>
            </a:r>
            <a:r>
              <a:rPr lang="fr-FR" dirty="0" err="1" smtClean="0">
                <a:solidFill>
                  <a:srgbClr val="FF0000"/>
                </a:solidFill>
              </a:rPr>
              <a:t>current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cooling</a:t>
            </a:r>
            <a:r>
              <a:rPr lang="fr-FR" dirty="0" smtClean="0">
                <a:solidFill>
                  <a:srgbClr val="FF0000"/>
                </a:solidFill>
              </a:rPr>
              <a:t> station </a:t>
            </a:r>
            <a:r>
              <a:rPr lang="fr-FR" dirty="0" err="1" smtClean="0">
                <a:solidFill>
                  <a:srgbClr val="FF0000"/>
                </a:solidFill>
              </a:rPr>
              <a:t>be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upgraded</a:t>
            </a:r>
            <a:r>
              <a:rPr lang="fr-FR" dirty="0" smtClean="0">
                <a:solidFill>
                  <a:srgbClr val="FF0000"/>
                </a:solidFill>
              </a:rPr>
              <a:t> 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FR" dirty="0" err="1" smtClean="0">
                <a:solidFill>
                  <a:srgbClr val="FF0000"/>
                </a:solidFill>
              </a:rPr>
              <a:t>When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can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begin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study</a:t>
            </a:r>
            <a:r>
              <a:rPr lang="fr-FR" dirty="0" smtClean="0">
                <a:solidFill>
                  <a:srgbClr val="FF0000"/>
                </a:solidFill>
              </a:rPr>
              <a:t> in </a:t>
            </a:r>
            <a:r>
              <a:rPr lang="fr-FR" dirty="0" err="1" smtClean="0">
                <a:solidFill>
                  <a:srgbClr val="FF0000"/>
                </a:solidFill>
              </a:rPr>
              <a:t>details</a:t>
            </a:r>
            <a:r>
              <a:rPr lang="fr-FR" dirty="0" smtClean="0">
                <a:solidFill>
                  <a:srgbClr val="FF0000"/>
                </a:solidFill>
              </a:rPr>
              <a:t> in collaboration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EN/CV ?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9545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034208A-8737-4BFD-AF5B-9D0FD1F206A9}" type="slidenum">
              <a:rPr lang="en-US">
                <a:latin typeface="+mn-lt"/>
              </a:rPr>
              <a:pPr defTabSz="873125">
                <a:defRPr/>
              </a:pPr>
              <a:t>8</a:t>
            </a:fld>
            <a:endParaRPr lang="en-US" dirty="0">
              <a:latin typeface="+mn-lt"/>
            </a:endParaRPr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Summary &amp; Outlook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1219201"/>
            <a:ext cx="8991600" cy="4967514"/>
          </a:xfrm>
          <a:prstGeom prst="rect">
            <a:avLst/>
          </a:prstGeom>
          <a:noFill/>
          <a:ln w="19050">
            <a:solidFill>
              <a:srgbClr val="FF33CC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dirty="0" err="1" smtClean="0"/>
              <a:t>SciFi</a:t>
            </a:r>
            <a:r>
              <a:rPr lang="fr-FR" dirty="0" smtClean="0"/>
              <a:t> Electronics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simulation</a:t>
            </a:r>
            <a:endParaRPr lang="fr-FR" dirty="0"/>
          </a:p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dirty="0"/>
              <a:t>First Electronics prototypes </a:t>
            </a:r>
            <a:r>
              <a:rPr lang="fr-FR" dirty="0" err="1"/>
              <a:t>produced</a:t>
            </a:r>
            <a:r>
              <a:rPr lang="fr-FR" dirty="0"/>
              <a:t> and </a:t>
            </a:r>
            <a:r>
              <a:rPr lang="fr-FR" dirty="0" err="1"/>
              <a:t>available</a:t>
            </a:r>
            <a:r>
              <a:rPr lang="fr-FR" dirty="0"/>
              <a:t> @ </a:t>
            </a:r>
            <a:r>
              <a:rPr lang="fr-FR" dirty="0" err="1"/>
              <a:t>Nikhef</a:t>
            </a:r>
            <a:r>
              <a:rPr lang="fr-FR" dirty="0"/>
              <a:t> </a:t>
            </a:r>
          </a:p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dirty="0"/>
              <a:t>Tests on Electronics performance have </a:t>
            </a:r>
            <a:r>
              <a:rPr lang="fr-FR" dirty="0" err="1"/>
              <a:t>begun</a:t>
            </a:r>
            <a:r>
              <a:rPr lang="fr-FR" dirty="0"/>
              <a:t> and tests on thermal </a:t>
            </a:r>
            <a:r>
              <a:rPr lang="fr-FR" dirty="0" err="1"/>
              <a:t>behaviour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foreseen</a:t>
            </a:r>
            <a:r>
              <a:rPr lang="fr-FR" dirty="0"/>
              <a:t> in </a:t>
            </a:r>
            <a:r>
              <a:rPr lang="fr-FR" dirty="0" err="1"/>
              <a:t>near</a:t>
            </a:r>
            <a:r>
              <a:rPr lang="fr-FR" dirty="0"/>
              <a:t> future : </a:t>
            </a:r>
          </a:p>
          <a:p>
            <a:pPr marL="742950" lvl="1" indent="-28575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dirty="0" err="1" smtClean="0"/>
              <a:t>Actual</a:t>
            </a:r>
            <a:r>
              <a:rPr lang="fr-FR" dirty="0" smtClean="0"/>
              <a:t> power </a:t>
            </a:r>
            <a:r>
              <a:rPr lang="fr-FR" dirty="0" err="1" smtClean="0"/>
              <a:t>consumption</a:t>
            </a:r>
            <a:r>
              <a:rPr lang="fr-FR" dirty="0" smtClean="0"/>
              <a:t> and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possible once FE prototypes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configured</a:t>
            </a:r>
            <a:r>
              <a:rPr lang="fr-FR" dirty="0" smtClean="0"/>
              <a:t> (</a:t>
            </a:r>
            <a:r>
              <a:rPr lang="fr-FR" dirty="0" err="1" smtClean="0"/>
              <a:t>soon</a:t>
            </a:r>
            <a:r>
              <a:rPr lang="fr-FR" dirty="0" smtClean="0"/>
              <a:t>)</a:t>
            </a:r>
          </a:p>
          <a:p>
            <a:pPr marL="742950" lvl="1" indent="-28575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dirty="0" smtClean="0"/>
              <a:t>Setup </a:t>
            </a:r>
            <a:r>
              <a:rPr lang="fr-FR" dirty="0" err="1"/>
              <a:t>with</a:t>
            </a:r>
            <a:r>
              <a:rPr lang="fr-FR" dirty="0"/>
              <a:t> Master and cluster </a:t>
            </a:r>
            <a:r>
              <a:rPr lang="fr-FR" dirty="0" err="1"/>
              <a:t>boards</a:t>
            </a:r>
            <a:r>
              <a:rPr lang="fr-FR" dirty="0"/>
              <a:t> + alu. block + cold plate for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load</a:t>
            </a:r>
            <a:r>
              <a:rPr lang="fr-FR" dirty="0"/>
              <a:t> and </a:t>
            </a:r>
            <a:r>
              <a:rPr lang="fr-FR" dirty="0" err="1"/>
              <a:t>temperatures</a:t>
            </a:r>
            <a:r>
              <a:rPr lang="fr-FR" dirty="0"/>
              <a:t> validation </a:t>
            </a:r>
          </a:p>
          <a:p>
            <a:pPr marL="742950" lvl="1" indent="-28575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dirty="0" smtClean="0"/>
              <a:t>Complete FE prototypes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Pacific </a:t>
            </a:r>
            <a:r>
              <a:rPr lang="fr-FR" dirty="0" err="1"/>
              <a:t>boards</a:t>
            </a:r>
            <a:r>
              <a:rPr lang="fr-FR" dirty="0"/>
              <a:t> </a:t>
            </a:r>
            <a:r>
              <a:rPr lang="fr-FR" dirty="0" smtClean="0"/>
              <a:t>(and </a:t>
            </a:r>
            <a:r>
              <a:rPr lang="fr-FR" dirty="0" err="1"/>
              <a:t>later</a:t>
            </a:r>
            <a:r>
              <a:rPr lang="fr-FR" dirty="0"/>
              <a:t> </a:t>
            </a:r>
            <a:r>
              <a:rPr lang="fr-FR" dirty="0" smtClean="0"/>
              <a:t>chip-to-</a:t>
            </a:r>
            <a:r>
              <a:rPr lang="fr-FR" dirty="0" err="1" smtClean="0"/>
              <a:t>SiPM</a:t>
            </a:r>
            <a:r>
              <a:rPr lang="fr-FR" dirty="0" smtClean="0"/>
              <a:t> </a:t>
            </a:r>
            <a:r>
              <a:rPr lang="fr-FR" dirty="0" err="1" smtClean="0"/>
              <a:t>flex</a:t>
            </a:r>
            <a:r>
              <a:rPr lang="fr-FR" dirty="0" smtClean="0"/>
              <a:t>) </a:t>
            </a:r>
            <a:endParaRPr lang="fr-FR" dirty="0"/>
          </a:p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dirty="0" err="1"/>
              <a:t>R</a:t>
            </a:r>
            <a:r>
              <a:rPr lang="fr-FR" dirty="0" err="1" smtClean="0"/>
              <a:t>esults</a:t>
            </a:r>
            <a:r>
              <a:rPr lang="fr-FR" dirty="0" smtClean="0"/>
              <a:t> </a:t>
            </a:r>
            <a:r>
              <a:rPr lang="fr-FR" dirty="0" err="1"/>
              <a:t>expected</a:t>
            </a:r>
            <a:r>
              <a:rPr lang="fr-FR" dirty="0"/>
              <a:t> in 6 </a:t>
            </a:r>
            <a:r>
              <a:rPr lang="fr-FR" dirty="0" err="1"/>
              <a:t>months</a:t>
            </a:r>
            <a:r>
              <a:rPr lang="fr-FR" dirty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/>
              <a:t>Electronics </a:t>
            </a:r>
            <a:r>
              <a:rPr lang="fr-FR" dirty="0" smtClean="0"/>
              <a:t>EDR</a:t>
            </a:r>
          </a:p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dirty="0"/>
              <a:t>I</a:t>
            </a:r>
            <a:r>
              <a:rPr lang="fr-FR" dirty="0" smtClean="0"/>
              <a:t>n the </a:t>
            </a:r>
            <a:r>
              <a:rPr lang="fr-FR" dirty="0" err="1" smtClean="0"/>
              <a:t>mean</a:t>
            </a:r>
            <a:r>
              <a:rPr lang="fr-FR" dirty="0" smtClean="0"/>
              <a:t> time,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discussion about </a:t>
            </a:r>
            <a:r>
              <a:rPr lang="fr-FR" dirty="0" err="1" smtClean="0"/>
              <a:t>cooling</a:t>
            </a:r>
            <a:r>
              <a:rPr lang="fr-FR" dirty="0" smtClean="0"/>
              <a:t> plant</a:t>
            </a:r>
          </a:p>
          <a:p>
            <a:pPr marL="742950" lvl="1" indent="-28575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fr-FR" dirty="0" err="1"/>
              <a:t>S</a:t>
            </a:r>
            <a:r>
              <a:rPr lang="fr-FR" dirty="0" err="1" smtClean="0"/>
              <a:t>tay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present</a:t>
            </a:r>
            <a:r>
              <a:rPr lang="fr-FR" dirty="0" smtClean="0"/>
              <a:t> (OT/PS) demi-water plant (</a:t>
            </a:r>
            <a:r>
              <a:rPr lang="fr-FR" dirty="0" err="1" smtClean="0"/>
              <a:t>closed</a:t>
            </a:r>
            <a:r>
              <a:rPr lang="fr-FR" dirty="0" smtClean="0"/>
              <a:t> circuit, excellent water </a:t>
            </a:r>
            <a:r>
              <a:rPr lang="fr-FR" dirty="0" err="1" smtClean="0"/>
              <a:t>quality</a:t>
            </a:r>
            <a:r>
              <a:rPr lang="fr-FR" dirty="0" smtClean="0"/>
              <a:t>, </a:t>
            </a:r>
            <a:r>
              <a:rPr lang="fr-FR" dirty="0" err="1" smtClean="0"/>
              <a:t>never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</a:t>
            </a:r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impurities</a:t>
            </a:r>
            <a:r>
              <a:rPr lang="fr-FR" dirty="0" smtClean="0"/>
              <a:t>, </a:t>
            </a:r>
            <a:r>
              <a:rPr lang="fr-FR" dirty="0" err="1" smtClean="0"/>
              <a:t>filters</a:t>
            </a:r>
            <a:r>
              <a:rPr lang="fr-FR" dirty="0" smtClean="0"/>
              <a:t>, etc.)</a:t>
            </a:r>
          </a:p>
          <a:p>
            <a:pPr marL="742950" lvl="1" indent="-28575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fr-FR" dirty="0" smtClean="0"/>
              <a:t>Design upgrade to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power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629400"/>
            <a:ext cx="3030983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/>
              <a:t>LHCb</a:t>
            </a:r>
            <a:r>
              <a:rPr lang="en-US" dirty="0"/>
              <a:t> Upgrade Electronics </a:t>
            </a:r>
            <a:r>
              <a:rPr lang="en-US" dirty="0" smtClean="0"/>
              <a:t>Meeting – </a:t>
            </a:r>
            <a:r>
              <a:rPr lang="en-US" dirty="0" smtClean="0">
                <a:latin typeface="+mn-lt"/>
              </a:rPr>
              <a:t>October </a:t>
            </a:r>
            <a:r>
              <a:rPr lang="en-US" dirty="0" smtClean="0">
                <a:latin typeface="+mn-lt"/>
              </a:rPr>
              <a:t>8, 2015</a:t>
            </a:r>
            <a:endParaRPr lang="en-US" dirty="0">
              <a:latin typeface="+mn-l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0869" y="6629400"/>
            <a:ext cx="1902262" cy="228600"/>
          </a:xfrm>
        </p:spPr>
        <p:txBody>
          <a:bodyPr/>
          <a:lstStyle/>
          <a:p>
            <a:pPr defTabSz="873125">
              <a:defRPr/>
            </a:pPr>
            <a:r>
              <a:rPr lang="en-US" dirty="0" err="1" smtClean="0">
                <a:latin typeface="+mn-lt"/>
              </a:rPr>
              <a:t>SciFi</a:t>
            </a:r>
            <a:r>
              <a:rPr lang="en-US" dirty="0" smtClean="0">
                <a:latin typeface="+mn-lt"/>
              </a:rPr>
              <a:t> Electronics Cooling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solidFill>
            <a:srgbClr val="80008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Pct val="7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solidFill>
            <a:srgbClr val="80008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Pct val="7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\\cern.ch\dfs\applications\cern\workgroup templates\CERN\Paper Presentation 1.pot</Template>
  <TotalTime>20954</TotalTime>
  <Words>647</Words>
  <Application>Microsoft Office PowerPoint</Application>
  <PresentationFormat>Transparent</PresentationFormat>
  <Paragraphs>120</Paragraphs>
  <Slides>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Paper Presentation 1</vt:lpstr>
      <vt:lpstr>SciFi Electronics Cooling</vt:lpstr>
      <vt:lpstr>General Setup</vt:lpstr>
      <vt:lpstr>Half plane setup</vt:lpstr>
      <vt:lpstr>FE Box Prototypes @Nikhef</vt:lpstr>
      <vt:lpstr>FE boards cooling simulations</vt:lpstr>
      <vt:lpstr>Water cooling distribution</vt:lpstr>
      <vt:lpstr>How it could actually look like (prelim.)</vt:lpstr>
      <vt:lpstr>Water cooling supply</vt:lpstr>
      <vt:lpstr>Summary &amp;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 Status Report</dc:title>
  <dc:creator>padilla</dc:creator>
  <cp:lastModifiedBy>Christophe Insa</cp:lastModifiedBy>
  <cp:revision>2028</cp:revision>
  <cp:lastPrinted>2002-05-30T18:34:40Z</cp:lastPrinted>
  <dcterms:created xsi:type="dcterms:W3CDTF">2001-05-28T14:53:58Z</dcterms:created>
  <dcterms:modified xsi:type="dcterms:W3CDTF">2015-10-08T09:02:46Z</dcterms:modified>
</cp:coreProperties>
</file>