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 saveSubsetFonts="1">
  <p:sldMasterIdLst>
    <p:sldMasterId id="2147483648" r:id="rId1"/>
  </p:sldMasterIdLst>
  <p:notesMasterIdLst>
    <p:notesMasterId r:id="rId15"/>
  </p:notesMasterIdLst>
  <p:handoutMasterIdLst>
    <p:handoutMasterId r:id="rId16"/>
  </p:handoutMasterIdLst>
  <p:sldIdLst>
    <p:sldId id="256" r:id="rId2"/>
    <p:sldId id="280" r:id="rId3"/>
    <p:sldId id="281" r:id="rId4"/>
    <p:sldId id="282" r:id="rId5"/>
    <p:sldId id="283" r:id="rId6"/>
    <p:sldId id="284" r:id="rId7"/>
    <p:sldId id="288" r:id="rId8"/>
    <p:sldId id="289" r:id="rId9"/>
    <p:sldId id="285" r:id="rId10"/>
    <p:sldId id="290" r:id="rId11"/>
    <p:sldId id="286" r:id="rId12"/>
    <p:sldId id="287" r:id="rId13"/>
    <p:sldId id="261" r:id="rId14"/>
  </p:sldIdLst>
  <p:sldSz cx="9144000" cy="6858000" type="screen4x3"/>
  <p:notesSz cx="6858000" cy="9144000"/>
  <p:embeddedFontLst>
    <p:embeddedFont>
      <p:font typeface="Calibri" panose="020F0502020204030204" pitchFamily="34" charset="0"/>
      <p:regular r:id="rId17"/>
      <p:bold r:id="rId18"/>
      <p:italic r:id="rId19"/>
      <p:boldItalic r:id="rId20"/>
    </p:embeddedFont>
  </p:embeddedFontLst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FF"/>
    <a:srgbClr val="800080"/>
    <a:srgbClr val="003399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582" autoAdjust="0"/>
    <p:restoredTop sz="96333" autoAdjust="0"/>
  </p:normalViewPr>
  <p:slideViewPr>
    <p:cSldViewPr>
      <p:cViewPr varScale="1">
        <p:scale>
          <a:sx n="74" d="100"/>
          <a:sy n="74" d="100"/>
        </p:scale>
        <p:origin x="1182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2.fntdata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1.fntdata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font" Target="fonts/font4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font" Target="fonts/font3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A7305DEB-A6D4-4412-B64B-750431481369}" type="datetimeFigureOut">
              <a:rPr lang="ru-RU"/>
              <a:pPr>
                <a:defRPr/>
              </a:pPr>
              <a:t>25.09.2015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C70228C3-CD4A-4A77-873D-A47924BA3F3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311566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10B42667-0C9C-4ABF-BBAF-321FD57C1D32}" type="datetimeFigureOut">
              <a:rPr lang="ru-RU"/>
              <a:pPr>
                <a:defRPr/>
              </a:pPr>
              <a:t>25.09.2015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9156EFCC-ABE0-4C2E-AFCF-D21AF064CB2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285580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77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3277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C4F0670F-4EA2-4EAB-A6A2-341CE0FB30F5}" type="slidenum">
              <a:rPr lang="ru-RU" smtClean="0"/>
              <a:pPr/>
              <a:t>1</a:t>
            </a:fld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7945180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714488"/>
            <a:ext cx="7772400" cy="1470025"/>
          </a:xfrm>
          <a:solidFill>
            <a:srgbClr val="FFFFCC"/>
          </a:solidFill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EFA326-E8B4-4357-9835-272CB34C3626}" type="datetime1">
              <a:rPr lang="ru-RU"/>
              <a:pPr>
                <a:defRPr/>
              </a:pPr>
              <a:t>25.09.2015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48B6D3-7DF9-4CBF-952F-EA77155D15A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D43114-A04B-4AE9-90B2-A36B4ADDB599}" type="datetime1">
              <a:rPr lang="ru-RU"/>
              <a:pPr>
                <a:defRPr/>
              </a:pPr>
              <a:t>25.09.2015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BB7CBE-4DFB-4FE7-A643-A7D3D52FE36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1E4412-95E0-4AF4-B085-5DF9D20F14FA}" type="datetime1">
              <a:rPr lang="ru-RU"/>
              <a:pPr>
                <a:defRPr/>
              </a:pPr>
              <a:t>25.09.2015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0EF89A-05A5-4ACE-8AE9-11DE3B53FA8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42876"/>
            <a:ext cx="8229600" cy="571480"/>
          </a:xfrm>
          <a:solidFill>
            <a:srgbClr val="FFFFCC"/>
          </a:solidFill>
        </p:spPr>
        <p:txBody>
          <a:bodyPr/>
          <a:lstStyle>
            <a:lvl1pPr>
              <a:defRPr sz="3200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85794"/>
            <a:ext cx="8229600" cy="5340369"/>
          </a:xfrm>
        </p:spPr>
        <p:txBody>
          <a:bodyPr/>
          <a:lstStyle>
            <a:lvl1pPr>
              <a:defRPr sz="2400">
                <a:latin typeface="Times New Roman" pitchFamily="18" charset="0"/>
                <a:cs typeface="Times New Roman" pitchFamily="18" charset="0"/>
              </a:defRPr>
            </a:lvl1pPr>
            <a:lvl2pPr>
              <a:defRPr>
                <a:latin typeface="Times New Roman" pitchFamily="18" charset="0"/>
                <a:cs typeface="Times New Roman" pitchFamily="18" charset="0"/>
              </a:defRPr>
            </a:lvl2pPr>
            <a:lvl3pPr>
              <a:defRPr>
                <a:latin typeface="Times New Roman" pitchFamily="18" charset="0"/>
                <a:cs typeface="Times New Roman" pitchFamily="18" charset="0"/>
              </a:defRPr>
            </a:lvl3pPr>
            <a:lvl4pPr>
              <a:defRPr>
                <a:latin typeface="Times New Roman" pitchFamily="18" charset="0"/>
                <a:cs typeface="Times New Roman" pitchFamily="18" charset="0"/>
              </a:defRPr>
            </a:lvl4pPr>
            <a:lvl5pPr>
              <a:defRPr>
                <a:latin typeface="Times New Roman" pitchFamily="18" charset="0"/>
                <a:cs typeface="Times New Roman" pitchFamily="18" charset="0"/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B89BD4-2C4E-48F4-A3F6-FD915887347B}" type="datetime1">
              <a:rPr lang="ru-RU"/>
              <a:pPr>
                <a:defRPr/>
              </a:pPr>
              <a:t>25.09.2015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358188" y="6429375"/>
            <a:ext cx="642937" cy="2921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03463B-E9E6-4773-BC70-C0BD8D35CCD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C51973-04AE-475F-9D3F-6D96A2FA43D2}" type="datetime1">
              <a:rPr lang="ru-RU"/>
              <a:pPr>
                <a:defRPr/>
              </a:pPr>
              <a:t>25.09.2015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09ED9A-4238-493D-8216-C4BF3C45785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7DCC70-ABC0-4354-918A-158CE4D16FEE}" type="datetime1">
              <a:rPr lang="ru-RU"/>
              <a:pPr>
                <a:defRPr/>
              </a:pPr>
              <a:t>25.09.2015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C82E3A-643F-412B-81DD-838B219F98C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0808C4-725E-4605-9B60-E1FDC7257C5A}" type="datetime1">
              <a:rPr lang="ru-RU"/>
              <a:pPr>
                <a:defRPr/>
              </a:pPr>
              <a:t>25.09.2015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F1A4BE-025C-4A15-86C0-CAD2D376BA6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47E520-4A3D-4451-B498-4F46C76C06DA}" type="datetime1">
              <a:rPr lang="ru-RU"/>
              <a:pPr>
                <a:defRPr/>
              </a:pPr>
              <a:t>25.09.2015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E216D7-A38A-491C-8140-A7228DDDBCD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A2979B-049E-4A34-A148-73B9B42D63DD}" type="datetime1">
              <a:rPr lang="ru-RU"/>
              <a:pPr>
                <a:defRPr/>
              </a:pPr>
              <a:t>25.09.2015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60FA2E-F5FC-44A8-B1AB-2A910475F7B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800349-476F-4D7D-8226-76A59B832EE5}" type="datetime1">
              <a:rPr lang="ru-RU"/>
              <a:pPr>
                <a:defRPr/>
              </a:pPr>
              <a:t>25.09.2015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C57F19-DC3C-4118-BC70-831BFCA8394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B6981A-11F8-472C-B23E-84E3729A09AF}" type="datetime1">
              <a:rPr lang="ru-RU"/>
              <a:pPr>
                <a:defRPr/>
              </a:pPr>
              <a:t>25.09.2015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118C06-CBA9-4F8F-AE75-8C7DA312B29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051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E78BB93-99E8-48DA-BD6A-B27A15C36170}" type="datetime1">
              <a:rPr lang="ru-RU"/>
              <a:pPr>
                <a:defRPr/>
              </a:pPr>
              <a:t>25.09.2015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1D3B56A-6D59-4ADA-AB9B-78F9626AF0C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30" r:id="rId1"/>
    <p:sldLayoutId id="2147484040" r:id="rId2"/>
    <p:sldLayoutId id="2147484031" r:id="rId3"/>
    <p:sldLayoutId id="2147484032" r:id="rId4"/>
    <p:sldLayoutId id="2147484033" r:id="rId5"/>
    <p:sldLayoutId id="2147484034" r:id="rId6"/>
    <p:sldLayoutId id="2147484035" r:id="rId7"/>
    <p:sldLayoutId id="2147484036" r:id="rId8"/>
    <p:sldLayoutId id="2147484037" r:id="rId9"/>
    <p:sldLayoutId id="2147484038" r:id="rId10"/>
    <p:sldLayoutId id="2147484039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000" b="1" kern="1200">
          <a:solidFill>
            <a:srgbClr val="C00000"/>
          </a:solidFill>
          <a:latin typeface="Courier New" pitchFamily="49" charset="0"/>
          <a:ea typeface="+mj-ea"/>
          <a:cs typeface="Courier New" pitchFamily="49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C00000"/>
          </a:solidFill>
          <a:latin typeface="Courier New" pitchFamily="49" charset="0"/>
          <a:cs typeface="Courier New" pitchFamily="49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C00000"/>
          </a:solidFill>
          <a:latin typeface="Courier New" pitchFamily="49" charset="0"/>
          <a:cs typeface="Courier New" pitchFamily="49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C00000"/>
          </a:solidFill>
          <a:latin typeface="Courier New" pitchFamily="49" charset="0"/>
          <a:cs typeface="Courier New" pitchFamily="49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C00000"/>
          </a:solidFill>
          <a:latin typeface="Courier New" pitchFamily="49" charset="0"/>
          <a:cs typeface="Courier New" pitchFamily="49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000" b="1">
          <a:solidFill>
            <a:srgbClr val="C00000"/>
          </a:solidFill>
          <a:latin typeface="Courier New" pitchFamily="49" charset="0"/>
          <a:cs typeface="Courier New" pitchFamily="49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000" b="1">
          <a:solidFill>
            <a:srgbClr val="C00000"/>
          </a:solidFill>
          <a:latin typeface="Courier New" pitchFamily="49" charset="0"/>
          <a:cs typeface="Courier New" pitchFamily="49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000" b="1">
          <a:solidFill>
            <a:srgbClr val="C00000"/>
          </a:solidFill>
          <a:latin typeface="Courier New" pitchFamily="49" charset="0"/>
          <a:cs typeface="Courier New" pitchFamily="49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000" b="1">
          <a:solidFill>
            <a:srgbClr val="C00000"/>
          </a:solidFill>
          <a:latin typeface="Courier New" pitchFamily="49" charset="0"/>
          <a:cs typeface="Courier New" pitchFamily="49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ctrTitle"/>
          </p:nvPr>
        </p:nvSpPr>
        <p:spPr>
          <a:xfrm>
            <a:off x="685800" y="1714500"/>
            <a:ext cx="7772400" cy="1470025"/>
          </a:xfrm>
        </p:spPr>
        <p:txBody>
          <a:bodyPr>
            <a:normAutofit/>
          </a:bodyPr>
          <a:lstStyle/>
          <a:p>
            <a:pPr eaLnBrk="1" hangingPunct="1"/>
            <a:r>
              <a:rPr lang="en-US" dirty="0" smtClean="0"/>
              <a:t>FCC-</a:t>
            </a:r>
            <a:r>
              <a:rPr lang="en-US" dirty="0" err="1" smtClean="0"/>
              <a:t>ee</a:t>
            </a:r>
            <a:r>
              <a:rPr lang="en-US" dirty="0" smtClean="0"/>
              <a:t> booster:</a:t>
            </a:r>
            <a:br>
              <a:rPr lang="en-US" dirty="0" smtClean="0"/>
            </a:br>
            <a:r>
              <a:rPr lang="en-US" dirty="0" smtClean="0"/>
              <a:t>preliminary design study</a:t>
            </a:r>
            <a:endParaRPr lang="ru-RU" dirty="0" smtClean="0"/>
          </a:p>
        </p:txBody>
      </p:sp>
      <p:sp>
        <p:nvSpPr>
          <p:cNvPr id="4099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714750"/>
            <a:ext cx="6400800" cy="1752600"/>
          </a:xfrm>
        </p:spPr>
        <p:txBody>
          <a:bodyPr/>
          <a:lstStyle/>
          <a:p>
            <a:pPr eaLnBrk="1" hangingPunct="1"/>
            <a:r>
              <a:rPr lang="en-US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Dmitry </a:t>
            </a:r>
            <a:r>
              <a:rPr lang="en-US" sz="2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Shwartz</a:t>
            </a:r>
            <a:endParaRPr lang="en-US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en-US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BINP</a:t>
            </a:r>
            <a:endParaRPr lang="en-US" sz="18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100" name="TextBox 3"/>
          <p:cNvSpPr txBox="1">
            <a:spLocks noChangeArrowheads="1"/>
          </p:cNvSpPr>
          <p:nvPr/>
        </p:nvSpPr>
        <p:spPr bwMode="auto">
          <a:xfrm>
            <a:off x="1979712" y="5857875"/>
            <a:ext cx="5214937" cy="349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72000" tIns="36000" rIns="72000" bIns="36000">
            <a:spAutoFit/>
          </a:bodyPr>
          <a:lstStyle/>
          <a:p>
            <a:pPr algn="ctr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25.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0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9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.2015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IBS (3)</a:t>
            </a:r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E03463B-E9E6-4773-BC70-C0BD8D35CCD3}" type="slidenum">
              <a:rPr lang="ru-RU" smtClean="0"/>
              <a:pPr>
                <a:defRPr/>
              </a:pPr>
              <a:t>10</a:t>
            </a:fld>
            <a:endParaRPr lang="ru-RU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304" y="714356"/>
            <a:ext cx="4242688" cy="288502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21" t="3232" r="2520" b="2016"/>
          <a:stretch/>
        </p:blipFill>
        <p:spPr>
          <a:xfrm>
            <a:off x="3563888" y="3429000"/>
            <a:ext cx="5472608" cy="338437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292080" y="1325872"/>
            <a:ext cx="3227083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dirty="0" smtClean="0"/>
              <a:t>Same conditions:</a:t>
            </a:r>
          </a:p>
          <a:p>
            <a:r>
              <a:rPr lang="en-US" dirty="0" smtClean="0"/>
              <a:t>voltage variation,</a:t>
            </a:r>
          </a:p>
          <a:p>
            <a:r>
              <a:rPr lang="en-US" dirty="0" err="1" smtClean="0"/>
              <a:t>N</a:t>
            </a:r>
            <a:r>
              <a:rPr lang="en-US" baseline="-25000" dirty="0" err="1" smtClean="0"/>
              <a:t>bunch</a:t>
            </a:r>
            <a:r>
              <a:rPr lang="en-US" dirty="0" smtClean="0"/>
              <a:t> = 1.8×10</a:t>
            </a:r>
            <a:r>
              <a:rPr lang="en-US" baseline="30000" dirty="0" smtClean="0"/>
              <a:t>11</a:t>
            </a:r>
            <a:r>
              <a:rPr lang="en-US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971432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Dynamic Aperture estimations</a:t>
            </a:r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E03463B-E9E6-4773-BC70-C0BD8D35CCD3}" type="slidenum">
              <a:rPr lang="ru-RU" smtClean="0"/>
              <a:pPr>
                <a:defRPr/>
              </a:pPr>
              <a:t>11</a:t>
            </a:fld>
            <a:endParaRPr lang="ru-RU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645315"/>
            <a:ext cx="5017740" cy="257577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7672" y="3641857"/>
            <a:ext cx="3793604" cy="194738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7672" y="1694474"/>
            <a:ext cx="3793604" cy="194738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784" y="4348583"/>
            <a:ext cx="3865612" cy="2396679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23528" y="847745"/>
            <a:ext cx="756084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dirty="0" smtClean="0"/>
              <a:t>Primitive tune chromaticity correction: two non-interleaved </a:t>
            </a:r>
            <a:r>
              <a:rPr lang="en-US" dirty="0"/>
              <a:t>families SF, SD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7194524" y="1351801"/>
            <a:ext cx="1769964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dirty="0" smtClean="0"/>
              <a:t>Off-energy (±1%)</a:t>
            </a: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552594" y="1368317"/>
            <a:ext cx="135511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dirty="0" smtClean="0"/>
              <a:t>On-energy</a:t>
            </a:r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8600533" y="5546922"/>
            <a:ext cx="363955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dirty="0" smtClean="0"/>
              <a:t>cm</a:t>
            </a:r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1907704" y="3641857"/>
            <a:ext cx="401812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dirty="0" smtClean="0"/>
              <a:t>25</a:t>
            </a:r>
            <a:r>
              <a:rPr lang="en-US" dirty="0" smtClean="0">
                <a:sym typeface="Symbol" panose="05050102010706020507" pitchFamily="18" charset="2"/>
              </a:rPr>
              <a:t></a:t>
            </a:r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4801192" y="5971346"/>
            <a:ext cx="2651128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dirty="0" smtClean="0"/>
              <a:t>Strong second-order tune chromaticity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3563888" y="1268760"/>
            <a:ext cx="257183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dirty="0" smtClean="0"/>
              <a:t>1000 turns (damping off)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10993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Siberian snakes</a:t>
            </a:r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E03463B-E9E6-4773-BC70-C0BD8D35CCD3}" type="slidenum">
              <a:rPr lang="ru-RU" smtClean="0"/>
              <a:pPr>
                <a:defRPr/>
              </a:pPr>
              <a:t>12</a:t>
            </a:fld>
            <a:endParaRPr lang="ru-RU"/>
          </a:p>
        </p:txBody>
      </p:sp>
      <p:grpSp>
        <p:nvGrpSpPr>
          <p:cNvPr id="296" name="Group 295"/>
          <p:cNvGrpSpPr/>
          <p:nvPr/>
        </p:nvGrpSpPr>
        <p:grpSpPr>
          <a:xfrm>
            <a:off x="-144525" y="-1179512"/>
            <a:ext cx="9145017" cy="9958763"/>
            <a:chOff x="-144525" y="-1035496"/>
            <a:chExt cx="9145017" cy="9958763"/>
          </a:xfrm>
        </p:grpSpPr>
        <p:grpSp>
          <p:nvGrpSpPr>
            <p:cNvPr id="206" name="Group 205"/>
            <p:cNvGrpSpPr/>
            <p:nvPr/>
          </p:nvGrpSpPr>
          <p:grpSpPr>
            <a:xfrm>
              <a:off x="-144524" y="-1035496"/>
              <a:ext cx="9145016" cy="8208911"/>
              <a:chOff x="-144524" y="-1035496"/>
              <a:chExt cx="9145016" cy="8208911"/>
            </a:xfrm>
          </p:grpSpPr>
          <p:cxnSp>
            <p:nvCxnSpPr>
              <p:cNvPr id="17" name="Straight Connector 16"/>
              <p:cNvCxnSpPr>
                <a:stCxn id="14" idx="0"/>
                <a:endCxn id="12" idx="2"/>
              </p:cNvCxnSpPr>
              <p:nvPr/>
            </p:nvCxnSpPr>
            <p:spPr>
              <a:xfrm>
                <a:off x="5029549" y="2824021"/>
                <a:ext cx="1273851" cy="522276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Straight Connector 9"/>
              <p:cNvCxnSpPr/>
              <p:nvPr/>
            </p:nvCxnSpPr>
            <p:spPr>
              <a:xfrm>
                <a:off x="1979712" y="3429000"/>
                <a:ext cx="4896544" cy="0"/>
              </a:xfrm>
              <a:prstGeom prst="line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" name="Arc 11"/>
              <p:cNvSpPr/>
              <p:nvPr/>
            </p:nvSpPr>
            <p:spPr>
              <a:xfrm rot="10800000">
                <a:off x="4752020" y="-1035496"/>
                <a:ext cx="4248472" cy="4464496"/>
              </a:xfrm>
              <a:prstGeom prst="arc">
                <a:avLst>
                  <a:gd name="adj1" fmla="val 16200000"/>
                  <a:gd name="adj2" fmla="val 17095354"/>
                </a:avLst>
              </a:prstGeom>
              <a:ln w="3810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3" name="Arc 12"/>
              <p:cNvSpPr/>
              <p:nvPr/>
            </p:nvSpPr>
            <p:spPr>
              <a:xfrm rot="10800000" flipH="1">
                <a:off x="-144524" y="-1035496"/>
                <a:ext cx="4248472" cy="4464496"/>
              </a:xfrm>
              <a:prstGeom prst="arc">
                <a:avLst>
                  <a:gd name="adj1" fmla="val 16200000"/>
                  <a:gd name="adj2" fmla="val 17188431"/>
                </a:avLst>
              </a:prstGeom>
              <a:ln w="3810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4" name="Arc 13"/>
              <p:cNvSpPr/>
              <p:nvPr/>
            </p:nvSpPr>
            <p:spPr>
              <a:xfrm rot="10800000" flipV="1">
                <a:off x="2232000" y="2708919"/>
                <a:ext cx="4248472" cy="4464496"/>
              </a:xfrm>
              <a:prstGeom prst="arc">
                <a:avLst>
                  <a:gd name="adj1" fmla="val 15141471"/>
                  <a:gd name="adj2" fmla="val 17188431"/>
                </a:avLst>
              </a:prstGeom>
              <a:ln w="3810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5" name="Rectangle 14"/>
              <p:cNvSpPr/>
              <p:nvPr/>
            </p:nvSpPr>
            <p:spPr>
              <a:xfrm rot="1380000">
                <a:off x="5145754" y="2894928"/>
                <a:ext cx="288032" cy="72008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cxnSp>
            <p:nvCxnSpPr>
              <p:cNvPr id="19" name="Straight Connector 18"/>
              <p:cNvCxnSpPr>
                <a:stCxn id="14" idx="2"/>
              </p:cNvCxnSpPr>
              <p:nvPr/>
            </p:nvCxnSpPr>
            <p:spPr>
              <a:xfrm flipH="1">
                <a:off x="2609514" y="2809474"/>
                <a:ext cx="1116344" cy="518971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0" name="Rectangle 19"/>
              <p:cNvSpPr/>
              <p:nvPr/>
            </p:nvSpPr>
            <p:spPr>
              <a:xfrm rot="1380000">
                <a:off x="5916342" y="3218928"/>
                <a:ext cx="288032" cy="72008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grpSp>
            <p:nvGrpSpPr>
              <p:cNvPr id="47" name="Group 46"/>
              <p:cNvGrpSpPr/>
              <p:nvPr/>
            </p:nvGrpSpPr>
            <p:grpSpPr>
              <a:xfrm rot="1200000">
                <a:off x="5495652" y="2931469"/>
                <a:ext cx="15629" cy="177755"/>
                <a:chOff x="5796136" y="2708236"/>
                <a:chExt cx="15629" cy="177755"/>
              </a:xfrm>
            </p:grpSpPr>
            <p:cxnSp>
              <p:nvCxnSpPr>
                <p:cNvPr id="39" name="Straight Connector 38"/>
                <p:cNvCxnSpPr/>
                <p:nvPr/>
              </p:nvCxnSpPr>
              <p:spPr>
                <a:xfrm rot="600000" flipV="1">
                  <a:off x="5796136" y="2708920"/>
                  <a:ext cx="0" cy="90000"/>
                </a:xfrm>
                <a:prstGeom prst="line">
                  <a:avLst/>
                </a:prstGeom>
                <a:ln>
                  <a:solidFill>
                    <a:schemeClr val="accent6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0" name="Straight Connector 39"/>
                <p:cNvCxnSpPr/>
                <p:nvPr/>
              </p:nvCxnSpPr>
              <p:spPr>
                <a:xfrm rot="21000000" flipH="1" flipV="1">
                  <a:off x="5811765" y="2708236"/>
                  <a:ext cx="0" cy="90000"/>
                </a:xfrm>
                <a:prstGeom prst="line">
                  <a:avLst/>
                </a:prstGeom>
                <a:ln>
                  <a:solidFill>
                    <a:schemeClr val="accent6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1" name="Straight Connector 40"/>
                <p:cNvCxnSpPr/>
                <p:nvPr/>
              </p:nvCxnSpPr>
              <p:spPr>
                <a:xfrm rot="21000000">
                  <a:off x="5796136" y="2795991"/>
                  <a:ext cx="0" cy="90000"/>
                </a:xfrm>
                <a:prstGeom prst="line">
                  <a:avLst/>
                </a:prstGeom>
                <a:ln>
                  <a:solidFill>
                    <a:schemeClr val="accent6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2" name="Straight Connector 41"/>
                <p:cNvCxnSpPr/>
                <p:nvPr/>
              </p:nvCxnSpPr>
              <p:spPr>
                <a:xfrm rot="600000" flipH="1">
                  <a:off x="5811765" y="2795307"/>
                  <a:ext cx="0" cy="90000"/>
                </a:xfrm>
                <a:prstGeom prst="line">
                  <a:avLst/>
                </a:prstGeom>
                <a:ln>
                  <a:solidFill>
                    <a:schemeClr val="accent6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53" name="Group 52"/>
              <p:cNvGrpSpPr/>
              <p:nvPr/>
            </p:nvGrpSpPr>
            <p:grpSpPr>
              <a:xfrm rot="1200000">
                <a:off x="5548006" y="2963277"/>
                <a:ext cx="31259" cy="168651"/>
                <a:chOff x="6066940" y="2634819"/>
                <a:chExt cx="31259" cy="168651"/>
              </a:xfrm>
            </p:grpSpPr>
            <p:cxnSp>
              <p:nvCxnSpPr>
                <p:cNvPr id="43" name="Straight Connector 42"/>
                <p:cNvCxnSpPr/>
                <p:nvPr/>
              </p:nvCxnSpPr>
              <p:spPr>
                <a:xfrm rot="600000" flipV="1">
                  <a:off x="6074755" y="2713470"/>
                  <a:ext cx="0" cy="90000"/>
                </a:xfrm>
                <a:prstGeom prst="line">
                  <a:avLst/>
                </a:prstGeom>
                <a:ln>
                  <a:solidFill>
                    <a:schemeClr val="accent6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4" name="Straight Connector 43"/>
                <p:cNvCxnSpPr/>
                <p:nvPr/>
              </p:nvCxnSpPr>
              <p:spPr>
                <a:xfrm rot="21000000" flipH="1" flipV="1">
                  <a:off x="6090384" y="2712786"/>
                  <a:ext cx="0" cy="90000"/>
                </a:xfrm>
                <a:prstGeom prst="line">
                  <a:avLst/>
                </a:prstGeom>
                <a:ln>
                  <a:solidFill>
                    <a:schemeClr val="accent6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5" name="Straight Connector 44"/>
                <p:cNvCxnSpPr/>
                <p:nvPr/>
              </p:nvCxnSpPr>
              <p:spPr>
                <a:xfrm rot="21000000">
                  <a:off x="6074757" y="2635503"/>
                  <a:ext cx="0" cy="90000"/>
                </a:xfrm>
                <a:prstGeom prst="line">
                  <a:avLst/>
                </a:prstGeom>
                <a:ln>
                  <a:solidFill>
                    <a:schemeClr val="accent6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6" name="Straight Connector 45"/>
                <p:cNvCxnSpPr/>
                <p:nvPr/>
              </p:nvCxnSpPr>
              <p:spPr>
                <a:xfrm rot="600000" flipH="1">
                  <a:off x="6090386" y="2634819"/>
                  <a:ext cx="0" cy="90000"/>
                </a:xfrm>
                <a:prstGeom prst="line">
                  <a:avLst/>
                </a:prstGeom>
                <a:ln>
                  <a:solidFill>
                    <a:schemeClr val="accent6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1" name="Straight Connector 50"/>
                <p:cNvCxnSpPr/>
                <p:nvPr/>
              </p:nvCxnSpPr>
              <p:spPr>
                <a:xfrm>
                  <a:off x="6066940" y="2635502"/>
                  <a:ext cx="31259" cy="0"/>
                </a:xfrm>
                <a:prstGeom prst="line">
                  <a:avLst/>
                </a:prstGeom>
                <a:ln>
                  <a:solidFill>
                    <a:schemeClr val="accent6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2" name="Straight Connector 51"/>
                <p:cNvCxnSpPr/>
                <p:nvPr/>
              </p:nvCxnSpPr>
              <p:spPr>
                <a:xfrm>
                  <a:off x="6066940" y="2801561"/>
                  <a:ext cx="31259" cy="0"/>
                </a:xfrm>
                <a:prstGeom prst="line">
                  <a:avLst/>
                </a:prstGeom>
                <a:ln>
                  <a:solidFill>
                    <a:schemeClr val="accent6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78" name="Group 77"/>
              <p:cNvGrpSpPr/>
              <p:nvPr/>
            </p:nvGrpSpPr>
            <p:grpSpPr>
              <a:xfrm rot="1200000">
                <a:off x="5615864" y="2986027"/>
                <a:ext cx="15629" cy="177755"/>
                <a:chOff x="5796136" y="2708236"/>
                <a:chExt cx="15629" cy="177755"/>
              </a:xfrm>
            </p:grpSpPr>
            <p:cxnSp>
              <p:nvCxnSpPr>
                <p:cNvPr id="79" name="Straight Connector 78"/>
                <p:cNvCxnSpPr/>
                <p:nvPr/>
              </p:nvCxnSpPr>
              <p:spPr>
                <a:xfrm rot="600000" flipV="1">
                  <a:off x="5796136" y="2708920"/>
                  <a:ext cx="0" cy="90000"/>
                </a:xfrm>
                <a:prstGeom prst="line">
                  <a:avLst/>
                </a:prstGeom>
                <a:ln>
                  <a:solidFill>
                    <a:schemeClr val="accent6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0" name="Straight Connector 79"/>
                <p:cNvCxnSpPr/>
                <p:nvPr/>
              </p:nvCxnSpPr>
              <p:spPr>
                <a:xfrm rot="21000000" flipH="1" flipV="1">
                  <a:off x="5811765" y="2708236"/>
                  <a:ext cx="0" cy="90000"/>
                </a:xfrm>
                <a:prstGeom prst="line">
                  <a:avLst/>
                </a:prstGeom>
                <a:ln>
                  <a:solidFill>
                    <a:schemeClr val="accent6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1" name="Straight Connector 80"/>
                <p:cNvCxnSpPr/>
                <p:nvPr/>
              </p:nvCxnSpPr>
              <p:spPr>
                <a:xfrm rot="21000000">
                  <a:off x="5796136" y="2795991"/>
                  <a:ext cx="0" cy="90000"/>
                </a:xfrm>
                <a:prstGeom prst="line">
                  <a:avLst/>
                </a:prstGeom>
                <a:ln>
                  <a:solidFill>
                    <a:schemeClr val="accent6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2" name="Straight Connector 81"/>
                <p:cNvCxnSpPr/>
                <p:nvPr/>
              </p:nvCxnSpPr>
              <p:spPr>
                <a:xfrm rot="600000" flipH="1">
                  <a:off x="5811765" y="2795307"/>
                  <a:ext cx="0" cy="90000"/>
                </a:xfrm>
                <a:prstGeom prst="line">
                  <a:avLst/>
                </a:prstGeom>
                <a:ln>
                  <a:solidFill>
                    <a:schemeClr val="accent6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83" name="Group 82"/>
              <p:cNvGrpSpPr/>
              <p:nvPr/>
            </p:nvGrpSpPr>
            <p:grpSpPr>
              <a:xfrm rot="1200000">
                <a:off x="5668218" y="3017835"/>
                <a:ext cx="31259" cy="168651"/>
                <a:chOff x="6066940" y="2634819"/>
                <a:chExt cx="31259" cy="168651"/>
              </a:xfrm>
            </p:grpSpPr>
            <p:cxnSp>
              <p:nvCxnSpPr>
                <p:cNvPr id="84" name="Straight Connector 83"/>
                <p:cNvCxnSpPr/>
                <p:nvPr/>
              </p:nvCxnSpPr>
              <p:spPr>
                <a:xfrm rot="600000" flipV="1">
                  <a:off x="6074755" y="2713470"/>
                  <a:ext cx="0" cy="90000"/>
                </a:xfrm>
                <a:prstGeom prst="line">
                  <a:avLst/>
                </a:prstGeom>
                <a:ln>
                  <a:solidFill>
                    <a:schemeClr val="accent6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5" name="Straight Connector 84"/>
                <p:cNvCxnSpPr/>
                <p:nvPr/>
              </p:nvCxnSpPr>
              <p:spPr>
                <a:xfrm rot="21000000" flipH="1" flipV="1">
                  <a:off x="6090384" y="2712786"/>
                  <a:ext cx="0" cy="90000"/>
                </a:xfrm>
                <a:prstGeom prst="line">
                  <a:avLst/>
                </a:prstGeom>
                <a:ln>
                  <a:solidFill>
                    <a:schemeClr val="accent6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6" name="Straight Connector 85"/>
                <p:cNvCxnSpPr/>
                <p:nvPr/>
              </p:nvCxnSpPr>
              <p:spPr>
                <a:xfrm rot="21000000">
                  <a:off x="6074757" y="2635503"/>
                  <a:ext cx="0" cy="90000"/>
                </a:xfrm>
                <a:prstGeom prst="line">
                  <a:avLst/>
                </a:prstGeom>
                <a:ln>
                  <a:solidFill>
                    <a:schemeClr val="accent6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7" name="Straight Connector 86"/>
                <p:cNvCxnSpPr/>
                <p:nvPr/>
              </p:nvCxnSpPr>
              <p:spPr>
                <a:xfrm rot="600000" flipH="1">
                  <a:off x="6090386" y="2634819"/>
                  <a:ext cx="0" cy="90000"/>
                </a:xfrm>
                <a:prstGeom prst="line">
                  <a:avLst/>
                </a:prstGeom>
                <a:ln>
                  <a:solidFill>
                    <a:schemeClr val="accent6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8" name="Straight Connector 87"/>
                <p:cNvCxnSpPr/>
                <p:nvPr/>
              </p:nvCxnSpPr>
              <p:spPr>
                <a:xfrm>
                  <a:off x="6066940" y="2635502"/>
                  <a:ext cx="31259" cy="0"/>
                </a:xfrm>
                <a:prstGeom prst="line">
                  <a:avLst/>
                </a:prstGeom>
                <a:ln>
                  <a:solidFill>
                    <a:schemeClr val="accent6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9" name="Straight Connector 88"/>
                <p:cNvCxnSpPr/>
                <p:nvPr/>
              </p:nvCxnSpPr>
              <p:spPr>
                <a:xfrm>
                  <a:off x="6066940" y="2801561"/>
                  <a:ext cx="31259" cy="0"/>
                </a:xfrm>
                <a:prstGeom prst="line">
                  <a:avLst/>
                </a:prstGeom>
                <a:ln>
                  <a:solidFill>
                    <a:schemeClr val="accent6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90" name="Group 89"/>
              <p:cNvGrpSpPr/>
              <p:nvPr/>
            </p:nvGrpSpPr>
            <p:grpSpPr>
              <a:xfrm rot="1200000">
                <a:off x="5727275" y="3032339"/>
                <a:ext cx="15629" cy="177755"/>
                <a:chOff x="5796136" y="2708236"/>
                <a:chExt cx="15629" cy="177755"/>
              </a:xfrm>
            </p:grpSpPr>
            <p:cxnSp>
              <p:nvCxnSpPr>
                <p:cNvPr id="91" name="Straight Connector 90"/>
                <p:cNvCxnSpPr/>
                <p:nvPr/>
              </p:nvCxnSpPr>
              <p:spPr>
                <a:xfrm rot="600000" flipV="1">
                  <a:off x="5796136" y="2708920"/>
                  <a:ext cx="0" cy="90000"/>
                </a:xfrm>
                <a:prstGeom prst="line">
                  <a:avLst/>
                </a:prstGeom>
                <a:ln>
                  <a:solidFill>
                    <a:schemeClr val="accent6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2" name="Straight Connector 91"/>
                <p:cNvCxnSpPr/>
                <p:nvPr/>
              </p:nvCxnSpPr>
              <p:spPr>
                <a:xfrm rot="21000000" flipH="1" flipV="1">
                  <a:off x="5811765" y="2708236"/>
                  <a:ext cx="0" cy="90000"/>
                </a:xfrm>
                <a:prstGeom prst="line">
                  <a:avLst/>
                </a:prstGeom>
                <a:ln>
                  <a:solidFill>
                    <a:schemeClr val="accent6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3" name="Straight Connector 92"/>
                <p:cNvCxnSpPr/>
                <p:nvPr/>
              </p:nvCxnSpPr>
              <p:spPr>
                <a:xfrm rot="21000000">
                  <a:off x="5796136" y="2795991"/>
                  <a:ext cx="0" cy="90000"/>
                </a:xfrm>
                <a:prstGeom prst="line">
                  <a:avLst/>
                </a:prstGeom>
                <a:ln>
                  <a:solidFill>
                    <a:schemeClr val="accent6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4" name="Straight Connector 93"/>
                <p:cNvCxnSpPr/>
                <p:nvPr/>
              </p:nvCxnSpPr>
              <p:spPr>
                <a:xfrm rot="600000" flipH="1">
                  <a:off x="5811765" y="2795307"/>
                  <a:ext cx="0" cy="90000"/>
                </a:xfrm>
                <a:prstGeom prst="line">
                  <a:avLst/>
                </a:prstGeom>
                <a:ln>
                  <a:solidFill>
                    <a:schemeClr val="accent6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95" name="Group 94"/>
              <p:cNvGrpSpPr/>
              <p:nvPr/>
            </p:nvGrpSpPr>
            <p:grpSpPr>
              <a:xfrm rot="1200000">
                <a:off x="5779629" y="3064147"/>
                <a:ext cx="31259" cy="168651"/>
                <a:chOff x="6066940" y="2634819"/>
                <a:chExt cx="31259" cy="168651"/>
              </a:xfrm>
            </p:grpSpPr>
            <p:cxnSp>
              <p:nvCxnSpPr>
                <p:cNvPr id="96" name="Straight Connector 95"/>
                <p:cNvCxnSpPr/>
                <p:nvPr/>
              </p:nvCxnSpPr>
              <p:spPr>
                <a:xfrm rot="600000" flipV="1">
                  <a:off x="6074755" y="2713470"/>
                  <a:ext cx="0" cy="90000"/>
                </a:xfrm>
                <a:prstGeom prst="line">
                  <a:avLst/>
                </a:prstGeom>
                <a:ln>
                  <a:solidFill>
                    <a:schemeClr val="accent6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7" name="Straight Connector 96"/>
                <p:cNvCxnSpPr/>
                <p:nvPr/>
              </p:nvCxnSpPr>
              <p:spPr>
                <a:xfrm rot="21000000" flipH="1" flipV="1">
                  <a:off x="6090384" y="2712786"/>
                  <a:ext cx="0" cy="90000"/>
                </a:xfrm>
                <a:prstGeom prst="line">
                  <a:avLst/>
                </a:prstGeom>
                <a:ln>
                  <a:solidFill>
                    <a:schemeClr val="accent6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8" name="Straight Connector 97"/>
                <p:cNvCxnSpPr/>
                <p:nvPr/>
              </p:nvCxnSpPr>
              <p:spPr>
                <a:xfrm rot="21000000">
                  <a:off x="6074757" y="2635503"/>
                  <a:ext cx="0" cy="90000"/>
                </a:xfrm>
                <a:prstGeom prst="line">
                  <a:avLst/>
                </a:prstGeom>
                <a:ln>
                  <a:solidFill>
                    <a:schemeClr val="accent6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9" name="Straight Connector 98"/>
                <p:cNvCxnSpPr/>
                <p:nvPr/>
              </p:nvCxnSpPr>
              <p:spPr>
                <a:xfrm rot="600000" flipH="1">
                  <a:off x="6090386" y="2634819"/>
                  <a:ext cx="0" cy="90000"/>
                </a:xfrm>
                <a:prstGeom prst="line">
                  <a:avLst/>
                </a:prstGeom>
                <a:ln>
                  <a:solidFill>
                    <a:schemeClr val="accent6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0" name="Straight Connector 99"/>
                <p:cNvCxnSpPr/>
                <p:nvPr/>
              </p:nvCxnSpPr>
              <p:spPr>
                <a:xfrm>
                  <a:off x="6066940" y="2635502"/>
                  <a:ext cx="31259" cy="0"/>
                </a:xfrm>
                <a:prstGeom prst="line">
                  <a:avLst/>
                </a:prstGeom>
                <a:ln>
                  <a:solidFill>
                    <a:schemeClr val="accent6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1" name="Straight Connector 100"/>
                <p:cNvCxnSpPr/>
                <p:nvPr/>
              </p:nvCxnSpPr>
              <p:spPr>
                <a:xfrm>
                  <a:off x="6066940" y="2801561"/>
                  <a:ext cx="31259" cy="0"/>
                </a:xfrm>
                <a:prstGeom prst="line">
                  <a:avLst/>
                </a:prstGeom>
                <a:ln>
                  <a:solidFill>
                    <a:schemeClr val="accent6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02" name="Group 101"/>
              <p:cNvGrpSpPr/>
              <p:nvPr/>
            </p:nvGrpSpPr>
            <p:grpSpPr>
              <a:xfrm rot="1200000">
                <a:off x="5839609" y="3081460"/>
                <a:ext cx="15629" cy="177755"/>
                <a:chOff x="5796136" y="2708236"/>
                <a:chExt cx="15629" cy="177755"/>
              </a:xfrm>
            </p:grpSpPr>
            <p:cxnSp>
              <p:nvCxnSpPr>
                <p:cNvPr id="103" name="Straight Connector 102"/>
                <p:cNvCxnSpPr/>
                <p:nvPr/>
              </p:nvCxnSpPr>
              <p:spPr>
                <a:xfrm rot="600000" flipV="1">
                  <a:off x="5796136" y="2708920"/>
                  <a:ext cx="0" cy="90000"/>
                </a:xfrm>
                <a:prstGeom prst="line">
                  <a:avLst/>
                </a:prstGeom>
                <a:ln>
                  <a:solidFill>
                    <a:schemeClr val="accent6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4" name="Straight Connector 103"/>
                <p:cNvCxnSpPr/>
                <p:nvPr/>
              </p:nvCxnSpPr>
              <p:spPr>
                <a:xfrm rot="21000000" flipH="1" flipV="1">
                  <a:off x="5811765" y="2708236"/>
                  <a:ext cx="0" cy="90000"/>
                </a:xfrm>
                <a:prstGeom prst="line">
                  <a:avLst/>
                </a:prstGeom>
                <a:ln>
                  <a:solidFill>
                    <a:schemeClr val="accent6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5" name="Straight Connector 104"/>
                <p:cNvCxnSpPr/>
                <p:nvPr/>
              </p:nvCxnSpPr>
              <p:spPr>
                <a:xfrm rot="21000000">
                  <a:off x="5796136" y="2795991"/>
                  <a:ext cx="0" cy="90000"/>
                </a:xfrm>
                <a:prstGeom prst="line">
                  <a:avLst/>
                </a:prstGeom>
                <a:ln>
                  <a:solidFill>
                    <a:schemeClr val="accent6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6" name="Straight Connector 105"/>
                <p:cNvCxnSpPr/>
                <p:nvPr/>
              </p:nvCxnSpPr>
              <p:spPr>
                <a:xfrm rot="600000" flipH="1">
                  <a:off x="5811765" y="2795307"/>
                  <a:ext cx="0" cy="90000"/>
                </a:xfrm>
                <a:prstGeom prst="line">
                  <a:avLst/>
                </a:prstGeom>
                <a:ln>
                  <a:solidFill>
                    <a:schemeClr val="accent6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07" name="Group 106"/>
              <p:cNvGrpSpPr/>
              <p:nvPr/>
            </p:nvGrpSpPr>
            <p:grpSpPr>
              <a:xfrm rot="1200000">
                <a:off x="5053453" y="2754423"/>
                <a:ext cx="15629" cy="177755"/>
                <a:chOff x="5796136" y="2708236"/>
                <a:chExt cx="15629" cy="177755"/>
              </a:xfrm>
            </p:grpSpPr>
            <p:cxnSp>
              <p:nvCxnSpPr>
                <p:cNvPr id="108" name="Straight Connector 107"/>
                <p:cNvCxnSpPr/>
                <p:nvPr/>
              </p:nvCxnSpPr>
              <p:spPr>
                <a:xfrm rot="600000" flipV="1">
                  <a:off x="5796136" y="2708920"/>
                  <a:ext cx="0" cy="90000"/>
                </a:xfrm>
                <a:prstGeom prst="line">
                  <a:avLst/>
                </a:prstGeom>
                <a:ln>
                  <a:solidFill>
                    <a:schemeClr val="accent6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9" name="Straight Connector 108"/>
                <p:cNvCxnSpPr/>
                <p:nvPr/>
              </p:nvCxnSpPr>
              <p:spPr>
                <a:xfrm rot="21000000" flipH="1" flipV="1">
                  <a:off x="5811765" y="2708236"/>
                  <a:ext cx="0" cy="90000"/>
                </a:xfrm>
                <a:prstGeom prst="line">
                  <a:avLst/>
                </a:prstGeom>
                <a:ln>
                  <a:solidFill>
                    <a:schemeClr val="accent6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0" name="Straight Connector 109"/>
                <p:cNvCxnSpPr/>
                <p:nvPr/>
              </p:nvCxnSpPr>
              <p:spPr>
                <a:xfrm rot="21000000">
                  <a:off x="5796136" y="2795991"/>
                  <a:ext cx="0" cy="90000"/>
                </a:xfrm>
                <a:prstGeom prst="line">
                  <a:avLst/>
                </a:prstGeom>
                <a:ln>
                  <a:solidFill>
                    <a:schemeClr val="accent6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1" name="Straight Connector 110"/>
                <p:cNvCxnSpPr/>
                <p:nvPr/>
              </p:nvCxnSpPr>
              <p:spPr>
                <a:xfrm rot="600000" flipH="1">
                  <a:off x="5811765" y="2795307"/>
                  <a:ext cx="0" cy="90000"/>
                </a:xfrm>
                <a:prstGeom prst="line">
                  <a:avLst/>
                </a:prstGeom>
                <a:ln>
                  <a:solidFill>
                    <a:schemeClr val="accent6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12" name="Group 111"/>
              <p:cNvGrpSpPr/>
              <p:nvPr/>
            </p:nvGrpSpPr>
            <p:grpSpPr>
              <a:xfrm rot="1200000">
                <a:off x="5090959" y="2773360"/>
                <a:ext cx="31259" cy="168651"/>
                <a:chOff x="6066940" y="2634819"/>
                <a:chExt cx="31259" cy="168651"/>
              </a:xfrm>
            </p:grpSpPr>
            <p:cxnSp>
              <p:nvCxnSpPr>
                <p:cNvPr id="113" name="Straight Connector 112"/>
                <p:cNvCxnSpPr/>
                <p:nvPr/>
              </p:nvCxnSpPr>
              <p:spPr>
                <a:xfrm rot="600000" flipV="1">
                  <a:off x="6074755" y="2713470"/>
                  <a:ext cx="0" cy="90000"/>
                </a:xfrm>
                <a:prstGeom prst="line">
                  <a:avLst/>
                </a:prstGeom>
                <a:ln>
                  <a:solidFill>
                    <a:schemeClr val="accent6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4" name="Straight Connector 113"/>
                <p:cNvCxnSpPr/>
                <p:nvPr/>
              </p:nvCxnSpPr>
              <p:spPr>
                <a:xfrm rot="21000000" flipH="1" flipV="1">
                  <a:off x="6090384" y="2712786"/>
                  <a:ext cx="0" cy="90000"/>
                </a:xfrm>
                <a:prstGeom prst="line">
                  <a:avLst/>
                </a:prstGeom>
                <a:ln>
                  <a:solidFill>
                    <a:schemeClr val="accent6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5" name="Straight Connector 114"/>
                <p:cNvCxnSpPr/>
                <p:nvPr/>
              </p:nvCxnSpPr>
              <p:spPr>
                <a:xfrm rot="21000000">
                  <a:off x="6074757" y="2635503"/>
                  <a:ext cx="0" cy="90000"/>
                </a:xfrm>
                <a:prstGeom prst="line">
                  <a:avLst/>
                </a:prstGeom>
                <a:ln>
                  <a:solidFill>
                    <a:schemeClr val="accent6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6" name="Straight Connector 115"/>
                <p:cNvCxnSpPr/>
                <p:nvPr/>
              </p:nvCxnSpPr>
              <p:spPr>
                <a:xfrm rot="600000" flipH="1">
                  <a:off x="6090386" y="2634819"/>
                  <a:ext cx="0" cy="90000"/>
                </a:xfrm>
                <a:prstGeom prst="line">
                  <a:avLst/>
                </a:prstGeom>
                <a:ln>
                  <a:solidFill>
                    <a:schemeClr val="accent6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7" name="Straight Connector 116"/>
                <p:cNvCxnSpPr/>
                <p:nvPr/>
              </p:nvCxnSpPr>
              <p:spPr>
                <a:xfrm>
                  <a:off x="6066940" y="2635502"/>
                  <a:ext cx="31259" cy="0"/>
                </a:xfrm>
                <a:prstGeom prst="line">
                  <a:avLst/>
                </a:prstGeom>
                <a:ln>
                  <a:solidFill>
                    <a:schemeClr val="accent6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8" name="Straight Connector 117"/>
                <p:cNvCxnSpPr/>
                <p:nvPr/>
              </p:nvCxnSpPr>
              <p:spPr>
                <a:xfrm>
                  <a:off x="6066940" y="2801561"/>
                  <a:ext cx="31259" cy="0"/>
                </a:xfrm>
                <a:prstGeom prst="line">
                  <a:avLst/>
                </a:prstGeom>
                <a:ln>
                  <a:solidFill>
                    <a:schemeClr val="accent6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19" name="Group 118"/>
              <p:cNvGrpSpPr/>
              <p:nvPr/>
            </p:nvGrpSpPr>
            <p:grpSpPr>
              <a:xfrm rot="1200000">
                <a:off x="6265712" y="3252317"/>
                <a:ext cx="15629" cy="177755"/>
                <a:chOff x="5796136" y="2708236"/>
                <a:chExt cx="15629" cy="177755"/>
              </a:xfrm>
            </p:grpSpPr>
            <p:cxnSp>
              <p:nvCxnSpPr>
                <p:cNvPr id="120" name="Straight Connector 119"/>
                <p:cNvCxnSpPr/>
                <p:nvPr/>
              </p:nvCxnSpPr>
              <p:spPr>
                <a:xfrm rot="600000" flipV="1">
                  <a:off x="5796136" y="2708920"/>
                  <a:ext cx="0" cy="90000"/>
                </a:xfrm>
                <a:prstGeom prst="line">
                  <a:avLst/>
                </a:prstGeom>
                <a:ln>
                  <a:solidFill>
                    <a:schemeClr val="accent6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1" name="Straight Connector 120"/>
                <p:cNvCxnSpPr/>
                <p:nvPr/>
              </p:nvCxnSpPr>
              <p:spPr>
                <a:xfrm rot="21000000" flipH="1" flipV="1">
                  <a:off x="5811765" y="2708236"/>
                  <a:ext cx="0" cy="90000"/>
                </a:xfrm>
                <a:prstGeom prst="line">
                  <a:avLst/>
                </a:prstGeom>
                <a:ln>
                  <a:solidFill>
                    <a:schemeClr val="accent6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2" name="Straight Connector 121"/>
                <p:cNvCxnSpPr/>
                <p:nvPr/>
              </p:nvCxnSpPr>
              <p:spPr>
                <a:xfrm rot="21000000">
                  <a:off x="5796136" y="2795991"/>
                  <a:ext cx="0" cy="90000"/>
                </a:xfrm>
                <a:prstGeom prst="line">
                  <a:avLst/>
                </a:prstGeom>
                <a:ln>
                  <a:solidFill>
                    <a:schemeClr val="accent6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3" name="Straight Connector 122"/>
                <p:cNvCxnSpPr/>
                <p:nvPr/>
              </p:nvCxnSpPr>
              <p:spPr>
                <a:xfrm rot="600000" flipH="1">
                  <a:off x="5811765" y="2795307"/>
                  <a:ext cx="0" cy="90000"/>
                </a:xfrm>
                <a:prstGeom prst="line">
                  <a:avLst/>
                </a:prstGeom>
                <a:ln>
                  <a:solidFill>
                    <a:schemeClr val="accent6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24" name="Group 123"/>
              <p:cNvGrpSpPr/>
              <p:nvPr/>
            </p:nvGrpSpPr>
            <p:grpSpPr>
              <a:xfrm rot="1200000">
                <a:off x="6219829" y="3240401"/>
                <a:ext cx="31259" cy="168651"/>
                <a:chOff x="6066940" y="2634819"/>
                <a:chExt cx="31259" cy="168651"/>
              </a:xfrm>
            </p:grpSpPr>
            <p:cxnSp>
              <p:nvCxnSpPr>
                <p:cNvPr id="125" name="Straight Connector 124"/>
                <p:cNvCxnSpPr/>
                <p:nvPr/>
              </p:nvCxnSpPr>
              <p:spPr>
                <a:xfrm rot="600000" flipV="1">
                  <a:off x="6074755" y="2713470"/>
                  <a:ext cx="0" cy="90000"/>
                </a:xfrm>
                <a:prstGeom prst="line">
                  <a:avLst/>
                </a:prstGeom>
                <a:ln>
                  <a:solidFill>
                    <a:schemeClr val="accent6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6" name="Straight Connector 125"/>
                <p:cNvCxnSpPr/>
                <p:nvPr/>
              </p:nvCxnSpPr>
              <p:spPr>
                <a:xfrm rot="21000000" flipH="1" flipV="1">
                  <a:off x="6090384" y="2712786"/>
                  <a:ext cx="0" cy="90000"/>
                </a:xfrm>
                <a:prstGeom prst="line">
                  <a:avLst/>
                </a:prstGeom>
                <a:ln>
                  <a:solidFill>
                    <a:schemeClr val="accent6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7" name="Straight Connector 126"/>
                <p:cNvCxnSpPr/>
                <p:nvPr/>
              </p:nvCxnSpPr>
              <p:spPr>
                <a:xfrm rot="21000000">
                  <a:off x="6074757" y="2635503"/>
                  <a:ext cx="0" cy="90000"/>
                </a:xfrm>
                <a:prstGeom prst="line">
                  <a:avLst/>
                </a:prstGeom>
                <a:ln>
                  <a:solidFill>
                    <a:schemeClr val="accent6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8" name="Straight Connector 127"/>
                <p:cNvCxnSpPr/>
                <p:nvPr/>
              </p:nvCxnSpPr>
              <p:spPr>
                <a:xfrm rot="600000" flipH="1">
                  <a:off x="6090386" y="2634819"/>
                  <a:ext cx="0" cy="90000"/>
                </a:xfrm>
                <a:prstGeom prst="line">
                  <a:avLst/>
                </a:prstGeom>
                <a:ln>
                  <a:solidFill>
                    <a:schemeClr val="accent6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9" name="Straight Connector 128"/>
                <p:cNvCxnSpPr/>
                <p:nvPr/>
              </p:nvCxnSpPr>
              <p:spPr>
                <a:xfrm>
                  <a:off x="6066940" y="2635502"/>
                  <a:ext cx="31259" cy="0"/>
                </a:xfrm>
                <a:prstGeom prst="line">
                  <a:avLst/>
                </a:prstGeom>
                <a:ln>
                  <a:solidFill>
                    <a:schemeClr val="accent6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0" name="Straight Connector 129"/>
                <p:cNvCxnSpPr/>
                <p:nvPr/>
              </p:nvCxnSpPr>
              <p:spPr>
                <a:xfrm>
                  <a:off x="6066940" y="2801561"/>
                  <a:ext cx="31259" cy="0"/>
                </a:xfrm>
                <a:prstGeom prst="line">
                  <a:avLst/>
                </a:prstGeom>
                <a:ln>
                  <a:solidFill>
                    <a:schemeClr val="accent6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207" name="Group 206"/>
            <p:cNvGrpSpPr/>
            <p:nvPr/>
          </p:nvGrpSpPr>
          <p:grpSpPr>
            <a:xfrm flipV="1">
              <a:off x="-144525" y="714356"/>
              <a:ext cx="9145016" cy="8208911"/>
              <a:chOff x="-144524" y="-1035496"/>
              <a:chExt cx="9145016" cy="8208911"/>
            </a:xfrm>
          </p:grpSpPr>
          <p:cxnSp>
            <p:nvCxnSpPr>
              <p:cNvPr id="208" name="Straight Connector 207"/>
              <p:cNvCxnSpPr>
                <a:stCxn id="212" idx="0"/>
                <a:endCxn id="210" idx="2"/>
              </p:cNvCxnSpPr>
              <p:nvPr/>
            </p:nvCxnSpPr>
            <p:spPr>
              <a:xfrm>
                <a:off x="5029549" y="2824021"/>
                <a:ext cx="1273851" cy="522276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9" name="Straight Connector 208"/>
              <p:cNvCxnSpPr/>
              <p:nvPr/>
            </p:nvCxnSpPr>
            <p:spPr>
              <a:xfrm>
                <a:off x="1979712" y="3429000"/>
                <a:ext cx="4896544" cy="0"/>
              </a:xfrm>
              <a:prstGeom prst="line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10" name="Arc 209"/>
              <p:cNvSpPr/>
              <p:nvPr/>
            </p:nvSpPr>
            <p:spPr>
              <a:xfrm rot="10800000">
                <a:off x="4752020" y="-1035496"/>
                <a:ext cx="4248472" cy="4464496"/>
              </a:xfrm>
              <a:prstGeom prst="arc">
                <a:avLst>
                  <a:gd name="adj1" fmla="val 16200000"/>
                  <a:gd name="adj2" fmla="val 17095354"/>
                </a:avLst>
              </a:prstGeom>
              <a:ln w="3810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11" name="Arc 210"/>
              <p:cNvSpPr/>
              <p:nvPr/>
            </p:nvSpPr>
            <p:spPr>
              <a:xfrm rot="10800000" flipH="1">
                <a:off x="-144524" y="-1035496"/>
                <a:ext cx="4248472" cy="4464496"/>
              </a:xfrm>
              <a:prstGeom prst="arc">
                <a:avLst>
                  <a:gd name="adj1" fmla="val 16200000"/>
                  <a:gd name="adj2" fmla="val 17188431"/>
                </a:avLst>
              </a:prstGeom>
              <a:ln w="3810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12" name="Arc 211"/>
              <p:cNvSpPr/>
              <p:nvPr/>
            </p:nvSpPr>
            <p:spPr>
              <a:xfrm rot="10800000" flipV="1">
                <a:off x="2232000" y="2708919"/>
                <a:ext cx="4248472" cy="4464496"/>
              </a:xfrm>
              <a:prstGeom prst="arc">
                <a:avLst>
                  <a:gd name="adj1" fmla="val 15141471"/>
                  <a:gd name="adj2" fmla="val 17188431"/>
                </a:avLst>
              </a:prstGeom>
              <a:ln w="3810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13" name="Rectangle 212"/>
              <p:cNvSpPr/>
              <p:nvPr/>
            </p:nvSpPr>
            <p:spPr>
              <a:xfrm rot="1380000">
                <a:off x="5145754" y="2894928"/>
                <a:ext cx="288032" cy="72008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cxnSp>
            <p:nvCxnSpPr>
              <p:cNvPr id="214" name="Straight Connector 213"/>
              <p:cNvCxnSpPr>
                <a:stCxn id="212" idx="2"/>
              </p:cNvCxnSpPr>
              <p:nvPr/>
            </p:nvCxnSpPr>
            <p:spPr>
              <a:xfrm flipH="1">
                <a:off x="2609514" y="2809474"/>
                <a:ext cx="1116344" cy="518971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15" name="Rectangle 214"/>
              <p:cNvSpPr/>
              <p:nvPr/>
            </p:nvSpPr>
            <p:spPr>
              <a:xfrm rot="1380000">
                <a:off x="5916342" y="3218928"/>
                <a:ext cx="288032" cy="72008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grpSp>
            <p:nvGrpSpPr>
              <p:cNvPr id="216" name="Group 215"/>
              <p:cNvGrpSpPr/>
              <p:nvPr/>
            </p:nvGrpSpPr>
            <p:grpSpPr>
              <a:xfrm rot="1200000">
                <a:off x="5495652" y="2931469"/>
                <a:ext cx="15629" cy="177755"/>
                <a:chOff x="5796136" y="2708236"/>
                <a:chExt cx="15629" cy="177755"/>
              </a:xfrm>
            </p:grpSpPr>
            <p:cxnSp>
              <p:nvCxnSpPr>
                <p:cNvPr id="277" name="Straight Connector 276"/>
                <p:cNvCxnSpPr/>
                <p:nvPr/>
              </p:nvCxnSpPr>
              <p:spPr>
                <a:xfrm rot="600000" flipV="1">
                  <a:off x="5796136" y="2708920"/>
                  <a:ext cx="0" cy="90000"/>
                </a:xfrm>
                <a:prstGeom prst="line">
                  <a:avLst/>
                </a:prstGeom>
                <a:ln>
                  <a:solidFill>
                    <a:schemeClr val="accent6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8" name="Straight Connector 277"/>
                <p:cNvCxnSpPr/>
                <p:nvPr/>
              </p:nvCxnSpPr>
              <p:spPr>
                <a:xfrm rot="21000000" flipH="1" flipV="1">
                  <a:off x="5811765" y="2708236"/>
                  <a:ext cx="0" cy="90000"/>
                </a:xfrm>
                <a:prstGeom prst="line">
                  <a:avLst/>
                </a:prstGeom>
                <a:ln>
                  <a:solidFill>
                    <a:schemeClr val="accent6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9" name="Straight Connector 278"/>
                <p:cNvCxnSpPr/>
                <p:nvPr/>
              </p:nvCxnSpPr>
              <p:spPr>
                <a:xfrm rot="21000000">
                  <a:off x="5796136" y="2795991"/>
                  <a:ext cx="0" cy="90000"/>
                </a:xfrm>
                <a:prstGeom prst="line">
                  <a:avLst/>
                </a:prstGeom>
                <a:ln>
                  <a:solidFill>
                    <a:schemeClr val="accent6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0" name="Straight Connector 279"/>
                <p:cNvCxnSpPr/>
                <p:nvPr/>
              </p:nvCxnSpPr>
              <p:spPr>
                <a:xfrm rot="600000" flipH="1">
                  <a:off x="5811765" y="2795307"/>
                  <a:ext cx="0" cy="90000"/>
                </a:xfrm>
                <a:prstGeom prst="line">
                  <a:avLst/>
                </a:prstGeom>
                <a:ln>
                  <a:solidFill>
                    <a:schemeClr val="accent6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17" name="Group 216"/>
              <p:cNvGrpSpPr/>
              <p:nvPr/>
            </p:nvGrpSpPr>
            <p:grpSpPr>
              <a:xfrm rot="1200000">
                <a:off x="5548006" y="2963277"/>
                <a:ext cx="31259" cy="168651"/>
                <a:chOff x="6066940" y="2634819"/>
                <a:chExt cx="31259" cy="168651"/>
              </a:xfrm>
            </p:grpSpPr>
            <p:cxnSp>
              <p:nvCxnSpPr>
                <p:cNvPr id="271" name="Straight Connector 270"/>
                <p:cNvCxnSpPr/>
                <p:nvPr/>
              </p:nvCxnSpPr>
              <p:spPr>
                <a:xfrm rot="600000" flipV="1">
                  <a:off x="6074755" y="2713470"/>
                  <a:ext cx="0" cy="90000"/>
                </a:xfrm>
                <a:prstGeom prst="line">
                  <a:avLst/>
                </a:prstGeom>
                <a:ln>
                  <a:solidFill>
                    <a:schemeClr val="accent6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2" name="Straight Connector 271"/>
                <p:cNvCxnSpPr/>
                <p:nvPr/>
              </p:nvCxnSpPr>
              <p:spPr>
                <a:xfrm rot="21000000" flipH="1" flipV="1">
                  <a:off x="6090384" y="2712786"/>
                  <a:ext cx="0" cy="90000"/>
                </a:xfrm>
                <a:prstGeom prst="line">
                  <a:avLst/>
                </a:prstGeom>
                <a:ln>
                  <a:solidFill>
                    <a:schemeClr val="accent6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3" name="Straight Connector 272"/>
                <p:cNvCxnSpPr/>
                <p:nvPr/>
              </p:nvCxnSpPr>
              <p:spPr>
                <a:xfrm rot="21000000">
                  <a:off x="6074757" y="2635503"/>
                  <a:ext cx="0" cy="90000"/>
                </a:xfrm>
                <a:prstGeom prst="line">
                  <a:avLst/>
                </a:prstGeom>
                <a:ln>
                  <a:solidFill>
                    <a:schemeClr val="accent6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4" name="Straight Connector 273"/>
                <p:cNvCxnSpPr/>
                <p:nvPr/>
              </p:nvCxnSpPr>
              <p:spPr>
                <a:xfrm rot="600000" flipH="1">
                  <a:off x="6090386" y="2634819"/>
                  <a:ext cx="0" cy="90000"/>
                </a:xfrm>
                <a:prstGeom prst="line">
                  <a:avLst/>
                </a:prstGeom>
                <a:ln>
                  <a:solidFill>
                    <a:schemeClr val="accent6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5" name="Straight Connector 274"/>
                <p:cNvCxnSpPr/>
                <p:nvPr/>
              </p:nvCxnSpPr>
              <p:spPr>
                <a:xfrm>
                  <a:off x="6066940" y="2635502"/>
                  <a:ext cx="31259" cy="0"/>
                </a:xfrm>
                <a:prstGeom prst="line">
                  <a:avLst/>
                </a:prstGeom>
                <a:ln>
                  <a:solidFill>
                    <a:schemeClr val="accent6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6" name="Straight Connector 275"/>
                <p:cNvCxnSpPr/>
                <p:nvPr/>
              </p:nvCxnSpPr>
              <p:spPr>
                <a:xfrm>
                  <a:off x="6066940" y="2801561"/>
                  <a:ext cx="31259" cy="0"/>
                </a:xfrm>
                <a:prstGeom prst="line">
                  <a:avLst/>
                </a:prstGeom>
                <a:ln>
                  <a:solidFill>
                    <a:schemeClr val="accent6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18" name="Group 217"/>
              <p:cNvGrpSpPr/>
              <p:nvPr/>
            </p:nvGrpSpPr>
            <p:grpSpPr>
              <a:xfrm rot="1200000">
                <a:off x="5615864" y="2986027"/>
                <a:ext cx="15629" cy="177755"/>
                <a:chOff x="5796136" y="2708236"/>
                <a:chExt cx="15629" cy="177755"/>
              </a:xfrm>
            </p:grpSpPr>
            <p:cxnSp>
              <p:nvCxnSpPr>
                <p:cNvPr id="267" name="Straight Connector 266"/>
                <p:cNvCxnSpPr/>
                <p:nvPr/>
              </p:nvCxnSpPr>
              <p:spPr>
                <a:xfrm rot="600000" flipV="1">
                  <a:off x="5796136" y="2708920"/>
                  <a:ext cx="0" cy="90000"/>
                </a:xfrm>
                <a:prstGeom prst="line">
                  <a:avLst/>
                </a:prstGeom>
                <a:ln>
                  <a:solidFill>
                    <a:schemeClr val="accent6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8" name="Straight Connector 267"/>
                <p:cNvCxnSpPr/>
                <p:nvPr/>
              </p:nvCxnSpPr>
              <p:spPr>
                <a:xfrm rot="21000000" flipH="1" flipV="1">
                  <a:off x="5811765" y="2708236"/>
                  <a:ext cx="0" cy="90000"/>
                </a:xfrm>
                <a:prstGeom prst="line">
                  <a:avLst/>
                </a:prstGeom>
                <a:ln>
                  <a:solidFill>
                    <a:schemeClr val="accent6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9" name="Straight Connector 268"/>
                <p:cNvCxnSpPr/>
                <p:nvPr/>
              </p:nvCxnSpPr>
              <p:spPr>
                <a:xfrm rot="21000000">
                  <a:off x="5796136" y="2795991"/>
                  <a:ext cx="0" cy="90000"/>
                </a:xfrm>
                <a:prstGeom prst="line">
                  <a:avLst/>
                </a:prstGeom>
                <a:ln>
                  <a:solidFill>
                    <a:schemeClr val="accent6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0" name="Straight Connector 269"/>
                <p:cNvCxnSpPr/>
                <p:nvPr/>
              </p:nvCxnSpPr>
              <p:spPr>
                <a:xfrm rot="600000" flipH="1">
                  <a:off x="5811765" y="2795307"/>
                  <a:ext cx="0" cy="90000"/>
                </a:xfrm>
                <a:prstGeom prst="line">
                  <a:avLst/>
                </a:prstGeom>
                <a:ln>
                  <a:solidFill>
                    <a:schemeClr val="accent6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19" name="Group 218"/>
              <p:cNvGrpSpPr/>
              <p:nvPr/>
            </p:nvGrpSpPr>
            <p:grpSpPr>
              <a:xfrm rot="1200000">
                <a:off x="5668218" y="3017835"/>
                <a:ext cx="31259" cy="168651"/>
                <a:chOff x="6066940" y="2634819"/>
                <a:chExt cx="31259" cy="168651"/>
              </a:xfrm>
            </p:grpSpPr>
            <p:cxnSp>
              <p:nvCxnSpPr>
                <p:cNvPr id="261" name="Straight Connector 260"/>
                <p:cNvCxnSpPr/>
                <p:nvPr/>
              </p:nvCxnSpPr>
              <p:spPr>
                <a:xfrm rot="600000" flipV="1">
                  <a:off x="6074755" y="2713470"/>
                  <a:ext cx="0" cy="90000"/>
                </a:xfrm>
                <a:prstGeom prst="line">
                  <a:avLst/>
                </a:prstGeom>
                <a:ln>
                  <a:solidFill>
                    <a:schemeClr val="accent6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2" name="Straight Connector 261"/>
                <p:cNvCxnSpPr/>
                <p:nvPr/>
              </p:nvCxnSpPr>
              <p:spPr>
                <a:xfrm rot="21000000" flipH="1" flipV="1">
                  <a:off x="6090384" y="2712786"/>
                  <a:ext cx="0" cy="90000"/>
                </a:xfrm>
                <a:prstGeom prst="line">
                  <a:avLst/>
                </a:prstGeom>
                <a:ln>
                  <a:solidFill>
                    <a:schemeClr val="accent6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3" name="Straight Connector 262"/>
                <p:cNvCxnSpPr/>
                <p:nvPr/>
              </p:nvCxnSpPr>
              <p:spPr>
                <a:xfrm rot="21000000">
                  <a:off x="6074757" y="2635503"/>
                  <a:ext cx="0" cy="90000"/>
                </a:xfrm>
                <a:prstGeom prst="line">
                  <a:avLst/>
                </a:prstGeom>
                <a:ln>
                  <a:solidFill>
                    <a:schemeClr val="accent6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4" name="Straight Connector 263"/>
                <p:cNvCxnSpPr/>
                <p:nvPr/>
              </p:nvCxnSpPr>
              <p:spPr>
                <a:xfrm rot="600000" flipH="1">
                  <a:off x="6090386" y="2634819"/>
                  <a:ext cx="0" cy="90000"/>
                </a:xfrm>
                <a:prstGeom prst="line">
                  <a:avLst/>
                </a:prstGeom>
                <a:ln>
                  <a:solidFill>
                    <a:schemeClr val="accent6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5" name="Straight Connector 264"/>
                <p:cNvCxnSpPr/>
                <p:nvPr/>
              </p:nvCxnSpPr>
              <p:spPr>
                <a:xfrm>
                  <a:off x="6066940" y="2635502"/>
                  <a:ext cx="31259" cy="0"/>
                </a:xfrm>
                <a:prstGeom prst="line">
                  <a:avLst/>
                </a:prstGeom>
                <a:ln>
                  <a:solidFill>
                    <a:schemeClr val="accent6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6" name="Straight Connector 265"/>
                <p:cNvCxnSpPr/>
                <p:nvPr/>
              </p:nvCxnSpPr>
              <p:spPr>
                <a:xfrm>
                  <a:off x="6066940" y="2801561"/>
                  <a:ext cx="31259" cy="0"/>
                </a:xfrm>
                <a:prstGeom prst="line">
                  <a:avLst/>
                </a:prstGeom>
                <a:ln>
                  <a:solidFill>
                    <a:schemeClr val="accent6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20" name="Group 219"/>
              <p:cNvGrpSpPr/>
              <p:nvPr/>
            </p:nvGrpSpPr>
            <p:grpSpPr>
              <a:xfrm rot="1200000">
                <a:off x="5727275" y="3032339"/>
                <a:ext cx="15629" cy="177755"/>
                <a:chOff x="5796136" y="2708236"/>
                <a:chExt cx="15629" cy="177755"/>
              </a:xfrm>
            </p:grpSpPr>
            <p:cxnSp>
              <p:nvCxnSpPr>
                <p:cNvPr id="257" name="Straight Connector 256"/>
                <p:cNvCxnSpPr/>
                <p:nvPr/>
              </p:nvCxnSpPr>
              <p:spPr>
                <a:xfrm rot="600000" flipV="1">
                  <a:off x="5796136" y="2708920"/>
                  <a:ext cx="0" cy="90000"/>
                </a:xfrm>
                <a:prstGeom prst="line">
                  <a:avLst/>
                </a:prstGeom>
                <a:ln>
                  <a:solidFill>
                    <a:schemeClr val="accent6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8" name="Straight Connector 257"/>
                <p:cNvCxnSpPr/>
                <p:nvPr/>
              </p:nvCxnSpPr>
              <p:spPr>
                <a:xfrm rot="21000000" flipH="1" flipV="1">
                  <a:off x="5811765" y="2708236"/>
                  <a:ext cx="0" cy="90000"/>
                </a:xfrm>
                <a:prstGeom prst="line">
                  <a:avLst/>
                </a:prstGeom>
                <a:ln>
                  <a:solidFill>
                    <a:schemeClr val="accent6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9" name="Straight Connector 258"/>
                <p:cNvCxnSpPr/>
                <p:nvPr/>
              </p:nvCxnSpPr>
              <p:spPr>
                <a:xfrm rot="21000000">
                  <a:off x="5796136" y="2795991"/>
                  <a:ext cx="0" cy="90000"/>
                </a:xfrm>
                <a:prstGeom prst="line">
                  <a:avLst/>
                </a:prstGeom>
                <a:ln>
                  <a:solidFill>
                    <a:schemeClr val="accent6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0" name="Straight Connector 259"/>
                <p:cNvCxnSpPr/>
                <p:nvPr/>
              </p:nvCxnSpPr>
              <p:spPr>
                <a:xfrm rot="600000" flipH="1">
                  <a:off x="5811765" y="2795307"/>
                  <a:ext cx="0" cy="90000"/>
                </a:xfrm>
                <a:prstGeom prst="line">
                  <a:avLst/>
                </a:prstGeom>
                <a:ln>
                  <a:solidFill>
                    <a:schemeClr val="accent6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21" name="Group 220"/>
              <p:cNvGrpSpPr/>
              <p:nvPr/>
            </p:nvGrpSpPr>
            <p:grpSpPr>
              <a:xfrm rot="1200000">
                <a:off x="5779629" y="3064147"/>
                <a:ext cx="31259" cy="168651"/>
                <a:chOff x="6066940" y="2634819"/>
                <a:chExt cx="31259" cy="168651"/>
              </a:xfrm>
            </p:grpSpPr>
            <p:cxnSp>
              <p:nvCxnSpPr>
                <p:cNvPr id="251" name="Straight Connector 250"/>
                <p:cNvCxnSpPr/>
                <p:nvPr/>
              </p:nvCxnSpPr>
              <p:spPr>
                <a:xfrm rot="600000" flipV="1">
                  <a:off x="6074755" y="2713470"/>
                  <a:ext cx="0" cy="90000"/>
                </a:xfrm>
                <a:prstGeom prst="line">
                  <a:avLst/>
                </a:prstGeom>
                <a:ln>
                  <a:solidFill>
                    <a:schemeClr val="accent6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2" name="Straight Connector 251"/>
                <p:cNvCxnSpPr/>
                <p:nvPr/>
              </p:nvCxnSpPr>
              <p:spPr>
                <a:xfrm rot="21000000" flipH="1" flipV="1">
                  <a:off x="6090384" y="2712786"/>
                  <a:ext cx="0" cy="90000"/>
                </a:xfrm>
                <a:prstGeom prst="line">
                  <a:avLst/>
                </a:prstGeom>
                <a:ln>
                  <a:solidFill>
                    <a:schemeClr val="accent6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3" name="Straight Connector 252"/>
                <p:cNvCxnSpPr/>
                <p:nvPr/>
              </p:nvCxnSpPr>
              <p:spPr>
                <a:xfrm rot="21000000">
                  <a:off x="6074757" y="2635503"/>
                  <a:ext cx="0" cy="90000"/>
                </a:xfrm>
                <a:prstGeom prst="line">
                  <a:avLst/>
                </a:prstGeom>
                <a:ln>
                  <a:solidFill>
                    <a:schemeClr val="accent6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4" name="Straight Connector 253"/>
                <p:cNvCxnSpPr/>
                <p:nvPr/>
              </p:nvCxnSpPr>
              <p:spPr>
                <a:xfrm rot="600000" flipH="1">
                  <a:off x="6090386" y="2634819"/>
                  <a:ext cx="0" cy="90000"/>
                </a:xfrm>
                <a:prstGeom prst="line">
                  <a:avLst/>
                </a:prstGeom>
                <a:ln>
                  <a:solidFill>
                    <a:schemeClr val="accent6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5" name="Straight Connector 254"/>
                <p:cNvCxnSpPr/>
                <p:nvPr/>
              </p:nvCxnSpPr>
              <p:spPr>
                <a:xfrm>
                  <a:off x="6066940" y="2635502"/>
                  <a:ext cx="31259" cy="0"/>
                </a:xfrm>
                <a:prstGeom prst="line">
                  <a:avLst/>
                </a:prstGeom>
                <a:ln>
                  <a:solidFill>
                    <a:schemeClr val="accent6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6" name="Straight Connector 255"/>
                <p:cNvCxnSpPr/>
                <p:nvPr/>
              </p:nvCxnSpPr>
              <p:spPr>
                <a:xfrm>
                  <a:off x="6066940" y="2801561"/>
                  <a:ext cx="31259" cy="0"/>
                </a:xfrm>
                <a:prstGeom prst="line">
                  <a:avLst/>
                </a:prstGeom>
                <a:ln>
                  <a:solidFill>
                    <a:schemeClr val="accent6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22" name="Group 221"/>
              <p:cNvGrpSpPr/>
              <p:nvPr/>
            </p:nvGrpSpPr>
            <p:grpSpPr>
              <a:xfrm rot="1200000">
                <a:off x="5839609" y="3081460"/>
                <a:ext cx="15629" cy="177755"/>
                <a:chOff x="5796136" y="2708236"/>
                <a:chExt cx="15629" cy="177755"/>
              </a:xfrm>
            </p:grpSpPr>
            <p:cxnSp>
              <p:nvCxnSpPr>
                <p:cNvPr id="247" name="Straight Connector 246"/>
                <p:cNvCxnSpPr/>
                <p:nvPr/>
              </p:nvCxnSpPr>
              <p:spPr>
                <a:xfrm rot="600000" flipV="1">
                  <a:off x="5796136" y="2708920"/>
                  <a:ext cx="0" cy="90000"/>
                </a:xfrm>
                <a:prstGeom prst="line">
                  <a:avLst/>
                </a:prstGeom>
                <a:ln>
                  <a:solidFill>
                    <a:schemeClr val="accent6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8" name="Straight Connector 247"/>
                <p:cNvCxnSpPr/>
                <p:nvPr/>
              </p:nvCxnSpPr>
              <p:spPr>
                <a:xfrm rot="21000000" flipH="1" flipV="1">
                  <a:off x="5811765" y="2708236"/>
                  <a:ext cx="0" cy="90000"/>
                </a:xfrm>
                <a:prstGeom prst="line">
                  <a:avLst/>
                </a:prstGeom>
                <a:ln>
                  <a:solidFill>
                    <a:schemeClr val="accent6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9" name="Straight Connector 248"/>
                <p:cNvCxnSpPr/>
                <p:nvPr/>
              </p:nvCxnSpPr>
              <p:spPr>
                <a:xfrm rot="21000000">
                  <a:off x="5796136" y="2795991"/>
                  <a:ext cx="0" cy="90000"/>
                </a:xfrm>
                <a:prstGeom prst="line">
                  <a:avLst/>
                </a:prstGeom>
                <a:ln>
                  <a:solidFill>
                    <a:schemeClr val="accent6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0" name="Straight Connector 249"/>
                <p:cNvCxnSpPr/>
                <p:nvPr/>
              </p:nvCxnSpPr>
              <p:spPr>
                <a:xfrm rot="600000" flipH="1">
                  <a:off x="5811765" y="2795307"/>
                  <a:ext cx="0" cy="90000"/>
                </a:xfrm>
                <a:prstGeom prst="line">
                  <a:avLst/>
                </a:prstGeom>
                <a:ln>
                  <a:solidFill>
                    <a:schemeClr val="accent6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23" name="Group 222"/>
              <p:cNvGrpSpPr/>
              <p:nvPr/>
            </p:nvGrpSpPr>
            <p:grpSpPr>
              <a:xfrm rot="1200000">
                <a:off x="5053453" y="2754423"/>
                <a:ext cx="15629" cy="177755"/>
                <a:chOff x="5796136" y="2708236"/>
                <a:chExt cx="15629" cy="177755"/>
              </a:xfrm>
            </p:grpSpPr>
            <p:cxnSp>
              <p:nvCxnSpPr>
                <p:cNvPr id="243" name="Straight Connector 242"/>
                <p:cNvCxnSpPr/>
                <p:nvPr/>
              </p:nvCxnSpPr>
              <p:spPr>
                <a:xfrm rot="600000" flipV="1">
                  <a:off x="5796136" y="2708920"/>
                  <a:ext cx="0" cy="90000"/>
                </a:xfrm>
                <a:prstGeom prst="line">
                  <a:avLst/>
                </a:prstGeom>
                <a:ln>
                  <a:solidFill>
                    <a:schemeClr val="accent6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4" name="Straight Connector 243"/>
                <p:cNvCxnSpPr/>
                <p:nvPr/>
              </p:nvCxnSpPr>
              <p:spPr>
                <a:xfrm rot="21000000" flipH="1" flipV="1">
                  <a:off x="5811765" y="2708236"/>
                  <a:ext cx="0" cy="90000"/>
                </a:xfrm>
                <a:prstGeom prst="line">
                  <a:avLst/>
                </a:prstGeom>
                <a:ln>
                  <a:solidFill>
                    <a:schemeClr val="accent6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5" name="Straight Connector 244"/>
                <p:cNvCxnSpPr/>
                <p:nvPr/>
              </p:nvCxnSpPr>
              <p:spPr>
                <a:xfrm rot="21000000">
                  <a:off x="5796136" y="2795991"/>
                  <a:ext cx="0" cy="90000"/>
                </a:xfrm>
                <a:prstGeom prst="line">
                  <a:avLst/>
                </a:prstGeom>
                <a:ln>
                  <a:solidFill>
                    <a:schemeClr val="accent6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6" name="Straight Connector 245"/>
                <p:cNvCxnSpPr/>
                <p:nvPr/>
              </p:nvCxnSpPr>
              <p:spPr>
                <a:xfrm rot="600000" flipH="1">
                  <a:off x="5811765" y="2795307"/>
                  <a:ext cx="0" cy="90000"/>
                </a:xfrm>
                <a:prstGeom prst="line">
                  <a:avLst/>
                </a:prstGeom>
                <a:ln>
                  <a:solidFill>
                    <a:schemeClr val="accent6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24" name="Group 223"/>
              <p:cNvGrpSpPr/>
              <p:nvPr/>
            </p:nvGrpSpPr>
            <p:grpSpPr>
              <a:xfrm rot="1200000">
                <a:off x="5090959" y="2773360"/>
                <a:ext cx="31259" cy="168651"/>
                <a:chOff x="6066940" y="2634819"/>
                <a:chExt cx="31259" cy="168651"/>
              </a:xfrm>
            </p:grpSpPr>
            <p:cxnSp>
              <p:nvCxnSpPr>
                <p:cNvPr id="237" name="Straight Connector 236"/>
                <p:cNvCxnSpPr/>
                <p:nvPr/>
              </p:nvCxnSpPr>
              <p:spPr>
                <a:xfrm rot="600000" flipV="1">
                  <a:off x="6074755" y="2713470"/>
                  <a:ext cx="0" cy="90000"/>
                </a:xfrm>
                <a:prstGeom prst="line">
                  <a:avLst/>
                </a:prstGeom>
                <a:ln>
                  <a:solidFill>
                    <a:schemeClr val="accent6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8" name="Straight Connector 237"/>
                <p:cNvCxnSpPr/>
                <p:nvPr/>
              </p:nvCxnSpPr>
              <p:spPr>
                <a:xfrm rot="21000000" flipH="1" flipV="1">
                  <a:off x="6090384" y="2712786"/>
                  <a:ext cx="0" cy="90000"/>
                </a:xfrm>
                <a:prstGeom prst="line">
                  <a:avLst/>
                </a:prstGeom>
                <a:ln>
                  <a:solidFill>
                    <a:schemeClr val="accent6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9" name="Straight Connector 238"/>
                <p:cNvCxnSpPr/>
                <p:nvPr/>
              </p:nvCxnSpPr>
              <p:spPr>
                <a:xfrm rot="21000000">
                  <a:off x="6074757" y="2635503"/>
                  <a:ext cx="0" cy="90000"/>
                </a:xfrm>
                <a:prstGeom prst="line">
                  <a:avLst/>
                </a:prstGeom>
                <a:ln>
                  <a:solidFill>
                    <a:schemeClr val="accent6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0" name="Straight Connector 239"/>
                <p:cNvCxnSpPr/>
                <p:nvPr/>
              </p:nvCxnSpPr>
              <p:spPr>
                <a:xfrm rot="600000" flipH="1">
                  <a:off x="6090386" y="2634819"/>
                  <a:ext cx="0" cy="90000"/>
                </a:xfrm>
                <a:prstGeom prst="line">
                  <a:avLst/>
                </a:prstGeom>
                <a:ln>
                  <a:solidFill>
                    <a:schemeClr val="accent6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1" name="Straight Connector 240"/>
                <p:cNvCxnSpPr/>
                <p:nvPr/>
              </p:nvCxnSpPr>
              <p:spPr>
                <a:xfrm>
                  <a:off x="6066940" y="2635502"/>
                  <a:ext cx="31259" cy="0"/>
                </a:xfrm>
                <a:prstGeom prst="line">
                  <a:avLst/>
                </a:prstGeom>
                <a:ln>
                  <a:solidFill>
                    <a:schemeClr val="accent6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2" name="Straight Connector 241"/>
                <p:cNvCxnSpPr/>
                <p:nvPr/>
              </p:nvCxnSpPr>
              <p:spPr>
                <a:xfrm>
                  <a:off x="6066940" y="2801561"/>
                  <a:ext cx="31259" cy="0"/>
                </a:xfrm>
                <a:prstGeom prst="line">
                  <a:avLst/>
                </a:prstGeom>
                <a:ln>
                  <a:solidFill>
                    <a:schemeClr val="accent6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25" name="Group 224"/>
              <p:cNvGrpSpPr/>
              <p:nvPr/>
            </p:nvGrpSpPr>
            <p:grpSpPr>
              <a:xfrm rot="1200000">
                <a:off x="6265712" y="3252317"/>
                <a:ext cx="15629" cy="177755"/>
                <a:chOff x="5796136" y="2708236"/>
                <a:chExt cx="15629" cy="177755"/>
              </a:xfrm>
            </p:grpSpPr>
            <p:cxnSp>
              <p:nvCxnSpPr>
                <p:cNvPr id="233" name="Straight Connector 232"/>
                <p:cNvCxnSpPr/>
                <p:nvPr/>
              </p:nvCxnSpPr>
              <p:spPr>
                <a:xfrm rot="600000" flipV="1">
                  <a:off x="5796136" y="2708920"/>
                  <a:ext cx="0" cy="90000"/>
                </a:xfrm>
                <a:prstGeom prst="line">
                  <a:avLst/>
                </a:prstGeom>
                <a:ln>
                  <a:solidFill>
                    <a:schemeClr val="accent6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4" name="Straight Connector 233"/>
                <p:cNvCxnSpPr/>
                <p:nvPr/>
              </p:nvCxnSpPr>
              <p:spPr>
                <a:xfrm rot="21000000" flipH="1" flipV="1">
                  <a:off x="5811765" y="2708236"/>
                  <a:ext cx="0" cy="90000"/>
                </a:xfrm>
                <a:prstGeom prst="line">
                  <a:avLst/>
                </a:prstGeom>
                <a:ln>
                  <a:solidFill>
                    <a:schemeClr val="accent6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5" name="Straight Connector 234"/>
                <p:cNvCxnSpPr/>
                <p:nvPr/>
              </p:nvCxnSpPr>
              <p:spPr>
                <a:xfrm rot="21000000">
                  <a:off x="5796136" y="2795991"/>
                  <a:ext cx="0" cy="90000"/>
                </a:xfrm>
                <a:prstGeom prst="line">
                  <a:avLst/>
                </a:prstGeom>
                <a:ln>
                  <a:solidFill>
                    <a:schemeClr val="accent6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6" name="Straight Connector 235"/>
                <p:cNvCxnSpPr/>
                <p:nvPr/>
              </p:nvCxnSpPr>
              <p:spPr>
                <a:xfrm rot="600000" flipH="1">
                  <a:off x="5811765" y="2795307"/>
                  <a:ext cx="0" cy="90000"/>
                </a:xfrm>
                <a:prstGeom prst="line">
                  <a:avLst/>
                </a:prstGeom>
                <a:ln>
                  <a:solidFill>
                    <a:schemeClr val="accent6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26" name="Group 225"/>
              <p:cNvGrpSpPr/>
              <p:nvPr/>
            </p:nvGrpSpPr>
            <p:grpSpPr>
              <a:xfrm rot="1200000">
                <a:off x="6219829" y="3240401"/>
                <a:ext cx="31259" cy="168651"/>
                <a:chOff x="6066940" y="2634819"/>
                <a:chExt cx="31259" cy="168651"/>
              </a:xfrm>
            </p:grpSpPr>
            <p:cxnSp>
              <p:nvCxnSpPr>
                <p:cNvPr id="227" name="Straight Connector 226"/>
                <p:cNvCxnSpPr/>
                <p:nvPr/>
              </p:nvCxnSpPr>
              <p:spPr>
                <a:xfrm rot="600000" flipV="1">
                  <a:off x="6074755" y="2713470"/>
                  <a:ext cx="0" cy="90000"/>
                </a:xfrm>
                <a:prstGeom prst="line">
                  <a:avLst/>
                </a:prstGeom>
                <a:ln>
                  <a:solidFill>
                    <a:schemeClr val="accent6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8" name="Straight Connector 227"/>
                <p:cNvCxnSpPr/>
                <p:nvPr/>
              </p:nvCxnSpPr>
              <p:spPr>
                <a:xfrm rot="21000000" flipH="1" flipV="1">
                  <a:off x="6090384" y="2712786"/>
                  <a:ext cx="0" cy="90000"/>
                </a:xfrm>
                <a:prstGeom prst="line">
                  <a:avLst/>
                </a:prstGeom>
                <a:ln>
                  <a:solidFill>
                    <a:schemeClr val="accent6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9" name="Straight Connector 228"/>
                <p:cNvCxnSpPr/>
                <p:nvPr/>
              </p:nvCxnSpPr>
              <p:spPr>
                <a:xfrm rot="21000000">
                  <a:off x="6074757" y="2635503"/>
                  <a:ext cx="0" cy="90000"/>
                </a:xfrm>
                <a:prstGeom prst="line">
                  <a:avLst/>
                </a:prstGeom>
                <a:ln>
                  <a:solidFill>
                    <a:schemeClr val="accent6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0" name="Straight Connector 229"/>
                <p:cNvCxnSpPr/>
                <p:nvPr/>
              </p:nvCxnSpPr>
              <p:spPr>
                <a:xfrm rot="600000" flipH="1">
                  <a:off x="6090386" y="2634819"/>
                  <a:ext cx="0" cy="90000"/>
                </a:xfrm>
                <a:prstGeom prst="line">
                  <a:avLst/>
                </a:prstGeom>
                <a:ln>
                  <a:solidFill>
                    <a:schemeClr val="accent6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1" name="Straight Connector 230"/>
                <p:cNvCxnSpPr/>
                <p:nvPr/>
              </p:nvCxnSpPr>
              <p:spPr>
                <a:xfrm>
                  <a:off x="6066940" y="2635502"/>
                  <a:ext cx="31259" cy="0"/>
                </a:xfrm>
                <a:prstGeom prst="line">
                  <a:avLst/>
                </a:prstGeom>
                <a:ln>
                  <a:solidFill>
                    <a:schemeClr val="accent6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2" name="Straight Connector 231"/>
                <p:cNvCxnSpPr/>
                <p:nvPr/>
              </p:nvCxnSpPr>
              <p:spPr>
                <a:xfrm>
                  <a:off x="6066940" y="2801561"/>
                  <a:ext cx="31259" cy="0"/>
                </a:xfrm>
                <a:prstGeom prst="line">
                  <a:avLst/>
                </a:prstGeom>
                <a:ln>
                  <a:solidFill>
                    <a:schemeClr val="accent6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290" name="Group 289"/>
            <p:cNvGrpSpPr/>
            <p:nvPr/>
          </p:nvGrpSpPr>
          <p:grpSpPr>
            <a:xfrm>
              <a:off x="6395364" y="3423428"/>
              <a:ext cx="1241467" cy="1026522"/>
              <a:chOff x="6395364" y="3423428"/>
              <a:chExt cx="1241467" cy="1026522"/>
            </a:xfrm>
          </p:grpSpPr>
          <p:sp>
            <p:nvSpPr>
              <p:cNvPr id="282" name="Arc 281"/>
              <p:cNvSpPr/>
              <p:nvPr/>
            </p:nvSpPr>
            <p:spPr>
              <a:xfrm>
                <a:off x="6402768" y="3423428"/>
                <a:ext cx="961779" cy="928855"/>
              </a:xfrm>
              <a:prstGeom prst="arc">
                <a:avLst>
                  <a:gd name="adj1" fmla="val 16200000"/>
                  <a:gd name="adj2" fmla="val 19944434"/>
                </a:avLst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83" name="Freeform 282"/>
              <p:cNvSpPr/>
              <p:nvPr/>
            </p:nvSpPr>
            <p:spPr>
              <a:xfrm>
                <a:off x="7028149" y="3584323"/>
                <a:ext cx="608682" cy="204717"/>
              </a:xfrm>
              <a:custGeom>
                <a:avLst/>
                <a:gdLst>
                  <a:gd name="connsiteX0" fmla="*/ 0 w 914400"/>
                  <a:gd name="connsiteY0" fmla="*/ 204717 h 204717"/>
                  <a:gd name="connsiteX1" fmla="*/ 191068 w 914400"/>
                  <a:gd name="connsiteY1" fmla="*/ 47768 h 204717"/>
                  <a:gd name="connsiteX2" fmla="*/ 634621 w 914400"/>
                  <a:gd name="connsiteY2" fmla="*/ 150126 h 204717"/>
                  <a:gd name="connsiteX3" fmla="*/ 914400 w 914400"/>
                  <a:gd name="connsiteY3" fmla="*/ 0 h 2047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914400" h="204717">
                    <a:moveTo>
                      <a:pt x="0" y="204717"/>
                    </a:moveTo>
                    <a:lnTo>
                      <a:pt x="191068" y="47768"/>
                    </a:lnTo>
                    <a:lnTo>
                      <a:pt x="634621" y="150126"/>
                    </a:lnTo>
                    <a:lnTo>
                      <a:pt x="914400" y="0"/>
                    </a:lnTo>
                  </a:path>
                </a:pathLst>
              </a:custGeom>
              <a:noFill/>
              <a:ln w="31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88" name="Arc 287"/>
              <p:cNvSpPr/>
              <p:nvPr/>
            </p:nvSpPr>
            <p:spPr>
              <a:xfrm flipV="1">
                <a:off x="6395364" y="3521095"/>
                <a:ext cx="961779" cy="928855"/>
              </a:xfrm>
              <a:prstGeom prst="arc">
                <a:avLst>
                  <a:gd name="adj1" fmla="val 16200000"/>
                  <a:gd name="adj2" fmla="val 19944434"/>
                </a:avLst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89" name="Freeform 288"/>
              <p:cNvSpPr/>
              <p:nvPr/>
            </p:nvSpPr>
            <p:spPr>
              <a:xfrm>
                <a:off x="7020272" y="4094041"/>
                <a:ext cx="608682" cy="204717"/>
              </a:xfrm>
              <a:custGeom>
                <a:avLst/>
                <a:gdLst>
                  <a:gd name="connsiteX0" fmla="*/ 0 w 914400"/>
                  <a:gd name="connsiteY0" fmla="*/ 204717 h 204717"/>
                  <a:gd name="connsiteX1" fmla="*/ 191068 w 914400"/>
                  <a:gd name="connsiteY1" fmla="*/ 47768 h 204717"/>
                  <a:gd name="connsiteX2" fmla="*/ 634621 w 914400"/>
                  <a:gd name="connsiteY2" fmla="*/ 150126 h 204717"/>
                  <a:gd name="connsiteX3" fmla="*/ 914400 w 914400"/>
                  <a:gd name="connsiteY3" fmla="*/ 0 h 2047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914400" h="204717">
                    <a:moveTo>
                      <a:pt x="0" y="204717"/>
                    </a:moveTo>
                    <a:lnTo>
                      <a:pt x="191068" y="47768"/>
                    </a:lnTo>
                    <a:lnTo>
                      <a:pt x="634621" y="150126"/>
                    </a:lnTo>
                    <a:lnTo>
                      <a:pt x="914400" y="0"/>
                    </a:lnTo>
                  </a:path>
                </a:pathLst>
              </a:custGeom>
              <a:noFill/>
              <a:ln w="31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grpSp>
          <p:nvGrpSpPr>
            <p:cNvPr id="291" name="Group 290"/>
            <p:cNvGrpSpPr/>
            <p:nvPr/>
          </p:nvGrpSpPr>
          <p:grpSpPr>
            <a:xfrm flipH="1">
              <a:off x="1215480" y="3437759"/>
              <a:ext cx="1241467" cy="1026522"/>
              <a:chOff x="6395364" y="3423428"/>
              <a:chExt cx="1241467" cy="1026522"/>
            </a:xfrm>
          </p:grpSpPr>
          <p:sp>
            <p:nvSpPr>
              <p:cNvPr id="292" name="Arc 291"/>
              <p:cNvSpPr/>
              <p:nvPr/>
            </p:nvSpPr>
            <p:spPr>
              <a:xfrm>
                <a:off x="6402768" y="3423428"/>
                <a:ext cx="961779" cy="928855"/>
              </a:xfrm>
              <a:prstGeom prst="arc">
                <a:avLst>
                  <a:gd name="adj1" fmla="val 16200000"/>
                  <a:gd name="adj2" fmla="val 19944434"/>
                </a:avLst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93" name="Freeform 292"/>
              <p:cNvSpPr/>
              <p:nvPr/>
            </p:nvSpPr>
            <p:spPr>
              <a:xfrm>
                <a:off x="7028149" y="3584323"/>
                <a:ext cx="608682" cy="204717"/>
              </a:xfrm>
              <a:custGeom>
                <a:avLst/>
                <a:gdLst>
                  <a:gd name="connsiteX0" fmla="*/ 0 w 914400"/>
                  <a:gd name="connsiteY0" fmla="*/ 204717 h 204717"/>
                  <a:gd name="connsiteX1" fmla="*/ 191068 w 914400"/>
                  <a:gd name="connsiteY1" fmla="*/ 47768 h 204717"/>
                  <a:gd name="connsiteX2" fmla="*/ 634621 w 914400"/>
                  <a:gd name="connsiteY2" fmla="*/ 150126 h 204717"/>
                  <a:gd name="connsiteX3" fmla="*/ 914400 w 914400"/>
                  <a:gd name="connsiteY3" fmla="*/ 0 h 2047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914400" h="204717">
                    <a:moveTo>
                      <a:pt x="0" y="204717"/>
                    </a:moveTo>
                    <a:lnTo>
                      <a:pt x="191068" y="47768"/>
                    </a:lnTo>
                    <a:lnTo>
                      <a:pt x="634621" y="150126"/>
                    </a:lnTo>
                    <a:lnTo>
                      <a:pt x="914400" y="0"/>
                    </a:lnTo>
                  </a:path>
                </a:pathLst>
              </a:custGeom>
              <a:noFill/>
              <a:ln w="31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94" name="Arc 293"/>
              <p:cNvSpPr/>
              <p:nvPr/>
            </p:nvSpPr>
            <p:spPr>
              <a:xfrm flipV="1">
                <a:off x="6395364" y="3521095"/>
                <a:ext cx="961779" cy="928855"/>
              </a:xfrm>
              <a:prstGeom prst="arc">
                <a:avLst>
                  <a:gd name="adj1" fmla="val 16200000"/>
                  <a:gd name="adj2" fmla="val 19944434"/>
                </a:avLst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95" name="Freeform 294"/>
              <p:cNvSpPr/>
              <p:nvPr/>
            </p:nvSpPr>
            <p:spPr>
              <a:xfrm>
                <a:off x="7020272" y="4094041"/>
                <a:ext cx="608682" cy="204717"/>
              </a:xfrm>
              <a:custGeom>
                <a:avLst/>
                <a:gdLst>
                  <a:gd name="connsiteX0" fmla="*/ 0 w 914400"/>
                  <a:gd name="connsiteY0" fmla="*/ 204717 h 204717"/>
                  <a:gd name="connsiteX1" fmla="*/ 191068 w 914400"/>
                  <a:gd name="connsiteY1" fmla="*/ 47768 h 204717"/>
                  <a:gd name="connsiteX2" fmla="*/ 634621 w 914400"/>
                  <a:gd name="connsiteY2" fmla="*/ 150126 h 204717"/>
                  <a:gd name="connsiteX3" fmla="*/ 914400 w 914400"/>
                  <a:gd name="connsiteY3" fmla="*/ 0 h 2047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914400" h="204717">
                    <a:moveTo>
                      <a:pt x="0" y="204717"/>
                    </a:moveTo>
                    <a:lnTo>
                      <a:pt x="191068" y="47768"/>
                    </a:lnTo>
                    <a:lnTo>
                      <a:pt x="634621" y="150126"/>
                    </a:lnTo>
                    <a:lnTo>
                      <a:pt x="914400" y="0"/>
                    </a:lnTo>
                  </a:path>
                </a:pathLst>
              </a:custGeom>
              <a:noFill/>
              <a:ln w="31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</p:grpSp>
      <p:sp>
        <p:nvSpPr>
          <p:cNvPr id="297" name="TextBox 296"/>
          <p:cNvSpPr txBox="1"/>
          <p:nvPr/>
        </p:nvSpPr>
        <p:spPr>
          <a:xfrm>
            <a:off x="5172706" y="1814256"/>
            <a:ext cx="3623776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dirty="0" smtClean="0"/>
              <a:t>12 T (@175GeV), 76.3 m solenoids</a:t>
            </a:r>
            <a:endParaRPr lang="ru-RU" dirty="0"/>
          </a:p>
        </p:txBody>
      </p:sp>
      <p:sp>
        <p:nvSpPr>
          <p:cNvPr id="298" name="TextBox 297"/>
          <p:cNvSpPr txBox="1"/>
          <p:nvPr/>
        </p:nvSpPr>
        <p:spPr>
          <a:xfrm>
            <a:off x="5934363" y="5273975"/>
            <a:ext cx="2357874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dirty="0" smtClean="0"/>
              <a:t>±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dirty="0" smtClean="0"/>
              <a:t> matrix quads knob</a:t>
            </a:r>
            <a:endParaRPr lang="ru-RU" dirty="0"/>
          </a:p>
        </p:txBody>
      </p:sp>
      <p:sp>
        <p:nvSpPr>
          <p:cNvPr id="299" name="TextBox 298"/>
          <p:cNvSpPr txBox="1"/>
          <p:nvPr/>
        </p:nvSpPr>
        <p:spPr>
          <a:xfrm>
            <a:off x="680975" y="1826231"/>
            <a:ext cx="2700299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dirty="0" smtClean="0"/>
              <a:t>3.53 </a:t>
            </a:r>
            <a:r>
              <a:rPr lang="en-US" dirty="0" err="1" smtClean="0"/>
              <a:t>mrad</a:t>
            </a:r>
            <a:r>
              <a:rPr lang="en-US" dirty="0" smtClean="0"/>
              <a:t> (41.2 m) dipole</a:t>
            </a:r>
            <a:endParaRPr lang="ru-RU" dirty="0"/>
          </a:p>
        </p:txBody>
      </p:sp>
      <p:sp>
        <p:nvSpPr>
          <p:cNvPr id="300" name="TextBox 299"/>
          <p:cNvSpPr txBox="1"/>
          <p:nvPr/>
        </p:nvSpPr>
        <p:spPr>
          <a:xfrm>
            <a:off x="7454504" y="3656057"/>
            <a:ext cx="1437976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dirty="0"/>
              <a:t>h</a:t>
            </a:r>
            <a:r>
              <a:rPr lang="en-US" dirty="0" smtClean="0"/>
              <a:t>alf-ring “arc”</a:t>
            </a:r>
            <a:endParaRPr lang="ru-RU" dirty="0"/>
          </a:p>
        </p:txBody>
      </p:sp>
      <p:sp>
        <p:nvSpPr>
          <p:cNvPr id="301" name="TextBox 300"/>
          <p:cNvSpPr txBox="1"/>
          <p:nvPr/>
        </p:nvSpPr>
        <p:spPr>
          <a:xfrm>
            <a:off x="100708" y="3659355"/>
            <a:ext cx="1437976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dirty="0"/>
              <a:t>h</a:t>
            </a:r>
            <a:r>
              <a:rPr lang="en-US" dirty="0" smtClean="0"/>
              <a:t>alf-ring “arc”</a:t>
            </a:r>
            <a:endParaRPr lang="ru-RU" dirty="0"/>
          </a:p>
        </p:txBody>
      </p:sp>
      <p:cxnSp>
        <p:nvCxnSpPr>
          <p:cNvPr id="305" name="Straight Connector 304"/>
          <p:cNvCxnSpPr/>
          <p:nvPr/>
        </p:nvCxnSpPr>
        <p:spPr>
          <a:xfrm flipH="1" flipV="1">
            <a:off x="1691680" y="2204865"/>
            <a:ext cx="561268" cy="91884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6" name="Straight Connector 305"/>
          <p:cNvCxnSpPr/>
          <p:nvPr/>
        </p:nvCxnSpPr>
        <p:spPr>
          <a:xfrm flipV="1">
            <a:off x="5381413" y="2183350"/>
            <a:ext cx="741185" cy="49473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9" name="Straight Connector 308"/>
          <p:cNvCxnSpPr/>
          <p:nvPr/>
        </p:nvCxnSpPr>
        <p:spPr>
          <a:xfrm flipV="1">
            <a:off x="6099936" y="2263244"/>
            <a:ext cx="379228" cy="75864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3" name="Straight Connector 312"/>
          <p:cNvCxnSpPr/>
          <p:nvPr/>
        </p:nvCxnSpPr>
        <p:spPr>
          <a:xfrm>
            <a:off x="5823864" y="4880736"/>
            <a:ext cx="706653" cy="32609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6" name="Straight Arrow Connector 315"/>
          <p:cNvCxnSpPr/>
          <p:nvPr/>
        </p:nvCxnSpPr>
        <p:spPr>
          <a:xfrm>
            <a:off x="4321057" y="1747003"/>
            <a:ext cx="0" cy="780169"/>
          </a:xfrm>
          <a:prstGeom prst="straightConnector1">
            <a:avLst/>
          </a:prstGeom>
          <a:ln w="76200"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317" name="Straight Arrow Connector 316"/>
          <p:cNvCxnSpPr/>
          <p:nvPr/>
        </p:nvCxnSpPr>
        <p:spPr>
          <a:xfrm flipV="1">
            <a:off x="4311960" y="3287304"/>
            <a:ext cx="2348" cy="806021"/>
          </a:xfrm>
          <a:prstGeom prst="straightConnector1">
            <a:avLst/>
          </a:prstGeom>
          <a:ln w="76200"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320" name="TextBox 319"/>
          <p:cNvSpPr txBox="1"/>
          <p:nvPr/>
        </p:nvSpPr>
        <p:spPr>
          <a:xfrm>
            <a:off x="3936761" y="2780593"/>
            <a:ext cx="920137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400" dirty="0" smtClean="0"/>
              <a:t>0.7 m</a:t>
            </a:r>
            <a:endParaRPr lang="ru-RU" sz="2400" dirty="0"/>
          </a:p>
        </p:txBody>
      </p:sp>
      <p:cxnSp>
        <p:nvCxnSpPr>
          <p:cNvPr id="321" name="Straight Arrow Connector 320"/>
          <p:cNvCxnSpPr/>
          <p:nvPr/>
        </p:nvCxnSpPr>
        <p:spPr>
          <a:xfrm rot="5400000" flipV="1">
            <a:off x="4446253" y="3592468"/>
            <a:ext cx="0" cy="4860000"/>
          </a:xfrm>
          <a:prstGeom prst="straightConnector1">
            <a:avLst/>
          </a:prstGeom>
          <a:ln w="76200">
            <a:headEnd type="triangle"/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323" name="TextBox 322"/>
          <p:cNvSpPr txBox="1"/>
          <p:nvPr/>
        </p:nvSpPr>
        <p:spPr>
          <a:xfrm>
            <a:off x="3725857" y="6165304"/>
            <a:ext cx="1792144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400" dirty="0" smtClean="0"/>
              <a:t>~ 500-600 </a:t>
            </a:r>
            <a:r>
              <a:rPr lang="en-US" sz="2400" dirty="0" smtClean="0"/>
              <a:t>m</a:t>
            </a:r>
            <a:endParaRPr lang="ru-RU" sz="2400" dirty="0"/>
          </a:p>
        </p:txBody>
      </p:sp>
      <p:sp>
        <p:nvSpPr>
          <p:cNvPr id="177" name="TextBox 176"/>
          <p:cNvSpPr txBox="1"/>
          <p:nvPr/>
        </p:nvSpPr>
        <p:spPr>
          <a:xfrm>
            <a:off x="323528" y="847745"/>
            <a:ext cx="7560840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dirty="0" smtClean="0"/>
              <a:t>Polarization preservation during acceleration demands two Siberian snakes placed with proper azimuthal angle </a:t>
            </a:r>
            <a:r>
              <a:rPr lang="en-US" dirty="0" smtClean="0"/>
              <a:t>proportion (Ivan Koop).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28511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Заголовок 1"/>
          <p:cNvSpPr>
            <a:spLocks noGrp="1"/>
          </p:cNvSpPr>
          <p:nvPr>
            <p:ph type="title"/>
          </p:nvPr>
        </p:nvSpPr>
        <p:spPr>
          <a:xfrm>
            <a:off x="428625" y="142875"/>
            <a:ext cx="8229600" cy="571500"/>
          </a:xfrm>
        </p:spPr>
        <p:txBody>
          <a:bodyPr/>
          <a:lstStyle/>
          <a:p>
            <a:r>
              <a:rPr lang="en-US" dirty="0" smtClean="0"/>
              <a:t>Plenty of work to be done!</a:t>
            </a:r>
            <a:endParaRPr lang="ru-RU" dirty="0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EC998F4-AC3A-48E5-8AC5-8E7DE41827B5}" type="slidenum">
              <a:rPr lang="ru-RU" smtClean="0"/>
              <a:pPr>
                <a:defRPr/>
              </a:pPr>
              <a:t>13</a:t>
            </a:fld>
            <a:endParaRPr lang="ru-RU"/>
          </a:p>
        </p:txBody>
      </p:sp>
      <p:sp>
        <p:nvSpPr>
          <p:cNvPr id="2" name="TextBox 1"/>
          <p:cNvSpPr txBox="1"/>
          <p:nvPr/>
        </p:nvSpPr>
        <p:spPr>
          <a:xfrm>
            <a:off x="827584" y="1340768"/>
            <a:ext cx="6048672" cy="41703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 smtClean="0"/>
              <a:t>Lowest energy? Injection chain?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 smtClean="0"/>
              <a:t>Cycling, filling, intensities…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 smtClean="0"/>
              <a:t>Arrangement in the tunnel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 smtClean="0"/>
              <a:t>Injection to collider scheme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 smtClean="0"/>
              <a:t>50 </a:t>
            </a:r>
            <a:r>
              <a:rPr lang="en-US" sz="2000" dirty="0" err="1" smtClean="0"/>
              <a:t>Gs</a:t>
            </a:r>
            <a:r>
              <a:rPr lang="en-US" sz="2000" dirty="0" smtClean="0"/>
              <a:t> dipoles – practical possibility (cycling, shielding, stability, quality)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 smtClean="0"/>
              <a:t>Polarization aspects &amp; insertions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 smtClean="0"/>
              <a:t>Tapering?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 smtClean="0"/>
              <a:t>Linear optics (depending on energy?)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 smtClean="0"/>
              <a:t>Nonlinear optics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 err="1" smtClean="0"/>
              <a:t>etc</a:t>
            </a:r>
            <a:endParaRPr lang="en-US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428625" y="142875"/>
            <a:ext cx="8229600" cy="571500"/>
          </a:xfrm>
        </p:spPr>
        <p:txBody>
          <a:bodyPr/>
          <a:lstStyle/>
          <a:p>
            <a:pPr eaLnBrk="1" hangingPunct="1">
              <a:defRPr/>
            </a:pPr>
            <a:r>
              <a:rPr lang="en-US" kern="0" dirty="0" smtClean="0"/>
              <a:t>FCC-</a:t>
            </a:r>
            <a:r>
              <a:rPr lang="en-US" kern="0" dirty="0" err="1" smtClean="0"/>
              <a:t>ee</a:t>
            </a:r>
            <a:r>
              <a:rPr lang="en-US" kern="0" dirty="0" smtClean="0"/>
              <a:t> complex possible scheme</a:t>
            </a:r>
            <a:endParaRPr lang="ru-RU" dirty="0"/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052736"/>
            <a:ext cx="7376853" cy="29772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Oval 5"/>
          <p:cNvSpPr/>
          <p:nvPr/>
        </p:nvSpPr>
        <p:spPr>
          <a:xfrm>
            <a:off x="6723621" y="4152332"/>
            <a:ext cx="1080120" cy="432048"/>
          </a:xfrm>
          <a:prstGeom prst="ellipse">
            <a:avLst/>
          </a:prstGeom>
          <a:ln w="28575">
            <a:solidFill>
              <a:srgbClr val="0070C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 flipH="1">
            <a:off x="6435768" y="6096402"/>
            <a:ext cx="1152128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flipH="1">
            <a:off x="7804459" y="4396271"/>
            <a:ext cx="1" cy="1508916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Arc 15"/>
          <p:cNvSpPr/>
          <p:nvPr/>
        </p:nvSpPr>
        <p:spPr>
          <a:xfrm rot="5400000">
            <a:off x="7396682" y="5689343"/>
            <a:ext cx="382429" cy="431688"/>
          </a:xfrm>
          <a:prstGeom prst="arc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>
              <a:ln w="28575">
                <a:solidFill>
                  <a:schemeClr val="tx1"/>
                </a:solidFill>
              </a:ln>
            </a:endParaRPr>
          </a:p>
        </p:txBody>
      </p:sp>
      <p:cxnSp>
        <p:nvCxnSpPr>
          <p:cNvPr id="18" name="Straight Connector 17"/>
          <p:cNvCxnSpPr/>
          <p:nvPr/>
        </p:nvCxnSpPr>
        <p:spPr>
          <a:xfrm flipH="1" flipV="1">
            <a:off x="6940365" y="3284984"/>
            <a:ext cx="792087" cy="959336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7732452" y="5877272"/>
            <a:ext cx="144016" cy="72008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 flipV="1">
            <a:off x="7731733" y="5877272"/>
            <a:ext cx="144016" cy="72008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755577" y="5157192"/>
            <a:ext cx="41044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Damping Ring with </a:t>
            </a:r>
            <a:r>
              <a:rPr lang="en-US" dirty="0"/>
              <a:t>s</a:t>
            </a:r>
            <a:r>
              <a:rPr lang="en-US" dirty="0" smtClean="0"/>
              <a:t>trong wigglers for rapid radiative polarization, 1-2 </a:t>
            </a:r>
            <a:r>
              <a:rPr lang="en-US" dirty="0" err="1" smtClean="0"/>
              <a:t>GeV</a:t>
            </a:r>
            <a:endParaRPr lang="ru-RU" dirty="0"/>
          </a:p>
        </p:txBody>
      </p:sp>
      <p:sp>
        <p:nvSpPr>
          <p:cNvPr id="37" name="TextBox 36"/>
          <p:cNvSpPr txBox="1"/>
          <p:nvPr/>
        </p:nvSpPr>
        <p:spPr>
          <a:xfrm>
            <a:off x="6074049" y="6208625"/>
            <a:ext cx="11896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e- </a:t>
            </a:r>
            <a:r>
              <a:rPr lang="en-US" dirty="0" err="1" smtClean="0"/>
              <a:t>Linac</a:t>
            </a:r>
            <a:endParaRPr lang="ru-RU" dirty="0"/>
          </a:p>
        </p:txBody>
      </p:sp>
      <p:sp>
        <p:nvSpPr>
          <p:cNvPr id="38" name="TextBox 37"/>
          <p:cNvSpPr txBox="1"/>
          <p:nvPr/>
        </p:nvSpPr>
        <p:spPr>
          <a:xfrm>
            <a:off x="6114764" y="5111668"/>
            <a:ext cx="1512168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dirty="0" smtClean="0"/>
              <a:t>Linac,1-2 </a:t>
            </a:r>
            <a:r>
              <a:rPr lang="en-US" dirty="0" err="1" smtClean="0"/>
              <a:t>GeV</a:t>
            </a:r>
            <a:endParaRPr lang="ru-RU" dirty="0"/>
          </a:p>
        </p:txBody>
      </p:sp>
      <p:sp>
        <p:nvSpPr>
          <p:cNvPr id="39" name="TextBox 38"/>
          <p:cNvSpPr txBox="1"/>
          <p:nvPr/>
        </p:nvSpPr>
        <p:spPr>
          <a:xfrm>
            <a:off x="395536" y="4355812"/>
            <a:ext cx="43924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Pre-booster (SPS?), 1-2 </a:t>
            </a:r>
            <a:r>
              <a:rPr lang="en-US" dirty="0" err="1" smtClean="0"/>
              <a:t>GeV</a:t>
            </a:r>
            <a:r>
              <a:rPr lang="en-US" dirty="0" smtClean="0"/>
              <a:t> &gt;&gt; 20 </a:t>
            </a:r>
            <a:r>
              <a:rPr lang="en-US" dirty="0" err="1" smtClean="0"/>
              <a:t>GeV</a:t>
            </a:r>
            <a:endParaRPr lang="en-US" dirty="0" smtClean="0"/>
          </a:p>
        </p:txBody>
      </p:sp>
      <p:sp>
        <p:nvSpPr>
          <p:cNvPr id="40" name="TextBox 39"/>
          <p:cNvSpPr txBox="1"/>
          <p:nvPr/>
        </p:nvSpPr>
        <p:spPr>
          <a:xfrm>
            <a:off x="7981987" y="5738772"/>
            <a:ext cx="898959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dirty="0" smtClean="0"/>
              <a:t>e- &gt;&gt; e+</a:t>
            </a:r>
            <a:endParaRPr lang="ru-RU" dirty="0"/>
          </a:p>
        </p:txBody>
      </p:sp>
      <p:cxnSp>
        <p:nvCxnSpPr>
          <p:cNvPr id="29" name="Straight Connector 28"/>
          <p:cNvCxnSpPr/>
          <p:nvPr/>
        </p:nvCxnSpPr>
        <p:spPr>
          <a:xfrm flipV="1">
            <a:off x="4821535" y="4368357"/>
            <a:ext cx="2190297" cy="98631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 flipV="1">
            <a:off x="4355976" y="3763682"/>
            <a:ext cx="1080659" cy="63259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4355976" y="908720"/>
            <a:ext cx="45249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20 &gt;&gt; 45 ÷ 175 </a:t>
            </a:r>
            <a:r>
              <a:rPr lang="en-US" dirty="0" err="1" smtClean="0">
                <a:solidFill>
                  <a:srgbClr val="C00000"/>
                </a:solidFill>
              </a:rPr>
              <a:t>GeV</a:t>
            </a:r>
            <a:r>
              <a:rPr lang="en-US" dirty="0">
                <a:solidFill>
                  <a:srgbClr val="C00000"/>
                </a:solidFill>
              </a:rPr>
              <a:t>;</a:t>
            </a:r>
            <a:r>
              <a:rPr lang="en-US" dirty="0" smtClean="0">
                <a:solidFill>
                  <a:srgbClr val="C00000"/>
                </a:solidFill>
              </a:rPr>
              <a:t> top-up; polarization!</a:t>
            </a:r>
            <a:endParaRPr lang="ru-RU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Geometry</a:t>
            </a:r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E03463B-E9E6-4773-BC70-C0BD8D35CCD3}" type="slidenum">
              <a:rPr lang="ru-RU" smtClean="0"/>
              <a:pPr>
                <a:defRPr/>
              </a:pPr>
              <a:t>3</a:t>
            </a:fld>
            <a:endParaRPr lang="ru-RU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810" y="2132856"/>
            <a:ext cx="8538654" cy="446449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391530" y="3738805"/>
            <a:ext cx="72008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dirty="0"/>
              <a:t>a</a:t>
            </a:r>
            <a:r>
              <a:rPr lang="en-US" dirty="0" smtClean="0"/>
              <a:t>rc-1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1912738" y="2392606"/>
            <a:ext cx="1224136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dirty="0" smtClean="0"/>
              <a:t>RF-section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3450170" y="4762270"/>
            <a:ext cx="936104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dirty="0" smtClean="0"/>
              <a:t>straight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4213654" y="5093188"/>
            <a:ext cx="72008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dirty="0"/>
              <a:t>a</a:t>
            </a:r>
            <a:r>
              <a:rPr lang="en-US" dirty="0" smtClean="0"/>
              <a:t>rc-2</a:t>
            </a:r>
            <a:endParaRPr lang="ru-RU" dirty="0"/>
          </a:p>
        </p:txBody>
      </p:sp>
      <p:cxnSp>
        <p:nvCxnSpPr>
          <p:cNvPr id="12" name="Straight Arrow Connector 11"/>
          <p:cNvCxnSpPr/>
          <p:nvPr/>
        </p:nvCxnSpPr>
        <p:spPr>
          <a:xfrm flipH="1" flipV="1">
            <a:off x="1289930" y="2492897"/>
            <a:ext cx="504056" cy="38208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H="1">
            <a:off x="1793986" y="4015804"/>
            <a:ext cx="504056" cy="273108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 flipH="1">
            <a:off x="3450170" y="5079126"/>
            <a:ext cx="144016" cy="582122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 flipH="1">
            <a:off x="4026234" y="5445224"/>
            <a:ext cx="187420" cy="436481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476987" y="966828"/>
            <a:ext cx="7818574" cy="90794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dirty="0" smtClean="0"/>
              <a:t>Booster vs collider: same circumference, same tunnel, same </a:t>
            </a:r>
            <a:r>
              <a:rPr lang="en-US" dirty="0" err="1" smtClean="0"/>
              <a:t>emittance</a:t>
            </a:r>
            <a:r>
              <a:rPr lang="en-US" dirty="0" smtClean="0"/>
              <a:t>.</a:t>
            </a:r>
          </a:p>
          <a:p>
            <a:pPr>
              <a:spcAft>
                <a:spcPts val="600"/>
              </a:spcAft>
            </a:pPr>
            <a:r>
              <a:rPr lang="en-US" dirty="0" smtClean="0"/>
              <a:t>Thus, the ring is cloned of </a:t>
            </a:r>
            <a:r>
              <a:rPr lang="en-US" dirty="0" err="1" smtClean="0"/>
              <a:t>Katsunobu</a:t>
            </a:r>
            <a:r>
              <a:rPr lang="en-US" dirty="0" smtClean="0"/>
              <a:t> </a:t>
            </a:r>
            <a:r>
              <a:rPr lang="en-US" dirty="0" err="1" smtClean="0"/>
              <a:t>Oide’s</a:t>
            </a:r>
            <a:r>
              <a:rPr lang="en-US" dirty="0" smtClean="0"/>
              <a:t> version collider “inner” quarter-ring, except the IR. Two-fold &amp; mirror-symmetry.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90568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Geometry (2)</a:t>
            </a:r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E03463B-E9E6-4773-BC70-C0BD8D35CCD3}" type="slidenum">
              <a:rPr lang="ru-RU" smtClean="0"/>
              <a:pPr>
                <a:defRPr/>
              </a:pPr>
              <a:t>4</a:t>
            </a:fld>
            <a:endParaRPr lang="ru-RU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3035" y="1965002"/>
            <a:ext cx="7031333" cy="4488334"/>
          </a:xfrm>
          <a:prstGeom prst="rect">
            <a:avLst/>
          </a:prstGeom>
        </p:spPr>
      </p:pic>
      <p:cxnSp>
        <p:nvCxnSpPr>
          <p:cNvPr id="6" name="Straight Arrow Connector 5"/>
          <p:cNvCxnSpPr/>
          <p:nvPr/>
        </p:nvCxnSpPr>
        <p:spPr>
          <a:xfrm>
            <a:off x="4663766" y="4485282"/>
            <a:ext cx="0" cy="780169"/>
          </a:xfrm>
          <a:prstGeom prst="straightConnector1">
            <a:avLst/>
          </a:prstGeom>
          <a:ln w="76200"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 flipV="1">
            <a:off x="4667111" y="5551469"/>
            <a:ext cx="2348" cy="806021"/>
          </a:xfrm>
          <a:prstGeom prst="straightConnector1">
            <a:avLst/>
          </a:prstGeom>
          <a:ln w="76200"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4885483" y="4642530"/>
            <a:ext cx="1028342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400" dirty="0" smtClean="0"/>
              <a:t>10.6 m</a:t>
            </a:r>
            <a:endParaRPr lang="ru-RU" sz="2400" dirty="0"/>
          </a:p>
        </p:txBody>
      </p:sp>
      <p:sp>
        <p:nvSpPr>
          <p:cNvPr id="13" name="TextBox 12"/>
          <p:cNvSpPr txBox="1"/>
          <p:nvPr/>
        </p:nvSpPr>
        <p:spPr>
          <a:xfrm>
            <a:off x="476987" y="966828"/>
            <a:ext cx="7818574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dirty="0" smtClean="0"/>
              <a:t>Inner arc &amp; bypass was chosen by chance.</a:t>
            </a:r>
          </a:p>
          <a:p>
            <a:r>
              <a:rPr lang="en-US" dirty="0" smtClean="0"/>
              <a:t>Probable problems with MeV SR photons showering the detector (?)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16018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Lattice functions</a:t>
            </a:r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E03463B-E9E6-4773-BC70-C0BD8D35CCD3}" type="slidenum">
              <a:rPr lang="ru-RU" smtClean="0"/>
              <a:pPr>
                <a:defRPr/>
              </a:pPr>
              <a:t>5</a:t>
            </a:fld>
            <a:endParaRPr lang="ru-RU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785" y="1340768"/>
            <a:ext cx="8965423" cy="252028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4013200"/>
            <a:ext cx="7620000" cy="2562225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421551" y="940998"/>
            <a:ext cx="1152128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dirty="0" smtClean="0"/>
              <a:t>Half ring: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61962" y="3736201"/>
            <a:ext cx="1152128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dirty="0" smtClean="0"/>
              <a:t>Bypass:</a:t>
            </a:r>
          </a:p>
        </p:txBody>
      </p:sp>
    </p:spTree>
    <p:extLst>
      <p:ext uri="{BB962C8B-B14F-4D97-AF65-F5344CB8AC3E}">
        <p14:creationId xmlns:p14="http://schemas.microsoft.com/office/powerpoint/2010/main" val="460442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Top-up injection</a:t>
            </a:r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E03463B-E9E6-4773-BC70-C0BD8D35CCD3}" type="slidenum">
              <a:rPr lang="ru-RU" smtClean="0"/>
              <a:pPr>
                <a:defRPr/>
              </a:pPr>
              <a:t>6</a:t>
            </a:fld>
            <a:endParaRPr lang="ru-RU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572" y="3356992"/>
            <a:ext cx="8769648" cy="2555726"/>
          </a:xfrm>
          <a:prstGeom prst="rect">
            <a:avLst/>
          </a:prstGeom>
        </p:spPr>
      </p:pic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57641277"/>
              </p:ext>
            </p:extLst>
          </p:nvPr>
        </p:nvGraphicFramePr>
        <p:xfrm>
          <a:off x="431587" y="1268760"/>
          <a:ext cx="3888432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12168"/>
                <a:gridCol w="720080"/>
                <a:gridCol w="504056"/>
                <a:gridCol w="576064"/>
                <a:gridCol w="576064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800" b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E</a:t>
                      </a:r>
                      <a:r>
                        <a:rPr lang="en-US" sz="1800" b="0" baseline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 [</a:t>
                      </a:r>
                      <a:r>
                        <a:rPr lang="en-US" sz="1800" b="0" baseline="0" dirty="0" err="1" smtClean="0">
                          <a:solidFill>
                            <a:schemeClr val="tx1"/>
                          </a:solidFill>
                          <a:latin typeface="+mn-lt"/>
                        </a:rPr>
                        <a:t>GeV</a:t>
                      </a:r>
                      <a:r>
                        <a:rPr lang="en-US" sz="1800" b="0" baseline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]</a:t>
                      </a:r>
                      <a:endParaRPr lang="en-GB" sz="18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45.5</a:t>
                      </a:r>
                      <a:endParaRPr lang="en-GB" sz="18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80</a:t>
                      </a:r>
                      <a:endParaRPr lang="en-GB" sz="18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120</a:t>
                      </a:r>
                      <a:endParaRPr lang="en-GB" sz="18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175</a:t>
                      </a:r>
                      <a:endParaRPr lang="en-GB" sz="18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Lifetime [min]</a:t>
                      </a:r>
                      <a:endParaRPr lang="en-US" sz="18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298</a:t>
                      </a: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73</a:t>
                      </a: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29</a:t>
                      </a: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21</a:t>
                      </a: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Inj. Cycle [sec]</a:t>
                      </a:r>
                      <a:endParaRPr lang="en-US" sz="18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361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88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35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25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755576" y="6165304"/>
            <a:ext cx="5832648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Note:       L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 I</a:t>
            </a:r>
            <a:r>
              <a:rPr lang="en-US" sz="2400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+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I</a:t>
            </a:r>
            <a:r>
              <a:rPr lang="en-US" sz="2400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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 :    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2% I  &gt;&gt;  4% L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39552" y="908720"/>
            <a:ext cx="3528392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dirty="0" smtClean="0"/>
              <a:t>Collider </a:t>
            </a:r>
            <a:r>
              <a:rPr lang="en-US" dirty="0" err="1" smtClean="0"/>
              <a:t>bhabha</a:t>
            </a:r>
            <a:r>
              <a:rPr lang="en-US" dirty="0" smtClean="0"/>
              <a:t> scattering lifetime:</a:t>
            </a:r>
            <a:endParaRPr lang="ru-RU" dirty="0"/>
          </a:p>
        </p:txBody>
      </p:sp>
      <p:sp>
        <p:nvSpPr>
          <p:cNvPr id="15" name="TextBox 14"/>
          <p:cNvSpPr txBox="1"/>
          <p:nvPr/>
        </p:nvSpPr>
        <p:spPr>
          <a:xfrm>
            <a:off x="2267744" y="2849160"/>
            <a:ext cx="5819371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dirty="0" smtClean="0"/>
              <a:t>Beam current decay in the collider for the set of energies.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644008" y="2071881"/>
            <a:ext cx="3227083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dirty="0" smtClean="0"/>
              <a:t>&lt;&lt;    Injection both e+ &amp; e-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05159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Parameters</a:t>
            </a:r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E03463B-E9E6-4773-BC70-C0BD8D35CCD3}" type="slidenum">
              <a:rPr lang="ru-RU" smtClean="0"/>
              <a:pPr>
                <a:defRPr/>
              </a:pPr>
              <a:t>7</a:t>
            </a:fld>
            <a:endParaRPr lang="ru-RU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6004259"/>
              </p:ext>
            </p:extLst>
          </p:nvPr>
        </p:nvGraphicFramePr>
        <p:xfrm>
          <a:off x="683568" y="980728"/>
          <a:ext cx="7911174" cy="5699904"/>
        </p:xfrm>
        <a:graphic>
          <a:graphicData uri="http://schemas.openxmlformats.org/drawingml/2006/table">
            <a:tbl>
              <a:tblPr/>
              <a:tblGrid>
                <a:gridCol w="4094750"/>
                <a:gridCol w="864096"/>
                <a:gridCol w="792088"/>
                <a:gridCol w="720081"/>
                <a:gridCol w="720080"/>
                <a:gridCol w="720079"/>
              </a:tblGrid>
              <a:tr h="421209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Energy </a:t>
                      </a:r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[</a:t>
                      </a:r>
                      <a:r>
                        <a:rPr lang="en-US" sz="2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GeV</a:t>
                      </a:r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]</a:t>
                      </a:r>
                    </a:p>
                  </a:txBody>
                  <a:tcPr marL="3188" marR="3188" marT="318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88" marR="3188" marT="318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45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88" marR="3188" marT="318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80</a:t>
                      </a:r>
                    </a:p>
                  </a:txBody>
                  <a:tcPr marL="3188" marR="3188" marT="318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120</a:t>
                      </a:r>
                    </a:p>
                  </a:txBody>
                  <a:tcPr marL="3188" marR="3188" marT="318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175</a:t>
                      </a:r>
                    </a:p>
                  </a:txBody>
                  <a:tcPr marL="3188" marR="3188" marT="318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5916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Cycle time </a:t>
                      </a:r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[s]</a:t>
                      </a:r>
                    </a:p>
                  </a:txBody>
                  <a:tcPr marL="3188" marR="3188" marT="318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</a:t>
                      </a:r>
                      <a:endParaRPr lang="en-US" sz="2000" b="0" i="0" u="none" strike="noStrike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88" marR="3188" marT="318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88" marR="3188" marT="318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85916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Stacking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88" marR="3188" marT="318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no</a:t>
                      </a:r>
                      <a:endParaRPr lang="en-US" sz="2000" b="0" i="0" u="none" strike="noStrike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88" marR="3188" marT="318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85916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Circumference [m]</a:t>
                      </a:r>
                    </a:p>
                  </a:txBody>
                  <a:tcPr marL="3188" marR="3188" marT="318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99918.2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88" marR="3188" marT="318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88" marR="3188" marT="318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85916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Bending </a:t>
                      </a:r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radius [m]</a:t>
                      </a:r>
                    </a:p>
                  </a:txBody>
                  <a:tcPr marL="3188" marR="3188" marT="318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11653.8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88" marR="3188" marT="318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88" marR="3188" marT="318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26121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FODO-cell length [m]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88" marR="3188" marT="318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kern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64.245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88" marR="3188" marT="318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88" marR="3188" marT="318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26121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Betatron</a:t>
                      </a:r>
                      <a:r>
                        <a:rPr lang="en-US" sz="20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tunes per cell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88" marR="3188" marT="318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0.25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88" marR="3188" marT="318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88" marR="3188" marT="318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26121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Betatron</a:t>
                      </a:r>
                      <a:r>
                        <a:rPr lang="en-US" sz="20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tunes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88" marR="3188" marT="318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334.45 / 333.2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88" marR="3188" marT="318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21209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Radiative </a:t>
                      </a:r>
                      <a:r>
                        <a:rPr lang="en-US" sz="20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emittance</a:t>
                      </a:r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[nm]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88" marR="3188" marT="318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0.024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88" marR="3188" marT="318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0.12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88" marR="3188" marT="318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0.38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88" marR="3188" marT="318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0.85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88" marR="3188" marT="318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1.81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88" marR="3188" marT="318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1209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Bending </a:t>
                      </a:r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field [</a:t>
                      </a:r>
                      <a:r>
                        <a:rPr lang="en-US" sz="20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Gs</a:t>
                      </a:r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]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88" marR="3188" marT="318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57</a:t>
                      </a:r>
                      <a:endParaRPr lang="en-US" sz="2000" b="0" i="0" u="none" strike="noStrike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88" marR="3188" marT="318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129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88" marR="3188" marT="318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229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88" marR="3188" marT="318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343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88" marR="3188" marT="318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509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88" marR="3188" marT="318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5916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Energy Loss / </a:t>
                      </a:r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turn </a:t>
                      </a:r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[MeV]</a:t>
                      </a:r>
                    </a:p>
                  </a:txBody>
                  <a:tcPr marL="3188" marR="3188" marT="318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1.21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88" marR="3188" marT="318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31.1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88" marR="3188" marT="318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310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88" marR="3188" marT="318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1572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88" marR="3188" marT="318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7109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88" marR="3188" marT="318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5916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Transv</a:t>
                      </a:r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 </a:t>
                      </a:r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Damping time </a:t>
                      </a:r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[s]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88" marR="3188" marT="318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</a:t>
                      </a:r>
                      <a:endParaRPr lang="en-US" sz="2000" b="0" i="0" u="none" strike="noStrike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88" marR="3188" marT="318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0.965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88" marR="3188" marT="318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0.172</a:t>
                      </a:r>
                      <a:endParaRPr lang="ru-RU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88" marR="3188" marT="318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0.051</a:t>
                      </a:r>
                      <a:endParaRPr lang="ru-RU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88" marR="3188" marT="318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0.017</a:t>
                      </a:r>
                      <a:endParaRPr lang="ru-RU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88" marR="3188" marT="318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1209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Transv</a:t>
                      </a:r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 </a:t>
                      </a:r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Damping </a:t>
                      </a:r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time </a:t>
                      </a:r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[turns]</a:t>
                      </a:r>
                    </a:p>
                  </a:txBody>
                  <a:tcPr marL="3188" marR="3188" marT="318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32974</a:t>
                      </a:r>
                    </a:p>
                  </a:txBody>
                  <a:tcPr marL="3188" marR="3188" marT="318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2895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88" marR="3188" marT="318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516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88" marR="3188" marT="318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153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88" marR="3188" marT="318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50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88" marR="3188" marT="318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1209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Critical energy </a:t>
                      </a:r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[MeV]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88" marR="3188" marT="318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0.0015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88" marR="3188" marT="318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0.017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88" marR="3188" marT="318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0.097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88" marR="3188" marT="318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0.33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88" marR="3188" marT="318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1.02</a:t>
                      </a:r>
                      <a:endParaRPr lang="en-US" sz="2000" b="0" i="0" u="none" strike="noStrike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88" marR="3188" marT="318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79084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Intrabeam</a:t>
            </a:r>
            <a:r>
              <a:rPr lang="en-US" dirty="0" smtClean="0"/>
              <a:t> scattering</a:t>
            </a:r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E03463B-E9E6-4773-BC70-C0BD8D35CCD3}" type="slidenum">
              <a:rPr lang="ru-RU" smtClean="0"/>
              <a:pPr>
                <a:defRPr/>
              </a:pPr>
              <a:t>8</a:t>
            </a:fld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476987" y="1118935"/>
            <a:ext cx="4383045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dirty="0" smtClean="0"/>
              <a:t>Energy: 20 </a:t>
            </a:r>
            <a:r>
              <a:rPr lang="en-US" dirty="0" err="1" smtClean="0"/>
              <a:t>GeV</a:t>
            </a:r>
            <a:endParaRPr lang="en-US" dirty="0" smtClean="0"/>
          </a:p>
          <a:p>
            <a:r>
              <a:rPr lang="en-US" dirty="0" smtClean="0"/>
              <a:t>Total voltage: 141 MV</a:t>
            </a:r>
          </a:p>
          <a:p>
            <a:r>
              <a:rPr lang="en-US" dirty="0" smtClean="0"/>
              <a:t>“Nominal” bunch length: 0.63 mm</a:t>
            </a:r>
          </a:p>
          <a:p>
            <a:r>
              <a:rPr lang="en-US" dirty="0" smtClean="0"/>
              <a:t>Damping time: 11 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209924" y="3861048"/>
            <a:ext cx="2448272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dirty="0" smtClean="0">
                <a:solidFill>
                  <a:srgbClr val="FF00FF"/>
                </a:solidFill>
              </a:rPr>
              <a:t>SPS lowest </a:t>
            </a:r>
            <a:r>
              <a:rPr lang="en-US" dirty="0" err="1" smtClean="0">
                <a:solidFill>
                  <a:srgbClr val="FF00FF"/>
                </a:solidFill>
              </a:rPr>
              <a:t>emittance</a:t>
            </a:r>
            <a:r>
              <a:rPr lang="en-US" dirty="0" smtClean="0">
                <a:solidFill>
                  <a:srgbClr val="FF00FF"/>
                </a:solidFill>
              </a:rPr>
              <a:t>:</a:t>
            </a:r>
            <a:endParaRPr lang="en-US" dirty="0">
              <a:solidFill>
                <a:srgbClr val="FF00FF"/>
              </a:solidFill>
            </a:endParaRPr>
          </a:p>
          <a:p>
            <a:r>
              <a:rPr lang="en-US" dirty="0" smtClean="0">
                <a:solidFill>
                  <a:srgbClr val="FF00FF"/>
                </a:solidFill>
              </a:rPr>
              <a:t>0.3 nm @ 20 </a:t>
            </a:r>
            <a:r>
              <a:rPr lang="en-US" dirty="0" err="1" smtClean="0">
                <a:solidFill>
                  <a:srgbClr val="FF00FF"/>
                </a:solidFill>
              </a:rPr>
              <a:t>GeV</a:t>
            </a:r>
            <a:endParaRPr lang="ru-RU" dirty="0">
              <a:solidFill>
                <a:srgbClr val="FF00FF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 rot="18900000">
            <a:off x="4095570" y="1691083"/>
            <a:ext cx="293860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1% collider bunch intensity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 rot="18900000">
            <a:off x="5038950" y="1661577"/>
            <a:ext cx="3035992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100% collider bunch intensity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2127" y="2951545"/>
            <a:ext cx="5715000" cy="3590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4687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IBS (2)</a:t>
            </a:r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E03463B-E9E6-4773-BC70-C0BD8D35CCD3}" type="slidenum">
              <a:rPr lang="ru-RU" smtClean="0"/>
              <a:pPr>
                <a:defRPr/>
              </a:pPr>
              <a:t>9</a:t>
            </a:fld>
            <a:endParaRPr lang="ru-RU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3130550"/>
            <a:ext cx="5715000" cy="359092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1997" y="1052736"/>
            <a:ext cx="3654704" cy="227322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76987" y="1118935"/>
            <a:ext cx="4383045" cy="166199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dirty="0"/>
              <a:t>V</a:t>
            </a:r>
            <a:r>
              <a:rPr lang="en-US" dirty="0" smtClean="0"/>
              <a:t>oltage following energy with invariant bucket width ~0.06 (9.6 GV with 7.1 </a:t>
            </a:r>
            <a:r>
              <a:rPr lang="en-US" dirty="0" err="1" smtClean="0"/>
              <a:t>GeV</a:t>
            </a:r>
            <a:r>
              <a:rPr lang="en-US" dirty="0" smtClean="0"/>
              <a:t> energy loss @ 175 </a:t>
            </a:r>
            <a:r>
              <a:rPr lang="en-US" dirty="0" err="1" smtClean="0"/>
              <a:t>GeV</a:t>
            </a:r>
            <a:r>
              <a:rPr lang="en-US" dirty="0" smtClean="0"/>
              <a:t>).</a:t>
            </a:r>
          </a:p>
          <a:p>
            <a:endParaRPr lang="en-US" dirty="0" smtClean="0"/>
          </a:p>
          <a:p>
            <a:r>
              <a:rPr lang="en-US" dirty="0" err="1" smtClean="0"/>
              <a:t>Emittance</a:t>
            </a:r>
            <a:r>
              <a:rPr lang="en-US" dirty="0" smtClean="0"/>
              <a:t> (equilibrium) growth due to IBS.</a:t>
            </a:r>
          </a:p>
          <a:p>
            <a:r>
              <a:rPr lang="en-US" dirty="0" err="1" smtClean="0"/>
              <a:t>N</a:t>
            </a:r>
            <a:r>
              <a:rPr lang="en-US" baseline="-25000" dirty="0" err="1" smtClean="0"/>
              <a:t>bunch</a:t>
            </a:r>
            <a:r>
              <a:rPr lang="en-US" dirty="0" smtClean="0"/>
              <a:t> = 1.8×10</a:t>
            </a:r>
            <a:r>
              <a:rPr lang="en-US" baseline="30000" dirty="0" smtClean="0"/>
              <a:t>11</a:t>
            </a:r>
            <a:r>
              <a:rPr lang="en-US" dirty="0" smtClean="0"/>
              <a:t>.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084168" y="4323670"/>
            <a:ext cx="2448272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dirty="0" smtClean="0">
                <a:solidFill>
                  <a:srgbClr val="FF00FF"/>
                </a:solidFill>
              </a:rPr>
              <a:t>SPS lowest </a:t>
            </a:r>
            <a:r>
              <a:rPr lang="en-US" dirty="0" err="1" smtClean="0">
                <a:solidFill>
                  <a:srgbClr val="FF00FF"/>
                </a:solidFill>
              </a:rPr>
              <a:t>emittance</a:t>
            </a:r>
            <a:r>
              <a:rPr lang="en-US" dirty="0" smtClean="0">
                <a:solidFill>
                  <a:srgbClr val="FF00FF"/>
                </a:solidFill>
              </a:rPr>
              <a:t>:</a:t>
            </a:r>
            <a:endParaRPr lang="en-US" dirty="0">
              <a:solidFill>
                <a:srgbClr val="FF00FF"/>
              </a:solidFill>
            </a:endParaRPr>
          </a:p>
          <a:p>
            <a:r>
              <a:rPr lang="en-US" dirty="0" smtClean="0">
                <a:solidFill>
                  <a:srgbClr val="FF00FF"/>
                </a:solidFill>
              </a:rPr>
              <a:t>0.3 nm @ 20 </a:t>
            </a:r>
            <a:r>
              <a:rPr lang="en-US" dirty="0" err="1" smtClean="0">
                <a:solidFill>
                  <a:srgbClr val="FF00FF"/>
                </a:solidFill>
              </a:rPr>
              <a:t>GeV</a:t>
            </a:r>
            <a:endParaRPr lang="ru-RU" dirty="0">
              <a:solidFill>
                <a:srgbClr val="FF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8038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10067</TotalTime>
  <Words>566</Words>
  <Application>Microsoft Office PowerPoint</Application>
  <PresentationFormat>On-screen Show (4:3)</PresentationFormat>
  <Paragraphs>162</Paragraphs>
  <Slides>13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9" baseType="lpstr">
      <vt:lpstr>Courier New</vt:lpstr>
      <vt:lpstr>Calibri</vt:lpstr>
      <vt:lpstr>Times New Roman</vt:lpstr>
      <vt:lpstr>Arial</vt:lpstr>
      <vt:lpstr>Symbol</vt:lpstr>
      <vt:lpstr>Тема Office</vt:lpstr>
      <vt:lpstr>FCC-ee booster: preliminary design study</vt:lpstr>
      <vt:lpstr>FCC-ee complex possible scheme</vt:lpstr>
      <vt:lpstr>Geometry</vt:lpstr>
      <vt:lpstr>Geometry (2)</vt:lpstr>
      <vt:lpstr>Lattice functions</vt:lpstr>
      <vt:lpstr>Top-up injection</vt:lpstr>
      <vt:lpstr>Parameters</vt:lpstr>
      <vt:lpstr>Intrabeam scattering</vt:lpstr>
      <vt:lpstr>IBS (2)</vt:lpstr>
      <vt:lpstr>IBS (3)</vt:lpstr>
      <vt:lpstr>Dynamic Aperture estimations</vt:lpstr>
      <vt:lpstr>Siberian snakes</vt:lpstr>
      <vt:lpstr>Plenty of work to be done!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Nonlinear Dynamics and Beam-Beam Effects in Circular Colliders</dc:title>
  <dc:creator>keilike</dc:creator>
  <cp:lastModifiedBy>dima</cp:lastModifiedBy>
  <cp:revision>781</cp:revision>
  <dcterms:created xsi:type="dcterms:W3CDTF">2013-09-29T15:29:46Z</dcterms:created>
  <dcterms:modified xsi:type="dcterms:W3CDTF">2015-09-25T07:07:36Z</dcterms:modified>
</cp:coreProperties>
</file>