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7" r:id="rId2"/>
    <p:sldId id="259" r:id="rId3"/>
    <p:sldId id="263" r:id="rId4"/>
    <p:sldId id="277" r:id="rId5"/>
    <p:sldId id="260" r:id="rId6"/>
    <p:sldId id="262" r:id="rId7"/>
    <p:sldId id="265" r:id="rId8"/>
    <p:sldId id="273" r:id="rId9"/>
    <p:sldId id="266" r:id="rId10"/>
    <p:sldId id="267" r:id="rId11"/>
    <p:sldId id="270" r:id="rId12"/>
    <p:sldId id="278" r:id="rId13"/>
    <p:sldId id="279" r:id="rId14"/>
    <p:sldId id="281" r:id="rId15"/>
    <p:sldId id="280" r:id="rId16"/>
    <p:sldId id="271" r:id="rId17"/>
    <p:sldId id="282" r:id="rId18"/>
    <p:sldId id="283" r:id="rId19"/>
    <p:sldId id="284" r:id="rId20"/>
    <p:sldId id="285" r:id="rId21"/>
    <p:sldId id="274" r:id="rId22"/>
    <p:sldId id="272" r:id="rId23"/>
    <p:sldId id="286" r:id="rId24"/>
    <p:sldId id="287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1" autoAdjust="0"/>
  </p:normalViewPr>
  <p:slideViewPr>
    <p:cSldViewPr snapToGrid="0" snapToObjects="1">
      <p:cViewPr varScale="1">
        <p:scale>
          <a:sx n="93" d="100"/>
          <a:sy n="93" d="100"/>
        </p:scale>
        <p:origin x="-1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96F42-262C-F246-AFE9-9E457D11B96E}" type="datetimeFigureOut">
              <a:rPr lang="en-US" smtClean="0"/>
              <a:t>24.09.15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D7BE6-56F2-FD4E-8ADE-D260468EE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1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Sawtooth</a:t>
            </a:r>
            <a:r>
              <a:rPr lang="en-US" dirty="0" smtClean="0"/>
              <a:t>-Effect </a:t>
            </a:r>
            <a:r>
              <a:rPr lang="en-US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größer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weil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gemeinsames</a:t>
            </a:r>
            <a:r>
              <a:rPr lang="en-US" baseline="0" dirty="0" smtClean="0"/>
              <a:t> Layout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Protonen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. So number of RF sections will be reduced which makes the </a:t>
            </a:r>
            <a:r>
              <a:rPr lang="en-US" baseline="0" dirty="0" err="1" smtClean="0"/>
              <a:t>sawtooth</a:t>
            </a:r>
            <a:r>
              <a:rPr lang="en-US" baseline="0" dirty="0" smtClean="0"/>
              <a:t> larger and there are large offsets of the beam through. As we share a layout with FCC-</a:t>
            </a:r>
            <a:r>
              <a:rPr lang="en-US" baseline="0" dirty="0" err="1" smtClean="0"/>
              <a:t>hh</a:t>
            </a:r>
            <a:r>
              <a:rPr lang="en-US" baseline="0" dirty="0" smtClean="0"/>
              <a:t>, they want to reduce the number of RF sections as far as possible. With that, the orbit becomes really large (mm-Range)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D7BE6-56F2-FD4E-8ADE-D260468EEC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2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Rematch the quads in the dispersion and matching sections to get rid of the optics </a:t>
            </a:r>
            <a:r>
              <a:rPr lang="en-US" dirty="0" smtClean="0"/>
              <a:t>distortions, reasonable beta beat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D7BE6-56F2-FD4E-8ADE-D260468EEC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85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D7BE6-56F2-FD4E-8ADE-D260468EEC1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16.09.15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24.09.15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61431" y="63335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FCC Optics Meeting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25 </a:t>
            </a:r>
            <a:r>
              <a:rPr lang="en-US" dirty="0" smtClean="0"/>
              <a:t>September 2015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39.emf"/><Relationship Id="rId6" Type="http://schemas.openxmlformats.org/officeDocument/2006/relationships/image" Target="../media/image4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42.emf"/><Relationship Id="rId6" Type="http://schemas.openxmlformats.org/officeDocument/2006/relationships/image" Target="../media/image4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012187"/>
            <a:ext cx="8226854" cy="2085926"/>
          </a:xfrm>
        </p:spPr>
        <p:txBody>
          <a:bodyPr>
            <a:normAutofit fontScale="90000"/>
          </a:bodyPr>
          <a:lstStyle/>
          <a:p>
            <a:r>
              <a:rPr lang="en-US" dirty="0"/>
              <a:t>Tapering options in the future low </a:t>
            </a:r>
            <a:r>
              <a:rPr lang="en-US" dirty="0" err="1"/>
              <a:t>emittance</a:t>
            </a:r>
            <a:r>
              <a:rPr lang="en-US" dirty="0"/>
              <a:t> high energy collider FCC-</a:t>
            </a:r>
            <a:r>
              <a:rPr lang="en-US" dirty="0" err="1"/>
              <a:t>ee</a:t>
            </a:r>
            <a:endParaRPr lang="de-DE" dirty="0"/>
          </a:p>
        </p:txBody>
      </p:sp>
      <p:pic>
        <p:nvPicPr>
          <p:cNvPr id="5" name="Bild 4" descr="fcc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20" y="245782"/>
            <a:ext cx="2649148" cy="1173194"/>
          </a:xfrm>
          <a:prstGeom prst="rect">
            <a:avLst/>
          </a:prstGeom>
        </p:spPr>
      </p:pic>
      <p:pic>
        <p:nvPicPr>
          <p:cNvPr id="6" name="Bild 5" descr="LogoOutline-Blue-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506" y="245782"/>
            <a:ext cx="1440000" cy="1440000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085539"/>
            <a:ext cx="8226854" cy="400939"/>
          </a:xfrm>
        </p:spPr>
        <p:txBody>
          <a:bodyPr>
            <a:normAutofit/>
          </a:bodyPr>
          <a:lstStyle/>
          <a:p>
            <a:r>
              <a:rPr lang="en-US" b="1" dirty="0" smtClean="0"/>
              <a:t>Andreas </a:t>
            </a:r>
            <a:r>
              <a:rPr lang="en-US" b="1" dirty="0" err="1" smtClean="0"/>
              <a:t>Doblhammer</a:t>
            </a:r>
            <a:r>
              <a:rPr lang="en-US" b="1" dirty="0" smtClean="0"/>
              <a:t> (CERN, Geneva) </a:t>
            </a:r>
            <a:r>
              <a:rPr lang="en-US" dirty="0" smtClean="0"/>
              <a:t>for the FCC-</a:t>
            </a:r>
            <a:r>
              <a:rPr lang="en-US" dirty="0" err="1" smtClean="0"/>
              <a:t>ee</a:t>
            </a:r>
            <a:r>
              <a:rPr lang="en-US" dirty="0" smtClean="0"/>
              <a:t> lattice design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34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011657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The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241429"/>
            <a:ext cx="415832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/>
              <a:t>FODO-</a:t>
            </a:r>
            <a:r>
              <a:rPr lang="en-US" sz="2000" dirty="0" smtClean="0"/>
              <a:t>design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Cell Length: 50 m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err="1" smtClean="0"/>
              <a:t>ε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 ≈ 1 nm*rad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12" name="Content Placeholder 9" descr="mad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1" t="4330" r="5525" b="10363"/>
          <a:stretch/>
        </p:blipFill>
        <p:spPr>
          <a:xfrm>
            <a:off x="3684412" y="1279792"/>
            <a:ext cx="5027572" cy="395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25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13207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8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Sawtooth_before_Tape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243" y="1173935"/>
            <a:ext cx="6480000" cy="457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50003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8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Sawtooth_after_Tape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8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30400" y="1785600"/>
            <a:ext cx="2462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analytical Tapering</a:t>
            </a:r>
            <a:endParaRPr lang="en-US" sz="2000" dirty="0">
              <a:solidFill>
                <a:srgbClr val="FF6600"/>
              </a:solidFill>
            </a:endParaRPr>
          </a:p>
        </p:txBody>
      </p:sp>
      <p:sp>
        <p:nvSpPr>
          <p:cNvPr id="16" name="Connector 15"/>
          <p:cNvSpPr/>
          <p:nvPr/>
        </p:nvSpPr>
        <p:spPr>
          <a:xfrm>
            <a:off x="259452" y="1225767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22033" y="1595099"/>
            <a:ext cx="292225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 smtClean="0"/>
              <a:t> off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n</a:t>
            </a:r>
            <a:r>
              <a:rPr lang="en-US" sz="2000" dirty="0" smtClean="0"/>
              <a:t>o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0.0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1%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1,5%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4%</a:t>
            </a:r>
          </a:p>
        </p:txBody>
      </p:sp>
    </p:spTree>
    <p:extLst>
      <p:ext uri="{BB962C8B-B14F-4D97-AF65-F5344CB8AC3E}">
        <p14:creationId xmlns:p14="http://schemas.microsoft.com/office/powerpoint/2010/main" val="84996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50003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8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 descr="Sawtooth_after_Match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85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0162" y="1784893"/>
            <a:ext cx="240749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numerical Tapering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3" name="Connector 12"/>
          <p:cNvSpPr/>
          <p:nvPr/>
        </p:nvSpPr>
        <p:spPr>
          <a:xfrm>
            <a:off x="259200" y="1224000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22033" y="1595099"/>
            <a:ext cx="2894946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 smtClean="0"/>
              <a:t> off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n</a:t>
            </a:r>
            <a:r>
              <a:rPr lang="en-US" sz="2000" dirty="0" smtClean="0"/>
              <a:t>o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0.0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2%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2%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5%</a:t>
            </a:r>
          </a:p>
        </p:txBody>
      </p:sp>
    </p:spTree>
    <p:extLst>
      <p:ext uri="{BB962C8B-B14F-4D97-AF65-F5344CB8AC3E}">
        <p14:creationId xmlns:p14="http://schemas.microsoft.com/office/powerpoint/2010/main" val="84996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383558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8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44588" y="1763627"/>
            <a:ext cx="21125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analytical Tapering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4588" y="1763627"/>
            <a:ext cx="21125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numerical Tapering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3" name="Picture 2" descr="Sawtooth_after_Matching_with_ipsext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9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5601" y="1794675"/>
            <a:ext cx="24579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numerical </a:t>
            </a:r>
            <a:r>
              <a:rPr lang="en-US" sz="2000" dirty="0" smtClean="0">
                <a:solidFill>
                  <a:srgbClr val="000090"/>
                </a:solidFill>
              </a:rPr>
              <a:t>Tapering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2033" y="1595099"/>
            <a:ext cx="2840324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/>
              <a:t> </a:t>
            </a:r>
            <a:r>
              <a:rPr lang="en-US" sz="2000" dirty="0" smtClean="0"/>
              <a:t>on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2</a:t>
            </a:r>
            <a:r>
              <a:rPr lang="en-US" sz="2000" dirty="0" smtClean="0"/>
              <a:t>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0.2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6%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12%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5%</a:t>
            </a:r>
          </a:p>
        </p:txBody>
      </p:sp>
      <p:sp>
        <p:nvSpPr>
          <p:cNvPr id="15" name="Connector 14"/>
          <p:cNvSpPr/>
          <p:nvPr/>
        </p:nvSpPr>
        <p:spPr>
          <a:xfrm>
            <a:off x="259200" y="1224000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89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50003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8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 descr="Sawtooth_beforeandafter_Tape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85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06348" y="2045699"/>
            <a:ext cx="228045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tapered orbit    ≈ factor 70 smaller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5994722" y="1595099"/>
            <a:ext cx="314075" cy="179123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6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394066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2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Sawtooth_before_tape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78" y="1520788"/>
            <a:ext cx="6480000" cy="383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7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0732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2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Sawtooth_after_tapering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9200"/>
          </a:xfrm>
          <a:prstGeom prst="rect">
            <a:avLst/>
          </a:prstGeom>
        </p:spPr>
      </p:pic>
      <p:sp>
        <p:nvSpPr>
          <p:cNvPr id="15" name="Connector 14"/>
          <p:cNvSpPr/>
          <p:nvPr/>
        </p:nvSpPr>
        <p:spPr>
          <a:xfrm>
            <a:off x="259452" y="1225767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30400" y="1785600"/>
            <a:ext cx="2462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analytical Tapering</a:t>
            </a:r>
            <a:endParaRPr lang="en-US" sz="2000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2033" y="1595099"/>
            <a:ext cx="292225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 smtClean="0"/>
              <a:t> off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n</a:t>
            </a:r>
            <a:r>
              <a:rPr lang="en-US" sz="2000" dirty="0" smtClean="0"/>
              <a:t>o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0.0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3%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5%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5%</a:t>
            </a:r>
          </a:p>
        </p:txBody>
      </p:sp>
    </p:spTree>
    <p:extLst>
      <p:ext uri="{BB962C8B-B14F-4D97-AF65-F5344CB8AC3E}">
        <p14:creationId xmlns:p14="http://schemas.microsoft.com/office/powerpoint/2010/main" val="378452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0732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2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 descr="Sawtooth_after_matching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999"/>
            <a:ext cx="6480000" cy="4579200"/>
          </a:xfrm>
          <a:prstGeom prst="rect">
            <a:avLst/>
          </a:prstGeom>
        </p:spPr>
      </p:pic>
      <p:sp>
        <p:nvSpPr>
          <p:cNvPr id="15" name="Connector 14"/>
          <p:cNvSpPr/>
          <p:nvPr/>
        </p:nvSpPr>
        <p:spPr>
          <a:xfrm>
            <a:off x="259452" y="1225767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30162" y="1784893"/>
            <a:ext cx="240749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numerical Tapering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2033" y="1595099"/>
            <a:ext cx="292225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 smtClean="0"/>
              <a:t> off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n</a:t>
            </a:r>
            <a:r>
              <a:rPr lang="en-US" sz="2000" dirty="0" smtClean="0"/>
              <a:t>o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0.0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5%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6%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6%</a:t>
            </a:r>
          </a:p>
        </p:txBody>
      </p:sp>
    </p:spTree>
    <p:extLst>
      <p:ext uri="{BB962C8B-B14F-4D97-AF65-F5344CB8AC3E}">
        <p14:creationId xmlns:p14="http://schemas.microsoft.com/office/powerpoint/2010/main" val="378452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0732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2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Sawtooth_after_matching_with_ipsext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00"/>
            <a:ext cx="6480000" cy="4579200"/>
          </a:xfrm>
          <a:prstGeom prst="rect">
            <a:avLst/>
          </a:prstGeom>
        </p:spPr>
      </p:pic>
      <p:sp>
        <p:nvSpPr>
          <p:cNvPr id="16" name="Connector 15"/>
          <p:cNvSpPr/>
          <p:nvPr/>
        </p:nvSpPr>
        <p:spPr>
          <a:xfrm>
            <a:off x="259452" y="1225767"/>
            <a:ext cx="1556716" cy="433297"/>
          </a:xfrm>
          <a:prstGeom prst="flowChartConnector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15601" y="1794675"/>
            <a:ext cx="24579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numerical </a:t>
            </a:r>
            <a:r>
              <a:rPr lang="en-US" sz="2000" dirty="0" smtClean="0">
                <a:solidFill>
                  <a:srgbClr val="000090"/>
                </a:solidFill>
              </a:rPr>
              <a:t>Tapering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2033" y="1595099"/>
            <a:ext cx="292225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sextupoles</a:t>
            </a:r>
            <a:r>
              <a:rPr lang="en-US" sz="2000" dirty="0" smtClean="0"/>
              <a:t> on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/>
              <a:t>2</a:t>
            </a:r>
            <a:r>
              <a:rPr lang="en-US" sz="2000" dirty="0" smtClean="0"/>
              <a:t> IPs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kicker length: 0.2 m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-Beat: 9%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β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-Beat: 14%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-Beat: 2%</a:t>
            </a:r>
          </a:p>
        </p:txBody>
      </p:sp>
    </p:spTree>
    <p:extLst>
      <p:ext uri="{BB962C8B-B14F-4D97-AF65-F5344CB8AC3E}">
        <p14:creationId xmlns:p14="http://schemas.microsoft.com/office/powerpoint/2010/main" val="378452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788885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Sawtooth-Effect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443304"/>
            <a:ext cx="7464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4D4D4D"/>
                </a:solidFill>
              </a:rPr>
              <a:t>Energy loss through synchrotron radiation and energy gain in RF cavities leads to characteristic “</a:t>
            </a:r>
            <a:r>
              <a:rPr lang="en-US" sz="2200" dirty="0" err="1" smtClean="0">
                <a:solidFill>
                  <a:srgbClr val="4D4D4D"/>
                </a:solidFill>
              </a:rPr>
              <a:t>Sawtooth</a:t>
            </a:r>
            <a:r>
              <a:rPr lang="en-US" sz="2200" dirty="0" smtClean="0">
                <a:solidFill>
                  <a:srgbClr val="4D4D4D"/>
                </a:solidFill>
              </a:rPr>
              <a:t>-Effect”</a:t>
            </a:r>
            <a:endParaRPr lang="en-US" sz="2200" dirty="0">
              <a:solidFill>
                <a:srgbClr val="4D4D4D"/>
              </a:solidFill>
            </a:endParaRPr>
          </a:p>
        </p:txBody>
      </p:sp>
      <p:pic>
        <p:nvPicPr>
          <p:cNvPr id="11" name="Picture 10" descr="sawtooth_effect_exa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87" y="2566132"/>
            <a:ext cx="5665536" cy="31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3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0732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Racetrack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, 2 RF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 descr="Sawtooth_beforeafter_tape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78" y="1472208"/>
            <a:ext cx="6480000" cy="383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23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251538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8 vs. 2 RF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sections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8vs2rfs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999"/>
            <a:ext cx="6480000" cy="457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6348" y="1403276"/>
            <a:ext cx="2280452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tapered orbit with 2 RF sections still ≈ factor 40 smaller than </a:t>
            </a:r>
            <a:r>
              <a:rPr lang="en-US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untapered</a:t>
            </a:r>
            <a:r>
              <a:rPr lang="en-US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orbit with 8 RF sections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994722" y="1595099"/>
            <a:ext cx="314075" cy="179123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3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055983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Kicker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Strengths</a:t>
                      </a:r>
                      <a:r>
                        <a:rPr lang="de-DE" sz="4100" baseline="0" dirty="0" smtClean="0">
                          <a:solidFill>
                            <a:srgbClr val="262626"/>
                          </a:solidFill>
                        </a:rPr>
                        <a:t> &amp; </a:t>
                      </a:r>
                      <a:r>
                        <a:rPr lang="de-DE" sz="4100" baseline="0" dirty="0" err="1" smtClean="0">
                          <a:solidFill>
                            <a:srgbClr val="262626"/>
                          </a:solidFill>
                        </a:rPr>
                        <a:t>Emittances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04552"/>
              </p:ext>
            </p:extLst>
          </p:nvPr>
        </p:nvGraphicFramePr>
        <p:xfrm>
          <a:off x="457198" y="1472587"/>
          <a:ext cx="479882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3926"/>
                <a:gridCol w="1804903"/>
              </a:tblGrid>
              <a:tr h="29525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Magnet: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B*l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(Tm):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Arc Dipole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5.56*10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Kicker (175 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8RFs)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7.82*10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Kicker (175 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, 2RFs)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6.42*10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2641" y="3050933"/>
            <a:ext cx="8423371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e.g.: for a </a:t>
            </a:r>
            <a:r>
              <a:rPr lang="en-US" dirty="0" smtClean="0"/>
              <a:t>kicker length </a:t>
            </a:r>
            <a:r>
              <a:rPr lang="en-US" dirty="0" smtClean="0"/>
              <a:t>of 0.2m,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kick</a:t>
            </a:r>
            <a:r>
              <a:rPr lang="en-US" dirty="0" smtClean="0"/>
              <a:t> ≈ </a:t>
            </a:r>
            <a:r>
              <a:rPr lang="en-US" dirty="0" smtClean="0"/>
              <a:t>0.07*</a:t>
            </a:r>
            <a:r>
              <a:rPr lang="en-US" dirty="0" err="1" smtClean="0"/>
              <a:t>B</a:t>
            </a:r>
            <a:r>
              <a:rPr lang="en-US" baseline="-25000" dirty="0" err="1" smtClean="0"/>
              <a:t>dipole</a:t>
            </a:r>
            <a:r>
              <a:rPr lang="en-US" dirty="0" smtClean="0"/>
              <a:t> for 8 </a:t>
            </a:r>
            <a:r>
              <a:rPr lang="en-US" dirty="0" smtClean="0"/>
              <a:t>RFs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                             </a:t>
            </a:r>
            <a:r>
              <a:rPr lang="en-US" sz="1000" dirty="0" smtClean="0"/>
              <a:t>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kick</a:t>
            </a:r>
            <a:r>
              <a:rPr lang="en-US" dirty="0" smtClean="0"/>
              <a:t> </a:t>
            </a:r>
            <a:r>
              <a:rPr lang="en-US" dirty="0" smtClean="0"/>
              <a:t>≈ </a:t>
            </a:r>
            <a:r>
              <a:rPr lang="en-US" dirty="0" smtClean="0"/>
              <a:t>0.57*</a:t>
            </a:r>
            <a:r>
              <a:rPr lang="en-US" dirty="0" err="1" smtClean="0"/>
              <a:t>B</a:t>
            </a:r>
            <a:r>
              <a:rPr lang="en-US" baseline="-25000" dirty="0" err="1"/>
              <a:t>d</a:t>
            </a:r>
            <a:r>
              <a:rPr lang="en-US" baseline="-25000" dirty="0" err="1" smtClean="0"/>
              <a:t>ipole</a:t>
            </a:r>
            <a:r>
              <a:rPr lang="en-US" dirty="0" smtClean="0"/>
              <a:t> for 2 </a:t>
            </a:r>
            <a:r>
              <a:rPr lang="en-US" dirty="0" smtClean="0"/>
              <a:t>RFs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/>
          </a:p>
          <a:p>
            <a:pPr>
              <a:lnSpc>
                <a:spcPct val="13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62004"/>
              </p:ext>
            </p:extLst>
          </p:nvPr>
        </p:nvGraphicFramePr>
        <p:xfrm>
          <a:off x="452641" y="4407160"/>
          <a:ext cx="7927218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183"/>
                <a:gridCol w="3263642"/>
                <a:gridCol w="3286393"/>
              </a:tblGrid>
              <a:tr h="295253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Lattice: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en-US" baseline="-25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before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tapering (nm*rad)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: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en-US" baseline="-25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fter tapering (nm*rad):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8 RFs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0.9263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0.9512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RFs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0.9269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0.9728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14191" y="3132863"/>
            <a:ext cx="2016441" cy="36933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r>
              <a:rPr lang="en-US" baseline="-25000" dirty="0" smtClean="0"/>
              <a:t>0, Kick </a:t>
            </a:r>
            <a:r>
              <a:rPr lang="en-US" dirty="0" smtClean="0"/>
              <a:t>≈ 400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21026" y="3567180"/>
            <a:ext cx="2016441" cy="36933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r>
              <a:rPr lang="en-US" baseline="-25000" dirty="0" smtClean="0"/>
              <a:t>0, Kick </a:t>
            </a:r>
            <a:r>
              <a:rPr lang="en-US" dirty="0" smtClean="0"/>
              <a:t>≈ 26 </a:t>
            </a:r>
            <a:r>
              <a:rPr lang="en-US" dirty="0"/>
              <a:t>M</a:t>
            </a:r>
            <a:r>
              <a:rPr lang="en-US" dirty="0" smtClean="0"/>
              <a:t>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32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953195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Correction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Kickers in MAD-X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Radiation_dep_on_Kickerlength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418"/>
            <a:ext cx="6480000" cy="457920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301793"/>
              </p:ext>
            </p:extLst>
          </p:nvPr>
        </p:nvGraphicFramePr>
        <p:xfrm>
          <a:off x="3511550" y="3270250"/>
          <a:ext cx="54927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4" imgW="241300" imgH="393700" progId="Equation.3">
                  <p:embed/>
                </p:oleObj>
              </mc:Choice>
              <mc:Fallback>
                <p:oleObj name="Equation" r:id="rId4" imgW="241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11550" y="3270250"/>
                        <a:ext cx="549275" cy="895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30965" y="3454602"/>
            <a:ext cx="176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62626"/>
                </a:solidFill>
              </a:rPr>
              <a:t>fitted curve</a:t>
            </a:r>
            <a:endParaRPr lang="en-US" sz="2400" dirty="0">
              <a:solidFill>
                <a:srgbClr val="262626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52304" y="3140548"/>
            <a:ext cx="2635493" cy="1160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11820" y="1146625"/>
            <a:ext cx="7925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</a:t>
            </a:r>
            <a:r>
              <a:rPr lang="en-US" sz="2200" dirty="0" smtClean="0"/>
              <a:t>re correction kickers suited for tapering studies in MAD-X? 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6022033" y="2539747"/>
            <a:ext cx="271060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/>
              <a:t>in agreement with calculations:</a:t>
            </a:r>
          </a:p>
        </p:txBody>
      </p:sp>
      <p:pic>
        <p:nvPicPr>
          <p:cNvPr id="19" name="Picture 18" descr="Screenshot 2015-09-24 23.09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998" y="3545023"/>
            <a:ext cx="2361090" cy="103089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022033" y="3486148"/>
            <a:ext cx="2470332" cy="1160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1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265676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Correction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Kickers in MAD-X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Emittance_dep_on_Kickerlength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0700"/>
            <a:ext cx="6840000" cy="37807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1820" y="1146625"/>
            <a:ext cx="7925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</a:t>
            </a:r>
            <a:r>
              <a:rPr lang="en-US" sz="2200" dirty="0" smtClean="0"/>
              <a:t>re correction kickers suited for tapering studies in MAD-X? </a:t>
            </a:r>
            <a:endParaRPr lang="en-US" sz="2200" dirty="0"/>
          </a:p>
        </p:txBody>
      </p:sp>
      <p:sp>
        <p:nvSpPr>
          <p:cNvPr id="11" name="Rectangle 10"/>
          <p:cNvSpPr/>
          <p:nvPr/>
        </p:nvSpPr>
        <p:spPr>
          <a:xfrm>
            <a:off x="1652304" y="3140548"/>
            <a:ext cx="2635493" cy="1160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30965" y="3454602"/>
            <a:ext cx="176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62626"/>
                </a:solidFill>
              </a:rPr>
              <a:t>fitted curve</a:t>
            </a:r>
            <a:endParaRPr lang="en-US" sz="2400" dirty="0">
              <a:solidFill>
                <a:srgbClr val="262626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954860"/>
              </p:ext>
            </p:extLst>
          </p:nvPr>
        </p:nvGraphicFramePr>
        <p:xfrm>
          <a:off x="3440113" y="3270250"/>
          <a:ext cx="693737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4" imgW="304800" imgH="393700" progId="Equation.3">
                  <p:embed/>
                </p:oleObj>
              </mc:Choice>
              <mc:Fallback>
                <p:oleObj name="Equation" r:id="rId4" imgW="304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40113" y="3270250"/>
                        <a:ext cx="693737" cy="895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creenshot 2015-09-24 23.24.5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417" y="3506630"/>
            <a:ext cx="2616717" cy="7705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63417" y="3486149"/>
            <a:ext cx="2616717" cy="8150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158066" y="4227315"/>
            <a:ext cx="4028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155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757671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Summary &amp;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Conclusions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25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42" y="1225767"/>
            <a:ext cx="357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0780" y="1173935"/>
            <a:ext cx="7632677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Several Tapering Methods possible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200" dirty="0" smtClean="0"/>
              <a:t>Orbit improvement through dipole tapering with kickers:   </a:t>
            </a:r>
            <a:r>
              <a:rPr lang="en-US" sz="2200" dirty="0" smtClean="0">
                <a:solidFill>
                  <a:srgbClr val="FF0000"/>
                </a:solidFill>
              </a:rPr>
              <a:t>≈ Factor 50-</a:t>
            </a:r>
            <a:r>
              <a:rPr lang="en-US" sz="2200" dirty="0" smtClean="0">
                <a:solidFill>
                  <a:srgbClr val="FF0000"/>
                </a:solidFill>
              </a:rPr>
              <a:t>80 </a:t>
            </a:r>
            <a:r>
              <a:rPr lang="en-US" sz="2200" dirty="0" smtClean="0"/>
              <a:t>(depending on method, lattice, number of RFs,...)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200" dirty="0" smtClean="0"/>
              <a:t>Integrated strengths of the tapering kickers are </a:t>
            </a:r>
            <a:r>
              <a:rPr lang="en-US" sz="2200" dirty="0" smtClean="0">
                <a:solidFill>
                  <a:srgbClr val="FF0000"/>
                </a:solidFill>
              </a:rPr>
              <a:t>≤ 1% </a:t>
            </a:r>
            <a:r>
              <a:rPr lang="en-US" sz="2200" dirty="0" smtClean="0"/>
              <a:t>of the integrated strengths of the arc dipoles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200" dirty="0" err="1" smtClean="0"/>
              <a:t>Emittances</a:t>
            </a:r>
            <a:r>
              <a:rPr lang="en-US" sz="2200" dirty="0" smtClean="0"/>
              <a:t> are nearly unaffected by the tapering process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2200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200" dirty="0" smtClean="0"/>
              <a:t>Next Steps: Checking the effects of the kicker magnets on orbit tolerances, using orbit correction kickers </a:t>
            </a:r>
            <a:r>
              <a:rPr lang="en-US" sz="2200" dirty="0" smtClean="0"/>
              <a:t>(already in the ring) for </a:t>
            </a:r>
            <a:r>
              <a:rPr lang="en-US" sz="2200" dirty="0" smtClean="0"/>
              <a:t>tapering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endParaRPr lang="en-US" sz="2200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13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1793" y="4863590"/>
            <a:ext cx="525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Thank you for your attention!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572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064365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Energy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Dependent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Bending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Angle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dispersion_orbi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62" y="1350813"/>
            <a:ext cx="2491307" cy="956898"/>
          </a:xfrm>
          <a:prstGeom prst="rect">
            <a:avLst/>
          </a:prstGeom>
        </p:spPr>
      </p:pic>
      <p:pic>
        <p:nvPicPr>
          <p:cNvPr id="8" name="Picture 7" descr="dipole_without_taperin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410" y="3963865"/>
            <a:ext cx="5823128" cy="1628906"/>
          </a:xfrm>
          <a:prstGeom prst="rect">
            <a:avLst/>
          </a:prstGeom>
        </p:spPr>
      </p:pic>
      <p:pic>
        <p:nvPicPr>
          <p:cNvPr id="11" name="Picture 10" descr="dipole_angl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69" y="2612251"/>
            <a:ext cx="4361582" cy="927099"/>
          </a:xfrm>
          <a:prstGeom prst="rect">
            <a:avLst/>
          </a:prstGeom>
        </p:spPr>
      </p:pic>
      <p:pic>
        <p:nvPicPr>
          <p:cNvPr id="3" name="Picture 2" descr="bendangle_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62" y="2612251"/>
            <a:ext cx="1596569" cy="82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2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893129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Energy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Dependent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Bending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Angle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dispersion_orbi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62" y="1350813"/>
            <a:ext cx="2491307" cy="956898"/>
          </a:xfrm>
          <a:prstGeom prst="rect">
            <a:avLst/>
          </a:prstGeom>
        </p:spPr>
      </p:pic>
      <p:pic>
        <p:nvPicPr>
          <p:cNvPr id="11" name="Picture 10" descr="dipole_ang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69" y="2612251"/>
            <a:ext cx="4361582" cy="927099"/>
          </a:xfrm>
          <a:prstGeom prst="rect">
            <a:avLst/>
          </a:prstGeom>
        </p:spPr>
      </p:pic>
      <p:pic>
        <p:nvPicPr>
          <p:cNvPr id="3" name="Picture 2" descr="bendangle_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62" y="2612251"/>
            <a:ext cx="1596569" cy="8210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2643" y="4014439"/>
            <a:ext cx="8234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Normally the </a:t>
            </a:r>
            <a:r>
              <a:rPr lang="en-US" dirty="0" err="1"/>
              <a:t>s</a:t>
            </a:r>
            <a:r>
              <a:rPr lang="en-US" dirty="0" err="1" smtClean="0"/>
              <a:t>awtooth</a:t>
            </a:r>
            <a:r>
              <a:rPr lang="en-US" dirty="0" smtClean="0"/>
              <a:t>-effect would just be accepted, but in FCC-</a:t>
            </a:r>
            <a:r>
              <a:rPr lang="en-US" dirty="0" err="1" smtClean="0"/>
              <a:t>ee</a:t>
            </a:r>
            <a:r>
              <a:rPr lang="en-US" dirty="0" smtClean="0"/>
              <a:t>, the </a:t>
            </a:r>
            <a:r>
              <a:rPr lang="en-US" dirty="0" err="1" smtClean="0"/>
              <a:t>sawtooth</a:t>
            </a:r>
            <a:r>
              <a:rPr lang="en-US" dirty="0" smtClean="0"/>
              <a:t> orbit is in the mm-range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feeddown</a:t>
            </a:r>
            <a:r>
              <a:rPr lang="en-US" dirty="0" smtClean="0">
                <a:sym typeface="Wingdings"/>
              </a:rPr>
              <a:t>-effect of </a:t>
            </a:r>
            <a:r>
              <a:rPr lang="en-US" dirty="0" err="1" smtClean="0">
                <a:sym typeface="Wingdings"/>
              </a:rPr>
              <a:t>sextupoles</a:t>
            </a:r>
            <a:r>
              <a:rPr lang="en-US" dirty="0" smtClean="0">
                <a:sym typeface="Wingdings"/>
              </a:rPr>
              <a:t> and </a:t>
            </a:r>
            <a:r>
              <a:rPr lang="en-US" dirty="0" err="1" smtClean="0">
                <a:sym typeface="Wingdings"/>
              </a:rPr>
              <a:t>quadrupoles</a:t>
            </a:r>
            <a:r>
              <a:rPr lang="en-US" dirty="0" smtClean="0">
                <a:sym typeface="Wingdings"/>
              </a:rPr>
              <a:t> creates additional magnetic fields that distort the optics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39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793351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What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is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Tapering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?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 descr="dipole_without_tapering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85" y="3716609"/>
            <a:ext cx="8280000" cy="2322000"/>
          </a:xfrm>
          <a:prstGeom prst="rect">
            <a:avLst/>
          </a:prstGeom>
        </p:spPr>
      </p:pic>
      <p:pic>
        <p:nvPicPr>
          <p:cNvPr id="8" name="Picture 7" descr="dipole_without_tapering3.pn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85" y="3716609"/>
            <a:ext cx="8280000" cy="2322000"/>
          </a:xfrm>
          <a:prstGeom prst="rect">
            <a:avLst/>
          </a:prstGeom>
        </p:spPr>
      </p:pic>
      <p:pic>
        <p:nvPicPr>
          <p:cNvPr id="10" name="Picture 9" descr="dipole_with_tapering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85" y="3710476"/>
            <a:ext cx="8280000" cy="23203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2642" y="1178171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4D4D4D"/>
                </a:solidFill>
              </a:rPr>
              <a:t>Tapering: Adjusting the strength of each magnet so that the beam with local energy of E</a:t>
            </a:r>
            <a:r>
              <a:rPr lang="en-US" sz="2000" baseline="-25000" dirty="0" smtClean="0">
                <a:solidFill>
                  <a:srgbClr val="4D4D4D"/>
                </a:solidFill>
              </a:rPr>
              <a:t>0</a:t>
            </a:r>
            <a:r>
              <a:rPr lang="en-US" sz="2000" dirty="0" smtClean="0">
                <a:solidFill>
                  <a:srgbClr val="4D4D4D"/>
                </a:solidFill>
              </a:rPr>
              <a:t>+∆E is on the design orbit</a:t>
            </a:r>
          </a:p>
          <a:p>
            <a:endParaRPr lang="en-US" sz="2000" dirty="0">
              <a:solidFill>
                <a:srgbClr val="4D4D4D"/>
              </a:solidFill>
            </a:endParaRPr>
          </a:p>
          <a:p>
            <a:r>
              <a:rPr lang="en-US" sz="2000" dirty="0" smtClean="0">
                <a:solidFill>
                  <a:srgbClr val="4D4D4D"/>
                </a:solidFill>
              </a:rPr>
              <a:t>Of course tapering every magnet in the ring is both expensive and difficult to </a:t>
            </a:r>
            <a:r>
              <a:rPr lang="en-US" sz="2000" dirty="0" smtClean="0">
                <a:solidFill>
                  <a:srgbClr val="4D4D4D"/>
                </a:solidFill>
              </a:rPr>
              <a:t>maintain </a:t>
            </a:r>
            <a:r>
              <a:rPr lang="en-US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just dipole tapering and 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remachting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 the optics using dispersion suppressors and matching sections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5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96736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Analytical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Tapering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 descr="dipole_angle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9" y="1464102"/>
            <a:ext cx="3739443" cy="794857"/>
          </a:xfrm>
          <a:prstGeom prst="rect">
            <a:avLst/>
          </a:prstGeom>
        </p:spPr>
      </p:pic>
      <p:pic>
        <p:nvPicPr>
          <p:cNvPr id="7" name="Picture 6" descr="Kicker_ang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1430353"/>
            <a:ext cx="3226155" cy="82860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477334" y="1221399"/>
            <a:ext cx="755998" cy="1143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233332" y="1848555"/>
            <a:ext cx="65793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dipole_with_taperin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98" y="3314996"/>
            <a:ext cx="8438444" cy="2096643"/>
          </a:xfrm>
          <a:prstGeom prst="rect">
            <a:avLst/>
          </a:prstGeom>
        </p:spPr>
      </p:pic>
      <p:pic>
        <p:nvPicPr>
          <p:cNvPr id="11" name="Picture 10" descr="dipole_without_taperin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98" y="3314996"/>
            <a:ext cx="7515528" cy="207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5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649251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Numerical</a:t>
                      </a:r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Tapering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vary_bending_ang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177" y="2817644"/>
            <a:ext cx="2516484" cy="489198"/>
          </a:xfrm>
          <a:prstGeom prst="rect">
            <a:avLst/>
          </a:prstGeom>
        </p:spPr>
      </p:pic>
      <p:pic>
        <p:nvPicPr>
          <p:cNvPr id="14" name="Picture 13" descr="dipole_with_tapering_correct_b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0517"/>
            <a:ext cx="9144000" cy="2126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365455"/>
            <a:ext cx="8275442" cy="1190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icker don’t just compensate the energy dependent dipole bending angles, but the orbit is optimized numerically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icker strength α</a:t>
            </a:r>
            <a:r>
              <a:rPr lang="en-US" sz="2000" baseline="-25000" dirty="0" smtClean="0">
                <a:solidFill>
                  <a:schemeClr val="accent6">
                    <a:lumMod val="50000"/>
                  </a:schemeClr>
                </a:solidFill>
              </a:rPr>
              <a:t>Kicker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calculated using orbit correction in MAD-X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97227" y="5461818"/>
            <a:ext cx="887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BPM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40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827684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The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7888" y="1295796"/>
            <a:ext cx="2353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FCC-</a:t>
            </a:r>
            <a:r>
              <a:rPr lang="en-US" sz="2400" dirty="0" err="1" smtClean="0"/>
              <a:t>ee</a:t>
            </a:r>
            <a:r>
              <a:rPr lang="en-US" sz="2400" dirty="0" smtClean="0"/>
              <a:t> 12-fold</a:t>
            </a:r>
          </a:p>
        </p:txBody>
      </p:sp>
      <p:pic>
        <p:nvPicPr>
          <p:cNvPr id="8" name="Picture 7" descr="12fold_12rf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" y="1894839"/>
            <a:ext cx="3600000" cy="3600000"/>
          </a:xfrm>
          <a:prstGeom prst="rect">
            <a:avLst/>
          </a:prstGeom>
        </p:spPr>
      </p:pic>
      <p:pic>
        <p:nvPicPr>
          <p:cNvPr id="46" name="Picture 45" descr="12fold_6rf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" y="1894839"/>
            <a:ext cx="3600000" cy="3600000"/>
          </a:xfrm>
          <a:prstGeom prst="rect">
            <a:avLst/>
          </a:prstGeom>
        </p:spPr>
      </p:pic>
      <p:pic>
        <p:nvPicPr>
          <p:cNvPr id="47" name="Picture 46" descr="12fold_4rf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" y="1894839"/>
            <a:ext cx="3600000" cy="3600000"/>
          </a:xfrm>
          <a:prstGeom prst="rect">
            <a:avLst/>
          </a:prstGeom>
        </p:spPr>
      </p:pic>
      <p:pic>
        <p:nvPicPr>
          <p:cNvPr id="48" name="Picture 47" descr="12fold_2rf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" y="1894839"/>
            <a:ext cx="3600000" cy="36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63974" y="2314985"/>
            <a:ext cx="41228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Circumference: 100 km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Energy: 175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Energy Loss/Turn ≈ 8046 </a:t>
            </a:r>
            <a:r>
              <a:rPr lang="en-US" sz="2000" dirty="0"/>
              <a:t>M</a:t>
            </a:r>
            <a:r>
              <a:rPr lang="en-US" sz="2000" dirty="0" smtClean="0"/>
              <a:t>eV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12 RF Sections (L= 1.8 km)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12 Arcs (L= 6.8 km)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0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974506" cy="940443"/>
          </a:xfrm>
          <a:ln>
            <a:noFill/>
          </a:ln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852873"/>
              </p:ext>
            </p:extLst>
          </p:nvPr>
        </p:nvGraphicFramePr>
        <p:xfrm>
          <a:off x="452642" y="233492"/>
          <a:ext cx="8280000" cy="716280"/>
        </p:xfrm>
        <a:graphic>
          <a:graphicData uri="http://schemas.openxmlformats.org/drawingml/2006/table">
            <a:tbl>
              <a:tblPr/>
              <a:tblGrid>
                <a:gridCol w="8280000"/>
              </a:tblGrid>
              <a:tr h="679069">
                <a:tc>
                  <a:txBody>
                    <a:bodyPr/>
                    <a:lstStyle/>
                    <a:p>
                      <a:r>
                        <a:rPr lang="de-DE" sz="4100" dirty="0" smtClean="0">
                          <a:solidFill>
                            <a:srgbClr val="262626"/>
                          </a:solidFill>
                        </a:rPr>
                        <a:t>The </a:t>
                      </a:r>
                      <a:r>
                        <a:rPr lang="de-DE" sz="4100" dirty="0" err="1" smtClean="0">
                          <a:solidFill>
                            <a:srgbClr val="262626"/>
                          </a:solidFill>
                        </a:rPr>
                        <a:t>Lattices</a:t>
                      </a:r>
                      <a:endParaRPr lang="de-DE" sz="4100" dirty="0" smtClean="0">
                        <a:solidFill>
                          <a:srgbClr val="26262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7463" y="1308145"/>
            <a:ext cx="275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FCC-</a:t>
            </a:r>
            <a:r>
              <a:rPr lang="en-US" sz="2400" dirty="0" err="1" smtClean="0"/>
              <a:t>ee</a:t>
            </a:r>
            <a:r>
              <a:rPr lang="en-US" sz="2400" dirty="0" smtClean="0"/>
              <a:t> Racetrack</a:t>
            </a:r>
          </a:p>
        </p:txBody>
      </p:sp>
      <p:pic>
        <p:nvPicPr>
          <p:cNvPr id="45" name="Picture 44" descr="racetrack_8rf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62" y="1894839"/>
            <a:ext cx="3000831" cy="3838765"/>
          </a:xfrm>
          <a:prstGeom prst="rect">
            <a:avLst/>
          </a:prstGeom>
        </p:spPr>
      </p:pic>
      <p:pic>
        <p:nvPicPr>
          <p:cNvPr id="49" name="Picture 48" descr="racetrack_6rf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93" y="1894839"/>
            <a:ext cx="3002400" cy="3840773"/>
          </a:xfrm>
          <a:prstGeom prst="rect">
            <a:avLst/>
          </a:prstGeom>
        </p:spPr>
      </p:pic>
      <p:pic>
        <p:nvPicPr>
          <p:cNvPr id="50" name="Picture 49" descr="racetrack_4rf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73" y="1898012"/>
            <a:ext cx="2999920" cy="3837600"/>
          </a:xfrm>
          <a:prstGeom prst="rect">
            <a:avLst/>
          </a:prstGeom>
        </p:spPr>
      </p:pic>
      <p:pic>
        <p:nvPicPr>
          <p:cNvPr id="51" name="Picture 50" descr="racetrack_2rf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73" y="1898012"/>
            <a:ext cx="2999920" cy="3837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06283" y="1894839"/>
            <a:ext cx="422635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Circumference: 100 km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Energy: 175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Energy Loss/Turn ≈ 7870 </a:t>
            </a:r>
            <a:r>
              <a:rPr lang="en-US" sz="2000" dirty="0"/>
              <a:t>M</a:t>
            </a:r>
            <a:r>
              <a:rPr lang="en-US" sz="2000" dirty="0" smtClean="0"/>
              <a:t>eV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4 Short Arcs (L= 4,4 km)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4 Long Arcs (L= 16,4 km)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6 Short RF Sections (L= 1,4 km)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/>
              <a:t>2 RF Section (L= 4,2 km)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333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_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presentation_1.potx</Template>
  <TotalTime>36136</TotalTime>
  <Words>992</Words>
  <Application>Microsoft Macintosh PowerPoint</Application>
  <PresentationFormat>On-screen Show (4:3)</PresentationFormat>
  <Paragraphs>209</Paragraphs>
  <Slides>26</Slides>
  <Notes>3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presentation_1</vt:lpstr>
      <vt:lpstr>Microsoft Equation</vt:lpstr>
      <vt:lpstr>Tapering options in the future low emittance high energy collider FCC-ee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              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Andreas Doblhammer</cp:lastModifiedBy>
  <cp:revision>113</cp:revision>
  <dcterms:created xsi:type="dcterms:W3CDTF">2012-11-30T11:04:26Z</dcterms:created>
  <dcterms:modified xsi:type="dcterms:W3CDTF">2015-09-25T07:08:34Z</dcterms:modified>
</cp:coreProperties>
</file>