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3"/>
  </p:notesMasterIdLst>
  <p:sldIdLst>
    <p:sldId id="375" r:id="rId2"/>
  </p:sldIdLst>
  <p:sldSz cx="9144000" cy="6858000" type="screen4x3"/>
  <p:notesSz cx="6718300" cy="9855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CC0099"/>
    <a:srgbClr val="FFFF99"/>
    <a:srgbClr val="FAFABC"/>
    <a:srgbClr val="CCECFF"/>
    <a:srgbClr val="669900"/>
    <a:srgbClr val="CCFF66"/>
    <a:srgbClr val="FF0000"/>
    <a:srgbClr val="336666"/>
    <a:srgbClr val="FF9900"/>
  </p:clrMru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1" autoAdjust="0"/>
    <p:restoredTop sz="96050" autoAdjust="0"/>
  </p:normalViewPr>
  <p:slideViewPr>
    <p:cSldViewPr snapToGrid="0">
      <p:cViewPr varScale="1">
        <p:scale>
          <a:sx n="101" d="100"/>
          <a:sy n="101" d="100"/>
        </p:scale>
        <p:origin x="-22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11971" cy="49344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4815" y="1"/>
            <a:ext cx="2911971" cy="49344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034870-4056-4CAD-B770-5101B301C61F}" type="datetimeFigureOut">
              <a:rPr lang="en-US" smtClean="0"/>
              <a:pPr/>
              <a:t>09/12/2008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38188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528" y="4680880"/>
            <a:ext cx="5375246" cy="44358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60059"/>
            <a:ext cx="2911971" cy="4934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4815" y="9360059"/>
            <a:ext cx="2911971" cy="4934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925D17-DBD0-4A09-B8B2-7B07F6E37A1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5918" y="214290"/>
            <a:ext cx="5688013" cy="51911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 Collaboration Meeting 11-12 dec 08 - WG1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42B69-2E7A-48E9-94A8-4532480E1F5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A03DA0-51DA-449C-B5AD-B394D6D56B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http://lhc-new-homepage.web.cern.ch/lhc-new-homepage/Pictures/cern72.gif" TargetMode="External"/><Relationship Id="rId5" Type="http://schemas.openxmlformats.org/officeDocument/2006/relationships/image" Target="../media/image1.jpeg"/><Relationship Id="rId4" Type="http://schemas.openxmlformats.org/officeDocument/2006/relationships/hyperlink" Target="http://www.cern.ch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03904" y="6446520"/>
            <a:ext cx="4236720" cy="283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+mj-lt"/>
              </a:defRPr>
            </a:lvl1pPr>
          </a:lstStyle>
          <a:p>
            <a:r>
              <a:rPr lang="en-US" smtClean="0"/>
              <a:t>SPL Collaboration Meeting 11-12 dec 08 - WG1 Introduction</a:t>
            </a:r>
            <a:endParaRPr lang="en-US" dirty="0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38744" y="6455664"/>
            <a:ext cx="585216" cy="237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+mj-lt"/>
              </a:defRPr>
            </a:lvl1pPr>
          </a:lstStyle>
          <a:p>
            <a:fld id="{41842B69-2E7A-48E9-94A8-4532480E1F5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690" name="Line 18"/>
          <p:cNvSpPr>
            <a:spLocks noChangeShapeType="1"/>
          </p:cNvSpPr>
          <p:nvPr userDrawn="1"/>
        </p:nvSpPr>
        <p:spPr bwMode="auto">
          <a:xfrm>
            <a:off x="323850" y="908050"/>
            <a:ext cx="84963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8691" name="Picture 19" descr="A&amp;B_logo_small">
            <a:hlinkClick r:id="rId4"/>
          </p:cNvPr>
          <p:cNvPicPr>
            <a:picLocks noChangeAspect="1" noChangeArrowheads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7158" y="142852"/>
            <a:ext cx="708025" cy="720725"/>
          </a:xfrm>
          <a:prstGeom prst="rect">
            <a:avLst/>
          </a:prstGeom>
          <a:noFill/>
        </p:spPr>
      </p:pic>
      <p:pic>
        <p:nvPicPr>
          <p:cNvPr id="9" name="Picture 8" descr="http://lhc-new-homepage.web.cern.ch/lhc-new-homepage/Pictures/cern72.gif">
            <a:hlinkClick r:id="rId4"/>
          </p:cNvPr>
          <p:cNvPicPr/>
          <p:nvPr userDrawn="1"/>
        </p:nvPicPr>
        <p:blipFill>
          <a:blip r:link="rId6"/>
          <a:srcRect/>
          <a:stretch>
            <a:fillRect/>
          </a:stretch>
        </p:blipFill>
        <p:spPr bwMode="auto">
          <a:xfrm>
            <a:off x="8143900" y="142852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</p:sldLayoutIdLst>
  <p:transition spd="med"/>
  <p:hf hdr="0" dt="0"/>
  <p:txStyles>
    <p:titleStyle>
      <a:lvl1pPr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000">
          <a:solidFill>
            <a:srgbClr val="3333CC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>
          <a:solidFill>
            <a:srgbClr val="336666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0516" y="188536"/>
            <a:ext cx="6641183" cy="603317"/>
          </a:xfrm>
        </p:spPr>
        <p:txBody>
          <a:bodyPr/>
          <a:lstStyle/>
          <a:p>
            <a:r>
              <a:rPr lang="en-US" sz="2000" b="1" dirty="0" smtClean="0">
                <a:solidFill>
                  <a:srgbClr val="3333CC"/>
                </a:solidFill>
              </a:rPr>
              <a:t>Review of </a:t>
            </a:r>
            <a:r>
              <a:rPr lang="en-US" sz="2000" b="1" dirty="0" smtClean="0">
                <a:solidFill>
                  <a:srgbClr val="3333CC"/>
                </a:solidFill>
              </a:rPr>
              <a:t>Specifications </a:t>
            </a:r>
            <a:r>
              <a:rPr lang="en-US" sz="2000" b="1" dirty="0" smtClean="0">
                <a:solidFill>
                  <a:srgbClr val="3333CC"/>
                </a:solidFill>
              </a:rPr>
              <a:t>and </a:t>
            </a:r>
            <a:r>
              <a:rPr lang="en-US" sz="2000" b="1" dirty="0" smtClean="0">
                <a:solidFill>
                  <a:srgbClr val="3333CC"/>
                </a:solidFill>
              </a:rPr>
              <a:t>Technical </a:t>
            </a:r>
            <a:r>
              <a:rPr lang="en-US" sz="2000" b="1" dirty="0" smtClean="0">
                <a:solidFill>
                  <a:srgbClr val="3333CC"/>
                </a:solidFill>
              </a:rPr>
              <a:t>C</a:t>
            </a:r>
            <a:r>
              <a:rPr lang="en-US" sz="2000" b="1" dirty="0" smtClean="0">
                <a:solidFill>
                  <a:srgbClr val="3333CC"/>
                </a:solidFill>
              </a:rPr>
              <a:t>hoices</a:t>
            </a:r>
            <a:r>
              <a:rPr lang="en-US" sz="2000" b="1" dirty="0" smtClean="0">
                <a:solidFill>
                  <a:srgbClr val="3333CC"/>
                </a:solidFill>
              </a:rPr>
              <a:t/>
            </a:r>
            <a:br>
              <a:rPr lang="en-US" sz="2000" b="1" dirty="0" smtClean="0">
                <a:solidFill>
                  <a:srgbClr val="3333CC"/>
                </a:solidFill>
              </a:rPr>
            </a:br>
            <a:r>
              <a:rPr lang="en-US" sz="2000" b="1" dirty="0" smtClean="0">
                <a:solidFill>
                  <a:srgbClr val="3333CC"/>
                </a:solidFill>
              </a:rPr>
              <a:t>(Discussion Topics)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920" y="1342426"/>
            <a:ext cx="8229600" cy="4530725"/>
          </a:xfrm>
        </p:spPr>
        <p:txBody>
          <a:bodyPr/>
          <a:lstStyle/>
          <a:p>
            <a:pPr>
              <a:buClr>
                <a:srgbClr val="FF0000"/>
              </a:buClr>
              <a:buFont typeface="Symbol" pitchFamily="18" charset="2"/>
              <a:buChar char=""/>
            </a:pPr>
            <a:r>
              <a:rPr lang="en-US" sz="1800" dirty="0" smtClean="0"/>
              <a:t>The preferred layout   No. of Cavities / </a:t>
            </a:r>
            <a:r>
              <a:rPr lang="en-US" sz="1800" dirty="0" smtClean="0"/>
              <a:t>Klystron 1, 4, 8 16 ?</a:t>
            </a:r>
            <a:endParaRPr lang="en-US" sz="1800" dirty="0" smtClean="0"/>
          </a:p>
          <a:p>
            <a:pPr>
              <a:buClr>
                <a:srgbClr val="FF0000"/>
              </a:buClr>
              <a:buFont typeface="Symbol" pitchFamily="18" charset="2"/>
              <a:buChar char=""/>
            </a:pPr>
            <a:r>
              <a:rPr lang="en-US" sz="1800" dirty="0" smtClean="0"/>
              <a:t>Waveguide sizing. WR1150 or smaller ?</a:t>
            </a:r>
          </a:p>
          <a:p>
            <a:pPr>
              <a:buClr>
                <a:srgbClr val="FF0000"/>
              </a:buClr>
              <a:buFont typeface="Symbol" pitchFamily="18" charset="2"/>
              <a:buChar char=""/>
            </a:pPr>
            <a:r>
              <a:rPr lang="en-US" sz="1800" dirty="0" smtClean="0"/>
              <a:t>Do we need SF6 - Constraints with SF6</a:t>
            </a:r>
          </a:p>
          <a:p>
            <a:pPr>
              <a:buClr>
                <a:srgbClr val="FF0000"/>
              </a:buClr>
              <a:buFont typeface="Symbol" pitchFamily="18" charset="2"/>
              <a:buChar char=""/>
            </a:pPr>
            <a:r>
              <a:rPr lang="en-US" sz="1800" dirty="0" smtClean="0"/>
              <a:t>Do we need vector modulator in LP &amp; HP SPL</a:t>
            </a:r>
          </a:p>
          <a:p>
            <a:pPr>
              <a:buClr>
                <a:srgbClr val="FF0000"/>
              </a:buClr>
              <a:buFont typeface="Symbol" pitchFamily="18" charset="2"/>
              <a:buChar char=""/>
            </a:pPr>
            <a:r>
              <a:rPr lang="en-US" sz="1800" dirty="0" smtClean="0"/>
              <a:t>Advantages of double window klystron, obtaining balanced outputs</a:t>
            </a:r>
          </a:p>
          <a:p>
            <a:pPr>
              <a:buClr>
                <a:srgbClr val="FF0000"/>
              </a:buClr>
              <a:buFont typeface="Symbol" pitchFamily="18" charset="2"/>
              <a:buChar char=""/>
            </a:pPr>
            <a:r>
              <a:rPr lang="en-US" sz="1800" dirty="0" smtClean="0"/>
              <a:t>Tolerable power losses, realistic power overhead for feedback loops</a:t>
            </a:r>
          </a:p>
          <a:p>
            <a:pPr>
              <a:buClr>
                <a:srgbClr val="FF0000"/>
              </a:buClr>
              <a:buFont typeface="Symbol" pitchFamily="18" charset="2"/>
              <a:buChar char=""/>
            </a:pPr>
            <a:r>
              <a:rPr lang="en-US" sz="1800" dirty="0" smtClean="0"/>
              <a:t>Fault conditions tolerance, isolation of ‘bad’ cavity</a:t>
            </a:r>
          </a:p>
          <a:p>
            <a:pPr>
              <a:buClr>
                <a:srgbClr val="FF0000"/>
              </a:buClr>
              <a:buFont typeface="Symbol" pitchFamily="18" charset="2"/>
              <a:buChar char=""/>
            </a:pPr>
            <a:r>
              <a:rPr lang="en-US" sz="1800" dirty="0" smtClean="0"/>
              <a:t>Parameters needed in defining an overall specification with respect to:</a:t>
            </a:r>
          </a:p>
          <a:p>
            <a:pPr marL="914400" indent="-282575">
              <a:buClr>
                <a:srgbClr val="FF0000"/>
              </a:buClr>
              <a:buFont typeface="Symbol" pitchFamily="18" charset="2"/>
              <a:buChar char=""/>
            </a:pPr>
            <a:r>
              <a:rPr lang="en-US" sz="1800" dirty="0" err="1" smtClean="0"/>
              <a:t>Intercavity</a:t>
            </a:r>
            <a:r>
              <a:rPr lang="en-US" sz="1800" dirty="0" smtClean="0"/>
              <a:t> coupling due to reflections,</a:t>
            </a:r>
          </a:p>
          <a:p>
            <a:pPr marL="914400" indent="-282575">
              <a:buClr>
                <a:srgbClr val="FF0000"/>
              </a:buClr>
              <a:buFont typeface="Symbol" pitchFamily="18" charset="2"/>
              <a:buChar char=""/>
            </a:pPr>
            <a:r>
              <a:rPr lang="en-US" sz="1800" dirty="0" smtClean="0"/>
              <a:t>Beam induced signals,.</a:t>
            </a:r>
          </a:p>
          <a:p>
            <a:pPr>
              <a:buClr>
                <a:srgbClr val="FF0000"/>
              </a:buClr>
              <a:buNone/>
            </a:pPr>
            <a:r>
              <a:rPr lang="en-US" sz="1800" dirty="0" smtClean="0"/>
              <a:t>          (related to field stability studies)</a:t>
            </a:r>
          </a:p>
          <a:p>
            <a:pPr>
              <a:buClr>
                <a:srgbClr val="FF0000"/>
              </a:buClr>
              <a:buFont typeface="Symbol" pitchFamily="18" charset="2"/>
              <a:buChar char=""/>
            </a:pPr>
            <a:r>
              <a:rPr lang="en-US" sz="1800" dirty="0" smtClean="0"/>
              <a:t>Integration constraints – waveguide routing Klystron/cavity tunnels Use of half height waveguides)</a:t>
            </a:r>
          </a:p>
          <a:p>
            <a:pPr>
              <a:buClr>
                <a:srgbClr val="FF0000"/>
              </a:buClr>
              <a:buFont typeface="Symbol" pitchFamily="18" charset="2"/>
              <a:buChar char=""/>
            </a:pPr>
            <a:r>
              <a:rPr lang="en-US" sz="1800" dirty="0" smtClean="0"/>
              <a:t>Others..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A03DA0-51DA-449C-B5AD-B394D6D56BF9}" type="slidenum">
              <a:rPr lang="en-US" altLang="en-US" smtClean="0"/>
              <a:pPr>
                <a:defRPr/>
              </a:pPr>
              <a:t>1</a:t>
            </a:fld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udio">
  <a:themeElements>
    <a:clrScheme name="Studio 1">
      <a:dk1>
        <a:srgbClr val="000000"/>
      </a:dk1>
      <a:lt1>
        <a:srgbClr val="FFFFFF"/>
      </a:lt1>
      <a:dk2>
        <a:srgbClr val="336666"/>
      </a:dk2>
      <a:lt2>
        <a:srgbClr val="CCCC99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336666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udio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Studio</Template>
  <TotalTime>7301</TotalTime>
  <Words>121</Words>
  <Application>Microsoft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Studio</vt:lpstr>
      <vt:lpstr>Review of Specifications and Technical Choices (Discussion Topics) 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400 MHz RF System: Power</dc:title>
  <dc:creator>obrunner</dc:creator>
  <cp:lastModifiedBy>ciapala</cp:lastModifiedBy>
  <cp:revision>649</cp:revision>
  <cp:lastPrinted>1601-01-01T00:00:00Z</cp:lastPrinted>
  <dcterms:created xsi:type="dcterms:W3CDTF">2003-11-10T07:57:30Z</dcterms:created>
  <dcterms:modified xsi:type="dcterms:W3CDTF">2008-12-09T16:58:17Z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5</vt:i4>
  </property>
</Properties>
</file>