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"/>
  </p:notesMasterIdLst>
  <p:sldIdLst>
    <p:sldId id="375" r:id="rId2"/>
  </p:sldIdLst>
  <p:sldSz cx="9144000" cy="6858000" type="screen4x3"/>
  <p:notesSz cx="67183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0099"/>
    <a:srgbClr val="FFFF99"/>
    <a:srgbClr val="FAFABC"/>
    <a:srgbClr val="CCECFF"/>
    <a:srgbClr val="669900"/>
    <a:srgbClr val="CCFF66"/>
    <a:srgbClr val="FF0000"/>
    <a:srgbClr val="336666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1" autoAdjust="0"/>
    <p:restoredTop sz="96050" autoAdjust="0"/>
  </p:normalViewPr>
  <p:slideViewPr>
    <p:cSldViewPr snapToGrid="0">
      <p:cViewPr varScale="1">
        <p:scale>
          <a:sx n="101" d="100"/>
          <a:sy n="101" d="100"/>
        </p:scale>
        <p:origin x="-2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4815" y="1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34870-4056-4CAD-B770-5101B301C61F}" type="datetimeFigureOut">
              <a:rPr lang="en-US" smtClean="0"/>
              <a:pPr/>
              <a:t>09/12/2008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8188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528" y="4680880"/>
            <a:ext cx="5375246" cy="4435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60059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4815" y="9360059"/>
            <a:ext cx="2911971" cy="4934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25D17-DBD0-4A09-B8B2-7B07F6E37A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918" y="214290"/>
            <a:ext cx="5688013" cy="519112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91275"/>
            <a:ext cx="2057400" cy="457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SPL Collaboration Meeting 11-12 dec 08 - WG1 Introduction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03DA0-51DA-449C-B5AD-B394D6D56B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http://lhc-new-homepage.web.cern.ch/lhc-new-homepage/Pictures/cern72.gif" TargetMode="External"/><Relationship Id="rId5" Type="http://schemas.openxmlformats.org/officeDocument/2006/relationships/image" Target="../media/image1.jpeg"/><Relationship Id="rId4" Type="http://schemas.openxmlformats.org/officeDocument/2006/relationships/hyperlink" Target="http://www.cern.ch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03904" y="6446520"/>
            <a:ext cx="4236720" cy="28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j-lt"/>
              </a:defRPr>
            </a:lvl1pPr>
          </a:lstStyle>
          <a:p>
            <a:r>
              <a:rPr lang="en-US" smtClean="0"/>
              <a:t>SPL Collaboration Meeting 11-12 dec 08 - WG1 Introduction</a:t>
            </a:r>
            <a:endParaRPr lang="en-US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38744" y="6455664"/>
            <a:ext cx="585216" cy="237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latin typeface="+mj-lt"/>
              </a:defRPr>
            </a:lvl1pPr>
          </a:lstStyle>
          <a:p>
            <a:fld id="{41842B69-2E7A-48E9-94A8-4532480E1F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8690" name="Line 18"/>
          <p:cNvSpPr>
            <a:spLocks noChangeShapeType="1"/>
          </p:cNvSpPr>
          <p:nvPr userDrawn="1"/>
        </p:nvSpPr>
        <p:spPr bwMode="auto">
          <a:xfrm>
            <a:off x="323850" y="908050"/>
            <a:ext cx="84963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8691" name="Picture 19" descr="A&amp;B_logo_small">
            <a:hlinkClick r:id="rId4"/>
          </p:cNvPr>
          <p:cNvPicPr>
            <a:picLocks noChangeAspect="1" noChangeArrowheads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142852"/>
            <a:ext cx="708025" cy="720725"/>
          </a:xfrm>
          <a:prstGeom prst="rect">
            <a:avLst/>
          </a:prstGeom>
          <a:noFill/>
        </p:spPr>
      </p:pic>
      <p:pic>
        <p:nvPicPr>
          <p:cNvPr id="9" name="Picture 8" descr="http://lhc-new-homepage.web.cern.ch/lhc-new-homepage/Pictures/cern72.gif">
            <a:hlinkClick r:id="rId4"/>
          </p:cNvPr>
          <p:cNvPicPr/>
          <p:nvPr userDrawn="1"/>
        </p:nvPicPr>
        <p:blipFill>
          <a:blip r:link="rId6"/>
          <a:srcRect/>
          <a:stretch>
            <a:fillRect/>
          </a:stretch>
        </p:blipFill>
        <p:spPr bwMode="auto">
          <a:xfrm>
            <a:off x="8143900" y="142852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ransition spd="med"/>
  <p:hf hdr="0" dt="0"/>
  <p:txStyles>
    <p:titleStyle>
      <a:lvl1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50000"/>
        <a:buChar char="•"/>
        <a:defRPr sz="2000">
          <a:solidFill>
            <a:srgbClr val="3333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50000"/>
        <a:buChar char="•"/>
        <a:defRPr>
          <a:solidFill>
            <a:srgbClr val="336666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50000"/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50000"/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370" y="207390"/>
            <a:ext cx="6641183" cy="603317"/>
          </a:xfrm>
        </p:spPr>
        <p:txBody>
          <a:bodyPr/>
          <a:lstStyle/>
          <a:p>
            <a:r>
              <a:rPr lang="en-US" b="1" dirty="0" smtClean="0">
                <a:solidFill>
                  <a:srgbClr val="3333CC"/>
                </a:solidFill>
              </a:rPr>
              <a:t>Definition of </a:t>
            </a:r>
            <a:r>
              <a:rPr lang="en-US" b="1" dirty="0" err="1" smtClean="0">
                <a:solidFill>
                  <a:srgbClr val="3333CC"/>
                </a:solidFill>
              </a:rPr>
              <a:t>Workpackages</a:t>
            </a:r>
            <a:r>
              <a:rPr lang="en-US" b="1" dirty="0" smtClean="0">
                <a:solidFill>
                  <a:srgbClr val="3333CC"/>
                </a:solidFill>
              </a:rPr>
              <a:t>, </a:t>
            </a:r>
            <a:r>
              <a:rPr lang="en-US" b="1" dirty="0" smtClean="0">
                <a:solidFill>
                  <a:srgbClr val="3333CC"/>
                </a:solidFill>
              </a:rPr>
              <a:t>External </a:t>
            </a:r>
            <a:r>
              <a:rPr lang="en-US" b="1" dirty="0" smtClean="0">
                <a:solidFill>
                  <a:srgbClr val="3333CC"/>
                </a:solidFill>
              </a:rPr>
              <a:t>&amp; CERN.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920" y="1342426"/>
            <a:ext cx="8229600" cy="4530725"/>
          </a:xfrm>
        </p:spPr>
        <p:txBody>
          <a:bodyPr/>
          <a:lstStyle/>
          <a:p>
            <a:pPr lvl="0">
              <a:buNone/>
            </a:pPr>
            <a:r>
              <a:rPr lang="en-US" sz="1800" b="1" dirty="0" smtClean="0"/>
              <a:t>Non </a:t>
            </a:r>
            <a:r>
              <a:rPr lang="en-US" sz="1800" b="1" dirty="0" smtClean="0"/>
              <a:t>off-the-shelf components </a:t>
            </a:r>
            <a:r>
              <a:rPr lang="en-US" sz="1800" dirty="0" smtClean="0"/>
              <a:t>- design, prototypes</a:t>
            </a:r>
            <a:r>
              <a:rPr lang="en-US" sz="1800" dirty="0" smtClean="0"/>
              <a:t>.</a:t>
            </a:r>
          </a:p>
          <a:p>
            <a:pPr lvl="0">
              <a:buNone/>
            </a:pPr>
            <a:endParaRPr lang="en-US" sz="1800" dirty="0" smtClean="0"/>
          </a:p>
          <a:p>
            <a:pPr lvl="0">
              <a:buClr>
                <a:srgbClr val="C00000"/>
              </a:buClr>
              <a:buSzPct val="100000"/>
              <a:buFont typeface="Symbol" pitchFamily="18" charset="2"/>
              <a:buChar char="·"/>
            </a:pPr>
            <a:r>
              <a:rPr lang="en-US" sz="1800" dirty="0" smtClean="0"/>
              <a:t>Vector Modulators</a:t>
            </a:r>
          </a:p>
          <a:p>
            <a:pPr lvl="0">
              <a:buClr>
                <a:srgbClr val="C00000"/>
              </a:buClr>
              <a:buSzPct val="100000"/>
              <a:buFont typeface="Symbol" pitchFamily="18" charset="2"/>
              <a:buChar char="·"/>
            </a:pPr>
            <a:r>
              <a:rPr lang="en-US" sz="1800" dirty="0" smtClean="0"/>
              <a:t>Waveguide couplers for power splitting</a:t>
            </a:r>
          </a:p>
          <a:p>
            <a:pPr lvl="0">
              <a:buClr>
                <a:srgbClr val="C00000"/>
              </a:buClr>
              <a:buSzPct val="100000"/>
              <a:buFont typeface="Symbol" pitchFamily="18" charset="2"/>
              <a:buChar char="·"/>
            </a:pPr>
            <a:r>
              <a:rPr lang="en-US" sz="1800" dirty="0" smtClean="0"/>
              <a:t>Waveguide system instrumentation</a:t>
            </a:r>
          </a:p>
          <a:p>
            <a:pPr lvl="0">
              <a:buClr>
                <a:srgbClr val="C00000"/>
              </a:buClr>
              <a:buSzPct val="100000"/>
              <a:buFont typeface="Symbol" pitchFamily="18" charset="2"/>
              <a:buChar char="·"/>
            </a:pPr>
            <a:r>
              <a:rPr lang="en-US" sz="1800" dirty="0" smtClean="0"/>
              <a:t>Other possible items .. ?</a:t>
            </a:r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 lvl="0">
              <a:buNone/>
            </a:pPr>
            <a:r>
              <a:rPr lang="en-US" sz="1800" b="1" dirty="0" smtClean="0"/>
              <a:t>Power distribution </a:t>
            </a:r>
            <a:r>
              <a:rPr lang="en-US" sz="1800" b="1" dirty="0" smtClean="0"/>
              <a:t>studies</a:t>
            </a:r>
          </a:p>
          <a:p>
            <a:pPr lvl="0">
              <a:buNone/>
            </a:pPr>
            <a:endParaRPr lang="en-US" sz="1800" b="1" dirty="0" smtClean="0"/>
          </a:p>
          <a:p>
            <a:pPr lvl="0">
              <a:buClr>
                <a:srgbClr val="C00000"/>
              </a:buClr>
              <a:buSzPct val="71000"/>
            </a:pPr>
            <a:r>
              <a:rPr lang="en-US" sz="1800" dirty="0" smtClean="0"/>
              <a:t>Overall specs (see above</a:t>
            </a:r>
            <a:r>
              <a:rPr lang="en-US" sz="1800" dirty="0" smtClean="0"/>
              <a:t>) -  CERN</a:t>
            </a:r>
          </a:p>
          <a:p>
            <a:pPr lvl="0">
              <a:buClr>
                <a:srgbClr val="C00000"/>
              </a:buClr>
              <a:buSzPct val="71000"/>
            </a:pPr>
            <a:r>
              <a:rPr lang="en-US" sz="1800" dirty="0" err="1" smtClean="0"/>
              <a:t>Tolerences</a:t>
            </a:r>
            <a:r>
              <a:rPr lang="en-US" sz="1800" dirty="0" smtClean="0"/>
              <a:t> to cavity </a:t>
            </a:r>
            <a:r>
              <a:rPr lang="en-US" sz="1800" dirty="0" err="1" smtClean="0"/>
              <a:t>behaviour</a:t>
            </a:r>
            <a:r>
              <a:rPr lang="en-US" sz="1800" dirty="0" smtClean="0"/>
              <a:t>  -  Outside Study?</a:t>
            </a:r>
            <a:endParaRPr lang="en-US" sz="1800" dirty="0" smtClean="0"/>
          </a:p>
          <a:p>
            <a:pPr>
              <a:buClr>
                <a:srgbClr val="FF0000"/>
              </a:buClr>
              <a:buFont typeface="Symbol" pitchFamily="18" charset="2"/>
              <a:buChar char=""/>
            </a:pPr>
            <a:endParaRPr lang="en-US" sz="1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A03DA0-51DA-449C-B5AD-B394D6D56BF9}" type="slidenum">
              <a:rPr lang="en-US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udio">
  <a:themeElements>
    <a:clrScheme name="Studio 1">
      <a:dk1>
        <a:srgbClr val="000000"/>
      </a:dk1>
      <a:lt1>
        <a:srgbClr val="FFFFFF"/>
      </a:lt1>
      <a:dk2>
        <a:srgbClr val="336666"/>
      </a:dk2>
      <a:lt2>
        <a:srgbClr val="CCCC99"/>
      </a:lt2>
      <a:accent1>
        <a:srgbClr val="97CDCC"/>
      </a:accent1>
      <a:accent2>
        <a:srgbClr val="D6E0E0"/>
      </a:accent2>
      <a:accent3>
        <a:srgbClr val="FFFFFF"/>
      </a:accent3>
      <a:accent4>
        <a:srgbClr val="000000"/>
      </a:accent4>
      <a:accent5>
        <a:srgbClr val="C9E3E2"/>
      </a:accent5>
      <a:accent6>
        <a:srgbClr val="C2CBCB"/>
      </a:accent6>
      <a:hlink>
        <a:srgbClr val="99CC00"/>
      </a:hlink>
      <a:folHlink>
        <a:srgbClr val="336666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udio 1">
        <a:dk1>
          <a:srgbClr val="000000"/>
        </a:dk1>
        <a:lt1>
          <a:srgbClr val="FFFFFF"/>
        </a:lt1>
        <a:dk2>
          <a:srgbClr val="336666"/>
        </a:dk2>
        <a:lt2>
          <a:srgbClr val="CCCC99"/>
        </a:lt2>
        <a:accent1>
          <a:srgbClr val="97CDCC"/>
        </a:accent1>
        <a:accent2>
          <a:srgbClr val="D6E0E0"/>
        </a:accent2>
        <a:accent3>
          <a:srgbClr val="FFFFFF"/>
        </a:accent3>
        <a:accent4>
          <a:srgbClr val="000000"/>
        </a:accent4>
        <a:accent5>
          <a:srgbClr val="C9E3E2"/>
        </a:accent5>
        <a:accent6>
          <a:srgbClr val="C2CBCB"/>
        </a:accent6>
        <a:hlink>
          <a:srgbClr val="99CC00"/>
        </a:hlink>
        <a:folHlink>
          <a:srgbClr val="3366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2">
        <a:dk1>
          <a:srgbClr val="000000"/>
        </a:dk1>
        <a:lt1>
          <a:srgbClr val="FFFFFF"/>
        </a:lt1>
        <a:dk2>
          <a:srgbClr val="3732A0"/>
        </a:dk2>
        <a:lt2>
          <a:srgbClr val="666699"/>
        </a:lt2>
        <a:accent1>
          <a:srgbClr val="CCCCFF"/>
        </a:accent1>
        <a:accent2>
          <a:srgbClr val="009999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8A8A"/>
        </a:accent6>
        <a:hlink>
          <a:srgbClr val="3366CC"/>
        </a:hlink>
        <a:folHlink>
          <a:srgbClr val="9094B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3">
        <a:dk1>
          <a:srgbClr val="000000"/>
        </a:dk1>
        <a:lt1>
          <a:srgbClr val="FFFFFF"/>
        </a:lt1>
        <a:dk2>
          <a:srgbClr val="CD0505"/>
        </a:dk2>
        <a:lt2>
          <a:srgbClr val="5F5F5F"/>
        </a:lt2>
        <a:accent1>
          <a:srgbClr val="D2D5DE"/>
        </a:accent1>
        <a:accent2>
          <a:srgbClr val="D55757"/>
        </a:accent2>
        <a:accent3>
          <a:srgbClr val="FFFFFF"/>
        </a:accent3>
        <a:accent4>
          <a:srgbClr val="000000"/>
        </a:accent4>
        <a:accent5>
          <a:srgbClr val="E5E7EC"/>
        </a:accent5>
        <a:accent6>
          <a:srgbClr val="C14E4E"/>
        </a:accent6>
        <a:hlink>
          <a:srgbClr val="F42D1E"/>
        </a:hlink>
        <a:folHlink>
          <a:srgbClr val="7C84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4">
        <a:dk1>
          <a:srgbClr val="000000"/>
        </a:dk1>
        <a:lt1>
          <a:srgbClr val="FFFFFF"/>
        </a:lt1>
        <a:dk2>
          <a:srgbClr val="551A07"/>
        </a:dk2>
        <a:lt2>
          <a:srgbClr val="CC3300"/>
        </a:lt2>
        <a:accent1>
          <a:srgbClr val="F4B400"/>
        </a:accent1>
        <a:accent2>
          <a:srgbClr val="993300"/>
        </a:accent2>
        <a:accent3>
          <a:srgbClr val="FFFFFF"/>
        </a:accent3>
        <a:accent4>
          <a:srgbClr val="000000"/>
        </a:accent4>
        <a:accent5>
          <a:srgbClr val="F8D6AA"/>
        </a:accent5>
        <a:accent6>
          <a:srgbClr val="8A2D00"/>
        </a:accent6>
        <a:hlink>
          <a:srgbClr val="FF33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5">
        <a:dk1>
          <a:srgbClr val="000000"/>
        </a:dk1>
        <a:lt1>
          <a:srgbClr val="FFFFFF"/>
        </a:lt1>
        <a:dk2>
          <a:srgbClr val="FF0000"/>
        </a:dk2>
        <a:lt2>
          <a:srgbClr val="FFCC00"/>
        </a:lt2>
        <a:accent1>
          <a:srgbClr val="66CC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008A00"/>
        </a:accent6>
        <a:hlink>
          <a:srgbClr val="FF3300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udio 6">
        <a:dk1>
          <a:srgbClr val="666633"/>
        </a:dk1>
        <a:lt1>
          <a:srgbClr val="FFFFFF"/>
        </a:lt1>
        <a:dk2>
          <a:srgbClr val="000000"/>
        </a:dk2>
        <a:lt2>
          <a:srgbClr val="CC3300"/>
        </a:lt2>
        <a:accent1>
          <a:srgbClr val="8080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C0C0AA"/>
        </a:accent5>
        <a:accent6>
          <a:srgbClr val="E78A00"/>
        </a:accent6>
        <a:hlink>
          <a:srgbClr val="CC6600"/>
        </a:hlink>
        <a:folHlink>
          <a:srgbClr val="434B1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7">
        <a:dk1>
          <a:srgbClr val="766997"/>
        </a:dk1>
        <a:lt1>
          <a:srgbClr val="FFFFFF"/>
        </a:lt1>
        <a:dk2>
          <a:srgbClr val="530901"/>
        </a:dk2>
        <a:lt2>
          <a:srgbClr val="FFFFFF"/>
        </a:lt2>
        <a:accent1>
          <a:srgbClr val="FF3300"/>
        </a:accent1>
        <a:accent2>
          <a:srgbClr val="CC6600"/>
        </a:accent2>
        <a:accent3>
          <a:srgbClr val="B3AAAA"/>
        </a:accent3>
        <a:accent4>
          <a:srgbClr val="DADADA"/>
        </a:accent4>
        <a:accent5>
          <a:srgbClr val="FFADAA"/>
        </a:accent5>
        <a:accent6>
          <a:srgbClr val="B95C00"/>
        </a:accent6>
        <a:hlink>
          <a:srgbClr val="FF990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8">
        <a:dk1>
          <a:srgbClr val="666699"/>
        </a:dk1>
        <a:lt1>
          <a:srgbClr val="FFFFFF"/>
        </a:lt1>
        <a:dk2>
          <a:srgbClr val="4C004C"/>
        </a:dk2>
        <a:lt2>
          <a:srgbClr val="FFFFFF"/>
        </a:lt2>
        <a:accent1>
          <a:srgbClr val="0099CC"/>
        </a:accent1>
        <a:accent2>
          <a:srgbClr val="993366"/>
        </a:accent2>
        <a:accent3>
          <a:srgbClr val="B2AAB2"/>
        </a:accent3>
        <a:accent4>
          <a:srgbClr val="DADADA"/>
        </a:accent4>
        <a:accent5>
          <a:srgbClr val="AACAE2"/>
        </a:accent5>
        <a:accent6>
          <a:srgbClr val="8A2D5C"/>
        </a:accent6>
        <a:hlink>
          <a:srgbClr val="99CC00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9">
        <a:dk1>
          <a:srgbClr val="565682"/>
        </a:dk1>
        <a:lt1>
          <a:srgbClr val="FFFFFF"/>
        </a:lt1>
        <a:dk2>
          <a:srgbClr val="1E1551"/>
        </a:dk2>
        <a:lt2>
          <a:srgbClr val="CCFFFF"/>
        </a:lt2>
        <a:accent1>
          <a:srgbClr val="33CCCC"/>
        </a:accent1>
        <a:accent2>
          <a:srgbClr val="009999"/>
        </a:accent2>
        <a:accent3>
          <a:srgbClr val="ABAAB3"/>
        </a:accent3>
        <a:accent4>
          <a:srgbClr val="DADADA"/>
        </a:accent4>
        <a:accent5>
          <a:srgbClr val="ADE2E2"/>
        </a:accent5>
        <a:accent6>
          <a:srgbClr val="008A8A"/>
        </a:accent6>
        <a:hlink>
          <a:srgbClr val="FF9900"/>
        </a:hlink>
        <a:folHlink>
          <a:srgbClr val="00598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udio 10">
        <a:dk1>
          <a:srgbClr val="CCCC99"/>
        </a:dk1>
        <a:lt1>
          <a:srgbClr val="FFFFFF"/>
        </a:lt1>
        <a:dk2>
          <a:srgbClr val="2E5D5C"/>
        </a:dk2>
        <a:lt2>
          <a:srgbClr val="FFFFFF"/>
        </a:lt2>
        <a:accent1>
          <a:srgbClr val="0099CC"/>
        </a:accent1>
        <a:accent2>
          <a:srgbClr val="D6E0E0"/>
        </a:accent2>
        <a:accent3>
          <a:srgbClr val="ADB6B5"/>
        </a:accent3>
        <a:accent4>
          <a:srgbClr val="DADADA"/>
        </a:accent4>
        <a:accent5>
          <a:srgbClr val="AACAE2"/>
        </a:accent5>
        <a:accent6>
          <a:srgbClr val="C2CBCB"/>
        </a:accent6>
        <a:hlink>
          <a:srgbClr val="CCCC99"/>
        </a:hlink>
        <a:folHlink>
          <a:srgbClr val="428A8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</Template>
  <TotalTime>7306</TotalTime>
  <Words>32</Words>
  <Application>Microsoft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Studio</vt:lpstr>
      <vt:lpstr>Definition of Workpackages, External &amp; CERN.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400 MHz RF System: Power</dc:title>
  <dc:creator>obrunner</dc:creator>
  <cp:lastModifiedBy>ciapala</cp:lastModifiedBy>
  <cp:revision>650</cp:revision>
  <cp:lastPrinted>1601-01-01T00:00:00Z</cp:lastPrinted>
  <dcterms:created xsi:type="dcterms:W3CDTF">2003-11-10T07:57:30Z</dcterms:created>
  <dcterms:modified xsi:type="dcterms:W3CDTF">2008-12-09T17:06:41Z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5</vt:i4>
  </property>
</Properties>
</file>