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Default Extension="sldx" ContentType="application/vnd.openxmlformats-officedocument.presentationml.slide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282" r:id="rId3"/>
    <p:sldId id="283" r:id="rId4"/>
    <p:sldId id="286" r:id="rId5"/>
    <p:sldId id="289" r:id="rId6"/>
    <p:sldId id="290" r:id="rId7"/>
    <p:sldId id="292" r:id="rId8"/>
    <p:sldId id="264" r:id="rId9"/>
    <p:sldId id="297" r:id="rId10"/>
    <p:sldId id="296" r:id="rId11"/>
    <p:sldId id="273" r:id="rId12"/>
    <p:sldId id="294" r:id="rId13"/>
    <p:sldId id="278" r:id="rId14"/>
    <p:sldId id="298" r:id="rId15"/>
    <p:sldId id="280" r:id="rId16"/>
    <p:sldId id="285" r:id="rId17"/>
    <p:sldId id="293" r:id="rId18"/>
    <p:sldId id="272" r:id="rId19"/>
    <p:sldId id="27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448" autoAdjust="0"/>
  </p:normalViewPr>
  <p:slideViewPr>
    <p:cSldViewPr snapToObjects="1">
      <p:cViewPr varScale="1">
        <p:scale>
          <a:sx n="92" d="100"/>
          <a:sy n="92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cala\Local%20Settings\Temporary%20Internet%20Files\Content.Outlook\N7RWR31O\Tvs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autoTitleDeleted val="1"/>
    <c:plotArea>
      <c:layout/>
      <c:scatterChart>
        <c:scatterStyle val="lineMarker"/>
        <c:ser>
          <c:idx val="0"/>
          <c:order val="0"/>
          <c:tx>
            <c:v>Ra</c:v>
          </c:tx>
          <c:spPr>
            <a:ln w="28575">
              <a:noFill/>
            </a:ln>
          </c:spPr>
          <c:xVal>
            <c:numRef>
              <c:f>[1]Sheet2!$A$3:$A$88</c:f>
              <c:numCache>
                <c:formatCode>General</c:formatCode>
                <c:ptCount val="86"/>
                <c:pt idx="0">
                  <c:v>6.6511085180863816</c:v>
                </c:pt>
                <c:pt idx="1">
                  <c:v>17.269544924153884</c:v>
                </c:pt>
                <c:pt idx="2">
                  <c:v>23.628938156359393</c:v>
                </c:pt>
                <c:pt idx="3">
                  <c:v>30.280046674445579</c:v>
                </c:pt>
                <c:pt idx="4">
                  <c:v>32.030338389731611</c:v>
                </c:pt>
                <c:pt idx="5">
                  <c:v>35.764294049008242</c:v>
                </c:pt>
                <c:pt idx="7">
                  <c:v>26.77946324387371</c:v>
                </c:pt>
                <c:pt idx="16">
                  <c:v>26.662777129521629</c:v>
                </c:pt>
                <c:pt idx="17">
                  <c:v>19.603267211201793</c:v>
                </c:pt>
                <c:pt idx="18">
                  <c:v>17.677946324387445</c:v>
                </c:pt>
                <c:pt idx="19">
                  <c:v>21.849474912485274</c:v>
                </c:pt>
                <c:pt idx="21">
                  <c:v>27.771295215869362</c:v>
                </c:pt>
                <c:pt idx="23">
                  <c:v>24.212368728121405</c:v>
                </c:pt>
                <c:pt idx="25">
                  <c:v>25.758459743290633</c:v>
                </c:pt>
                <c:pt idx="27">
                  <c:v>24.299883313885495</c:v>
                </c:pt>
                <c:pt idx="30">
                  <c:v>98.042855627453449</c:v>
                </c:pt>
                <c:pt idx="31">
                  <c:v>81.309006046462159</c:v>
                </c:pt>
                <c:pt idx="32">
                  <c:v>109.34107704819455</c:v>
                </c:pt>
                <c:pt idx="34">
                  <c:v>11.08518086347685</c:v>
                </c:pt>
                <c:pt idx="39">
                  <c:v>47.228704784131111</c:v>
                </c:pt>
                <c:pt idx="40">
                  <c:v>6.4177362893812075</c:v>
                </c:pt>
                <c:pt idx="44">
                  <c:v>40.402567094515376</c:v>
                </c:pt>
                <c:pt idx="48">
                  <c:v>64.848308051341789</c:v>
                </c:pt>
                <c:pt idx="51">
                  <c:v>55.250875145857641</c:v>
                </c:pt>
                <c:pt idx="54">
                  <c:v>26.196032672112089</c:v>
                </c:pt>
                <c:pt idx="56">
                  <c:v>48.33722287047847</c:v>
                </c:pt>
                <c:pt idx="59">
                  <c:v>67.561260210035229</c:v>
                </c:pt>
                <c:pt idx="61">
                  <c:v>46.47024504084014</c:v>
                </c:pt>
                <c:pt idx="64">
                  <c:v>34.334889148191394</c:v>
                </c:pt>
                <c:pt idx="67">
                  <c:v>51.546091015169274</c:v>
                </c:pt>
                <c:pt idx="69">
                  <c:v>1.3710618436405206</c:v>
                </c:pt>
                <c:pt idx="71">
                  <c:v>101.92532088681448</c:v>
                </c:pt>
                <c:pt idx="72">
                  <c:v>17.29871645274218</c:v>
                </c:pt>
                <c:pt idx="73">
                  <c:v>94.629902085129785</c:v>
                </c:pt>
                <c:pt idx="75">
                  <c:v>60.423113997260181</c:v>
                </c:pt>
                <c:pt idx="77">
                  <c:v>49.008168028004867</c:v>
                </c:pt>
                <c:pt idx="78">
                  <c:v>38.156359393232336</c:v>
                </c:pt>
                <c:pt idx="79">
                  <c:v>122.62543757292848</c:v>
                </c:pt>
                <c:pt idx="81">
                  <c:v>112.5729288214702</c:v>
                </c:pt>
                <c:pt idx="83">
                  <c:v>125.62427071178504</c:v>
                </c:pt>
                <c:pt idx="85">
                  <c:v>112.33955659276558</c:v>
                </c:pt>
              </c:numCache>
            </c:numRef>
          </c:xVal>
          <c:yVal>
            <c:numRef>
              <c:f>[1]Sheet2!$H$3:$H$88</c:f>
              <c:numCache>
                <c:formatCode>General</c:formatCode>
                <c:ptCount val="86"/>
                <c:pt idx="0">
                  <c:v>0.33600000000000074</c:v>
                </c:pt>
                <c:pt idx="3">
                  <c:v>0.2490000000000003</c:v>
                </c:pt>
                <c:pt idx="4">
                  <c:v>0.20400000000000001</c:v>
                </c:pt>
                <c:pt idx="5">
                  <c:v>0.2490000000000003</c:v>
                </c:pt>
                <c:pt idx="7">
                  <c:v>0.21200000000000024</c:v>
                </c:pt>
                <c:pt idx="16">
                  <c:v>0.19500000000000003</c:v>
                </c:pt>
                <c:pt idx="17">
                  <c:v>0.33000000000000074</c:v>
                </c:pt>
                <c:pt idx="18">
                  <c:v>0.33100000000000074</c:v>
                </c:pt>
                <c:pt idx="19">
                  <c:v>0.44000000000000006</c:v>
                </c:pt>
                <c:pt idx="21">
                  <c:v>0.37100000000000055</c:v>
                </c:pt>
                <c:pt idx="23">
                  <c:v>0.35600000000000032</c:v>
                </c:pt>
                <c:pt idx="24">
                  <c:v>0.51600000000000001</c:v>
                </c:pt>
                <c:pt idx="26">
                  <c:v>0.38000000000000062</c:v>
                </c:pt>
                <c:pt idx="28">
                  <c:v>0.44300000000000006</c:v>
                </c:pt>
                <c:pt idx="29">
                  <c:v>0.57850000000000001</c:v>
                </c:pt>
                <c:pt idx="34">
                  <c:v>0.43800000000000056</c:v>
                </c:pt>
                <c:pt idx="35">
                  <c:v>0.36850000000000038</c:v>
                </c:pt>
                <c:pt idx="36">
                  <c:v>0.34250000000000014</c:v>
                </c:pt>
                <c:pt idx="40">
                  <c:v>0.33350000000000074</c:v>
                </c:pt>
                <c:pt idx="43">
                  <c:v>0.5754999999999999</c:v>
                </c:pt>
                <c:pt idx="44">
                  <c:v>0.26300000000000001</c:v>
                </c:pt>
                <c:pt idx="46">
                  <c:v>0.41600000000000031</c:v>
                </c:pt>
                <c:pt idx="48">
                  <c:v>0.20100000000000001</c:v>
                </c:pt>
                <c:pt idx="51">
                  <c:v>0.1550000000000003</c:v>
                </c:pt>
                <c:pt idx="54">
                  <c:v>0.18300000000000027</c:v>
                </c:pt>
                <c:pt idx="56">
                  <c:v>0.14900000000000024</c:v>
                </c:pt>
                <c:pt idx="59">
                  <c:v>0.10400000000000002</c:v>
                </c:pt>
                <c:pt idx="61">
                  <c:v>0.128</c:v>
                </c:pt>
                <c:pt idx="64">
                  <c:v>0.2</c:v>
                </c:pt>
                <c:pt idx="67">
                  <c:v>0.129</c:v>
                </c:pt>
                <c:pt idx="71">
                  <c:v>7.1000000000000008E-2</c:v>
                </c:pt>
                <c:pt idx="72">
                  <c:v>0.26500000000000001</c:v>
                </c:pt>
                <c:pt idx="78">
                  <c:v>0.13</c:v>
                </c:pt>
                <c:pt idx="79">
                  <c:v>0.11600000000000003</c:v>
                </c:pt>
              </c:numCache>
            </c:numRef>
          </c:yVal>
        </c:ser>
        <c:axId val="74330496"/>
        <c:axId val="74332416"/>
      </c:scatterChart>
      <c:scatterChart>
        <c:scatterStyle val="lineMarker"/>
        <c:ser>
          <c:idx val="1"/>
          <c:order val="1"/>
          <c:tx>
            <c:v>Rt</c:v>
          </c:tx>
          <c:spPr>
            <a:ln w="28575">
              <a:noFill/>
            </a:ln>
          </c:spPr>
          <c:xVal>
            <c:numRef>
              <c:f>[1]Sheet2!$A$3:$A$88</c:f>
              <c:numCache>
                <c:formatCode>General</c:formatCode>
                <c:ptCount val="86"/>
                <c:pt idx="0">
                  <c:v>6.6511085180863816</c:v>
                </c:pt>
                <c:pt idx="1">
                  <c:v>17.269544924153884</c:v>
                </c:pt>
                <c:pt idx="2">
                  <c:v>23.628938156359393</c:v>
                </c:pt>
                <c:pt idx="3">
                  <c:v>30.280046674445579</c:v>
                </c:pt>
                <c:pt idx="4">
                  <c:v>32.030338389731611</c:v>
                </c:pt>
                <c:pt idx="5">
                  <c:v>35.764294049008242</c:v>
                </c:pt>
                <c:pt idx="7">
                  <c:v>26.77946324387371</c:v>
                </c:pt>
                <c:pt idx="16">
                  <c:v>26.662777129521629</c:v>
                </c:pt>
                <c:pt idx="17">
                  <c:v>19.603267211201793</c:v>
                </c:pt>
                <c:pt idx="18">
                  <c:v>17.677946324387445</c:v>
                </c:pt>
                <c:pt idx="19">
                  <c:v>21.849474912485274</c:v>
                </c:pt>
                <c:pt idx="21">
                  <c:v>27.771295215869362</c:v>
                </c:pt>
                <c:pt idx="23">
                  <c:v>24.212368728121405</c:v>
                </c:pt>
                <c:pt idx="25">
                  <c:v>25.758459743290633</c:v>
                </c:pt>
                <c:pt idx="27">
                  <c:v>24.299883313885495</c:v>
                </c:pt>
                <c:pt idx="30">
                  <c:v>98.042855627453449</c:v>
                </c:pt>
                <c:pt idx="31">
                  <c:v>81.309006046462159</c:v>
                </c:pt>
                <c:pt idx="32">
                  <c:v>109.34107704819455</c:v>
                </c:pt>
                <c:pt idx="34">
                  <c:v>11.08518086347685</c:v>
                </c:pt>
                <c:pt idx="39">
                  <c:v>47.228704784131111</c:v>
                </c:pt>
                <c:pt idx="40">
                  <c:v>6.4177362893812075</c:v>
                </c:pt>
                <c:pt idx="44">
                  <c:v>40.402567094515376</c:v>
                </c:pt>
                <c:pt idx="48">
                  <c:v>64.848308051341789</c:v>
                </c:pt>
                <c:pt idx="51">
                  <c:v>55.250875145857641</c:v>
                </c:pt>
                <c:pt idx="54">
                  <c:v>26.196032672112089</c:v>
                </c:pt>
                <c:pt idx="56">
                  <c:v>48.33722287047847</c:v>
                </c:pt>
                <c:pt idx="59">
                  <c:v>67.561260210035229</c:v>
                </c:pt>
                <c:pt idx="61">
                  <c:v>46.47024504084014</c:v>
                </c:pt>
                <c:pt idx="64">
                  <c:v>34.334889148191394</c:v>
                </c:pt>
                <c:pt idx="67">
                  <c:v>51.546091015169274</c:v>
                </c:pt>
                <c:pt idx="69">
                  <c:v>1.3710618436405206</c:v>
                </c:pt>
                <c:pt idx="71">
                  <c:v>101.92532088681448</c:v>
                </c:pt>
                <c:pt idx="72">
                  <c:v>17.29871645274218</c:v>
                </c:pt>
                <c:pt idx="73">
                  <c:v>94.629902085129785</c:v>
                </c:pt>
                <c:pt idx="75">
                  <c:v>60.423113997260181</c:v>
                </c:pt>
                <c:pt idx="77">
                  <c:v>49.008168028004867</c:v>
                </c:pt>
                <c:pt idx="78">
                  <c:v>38.156359393232336</c:v>
                </c:pt>
                <c:pt idx="79">
                  <c:v>122.62543757292848</c:v>
                </c:pt>
                <c:pt idx="81">
                  <c:v>112.5729288214702</c:v>
                </c:pt>
                <c:pt idx="83">
                  <c:v>125.62427071178504</c:v>
                </c:pt>
                <c:pt idx="85">
                  <c:v>112.33955659276558</c:v>
                </c:pt>
              </c:numCache>
            </c:numRef>
          </c:xVal>
          <c:yVal>
            <c:numRef>
              <c:f>[1]Sheet2!$K$3:$K$88</c:f>
              <c:numCache>
                <c:formatCode>General</c:formatCode>
                <c:ptCount val="86"/>
                <c:pt idx="0">
                  <c:v>2.6619999999999999</c:v>
                </c:pt>
                <c:pt idx="3">
                  <c:v>2.2410000000000001</c:v>
                </c:pt>
                <c:pt idx="4">
                  <c:v>1.1299999999999975</c:v>
                </c:pt>
                <c:pt idx="5">
                  <c:v>2.2410000000000001</c:v>
                </c:pt>
                <c:pt idx="7">
                  <c:v>2.181</c:v>
                </c:pt>
                <c:pt idx="16">
                  <c:v>1.575</c:v>
                </c:pt>
                <c:pt idx="17">
                  <c:v>2.6640000000000001</c:v>
                </c:pt>
                <c:pt idx="18">
                  <c:v>2.7829999999999999</c:v>
                </c:pt>
                <c:pt idx="19">
                  <c:v>4.2910000000000004</c:v>
                </c:pt>
                <c:pt idx="21">
                  <c:v>2.9899999999999998</c:v>
                </c:pt>
                <c:pt idx="23">
                  <c:v>2.5749999999999997</c:v>
                </c:pt>
                <c:pt idx="24">
                  <c:v>4.42</c:v>
                </c:pt>
                <c:pt idx="26">
                  <c:v>2.7970000000000002</c:v>
                </c:pt>
                <c:pt idx="28">
                  <c:v>3.766</c:v>
                </c:pt>
                <c:pt idx="29">
                  <c:v>4.1449999999999898</c:v>
                </c:pt>
                <c:pt idx="34">
                  <c:v>2.8994999999999953</c:v>
                </c:pt>
                <c:pt idx="35">
                  <c:v>2.1395</c:v>
                </c:pt>
                <c:pt idx="36">
                  <c:v>2.34</c:v>
                </c:pt>
                <c:pt idx="40">
                  <c:v>1.9880000000000022</c:v>
                </c:pt>
                <c:pt idx="43">
                  <c:v>4.8309999999999995</c:v>
                </c:pt>
                <c:pt idx="44">
                  <c:v>2.1309999999999998</c:v>
                </c:pt>
                <c:pt idx="46">
                  <c:v>2.7170000000000001</c:v>
                </c:pt>
                <c:pt idx="48">
                  <c:v>1.4409999999999972</c:v>
                </c:pt>
                <c:pt idx="51">
                  <c:v>1.2929999999999977</c:v>
                </c:pt>
                <c:pt idx="54">
                  <c:v>1.5069999999999975</c:v>
                </c:pt>
                <c:pt idx="56">
                  <c:v>1.7849999999999977</c:v>
                </c:pt>
                <c:pt idx="59">
                  <c:v>0.83100000000000063</c:v>
                </c:pt>
                <c:pt idx="61">
                  <c:v>1.1839999999999977</c:v>
                </c:pt>
                <c:pt idx="64">
                  <c:v>1.5009999999999974</c:v>
                </c:pt>
                <c:pt idx="67">
                  <c:v>1.1459999999999975</c:v>
                </c:pt>
                <c:pt idx="71">
                  <c:v>0.58000000000000018</c:v>
                </c:pt>
                <c:pt idx="72">
                  <c:v>2.101</c:v>
                </c:pt>
                <c:pt idx="78">
                  <c:v>1.0369999999999975</c:v>
                </c:pt>
                <c:pt idx="79">
                  <c:v>0.71700000000000064</c:v>
                </c:pt>
              </c:numCache>
            </c:numRef>
          </c:yVal>
        </c:ser>
        <c:axId val="74348416"/>
        <c:axId val="74346880"/>
      </c:scatterChart>
      <c:valAx>
        <c:axId val="74330496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 lang="en-US" sz="1200"/>
                </a:pPr>
                <a:r>
                  <a:rPr lang="en-US" sz="1200"/>
                  <a:t>Thickness removed / </a:t>
                </a:r>
                <a:r>
                  <a:rPr lang="el-GR" sz="1200"/>
                  <a:t>μ</a:t>
                </a:r>
                <a:r>
                  <a:rPr lang="en-US" sz="1200"/>
                  <a:t>m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74332416"/>
        <c:crosses val="autoZero"/>
        <c:crossBetween val="midCat"/>
      </c:valAx>
      <c:valAx>
        <c:axId val="74332416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 lang="en-US" sz="1200"/>
                </a:pPr>
                <a:r>
                  <a:rPr lang="en-US" sz="1200"/>
                  <a:t>Ra</a:t>
                </a:r>
                <a:r>
                  <a:rPr lang="en-US" sz="1200" baseline="0"/>
                  <a:t> / </a:t>
                </a:r>
                <a:r>
                  <a:rPr lang="el-GR" sz="1200" baseline="0"/>
                  <a:t>μ</a:t>
                </a:r>
                <a:r>
                  <a:rPr lang="en-US" sz="1200" baseline="0"/>
                  <a:t>m</a:t>
                </a:r>
                <a:endParaRPr lang="en-US" sz="1200"/>
              </a:p>
            </c:rich>
          </c:tx>
          <c:layout/>
        </c:title>
        <c:numFmt formatCode="General" sourceLinked="1"/>
        <c:tickLblPos val="nextTo"/>
        <c:txPr>
          <a:bodyPr rot="0"/>
          <a:lstStyle/>
          <a:p>
            <a:pPr>
              <a:defRPr lang="en-US"/>
            </a:pPr>
            <a:endParaRPr lang="en-US"/>
          </a:p>
        </c:txPr>
        <c:crossAx val="74330496"/>
        <c:crosses val="autoZero"/>
        <c:crossBetween val="midCat"/>
      </c:valAx>
      <c:valAx>
        <c:axId val="74346880"/>
        <c:scaling>
          <c:orientation val="minMax"/>
        </c:scaling>
        <c:axPos val="r"/>
        <c:numFmt formatCode="General" sourceLinked="1"/>
        <c:tickLblPos val="nextTo"/>
        <c:txPr>
          <a:bodyPr/>
          <a:lstStyle/>
          <a:p>
            <a:pPr>
              <a:defRPr lang="en-US" baseline="0"/>
            </a:pPr>
            <a:endParaRPr lang="en-US"/>
          </a:p>
        </c:txPr>
        <c:crossAx val="74348416"/>
        <c:crosses val="max"/>
        <c:crossBetween val="midCat"/>
      </c:valAx>
      <c:valAx>
        <c:axId val="74348416"/>
        <c:scaling>
          <c:orientation val="minMax"/>
        </c:scaling>
        <c:delete val="1"/>
        <c:axPos val="b"/>
        <c:numFmt formatCode="General" sourceLinked="1"/>
        <c:tickLblPos val="nextTo"/>
        <c:crossAx val="74346880"/>
        <c:crosses val="autoZero"/>
        <c:crossBetween val="midCat"/>
      </c:valAx>
      <c:spPr>
        <a:noFill/>
      </c:spPr>
    </c:plotArea>
    <c:legend>
      <c:legendPos val="r"/>
      <c:layout/>
      <c:txPr>
        <a:bodyPr/>
        <a:lstStyle/>
        <a:p>
          <a:pPr>
            <a:defRPr lang="en-US"/>
          </a:pPr>
          <a:endParaRPr lang="en-US"/>
        </a:p>
      </c:txPr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406F2D-731B-437E-A7A4-40CD6AFC0713}" type="datetimeFigureOut">
              <a:rPr lang="en-US" smtClean="0"/>
              <a:pPr/>
              <a:t>12/10/2008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76482C-0D94-4390-ACA7-3601E01EE51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8C4B8E-40F6-4F65-AF15-4FF57912113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76482C-0D94-4390-ACA7-3601E01EE513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9822F-B269-4BFA-A89E-F2264E5FD1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/>
          <a:lstStyle>
            <a:lvl1pPr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GB" sz="30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99">
                <a:alpha val="70000"/>
              </a:srgbClr>
            </a:gs>
            <a:gs pos="50000">
              <a:srgbClr val="FFFFCC">
                <a:alpha val="70000"/>
              </a:srgbClr>
            </a:gs>
            <a:gs pos="100000">
              <a:srgbClr val="FFFF99">
                <a:alpha val="70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7158" y="131738"/>
            <a:ext cx="8429684" cy="4397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7158" y="642918"/>
            <a:ext cx="8429684" cy="5715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5945"/>
            <a:ext cx="2133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65945"/>
            <a:ext cx="2895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Sergio Calatroni - 11/12.12.2008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65945"/>
            <a:ext cx="2133600" cy="220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0314F-0D32-4BD8-83B5-877161493DD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PowerPoint_Slide1.sld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PowerPoint_Slide2.sld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Microsoft_Office_PowerPoint_Slide3.sld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Processing of SPL cavities</a:t>
            </a:r>
            <a:br>
              <a:rPr lang="en-US" b="1" dirty="0" smtClean="0"/>
            </a:br>
            <a:r>
              <a:rPr lang="en-US" b="1" dirty="0" smtClean="0"/>
              <a:t>to obtain design performance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Sergio Calatroni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Polarisation curves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0" y="1729788"/>
            <a:ext cx="4203436" cy="3127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6858016" y="6143644"/>
            <a:ext cx="1745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From: Leonel Ferreira</a:t>
            </a:r>
            <a:endParaRPr lang="en-GB" sz="1400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1780534"/>
            <a:ext cx="4762499" cy="302006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785918" y="1360456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Niobium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058513" y="1360456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Copper</a:t>
            </a:r>
            <a:endParaRPr lang="en-GB" dirty="0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5214942" y="5090710"/>
            <a:ext cx="1071570" cy="338554"/>
          </a:xfrm>
          <a:prstGeom prst="rect">
            <a:avLst/>
          </a:prstGeom>
          <a:noFill/>
          <a:ln w="12700">
            <a:solidFill>
              <a:srgbClr val="00B05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8000"/>
                </a:solidFill>
              </a:rPr>
              <a:t>Polishing</a:t>
            </a: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352581" y="5090710"/>
            <a:ext cx="2434261" cy="584775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Production of O</a:t>
            </a:r>
            <a:r>
              <a:rPr lang="en-GB" sz="1600" baseline="-25000" dirty="0">
                <a:solidFill>
                  <a:srgbClr val="FF0000"/>
                </a:solidFill>
              </a:rPr>
              <a:t>2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bubbles, electrolysis of H</a:t>
            </a:r>
            <a:r>
              <a:rPr lang="en-GB" sz="1600" baseline="-25000" dirty="0" smtClean="0">
                <a:solidFill>
                  <a:srgbClr val="FF0000"/>
                </a:solidFill>
              </a:rPr>
              <a:t>2</a:t>
            </a:r>
            <a:r>
              <a:rPr lang="en-GB" sz="1600" dirty="0" smtClean="0">
                <a:solidFill>
                  <a:srgbClr val="FF0000"/>
                </a:solidFill>
              </a:rPr>
              <a:t>O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5546135" y="4617045"/>
            <a:ext cx="947330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6312518" y="3831624"/>
            <a:ext cx="2305446" cy="2143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Low-</a:t>
            </a:r>
            <a:r>
              <a:rPr lang="el-GR" dirty="0" smtClean="0"/>
              <a:t>β</a:t>
            </a:r>
            <a:r>
              <a:rPr lang="en-GB" dirty="0" smtClean="0"/>
              <a:t> cavities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36867" name="Picture 3" descr="\\cern.ch\dfs\Users\s\scala\Documents\MyDocs\SPL\Picture 003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 rot="5400000">
            <a:off x="5536412" y="1910943"/>
            <a:ext cx="3857653" cy="2893240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8193" name="Picture 1" descr="\\cern.ch\dfs\Users\s\scala\Documents\SPL\5cell.bmp"/>
          <p:cNvPicPr>
            <a:picLocks noChangeAspect="1" noChangeArrowheads="1"/>
          </p:cNvPicPr>
          <p:nvPr/>
        </p:nvPicPr>
        <p:blipFill>
          <a:blip r:embed="rId4"/>
          <a:srcRect l="5274" t="12098" r="3308" b="3213"/>
          <a:stretch>
            <a:fillRect/>
          </a:stretch>
        </p:blipFill>
        <p:spPr bwMode="auto">
          <a:xfrm>
            <a:off x="214282" y="1428736"/>
            <a:ext cx="5731369" cy="3857652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6000760" y="4929198"/>
            <a:ext cx="292895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HIPPI 704 MHz </a:t>
            </a:r>
            <a:r>
              <a:rPr lang="el-GR" dirty="0" smtClean="0"/>
              <a:t>β</a:t>
            </a:r>
            <a:r>
              <a:rPr lang="en-GB" dirty="0" smtClean="0"/>
              <a:t>=0.5 cavity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EP difficulties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 smtClean="0"/>
          </a:p>
          <a:p>
            <a:r>
              <a:rPr lang="en-GB" sz="2400" dirty="0" smtClean="0"/>
              <a:t>To uniformly distribute the potential all-over the cavity surface (in particular for </a:t>
            </a:r>
            <a:r>
              <a:rPr lang="el-GR" sz="2400" dirty="0" smtClean="0"/>
              <a:t>β</a:t>
            </a:r>
            <a:r>
              <a:rPr lang="en-GB" sz="2400" dirty="0" smtClean="0"/>
              <a:t>=0.65)</a:t>
            </a:r>
          </a:p>
          <a:p>
            <a:pPr lvl="1">
              <a:buFont typeface="Arial" pitchFamily="34" charset="0"/>
              <a:buChar char="→"/>
            </a:pPr>
            <a:r>
              <a:rPr lang="en-GB" sz="2000" dirty="0" smtClean="0"/>
              <a:t> Computer simulations of cathode shape</a:t>
            </a:r>
          </a:p>
          <a:p>
            <a:r>
              <a:rPr lang="en-GB" sz="2400" dirty="0" smtClean="0"/>
              <a:t>To cope with the mass transfer limitations</a:t>
            </a:r>
          </a:p>
          <a:p>
            <a:pPr lvl="1">
              <a:buFont typeface="Arial" pitchFamily="34" charset="0"/>
              <a:buChar char="→"/>
            </a:pPr>
            <a:r>
              <a:rPr lang="en-GB" sz="2000" dirty="0" smtClean="0"/>
              <a:t> Include simulations of flow. Circulation vs. stirring.</a:t>
            </a:r>
          </a:p>
          <a:p>
            <a:r>
              <a:rPr lang="en-GB" sz="2400" dirty="0" smtClean="0"/>
              <a:t>To cope with the heating generated by the process</a:t>
            </a:r>
          </a:p>
          <a:p>
            <a:pPr lvl="1">
              <a:buFont typeface="Arial" pitchFamily="34" charset="0"/>
              <a:buChar char="→"/>
            </a:pPr>
            <a:r>
              <a:rPr lang="en-GB" sz="2000" dirty="0" smtClean="0"/>
              <a:t> Cooling capacity must be adapted to keep the acid within the optimal temperature window</a:t>
            </a:r>
          </a:p>
          <a:p>
            <a:r>
              <a:rPr lang="en-GB" sz="2400" dirty="0" smtClean="0"/>
              <a:t>To handle potentially harmful acids in a safe way</a:t>
            </a:r>
          </a:p>
          <a:p>
            <a:pPr lvl="1">
              <a:buFont typeface="Arial" pitchFamily="34" charset="0"/>
              <a:buChar char="→"/>
            </a:pPr>
            <a:r>
              <a:rPr lang="en-GB" sz="2000" dirty="0" smtClean="0"/>
              <a:t> Vertical electropolishing simplifies assembly</a:t>
            </a:r>
          </a:p>
          <a:p>
            <a:r>
              <a:rPr lang="en-GB" sz="2400" dirty="0" smtClean="0"/>
              <a:t>Post-treatment not 100% understood</a:t>
            </a:r>
          </a:p>
          <a:p>
            <a:pPr lvl="1">
              <a:buFont typeface="Arial" pitchFamily="34" charset="0"/>
              <a:buChar char="→"/>
            </a:pPr>
            <a:r>
              <a:rPr lang="en-GB" sz="2000" dirty="0" smtClean="0"/>
              <a:t> Chemical etching vs.  detergent cleaning.</a:t>
            </a:r>
          </a:p>
          <a:p>
            <a:r>
              <a:rPr lang="en-GB" sz="2400" dirty="0" smtClean="0"/>
              <a:t>...</a:t>
            </a:r>
          </a:p>
          <a:p>
            <a:pPr>
              <a:buFont typeface="Arial" pitchFamily="34" charset="0"/>
              <a:buChar char="→"/>
            </a:pP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12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needs for surface preparation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 smtClean="0"/>
          </a:p>
          <a:p>
            <a:r>
              <a:rPr lang="en-GB" sz="2400" dirty="0" smtClean="0"/>
              <a:t>EP before cavity welding (cortical layer removal)</a:t>
            </a:r>
          </a:p>
          <a:p>
            <a:pPr lvl="1">
              <a:buFont typeface="Arial" pitchFamily="34" charset="0"/>
              <a:buChar char="→"/>
            </a:pPr>
            <a:r>
              <a:rPr lang="en-GB" sz="2000" dirty="0" smtClean="0"/>
              <a:t> Lab or industry?</a:t>
            </a:r>
          </a:p>
          <a:p>
            <a:r>
              <a:rPr lang="en-GB" sz="2400" dirty="0" smtClean="0"/>
              <a:t>Vacuum firing of niobium</a:t>
            </a:r>
          </a:p>
          <a:p>
            <a:pPr lvl="1">
              <a:buFont typeface="Arial" pitchFamily="34" charset="0"/>
              <a:buChar char="→"/>
            </a:pPr>
            <a:r>
              <a:rPr lang="en-GB" sz="2000" dirty="0" smtClean="0"/>
              <a:t> Lab or industry?</a:t>
            </a:r>
          </a:p>
          <a:p>
            <a:r>
              <a:rPr lang="en-GB" sz="2400" dirty="0" smtClean="0"/>
              <a:t>Final HPWR</a:t>
            </a:r>
          </a:p>
          <a:p>
            <a:pPr lvl="1">
              <a:buFont typeface="Arial" pitchFamily="34" charset="0"/>
              <a:buChar char="→"/>
            </a:pPr>
            <a:r>
              <a:rPr lang="en-GB" sz="2000" dirty="0" smtClean="0"/>
              <a:t> opportunity for nozzle optimisation?</a:t>
            </a:r>
          </a:p>
          <a:p>
            <a:r>
              <a:rPr lang="en-GB" sz="2400" dirty="0" smtClean="0"/>
              <a:t>“Mild” bakeout </a:t>
            </a:r>
          </a:p>
          <a:p>
            <a:pPr lvl="1">
              <a:buFont typeface="Arial" pitchFamily="34" charset="0"/>
              <a:buChar char="→"/>
            </a:pPr>
            <a:r>
              <a:rPr lang="en-GB" sz="2000" dirty="0" smtClean="0"/>
              <a:t> Almost certainly needed. Experience in low </a:t>
            </a:r>
            <a:r>
              <a:rPr lang="el-GR" sz="2000" dirty="0" smtClean="0"/>
              <a:t>β</a:t>
            </a:r>
            <a:r>
              <a:rPr lang="en-GB" sz="2000" dirty="0" smtClean="0"/>
              <a:t> cavities?</a:t>
            </a:r>
          </a:p>
          <a:p>
            <a:r>
              <a:rPr lang="en-GB" sz="2400" dirty="0" smtClean="0"/>
              <a:t>...</a:t>
            </a:r>
          </a:p>
          <a:p>
            <a:pPr lvl="1">
              <a:buFont typeface="Arial" pitchFamily="34" charset="0"/>
              <a:buChar char="→"/>
            </a:pP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 and beyond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2400" dirty="0" smtClean="0"/>
          </a:p>
          <a:p>
            <a:r>
              <a:rPr lang="en-GB" sz="2400" dirty="0" smtClean="0"/>
              <a:t>Fabrication, surface preparation and vertical test of one (or few) </a:t>
            </a:r>
            <a:r>
              <a:rPr lang="el-GR" sz="2400" dirty="0" smtClean="0"/>
              <a:t>β</a:t>
            </a:r>
            <a:r>
              <a:rPr lang="en-GB" sz="2400" dirty="0" smtClean="0"/>
              <a:t>=1 cavity: </a:t>
            </a:r>
            <a:r>
              <a:rPr lang="en-GB" sz="2400" dirty="0" smtClean="0">
                <a:solidFill>
                  <a:srgbClr val="0070C0"/>
                </a:solidFill>
              </a:rPr>
              <a:t>under control</a:t>
            </a:r>
            <a:r>
              <a:rPr lang="en-GB" sz="2400" dirty="0" smtClean="0"/>
              <a:t> within EUCARD (CEA)</a:t>
            </a:r>
          </a:p>
          <a:p>
            <a:r>
              <a:rPr lang="en-GB" sz="2400" dirty="0" smtClean="0"/>
              <a:t>Fabrication, EP and vertical test of one </a:t>
            </a:r>
            <a:r>
              <a:rPr lang="el-GR" sz="2400" dirty="0" smtClean="0"/>
              <a:t>β</a:t>
            </a:r>
            <a:r>
              <a:rPr lang="en-GB" sz="2400" dirty="0" smtClean="0"/>
              <a:t>=0.65 cavity: </a:t>
            </a:r>
            <a:r>
              <a:rPr lang="en-GB" sz="2400" dirty="0" smtClean="0">
                <a:solidFill>
                  <a:srgbClr val="0070C0"/>
                </a:solidFill>
              </a:rPr>
              <a:t>under control</a:t>
            </a:r>
            <a:r>
              <a:rPr lang="en-GB" sz="2400" dirty="0" smtClean="0"/>
              <a:t> within EUCARD (IN2P3), EP to be done either at CEA or CERN</a:t>
            </a:r>
          </a:p>
          <a:p>
            <a:r>
              <a:rPr lang="en-GB" sz="2400" dirty="0" smtClean="0"/>
              <a:t>Fabrication, surface preparation of the full complement of </a:t>
            </a:r>
            <a:r>
              <a:rPr lang="el-GR" sz="2400" dirty="0" smtClean="0"/>
              <a:t>β</a:t>
            </a:r>
            <a:r>
              <a:rPr lang="en-GB" sz="2400" dirty="0" smtClean="0"/>
              <a:t>=1 cavities for a cryomodule: options?</a:t>
            </a:r>
          </a:p>
          <a:p>
            <a:pPr lvl="1"/>
            <a:r>
              <a:rPr lang="en-GB" sz="2000" dirty="0" smtClean="0"/>
              <a:t>Needs for resources</a:t>
            </a:r>
          </a:p>
          <a:p>
            <a:pPr lvl="1"/>
            <a:r>
              <a:rPr lang="en-GB" sz="2000" dirty="0" smtClean="0"/>
              <a:t>Availability of industry for manufacture</a:t>
            </a:r>
          </a:p>
          <a:p>
            <a:pPr lvl="1"/>
            <a:r>
              <a:rPr lang="en-GB" sz="2000" dirty="0" smtClean="0"/>
              <a:t>Needs for infrastructure in labs: surface preparation, assembly, vertical test, cryomodule assembly, horizontal test</a:t>
            </a:r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317" name="Rectangle 10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b="1" smtClean="0">
                <a:solidFill>
                  <a:schemeClr val="hlink"/>
                </a:solidFill>
                <a:latin typeface="Times New Roman" pitchFamily="18" charset="0"/>
              </a:rPr>
              <a:t>WP10.2 Deliverables</a:t>
            </a:r>
            <a:endParaRPr lang="en-US" sz="3600" b="1" smtClean="0">
              <a:solidFill>
                <a:schemeClr val="hlink"/>
              </a:solidFill>
              <a:latin typeface="Times New Roman" pitchFamily="18" charset="0"/>
            </a:endParaRPr>
          </a:p>
        </p:txBody>
      </p:sp>
      <p:graphicFrame>
        <p:nvGraphicFramePr>
          <p:cNvPr id="94316" name="Group 108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4"/>
        </p:xfrm>
        <a:graphic>
          <a:graphicData uri="http://schemas.openxmlformats.org/drawingml/2006/table">
            <a:tbl>
              <a:tblPr/>
              <a:tblGrid>
                <a:gridCol w="1249363"/>
                <a:gridCol w="5262562"/>
                <a:gridCol w="838200"/>
                <a:gridCol w="879475"/>
              </a:tblGrid>
              <a:tr h="11318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10.2.1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Results of SC proton cavity tests (</a:t>
                      </a:r>
                      <a:r>
                        <a:rPr kumimoji="0" lang="en-GB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MT" charset="0"/>
                        </a:rPr>
                        <a:t>b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MT" charset="0"/>
                        </a:rPr>
                        <a:t> = 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1 and </a:t>
                      </a:r>
                      <a:r>
                        <a:rPr kumimoji="0" lang="en-GB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MT" charset="0"/>
                        </a:rPr>
                        <a:t>b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MT" charset="0"/>
                        </a:rPr>
                        <a:t> = </a:t>
                      </a: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0.65)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M33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10.2.2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Reproducibility of the process as a Function of the EP-Mixture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M36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10.2.3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Summary of test results with vertical EP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M42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10.2.4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Evaluation of enhanced field emission in Nb samples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ial" pitchFamily="34" charset="0"/>
                        </a:rPr>
                        <a:t>M48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D9822F-B269-4BFA-A89E-F2264E5FD128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Relative comparison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9144000" cy="3299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428596" y="4714884"/>
            <a:ext cx="8215370" cy="9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From: </a:t>
            </a:r>
            <a:r>
              <a:rPr lang="en-GB" b="1" dirty="0" smtClean="0"/>
              <a:t>Assessment of the basic Parameters of the CERN SPL </a:t>
            </a:r>
            <a:r>
              <a:rPr lang="en-GB" dirty="0" smtClean="0"/>
              <a:t>- O. Brunner, S. Calatroni, </a:t>
            </a:r>
          </a:p>
          <a:p>
            <a:r>
              <a:rPr lang="en-GB" dirty="0" smtClean="0"/>
              <a:t>E. Ciapala, M. </a:t>
            </a:r>
            <a:r>
              <a:rPr lang="en-GB" dirty="0" err="1" smtClean="0"/>
              <a:t>Eshraqi</a:t>
            </a:r>
            <a:r>
              <a:rPr lang="en-GB" dirty="0" smtClean="0"/>
              <a:t>, R. Garoby, F. Gerigk, A. Lombardi, R. Losito, V. Parma, C. Rossi, </a:t>
            </a:r>
          </a:p>
          <a:p>
            <a:r>
              <a:rPr lang="en-GB" dirty="0" smtClean="0"/>
              <a:t>J. Tuckmantel, M. </a:t>
            </a:r>
            <a:r>
              <a:rPr lang="en-GB" dirty="0" err="1" smtClean="0"/>
              <a:t>Vretenar</a:t>
            </a:r>
            <a:r>
              <a:rPr lang="en-GB" dirty="0" smtClean="0"/>
              <a:t>, U. Wagner, W. Weingarten - CERN-AB-2008-067 BI/RF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Vertical EP in Cornell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714356"/>
            <a:ext cx="265245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4"/>
          <a:srcRect l="13414" r="15486"/>
          <a:stretch>
            <a:fillRect/>
          </a:stretch>
        </p:blipFill>
        <p:spPr bwMode="auto">
          <a:xfrm>
            <a:off x="5857884" y="714356"/>
            <a:ext cx="314327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45492" y="714356"/>
            <a:ext cx="276951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4214818"/>
            <a:ext cx="2683110" cy="1876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28596" y="6072206"/>
            <a:ext cx="21425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 forced circulation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929058" y="6072206"/>
            <a:ext cx="40112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Cooling by water spraying on the outside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EP system for 1.5 GHz Cu cavities at CERN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33794" name="Picture 2" descr="G:\Divisions\EST\Groups\SM\CEM\Surfinishing\Bat 118\Instructions\Cu cavity\photos\vertical01.jpg"/>
          <p:cNvPicPr>
            <a:picLocks noChangeAspect="1" noChangeArrowheads="1"/>
          </p:cNvPicPr>
          <p:nvPr/>
        </p:nvPicPr>
        <p:blipFill>
          <a:blip r:embed="rId3" cstate="print">
            <a:lum bright="20000" contrast="10000"/>
          </a:blip>
          <a:srcRect/>
          <a:stretch>
            <a:fillRect/>
          </a:stretch>
        </p:blipFill>
        <p:spPr bwMode="auto">
          <a:xfrm rot="5400000">
            <a:off x="-262156" y="1022628"/>
            <a:ext cx="3240000" cy="2430000"/>
          </a:xfrm>
          <a:prstGeom prst="rect">
            <a:avLst/>
          </a:prstGeom>
          <a:noFill/>
        </p:spPr>
      </p:pic>
      <p:pic>
        <p:nvPicPr>
          <p:cNvPr id="11" name="Picture 8" descr="F:\Photos\SP1\SP1_EP\PACO_E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617628"/>
            <a:ext cx="2589437" cy="3240000"/>
          </a:xfrm>
          <a:prstGeom prst="rect">
            <a:avLst/>
          </a:prstGeom>
          <a:noFill/>
        </p:spPr>
      </p:pic>
      <p:pic>
        <p:nvPicPr>
          <p:cNvPr id="12" name="Picture 11" descr="F:\Photos\Esther\PA1100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32958" y="4000504"/>
            <a:ext cx="3153290" cy="2520000"/>
          </a:xfrm>
          <a:prstGeom prst="rect">
            <a:avLst/>
          </a:prstGeom>
          <a:noFill/>
        </p:spPr>
      </p:pic>
      <p:pic>
        <p:nvPicPr>
          <p:cNvPr id="34818" name="Picture 2" descr="G:\Divisions\EST\Groups\SM\CEM\Surfinishing\Bat 118\Instructions\Cu cavity\photos\02 EP setup1.jpg"/>
          <p:cNvPicPr>
            <a:picLocks noChangeAspect="1" noChangeArrowheads="1"/>
          </p:cNvPicPr>
          <p:nvPr/>
        </p:nvPicPr>
        <p:blipFill>
          <a:blip r:embed="rId6"/>
          <a:srcRect l="18750"/>
          <a:stretch>
            <a:fillRect/>
          </a:stretch>
        </p:blipFill>
        <p:spPr bwMode="auto">
          <a:xfrm>
            <a:off x="5572132" y="642918"/>
            <a:ext cx="3482603" cy="3214710"/>
          </a:xfrm>
          <a:prstGeom prst="rect">
            <a:avLst/>
          </a:prstGeom>
          <a:noFill/>
        </p:spPr>
      </p:pic>
      <p:pic>
        <p:nvPicPr>
          <p:cNvPr id="34819" name="Picture 3" descr="Z:\StoredUsersData\Sergio\My_files\Literature SPL\Photos old EP Nb\Electro Bat 118\Electro 1.3 Ghz\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1024" y="4000504"/>
            <a:ext cx="3360000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Main goal of the SPL Collaboration Meeting:</a:t>
            </a:r>
          </a:p>
          <a:p>
            <a:pPr lvl="1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« To propose how to demonstrate 25 MV/m (</a:t>
            </a:r>
            <a:r>
              <a:rPr lang="el-GR" sz="2000" dirty="0" smtClean="0">
                <a:solidFill>
                  <a:schemeClr val="tx2"/>
                </a:solidFill>
              </a:rPr>
              <a:t>β</a:t>
            </a:r>
            <a:r>
              <a:rPr lang="en-US" sz="2000" dirty="0" smtClean="0">
                <a:solidFill>
                  <a:schemeClr val="tx2"/>
                </a:solidFill>
              </a:rPr>
              <a:t> = 1) and 19 MV/m (</a:t>
            </a:r>
            <a:r>
              <a:rPr lang="el-GR" sz="2000" dirty="0" smtClean="0">
                <a:solidFill>
                  <a:schemeClr val="tx2"/>
                </a:solidFill>
              </a:rPr>
              <a:t>β</a:t>
            </a:r>
            <a:r>
              <a:rPr lang="en-US" sz="2000" dirty="0" smtClean="0">
                <a:solidFill>
                  <a:schemeClr val="tx2"/>
                </a:solidFill>
              </a:rPr>
              <a:t>= 0.65) before mid-2011 »</a:t>
            </a:r>
            <a:endParaRPr lang="en-GB" sz="2000" dirty="0" smtClean="0">
              <a:solidFill>
                <a:schemeClr val="tx2"/>
              </a:solidFill>
            </a:endParaRPr>
          </a:p>
          <a:p>
            <a:endParaRPr lang="en-GB" sz="2400" dirty="0" smtClean="0"/>
          </a:p>
          <a:p>
            <a:r>
              <a:rPr lang="en-GB" sz="2400" dirty="0" smtClean="0"/>
              <a:t>Goals within this Working Group - Subtask:</a:t>
            </a:r>
          </a:p>
          <a:p>
            <a:pPr lvl="1"/>
            <a:r>
              <a:rPr lang="en-GB" sz="2000" dirty="0" smtClean="0">
                <a:solidFill>
                  <a:schemeClr val="tx2"/>
                </a:solidFill>
              </a:rPr>
              <a:t>(</a:t>
            </a:r>
            <a:r>
              <a:rPr lang="el-GR" sz="2000" dirty="0" smtClean="0">
                <a:solidFill>
                  <a:schemeClr val="tx2"/>
                </a:solidFill>
              </a:rPr>
              <a:t>β</a:t>
            </a:r>
            <a:r>
              <a:rPr lang="en-GB" sz="2000" dirty="0" smtClean="0">
                <a:solidFill>
                  <a:schemeClr val="tx2"/>
                </a:solidFill>
              </a:rPr>
              <a:t> = 0.92 or </a:t>
            </a:r>
            <a:r>
              <a:rPr lang="el-GR" sz="2000" dirty="0" smtClean="0">
                <a:solidFill>
                  <a:schemeClr val="tx2"/>
                </a:solidFill>
              </a:rPr>
              <a:t>β</a:t>
            </a:r>
            <a:r>
              <a:rPr lang="en-GB" sz="2000" dirty="0" smtClean="0">
                <a:solidFill>
                  <a:schemeClr val="tx2"/>
                </a:solidFill>
              </a:rPr>
              <a:t> = 1?)</a:t>
            </a:r>
          </a:p>
          <a:p>
            <a:pPr lvl="1"/>
            <a:r>
              <a:rPr lang="en-GB" sz="2000" dirty="0" smtClean="0">
                <a:solidFill>
                  <a:schemeClr val="tx2"/>
                </a:solidFill>
              </a:rPr>
              <a:t>Define strategy to reach full performance (25 MV/m for</a:t>
            </a:r>
          </a:p>
          <a:p>
            <a:pPr lvl="1">
              <a:buNone/>
            </a:pPr>
            <a:r>
              <a:rPr lang="en-GB" sz="2000" dirty="0" smtClean="0">
                <a:solidFill>
                  <a:schemeClr val="tx2"/>
                </a:solidFill>
              </a:rPr>
              <a:t>	</a:t>
            </a:r>
            <a:r>
              <a:rPr lang="el-GR" sz="2000" dirty="0" smtClean="0">
                <a:solidFill>
                  <a:schemeClr val="tx2"/>
                </a:solidFill>
              </a:rPr>
              <a:t>β</a:t>
            </a:r>
            <a:r>
              <a:rPr lang="en-GB" sz="2000" dirty="0" smtClean="0">
                <a:solidFill>
                  <a:schemeClr val="tx2"/>
                </a:solidFill>
              </a:rPr>
              <a:t> = 1 cavities) for a fully equipped prototype cryomodule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Identify required equipment (e.g. electro-polishing, HPWR) and what is missing</a:t>
            </a:r>
          </a:p>
          <a:p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EUCARD WP 10.2 (from Dieter </a:t>
            </a:r>
            <a:r>
              <a:rPr lang="en-GB" dirty="0" err="1" smtClean="0"/>
              <a:t>Proch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Cavities for Proton </a:t>
            </a:r>
            <a:r>
              <a:rPr lang="en-US" sz="2400" dirty="0" err="1" smtClean="0"/>
              <a:t>Linacs</a:t>
            </a:r>
            <a:r>
              <a:rPr lang="en-US" sz="2400" dirty="0" smtClean="0"/>
              <a:t>, Electropolishing and surface investigations</a:t>
            </a:r>
          </a:p>
          <a:p>
            <a:pPr lvl="0"/>
            <a:endParaRPr lang="en-US" sz="2400" dirty="0" smtClean="0"/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Sub-task 1: Design and fabrication of </a:t>
            </a:r>
            <a:r>
              <a:rPr lang="el-GR" sz="2000" dirty="0" smtClean="0">
                <a:solidFill>
                  <a:schemeClr val="tx2"/>
                </a:solidFill>
              </a:rPr>
              <a:t>β</a:t>
            </a:r>
            <a:r>
              <a:rPr lang="en-US" sz="2000" dirty="0" smtClean="0">
                <a:solidFill>
                  <a:schemeClr val="tx2"/>
                </a:solidFill>
              </a:rPr>
              <a:t> = 0.65 ; 704 MHz elliptical cavity equipped with a titanium helium reservoir. Preparation and assembly in clean room. Test of the cavity in vertical cryostat. 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Sub-task 2: Design and fabrication of </a:t>
            </a:r>
            <a:r>
              <a:rPr lang="el-GR" sz="2000" dirty="0" smtClean="0">
                <a:solidFill>
                  <a:schemeClr val="tx2"/>
                </a:solidFill>
              </a:rPr>
              <a:t>β</a:t>
            </a:r>
            <a:r>
              <a:rPr lang="en-US" sz="2000" dirty="0" smtClean="0">
                <a:solidFill>
                  <a:schemeClr val="tx2"/>
                </a:solidFill>
              </a:rPr>
              <a:t> = 1 ; 704 MHz elliptical cavity. Preparation of the cavity and assembly in clean room. Development of a vertical EP bench. 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Sub-task 3: Study of interfaces between the cavity and the cryomodule.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EP?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SPL goal: </a:t>
            </a:r>
            <a:r>
              <a:rPr lang="en-US" sz="2400" dirty="0" smtClean="0"/>
              <a:t>25 MV/m accelerating field  for </a:t>
            </a:r>
            <a:r>
              <a:rPr lang="el-GR" sz="2400" dirty="0" smtClean="0"/>
              <a:t>β</a:t>
            </a:r>
            <a:r>
              <a:rPr lang="en-US" sz="2400" dirty="0" smtClean="0"/>
              <a:t> =1</a:t>
            </a:r>
          </a:p>
          <a:p>
            <a:r>
              <a:rPr lang="en-GB" sz="2400" dirty="0" smtClean="0"/>
              <a:t>SPL goal: </a:t>
            </a:r>
            <a:r>
              <a:rPr lang="en-US" sz="2400" dirty="0" smtClean="0"/>
              <a:t>19 MV/m accelerating field  for </a:t>
            </a:r>
            <a:r>
              <a:rPr lang="el-GR" sz="2400" dirty="0" smtClean="0"/>
              <a:t>β</a:t>
            </a:r>
            <a:r>
              <a:rPr lang="en-US" sz="2400" dirty="0" smtClean="0"/>
              <a:t>= 0.65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GB" sz="2400" dirty="0" smtClean="0">
              <a:sym typeface="Symbol"/>
            </a:endParaRPr>
          </a:p>
          <a:p>
            <a:r>
              <a:rPr lang="en-GB" sz="2400" dirty="0" smtClean="0">
                <a:sym typeface="Symbol"/>
              </a:rPr>
              <a:t>These values have been chosen because they are (and we want to achieve) state-of-the art performance.</a:t>
            </a:r>
          </a:p>
          <a:p>
            <a:r>
              <a:rPr lang="en-GB" sz="2400" dirty="0" smtClean="0">
                <a:sym typeface="Symbol"/>
              </a:rPr>
              <a:t>Must be obtained reliably on</a:t>
            </a:r>
            <a:r>
              <a:rPr lang="en-GB" sz="2400" dirty="0" smtClean="0">
                <a:solidFill>
                  <a:srgbClr val="FF0000"/>
                </a:solidFill>
                <a:sym typeface="Symbol"/>
              </a:rPr>
              <a:t> fully equipped</a:t>
            </a:r>
            <a:r>
              <a:rPr lang="en-GB" sz="2400" dirty="0" smtClean="0">
                <a:sym typeface="Symbol"/>
              </a:rPr>
              <a:t> </a:t>
            </a:r>
            <a:r>
              <a:rPr lang="en-GB" sz="2400" dirty="0" err="1" smtClean="0">
                <a:sym typeface="Symbol"/>
              </a:rPr>
              <a:t>cryomodules</a:t>
            </a:r>
            <a:endParaRPr lang="en-GB" sz="2400" dirty="0" smtClean="0">
              <a:sym typeface="Symbol"/>
            </a:endParaRPr>
          </a:p>
          <a:p>
            <a:r>
              <a:rPr lang="en-GB" sz="2400" dirty="0" smtClean="0">
                <a:sym typeface="Symbol"/>
              </a:rPr>
              <a:t>Statistically, only EP processed cavities can reach these goals (FE, quenches, etc.)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8596" y="1928802"/>
          <a:ext cx="8286811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2"/>
                <a:gridCol w="2166953"/>
                <a:gridCol w="2166953"/>
                <a:gridCol w="216695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Accelerating</a:t>
                      </a:r>
                      <a:r>
                        <a:rPr lang="en-GB" baseline="0" dirty="0" smtClean="0"/>
                        <a:t> field [MV/m]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Peak surface electric field [MV/m]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Peak</a:t>
                      </a:r>
                      <a:r>
                        <a:rPr lang="en-GB" baseline="0" dirty="0" smtClean="0"/>
                        <a:t> s</a:t>
                      </a:r>
                      <a:r>
                        <a:rPr lang="en-GB" dirty="0" smtClean="0"/>
                        <a:t>urface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magnetic field [</a:t>
                      </a:r>
                      <a:r>
                        <a:rPr lang="en-GB" dirty="0" err="1" smtClean="0"/>
                        <a:t>mT</a:t>
                      </a:r>
                      <a:r>
                        <a:rPr lang="en-GB" dirty="0" smtClean="0"/>
                        <a:t>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smtClean="0"/>
                        <a:t>β</a:t>
                      </a:r>
                      <a:r>
                        <a:rPr lang="en-GB" dirty="0" smtClean="0"/>
                        <a:t>=1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β</a:t>
                      </a:r>
                      <a:r>
                        <a:rPr lang="en-GB" dirty="0" smtClean="0"/>
                        <a:t>=0.92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24.5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β</a:t>
                      </a:r>
                      <a:r>
                        <a:rPr lang="en-GB" dirty="0" smtClean="0"/>
                        <a:t>=0.65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5</a:t>
            </a:fld>
            <a:endParaRPr lang="en-GB"/>
          </a:p>
        </p:txBody>
      </p:sp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379990" y="142852"/>
          <a:ext cx="8478290" cy="6357982"/>
        </p:xfrm>
        <a:graphic>
          <a:graphicData uri="http://schemas.openxmlformats.org/presentationml/2006/ole">
            <p:oleObj spid="_x0000_s62466" name="Slide" r:id="rId4" imgW="4570530" imgH="3427653" progId="PowerPoint.Slide.12">
              <p:embed/>
            </p:oleObj>
          </a:graphicData>
        </a:graphic>
      </p:graphicFrame>
      <p:sp>
        <p:nvSpPr>
          <p:cNvPr id="8" name="Oval 7"/>
          <p:cNvSpPr/>
          <p:nvPr/>
        </p:nvSpPr>
        <p:spPr>
          <a:xfrm>
            <a:off x="5143504" y="3857628"/>
            <a:ext cx="2000264" cy="71438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5357818" y="5072074"/>
            <a:ext cx="1143008" cy="1428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72066" y="5715016"/>
            <a:ext cx="154491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E</a:t>
            </a:r>
            <a:r>
              <a:rPr lang="en-GB" baseline="-25000" dirty="0" err="1" smtClean="0"/>
              <a:t>p</a:t>
            </a:r>
            <a:r>
              <a:rPr lang="en-GB" dirty="0" smtClean="0"/>
              <a:t>=56.2 MV/m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6</a:t>
            </a:fld>
            <a:endParaRPr lang="en-GB"/>
          </a:p>
        </p:txBody>
      </p:sp>
      <p:graphicFrame>
        <p:nvGraphicFramePr>
          <p:cNvPr id="64514" name="Object 2"/>
          <p:cNvGraphicFramePr>
            <a:graphicFrameLocks noChangeAspect="1"/>
          </p:cNvGraphicFramePr>
          <p:nvPr/>
        </p:nvGraphicFramePr>
        <p:xfrm>
          <a:off x="357158" y="142852"/>
          <a:ext cx="8478291" cy="6357982"/>
        </p:xfrm>
        <a:graphic>
          <a:graphicData uri="http://schemas.openxmlformats.org/presentationml/2006/ole">
            <p:oleObj spid="_x0000_s64514" name="Slide" r:id="rId4" imgW="4570530" imgH="3427653" progId="PowerPoint.Slide.12">
              <p:embed/>
            </p:oleObj>
          </a:graphicData>
        </a:graphic>
      </p:graphicFrame>
      <p:sp>
        <p:nvSpPr>
          <p:cNvPr id="8" name="Oval 7"/>
          <p:cNvSpPr/>
          <p:nvPr/>
        </p:nvSpPr>
        <p:spPr>
          <a:xfrm>
            <a:off x="5000628" y="3857628"/>
            <a:ext cx="2000264" cy="71438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5214942" y="5072074"/>
            <a:ext cx="1143008" cy="1428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29190" y="5715016"/>
            <a:ext cx="1205779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r>
              <a:rPr lang="en-GB" baseline="-25000" dirty="0" smtClean="0"/>
              <a:t>p</a:t>
            </a:r>
            <a:r>
              <a:rPr lang="en-GB" dirty="0" smtClean="0"/>
              <a:t>=120 </a:t>
            </a:r>
            <a:r>
              <a:rPr lang="en-GB" dirty="0" err="1" smtClean="0"/>
              <a:t>mT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6562" name="Object 2"/>
          <p:cNvGraphicFramePr>
            <a:graphicFrameLocks noChangeAspect="1"/>
          </p:cNvGraphicFramePr>
          <p:nvPr/>
        </p:nvGraphicFramePr>
        <p:xfrm>
          <a:off x="428596" y="214290"/>
          <a:ext cx="8287767" cy="6215106"/>
        </p:xfrm>
        <a:graphic>
          <a:graphicData uri="http://schemas.openxmlformats.org/presentationml/2006/ole">
            <p:oleObj spid="_x0000_s66562" name="Slide" r:id="rId4" imgW="4570530" imgH="3427653" progId="PowerPoint.Slide.12">
              <p:embed/>
            </p:oleObj>
          </a:graphicData>
        </a:graphic>
      </p:graphicFrame>
      <p:sp>
        <p:nvSpPr>
          <p:cNvPr id="8" name="Oval 7"/>
          <p:cNvSpPr/>
          <p:nvPr/>
        </p:nvSpPr>
        <p:spPr>
          <a:xfrm>
            <a:off x="6357950" y="4214818"/>
            <a:ext cx="2000264" cy="71438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stCxn id="8" idx="4"/>
            <a:endCxn id="10" idx="3"/>
          </p:cNvCxnSpPr>
          <p:nvPr/>
        </p:nvCxnSpPr>
        <p:spPr>
          <a:xfrm rot="5400000">
            <a:off x="5716469" y="3972317"/>
            <a:ext cx="684732" cy="259849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14678" y="5429264"/>
            <a:ext cx="1544910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E</a:t>
            </a:r>
            <a:r>
              <a:rPr lang="en-GB" baseline="-25000" dirty="0" err="1" smtClean="0"/>
              <a:t>p</a:t>
            </a:r>
            <a:r>
              <a:rPr lang="en-GB" dirty="0" smtClean="0"/>
              <a:t>=46.7 MV/m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6286512" y="1845222"/>
            <a:ext cx="2000264" cy="71438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rot="16200000" flipV="1">
            <a:off x="6748744" y="1307322"/>
            <a:ext cx="845114" cy="23068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15074" y="630776"/>
            <a:ext cx="1492012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E</a:t>
            </a:r>
            <a:r>
              <a:rPr lang="en-GB" baseline="-25000" dirty="0" err="1" smtClean="0">
                <a:solidFill>
                  <a:schemeClr val="bg1"/>
                </a:solidFill>
              </a:rPr>
              <a:t>p</a:t>
            </a:r>
            <a:r>
              <a:rPr lang="en-GB" dirty="0" smtClean="0">
                <a:solidFill>
                  <a:schemeClr val="bg1"/>
                </a:solidFill>
              </a:rPr>
              <a:t>=40.4MV/m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9124" y="939061"/>
            <a:ext cx="1895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FFC000"/>
                </a:solidFill>
              </a:rPr>
              <a:t>(BCP only)</a:t>
            </a:r>
            <a:endParaRPr lang="en-GB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Electropolishing: diffusion layer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/>
          <a:srcRect l="14547" t="18712" r="18707" b="8905"/>
          <a:stretch>
            <a:fillRect/>
          </a:stretch>
        </p:blipFill>
        <p:spPr bwMode="auto">
          <a:xfrm>
            <a:off x="4879948" y="1071546"/>
            <a:ext cx="4121207" cy="3144251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807847" y="5008923"/>
          <a:ext cx="3121211" cy="848969"/>
        </p:xfrm>
        <a:graphic>
          <a:graphicData uri="http://schemas.openxmlformats.org/presentationml/2006/ole">
            <p:oleObj spid="_x0000_s25604" name="Equation" r:id="rId5" imgW="1587240" imgH="43164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85786" y="4572008"/>
            <a:ext cx="480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At the cathode, with no competing reaction:</a:t>
            </a:r>
            <a:endParaRPr lang="en-GB" sz="2000" dirty="0"/>
          </a:p>
        </p:txBody>
      </p:sp>
      <p:sp>
        <p:nvSpPr>
          <p:cNvPr id="12" name="Left Brace 11"/>
          <p:cNvSpPr/>
          <p:nvPr/>
        </p:nvSpPr>
        <p:spPr>
          <a:xfrm rot="16200000">
            <a:off x="2928927" y="5429263"/>
            <a:ext cx="500066" cy="92869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071538" y="6072206"/>
            <a:ext cx="5050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Overpotential</a:t>
            </a:r>
            <a:r>
              <a:rPr lang="en-GB" dirty="0" smtClean="0"/>
              <a:t>, in practice the voltage across the cell</a:t>
            </a:r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4214810" y="5164179"/>
            <a:ext cx="4143405" cy="471458"/>
            <a:chOff x="4214810" y="5164179"/>
            <a:chExt cx="4143405" cy="471458"/>
          </a:xfrm>
        </p:grpSpPr>
        <p:graphicFrame>
          <p:nvGraphicFramePr>
            <p:cNvPr id="14" name="Object 13"/>
            <p:cNvGraphicFramePr>
              <a:graphicFrameLocks noChangeAspect="1"/>
            </p:cNvGraphicFramePr>
            <p:nvPr/>
          </p:nvGraphicFramePr>
          <p:xfrm>
            <a:off x="5715009" y="5164179"/>
            <a:ext cx="2643206" cy="471458"/>
          </p:xfrm>
          <a:graphic>
            <a:graphicData uri="http://schemas.openxmlformats.org/presentationml/2006/ole">
              <p:oleObj spid="_x0000_s25605" name="Equation" r:id="rId6" imgW="1282680" imgH="228600" progId="Equation.3">
                <p:embed/>
              </p:oleObj>
            </a:graphicData>
          </a:graphic>
        </p:graphicFrame>
        <p:cxnSp>
          <p:nvCxnSpPr>
            <p:cNvPr id="16" name="Straight Arrow Connector 15"/>
            <p:cNvCxnSpPr/>
            <p:nvPr/>
          </p:nvCxnSpPr>
          <p:spPr>
            <a:xfrm rot="10800000">
              <a:off x="4214810" y="5429264"/>
              <a:ext cx="150019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7"/>
          <a:srcRect l="6288"/>
          <a:stretch>
            <a:fillRect/>
          </a:stretch>
        </p:blipFill>
        <p:spPr bwMode="auto">
          <a:xfrm>
            <a:off x="109181" y="1071546"/>
            <a:ext cx="4684751" cy="3143272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Polishing effect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SPL Collaboration Meeting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Sergio Calatroni - 11/12.12.2008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0314F-0D32-4BD8-83B5-877161493DD6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0275" y="594424"/>
            <a:ext cx="5254931" cy="226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Chart 6"/>
          <p:cNvGraphicFramePr/>
          <p:nvPr/>
        </p:nvGraphicFramePr>
        <p:xfrm>
          <a:off x="1428728" y="3071810"/>
          <a:ext cx="6357982" cy="3438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58016" y="6143644"/>
            <a:ext cx="17456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From: Leonel Ferreira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4425</TotalTime>
  <Words>820</Words>
  <Application>Microsoft Office PowerPoint</Application>
  <PresentationFormat>On-screen Show (4:3)</PresentationFormat>
  <Paragraphs>200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Slide</vt:lpstr>
      <vt:lpstr>Equation</vt:lpstr>
      <vt:lpstr>Processing of SPL cavities to obtain design performance Introduction</vt:lpstr>
      <vt:lpstr>Tasks</vt:lpstr>
      <vt:lpstr>EUCARD WP 10.2 (from Dieter Proch)</vt:lpstr>
      <vt:lpstr>Why EP?</vt:lpstr>
      <vt:lpstr>Slide 5</vt:lpstr>
      <vt:lpstr>Slide 6</vt:lpstr>
      <vt:lpstr>Slide 7</vt:lpstr>
      <vt:lpstr>Electropolishing: diffusion layer</vt:lpstr>
      <vt:lpstr>Polishing effect</vt:lpstr>
      <vt:lpstr>Polarisation curves</vt:lpstr>
      <vt:lpstr>Low-β cavities</vt:lpstr>
      <vt:lpstr>EP difficulties</vt:lpstr>
      <vt:lpstr>Further needs for surface preparation</vt:lpstr>
      <vt:lpstr>Goals and beyond</vt:lpstr>
      <vt:lpstr>Slide 15</vt:lpstr>
      <vt:lpstr>WP10.2 Deliverables</vt:lpstr>
      <vt:lpstr>Relative comparison</vt:lpstr>
      <vt:lpstr>Vertical EP in Cornell</vt:lpstr>
      <vt:lpstr>EP system for 1.5 GHz Cu cavities at CERN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R&amp;D on SC RF cavities at CERN: Electropolishing of niobium</dc:title>
  <dc:creator>scala</dc:creator>
  <cp:lastModifiedBy>scala</cp:lastModifiedBy>
  <cp:revision>405</cp:revision>
  <dcterms:created xsi:type="dcterms:W3CDTF">2008-10-07T13:06:21Z</dcterms:created>
  <dcterms:modified xsi:type="dcterms:W3CDTF">2008-12-10T14:19:41Z</dcterms:modified>
</cp:coreProperties>
</file>