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7" r:id="rId4"/>
    <p:sldId id="267" r:id="rId5"/>
    <p:sldId id="265" r:id="rId6"/>
    <p:sldId id="260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794" y="-8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645E7-F716-4C65-BDB0-C873A69951AB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4D987F-BFE1-4F23-9CE5-51ECB0027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5B90F-D263-4BEF-AF67-D8F26A5DDD01}" type="datetime1">
              <a:rPr lang="en-US" smtClean="0"/>
              <a:pPr/>
              <a:t>12/10/2008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52507-6C16-45CA-B356-B50A6E1A3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41BC-6D24-4FFF-858D-82966E65D7BB}" type="datetime1">
              <a:rPr lang="en-US" smtClean="0"/>
              <a:pPr/>
              <a:t>12/10/2008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52507-6C16-45CA-B356-B50A6E1A3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2B1D6-F052-43E1-B274-151D53B925E7}" type="datetime1">
              <a:rPr lang="en-US" smtClean="0"/>
              <a:pPr/>
              <a:t>12/10/2008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52507-6C16-45CA-B356-B50A6E1A3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2FE86-823A-471E-8557-8A18B8F81A87}" type="datetime1">
              <a:rPr lang="en-US" smtClean="0"/>
              <a:pPr/>
              <a:t>12/10/2008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52507-6C16-45CA-B356-B50A6E1A3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65103-BAD1-4D22-94BE-69AC6A4835D8}" type="datetime1">
              <a:rPr lang="en-US" smtClean="0"/>
              <a:pPr/>
              <a:t>12/10/2008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52507-6C16-45CA-B356-B50A6E1A3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2DCD-1D23-4ED6-907A-FFE2D5407612}" type="datetime1">
              <a:rPr lang="en-US" smtClean="0"/>
              <a:pPr/>
              <a:t>12/10/2008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52507-6C16-45CA-B356-B50A6E1A3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A84F7-2B98-4548-9143-A3BABC0C0C80}" type="datetime1">
              <a:rPr lang="en-US" smtClean="0"/>
              <a:pPr/>
              <a:t>12/10/2008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52507-6C16-45CA-B356-B50A6E1A3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2CBD4-6D5F-4A73-ABC4-9773F1CAEE4D}" type="datetime1">
              <a:rPr lang="en-US" smtClean="0"/>
              <a:pPr/>
              <a:t>12/10/2008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52507-6C16-45CA-B356-B50A6E1A3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CBF4-D5A6-44D8-9076-0C1FE96EC86C}" type="datetime1">
              <a:rPr lang="en-US" smtClean="0"/>
              <a:pPr/>
              <a:t>12/10/2008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52507-6C16-45CA-B356-B50A6E1A3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2AE20-365D-4C66-BB15-9E1C54EEF5E0}" type="datetime1">
              <a:rPr lang="en-US" smtClean="0"/>
              <a:pPr/>
              <a:t>12/10/2008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52507-6C16-45CA-B356-B50A6E1A3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90FE-7F2C-4E24-8042-730644B5B4A4}" type="datetime1">
              <a:rPr lang="en-US" smtClean="0"/>
              <a:pPr/>
              <a:t>12/10/2008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52507-6C16-45CA-B356-B50A6E1A3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D6B69-BB32-43D0-ACF3-31ABC1B6303D}" type="datetime1">
              <a:rPr lang="en-US" smtClean="0"/>
              <a:pPr/>
              <a:t>12/10/2008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52507-6C16-45CA-B356-B50A6E1A3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file:///\\CERNHOMET.cern.ch\tomma\Public\%3f%3f%3f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13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emf"/><Relationship Id="rId11" Type="http://schemas.openxmlformats.org/officeDocument/2006/relationships/image" Target="../media/image17.emf"/><Relationship Id="rId5" Type="http://schemas.openxmlformats.org/officeDocument/2006/relationships/image" Target="../media/image11.emf"/><Relationship Id="rId10" Type="http://schemas.openxmlformats.org/officeDocument/2006/relationships/image" Target="../media/image16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71472" y="285728"/>
            <a:ext cx="8072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solidFill>
                  <a:srgbClr val="FF0000"/>
                </a:solidFill>
              </a:rPr>
              <a:t>Quadrupoles</a:t>
            </a:r>
            <a:r>
              <a:rPr lang="en-US" sz="3200" b="1" dirty="0" smtClean="0">
                <a:solidFill>
                  <a:srgbClr val="FF0000"/>
                </a:solidFill>
              </a:rPr>
              <a:t> for the SPL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 smtClean="0"/>
              <a:t>Davide Tommasini                                                                   SPL Collaboration </a:t>
            </a:r>
            <a:r>
              <a:rPr lang="en-US" dirty="0"/>
              <a:t>M</a:t>
            </a:r>
            <a:r>
              <a:rPr lang="en-US" dirty="0" smtClean="0"/>
              <a:t>eeting                                                          December 11</a:t>
            </a:r>
            <a:r>
              <a:rPr lang="en-US" baseline="30000" dirty="0" smtClean="0"/>
              <a:t>th</a:t>
            </a:r>
            <a:r>
              <a:rPr lang="en-US" dirty="0" smtClean="0"/>
              <a:t> 2008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1071546"/>
            <a:ext cx="81439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THE REQUIREMENTS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DC operated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Cold (4.2 or 1.9 K)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Aperture 100 mm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Gradient 6 T/m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Magnetic length 450 mm : the same for all magnets ?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Supplied in series or individually ?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Requirements on the fringe field ?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Requirements on field harmonics ?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How many ?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Beam losses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7617" t="14111" r="13867" b="6787"/>
          <a:stretch>
            <a:fillRect/>
          </a:stretch>
        </p:blipFill>
        <p:spPr bwMode="auto">
          <a:xfrm>
            <a:off x="0" y="1500174"/>
            <a:ext cx="4643438" cy="3742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14348" y="5286388"/>
            <a:ext cx="3143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NI=6000 A for G=6T/m in 2D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20703" t="41943" r="53516" b="24365"/>
          <a:stretch>
            <a:fillRect/>
          </a:stretch>
        </p:blipFill>
        <p:spPr bwMode="auto">
          <a:xfrm>
            <a:off x="714348" y="1928802"/>
            <a:ext cx="88831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2928934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High Cu/Sc (MRI)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71472" y="285728"/>
            <a:ext cx="8072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Iron Dominated Superconducting </a:t>
            </a:r>
            <a:r>
              <a:rPr lang="en-US" sz="3200" b="1" dirty="0" err="1" smtClean="0">
                <a:solidFill>
                  <a:srgbClr val="FF0000"/>
                </a:solidFill>
              </a:rPr>
              <a:t>Quadrupole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 smtClean="0"/>
              <a:t>Davide Tommasini                                                                   SPL Collaboration </a:t>
            </a:r>
            <a:r>
              <a:rPr lang="en-US" dirty="0"/>
              <a:t>M</a:t>
            </a:r>
            <a:r>
              <a:rPr lang="en-US" dirty="0" smtClean="0"/>
              <a:t>eeting                                                          December 11</a:t>
            </a:r>
            <a:r>
              <a:rPr lang="en-US" baseline="30000" dirty="0" smtClean="0"/>
              <a:t>th</a:t>
            </a:r>
            <a:r>
              <a:rPr lang="en-US" dirty="0" smtClean="0"/>
              <a:t> 2008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86314" y="5214950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Cross-section by ONE SINGLE lamination !</a:t>
            </a:r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5400000">
            <a:off x="5011476" y="1275012"/>
            <a:ext cx="362164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71472" y="285728"/>
            <a:ext cx="8072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Current Dominated Double Helix </a:t>
            </a:r>
            <a:r>
              <a:rPr lang="en-US" sz="3200" b="1" dirty="0" err="1" smtClean="0">
                <a:solidFill>
                  <a:srgbClr val="FF0000"/>
                </a:solidFill>
              </a:rPr>
              <a:t>Quadrupole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 smtClean="0"/>
              <a:t>Davide Tommasini                                                                   SPL Collaboration </a:t>
            </a:r>
            <a:r>
              <a:rPr lang="en-US" dirty="0"/>
              <a:t>M</a:t>
            </a:r>
            <a:r>
              <a:rPr lang="en-US" dirty="0" smtClean="0"/>
              <a:t>eeting                                                          December 11</a:t>
            </a:r>
            <a:r>
              <a:rPr lang="en-US" baseline="30000" dirty="0" smtClean="0"/>
              <a:t>th</a:t>
            </a:r>
            <a:r>
              <a:rPr lang="en-US" dirty="0" smtClean="0"/>
              <a:t> 2008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2038" y="1052513"/>
            <a:ext cx="6886302" cy="466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71472" y="285728"/>
            <a:ext cx="8072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Current Dominated Double Helix </a:t>
            </a:r>
            <a:r>
              <a:rPr lang="en-US" sz="3200" b="1" dirty="0" err="1" smtClean="0">
                <a:solidFill>
                  <a:srgbClr val="FF0000"/>
                </a:solidFill>
              </a:rPr>
              <a:t>Quadrupole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 smtClean="0"/>
              <a:t>Davide Tommasini                                                                   SPL Collaboration </a:t>
            </a:r>
            <a:r>
              <a:rPr lang="en-US" dirty="0"/>
              <a:t>M</a:t>
            </a:r>
            <a:r>
              <a:rPr lang="en-US" dirty="0" smtClean="0"/>
              <a:t>eeting                                                          December 11</a:t>
            </a:r>
            <a:r>
              <a:rPr lang="en-US" baseline="30000" dirty="0" smtClean="0"/>
              <a:t>th</a:t>
            </a:r>
            <a:r>
              <a:rPr lang="en-US" dirty="0" smtClean="0"/>
              <a:t> 2008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 r="23810"/>
          <a:stretch>
            <a:fillRect/>
          </a:stretch>
        </p:blipFill>
        <p:spPr bwMode="auto">
          <a:xfrm>
            <a:off x="285720" y="1071546"/>
            <a:ext cx="3428991" cy="3107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/>
          <a:srcRect r="15853" b="6394"/>
          <a:stretch>
            <a:fillRect/>
          </a:stretch>
        </p:blipFill>
        <p:spPr bwMode="auto">
          <a:xfrm>
            <a:off x="4214810" y="928670"/>
            <a:ext cx="399918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457" name="Object 1"/>
          <p:cNvGraphicFramePr>
            <a:graphicFrameLocks noChangeAspect="1"/>
          </p:cNvGraphicFramePr>
          <p:nvPr/>
        </p:nvGraphicFramePr>
        <p:xfrm>
          <a:off x="4714876" y="3786190"/>
          <a:ext cx="3214710" cy="2598490"/>
        </p:xfrm>
        <a:graphic>
          <a:graphicData uri="http://schemas.openxmlformats.org/presentationml/2006/ole">
            <p:oleObj spid="_x0000_s19457" name="Mathcad" r:id="rId5" imgW="5219640" imgH="4219560" progId="Mathcad">
              <p:link updateAutomatic="1"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214546" y="857232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Design by Simona Bettoni &amp; Eugenio </a:t>
            </a:r>
            <a:r>
              <a:rPr lang="en-US" b="1" i="1" dirty="0" err="1" smtClean="0"/>
              <a:t>Paoloni</a:t>
            </a:r>
            <a:endParaRPr lang="en-US" b="1" i="1" dirty="0"/>
          </a:p>
        </p:txBody>
      </p:sp>
      <p:pic>
        <p:nvPicPr>
          <p:cNvPr id="10" name="Picture 9" descr="B1fz_biggest_G.em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58" y="3500438"/>
            <a:ext cx="4079810" cy="28550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71472" y="285728"/>
            <a:ext cx="8072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Field quality along the z axis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 smtClean="0"/>
              <a:t>Davide Tommasini                                                                   SPL Collaboration </a:t>
            </a:r>
            <a:r>
              <a:rPr lang="en-US" dirty="0"/>
              <a:t>M</a:t>
            </a:r>
            <a:r>
              <a:rPr lang="en-US" dirty="0" smtClean="0"/>
              <a:t>eeting                                                          December 11</a:t>
            </a:r>
            <a:r>
              <a:rPr lang="en-US" baseline="30000" dirty="0" smtClean="0"/>
              <a:t>th</a:t>
            </a:r>
            <a:r>
              <a:rPr lang="en-US" dirty="0" smtClean="0"/>
              <a:t> 2008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33363" y="1390650"/>
          <a:ext cx="1387475" cy="452438"/>
        </p:xfrm>
        <a:graphic>
          <a:graphicData uri="http://schemas.openxmlformats.org/presentationml/2006/ole">
            <p:oleObj spid="_x0000_s2050" name="Equation" r:id="rId3" imgW="1054080" imgH="342720" progId="Equation.3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747941" y="1354651"/>
          <a:ext cx="877005" cy="471227"/>
        </p:xfrm>
        <a:graphic>
          <a:graphicData uri="http://schemas.openxmlformats.org/presentationml/2006/ole">
            <p:oleObj spid="_x0000_s2051" name="Equation" r:id="rId4" imgW="850680" imgH="457200" progId="Equation.3">
              <p:embed/>
            </p:oleObj>
          </a:graphicData>
        </a:graphic>
      </p:graphicFrame>
      <p:pic>
        <p:nvPicPr>
          <p:cNvPr id="8" name="Picture 7" descr="B5.em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200" y="4114800"/>
            <a:ext cx="2928420" cy="219762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9" name="Picture 8" descr="B0.em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67580" y="1520906"/>
            <a:ext cx="2928420" cy="219762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0" name="Picture 9" descr="B2.em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69197" y="1520906"/>
            <a:ext cx="2928420" cy="219762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1" name="Picture 10" descr="B3.em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9580" y="4114800"/>
            <a:ext cx="2928420" cy="219762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4" name="Picture 13" descr="B4.em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63956" y="4114800"/>
            <a:ext cx="2928420" cy="219762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6" name="Picture 15" descr="Analisi.png"/>
          <p:cNvPicPr>
            <a:picLocks noChangeAspect="1"/>
          </p:cNvPicPr>
          <p:nvPr/>
        </p:nvPicPr>
        <p:blipFill>
          <a:blip r:embed="rId10"/>
          <a:srcRect l="25382" t="30836" r="39486" b="25994"/>
          <a:stretch>
            <a:fillRect/>
          </a:stretch>
        </p:blipFill>
        <p:spPr>
          <a:xfrm>
            <a:off x="681141" y="1811851"/>
            <a:ext cx="1600200" cy="135774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86139" y="3107251"/>
            <a:ext cx="30051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/>
              <a:t>At the coil center (z = 22.5 cm, </a:t>
            </a:r>
            <a:r>
              <a:rPr lang="en-US" sz="1200" b="1" dirty="0" err="1" smtClean="0"/>
              <a:t>x_fit</a:t>
            </a:r>
            <a:r>
              <a:rPr lang="en-US" sz="1200" b="1" dirty="0" smtClean="0"/>
              <a:t> = ±3 cm)</a:t>
            </a:r>
            <a:endParaRPr lang="en-US" sz="1200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06017" y="3369367"/>
            <a:ext cx="2971800" cy="350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71472" y="285728"/>
            <a:ext cx="8072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Environmental Friendly </a:t>
            </a:r>
            <a:r>
              <a:rPr lang="en-US" sz="3200" b="1" dirty="0" err="1" smtClean="0">
                <a:solidFill>
                  <a:srgbClr val="FF0000"/>
                </a:solidFill>
              </a:rPr>
              <a:t>Quadrupole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 smtClean="0"/>
              <a:t>Davide Tommasini                                                                   SPL Collaboration </a:t>
            </a:r>
            <a:r>
              <a:rPr lang="en-US" dirty="0"/>
              <a:t>M</a:t>
            </a:r>
            <a:r>
              <a:rPr lang="en-US" dirty="0" smtClean="0"/>
              <a:t>eeting                                                          December 11</a:t>
            </a:r>
            <a:r>
              <a:rPr lang="en-US" baseline="30000" dirty="0" smtClean="0"/>
              <a:t>th</a:t>
            </a:r>
            <a:r>
              <a:rPr lang="en-US" dirty="0" smtClean="0"/>
              <a:t> 2008</a:t>
            </a:r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l="18164" t="13184" r="2734" b="6982"/>
          <a:stretch>
            <a:fillRect/>
          </a:stretch>
        </p:blipFill>
        <p:spPr bwMode="auto">
          <a:xfrm>
            <a:off x="785786" y="1071546"/>
            <a:ext cx="389303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00034" y="4786322"/>
            <a:ext cx="8215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Different configurations are possible with permanent magnets</a:t>
            </a:r>
          </a:p>
          <a:p>
            <a:pPr algn="ctr"/>
            <a:r>
              <a:rPr lang="en-US" sz="2400" dirty="0" smtClean="0"/>
              <a:t>Hybrid solution with trimming coils can also be envisaged</a:t>
            </a:r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4973029" y="1313459"/>
            <a:ext cx="3429024" cy="280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71472" y="285728"/>
            <a:ext cx="8072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solidFill>
                  <a:srgbClr val="FF0000"/>
                </a:solidFill>
              </a:rPr>
              <a:t>Quadrupoles</a:t>
            </a:r>
            <a:r>
              <a:rPr lang="en-US" sz="3200" b="1" dirty="0" smtClean="0">
                <a:solidFill>
                  <a:srgbClr val="FF0000"/>
                </a:solidFill>
              </a:rPr>
              <a:t> for the SPL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 smtClean="0"/>
              <a:t>Davide Tommasini                                                                   SPL Collaboration </a:t>
            </a:r>
            <a:r>
              <a:rPr lang="en-US" dirty="0"/>
              <a:t>M</a:t>
            </a:r>
            <a:r>
              <a:rPr lang="en-US" dirty="0" smtClean="0"/>
              <a:t>eeting                                                          December 11</a:t>
            </a:r>
            <a:r>
              <a:rPr lang="en-US" baseline="30000" dirty="0" smtClean="0"/>
              <a:t>th</a:t>
            </a:r>
            <a:r>
              <a:rPr lang="en-US" dirty="0" smtClean="0"/>
              <a:t> 2008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071546"/>
            <a:ext cx="9144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CONCLUSIONS</a:t>
            </a:r>
          </a:p>
          <a:p>
            <a:pPr algn="ctr"/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required field gradient is not an issue and can be achieved with several designs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magnet size can be very compact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3D design to compute the influence on adjacent systems and possibly design shielding plates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Some of the requirements anticipated in the introduction need iteration </a:t>
            </a:r>
          </a:p>
          <a:p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b="1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255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Office Theme</vt:lpstr>
      <vt:lpstr>\\CERNHOMET.cern.ch\tomma\Public\???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tomma</dc:creator>
  <cp:lastModifiedBy>tomma</cp:lastModifiedBy>
  <cp:revision>29</cp:revision>
  <dcterms:created xsi:type="dcterms:W3CDTF">2008-12-04T16:04:33Z</dcterms:created>
  <dcterms:modified xsi:type="dcterms:W3CDTF">2008-12-10T14:47:38Z</dcterms:modified>
</cp:coreProperties>
</file>