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392" r:id="rId2"/>
    <p:sldId id="384" r:id="rId3"/>
    <p:sldId id="385" r:id="rId4"/>
    <p:sldId id="393" r:id="rId5"/>
    <p:sldId id="391" r:id="rId6"/>
    <p:sldId id="381" r:id="rId7"/>
    <p:sldId id="382" r:id="rId8"/>
    <p:sldId id="354" r:id="rId9"/>
    <p:sldId id="347" r:id="rId10"/>
    <p:sldId id="332" r:id="rId11"/>
    <p:sldId id="394" r:id="rId12"/>
    <p:sldId id="396" r:id="rId13"/>
    <p:sldId id="397" r:id="rId14"/>
    <p:sldId id="386" r:id="rId15"/>
    <p:sldId id="389" r:id="rId16"/>
    <p:sldId id="377" r:id="rId17"/>
    <p:sldId id="355" r:id="rId18"/>
    <p:sldId id="348" r:id="rId19"/>
    <p:sldId id="356" r:id="rId20"/>
    <p:sldId id="380" r:id="rId21"/>
    <p:sldId id="349" r:id="rId22"/>
    <p:sldId id="383" r:id="rId23"/>
    <p:sldId id="378" r:id="rId24"/>
    <p:sldId id="330" r:id="rId25"/>
    <p:sldId id="372" r:id="rId26"/>
    <p:sldId id="388" r:id="rId27"/>
    <p:sldId id="374" r:id="rId28"/>
    <p:sldId id="376" r:id="rId29"/>
    <p:sldId id="375" r:id="rId30"/>
    <p:sldId id="387" r:id="rId31"/>
    <p:sldId id="390" r:id="rId32"/>
    <p:sldId id="343" r:id="rId33"/>
    <p:sldId id="342" r:id="rId34"/>
    <p:sldId id="395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0066CC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597" autoAdjust="0"/>
    <p:restoredTop sz="97368" autoAdjust="0"/>
  </p:normalViewPr>
  <p:slideViewPr>
    <p:cSldViewPr>
      <p:cViewPr>
        <p:scale>
          <a:sx n="70" d="100"/>
          <a:sy n="70" d="100"/>
        </p:scale>
        <p:origin x="-83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238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4" Type="http://schemas.openxmlformats.org/officeDocument/2006/relationships/image" Target="../media/image6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0F5545-03DD-4FF6-9FAD-011208B0A07D}" type="datetimeFigureOut">
              <a:rPr lang="pl-PL"/>
              <a:pPr>
                <a:defRPr/>
              </a:pPr>
              <a:t>2015-09-24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1C84288-BDA8-4728-BC69-D2DF97FBAFF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E593AD-1E4F-423B-BB07-4E489DCA2078}" type="slidenum">
              <a:rPr lang="pl-PL"/>
              <a:pPr/>
              <a:t>4</a:t>
            </a:fld>
            <a:endParaRPr lang="pl-PL"/>
          </a:p>
        </p:txBody>
      </p:sp>
      <p:sp>
        <p:nvSpPr>
          <p:cNvPr id="380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8263" y="914400"/>
            <a:ext cx="4181475" cy="3135313"/>
          </a:xfrm>
          <a:solidFill>
            <a:srgbClr val="FFFFFF"/>
          </a:solidFill>
          <a:ln/>
        </p:spPr>
      </p:sp>
      <p:sp>
        <p:nvSpPr>
          <p:cNvPr id="38093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1046163" y="4352925"/>
            <a:ext cx="4770437" cy="3478213"/>
          </a:xfrm>
          <a:ln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CD710C-D9E4-409B-A085-909FD4E2073B}" type="slidenum">
              <a:rPr lang="pl-PL"/>
              <a:pPr/>
              <a:t>11</a:t>
            </a:fld>
            <a:endParaRPr lang="pl-PL"/>
          </a:p>
        </p:txBody>
      </p:sp>
      <p:sp>
        <p:nvSpPr>
          <p:cNvPr id="37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8263" y="914400"/>
            <a:ext cx="4181475" cy="3135313"/>
          </a:xfrm>
          <a:solidFill>
            <a:srgbClr val="FFFFFF"/>
          </a:solidFill>
          <a:ln/>
        </p:spPr>
      </p:sp>
      <p:sp>
        <p:nvSpPr>
          <p:cNvPr id="37171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1046163" y="4352925"/>
            <a:ext cx="4770437" cy="3478213"/>
          </a:xfrm>
          <a:ln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2EF93-CF0B-4B97-87AD-E0D10E2B3FEE}" type="datetimeFigureOut">
              <a:rPr lang="en-US"/>
              <a:pPr>
                <a:defRPr/>
              </a:pPr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97B4D-1804-426C-8B1A-B9C4E0CC02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8E2C4-15B7-4E60-8CF8-1D5828645BAF}" type="datetimeFigureOut">
              <a:rPr lang="en-US"/>
              <a:pPr>
                <a:defRPr/>
              </a:pPr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A9186-9FCB-4AB3-B1BA-E8BE39BA6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E1633-8FA5-4D2A-B9BF-3A2EEDA2394C}" type="datetimeFigureOut">
              <a:rPr lang="en-US"/>
              <a:pPr>
                <a:defRPr/>
              </a:pPr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B45A2-CA5D-4A9C-8969-967EEA55A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8E084-B7A8-4957-8789-55545F034C52}" type="datetimeFigureOut">
              <a:rPr lang="en-US"/>
              <a:pPr>
                <a:defRPr/>
              </a:pPr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CAA1F-9C64-4A82-A023-A812B201D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4A9C2-A4BF-42D3-A191-21F930238973}" type="datetimeFigureOut">
              <a:rPr lang="en-US"/>
              <a:pPr>
                <a:defRPr/>
              </a:pPr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FB210-9935-4223-9111-23B0608D1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F427B-0F46-4403-8174-18E11287FFCD}" type="datetimeFigureOut">
              <a:rPr lang="en-US"/>
              <a:pPr>
                <a:defRPr/>
              </a:pPr>
              <a:t>9/24/2015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DD936-1765-4F6A-8E83-140D1975F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66184-2B56-4222-9430-6667EBFA4BFE}" type="datetimeFigureOut">
              <a:rPr lang="en-US"/>
              <a:pPr>
                <a:defRPr/>
              </a:pPr>
              <a:t>9/24/2015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845A7-B878-4A75-A3F7-AF2BB7362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4D5A2-3991-48CE-BD65-B50DFC0889BD}" type="datetimeFigureOut">
              <a:rPr lang="en-US"/>
              <a:pPr>
                <a:defRPr/>
              </a:pPr>
              <a:t>9/24/2015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333F6-BE11-4728-9D64-6545D5387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2FE05-6AE3-4592-ACCC-3408B892AA9A}" type="datetimeFigureOut">
              <a:rPr lang="en-US"/>
              <a:pPr>
                <a:defRPr/>
              </a:pPr>
              <a:t>9/24/2015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32F9B-9653-4828-9335-7B89190B56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9E7D8-14F9-4669-B31A-6C3D1DE6D5C0}" type="datetimeFigureOut">
              <a:rPr lang="en-US"/>
              <a:pPr>
                <a:defRPr/>
              </a:pPr>
              <a:t>9/24/2015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5B88B-1BA0-4975-95AF-963D413F9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80C8-DFA3-4650-BF38-2681BEDD8D28}" type="datetimeFigureOut">
              <a:rPr lang="en-US"/>
              <a:pPr>
                <a:defRPr/>
              </a:pPr>
              <a:t>9/24/2015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41B47-FE6B-4A86-A315-DF864ADCD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FAEBA0-8AC9-47C9-ADF0-78169ACFC960}" type="datetimeFigureOut">
              <a:rPr lang="en-US"/>
              <a:pPr>
                <a:defRPr/>
              </a:pPr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E88B42-7DE5-4599-9D7A-31EFB742B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9" name="Picture 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 userDrawn="1"/>
        </p:nvSpPr>
        <p:spPr bwMode="auto">
          <a:xfrm>
            <a:off x="76200" y="6477000"/>
            <a:ext cx="29718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>
            <a:lvl1pPr>
              <a:lnSpc>
                <a:spcPct val="93000"/>
              </a:lnSpc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 smtClean="0">
                <a:solidFill>
                  <a:srgbClr val="99CC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>
                <a:latin typeface="+mn-lt"/>
                <a:cs typeface="+mn-cs"/>
              </a:rPr>
              <a:t>MNN w IFJ PAN </a:t>
            </a:r>
            <a:r>
              <a:rPr lang="en-GB" dirty="0">
                <a:latin typeface="+mn-lt"/>
                <a:cs typeface="+mn-cs"/>
              </a:rPr>
              <a:t> </a:t>
            </a:r>
            <a:r>
              <a:rPr lang="pl-PL" dirty="0" smtClean="0">
                <a:latin typeface="+mn-lt"/>
                <a:cs typeface="+mn-cs"/>
              </a:rPr>
              <a:t>25/09/2015</a:t>
            </a:r>
            <a:endParaRPr lang="en-GB" dirty="0">
              <a:latin typeface="+mn-lt"/>
              <a:cs typeface="+mn-cs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 userDrawn="1"/>
        </p:nvSpPr>
        <p:spPr bwMode="auto">
          <a:xfrm>
            <a:off x="6781800" y="6445250"/>
            <a:ext cx="2308225" cy="341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600" dirty="0">
                <a:solidFill>
                  <a:srgbClr val="99CC00"/>
                </a:solidFill>
                <a:latin typeface="+mn-lt"/>
                <a:cs typeface="+mn-cs"/>
              </a:rPr>
              <a:t>P. </a:t>
            </a:r>
            <a:r>
              <a:rPr lang="en-GB" sz="1600" dirty="0" err="1">
                <a:solidFill>
                  <a:srgbClr val="99CC00"/>
                </a:solidFill>
                <a:latin typeface="+mn-lt"/>
                <a:cs typeface="+mn-cs"/>
              </a:rPr>
              <a:t>Brückman</a:t>
            </a:r>
            <a:r>
              <a:rPr lang="pl-PL" sz="1600" dirty="0">
                <a:solidFill>
                  <a:srgbClr val="99CC00"/>
                </a:solidFill>
                <a:latin typeface="+mn-lt"/>
                <a:cs typeface="+mn-cs"/>
              </a:rPr>
              <a:t> de Renstrom</a:t>
            </a:r>
            <a:endParaRPr lang="en-GB" sz="1600" dirty="0">
              <a:solidFill>
                <a:srgbClr val="99CC00"/>
              </a:solidFill>
              <a:latin typeface="+mn-lt"/>
              <a:cs typeface="+mn-cs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auto">
          <a:xfrm>
            <a:off x="4038600" y="6477000"/>
            <a:ext cx="684213" cy="333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dirty="0">
                <a:solidFill>
                  <a:srgbClr val="3399FF"/>
                </a:solidFill>
                <a:latin typeface="+mn-lt"/>
                <a:cs typeface="+mn-cs"/>
              </a:rPr>
              <a:t>p</a:t>
            </a:r>
            <a:fld id="{B6E3DE59-1998-4EBD-9F61-A4428430A2BB}" type="slidenum">
              <a:rPr lang="en-GB" sz="1400">
                <a:solidFill>
                  <a:srgbClr val="3399FF"/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en-GB" sz="1400" dirty="0">
              <a:solidFill>
                <a:srgbClr val="3399FF"/>
              </a:solidFill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62.jpe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6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1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8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8.jpeg"/><Relationship Id="rId15" Type="http://schemas.openxmlformats.org/officeDocument/2006/relationships/image" Target="../media/image17.png"/><Relationship Id="rId10" Type="http://schemas.openxmlformats.org/officeDocument/2006/relationships/image" Target="../media/image12.jpe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13" y="0"/>
            <a:ext cx="9145013" cy="6857999"/>
          </a:xfrm>
          <a:prstGeom prst="rect">
            <a:avLst/>
          </a:prstGeom>
          <a:noFill/>
          <a:ln w="72000">
            <a:solidFill>
              <a:srgbClr val="FFFFFF"/>
            </a:solidFill>
            <a:round/>
            <a:headEnd/>
            <a:tailEnd/>
          </a:ln>
        </p:spPr>
      </p:pic>
      <p:sp>
        <p:nvSpPr>
          <p:cNvPr id="12" name="Tytuł 1"/>
          <p:cNvSpPr txBox="1">
            <a:spLocks/>
          </p:cNvSpPr>
          <p:nvPr/>
        </p:nvSpPr>
        <p:spPr>
          <a:xfrm>
            <a:off x="285720" y="2873375"/>
            <a:ext cx="8610600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itchFamily="34" charset="0"/>
                <a:ea typeface="+mj-ea"/>
                <a:cs typeface="+mj-cs"/>
              </a:rPr>
              <a:t>Eksperyment ATLAS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40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na akceleratorze LHC </a:t>
            </a:r>
            <a:r>
              <a:rPr kumimoji="0" lang="pl-PL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itchFamily="34" charset="0"/>
                <a:ea typeface="+mj-ea"/>
                <a:cs typeface="+mj-cs"/>
              </a:rPr>
              <a:t>w CERN</a:t>
            </a:r>
            <a:endParaRPr kumimoji="0" lang="pl-PL" sz="4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Podtytuł 2"/>
          <p:cNvSpPr txBox="1">
            <a:spLocks/>
          </p:cNvSpPr>
          <p:nvPr/>
        </p:nvSpPr>
        <p:spPr>
          <a:xfrm>
            <a:off x="642910" y="4419600"/>
            <a:ext cx="7858180" cy="76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sz="28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lang="pl-PL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Rounded MT Bold" pitchFamily="34" charset="0"/>
                <a:cs typeface="+mn-cs"/>
              </a:rPr>
              <a:t>po co to wszystko?</a:t>
            </a: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5000628" y="5786454"/>
            <a:ext cx="4000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Pawel Bruckman de Renstrom</a:t>
            </a:r>
          </a:p>
          <a:p>
            <a:pPr algn="ctr"/>
            <a:r>
              <a:rPr lang="pl-PL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Instytut Fizyki Jądrowej P.A.N.  </a:t>
            </a:r>
          </a:p>
          <a:p>
            <a:pPr algn="ctr"/>
            <a:r>
              <a:rPr lang="pl-PL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Noc Naukowców, 25.09.2015</a:t>
            </a:r>
            <a:endParaRPr lang="pl-P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 </a:t>
            </a:r>
          </a:p>
        </p:txBody>
      </p:sp>
      <p:sp>
        <p:nvSpPr>
          <p:cNvPr id="288772" name="Rectangle 4"/>
          <p:cNvSpPr>
            <a:spLocks noChangeArrowheads="1"/>
          </p:cNvSpPr>
          <p:nvPr/>
        </p:nvSpPr>
        <p:spPr bwMode="auto">
          <a:xfrm>
            <a:off x="533400" y="3962400"/>
            <a:ext cx="8229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Do you want to be famous?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Do you want to be a king?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Do you want more than the </a:t>
            </a:r>
            <a:r>
              <a:rPr lang="pl-PL" sz="2400" dirty="0">
                <a:solidFill>
                  <a:schemeClr val="bg1"/>
                </a:solidFill>
                <a:latin typeface="Comic Sans MS" pitchFamily="66" charset="0"/>
              </a:rPr>
              <a:t>N</a:t>
            </a:r>
            <a:r>
              <a:rPr lang="en-US" sz="2400" dirty="0" err="1">
                <a:solidFill>
                  <a:schemeClr val="bg1"/>
                </a:solidFill>
                <a:latin typeface="Comic Sans MS" pitchFamily="66" charset="0"/>
              </a:rPr>
              <a:t>obel</a:t>
            </a:r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pl-PL" sz="2400" dirty="0">
                <a:solidFill>
                  <a:schemeClr val="bg1"/>
                </a:solidFill>
                <a:latin typeface="Comic Sans MS" pitchFamily="66" charset="0"/>
              </a:rPr>
              <a:t>P</a:t>
            </a:r>
            <a:r>
              <a:rPr lang="en-US" sz="2400" dirty="0" err="1">
                <a:solidFill>
                  <a:schemeClr val="bg1"/>
                </a:solidFill>
                <a:latin typeface="Comic Sans MS" pitchFamily="66" charset="0"/>
              </a:rPr>
              <a:t>rize</a:t>
            </a:r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	            - Then solve the mass </a:t>
            </a:r>
            <a:r>
              <a:rPr lang="pl-PL" sz="2400" dirty="0">
                <a:solidFill>
                  <a:schemeClr val="bg1"/>
                </a:solidFill>
                <a:latin typeface="Comic Sans MS" pitchFamily="66" charset="0"/>
              </a:rPr>
              <a:t>p</a:t>
            </a:r>
            <a:r>
              <a:rPr lang="en-US" sz="2400" dirty="0" err="1">
                <a:solidFill>
                  <a:schemeClr val="bg1"/>
                </a:solidFill>
                <a:latin typeface="Comic Sans MS" pitchFamily="66" charset="0"/>
              </a:rPr>
              <a:t>roblem</a:t>
            </a:r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 –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	                               R.P. Feynman</a:t>
            </a:r>
          </a:p>
        </p:txBody>
      </p:sp>
      <p:pic>
        <p:nvPicPr>
          <p:cNvPr id="28676" name="Picture 5" descr="feynm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3962400"/>
            <a:ext cx="1733550" cy="248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pole tekstowe 4"/>
          <p:cNvSpPr txBox="1">
            <a:spLocks noChangeArrowheads="1"/>
          </p:cNvSpPr>
          <p:nvPr/>
        </p:nvSpPr>
        <p:spPr bwMode="auto">
          <a:xfrm>
            <a:off x="304800" y="304800"/>
            <a:ext cx="8610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200" b="1" dirty="0">
                <a:solidFill>
                  <a:schemeClr val="bg1"/>
                </a:solidFill>
                <a:latin typeface="Comic Sans MS" pitchFamily="66" charset="0"/>
              </a:rPr>
              <a:t>Czy wiemy już wszystko?</a:t>
            </a:r>
          </a:p>
        </p:txBody>
      </p:sp>
      <p:pic>
        <p:nvPicPr>
          <p:cNvPr id="28678" name="Picture 2" descr="http://www.spektrum.de/fm/912/thumbnails/QuarkMasses-bunt.jpg.56556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90600"/>
            <a:ext cx="66675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3" descr="File:Standard Model of Elementary Particles.sv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1800" y="923925"/>
            <a:ext cx="246697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1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3201" y="990600"/>
            <a:ext cx="2590800" cy="252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8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88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5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88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5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88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8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IFJ PAN, Kraków			    </a:t>
            </a:r>
            <a:r>
              <a:rPr lang="pl-PL"/>
              <a:t>D</a:t>
            </a:r>
            <a:r>
              <a:rPr lang="en-GB"/>
              <a:t>ni</a:t>
            </a:r>
            <a:r>
              <a:rPr lang="pl-PL"/>
              <a:t> Otwart</a:t>
            </a:r>
            <a:r>
              <a:rPr lang="en-GB"/>
              <a:t>e Politechniki Warszawskiej</a:t>
            </a:r>
            <a:r>
              <a:rPr lang="pl-PL"/>
              <a:t>,</a:t>
            </a:r>
            <a:r>
              <a:rPr lang="en-GB"/>
              <a:t> 16</a:t>
            </a:r>
            <a:r>
              <a:rPr lang="pl-PL"/>
              <a:t>/</a:t>
            </a:r>
            <a:r>
              <a:rPr lang="en-GB"/>
              <a:t>11</a:t>
            </a:r>
            <a:r>
              <a:rPr lang="pl-PL"/>
              <a:t>/2008</a:t>
            </a:r>
          </a:p>
        </p:txBody>
      </p:sp>
      <p:sp>
        <p:nvSpPr>
          <p:cNvPr id="370690" name="AutoShape 2"/>
          <p:cNvSpPr>
            <a:spLocks noChangeArrowheads="1"/>
          </p:cNvSpPr>
          <p:nvPr/>
        </p:nvSpPr>
        <p:spPr bwMode="auto">
          <a:xfrm>
            <a:off x="0" y="0"/>
            <a:ext cx="9247188" cy="6858000"/>
          </a:xfrm>
          <a:prstGeom prst="roundRect">
            <a:avLst>
              <a:gd name="adj" fmla="val 19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defTabSz="614363"/>
            <a:endParaRPr lang="en-GB"/>
          </a:p>
        </p:txBody>
      </p:sp>
      <p:pic>
        <p:nvPicPr>
          <p:cNvPr id="3706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8913" y="5310188"/>
            <a:ext cx="1862137" cy="1208087"/>
          </a:xfrm>
          <a:prstGeom prst="rect">
            <a:avLst/>
          </a:prstGeom>
          <a:noFill/>
        </p:spPr>
      </p:pic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2195513" y="1427163"/>
            <a:ext cx="6148387" cy="5126037"/>
            <a:chOff x="1598" y="969"/>
            <a:chExt cx="4270" cy="3559"/>
          </a:xfrm>
        </p:grpSpPr>
        <p:graphicFrame>
          <p:nvGraphicFramePr>
            <p:cNvPr id="370719" name="Object 31"/>
            <p:cNvGraphicFramePr>
              <a:graphicFrameLocks noChangeAspect="1"/>
            </p:cNvGraphicFramePr>
            <p:nvPr/>
          </p:nvGraphicFramePr>
          <p:xfrm>
            <a:off x="1598" y="1208"/>
            <a:ext cx="4270" cy="2898"/>
          </p:xfrm>
          <a:graphic>
            <a:graphicData uri="http://schemas.openxmlformats.org/presentationml/2006/ole">
              <p:oleObj spid="_x0000_s45058" r:id="rId5" imgW="7334280" imgH="4095720" progId="MSGraph.Chart.8">
                <p:embed/>
              </p:oleObj>
            </a:graphicData>
          </a:graphic>
        </p:graphicFrame>
        <p:grpSp>
          <p:nvGrpSpPr>
            <p:cNvPr id="3" name="Group 32"/>
            <p:cNvGrpSpPr>
              <a:grpSpLocks/>
            </p:cNvGrpSpPr>
            <p:nvPr/>
          </p:nvGrpSpPr>
          <p:grpSpPr bwMode="auto">
            <a:xfrm>
              <a:off x="1598" y="969"/>
              <a:ext cx="2042" cy="610"/>
              <a:chOff x="1598" y="969"/>
              <a:chExt cx="2042" cy="610"/>
            </a:xfrm>
          </p:grpSpPr>
          <p:sp>
            <p:nvSpPr>
              <p:cNvPr id="370721" name="AutoShape 33"/>
              <p:cNvSpPr>
                <a:spLocks noChangeArrowheads="1"/>
              </p:cNvSpPr>
              <p:nvPr/>
            </p:nvSpPr>
            <p:spPr bwMode="auto">
              <a:xfrm>
                <a:off x="1598" y="969"/>
                <a:ext cx="2042" cy="610"/>
              </a:xfrm>
              <a:prstGeom prst="roundRect">
                <a:avLst>
                  <a:gd name="adj" fmla="val 162"/>
                </a:avLst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4" name="Group 34"/>
              <p:cNvGrpSpPr>
                <a:grpSpLocks/>
              </p:cNvGrpSpPr>
              <p:nvPr/>
            </p:nvGrpSpPr>
            <p:grpSpPr bwMode="auto">
              <a:xfrm>
                <a:off x="1598" y="972"/>
                <a:ext cx="2033" cy="589"/>
                <a:chOff x="1598" y="972"/>
                <a:chExt cx="2033" cy="589"/>
              </a:xfrm>
            </p:grpSpPr>
            <p:sp>
              <p:nvSpPr>
                <p:cNvPr id="370723" name="AutoShape 35"/>
                <p:cNvSpPr>
                  <a:spLocks noChangeArrowheads="1"/>
                </p:cNvSpPr>
                <p:nvPr/>
              </p:nvSpPr>
              <p:spPr bwMode="auto">
                <a:xfrm>
                  <a:off x="1598" y="972"/>
                  <a:ext cx="2033" cy="589"/>
                </a:xfrm>
                <a:prstGeom prst="roundRect">
                  <a:avLst>
                    <a:gd name="adj" fmla="val 16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370724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1598" y="994"/>
                  <a:ext cx="2028" cy="5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59760" tIns="29717" rIns="59760" bIns="29717" anchor="ctr">
                  <a:spAutoFit/>
                </a:bodyPr>
                <a:lstStyle/>
                <a:p>
                  <a:pPr defTabSz="828675" hangingPunct="0">
                    <a:lnSpc>
                      <a:spcPct val="93000"/>
                    </a:lnSpc>
                    <a:buClr>
                      <a:srgbClr val="000000"/>
                    </a:buClr>
                    <a:buSzPct val="45000"/>
                    <a:buFont typeface="StarSymbol" charset="0"/>
                    <a:buNone/>
                    <a:tabLst>
                      <a:tab pos="0" algn="l"/>
                      <a:tab pos="406400" algn="l"/>
                      <a:tab pos="814388" algn="l"/>
                      <a:tab pos="1220788" algn="l"/>
                      <a:tab pos="1628775" algn="l"/>
                      <a:tab pos="2036763" algn="l"/>
                      <a:tab pos="2443163" algn="l"/>
                      <a:tab pos="2851150" algn="l"/>
                      <a:tab pos="3259138" algn="l"/>
                      <a:tab pos="3665538" algn="l"/>
                      <a:tab pos="4073525" algn="l"/>
                      <a:tab pos="4481513" algn="l"/>
                      <a:tab pos="4889500" algn="l"/>
                      <a:tab pos="5295900" algn="l"/>
                      <a:tab pos="5703888" algn="l"/>
                      <a:tab pos="6111875" algn="l"/>
                      <a:tab pos="6518275" algn="l"/>
                      <a:tab pos="6926263" algn="l"/>
                      <a:tab pos="7334250" algn="l"/>
                      <a:tab pos="7742238" algn="l"/>
                      <a:tab pos="8148638" algn="l"/>
                    </a:tabLst>
                  </a:pPr>
                  <a:r>
                    <a:rPr lang="en-GB" b="1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CIEMNA ENERGIA 73%</a:t>
                  </a:r>
                </a:p>
                <a:p>
                  <a:pPr defTabSz="828675" hangingPunct="0">
                    <a:lnSpc>
                      <a:spcPct val="103000"/>
                    </a:lnSpc>
                    <a:buClr>
                      <a:srgbClr val="000000"/>
                    </a:buClr>
                    <a:buSzPct val="45000"/>
                    <a:buFont typeface="StarSymbol" charset="0"/>
                    <a:buNone/>
                    <a:tabLst>
                      <a:tab pos="0" algn="l"/>
                      <a:tab pos="406400" algn="l"/>
                      <a:tab pos="814388" algn="l"/>
                      <a:tab pos="1220788" algn="l"/>
                      <a:tab pos="1628775" algn="l"/>
                      <a:tab pos="2036763" algn="l"/>
                      <a:tab pos="2443163" algn="l"/>
                      <a:tab pos="2851150" algn="l"/>
                      <a:tab pos="3259138" algn="l"/>
                      <a:tab pos="3665538" algn="l"/>
                      <a:tab pos="4073525" algn="l"/>
                      <a:tab pos="4481513" algn="l"/>
                      <a:tab pos="4889500" algn="l"/>
                      <a:tab pos="5295900" algn="l"/>
                      <a:tab pos="5703888" algn="l"/>
                      <a:tab pos="6111875" algn="l"/>
                      <a:tab pos="6518275" algn="l"/>
                      <a:tab pos="6926263" algn="l"/>
                      <a:tab pos="7334250" algn="l"/>
                      <a:tab pos="7742238" algn="l"/>
                      <a:tab pos="8148638" algn="l"/>
                    </a:tabLst>
                  </a:pPr>
                  <a:r>
                    <a:rPr lang="en-GB" b="1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( ROZPYCHANIE              PRZESTRZENI )</a:t>
                  </a:r>
                </a:p>
              </p:txBody>
            </p:sp>
          </p:grpSp>
        </p:grpSp>
        <p:grpSp>
          <p:nvGrpSpPr>
            <p:cNvPr id="5" name="Group 37"/>
            <p:cNvGrpSpPr>
              <a:grpSpLocks/>
            </p:cNvGrpSpPr>
            <p:nvPr/>
          </p:nvGrpSpPr>
          <p:grpSpPr bwMode="auto">
            <a:xfrm>
              <a:off x="4883" y="3599"/>
              <a:ext cx="973" cy="610"/>
              <a:chOff x="4883" y="3599"/>
              <a:chExt cx="973" cy="610"/>
            </a:xfrm>
          </p:grpSpPr>
          <p:sp>
            <p:nvSpPr>
              <p:cNvPr id="370726" name="AutoShape 38"/>
              <p:cNvSpPr>
                <a:spLocks noChangeArrowheads="1"/>
              </p:cNvSpPr>
              <p:nvPr/>
            </p:nvSpPr>
            <p:spPr bwMode="auto">
              <a:xfrm>
                <a:off x="4883" y="3599"/>
                <a:ext cx="973" cy="610"/>
              </a:xfrm>
              <a:prstGeom prst="roundRect">
                <a:avLst>
                  <a:gd name="adj" fmla="val 162"/>
                </a:avLst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6" name="Group 39"/>
              <p:cNvGrpSpPr>
                <a:grpSpLocks/>
              </p:cNvGrpSpPr>
              <p:nvPr/>
            </p:nvGrpSpPr>
            <p:grpSpPr bwMode="auto">
              <a:xfrm>
                <a:off x="4883" y="3599"/>
                <a:ext cx="963" cy="600"/>
                <a:chOff x="4883" y="3599"/>
                <a:chExt cx="963" cy="600"/>
              </a:xfrm>
            </p:grpSpPr>
            <p:sp>
              <p:nvSpPr>
                <p:cNvPr id="370728" name="AutoShape 40"/>
                <p:cNvSpPr>
                  <a:spLocks noChangeArrowheads="1"/>
                </p:cNvSpPr>
                <p:nvPr/>
              </p:nvSpPr>
              <p:spPr bwMode="auto">
                <a:xfrm>
                  <a:off x="4883" y="3599"/>
                  <a:ext cx="962" cy="600"/>
                </a:xfrm>
                <a:prstGeom prst="roundRect">
                  <a:avLst>
                    <a:gd name="adj" fmla="val 16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370729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4884" y="3710"/>
                  <a:ext cx="962" cy="3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59760" tIns="29717" rIns="59760" bIns="29717" anchor="ctr">
                  <a:spAutoFit/>
                </a:bodyPr>
                <a:lstStyle/>
                <a:p>
                  <a:pPr algn="l" defTabSz="828675" hangingPunct="0">
                    <a:lnSpc>
                      <a:spcPct val="93000"/>
                    </a:lnSpc>
                    <a:buClr>
                      <a:srgbClr val="000000"/>
                    </a:buClr>
                    <a:buSzPct val="45000"/>
                    <a:buFont typeface="StarSymbol" charset="0"/>
                    <a:buNone/>
                    <a:tabLst>
                      <a:tab pos="0" algn="l"/>
                      <a:tab pos="406400" algn="l"/>
                      <a:tab pos="814388" algn="l"/>
                      <a:tab pos="1220788" algn="l"/>
                      <a:tab pos="1628775" algn="l"/>
                      <a:tab pos="2036763" algn="l"/>
                      <a:tab pos="2443163" algn="l"/>
                      <a:tab pos="2851150" algn="l"/>
                      <a:tab pos="3259138" algn="l"/>
                      <a:tab pos="3665538" algn="l"/>
                      <a:tab pos="4073525" algn="l"/>
                      <a:tab pos="4481513" algn="l"/>
                      <a:tab pos="4889500" algn="l"/>
                      <a:tab pos="5295900" algn="l"/>
                      <a:tab pos="5703888" algn="l"/>
                      <a:tab pos="6111875" algn="l"/>
                      <a:tab pos="6518275" algn="l"/>
                      <a:tab pos="6926263" algn="l"/>
                      <a:tab pos="7334250" algn="l"/>
                      <a:tab pos="7742238" algn="l"/>
                      <a:tab pos="8148638" algn="l"/>
                    </a:tabLst>
                  </a:pPr>
                  <a:r>
                    <a:rPr lang="en-GB" b="1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NEUTRINA</a:t>
                  </a:r>
                </a:p>
                <a:p>
                  <a:pPr algn="l" defTabSz="828675" hangingPunct="0">
                    <a:lnSpc>
                      <a:spcPct val="103000"/>
                    </a:lnSpc>
                    <a:buClr>
                      <a:srgbClr val="000000"/>
                    </a:buClr>
                    <a:buSzPct val="45000"/>
                    <a:buFont typeface="StarSymbol" charset="0"/>
                    <a:buNone/>
                    <a:tabLst>
                      <a:tab pos="0" algn="l"/>
                      <a:tab pos="406400" algn="l"/>
                      <a:tab pos="814388" algn="l"/>
                      <a:tab pos="1220788" algn="l"/>
                      <a:tab pos="1628775" algn="l"/>
                      <a:tab pos="2036763" algn="l"/>
                      <a:tab pos="2443163" algn="l"/>
                      <a:tab pos="2851150" algn="l"/>
                      <a:tab pos="3259138" algn="l"/>
                      <a:tab pos="3665538" algn="l"/>
                      <a:tab pos="4073525" algn="l"/>
                      <a:tab pos="4481513" algn="l"/>
                      <a:tab pos="4889500" algn="l"/>
                      <a:tab pos="5295900" algn="l"/>
                      <a:tab pos="5703888" algn="l"/>
                      <a:tab pos="6111875" algn="l"/>
                      <a:tab pos="6518275" algn="l"/>
                      <a:tab pos="6926263" algn="l"/>
                      <a:tab pos="7334250" algn="l"/>
                      <a:tab pos="7742238" algn="l"/>
                      <a:tab pos="8148638" algn="l"/>
                    </a:tabLst>
                  </a:pPr>
                  <a:r>
                    <a:rPr lang="en-GB" b="1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  0.1-2%</a:t>
                  </a:r>
                </a:p>
              </p:txBody>
            </p:sp>
          </p:grpSp>
        </p:grpSp>
        <p:grpSp>
          <p:nvGrpSpPr>
            <p:cNvPr id="7" name="Group 42"/>
            <p:cNvGrpSpPr>
              <a:grpSpLocks/>
            </p:cNvGrpSpPr>
            <p:nvPr/>
          </p:nvGrpSpPr>
          <p:grpSpPr bwMode="auto">
            <a:xfrm>
              <a:off x="3566" y="3909"/>
              <a:ext cx="1101" cy="617"/>
              <a:chOff x="3566" y="3909"/>
              <a:chExt cx="1101" cy="617"/>
            </a:xfrm>
          </p:grpSpPr>
          <p:sp>
            <p:nvSpPr>
              <p:cNvPr id="370731" name="AutoShape 43"/>
              <p:cNvSpPr>
                <a:spLocks noChangeArrowheads="1"/>
              </p:cNvSpPr>
              <p:nvPr/>
            </p:nvSpPr>
            <p:spPr bwMode="auto">
              <a:xfrm>
                <a:off x="3566" y="3909"/>
                <a:ext cx="1101" cy="617"/>
              </a:xfrm>
              <a:prstGeom prst="roundRect">
                <a:avLst>
                  <a:gd name="adj" fmla="val 162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8" name="Group 44"/>
              <p:cNvGrpSpPr>
                <a:grpSpLocks/>
              </p:cNvGrpSpPr>
              <p:nvPr/>
            </p:nvGrpSpPr>
            <p:grpSpPr bwMode="auto">
              <a:xfrm>
                <a:off x="3566" y="3909"/>
                <a:ext cx="1092" cy="607"/>
                <a:chOff x="3566" y="3909"/>
                <a:chExt cx="1092" cy="607"/>
              </a:xfrm>
            </p:grpSpPr>
            <p:sp>
              <p:nvSpPr>
                <p:cNvPr id="370733" name="AutoShape 45"/>
                <p:cNvSpPr>
                  <a:spLocks noChangeArrowheads="1"/>
                </p:cNvSpPr>
                <p:nvPr/>
              </p:nvSpPr>
              <p:spPr bwMode="auto">
                <a:xfrm>
                  <a:off x="3566" y="3909"/>
                  <a:ext cx="1092" cy="607"/>
                </a:xfrm>
                <a:prstGeom prst="roundRect">
                  <a:avLst>
                    <a:gd name="adj" fmla="val 16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370734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3566" y="4026"/>
                  <a:ext cx="1090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59760" tIns="29717" rIns="59760" bIns="29717" anchor="ctr">
                  <a:spAutoFit/>
                </a:bodyPr>
                <a:lstStyle/>
                <a:p>
                  <a:pPr algn="l" defTabSz="828675" hangingPunct="0">
                    <a:lnSpc>
                      <a:spcPct val="93000"/>
                    </a:lnSpc>
                    <a:buClr>
                      <a:srgbClr val="000000"/>
                    </a:buClr>
                    <a:buSzPct val="45000"/>
                    <a:buFont typeface="StarSymbol" charset="0"/>
                    <a:buNone/>
                    <a:tabLst>
                      <a:tab pos="0" algn="l"/>
                      <a:tab pos="406400" algn="l"/>
                      <a:tab pos="814388" algn="l"/>
                      <a:tab pos="1220788" algn="l"/>
                      <a:tab pos="1628775" algn="l"/>
                      <a:tab pos="2036763" algn="l"/>
                      <a:tab pos="2443163" algn="l"/>
                      <a:tab pos="2851150" algn="l"/>
                      <a:tab pos="3259138" algn="l"/>
                      <a:tab pos="3665538" algn="l"/>
                      <a:tab pos="4073525" algn="l"/>
                      <a:tab pos="4481513" algn="l"/>
                      <a:tab pos="4889500" algn="l"/>
                      <a:tab pos="5295900" algn="l"/>
                      <a:tab pos="5703888" algn="l"/>
                      <a:tab pos="6111875" algn="l"/>
                      <a:tab pos="6518275" algn="l"/>
                      <a:tab pos="6926263" algn="l"/>
                      <a:tab pos="7334250" algn="l"/>
                      <a:tab pos="7742238" algn="l"/>
                      <a:tab pos="8148638" algn="l"/>
                    </a:tabLst>
                  </a:pPr>
                  <a:r>
                    <a:rPr lang="en-GB" b="1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CIEMNA </a:t>
                  </a:r>
                </a:p>
                <a:p>
                  <a:pPr algn="l" defTabSz="828675" hangingPunct="0">
                    <a:lnSpc>
                      <a:spcPct val="103000"/>
                    </a:lnSpc>
                    <a:buClr>
                      <a:srgbClr val="000000"/>
                    </a:buClr>
                    <a:buSzPct val="45000"/>
                    <a:buFont typeface="StarSymbol" charset="0"/>
                    <a:buNone/>
                    <a:tabLst>
                      <a:tab pos="0" algn="l"/>
                      <a:tab pos="406400" algn="l"/>
                      <a:tab pos="814388" algn="l"/>
                      <a:tab pos="1220788" algn="l"/>
                      <a:tab pos="1628775" algn="l"/>
                      <a:tab pos="2036763" algn="l"/>
                      <a:tab pos="2443163" algn="l"/>
                      <a:tab pos="2851150" algn="l"/>
                      <a:tab pos="3259138" algn="l"/>
                      <a:tab pos="3665538" algn="l"/>
                      <a:tab pos="4073525" algn="l"/>
                      <a:tab pos="4481513" algn="l"/>
                      <a:tab pos="4889500" algn="l"/>
                      <a:tab pos="5295900" algn="l"/>
                      <a:tab pos="5703888" algn="l"/>
                      <a:tab pos="6111875" algn="l"/>
                      <a:tab pos="6518275" algn="l"/>
                      <a:tab pos="6926263" algn="l"/>
                      <a:tab pos="7334250" algn="l"/>
                      <a:tab pos="7742238" algn="l"/>
                      <a:tab pos="8148638" algn="l"/>
                    </a:tabLst>
                  </a:pPr>
                  <a:r>
                    <a:rPr lang="en-GB" b="1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MATERIA 23%</a:t>
                  </a:r>
                </a:p>
              </p:txBody>
            </p:sp>
          </p:grpSp>
        </p:grpSp>
        <p:grpSp>
          <p:nvGrpSpPr>
            <p:cNvPr id="9" name="Group 47"/>
            <p:cNvGrpSpPr>
              <a:grpSpLocks/>
            </p:cNvGrpSpPr>
            <p:nvPr/>
          </p:nvGrpSpPr>
          <p:grpSpPr bwMode="auto">
            <a:xfrm>
              <a:off x="1598" y="3648"/>
              <a:ext cx="1700" cy="880"/>
              <a:chOff x="1598" y="3648"/>
              <a:chExt cx="1700" cy="880"/>
            </a:xfrm>
          </p:grpSpPr>
          <p:sp>
            <p:nvSpPr>
              <p:cNvPr id="370736" name="AutoShape 48"/>
              <p:cNvSpPr>
                <a:spLocks noChangeArrowheads="1"/>
              </p:cNvSpPr>
              <p:nvPr/>
            </p:nvSpPr>
            <p:spPr bwMode="auto">
              <a:xfrm>
                <a:off x="1598" y="3648"/>
                <a:ext cx="1700" cy="880"/>
              </a:xfrm>
              <a:prstGeom prst="roundRect">
                <a:avLst>
                  <a:gd name="adj" fmla="val 111"/>
                </a:avLst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10" name="Group 49"/>
              <p:cNvGrpSpPr>
                <a:grpSpLocks/>
              </p:cNvGrpSpPr>
              <p:nvPr/>
            </p:nvGrpSpPr>
            <p:grpSpPr bwMode="auto">
              <a:xfrm>
                <a:off x="1598" y="3648"/>
                <a:ext cx="1690" cy="871"/>
                <a:chOff x="1598" y="3648"/>
                <a:chExt cx="1690" cy="871"/>
              </a:xfrm>
            </p:grpSpPr>
            <p:sp>
              <p:nvSpPr>
                <p:cNvPr id="370738" name="AutoShape 50"/>
                <p:cNvSpPr>
                  <a:spLocks noChangeArrowheads="1"/>
                </p:cNvSpPr>
                <p:nvPr/>
              </p:nvSpPr>
              <p:spPr bwMode="auto">
                <a:xfrm>
                  <a:off x="1598" y="3648"/>
                  <a:ext cx="1690" cy="871"/>
                </a:xfrm>
                <a:prstGeom prst="roundRect">
                  <a:avLst>
                    <a:gd name="adj" fmla="val 111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370739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1598" y="3807"/>
                  <a:ext cx="1688" cy="5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59760" tIns="29717" rIns="59760" bIns="29717" anchor="ctr">
                  <a:spAutoFit/>
                </a:bodyPr>
                <a:lstStyle/>
                <a:p>
                  <a:pPr algn="l" defTabSz="828675" hangingPunct="0">
                    <a:lnSpc>
                      <a:spcPct val="93000"/>
                    </a:lnSpc>
                    <a:buClr>
                      <a:srgbClr val="000000"/>
                    </a:buClr>
                    <a:buSzPct val="45000"/>
                    <a:buFont typeface="StarSymbol" charset="0"/>
                    <a:buNone/>
                    <a:tabLst>
                      <a:tab pos="0" algn="l"/>
                      <a:tab pos="406400" algn="l"/>
                      <a:tab pos="814388" algn="l"/>
                      <a:tab pos="1220788" algn="l"/>
                      <a:tab pos="1628775" algn="l"/>
                      <a:tab pos="2036763" algn="l"/>
                      <a:tab pos="2443163" algn="l"/>
                      <a:tab pos="2851150" algn="l"/>
                      <a:tab pos="3259138" algn="l"/>
                      <a:tab pos="3665538" algn="l"/>
                      <a:tab pos="4073525" algn="l"/>
                      <a:tab pos="4481513" algn="l"/>
                      <a:tab pos="4889500" algn="l"/>
                      <a:tab pos="5295900" algn="l"/>
                      <a:tab pos="5703888" algn="l"/>
                      <a:tab pos="6111875" algn="l"/>
                      <a:tab pos="6518275" algn="l"/>
                      <a:tab pos="6926263" algn="l"/>
                      <a:tab pos="7334250" algn="l"/>
                      <a:tab pos="7742238" algn="l"/>
                      <a:tab pos="8148638" algn="l"/>
                    </a:tabLst>
                  </a:pPr>
                  <a:r>
                    <a:rPr lang="en-GB" b="1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ZWYKŁA MATERIA 4%</a:t>
                  </a:r>
                </a:p>
                <a:p>
                  <a:pPr algn="l" defTabSz="828675" hangingPunct="0">
                    <a:lnSpc>
                      <a:spcPct val="103000"/>
                    </a:lnSpc>
                    <a:buClr>
                      <a:srgbClr val="000000"/>
                    </a:buClr>
                    <a:buSzPct val="45000"/>
                    <a:buFont typeface="StarSymbol" charset="0"/>
                    <a:buNone/>
                    <a:tabLst>
                      <a:tab pos="0" algn="l"/>
                      <a:tab pos="406400" algn="l"/>
                      <a:tab pos="814388" algn="l"/>
                      <a:tab pos="1220788" algn="l"/>
                      <a:tab pos="1628775" algn="l"/>
                      <a:tab pos="2036763" algn="l"/>
                      <a:tab pos="2443163" algn="l"/>
                      <a:tab pos="2851150" algn="l"/>
                      <a:tab pos="3259138" algn="l"/>
                      <a:tab pos="3665538" algn="l"/>
                      <a:tab pos="4073525" algn="l"/>
                      <a:tab pos="4481513" algn="l"/>
                      <a:tab pos="4889500" algn="l"/>
                      <a:tab pos="5295900" algn="l"/>
                      <a:tab pos="5703888" algn="l"/>
                      <a:tab pos="6111875" algn="l"/>
                      <a:tab pos="6518275" algn="l"/>
                      <a:tab pos="6926263" algn="l"/>
                      <a:tab pos="7334250" algn="l"/>
                      <a:tab pos="7742238" algn="l"/>
                      <a:tab pos="8148638" algn="l"/>
                    </a:tabLst>
                  </a:pPr>
                  <a:r>
                    <a:rPr lang="en-GB" b="1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( MATERIA ŚWIECĄCA TO TYLKO OK. 0.4% ) </a:t>
                  </a:r>
                </a:p>
              </p:txBody>
            </p:sp>
          </p:grpSp>
        </p:grpSp>
      </p:grpSp>
      <p:sp>
        <p:nvSpPr>
          <p:cNvPr id="370741" name="Text Box 53"/>
          <p:cNvSpPr txBox="1">
            <a:spLocks noChangeArrowheads="1"/>
          </p:cNvSpPr>
          <p:nvPr/>
        </p:nvSpPr>
        <p:spPr bwMode="auto">
          <a:xfrm>
            <a:off x="755650" y="404813"/>
            <a:ext cx="6805613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614363"/>
            <a:r>
              <a:rPr lang="en-GB" sz="3200" b="1">
                <a:solidFill>
                  <a:schemeClr val="bg1"/>
                </a:solidFill>
                <a:latin typeface="Comic Sans MS" pitchFamily="66" charset="0"/>
              </a:rPr>
              <a:t>Kosmos to NIE gwiazdy i planety!</a:t>
            </a: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09600" y="2316540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6000" b="1" dirty="0" err="1" smtClean="0">
                <a:solidFill>
                  <a:schemeClr val="tx2"/>
                </a:solidFill>
                <a:latin typeface="Comic Sans MS" pitchFamily="66" charset="0"/>
              </a:rPr>
              <a:t>Dziekuje</a:t>
            </a:r>
            <a:endParaRPr lang="pl-PL" sz="60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pl-PL" sz="4800" b="1" dirty="0" smtClean="0">
                <a:solidFill>
                  <a:schemeClr val="tx2"/>
                </a:solidFill>
                <a:latin typeface="Comic Sans MS" pitchFamily="66" charset="0"/>
              </a:rPr>
              <a:t>i</a:t>
            </a:r>
            <a:r>
              <a:rPr lang="pl-PL" sz="4800" b="1" dirty="0" smtClean="0">
                <a:solidFill>
                  <a:schemeClr val="tx2"/>
                </a:solidFill>
                <a:latin typeface="Comic Sans MS" pitchFamily="66" charset="0"/>
              </a:rPr>
              <a:t> zapraszam do </a:t>
            </a:r>
            <a:r>
              <a:rPr lang="pl-PL" sz="4800" b="1" dirty="0" err="1" smtClean="0">
                <a:solidFill>
                  <a:schemeClr val="tx2"/>
                </a:solidFill>
                <a:latin typeface="Comic Sans MS" pitchFamily="66" charset="0"/>
              </a:rPr>
              <a:t>CERN’u</a:t>
            </a:r>
            <a:r>
              <a:rPr lang="pl-PL" sz="4800" b="1" dirty="0" smtClean="0">
                <a:solidFill>
                  <a:schemeClr val="tx2"/>
                </a:solidFill>
                <a:latin typeface="Comic Sans MS" pitchFamily="66" charset="0"/>
              </a:rPr>
              <a:t>!</a:t>
            </a:r>
            <a:endParaRPr lang="pl-PL" sz="48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09600" y="2316540"/>
            <a:ext cx="800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800" b="1" dirty="0" smtClean="0">
                <a:solidFill>
                  <a:schemeClr val="tx2"/>
                </a:solidFill>
                <a:latin typeface="Comic Sans MS" pitchFamily="66" charset="0"/>
              </a:rPr>
              <a:t>Więcej o łamaniu symetrii </a:t>
            </a:r>
          </a:p>
          <a:p>
            <a:pPr algn="ctr"/>
            <a:r>
              <a:rPr lang="pl-PL" sz="4800" b="1" dirty="0" smtClean="0">
                <a:solidFill>
                  <a:schemeClr val="tx2"/>
                </a:solidFill>
                <a:latin typeface="Comic Sans MS" pitchFamily="66" charset="0"/>
              </a:rPr>
              <a:t>i bozonie </a:t>
            </a:r>
            <a:r>
              <a:rPr lang="pl-PL" sz="4800" b="1" dirty="0" err="1" smtClean="0">
                <a:solidFill>
                  <a:schemeClr val="tx2"/>
                </a:solidFill>
                <a:latin typeface="Comic Sans MS" pitchFamily="66" charset="0"/>
              </a:rPr>
              <a:t>Higgsa</a:t>
            </a:r>
            <a:endParaRPr lang="pl-PL" sz="48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http://gallery.photo.net/photo/7069492-m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700" y="838200"/>
            <a:ext cx="8851900" cy="560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le tekstowe 1"/>
          <p:cNvSpPr txBox="1">
            <a:spLocks noChangeArrowheads="1"/>
          </p:cNvSpPr>
          <p:nvPr/>
        </p:nvSpPr>
        <p:spPr bwMode="auto">
          <a:xfrm>
            <a:off x="152400" y="1066800"/>
            <a:ext cx="88392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3200" b="1">
                <a:solidFill>
                  <a:schemeClr val="bg1"/>
                </a:solidFill>
                <a:latin typeface="Comic Sans MS" pitchFamily="66" charset="0"/>
              </a:rPr>
              <a:t>Fizyka ostatniego stulecia nauczyła nas, że za wszystkie podstawowe prawa przyrody odpowiedzialne są pewne fundamentalne symetrie.</a:t>
            </a:r>
          </a:p>
        </p:txBody>
      </p:sp>
      <p:sp>
        <p:nvSpPr>
          <p:cNvPr id="6148" name="Prostokąt 2"/>
          <p:cNvSpPr>
            <a:spLocks noChangeArrowheads="1"/>
          </p:cNvSpPr>
          <p:nvPr/>
        </p:nvSpPr>
        <p:spPr bwMode="auto">
          <a:xfrm>
            <a:off x="228600" y="228600"/>
            <a:ext cx="8686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Symetria naturalnym prawem natury</a:t>
            </a:r>
          </a:p>
        </p:txBody>
      </p:sp>
      <p:sp>
        <p:nvSpPr>
          <p:cNvPr id="8" name="pole tekstowe 1"/>
          <p:cNvSpPr txBox="1">
            <a:spLocks noChangeArrowheads="1"/>
          </p:cNvSpPr>
          <p:nvPr/>
        </p:nvSpPr>
        <p:spPr bwMode="auto">
          <a:xfrm>
            <a:off x="228600" y="1066800"/>
            <a:ext cx="8839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3200" b="1">
                <a:solidFill>
                  <a:schemeClr val="bg1"/>
                </a:solidFill>
                <a:latin typeface="Comic Sans MS" pitchFamily="66" charset="0"/>
              </a:rPr>
              <a:t>Zasadniczy problem: owe symetrie nie dopuszczają istnienia mass cząstek elementarnych.  </a:t>
            </a:r>
            <a:r>
              <a:rPr lang="pl-PL" sz="3200" b="1">
                <a:solidFill>
                  <a:schemeClr val="bg1"/>
                </a:solidFill>
                <a:latin typeface="Comic Sans MS" pitchFamily="66" charset="0"/>
                <a:sym typeface="Wingdings" pitchFamily="2" charset="2"/>
              </a:rPr>
              <a:t>  </a:t>
            </a:r>
            <a:endParaRPr lang="pl-PL" sz="32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pole tekstowe 1"/>
          <p:cNvSpPr txBox="1">
            <a:spLocks noChangeArrowheads="1"/>
          </p:cNvSpPr>
          <p:nvPr/>
        </p:nvSpPr>
        <p:spPr bwMode="auto">
          <a:xfrm>
            <a:off x="228600" y="1066800"/>
            <a:ext cx="8839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3200" b="1">
                <a:solidFill>
                  <a:schemeClr val="bg1"/>
                </a:solidFill>
                <a:latin typeface="Comic Sans MS" pitchFamily="66" charset="0"/>
              </a:rPr>
              <a:t>Model Standardowy który został potwierdzony z fantastyczną dokładnością również opiarty jest na symetriach.</a:t>
            </a:r>
          </a:p>
        </p:txBody>
      </p:sp>
      <p:sp>
        <p:nvSpPr>
          <p:cNvPr id="10" name="pole tekstowe 1"/>
          <p:cNvSpPr txBox="1">
            <a:spLocks noChangeArrowheads="1"/>
          </p:cNvSpPr>
          <p:nvPr/>
        </p:nvSpPr>
        <p:spPr bwMode="auto">
          <a:xfrm>
            <a:off x="152400" y="1143000"/>
            <a:ext cx="88392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3200" b="1">
                <a:solidFill>
                  <a:schemeClr val="bg1"/>
                </a:solidFill>
                <a:latin typeface="Comic Sans MS" pitchFamily="66" charset="0"/>
              </a:rPr>
              <a:t>Wiemy z obserwacji, że cząstki elementarne mają masy i to bardzo różne. Jak to się dzieje?</a:t>
            </a:r>
          </a:p>
          <a:p>
            <a:r>
              <a:rPr lang="pl-PL" sz="3200" b="1">
                <a:solidFill>
                  <a:schemeClr val="bg1"/>
                </a:solidFill>
                <a:latin typeface="Comic Sans MS" pitchFamily="66" charset="0"/>
              </a:rPr>
              <a:t>Skąd bioirą się masy cząstek elementarnych?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9" grpId="0"/>
      <p:bldP spid="9" grpId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Prostokąt 2"/>
          <p:cNvSpPr>
            <a:spLocks noChangeArrowheads="1"/>
          </p:cNvSpPr>
          <p:nvPr/>
        </p:nvSpPr>
        <p:spPr bwMode="auto">
          <a:xfrm>
            <a:off x="381000" y="1752600"/>
            <a:ext cx="83058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3600" b="1" i="1">
                <a:solidFill>
                  <a:schemeClr val="tx2"/>
                </a:solidFill>
                <a:latin typeface="Comic Sans MS" pitchFamily="66" charset="0"/>
              </a:rPr>
              <a:t>Dlaczego istnieje raczej coś niż nic</a:t>
            </a:r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?</a:t>
            </a:r>
          </a:p>
          <a:p>
            <a:endParaRPr lang="pl-PL" sz="2800" b="1">
              <a:solidFill>
                <a:schemeClr val="tx2"/>
              </a:solidFill>
            </a:endParaRPr>
          </a:p>
          <a:p>
            <a:pPr algn="r"/>
            <a:r>
              <a:rPr lang="pl-PL" sz="2400" b="1">
                <a:solidFill>
                  <a:schemeClr val="tx2"/>
                </a:solidFill>
              </a:rPr>
              <a:t>Gottfried Leibniz </a:t>
            </a:r>
            <a:r>
              <a:rPr lang="pl-PL" sz="2400">
                <a:solidFill>
                  <a:schemeClr val="tx2"/>
                </a:solidFill>
              </a:rPr>
              <a:t>(1646 – 1716)</a:t>
            </a:r>
            <a:endParaRPr lang="pl-PL" sz="2400" b="1">
              <a:solidFill>
                <a:schemeClr val="tx2"/>
              </a:solidFill>
            </a:endParaRPr>
          </a:p>
        </p:txBody>
      </p:sp>
      <p:sp>
        <p:nvSpPr>
          <p:cNvPr id="3" name="Prostokąt 2"/>
          <p:cNvSpPr>
            <a:spLocks noChangeArrowheads="1"/>
          </p:cNvSpPr>
          <p:nvPr/>
        </p:nvSpPr>
        <p:spPr bwMode="auto">
          <a:xfrm>
            <a:off x="381000" y="4421188"/>
            <a:ext cx="8305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Bo symetria podstawowych praw natury jest (spontanicznie) złamana</a:t>
            </a:r>
            <a:endParaRPr lang="pl-PL" sz="2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quantumdiaries.org/wp-content/uploads/2012/09/ATLASFound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914400"/>
            <a:ext cx="6781800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Prostokąt 2"/>
          <p:cNvSpPr>
            <a:spLocks noChangeArrowheads="1"/>
          </p:cNvSpPr>
          <p:nvPr/>
        </p:nvSpPr>
        <p:spPr bwMode="auto">
          <a:xfrm>
            <a:off x="228600" y="228600"/>
            <a:ext cx="8686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Poszukiwanie bozonu Higgsa</a:t>
            </a:r>
          </a:p>
        </p:txBody>
      </p:sp>
      <p:sp>
        <p:nvSpPr>
          <p:cNvPr id="20484" name="Prostokąt 3"/>
          <p:cNvSpPr>
            <a:spLocks noChangeArrowheads="1"/>
          </p:cNvSpPr>
          <p:nvPr/>
        </p:nvSpPr>
        <p:spPr bwMode="auto">
          <a:xfrm>
            <a:off x="228600" y="5715000"/>
            <a:ext cx="8686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800" b="1">
                <a:solidFill>
                  <a:schemeClr val="tx2"/>
                </a:solidFill>
                <a:latin typeface="Comic Sans MS" pitchFamily="66" charset="0"/>
              </a:rPr>
              <a:t>Cząstka Higgsa pojawia się raz na wiele miliardów zderzeń w LHC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2531" name="Obraz 1" descr="gammagamma_run194108_evt564224000_ispy_3d-annotated-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9266238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pole tekstowe 2"/>
          <p:cNvSpPr txBox="1">
            <a:spLocks noChangeArrowheads="1"/>
          </p:cNvSpPr>
          <p:nvPr/>
        </p:nvSpPr>
        <p:spPr bwMode="auto">
          <a:xfrm>
            <a:off x="2895600" y="152400"/>
            <a:ext cx="3733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H</a:t>
            </a:r>
            <a:r>
              <a:rPr lang="pl-PL" sz="3600" b="1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  </a:t>
            </a:r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22533" name="Picture 4" descr="https://encrypted-tbn1.gstatic.com/images?q=tbn:ANd9GcQp51xmGx07yH7YWO3TqskcfZ7_CgSWQ2EIriEopoXVG0As9RoC2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2750" y="0"/>
            <a:ext cx="2381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5" descr="https://encrypted-tbn3.gstatic.com/images?q=tbn:ANd9GcTpx7wrArxfzAymfeLGGeiQcE6m8UtFtf2qK4nYGuqxuOo_LSTj"/>
          <p:cNvPicPr>
            <a:picLocks noChangeAspect="1" noChangeArrowheads="1"/>
          </p:cNvPicPr>
          <p:nvPr/>
        </p:nvPicPr>
        <p:blipFill>
          <a:blip r:embed="rId4"/>
          <a:srcRect t="10001" b="10001"/>
          <a:stretch>
            <a:fillRect/>
          </a:stretch>
        </p:blipFill>
        <p:spPr bwMode="auto">
          <a:xfrm>
            <a:off x="5715000" y="5638800"/>
            <a:ext cx="22002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pole tekstowe 6"/>
          <p:cNvSpPr txBox="1">
            <a:spLocks noChangeArrowheads="1"/>
          </p:cNvSpPr>
          <p:nvPr/>
        </p:nvSpPr>
        <p:spPr bwMode="auto">
          <a:xfrm>
            <a:off x="304800" y="177800"/>
            <a:ext cx="8305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200" b="1">
                <a:solidFill>
                  <a:schemeClr val="tx2"/>
                </a:solidFill>
                <a:latin typeface="Comic Sans MS" pitchFamily="66" charset="0"/>
              </a:rPr>
              <a:t>… i co zobaczono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 l="1350" t="739" r="1350" b="2708"/>
          <a:stretch>
            <a:fillRect/>
          </a:stretch>
        </p:blipFill>
        <p:spPr bwMode="auto">
          <a:xfrm>
            <a:off x="6021388" y="3886200"/>
            <a:ext cx="2895600" cy="26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3"/>
          <a:srcRect l="2309" t="1666" r="769" b="3333"/>
          <a:stretch>
            <a:fillRect/>
          </a:stretch>
        </p:blipFill>
        <p:spPr bwMode="auto">
          <a:xfrm>
            <a:off x="228600" y="3857625"/>
            <a:ext cx="28956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4"/>
          <a:srcRect l="2570" t="1054" r="2570" b="2744"/>
          <a:stretch>
            <a:fillRect/>
          </a:stretch>
        </p:blipFill>
        <p:spPr bwMode="auto">
          <a:xfrm>
            <a:off x="6019800" y="1219200"/>
            <a:ext cx="2897188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2" name="Grupa 13"/>
          <p:cNvGrpSpPr>
            <a:grpSpLocks/>
          </p:cNvGrpSpPr>
          <p:nvPr/>
        </p:nvGrpSpPr>
        <p:grpSpPr bwMode="auto">
          <a:xfrm>
            <a:off x="228600" y="1190625"/>
            <a:ext cx="2895600" cy="2667000"/>
            <a:chOff x="1066800" y="762000"/>
            <a:chExt cx="5791200" cy="4724400"/>
          </a:xfrm>
        </p:grpSpPr>
        <p:sp>
          <p:nvSpPr>
            <p:cNvPr id="13" name="Prostokąt 12"/>
            <p:cNvSpPr/>
            <p:nvPr/>
          </p:nvSpPr>
          <p:spPr>
            <a:xfrm>
              <a:off x="1066800" y="762000"/>
              <a:ext cx="5791200" cy="472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/>
            </a:p>
          </p:txBody>
        </p:sp>
        <p:pic>
          <p:nvPicPr>
            <p:cNvPr id="24590" name="Picture 5"/>
            <p:cNvPicPr>
              <a:picLocks noChangeAspect="1" noChangeArrowheads="1"/>
            </p:cNvPicPr>
            <p:nvPr/>
          </p:nvPicPr>
          <p:blipFill>
            <a:blip r:embed="rId5"/>
            <a:srcRect l="1288" t="1785" r="806" b="1785"/>
            <a:stretch>
              <a:fillRect/>
            </a:stretch>
          </p:blipFill>
          <p:spPr bwMode="auto">
            <a:xfrm>
              <a:off x="1066800" y="762000"/>
              <a:ext cx="5791200" cy="411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1" name="Picture 6"/>
            <p:cNvPicPr>
              <a:picLocks noChangeAspect="1" noChangeArrowheads="1"/>
            </p:cNvPicPr>
            <p:nvPr/>
          </p:nvPicPr>
          <p:blipFill>
            <a:blip r:embed="rId6"/>
            <a:srcRect l="1384" t="17390" r="3114" b="13043"/>
            <a:stretch>
              <a:fillRect/>
            </a:stretch>
          </p:blipFill>
          <p:spPr bwMode="auto">
            <a:xfrm>
              <a:off x="1600200" y="4876800"/>
              <a:ext cx="52578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583" name="pole tekstowe 14"/>
          <p:cNvSpPr txBox="1">
            <a:spLocks noChangeArrowheads="1"/>
          </p:cNvSpPr>
          <p:nvPr/>
        </p:nvSpPr>
        <p:spPr bwMode="auto">
          <a:xfrm>
            <a:off x="228600" y="609600"/>
            <a:ext cx="2895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200" b="1">
                <a:solidFill>
                  <a:schemeClr val="tx2"/>
                </a:solidFill>
                <a:latin typeface="Comic Sans MS" pitchFamily="66" charset="0"/>
              </a:rPr>
              <a:t>H</a:t>
            </a:r>
            <a:r>
              <a:rPr lang="pl-PL" sz="3200" b="1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  </a:t>
            </a:r>
            <a:r>
              <a:rPr lang="pl-PL" sz="3200" b="1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4584" name="pole tekstowe 15"/>
          <p:cNvSpPr txBox="1">
            <a:spLocks noChangeArrowheads="1"/>
          </p:cNvSpPr>
          <p:nvPr/>
        </p:nvSpPr>
        <p:spPr bwMode="auto">
          <a:xfrm>
            <a:off x="6019800" y="685800"/>
            <a:ext cx="2895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200" b="1">
                <a:solidFill>
                  <a:schemeClr val="tx2"/>
                </a:solidFill>
                <a:latin typeface="Comic Sans MS" pitchFamily="66" charset="0"/>
              </a:rPr>
              <a:t>H</a:t>
            </a:r>
            <a:r>
              <a:rPr lang="pl-PL" sz="3200" b="1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  ZZ</a:t>
            </a:r>
            <a:r>
              <a:rPr lang="pl-PL" sz="3200" b="1" baseline="30000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*</a:t>
            </a:r>
            <a:r>
              <a:rPr lang="pl-PL" sz="3200" b="1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 4l</a:t>
            </a:r>
            <a:r>
              <a:rPr lang="pl-PL" sz="3200" b="1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4585" name="Prostokąt 17"/>
          <p:cNvSpPr>
            <a:spLocks noChangeArrowheads="1"/>
          </p:cNvSpPr>
          <p:nvPr/>
        </p:nvSpPr>
        <p:spPr bwMode="auto">
          <a:xfrm>
            <a:off x="3124200" y="1219200"/>
            <a:ext cx="28860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400" b="1">
                <a:solidFill>
                  <a:srgbClr val="C00000"/>
                </a:solidFill>
              </a:rPr>
              <a:t>ATLAS</a:t>
            </a:r>
          </a:p>
          <a:p>
            <a:pPr algn="ctr"/>
            <a:endParaRPr lang="pl-PL" b="1">
              <a:solidFill>
                <a:srgbClr val="C00000"/>
              </a:solidFill>
              <a:latin typeface="Arial Narrow" pitchFamily="34" charset="0"/>
            </a:endParaRPr>
          </a:p>
          <a:p>
            <a:pPr algn="ctr"/>
            <a:r>
              <a:rPr lang="pl-PL" b="1">
                <a:solidFill>
                  <a:srgbClr val="C00000"/>
                </a:solidFill>
                <a:latin typeface="Arial Narrow" pitchFamily="34" charset="0"/>
              </a:rPr>
              <a:t>126</a:t>
            </a:r>
            <a:r>
              <a:rPr lang="pl-PL" b="1" i="1">
                <a:solidFill>
                  <a:srgbClr val="C00000"/>
                </a:solidFill>
                <a:latin typeface="Arial Narrow" pitchFamily="34" charset="0"/>
              </a:rPr>
              <a:t>.0±0.4 (stat)±0.4 (sys) GeV</a:t>
            </a:r>
          </a:p>
          <a:p>
            <a:pPr algn="ctr"/>
            <a:endParaRPr lang="pl-PL" b="1" i="1">
              <a:solidFill>
                <a:srgbClr val="C00000"/>
              </a:solidFill>
              <a:latin typeface="Arial Narrow" pitchFamily="34" charset="0"/>
            </a:endParaRPr>
          </a:p>
          <a:p>
            <a:pPr algn="ctr"/>
            <a:r>
              <a:rPr lang="pl-PL" b="1" i="1">
                <a:solidFill>
                  <a:srgbClr val="C00000"/>
                </a:solidFill>
                <a:latin typeface="Arial Narrow" pitchFamily="34" charset="0"/>
              </a:rPr>
              <a:t>GS = </a:t>
            </a:r>
            <a:r>
              <a:rPr lang="el-GR" b="1">
                <a:solidFill>
                  <a:srgbClr val="C00000"/>
                </a:solidFill>
                <a:latin typeface="Calibri" pitchFamily="34" charset="0"/>
              </a:rPr>
              <a:t>5</a:t>
            </a:r>
            <a:r>
              <a:rPr lang="el-GR" b="1" i="1">
                <a:solidFill>
                  <a:srgbClr val="C00000"/>
                </a:solidFill>
                <a:latin typeface="Calibri" pitchFamily="34" charset="0"/>
              </a:rPr>
              <a:t>.1σ</a:t>
            </a:r>
            <a:endParaRPr lang="pl-PL" b="1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4586" name="Prostokąt 18"/>
          <p:cNvSpPr>
            <a:spLocks noChangeArrowheads="1"/>
          </p:cNvSpPr>
          <p:nvPr/>
        </p:nvSpPr>
        <p:spPr bwMode="auto">
          <a:xfrm>
            <a:off x="3124200" y="4038600"/>
            <a:ext cx="28860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400" b="1">
                <a:solidFill>
                  <a:srgbClr val="C00000"/>
                </a:solidFill>
              </a:rPr>
              <a:t>CMS</a:t>
            </a:r>
          </a:p>
          <a:p>
            <a:pPr algn="ctr"/>
            <a:endParaRPr lang="pl-PL" b="1">
              <a:solidFill>
                <a:srgbClr val="C00000"/>
              </a:solidFill>
              <a:latin typeface="Arial Narrow" pitchFamily="34" charset="0"/>
            </a:endParaRPr>
          </a:p>
          <a:p>
            <a:pPr algn="ctr"/>
            <a:r>
              <a:rPr lang="pl-PL" b="1">
                <a:solidFill>
                  <a:srgbClr val="C00000"/>
                </a:solidFill>
                <a:latin typeface="Arial Narrow" pitchFamily="34" charset="0"/>
              </a:rPr>
              <a:t>125</a:t>
            </a:r>
            <a:r>
              <a:rPr lang="pl-PL" b="1" i="1">
                <a:solidFill>
                  <a:srgbClr val="C00000"/>
                </a:solidFill>
                <a:latin typeface="Arial Narrow" pitchFamily="34" charset="0"/>
              </a:rPr>
              <a:t>.3±0.4 (stat)±0.5 (sys) GeV</a:t>
            </a:r>
          </a:p>
          <a:p>
            <a:pPr algn="ctr"/>
            <a:endParaRPr lang="pl-PL" b="1" i="1">
              <a:solidFill>
                <a:srgbClr val="C00000"/>
              </a:solidFill>
              <a:latin typeface="Arial Narrow" pitchFamily="34" charset="0"/>
            </a:endParaRPr>
          </a:p>
          <a:p>
            <a:pPr algn="ctr"/>
            <a:r>
              <a:rPr lang="pl-PL" b="1" i="1">
                <a:solidFill>
                  <a:srgbClr val="C00000"/>
                </a:solidFill>
                <a:latin typeface="Arial Narrow" pitchFamily="34" charset="0"/>
              </a:rPr>
              <a:t>GS = </a:t>
            </a:r>
            <a:r>
              <a:rPr lang="pl-PL" b="1">
                <a:solidFill>
                  <a:srgbClr val="C00000"/>
                </a:solidFill>
                <a:latin typeface="Calibri" pitchFamily="34" charset="0"/>
              </a:rPr>
              <a:t>4</a:t>
            </a:r>
            <a:r>
              <a:rPr lang="el-GR" b="1" i="1">
                <a:solidFill>
                  <a:srgbClr val="C00000"/>
                </a:solidFill>
                <a:latin typeface="Calibri" pitchFamily="34" charset="0"/>
              </a:rPr>
              <a:t>.</a:t>
            </a:r>
            <a:r>
              <a:rPr lang="pl-PL" b="1" i="1">
                <a:solidFill>
                  <a:srgbClr val="C00000"/>
                </a:solidFill>
                <a:latin typeface="Calibri" pitchFamily="34" charset="0"/>
              </a:rPr>
              <a:t>6</a:t>
            </a:r>
            <a:r>
              <a:rPr lang="el-GR" b="1" i="1">
                <a:solidFill>
                  <a:srgbClr val="C00000"/>
                </a:solidFill>
                <a:latin typeface="Calibri" pitchFamily="34" charset="0"/>
              </a:rPr>
              <a:t>σ</a:t>
            </a:r>
            <a:endParaRPr lang="pl-PL" b="1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24587" name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00600" y="5562600"/>
            <a:ext cx="1200150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Łącznik prosty ze strzałką 19"/>
          <p:cNvCxnSpPr>
            <a:stCxn id="101377" idx="3"/>
          </p:cNvCxnSpPr>
          <p:nvPr/>
        </p:nvCxnSpPr>
        <p:spPr>
          <a:xfrm flipV="1">
            <a:off x="6000750" y="5486400"/>
            <a:ext cx="781050" cy="555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bruckman\Documents\IFJ\Seminarium\ATLAS\4l-FixedScale-NoMuProf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143000"/>
            <a:ext cx="5495925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pole tekstowe 2"/>
          <p:cNvSpPr txBox="1">
            <a:spLocks noChangeArrowheads="1"/>
          </p:cNvSpPr>
          <p:nvPr/>
        </p:nvSpPr>
        <p:spPr bwMode="auto">
          <a:xfrm>
            <a:off x="1676400" y="304800"/>
            <a:ext cx="6324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H</a:t>
            </a:r>
            <a:r>
              <a:rPr lang="pl-PL" sz="3600" b="1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  ZZ</a:t>
            </a:r>
            <a:r>
              <a:rPr lang="pl-PL" sz="3600" b="1" baseline="30000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*</a:t>
            </a:r>
            <a:r>
              <a:rPr lang="pl-PL" sz="3600" b="1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 4l  </a:t>
            </a:r>
            <a:r>
              <a:rPr lang="pl-PL" sz="3600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w ATLAS’ie</a:t>
            </a:r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6628" name="pole tekstowe 3"/>
          <p:cNvSpPr txBox="1">
            <a:spLocks noChangeArrowheads="1"/>
          </p:cNvSpPr>
          <p:nvPr/>
        </p:nvSpPr>
        <p:spPr bwMode="auto">
          <a:xfrm rot="-5400000">
            <a:off x="-1143000" y="3454400"/>
            <a:ext cx="3835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>
                <a:solidFill>
                  <a:schemeClr val="tx2"/>
                </a:solidFill>
                <a:latin typeface="Comic Sans MS" pitchFamily="66" charset="0"/>
              </a:rPr>
              <a:t>RETROSPEKTYWA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http://www.cfa.harvard.edu/image_archive/2011/41/lo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5575" y="0"/>
            <a:ext cx="9528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ole tekstowe 1"/>
          <p:cNvSpPr txBox="1">
            <a:spLocks noChangeArrowheads="1"/>
          </p:cNvSpPr>
          <p:nvPr/>
        </p:nvSpPr>
        <p:spPr bwMode="auto">
          <a:xfrm>
            <a:off x="0" y="4906963"/>
            <a:ext cx="2667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400" b="1">
                <a:solidFill>
                  <a:schemeClr val="bg1"/>
                </a:solidFill>
                <a:latin typeface="Comic Sans MS" pitchFamily="66" charset="0"/>
              </a:rPr>
              <a:t>Wielki Wybuch</a:t>
            </a:r>
          </a:p>
          <a:p>
            <a:r>
              <a:rPr lang="pl-PL" sz="2400" b="1">
                <a:solidFill>
                  <a:schemeClr val="bg1"/>
                </a:solidFill>
                <a:latin typeface="Comic Sans MS" pitchFamily="66" charset="0"/>
              </a:rPr>
              <a:t>idealna symetria fundamentalnych praw przyrody</a:t>
            </a:r>
          </a:p>
        </p:txBody>
      </p:sp>
      <p:sp>
        <p:nvSpPr>
          <p:cNvPr id="5" name="pole tekstowe 1"/>
          <p:cNvSpPr txBox="1">
            <a:spLocks noChangeArrowheads="1"/>
          </p:cNvSpPr>
          <p:nvPr/>
        </p:nvSpPr>
        <p:spPr bwMode="auto">
          <a:xfrm>
            <a:off x="6705600" y="5257800"/>
            <a:ext cx="2667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400" b="1">
                <a:solidFill>
                  <a:schemeClr val="bg1"/>
                </a:solidFill>
                <a:latin typeface="Comic Sans MS" pitchFamily="66" charset="0"/>
              </a:rPr>
              <a:t>„Chłodny” wszechświat pełen struktur</a:t>
            </a:r>
          </a:p>
        </p:txBody>
      </p:sp>
      <p:cxnSp>
        <p:nvCxnSpPr>
          <p:cNvPr id="7" name="Łącznik prosty ze strzałką 6"/>
          <p:cNvCxnSpPr/>
          <p:nvPr/>
        </p:nvCxnSpPr>
        <p:spPr>
          <a:xfrm>
            <a:off x="2514600" y="1066800"/>
            <a:ext cx="4724400" cy="0"/>
          </a:xfrm>
          <a:prstGeom prst="straightConnector1">
            <a:avLst/>
          </a:prstGeom>
          <a:ln w="254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2" name="pole tekstowe 1"/>
          <p:cNvSpPr txBox="1">
            <a:spLocks noChangeArrowheads="1"/>
          </p:cNvSpPr>
          <p:nvPr/>
        </p:nvSpPr>
        <p:spPr bwMode="auto">
          <a:xfrm>
            <a:off x="3810000" y="609600"/>
            <a:ext cx="2667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 b="1">
                <a:solidFill>
                  <a:schemeClr val="bg1"/>
                </a:solidFill>
                <a:latin typeface="Comic Sans MS" pitchFamily="66" charset="0"/>
              </a:rPr>
              <a:t>~13.7 mld lat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04800" y="304800"/>
            <a:ext cx="8610600" cy="6248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200" b="1" dirty="0">
                <a:solidFill>
                  <a:schemeClr val="tx2"/>
                </a:solidFill>
                <a:latin typeface="Comic Sans MS" pitchFamily="66" charset="0"/>
                <a:cs typeface="+mn-cs"/>
              </a:rPr>
              <a:t>Na czym polegał pomysł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200" b="1" dirty="0">
                <a:solidFill>
                  <a:schemeClr val="tx2"/>
                </a:solidFill>
                <a:latin typeface="Comic Sans MS" pitchFamily="66" charset="0"/>
                <a:cs typeface="+mn-cs"/>
              </a:rPr>
              <a:t>Petera </a:t>
            </a:r>
            <a:r>
              <a:rPr lang="pl-PL" sz="3200" b="1" dirty="0" err="1">
                <a:solidFill>
                  <a:schemeClr val="tx2"/>
                </a:solidFill>
                <a:latin typeface="Comic Sans MS" pitchFamily="66" charset="0"/>
                <a:cs typeface="+mn-cs"/>
              </a:rPr>
              <a:t>Higgsa</a:t>
            </a:r>
            <a:r>
              <a:rPr lang="pl-PL" sz="3200" b="1" dirty="0">
                <a:solidFill>
                  <a:schemeClr val="tx2"/>
                </a:solidFill>
                <a:latin typeface="Comic Sans MS" pitchFamily="66" charset="0"/>
                <a:cs typeface="+mn-cs"/>
              </a:rPr>
              <a:t> i innych?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2800" dirty="0"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+mn-cs"/>
              </a:rPr>
              <a:t> Cała przestrzeń wypełniona polem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+mn-cs"/>
                <a:sym typeface="Wingdings" pitchFamily="2" charset="2"/>
              </a:rPr>
              <a:t> W odróżnieniu od znanych nam ze szkoły pól (elektryczne, grawitacyjne…):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+mn-cs"/>
                <a:sym typeface="Wingdings" pitchFamily="2" charset="2"/>
              </a:rPr>
              <a:t> Jest to pole skalarne (nie da się go przedstawić w postaci strzałeczek, ale samych liczb)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+mn-cs"/>
                <a:sym typeface="Wingdings" pitchFamily="2" charset="2"/>
              </a:rPr>
              <a:t> Nie ma żadnego źródła i jednorodnie wypełnia cały wszechświat.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 Cząstki </a:t>
            </a:r>
            <a:r>
              <a:rPr lang="pl-PL" sz="2800" dirty="0" err="1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oddziaływując</a:t>
            </a: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 z polem </a:t>
            </a:r>
            <a:r>
              <a:rPr lang="pl-PL" sz="2800" dirty="0" err="1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Higgsa</a:t>
            </a: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 </a:t>
            </a:r>
            <a:r>
              <a:rPr lang="pl-PL" sz="2800" dirty="0" err="1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nabieraja</a:t>
            </a: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 masę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 Bozon </a:t>
            </a:r>
            <a:r>
              <a:rPr lang="pl-PL" sz="2800" dirty="0" err="1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Higgsa</a:t>
            </a: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sym typeface="Wingdings" pitchFamily="2" charset="2"/>
              </a:rPr>
              <a:t> to wzbudzenia samego pola.</a:t>
            </a:r>
          </a:p>
        </p:txBody>
      </p:sp>
      <p:pic>
        <p:nvPicPr>
          <p:cNvPr id="7171" name="Picture 4" descr="https://encrypted-tbn0.gstatic.com/images?q=tbn:ANd9GcTaEeHLmVa4JyqJ5S0-rQWXxCoFFzob1_0A41lk_N96n6QCKwv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228600"/>
            <a:ext cx="2286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304800" y="504825"/>
            <a:ext cx="853440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pl-PL" sz="3200">
                <a:solidFill>
                  <a:schemeClr val="tx2"/>
                </a:solidFill>
                <a:latin typeface="Comic Sans MS" pitchFamily="66" charset="0"/>
              </a:rPr>
              <a:t>W napisanym dla Encyklopedia Britannica artykule </a:t>
            </a:r>
            <a:r>
              <a:rPr lang="pl-PL" sz="3200" i="1">
                <a:solidFill>
                  <a:schemeClr val="tx2"/>
                </a:solidFill>
                <a:latin typeface="Comic Sans MS" pitchFamily="66" charset="0"/>
              </a:rPr>
              <a:t>"Eter" </a:t>
            </a:r>
            <a:r>
              <a:rPr lang="pl-PL" sz="3200" b="1">
                <a:solidFill>
                  <a:schemeClr val="tx2"/>
                </a:solidFill>
                <a:latin typeface="Comic Sans MS" pitchFamily="66" charset="0"/>
              </a:rPr>
              <a:t>Maxwell</a:t>
            </a:r>
            <a:r>
              <a:rPr lang="pl-PL" sz="3200">
                <a:solidFill>
                  <a:schemeClr val="tx2"/>
                </a:solidFill>
                <a:latin typeface="Comic Sans MS" pitchFamily="66" charset="0"/>
              </a:rPr>
              <a:t> pisał: </a:t>
            </a:r>
          </a:p>
          <a:p>
            <a:r>
              <a:rPr lang="pl-PL" sz="3200">
                <a:solidFill>
                  <a:schemeClr val="tx2"/>
                </a:solidFill>
                <a:latin typeface="Comic Sans MS" pitchFamily="66" charset="0"/>
              </a:rPr>
              <a:t>"</a:t>
            </a:r>
            <a:r>
              <a:rPr lang="pl-PL" sz="3200" i="1">
                <a:solidFill>
                  <a:schemeClr val="tx2"/>
                </a:solidFill>
                <a:latin typeface="Comic Sans MS" pitchFamily="66" charset="0"/>
              </a:rPr>
              <a:t>Jakiekolwiek możemy mieć trudności z uformowaniem spójnej idei budowy eteru, nie możemy mieć wątpliwości, że międzyplanetarne i międzygwiezdne przestrzenie nie są puste, ale zajęte przez materialną substancję czy ciało,</a:t>
            </a:r>
          </a:p>
          <a:p>
            <a:r>
              <a:rPr lang="pl-PL" sz="3200" i="1">
                <a:solidFill>
                  <a:schemeClr val="tx2"/>
                </a:solidFill>
                <a:latin typeface="Comic Sans MS" pitchFamily="66" charset="0"/>
              </a:rPr>
              <a:t> które jest z pewnością </a:t>
            </a:r>
          </a:p>
          <a:p>
            <a:r>
              <a:rPr lang="pl-PL" sz="3200" i="1">
                <a:solidFill>
                  <a:schemeClr val="tx2"/>
                </a:solidFill>
                <a:latin typeface="Comic Sans MS" pitchFamily="66" charset="0"/>
              </a:rPr>
              <a:t>największym i prawdopodobnie </a:t>
            </a:r>
          </a:p>
          <a:p>
            <a:r>
              <a:rPr lang="pl-PL" sz="3200" i="1">
                <a:solidFill>
                  <a:schemeClr val="tx2"/>
                </a:solidFill>
                <a:latin typeface="Comic Sans MS" pitchFamily="66" charset="0"/>
              </a:rPr>
              <a:t>najbardziej jednorodnym ciałem </a:t>
            </a:r>
          </a:p>
          <a:p>
            <a:r>
              <a:rPr lang="pl-PL" sz="3200" i="1">
                <a:solidFill>
                  <a:schemeClr val="tx2"/>
                </a:solidFill>
                <a:latin typeface="Comic Sans MS" pitchFamily="66" charset="0"/>
              </a:rPr>
              <a:t>o jakim wiemy.</a:t>
            </a:r>
            <a:r>
              <a:rPr lang="pl-PL" sz="3200">
                <a:solidFill>
                  <a:schemeClr val="tx2"/>
                </a:solidFill>
                <a:latin typeface="Comic Sans MS" pitchFamily="66" charset="0"/>
              </a:rPr>
              <a:t>" </a:t>
            </a:r>
          </a:p>
        </p:txBody>
      </p:sp>
      <p:pic>
        <p:nvPicPr>
          <p:cNvPr id="8195" name="Picture 4" descr="http://mstatic.mit.edu/nom150/items/maxwe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4191000"/>
            <a:ext cx="2162175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radiotimes.com/namedimage/What_will_the_monarchy_look_like_in_60_years__time_.jpg?quality=85&amp;mode=crop&amp;width=620&amp;height=374&amp;404=tv&amp;url=/uploads/images/original/311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00200"/>
            <a:ext cx="3886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http://www.1688.com.au/site1/news/au/images/2013/09/03/D80C582AD193AE35DC5E9605D1244F2A.jpg"/>
          <p:cNvPicPr>
            <a:picLocks noChangeAspect="1" noChangeArrowheads="1"/>
          </p:cNvPicPr>
          <p:nvPr/>
        </p:nvPicPr>
        <p:blipFill>
          <a:blip r:embed="rId3"/>
          <a:srcRect t="18378"/>
          <a:stretch>
            <a:fillRect/>
          </a:stretch>
        </p:blipFill>
        <p:spPr bwMode="auto">
          <a:xfrm>
            <a:off x="4953000" y="1600200"/>
            <a:ext cx="3419475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6" name="Picture 6" descr="http://parliamentrevealed.org/uploads/images/monarch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4114800"/>
            <a:ext cx="38862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8" name="Picture 8" descr="http://i.telegraph.co.uk/multimedia/archive/02536/george-bush-3_2536602b.jpg"/>
          <p:cNvPicPr>
            <a:picLocks noChangeAspect="1" noChangeArrowheads="1"/>
          </p:cNvPicPr>
          <p:nvPr/>
        </p:nvPicPr>
        <p:blipFill>
          <a:blip r:embed="rId5"/>
          <a:srcRect l="8163"/>
          <a:stretch>
            <a:fillRect/>
          </a:stretch>
        </p:blipFill>
        <p:spPr bwMode="auto">
          <a:xfrm>
            <a:off x="4953000" y="4114800"/>
            <a:ext cx="3429000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Prostokąt 2"/>
          <p:cNvSpPr>
            <a:spLocks noChangeArrowheads="1"/>
          </p:cNvSpPr>
          <p:nvPr/>
        </p:nvSpPr>
        <p:spPr bwMode="auto">
          <a:xfrm>
            <a:off x="152400" y="228600"/>
            <a:ext cx="8915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Fundamentalne prawa przyrody wolą demokrację niż monarchię dynastyczną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https://encrypted-tbn0.gstatic.com/images?q=tbn:ANd9GcTaEeHLmVa4JyqJ5S0-rQWXxCoFFzob1_0A41lk_N96n6QCKwv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0"/>
            <a:ext cx="31083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Obraz 3" descr="HiggsPotential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3048000"/>
            <a:ext cx="54864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pole tekstowe 1"/>
          <p:cNvSpPr txBox="1">
            <a:spLocks noChangeArrowheads="1"/>
          </p:cNvSpPr>
          <p:nvPr/>
        </p:nvSpPr>
        <p:spPr bwMode="auto">
          <a:xfrm>
            <a:off x="304800" y="304800"/>
            <a:ext cx="85344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pl-PL" sz="3200" b="1">
                <a:solidFill>
                  <a:schemeClr val="tx2"/>
                </a:solidFill>
                <a:latin typeface="Comic Sans MS" pitchFamily="66" charset="0"/>
              </a:rPr>
              <a:t>Specyficzny kształt potencjału skalarnego pola Higgsa powoduje, że próżnia nie jest pusta! </a:t>
            </a:r>
          </a:p>
          <a:p>
            <a:pPr>
              <a:buFont typeface="Wingdings" pitchFamily="2" charset="2"/>
              <a:buChar char="v"/>
            </a:pPr>
            <a:r>
              <a:rPr lang="pl-PL" sz="3200" b="1">
                <a:solidFill>
                  <a:schemeClr val="tx2"/>
                </a:solidFill>
                <a:latin typeface="Comic Sans MS" pitchFamily="66" charset="0"/>
              </a:rPr>
              <a:t>Cząstki mogą z nią oddziaływać!</a:t>
            </a:r>
          </a:p>
          <a:p>
            <a:pPr>
              <a:buFont typeface="Wingdings" pitchFamily="2" charset="2"/>
              <a:buChar char="v"/>
            </a:pPr>
            <a:r>
              <a:rPr lang="pl-PL" sz="3200" b="1">
                <a:solidFill>
                  <a:schemeClr val="tx2"/>
                </a:solidFill>
                <a:latin typeface="Comic Sans MS" pitchFamily="66" charset="0"/>
              </a:rPr>
              <a:t>Pierwotna </a:t>
            </a:r>
            <a:r>
              <a:rPr lang="pl-PL" sz="3200" b="1">
                <a:solidFill>
                  <a:srgbClr val="C00000"/>
                </a:solidFill>
                <a:latin typeface="Comic Sans MS" pitchFamily="66" charset="0"/>
              </a:rPr>
              <a:t>symetria</a:t>
            </a:r>
            <a:r>
              <a:rPr lang="pl-PL" sz="3200" b="1">
                <a:solidFill>
                  <a:schemeClr val="tx2"/>
                </a:solidFill>
                <a:latin typeface="Comic Sans MS" pitchFamily="66" charset="0"/>
              </a:rPr>
              <a:t> została </a:t>
            </a:r>
            <a:r>
              <a:rPr lang="pl-PL" sz="3200" b="1">
                <a:solidFill>
                  <a:srgbClr val="C00000"/>
                </a:solidFill>
                <a:latin typeface="Comic Sans MS" pitchFamily="66" charset="0"/>
              </a:rPr>
              <a:t>złamana spontanicznie</a:t>
            </a:r>
            <a:r>
              <a:rPr lang="pl-PL" sz="3200" b="1">
                <a:solidFill>
                  <a:schemeClr val="tx2"/>
                </a:solidFill>
                <a:latin typeface="Comic Sans MS" pitchFamily="66" charset="0"/>
              </a:rPr>
              <a:t>.</a:t>
            </a:r>
            <a:endParaRPr lang="pl-PL" sz="280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Prostokąt 1"/>
          <p:cNvSpPr>
            <a:spLocks noChangeArrowheads="1"/>
          </p:cNvSpPr>
          <p:nvPr/>
        </p:nvSpPr>
        <p:spPr bwMode="auto">
          <a:xfrm>
            <a:off x="685800" y="228600"/>
            <a:ext cx="8153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400">
                <a:solidFill>
                  <a:schemeClr val="tx2"/>
                </a:solidFill>
                <a:latin typeface="Comic Sans MS" pitchFamily="66" charset="0"/>
              </a:rPr>
              <a:t>Pole </a:t>
            </a:r>
            <a:r>
              <a:rPr lang="de-DE" sz="2400">
                <a:solidFill>
                  <a:schemeClr val="tx2"/>
                </a:solidFill>
                <a:latin typeface="Comic Sans MS" pitchFamily="66" charset="0"/>
              </a:rPr>
              <a:t>Brout-Englert-Higgs-Hagen-Guralnik-Kibble </a:t>
            </a:r>
            <a:r>
              <a:rPr lang="pl-PL" sz="2400">
                <a:solidFill>
                  <a:schemeClr val="tx2"/>
                </a:solidFill>
                <a:latin typeface="Comic Sans MS" pitchFamily="66" charset="0"/>
              </a:rPr>
              <a:t>i…</a:t>
            </a:r>
            <a:r>
              <a:rPr lang="de-DE" sz="240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de-DE" sz="2400">
                <a:solidFill>
                  <a:schemeClr val="tx2"/>
                </a:solidFill>
                <a:latin typeface="Comic Sans MS" pitchFamily="66" charset="0"/>
              </a:rPr>
            </a:br>
            <a:r>
              <a:rPr lang="de-DE" sz="240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pl-PL" sz="2400">
                <a:solidFill>
                  <a:schemeClr val="tx2"/>
                </a:solidFill>
                <a:latin typeface="Comic Sans MS" pitchFamily="66" charset="0"/>
              </a:rPr>
              <a:t>bozon </a:t>
            </a:r>
            <a:r>
              <a:rPr lang="de-DE" sz="2400">
                <a:solidFill>
                  <a:schemeClr val="tx2"/>
                </a:solidFill>
                <a:latin typeface="Comic Sans MS" pitchFamily="66" charset="0"/>
              </a:rPr>
              <a:t>Higgs</a:t>
            </a:r>
            <a:r>
              <a:rPr lang="pl-PL" sz="2400">
                <a:solidFill>
                  <a:schemeClr val="tx2"/>
                </a:solidFill>
                <a:latin typeface="Comic Sans MS" pitchFamily="66" charset="0"/>
              </a:rPr>
              <a:t>’a  (1964)</a:t>
            </a:r>
          </a:p>
        </p:txBody>
      </p:sp>
      <p:pic>
        <p:nvPicPr>
          <p:cNvPr id="1031" name="Picture 2" descr="File:AIP-Sakurai-best.JPG"/>
          <p:cNvPicPr>
            <a:picLocks noChangeAspect="1" noChangeArrowheads="1"/>
          </p:cNvPicPr>
          <p:nvPr/>
        </p:nvPicPr>
        <p:blipFill>
          <a:blip r:embed="rId3"/>
          <a:srcRect t="10252" b="36774"/>
          <a:stretch>
            <a:fillRect/>
          </a:stretch>
        </p:blipFill>
        <p:spPr bwMode="auto">
          <a:xfrm>
            <a:off x="304800" y="1066800"/>
            <a:ext cx="6705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Prostokąt 3"/>
          <p:cNvSpPr>
            <a:spLocks noChangeArrowheads="1"/>
          </p:cNvSpPr>
          <p:nvPr/>
        </p:nvSpPr>
        <p:spPr bwMode="auto">
          <a:xfrm>
            <a:off x="381000" y="3429000"/>
            <a:ext cx="8534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latin typeface="Calibri" pitchFamily="34" charset="0"/>
              </a:rPr>
              <a:t>      </a:t>
            </a:r>
            <a:r>
              <a:rPr lang="pl-PL" sz="2000">
                <a:solidFill>
                  <a:schemeClr val="tx2"/>
                </a:solidFill>
                <a:latin typeface="Calibri" pitchFamily="34" charset="0"/>
              </a:rPr>
              <a:t>T.Ki</a:t>
            </a:r>
            <a:r>
              <a:rPr lang="en-US" sz="2000">
                <a:solidFill>
                  <a:schemeClr val="tx2"/>
                </a:solidFill>
                <a:latin typeface="Calibri" pitchFamily="34" charset="0"/>
              </a:rPr>
              <a:t>bble</a:t>
            </a:r>
            <a:r>
              <a:rPr lang="pl-PL" sz="2000">
                <a:solidFill>
                  <a:schemeClr val="tx2"/>
                </a:solidFill>
                <a:latin typeface="Calibri" pitchFamily="34" charset="0"/>
              </a:rPr>
              <a:t>       G.</a:t>
            </a:r>
            <a:r>
              <a:rPr lang="en-US" sz="2000">
                <a:solidFill>
                  <a:schemeClr val="tx2"/>
                </a:solidFill>
                <a:latin typeface="Calibri" pitchFamily="34" charset="0"/>
              </a:rPr>
              <a:t>Guralnik</a:t>
            </a:r>
            <a:r>
              <a:rPr lang="pl-PL" sz="2000">
                <a:solidFill>
                  <a:schemeClr val="tx2"/>
                </a:solidFill>
                <a:latin typeface="Calibri" pitchFamily="34" charset="0"/>
              </a:rPr>
              <a:t>     R.C.</a:t>
            </a:r>
            <a:r>
              <a:rPr lang="en-US" sz="2000">
                <a:solidFill>
                  <a:schemeClr val="tx2"/>
                </a:solidFill>
                <a:latin typeface="Calibri" pitchFamily="34" charset="0"/>
              </a:rPr>
              <a:t>Hagen </a:t>
            </a:r>
            <a:r>
              <a:rPr lang="pl-PL" sz="2000">
                <a:solidFill>
                  <a:schemeClr val="tx2"/>
                </a:solidFill>
                <a:latin typeface="Calibri" pitchFamily="34" charset="0"/>
              </a:rPr>
              <a:t>   F.</a:t>
            </a:r>
            <a:r>
              <a:rPr lang="en-US" sz="2000">
                <a:solidFill>
                  <a:schemeClr val="tx2"/>
                </a:solidFill>
                <a:latin typeface="Calibri" pitchFamily="34" charset="0"/>
              </a:rPr>
              <a:t>Englert</a:t>
            </a:r>
            <a:r>
              <a:rPr lang="pl-PL" sz="2000">
                <a:solidFill>
                  <a:schemeClr val="tx2"/>
                </a:solidFill>
                <a:latin typeface="Calibri" pitchFamily="34" charset="0"/>
              </a:rPr>
              <a:t>     R.</a:t>
            </a:r>
            <a:r>
              <a:rPr lang="en-US" sz="2000">
                <a:solidFill>
                  <a:schemeClr val="tx2"/>
                </a:solidFill>
                <a:latin typeface="Calibri" pitchFamily="34" charset="0"/>
              </a:rPr>
              <a:t>Brout</a:t>
            </a:r>
            <a:r>
              <a:rPr lang="pl-PL" sz="2000">
                <a:solidFill>
                  <a:schemeClr val="tx2"/>
                </a:solidFill>
                <a:latin typeface="Calibri" pitchFamily="34" charset="0"/>
              </a:rPr>
              <a:t>        &amp;        P.Higgs</a:t>
            </a:r>
          </a:p>
        </p:txBody>
      </p:sp>
      <p:pic>
        <p:nvPicPr>
          <p:cNvPr id="1033" name="Picture 4" descr="File:Higgs, Peter (1929).jpg"/>
          <p:cNvPicPr>
            <a:picLocks noChangeAspect="1" noChangeArrowheads="1"/>
          </p:cNvPicPr>
          <p:nvPr/>
        </p:nvPicPr>
        <p:blipFill>
          <a:blip r:embed="rId4"/>
          <a:srcRect l="32001" t="19145" r="20000"/>
          <a:stretch>
            <a:fillRect/>
          </a:stretch>
        </p:blipFill>
        <p:spPr bwMode="auto">
          <a:xfrm>
            <a:off x="7010400" y="1066800"/>
            <a:ext cx="18700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685800" y="3886200"/>
          <a:ext cx="3276600" cy="1158875"/>
        </p:xfrm>
        <a:graphic>
          <a:graphicData uri="http://schemas.openxmlformats.org/presentationml/2006/ole">
            <p:oleObj spid="_x0000_s1026" name="Equation" r:id="rId5" imgW="1866600" imgH="660240" progId="">
              <p:embed/>
            </p:oleObj>
          </a:graphicData>
        </a:graphic>
      </p:graphicFrame>
      <p:grpSp>
        <p:nvGrpSpPr>
          <p:cNvPr id="1034" name="Grupa 16"/>
          <p:cNvGrpSpPr>
            <a:grpSpLocks/>
          </p:cNvGrpSpPr>
          <p:nvPr/>
        </p:nvGrpSpPr>
        <p:grpSpPr bwMode="auto">
          <a:xfrm>
            <a:off x="6096000" y="4327525"/>
            <a:ext cx="2667000" cy="2073275"/>
            <a:chOff x="6019800" y="4191000"/>
            <a:chExt cx="2667000" cy="2073275"/>
          </a:xfrm>
        </p:grpSpPr>
        <p:grpSp>
          <p:nvGrpSpPr>
            <p:cNvPr id="1040" name="Group 73"/>
            <p:cNvGrpSpPr>
              <a:grpSpLocks/>
            </p:cNvGrpSpPr>
            <p:nvPr/>
          </p:nvGrpSpPr>
          <p:grpSpPr bwMode="auto">
            <a:xfrm>
              <a:off x="6019800" y="4267200"/>
              <a:ext cx="2667000" cy="1981200"/>
              <a:chOff x="3984" y="1152"/>
              <a:chExt cx="1680" cy="1248"/>
            </a:xfrm>
          </p:grpSpPr>
          <p:sp>
            <p:nvSpPr>
              <p:cNvPr id="1043" name="Line 35"/>
              <p:cNvSpPr>
                <a:spLocks noChangeShapeType="1"/>
              </p:cNvSpPr>
              <p:nvPr/>
            </p:nvSpPr>
            <p:spPr bwMode="auto">
              <a:xfrm flipV="1">
                <a:off x="3984" y="2203"/>
                <a:ext cx="16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pl-PL"/>
              </a:p>
            </p:txBody>
          </p:sp>
          <p:sp>
            <p:nvSpPr>
              <p:cNvPr id="1044" name="Line 36"/>
              <p:cNvSpPr>
                <a:spLocks noChangeShapeType="1"/>
              </p:cNvSpPr>
              <p:nvPr/>
            </p:nvSpPr>
            <p:spPr bwMode="auto">
              <a:xfrm>
                <a:off x="4765" y="1152"/>
                <a:ext cx="0" cy="12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pl-PL"/>
              </a:p>
            </p:txBody>
          </p:sp>
          <p:sp>
            <p:nvSpPr>
              <p:cNvPr id="1045" name="Line 37"/>
              <p:cNvSpPr>
                <a:spLocks noChangeShapeType="1"/>
              </p:cNvSpPr>
              <p:nvPr/>
            </p:nvSpPr>
            <p:spPr bwMode="auto">
              <a:xfrm flipV="1">
                <a:off x="4765" y="1251"/>
                <a:ext cx="0" cy="1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 wrap="none">
                <a:spAutoFit/>
              </a:bodyPr>
              <a:lstStyle/>
              <a:p>
                <a:endParaRPr lang="pl-PL"/>
              </a:p>
            </p:txBody>
          </p:sp>
          <p:sp>
            <p:nvSpPr>
              <p:cNvPr id="1046" name="Line 38"/>
              <p:cNvSpPr>
                <a:spLocks noChangeShapeType="1"/>
              </p:cNvSpPr>
              <p:nvPr/>
            </p:nvSpPr>
            <p:spPr bwMode="auto">
              <a:xfrm>
                <a:off x="5410" y="2203"/>
                <a:ext cx="15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 wrap="none">
                <a:spAutoFit/>
              </a:bodyPr>
              <a:lstStyle/>
              <a:p>
                <a:endParaRPr lang="pl-PL"/>
              </a:p>
            </p:txBody>
          </p:sp>
          <p:sp>
            <p:nvSpPr>
              <p:cNvPr id="1047" name="Freeform 39"/>
              <p:cNvSpPr>
                <a:spLocks/>
              </p:cNvSpPr>
              <p:nvPr/>
            </p:nvSpPr>
            <p:spPr bwMode="auto">
              <a:xfrm>
                <a:off x="4140" y="1251"/>
                <a:ext cx="1251" cy="1111"/>
              </a:xfrm>
              <a:custGeom>
                <a:avLst/>
                <a:gdLst>
                  <a:gd name="T0" fmla="*/ 0 w 3072"/>
                  <a:gd name="T1" fmla="*/ 0 h 3248"/>
                  <a:gd name="T2" fmla="*/ 7 w 3072"/>
                  <a:gd name="T3" fmla="*/ 13 h 3248"/>
                  <a:gd name="T4" fmla="*/ 17 w 3072"/>
                  <a:gd name="T5" fmla="*/ 13 h 3248"/>
                  <a:gd name="T6" fmla="*/ 27 w 3072"/>
                  <a:gd name="T7" fmla="*/ 13 h 3248"/>
                  <a:gd name="T8" fmla="*/ 34 w 3072"/>
                  <a:gd name="T9" fmla="*/ 0 h 32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2"/>
                  <a:gd name="T16" fmla="*/ 0 h 3248"/>
                  <a:gd name="T17" fmla="*/ 3072 w 3072"/>
                  <a:gd name="T18" fmla="*/ 3248 h 32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2" h="3248">
                    <a:moveTo>
                      <a:pt x="0" y="0"/>
                    </a:moveTo>
                    <a:cubicBezTo>
                      <a:pt x="160" y="1160"/>
                      <a:pt x="320" y="2320"/>
                      <a:pt x="576" y="2784"/>
                    </a:cubicBezTo>
                    <a:cubicBezTo>
                      <a:pt x="832" y="3248"/>
                      <a:pt x="1224" y="2784"/>
                      <a:pt x="1536" y="2784"/>
                    </a:cubicBezTo>
                    <a:cubicBezTo>
                      <a:pt x="1848" y="2784"/>
                      <a:pt x="2192" y="3248"/>
                      <a:pt x="2448" y="2784"/>
                    </a:cubicBezTo>
                    <a:cubicBezTo>
                      <a:pt x="2704" y="2320"/>
                      <a:pt x="2888" y="1160"/>
                      <a:pt x="3072" y="0"/>
                    </a:cubicBez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>
                <a:spAutoFit/>
              </a:bodyPr>
              <a:lstStyle/>
              <a:p>
                <a:endParaRPr lang="pl-PL"/>
              </a:p>
            </p:txBody>
          </p:sp>
        </p:grpSp>
        <p:sp>
          <p:nvSpPr>
            <p:cNvPr id="1041" name="Text Box 40"/>
            <p:cNvSpPr txBox="1">
              <a:spLocks noChangeArrowheads="1"/>
            </p:cNvSpPr>
            <p:nvPr/>
          </p:nvSpPr>
          <p:spPr bwMode="auto">
            <a:xfrm>
              <a:off x="7256462" y="4191000"/>
              <a:ext cx="668338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imes New Roman" pitchFamily="18" charset="0"/>
                </a:rPr>
                <a:t>V</a:t>
              </a:r>
              <a:r>
                <a:rPr lang="en-US" sz="2000">
                  <a:latin typeface="Symbol" pitchFamily="18" charset="2"/>
                </a:rPr>
                <a:t>(f)</a:t>
              </a:r>
            </a:p>
          </p:txBody>
        </p:sp>
        <p:sp>
          <p:nvSpPr>
            <p:cNvPr id="1042" name="Text Box 41"/>
            <p:cNvSpPr txBox="1">
              <a:spLocks noChangeArrowheads="1"/>
            </p:cNvSpPr>
            <p:nvPr/>
          </p:nvSpPr>
          <p:spPr bwMode="auto">
            <a:xfrm>
              <a:off x="8153400" y="5867400"/>
              <a:ext cx="315913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Symbol" pitchFamily="18" charset="2"/>
                </a:rPr>
                <a:t>f</a:t>
              </a:r>
            </a:p>
          </p:txBody>
        </p:sp>
      </p:grp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88975" y="5181600"/>
          <a:ext cx="1585913" cy="836613"/>
        </p:xfrm>
        <a:graphic>
          <a:graphicData uri="http://schemas.openxmlformats.org/presentationml/2006/ole">
            <p:oleObj spid="_x0000_s1027" name="Równanie" r:id="rId6" imgW="914400" imgH="4824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133600" y="5181600"/>
          <a:ext cx="2378075" cy="838200"/>
        </p:xfrm>
        <a:graphic>
          <a:graphicData uri="http://schemas.openxmlformats.org/presentationml/2006/ole">
            <p:oleObj spid="_x0000_s1028" name="Formel" r:id="rId7" imgW="1295280" imgH="457200" progId="Equation.3">
              <p:embed/>
            </p:oleObj>
          </a:graphicData>
        </a:graphic>
      </p:graphicFrame>
      <p:grpSp>
        <p:nvGrpSpPr>
          <p:cNvPr id="1035" name="Grupa 23"/>
          <p:cNvGrpSpPr>
            <a:grpSpLocks/>
          </p:cNvGrpSpPr>
          <p:nvPr/>
        </p:nvGrpSpPr>
        <p:grpSpPr bwMode="auto">
          <a:xfrm>
            <a:off x="5867400" y="3962400"/>
            <a:ext cx="3001963" cy="461963"/>
            <a:chOff x="6303963" y="6019800"/>
            <a:chExt cx="2583819" cy="461665"/>
          </a:xfrm>
        </p:grpSpPr>
        <p:sp>
          <p:nvSpPr>
            <p:cNvPr id="1039" name="Text Box 60"/>
            <p:cNvSpPr txBox="1">
              <a:spLocks noChangeArrowheads="1"/>
            </p:cNvSpPr>
            <p:nvPr/>
          </p:nvSpPr>
          <p:spPr bwMode="auto">
            <a:xfrm>
              <a:off x="7746645" y="6019800"/>
              <a:ext cx="1141137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 </a:t>
              </a:r>
              <a:r>
                <a:rPr lang="en-US" sz="2400">
                  <a:latin typeface="Times New Roman" pitchFamily="18" charset="0"/>
                </a:rPr>
                <a:t>~ </a:t>
              </a:r>
              <a:r>
                <a:rPr lang="en-US">
                  <a:latin typeface="Times New Roman" pitchFamily="18" charset="0"/>
                </a:rPr>
                <a:t>246 GeV</a:t>
              </a:r>
              <a:endParaRPr lang="en-US" sz="1600">
                <a:latin typeface="Times New Roman" pitchFamily="18" charset="0"/>
              </a:endParaRPr>
            </a:p>
          </p:txBody>
        </p:sp>
        <p:graphicFrame>
          <p:nvGraphicFramePr>
            <p:cNvPr id="1029" name="Object 5"/>
            <p:cNvGraphicFramePr>
              <a:graphicFrameLocks noChangeAspect="1"/>
            </p:cNvGraphicFramePr>
            <p:nvPr/>
          </p:nvGraphicFramePr>
          <p:xfrm>
            <a:off x="6303963" y="6019800"/>
            <a:ext cx="1579789" cy="457200"/>
          </p:xfrm>
          <a:graphic>
            <a:graphicData uri="http://schemas.openxmlformats.org/presentationml/2006/ole">
              <p:oleObj spid="_x0000_s1029" name="Równanie" r:id="rId8" imgW="965160" imgH="279360" progId="Equation.3">
                <p:embed/>
              </p:oleObj>
            </a:graphicData>
          </a:graphic>
        </p:graphicFrame>
      </p:grpSp>
      <p:sp>
        <p:nvSpPr>
          <p:cNvPr id="1036" name="pole tekstowe 24"/>
          <p:cNvSpPr txBox="1">
            <a:spLocks noChangeArrowheads="1"/>
          </p:cNvSpPr>
          <p:nvPr/>
        </p:nvSpPr>
        <p:spPr bwMode="auto">
          <a:xfrm>
            <a:off x="609600" y="6259513"/>
            <a:ext cx="6477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>
                <a:solidFill>
                  <a:schemeClr val="tx2"/>
                </a:solidFill>
                <a:latin typeface="Comic Sans MS" pitchFamily="66" charset="0"/>
              </a:rPr>
              <a:t>stan próżni </a:t>
            </a:r>
            <a:r>
              <a:rPr lang="pl-PL" sz="1400">
                <a:solidFill>
                  <a:schemeClr val="tx2"/>
                </a:solidFill>
                <a:latin typeface="Comic Sans MS" pitchFamily="66" charset="0"/>
              </a:rPr>
              <a:t>(174 GeV)</a:t>
            </a:r>
            <a:r>
              <a:rPr lang="pl-PL">
                <a:solidFill>
                  <a:schemeClr val="tx2"/>
                </a:solidFill>
                <a:latin typeface="Comic Sans MS" pitchFamily="66" charset="0"/>
              </a:rPr>
              <a:t>		fizyczna cząstka Higgs’a</a:t>
            </a:r>
          </a:p>
        </p:txBody>
      </p:sp>
      <p:sp>
        <p:nvSpPr>
          <p:cNvPr id="26" name="Strzałka wygięta w górę 25"/>
          <p:cNvSpPr/>
          <p:nvPr/>
        </p:nvSpPr>
        <p:spPr>
          <a:xfrm>
            <a:off x="2895600" y="6183313"/>
            <a:ext cx="609600" cy="3048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7" name="Strzałka wygięta w górę 26"/>
          <p:cNvSpPr/>
          <p:nvPr/>
        </p:nvSpPr>
        <p:spPr>
          <a:xfrm rot="10800000" flipV="1">
            <a:off x="3810000" y="6172200"/>
            <a:ext cx="457200" cy="315913"/>
          </a:xfrm>
          <a:prstGeom prst="bentUpArrow">
            <a:avLst>
              <a:gd name="adj1" fmla="val 25000"/>
              <a:gd name="adj2" fmla="val 19960"/>
              <a:gd name="adj3" fmla="val 31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samiraahmed.co.uk/wp-content/uploads/2011/12/higgs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762000"/>
            <a:ext cx="7086600" cy="506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Prostokąt 2"/>
          <p:cNvSpPr>
            <a:spLocks noChangeArrowheads="1"/>
          </p:cNvSpPr>
          <p:nvPr/>
        </p:nvSpPr>
        <p:spPr bwMode="auto">
          <a:xfrm>
            <a:off x="228600" y="228600"/>
            <a:ext cx="8686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Mechanizm Higgsa</a:t>
            </a:r>
          </a:p>
        </p:txBody>
      </p:sp>
      <p:sp>
        <p:nvSpPr>
          <p:cNvPr id="10244" name="Prostokąt 3"/>
          <p:cNvSpPr>
            <a:spLocks noChangeArrowheads="1"/>
          </p:cNvSpPr>
          <p:nvPr/>
        </p:nvSpPr>
        <p:spPr bwMode="auto">
          <a:xfrm>
            <a:off x="228600" y="5867400"/>
            <a:ext cx="868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800" b="1">
                <a:solidFill>
                  <a:schemeClr val="tx2"/>
                </a:solidFill>
                <a:latin typeface="Comic Sans MS" pitchFamily="66" charset="0"/>
              </a:rPr>
              <a:t>Próżnia jednorodnie „wypełniona” polem Higgsa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7" descr="higgs_cartoon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862013"/>
            <a:ext cx="7315200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Prostokąt 2"/>
          <p:cNvSpPr>
            <a:spLocks noChangeArrowheads="1"/>
          </p:cNvSpPr>
          <p:nvPr/>
        </p:nvSpPr>
        <p:spPr bwMode="auto">
          <a:xfrm>
            <a:off x="228600" y="228600"/>
            <a:ext cx="8686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Mechanizm Higgsa</a:t>
            </a:r>
          </a:p>
        </p:txBody>
      </p:sp>
      <p:sp>
        <p:nvSpPr>
          <p:cNvPr id="11268" name="Prostokąt 3"/>
          <p:cNvSpPr>
            <a:spLocks noChangeArrowheads="1"/>
          </p:cNvSpPr>
          <p:nvPr/>
        </p:nvSpPr>
        <p:spPr bwMode="auto">
          <a:xfrm>
            <a:off x="228600" y="5715000"/>
            <a:ext cx="8686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800" b="1">
                <a:solidFill>
                  <a:schemeClr val="tx2"/>
                </a:solidFill>
                <a:latin typeface="Comic Sans MS" pitchFamily="66" charset="0"/>
              </a:rPr>
              <a:t>Bezmasowa cząstka porusza się </a:t>
            </a:r>
          </a:p>
          <a:p>
            <a:pPr algn="ctr"/>
            <a:r>
              <a:rPr lang="pl-PL" sz="2800" b="1">
                <a:solidFill>
                  <a:schemeClr val="tx2"/>
                </a:solidFill>
                <a:latin typeface="Comic Sans MS" pitchFamily="66" charset="0"/>
              </a:rPr>
              <a:t>z prędkością światłą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letemps.ch/rw/Archive/Quotidien/2008/03/25/Galeries/Images/20080325_12411_50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854075"/>
            <a:ext cx="69342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Prostokąt 2"/>
          <p:cNvSpPr>
            <a:spLocks noChangeArrowheads="1"/>
          </p:cNvSpPr>
          <p:nvPr/>
        </p:nvSpPr>
        <p:spPr bwMode="auto">
          <a:xfrm>
            <a:off x="228600" y="228600"/>
            <a:ext cx="8686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Mechanizm Higgsa</a:t>
            </a:r>
          </a:p>
        </p:txBody>
      </p:sp>
      <p:sp>
        <p:nvSpPr>
          <p:cNvPr id="12292" name="Prostokąt 4"/>
          <p:cNvSpPr>
            <a:spLocks noChangeArrowheads="1"/>
          </p:cNvSpPr>
          <p:nvPr/>
        </p:nvSpPr>
        <p:spPr bwMode="auto">
          <a:xfrm>
            <a:off x="228600" y="5715000"/>
            <a:ext cx="8686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800" b="1">
                <a:solidFill>
                  <a:schemeClr val="tx2"/>
                </a:solidFill>
                <a:latin typeface="Comic Sans MS" pitchFamily="66" charset="0"/>
              </a:rPr>
              <a:t>„atrakcyjna” cząstka oddziaływując z polem zyskuje masę i zaczyna poruszać się wolniej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cds.cern.ch/record/1221470/files/9603021_0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9800" y="838200"/>
            <a:ext cx="67564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Prostokąt 2"/>
          <p:cNvSpPr>
            <a:spLocks noChangeArrowheads="1"/>
          </p:cNvSpPr>
          <p:nvPr/>
        </p:nvSpPr>
        <p:spPr bwMode="auto">
          <a:xfrm>
            <a:off x="228600" y="228600"/>
            <a:ext cx="8686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Mechanizm Higgsa</a:t>
            </a:r>
          </a:p>
        </p:txBody>
      </p:sp>
      <p:sp>
        <p:nvSpPr>
          <p:cNvPr id="13316" name="Prostokąt 3"/>
          <p:cNvSpPr>
            <a:spLocks noChangeArrowheads="1"/>
          </p:cNvSpPr>
          <p:nvPr/>
        </p:nvSpPr>
        <p:spPr bwMode="auto">
          <a:xfrm>
            <a:off x="228600" y="5715000"/>
            <a:ext cx="868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800" b="1">
                <a:solidFill>
                  <a:schemeClr val="tx2"/>
                </a:solidFill>
                <a:latin typeface="Comic Sans MS" pitchFamily="66" charset="0"/>
              </a:rPr>
              <a:t>Co to jest cząstka Higgsa?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sciencebuzz.org/sites/default/files/images/rumor%20CERN.preview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9975" y="838200"/>
            <a:ext cx="7007225" cy="497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Prostokąt 2"/>
          <p:cNvSpPr>
            <a:spLocks noChangeArrowheads="1"/>
          </p:cNvSpPr>
          <p:nvPr/>
        </p:nvSpPr>
        <p:spPr bwMode="auto">
          <a:xfrm>
            <a:off x="228600" y="228600"/>
            <a:ext cx="8686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Mechanizm Higgsa</a:t>
            </a:r>
          </a:p>
        </p:txBody>
      </p:sp>
      <p:sp>
        <p:nvSpPr>
          <p:cNvPr id="14340" name="Prostokąt 3"/>
          <p:cNvSpPr>
            <a:spLocks noChangeArrowheads="1"/>
          </p:cNvSpPr>
          <p:nvPr/>
        </p:nvSpPr>
        <p:spPr bwMode="auto">
          <a:xfrm>
            <a:off x="228600" y="5715000"/>
            <a:ext cx="8686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800" b="1">
                <a:solidFill>
                  <a:schemeClr val="tx2"/>
                </a:solidFill>
                <a:latin typeface="Comic Sans MS" pitchFamily="66" charset="0"/>
              </a:rPr>
              <a:t>„ekscytacja” (zaburzenie) pola równoważne jest fizycznej, masywnej cząstce – bozonowi Higgsa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4" descr="data:image/jpeg;base64,/9j/4AAQSkZJRgABAQAAAQABAAD/2wCEAAkGBxQQEBQUDxQUFBQUFBYUFBQUFBQUFBQPFBQXFhUUFBQYHCggGBolHBQUITEhJSkrLi4uFx8zODUtOCktLisBCgoKDg0OGhAQGywkICYvLDEvLCwsLC8sLCw3LCwtLDUxLCwsLC8sLCwsLSw0LCwsLCwsLCwsLCwsLCwsNCwsLP/AABEIAOwA1gMBIgACEQEDEQH/xAAbAAABBQEBAAAAAAAAAAAAAAABAAIDBQYEB//EADsQAAICAQMDAgQFAwMBCAMAAAECAxEABBIhBSIxE0EGMlFhFCNCcYFSYpEzcqHBJUNjkrHR8PEHFST/xAAaAQADAQEBAQAAAAAAAAAAAAAAAQIDBAUG/8QAMBEAAgIABAMIAgAHAQAAAAAAAAECEQMSITFBUfAiYXGRobHB0YHhBDJCUpKy8RP/2gAMAwEAAhEDEQA/AJUyVRjFGSrn2RwEiDJlyJBkyjM2A9ckXGLki5mwHqMkXGLki5mxj0x4xqY8Zmxj1xwwDHAZDAIxwwDKybqu3VxQ1ayCVSfdZY1icWfoVlr98ncotwMcBgGOGQx2EY4YgMcBksAjHAYBjgMljCMcBgAxwyWMNYKxwxVk2AKxAYcNYADFhxYhnnajJFxq5Ioz6AwJEGTKMjQZKozNiHrki4xRki5mwHrjwMauPGZsoeox4xoyQZmwHDHDAMcMhjCMxuu1J/GuyjdsEJCg13ProoG5/ZQP4zYyws8b+kT6o5RBtt1rkLZA3WDx7g8V5HnBcqZiVljkEcBbeGaQMvVIuaNluAP/AE+2GHJX4DSPTRjhmZ6D1ebUz2EZYQrbt4Ww10ijbYDeSRZrwfqdQMWJBwdMSdhGOGAY8ZiygjHAYBjsgYRjhgGOGSwFhxYsQxYsWLABYsWLAZ58oyRRjVGSKM96zEkUZKuRrkgzNiokGPUYxckXM2Oh6jJFxgyQZmxjhkgxgx4yGA8DHqLIA8kgD7kmh/ycYMfWQxnNq5hRThWPapddy7/pVgFv7SQTnmMU1S6neRJtVN3btDH/APYwse1iTX9pNm/vnqfWohqF7maOTaQzhd8Ui14lQCx+4HB5BGeX6bTFm1YJWQmMWTaBrnRudwtTzf19+L4mLtN7P9otaGv6HrdRPqEIQxQrvLDggqQVVCQAu7d3HbdV5+uuGZ74F0fpaGIXe9RJW4ts3qCUBJ8A3miXKxpJvRbaGcVQ4Y4DAMcM52UEDHDAMcMkYscMGEYhhxYsOIBVirDixDBWLDiwA8/UZKuMXJFGe6ZD1GSKMauSAZDAcoyRcauSKMzYUPXHjGDHjM2VRIos0PJxmm1CyAlTdMVI9wy+QR/88jFFP2ahx/3UTfSwXjLbiPIseD44ccGsznwz1BZW1IPaXlieIk7QS8MbbQfd/Br7YkrUnyr4+xcUaf1wJDGTTgbtv1X6j61YycVxZobl3Eey2Nx/xeZT4h6uEnjloiSNBIVI2hmYMk0d+xBLGvsuaLpuvTUJviJI4sEFWBIDDcp5HBB+4IOKeG1BS5+4oyt0UXWtbLpdQ4n3iJx2sqeooQD54nXuH1IIa+QQw5GG05aSPUMNgX0UBKjcuylSNolK+7+l2kXyef1Z6R8S6vZCYwwFlbV1DxqWLBHo+DuB8Ee59syeh0rel1AkEFIFWiQadWhlJZiqeSCboHnxeZa5X4fh6ry7+r0W5F0WKaBiUWqBjjiDfkxxtuIaebn1ZrZjtTdRIPHFa/4YhkaV5TxEUCqBwJGNHeB70ABf39qxdAiGoCtJz6YTaoUINzLbMyLxuvcOOPIrLubXRxukbMoeQ7Y1PG5wL2/QcZrPFqLjWr9DPLbs6WYKLJoWBZ4FsaAv7kgfzksa2aH/ADlVr+oRyKY42VwGSTcptajmRmLHwPk4/Y+fOV/R+ohJNVEsiusMDyILtlr0yRfuvcR9q+/HMoOUG+X6KvtUXvTtas8ayJdH2PBVhwVYfUHOoZjeia38PqJAeIpAsshPiN2jiVG8cBvHuSQTwFObMY8bDyPTZ6oUJWg4cGHMCw4sWLAYcWLDiAGLHVixDMCBnL1DSuxDRSOhUeByjc3bL5Pv45/etp7FGSAZ7UlaozKjTdVcUrrvb+lSvqGqsx+FmH+3a/tsvHz9djeGRoGt1ZEAIIKy2WZZEPI4Sjfjd9cn6l0T8Twh2ub9gVY15cEjkAcNYI5F0SDm9a5AZpgzqNyJKtrLttVOyQAiVRa8OPalNi8wzuMkm+X566srLaNrFOGTcPZN9XzQUGv35A/nJdJOsiK6G1YWPb9wR7H2zBprXKTOrht6KoaNSrxruLKJYLJTmlLglbcc5edI1/plEUAxvLKwbyCskwMZUj6iUH6EePOVGcZ3ztaeZLTRqAceMz3xNrqjRU4ZVl1Ab/xIHdR/wdv8HNDE4YAj35xNdlS8Q40VGp6mJTqwJFYwaPUIyjYHoICpbnewBBFgbdw5o1fN8I6aNJZoJoxJG2n0RkU0d16cLuX6MCh/8x+2V3xLqZBqlQ+nXpTRoNpEm2WGQKDJ4Kk+otfcDkgDLH4alvWTBiATp9MVBsFowHFgE8j2sZhhvsTg+N+8SmtU0TdThglR4lczgEqscwaPUQqWABV2HchISgfooAyr0mnlglkliAe/RB3CniChVlJX5vljQUDXcf2zY6vQpKO8cjgHwdtglb/pNCx4OVU3TJUP5NOFkT00O4SemKMlOCbAAfgfwPIyViOKyy264BS4E+n9LXVRVnTYJAo3hNymz5B2WzA352ng0MqdDAU6dqQixyerHNuVSQlR6eJu0+SD3cDgcAcZZw6eMGYRx+mVUb1jLRymEnlXCmpCt3t893A7qL9RIUEX4aM1EzsVFeo3qhdzGI1uXjkHk3wOObi7dXo/+/jUk4IOssmjmmTb6pkZYw3nZ6jCPf8Avu4vjlfbnOTUaSTUn88bAHfYyEiR/wAyUK4APzbfSpht8HzQqfqmn0SQS6gR7dotO59janaxEMcbnca9MkpwBR+mcujl1erVFCNEJAweQRg8A0rq+4CuFJUjmyOKrNZRTuSVa/GxMdNGSapleX0gDvY3IqFQXIBCmVkA3MTCwrgA0O286x0g6eGVyFV208oCqOERpI1IFVyxl3E/2gGzzml6V0qPTLUY5PJY8kmgPPsKVRQ9lH0yn+NJ9vprxbLKPfxQb9vCHyfbi/GZf+11Fbae48vEz3UddFFrooprePdDvVUtVkaKIRljVE3t+rV9AOfSxnmemkabXwKwR0YaZtrLIRaaYyEqxKqD5bb3DtU8m69MvM8aalGPchxjVjsg1+rWCMySXsUqGI5rcwW6+gsE/bOHqfWEiWVbO9NO8wAq9qsqE/UEGRTz9RlT8R9TK6ALKQSzbWPAs/lqGHsLkBH+cyhHNJeKKexqBMu4pY3BQ1e+0kgH9rVh/GVOt6yItYULXH+FSQqOW9UuwG367hQr7D75kuodWkfVMYJLK7IozHbHjUCQ0o+dSoN2QKHnzQjEsgaXaNQ3ZGSlBSisxr1FA3hd3yrQop3WAMpQSevIDRa34oPiJLO4rwNxYc7QP6WNA7aLee3jLPoMWoppNWwDPW2JfljUf1N7ub5qhwOPOcfwlFC2909T1UbY6yqqNEaB2ogA2KQQfqffm80gGTN5LhX2OOuogMWEDFmJZglGSAY1ckAz2zIkicqbU0aI/g+QRiXpyzCTft27RvLCyRZ2qB/Br6VgGTacLuG+9p4avdf/AGusyxFo2tykYbUdBO9pImdCGJWm70XbW4yrQDccDkAM3cpqq9dZJF3OpVyUYyKBtbyVZ0PaRuW7BXlOSxaz6F1DRo5HaGVfljJIiJ/qcVTnx5B/a8ptX8OmQP6r+pI5HeVPalAOAgN+20UwCqf88uWVX86rrl6FOiil6gXiY6p0PbIqutCMJPtdoz4KsH9XhgDTAnNL8PlUlWNDS+gxK0AN/wCJlAah7kbh+yfbMeNFLpnZEDlQoVw2wowJ2haDHgkmgeAT598vei6RZfzNOwSTwyuzGMobEmwg2li6YXXkeby8O1dO+l1poSx/xen56M9imQIQhI2khQd4XsO+QiiabjwVF9UMgXV6UqOVhSOQHdwJeBIPAvdtW+eB9+OxdDLqdscihR6sbCYujn0VYMVXae7lV7jXtYvI+pgmSOYhUhWVYppbIVH02ocRlwT2q91dUGXk85aSzK+b9US26NSozr6YQJhu/obb/utfB+vJ/wCc5UOOznmsyaGis6hr/wDtaIVQP5LHyC7JMVXd7m1F1/SB9MyULxyT+pHW5JlDHjtI6jTNX12V/B/jLr42fYImWwVkRtygEqVY+L4sqZCB7laHNZmfhyZGjkdgzLw7MBs9U/ikcygFlrkE7bq1rnwa7MYprgvb7sNS70WhM0MO3zFFJJscgXvn9GRlJ48wjz431fOXfwSjLp2Rgy7JWUKwIKgBeDf3J/zi6VDvepRZGljUr7Kkk2oZVocXsKgkfN73l0SI0YgdqCzXsPGaYmM3FwfF315kKKtMnGYf4qYnUorFmLWuwKdqq3qLESQALIDVyx7pPlqjtUmUiwRQ8nxX734zIa2Ya3XxrpyNkRVpJiBsAXcRRNFvm4o0e79zhhrt+BT2BodMw1iJCzgxx6cyIQm1IgrRtRIJtisl+/geORo+t9ZTTISQXNE7V44BANn28j/OcXTpg8p1qqKl00cbxfIRLGXZG3tXa3qkEEAihW7G6/pUs4/Ea11QJu9JUsbEaiUteX4XwASRfPiofZdS4DWuxl+u9RM+qWVAHV9PNC/JB5MKbqq2PAegPCkZyxaWSX5i8pIFBTv3IG/1PT3GlvdZXj5u4MKzsm1cJCemSqSbyJq3fK20EJ422L3d/wChuNwvp6D0aZxKx2qUI2ue+GceCCH7g4ped1+OQQQRXSb0XSG2RQ9CncLJ6NxOwuIlo5WBYku7gdx/tftJO7j5jsOjdFfSsFjlZ4ACPTk7ipHyGNvIFcFTfm79srtHrtRpZEXUK3pM4jO4mQxMzbVKy+StkCnAP0JrnXDKxLguFPrzRKab8BqRAGwACaBP2F0P25P+ckxDCM5mzQGLHDFiAwS5IBjQMkXPbskcBjwMaoyQDJbEFRjpI98bIWZQWs+nSs67QBGX8qAQTxz3GiMQHBPsKv8Ac+B/NHOOfq0aGmNNu2ENS01KTbHjgSKaBJo5lOKmqY06ZD1Hoaz+nYAWK9kIsR7jdu39T+BuIPF1RO7OfqXRkGmdi6rOiF9wBVO2NE2iu7nYvHNkkmxxlWeuyzRBoydtH1XaNkjDBQyqLIIJKlNqsxYSWCKs8+5Sd2pJKybtqgAWCpJ9NPcdpIsUCWoWTeMWv6dO8b7zWa6Rdsc5BTfGWmRDtBAeyaJADHcRdi+L4GVOg6g8bORsXdYeMDckhPJQwEkncPGy2YG9hvO+TWMzEyxEkJYeySIizEHbHZjayTQ9m5IzK9dCExSxMweSNnaMAyRFQdtLsO22Kk8dtISy++PLJ3XXHbl6CtIsoOoRQySDTu0EACMYy5kWGTcyytBQaoVuLcjgbQ4btHB0vQutpqC6b0MsbUQtgMpAZZFB8qQ3kWOPOefN191dfUWRdQi/OrW8cT9zES0Q6giyGDLweVF3LoUdPws8i+qun275NOimX0UE9mQk8AoEazYZmNHzk5pRVTWnB99BSextfiTWGGSJhIIyY52BbYAzxxkqoLsoshpBQYE7ib4vMn8Jx/iEnHqHb6Su0kYEe8MQXamRgt+qWbtPN1mn0XWV1n5Ph/WEW+iFLhgCPcBirA0C1gmjwcpfgyUAdTkYlnTTh6chiX9OMtuZaB7lArzzzfOTPCazvjlTX+SQ1K0i++FARGzszGSTT6eVgxJMZaEkR8knjzyb7v2As+t9T9GGZGVpH9M7ViUsXQclvotAeCbugLsZR/Cus26fVTSWVjKqWfy5VLAIAJLncF2gE2Kyk1nVdRrXb0JCI/SUUAyNv2ahVCggWoMisWegABZNg5WMnh4mV61V/hIiHaVj+o/Egm5iJMQCsP7lFhLQWzNe4ha8kfS17h1YohVFX1UBjLlY6MsVxgGnpnHpg8sxVSDXmq3QdEVGCoSACVj3LIZatLKtW5htSM9vCgEjeBeX3Tumpppl/EOA9ExRLGXlAU0vpwkUrU1hqAAZqA27sU8aD2XXeNRomimIWE7DB66v6sdkKGWVEUKp+UMGNgcEN7+clnSPVamSKeVopITIkUZbbenKbQ8YNbkKlWJ5O4WCOM749HMwYIqQo47jM2+V2HjeQGCj77ifuuVOr1q6n0RqdN3RlGikKnuC/mR0SLU13UL9wDd1Oe9t/XrgKi103w1AYn2EP6rF9/DANyFKEH9NmjZJ9yctek9MTTR+nEO2yxv+o+aHgD7DMT0nqbaQv6H5sJvhqXaylVBqNSFAXsJApdlk+au9J8ZJJqY4RE9SR7yx42DuO9h4EW0KdxI+dePNS4ylaW249FqahkBqxdeLx+BTfIx2YFAwjFhxAIYcWLAZhQMkGNrHoM9kQ5RjxiAxyjJbEdulQoCW4V1PmtpHseeDXPH25FEHKOVIZXuJFmIB3M9nSxtxbIrXbdqgqpaq8AZfdU0zPpkRAsh2hijeHBZjtJHI8/fx4I8Z1pXcsVUP6andpSPTkVVVrCjdtcUxHFiqBrOOLcm9aHKkcOr6a8zkQ87SV9WRQIkKvyIoBwQdp96N32tzlloeg7WLSOWZi1+/YT2puPNAVzwTz9azr6b1WKfiNqcDuiYbJE/3Iea+/g+xyyGWoqOwrI4owvgV/wBf3Oc2s6RDMQXTuBvcpZDdEclSN3zHg35Od4HgDkkgD9yaGFQPDXY8jlSP+uDlYGO6p0QQsKM5hZvWdl9L8qWIUhjLVs83QB3bWFWRme6Jp9UkyjSqVm/NlMcZIKR+oBvMZ7tjbt24VYIXaarPQj1MRSPFMQzAt6YUXJIgPHYPJ2lCSKHd7ZWT/GMBQywE2qFlZkdGO5C6KoIBAcKaLUDXG4ishXhyeV78N0/xxD+Zamfg6rG+pUlBoNUrrIDwsEko/VKgG02QwJWj83IojLZIrbqBeMq2oMEIQENTSX6oRuAwWNfVDf00ffKrqnVZdemxkjscSTSKGFBiBcgVSxNKeVFfT2zu+GeqyLA8enDoyNGsjrtVyjC45Yw6N2syMlbb2tERzxnZiQaws2z5Xdap+KVrZ33GSkm6XX2aCfpoQK+rb8FpF3bVD7GkJF7pPYM20sf1cckXtGd6trzuWHp0KkOe2SRd0hMStIxSI0jKVUqCWDKzgEpmr0mm/EL62naPUyINwj1ArUoxNf625h9apQD7HODUdamh1LI8C2HhL7aE3oSJyhUE+pIrMrUpParVeearm8snry638Xua6JWjKa/pckcBk3FtQZN8EcRlblAqyNsYEbq3AMdx/vYEVtfgvWvIkiThRLG3dQVX9N7KGULwHIBJ/jObVdS0p1aN6R3+n6nrqVRjECb7bBkUU24eR7jnNJooEUb053gEv5LLXbz9OeP3zpc0sDK4+D/Pt8kU3O0zqAzi13R4pzcgskEeTXKlbK+DwxHI5B5vO4YiwAs0AOST7D65yMsy+o+FWU79PKVYFSD4J5O4E+Ko8DyKoEWTnB6DAn8RAFeu6aGNW5ZQu54iOf4+g4fNOnW4X3CORSVbaT9yB3C63ILosDV2PIrKebrLvxEDIw8t2rChpjXqMvPFWFBbwaA5zbDnNr56/ZMkjj6H1j8IFRmV4Hl2q4J2QrVEF/3UkhqIL+wHG5zM6fpkWtR3kT05dzRSFO3dtHFg8MKYEBgwF/zl10bSNDCscj7ylgMfJjvsDcnkCh/GP+IyNXtLivkULvuO3Fiw5ymosODDiAxIGSAY1RkgGeuSEY8YAMeBibAnlffFsvbtU192Jsk/evY8f4GUPWpmAJlUTKtusxdIZlQEVQAtWDMvDBh3A0ecugMJQHyL/fOeWHyYzESqjsGJd+8VIAFmUpvChipKuR6kgvduO+7ArLOLVyQENbzof195GwM1I6ckNTp3AEnaOKJK2Gt6KjGMfpQMqx7gga64JqyOF+tAeDfHAIJNJQd96ckjedwI2/mKaFHnhe6jXseFBvRPf0YpFvpeuwyrccq2DyEPqyKw/wDDjs+17jS1zZGcur+IZkcxywqVo+lMSQxs9gdRfpHkc2ymxwL47uqO0RIU2lKVO0b+4le7yONvzUfPAzL6hQm+SYmRl/MAr1XVGBAMMfvYFGRjXmmTlcluO7fgOmVHWupyPL60ayQs8Zif1RbSRtsuNlPbFYjY7qB7EpeQcm0OnSCm1NsyBAUUd3khFkatzC91A7mriloHLBtKzQmaRdkJjQlGeLemokZVCzPLHsol+a+h3BqIyWbpixxCVnZNRqajk/DpNM+1RuZIgO4AIoG9vlqwRZ3KM3utOF9badcBNJ7+Ryw6WTqbF5kZNIsSuoXdEjTqqs21CNz92/u5XtUgk+J+gyvL+NmjB3nS6WZAe4Bvw8EyC/enOdrfEcQjk00W6FdPFtcOEjkCgKAo9Tsj7STZ3cI3b4uH4QlCR6qK96+hp4g1se2NI4ge1WI8HyvFcgDLUpQjK/7fPtRYmk68fs6X1Ec8EGrh3RvOQqsl3DqTe47x8oLJtIY7CQLFtedKfE8WsiaLXR+qosLKBslVwzralRtLfllrjJ8rxyAeb/8AGqMOlGOQEODLaMKO1xuUlT7HdY+t5ZfF3RK06OscQLFTFFsFq0atMsf9JsxqOQas+Rxjx4xWO8Naq9O7wfS4iWqsoepab8wF5WmgEhdYw2x23KY1jUtvLTAlVCLsUeSqk2uhfq8kdDTKkipYaGVlilCRuULRTJcUtADtFFeLNmhjtFpJUX8K4DOBtiG31BOqrv2MCNoFE9jHi7BW1Od/RdZs9RgGRQUV0mUmL8sUdkh9xQUsx3JS9+3aDm4TjUXt6dfQ8yeqNnH15Nqlo51LUADGSASfBcWl+T54rM11qN3lM8kbJtVlU7nRyjKxIJAJUgyJe0N/pKQDVjrXVejPofQ3omtKs0bEkRqVLbVJANce49z785Z6qFtfNJcojjhkeL0VAZmMbOheQ+wa72kH5Rz5uZQcalwftde4J3ozJwSqCe0zSgNKIwrBWBO6RkFn1GsqxG5iAbBItc0ywd8Ykt45Y0op2NGJBuV021wGK2VseDsXbeM6f8G6fTxqZ23hDu7tqRA2rcKPlAZN3njcwFA1mqAB5FHjg/bzwfplTxNdNuuuAst7lZ0fQvDJLuIKNtKmgrGQAhiwHFkBOR5rwPe2GDDmE5OTtlRjSoOLFiyChYsNYsAMaBkgGNUZIoz1bCggY8DABhlbaBYJuyABZIHkgeWr7XisQtfcUayEqFPl2+RTdU5vt/3ePrXvxP1dI3Ec4MbkWl/JIoAJKPwOLF3VefHOcWt+IwFLQSBkBKuoFsXK7l2rzu7VY1t7vAYHg5rW9SM6hIYxGineGJCrHICbdC3EYI87avdzmKxHbTV/APxL7qHXk7WiYn1aUwMoLWveokTm1Nr9CO4+xzo2vJsk1RqNAdq3QADh0ErWeABVgfpB98yXT+B2q7kMUuikaMBvaybJNbzXjchBPJzWdH0Ts4aRvUeOwA6bUUtGDHIq+FFNXgndGaoYlW63Fq9y3ikTVSbQw3P2KCOwrzaH6/M3g3WUs8axxLJIu5WDSLpYw5mlZGCtLPMTvKgMCZCRRPIbOjqUwgkg2EsyzKz9h2fMt8328Emhz/k5xyQsNQttuMcEax8bdyKpJZELHeQ+wn/ceOCS4xUnW3T28dAk2jTaLTv5kEa0myGGMfk6exW5OBufyNx9uBVm+DUw/hNQsyruDo2nG2h6eomeP0yF8BZGSOM8GrU+Nxy+AyPVacOtEA0QwB45HiiPB+hHINEeMxa7LSKPPvizoUcml9Rdg1JJSZWsf/1QukW6PmlUvKL48MCPAyi6JqnbSTOQBcYWbhdpiQyBnRRe0AVwB/3dgHgHX/FEU2p1CwKyL6qwb3O5XLnfZIUdtnTqCPHBo85UfCGlk0sSjaI3MiLTs1bX1YjpfTNjssc8E3fac2cs+Dmbdvg+Wn16EJU6L/4T6e0MgJ2VOfxChAVWOORXUxIpA7AYhR44ZePrrtRpVkChxYRtyqSdobaVuv2ZuPHOZn4fnO/QcsRJpNWrBqPdDqYgKNXXc1D2BzWjM8RtOnutPK0EVaKvrHQ01PNlJBW2RfqpJXcp4YAk17izRF5SDWVM+n1UdygepHKV3pK6jcokX9RuqcAEce4IzY5k/iHd+NgkCkpGQd19tbZ1kFf1WYf4r65GG1mp8RyWlnQYr9GTVqTNGBNGgtpY0FKSFWgiG65HNHixeLq+ig1DGaBvR1BtZaJT1AylA0ibSGYELRIrjzh6V1Bjrpy/ySpBsIC16i7lIJHJoGIc3Rq6sXzdT6DK85EXatOQT8veFPLjkEuv34LexAwcneunWwUVerbUFIYp2VTtYetbMJFKglI2kFOwAIvm+fPcB1/BnXacadQWgG786RiD6zMTstj3WxIAAAFeT4yv6wZNNKYJO4lGYgAkFVEdkjwbDcgkUF4Zec4m0DGpNKI2lhSokdjUYIrfFfzSMNtbq9yrN5y1PsVPbn8kuOto9YGLMV0/rcemjj00TyzyAFmDgJItuDbDgRoLK7f4ANc6LoxktjMdoavTjJtgBe5jfPNjih8vgXmbwqTd/srNrRaYRiw5iWLFiw4gMgoyQDGjHMaBJ4AFkkgAAeSSeAM9NySVsdDpUPpsUPcP09oJX+0sQCfsSP3GZDrPVJJ1jWIsBvIPB9J7UFJYQadXFgEqRt5Fn9XT1XXBmDFmKBSAioWEgewCsPmTgEBmpPJFkDIz0yeRokYGKKZJC3ptcyBdoAllqge8MFUBbBB3AZzqTxNFtwvwfXyTLQodQhaRzI7M4Ub40IPKW5EjjiNvy5G2gFjtawb5vehdIEivJMliPdsTaVj3IzjcAf8AUBqNgx9iCMtE+HUg0iJCWZ0mLgtW5t6PGSxAF0HzQ9KiVFWN/l2KhP2FD/phKDyNve/TQIrtGL6Tonlmn76DxabUJx4lfTsh5v6gk8e4zVdM0jINz1vZUDAG1BRa4JHPNn+c5fh7pzRLb8ExxRgfRYkr/Nk/8ZcqM2xFGMuzyXXmKNtamL64itqaTeCEaZt9Kg2xyWFWrLHa5BN8IeQAAZ+mQifqANLti0sO4GizSdhjYe60Vfni+PI8WOu6asj6mdElKiCRVeUqo3GMx9kQAcAg/r/p4HJORfDsFa2bYbX8LpCBXylvV4v9gDmGBNuLa4X8DmtTTDOHV9ZiiKBye9zGv3kUMaryB2MN1VY885B1qWbZ+SREPeR1LH3oIg5Y2KPigbseRnX0qRxoj0m51C+q7M8k0jcBI2ZqA7vJYgfrPIyc2oyy6fqS+rlnKWBCdnKndtLLEBRIupGPn9WLVdK2ybncIFkifbtJclJhKAqjzYVl3Amwb5rH/Dceo1F+qggQFkUGmlMoYoSSrEBRX1s2fAHL+lytqU3zEXozNuZFG6SMxo6gE8Cxt9q+3vlpJPTh17+5F+pxafpmpiRDGlz6eXUSxqxULJpJnjDc3XykNVg2pHtzfdM+I4ZztBKsCidysoMrxrJ6YYitwDDj9quxnBptXM+jXVQ7QXUyGPn/AEtpruPLPwLLEcE8igDR6zUpqY1ZSA5IfdGe9JGjVlkIFbu1gQ1exsr71JuUmprW/X5ElS0PRBmb+KdKu7eaB2irHJPqItA3wO6+B+98Vy9M61PAo/Ej14CBU8ZDSJ7n1AKDKAVojuNE0fa76m0eo0byxlXUBSGFEipV317ggKQR/nMZQcWpPa1qUpJ2jI9PkWPqdS+xCVuAubtWIhN5DUrMbpWH0YUc9Fzz3q0W3VCZVUm1bmj3JTgLuIAvturPggDPQ6zT+IhSi+aIw5W2uRl/jHppfU0CV9SERh/JAkaOCQi/1BZbH3Ayh6t8PONakECFY2VCGUhAqkMGkB9nqLyP6yPGehanTrI8bvyYwwX6dxQ2fqR6a1jzGC24gbgu0N77Luv2s5lCeVLn1RbV2eXaoTLvTVo0gBMInjURzotIHJcDbIosAg18gAAvix6br/TZ55GfVbCPSWFdoh8xhZNPwwYD9bEp55FZuuq6IajTyQtwJAOR5FMD/wBMp9d0GtUp06iNPRLF1JVhqN5rvHPhm48ce3nNMPFXFc9tOr7vImUSy6HPJJGXlAAZrjplb8uhRLLxyb8e1ecscyB0Oq0j+pAnqKCxaJCFVyxBLmIdu+wTuSjybVySc03TNcuoiWRAwBu1YFWVgaZWU+CCCMzxY/1xqu7gOLrss6sWLFmJZlKwvGGFNyLBr2seD/GOrCM9B09GUKKIL8oAs2a9yfJP1yQDEMeBgIQGOAxAY4DE2MKjHVgGPGQxHXLAJI3C/KybSP7jQs/4/wDrMT8F6qRUkKqpkMWm73JCJGkXp7iAOe5X7R5PmvObLTTFDY/kfXOLp2hWGMoOQwo/tQqvp4v9yciPZhOPOv38Ckm2mU3UNc6OqQ/mzuDUzjsUI6qwVRwi2WXzYNWc4vhz4dLj1p/UWUrJHuZtzBhNIVkQHxauwIN8s31s6CPpCihdgPM/0P52oM4H8E1lmBlPIo5YiSbdsqPiKOQQfkh3Je3C2pcGywaQFdgJIJNjgcfQ5npWuPpa9aSyshpnKKfyoq3uflsA9383XObDqsDujdzkbTsjUEKCBZJKiySR5PHtV855xFqVRNTuQwo+nUMO5WEZ3KTRQHdtriudtX75nCbqSf480E0rT62ZtPg6VnU/lenGqhaDKYzIDRCKOUIAAYUBfsOcm6r8NmWaBoGEQjkLsFtST6ZRQtcDk2T/AGjONda2nkVVYpuJqKYKIpN1t+RKAO7+08+TtPnND03qCzg0CrKadG+ZG+h+o+/g5eJBtZ1qiYySeVlLJoFSZ497Ry0rM6DsJlbUMLWqIqECyOTV34yLpuil07yK4VodQrJIYiVAY2BKYT8pBpW2k+bIWqzUyQq26wCXUIx9yiliq39AXf8A8xwrAtk1yWZ+eaZyC1f4GTHFai4vW9xOCuykTphmQLIOx40DXavG6r5Qj5uatSK9/ajfxrQA80ALPk17nCMORPEcilFJ2HFiw5mULFixYDDhwYcQCxYsWAGarEBjqwjO6yggY4DEoxwwsAjCMQGOGIQRjhgGOGSwCMcMAxwyRBGdOkjBst4Ht9c5xhGRLVDODrUrtu/MEcQ9l44PFyP974ReSff6eaSwj0tSyUSsKGwHFkzSKrmxuBJ/nxz7568yBY2ka9q+yiyT9AM8r6jqPWGul2SAOmnT032bzt1jx7W2cUxoHn38j2nDpSaXd/tEme19bM9F0miV9KscxGoBjCs7hSJfFsy1RvI9B0RYZQ8bOAFKbCxcUSCKLdwqvFkfSsrPgOab0BHPE6KkcZiZ67o2U8WPJFe4B7qIsZqRm2JeHKUUyI1OKbQcIwDDmBoEYcGLEAcODDiAWLFiwAOLFWHEMWLDixAZ+sVYcVZ22UIY8Y0Y4YWIIxwwDHDAAjHDAMIyQHDCMGOGIQRhAxDCMkCSNSSAOefHtmC+IenrENUCSyMINyo1ml1gaQDbXJDeB9eM3imvGZ/r426iFVFGUJVe/p6nTkn963HFh6YsX1un8EYmsH13fJP8KQxrEW08ryRO1qJDbIRwy3Q9x75eYxEAugBZJNe5Pkn74/HiTzycghHLFIOHAMOZlBxYsWIA4sWEYhiwjFhxALDhxYhixYaxYgM/hxYs7BiwjBjsAHDHDGjHDAQccMaMdgA4DHDGjHDJYBxwwYRkiCM5tZoFllgkYm4DIVHsfUABv9tt50jCME2na64CascMOAYcgY4DDgwgYgFhxYcQCwjFhxALCMWHEMWHFhxALFhxYAf/2Q=="/>
          <p:cNvSpPr>
            <a:spLocks noChangeAspect="1" noChangeArrowheads="1"/>
          </p:cNvSpPr>
          <p:nvPr/>
        </p:nvSpPr>
        <p:spPr bwMode="auto">
          <a:xfrm>
            <a:off x="155575" y="-1790700"/>
            <a:ext cx="34004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5123" name="AutoShape 6" descr="data:image/jpeg;base64,/9j/4AAQSkZJRgABAQAAAQABAAD/2wCEAAkGBxQQEBQUDxQUFBQUFBYUFBQUFBQUFBQPFBQXFhUUFBQYHCggGBolHBQUITEhJSkrLi4uFx8zODUtOCktLisBCgoKDg0OGhAQGywkICYvLDEvLCwsLC8sLCw3LCwtLDUxLCwsLC8sLCwsLSw0LCwsLCwsLCwsLCwsLCwsNCwsLP/AABEIAOwA1gMBIgACEQEDEQH/xAAbAAABBQEBAAAAAAAAAAAAAAABAAIDBQYEB//EADsQAAICAQMDAgQFAwMBCAMAAAECAxEABBIhBSIxE0EGMlFhFCNCcYFSYpEzcqHBJUNjkrHR8PEHFST/xAAaAQADAQEBAQAAAAAAAAAAAAAAAQIDBAUG/8QAMBEAAgIABAMIAgAHAQAAAAAAAAECEQMSITFBUfAiYXGRobHB0YHhBDJCUpKy8RP/2gAMAwEAAhEDEQA/AJUyVRjFGSrn2RwEiDJlyJBkyjM2A9ckXGLki5mwHqMkXGLki5mxj0x4xqY8Zmxj1xwwDHAZDAIxwwDKybqu3VxQ1ayCVSfdZY1icWfoVlr98ncotwMcBgGOGQx2EY4YgMcBksAjHAYBjgMljCMcBgAxwyWMNYKxwxVk2AKxAYcNYADFhxYhnnajJFxq5Ioz6AwJEGTKMjQZKozNiHrki4xRki5mwHrjwMauPGZsoeox4xoyQZmwHDHDAMcMhjCMxuu1J/GuyjdsEJCg13ProoG5/ZQP4zYyws8b+kT6o5RBtt1rkLZA3WDx7g8V5HnBcqZiVljkEcBbeGaQMvVIuaNluAP/AE+2GHJX4DSPTRjhmZ6D1ebUz2EZYQrbt4Ww10ijbYDeSRZrwfqdQMWJBwdMSdhGOGAY8ZiygjHAYBjsgYRjhgGOGSwFhxYsQxYsWLABYsWLAZ58oyRRjVGSKM96zEkUZKuRrkgzNiokGPUYxckXM2Oh6jJFxgyQZmxjhkgxgx4yGA8DHqLIA8kgD7kmh/ycYMfWQxnNq5hRThWPapddy7/pVgFv7SQTnmMU1S6neRJtVN3btDH/APYwse1iTX9pNm/vnqfWohqF7maOTaQzhd8Ui14lQCx+4HB5BGeX6bTFm1YJWQmMWTaBrnRudwtTzf19+L4mLtN7P9otaGv6HrdRPqEIQxQrvLDggqQVVCQAu7d3HbdV5+uuGZ74F0fpaGIXe9RJW4ts3qCUBJ8A3miXKxpJvRbaGcVQ4Y4DAMcM52UEDHDAMcMkYscMGEYhhxYsOIBVirDixDBWLDiwA8/UZKuMXJFGe6ZD1GSKMauSAZDAcoyRcauSKMzYUPXHjGDHjM2VRIos0PJxmm1CyAlTdMVI9wy+QR/88jFFP2ahx/3UTfSwXjLbiPIseD44ccGsznwz1BZW1IPaXlieIk7QS8MbbQfd/Br7YkrUnyr4+xcUaf1wJDGTTgbtv1X6j61YycVxZobl3Eey2Nx/xeZT4h6uEnjloiSNBIVI2hmYMk0d+xBLGvsuaLpuvTUJviJI4sEFWBIDDcp5HBB+4IOKeG1BS5+4oyt0UXWtbLpdQ4n3iJx2sqeooQD54nXuH1IIa+QQw5GG05aSPUMNgX0UBKjcuylSNolK+7+l2kXyef1Z6R8S6vZCYwwFlbV1DxqWLBHo+DuB8Ee59syeh0rel1AkEFIFWiQadWhlJZiqeSCboHnxeZa5X4fh6ry7+r0W5F0WKaBiUWqBjjiDfkxxtuIaebn1ZrZjtTdRIPHFa/4YhkaV5TxEUCqBwJGNHeB70ABf39qxdAiGoCtJz6YTaoUINzLbMyLxuvcOOPIrLubXRxukbMoeQ7Y1PG5wL2/QcZrPFqLjWr9DPLbs6WYKLJoWBZ4FsaAv7kgfzksa2aH/ADlVr+oRyKY42VwGSTcptajmRmLHwPk4/Y+fOV/R+ohJNVEsiusMDyILtlr0yRfuvcR9q+/HMoOUG+X6KvtUXvTtas8ayJdH2PBVhwVYfUHOoZjeia38PqJAeIpAsshPiN2jiVG8cBvHuSQTwFObMY8bDyPTZ6oUJWg4cGHMCw4sWLAYcWLDiAGLHVixDMCBnL1DSuxDRSOhUeByjc3bL5Pv45/etp7FGSAZ7UlaozKjTdVcUrrvb+lSvqGqsx+FmH+3a/tsvHz9djeGRoGt1ZEAIIKy2WZZEPI4Sjfjd9cn6l0T8Twh2ub9gVY15cEjkAcNYI5F0SDm9a5AZpgzqNyJKtrLttVOyQAiVRa8OPalNi8wzuMkm+X566srLaNrFOGTcPZN9XzQUGv35A/nJdJOsiK6G1YWPb9wR7H2zBprXKTOrht6KoaNSrxruLKJYLJTmlLglbcc5edI1/plEUAxvLKwbyCskwMZUj6iUH6EePOVGcZ3ztaeZLTRqAceMz3xNrqjRU4ZVl1Ab/xIHdR/wdv8HNDE4YAj35xNdlS8Q40VGp6mJTqwJFYwaPUIyjYHoICpbnewBBFgbdw5o1fN8I6aNJZoJoxJG2n0RkU0d16cLuX6MCh/8x+2V3xLqZBqlQ+nXpTRoNpEm2WGQKDJ4Kk+otfcDkgDLH4alvWTBiATp9MVBsFowHFgE8j2sZhhvsTg+N+8SmtU0TdThglR4lczgEqscwaPUQqWABV2HchISgfooAyr0mnlglkliAe/RB3CniChVlJX5vljQUDXcf2zY6vQpKO8cjgHwdtglb/pNCx4OVU3TJUP5NOFkT00O4SemKMlOCbAAfgfwPIyViOKyy264BS4E+n9LXVRVnTYJAo3hNymz5B2WzA352ng0MqdDAU6dqQixyerHNuVSQlR6eJu0+SD3cDgcAcZZw6eMGYRx+mVUb1jLRymEnlXCmpCt3t893A7qL9RIUEX4aM1EzsVFeo3qhdzGI1uXjkHk3wOObi7dXo/+/jUk4IOssmjmmTb6pkZYw3nZ6jCPf8Avu4vjlfbnOTUaSTUn88bAHfYyEiR/wAyUK4APzbfSpht8HzQqfqmn0SQS6gR7dotO59janaxEMcbnca9MkpwBR+mcujl1erVFCNEJAweQRg8A0rq+4CuFJUjmyOKrNZRTuSVa/GxMdNGSapleX0gDvY3IqFQXIBCmVkA3MTCwrgA0O286x0g6eGVyFV208oCqOERpI1IFVyxl3E/2gGzzml6V0qPTLUY5PJY8kmgPPsKVRQ9lH0yn+NJ9vprxbLKPfxQb9vCHyfbi/GZf+11Fbae48vEz3UddFFrooprePdDvVUtVkaKIRljVE3t+rV9AOfSxnmemkabXwKwR0YaZtrLIRaaYyEqxKqD5bb3DtU8m69MvM8aalGPchxjVjsg1+rWCMySXsUqGI5rcwW6+gsE/bOHqfWEiWVbO9NO8wAq9qsqE/UEGRTz9RlT8R9TK6ALKQSzbWPAs/lqGHsLkBH+cyhHNJeKKexqBMu4pY3BQ1e+0kgH9rVh/GVOt6yItYULXH+FSQqOW9UuwG367hQr7D75kuodWkfVMYJLK7IozHbHjUCQ0o+dSoN2QKHnzQjEsgaXaNQ3ZGSlBSisxr1FA3hd3yrQop3WAMpQSevIDRa34oPiJLO4rwNxYc7QP6WNA7aLee3jLPoMWoppNWwDPW2JfljUf1N7ub5qhwOPOcfwlFC2909T1UbY6yqqNEaB2ogA2KQQfqffm80gGTN5LhX2OOuogMWEDFmJZglGSAY1ckAz2zIkicqbU0aI/g+QRiXpyzCTft27RvLCyRZ2qB/Br6VgGTacLuG+9p4avdf/AGusyxFo2tykYbUdBO9pImdCGJWm70XbW4yrQDccDkAM3cpqq9dZJF3OpVyUYyKBtbyVZ0PaRuW7BXlOSxaz6F1DRo5HaGVfljJIiJ/qcVTnx5B/a8ptX8OmQP6r+pI5HeVPalAOAgN+20UwCqf88uWVX86rrl6FOiil6gXiY6p0PbIqutCMJPtdoz4KsH9XhgDTAnNL8PlUlWNDS+gxK0AN/wCJlAah7kbh+yfbMeNFLpnZEDlQoVw2wowJ2haDHgkmgeAT598vei6RZfzNOwSTwyuzGMobEmwg2li6YXXkeby8O1dO+l1poSx/xen56M9imQIQhI2khQd4XsO+QiiabjwVF9UMgXV6UqOVhSOQHdwJeBIPAvdtW+eB9+OxdDLqdscihR6sbCYujn0VYMVXae7lV7jXtYvI+pgmSOYhUhWVYppbIVH02ocRlwT2q91dUGXk85aSzK+b9US26NSozr6YQJhu/obb/utfB+vJ/wCc5UOOznmsyaGis6hr/wDtaIVQP5LHyC7JMVXd7m1F1/SB9MyULxyT+pHW5JlDHjtI6jTNX12V/B/jLr42fYImWwVkRtygEqVY+L4sqZCB7laHNZmfhyZGjkdgzLw7MBs9U/ikcygFlrkE7bq1rnwa7MYprgvb7sNS70WhM0MO3zFFJJscgXvn9GRlJ48wjz431fOXfwSjLp2Rgy7JWUKwIKgBeDf3J/zi6VDvepRZGljUr7Kkk2oZVocXsKgkfN73l0SI0YgdqCzXsPGaYmM3FwfF315kKKtMnGYf4qYnUorFmLWuwKdqq3qLESQALIDVyx7pPlqjtUmUiwRQ8nxX734zIa2Ya3XxrpyNkRVpJiBsAXcRRNFvm4o0e79zhhrt+BT2BodMw1iJCzgxx6cyIQm1IgrRtRIJtisl+/geORo+t9ZTTISQXNE7V44BANn28j/OcXTpg8p1qqKl00cbxfIRLGXZG3tXa3qkEEAihW7G6/pUs4/Ea11QJu9JUsbEaiUteX4XwASRfPiofZdS4DWuxl+u9RM+qWVAHV9PNC/JB5MKbqq2PAegPCkZyxaWSX5i8pIFBTv3IG/1PT3GlvdZXj5u4MKzsm1cJCemSqSbyJq3fK20EJ422L3d/wChuNwvp6D0aZxKx2qUI2ue+GceCCH7g4ped1+OQQQRXSb0XSG2RQ9CncLJ6NxOwuIlo5WBYku7gdx/tftJO7j5jsOjdFfSsFjlZ4ACPTk7ipHyGNvIFcFTfm79srtHrtRpZEXUK3pM4jO4mQxMzbVKy+StkCnAP0JrnXDKxLguFPrzRKab8BqRAGwACaBP2F0P25P+ckxDCM5mzQGLHDFiAwS5IBjQMkXPbskcBjwMaoyQDJbEFRjpI98bIWZQWs+nSs67QBGX8qAQTxz3GiMQHBPsKv8Ac+B/NHOOfq0aGmNNu2ENS01KTbHjgSKaBJo5lOKmqY06ZD1Hoaz+nYAWK9kIsR7jdu39T+BuIPF1RO7OfqXRkGmdi6rOiF9wBVO2NE2iu7nYvHNkkmxxlWeuyzRBoydtH1XaNkjDBQyqLIIJKlNqsxYSWCKs8+5Sd2pJKybtqgAWCpJ9NPcdpIsUCWoWTeMWv6dO8b7zWa6Rdsc5BTfGWmRDtBAeyaJADHcRdi+L4GVOg6g8bORsXdYeMDckhPJQwEkncPGy2YG9hvO+TWMzEyxEkJYeySIizEHbHZjayTQ9m5IzK9dCExSxMweSNnaMAyRFQdtLsO22Kk8dtISy++PLJ3XXHbl6CtIsoOoRQySDTu0EACMYy5kWGTcyytBQaoVuLcjgbQ4btHB0vQutpqC6b0MsbUQtgMpAZZFB8qQ3kWOPOefN191dfUWRdQi/OrW8cT9zES0Q6giyGDLweVF3LoUdPws8i+qun275NOimX0UE9mQk8AoEazYZmNHzk5pRVTWnB99BSextfiTWGGSJhIIyY52BbYAzxxkqoLsoshpBQYE7ib4vMn8Jx/iEnHqHb6Su0kYEe8MQXamRgt+qWbtPN1mn0XWV1n5Ph/WEW+iFLhgCPcBirA0C1gmjwcpfgyUAdTkYlnTTh6chiX9OMtuZaB7lArzzzfOTPCazvjlTX+SQ1K0i++FARGzszGSTT6eVgxJMZaEkR8knjzyb7v2As+t9T9GGZGVpH9M7ViUsXQclvotAeCbugLsZR/Cus26fVTSWVjKqWfy5VLAIAJLncF2gE2Kyk1nVdRrXb0JCI/SUUAyNv2ahVCggWoMisWegABZNg5WMnh4mV61V/hIiHaVj+o/Egm5iJMQCsP7lFhLQWzNe4ha8kfS17h1YohVFX1UBjLlY6MsVxgGnpnHpg8sxVSDXmq3QdEVGCoSACVj3LIZatLKtW5htSM9vCgEjeBeX3Tumpppl/EOA9ExRLGXlAU0vpwkUrU1hqAAZqA27sU8aD2XXeNRomimIWE7DB66v6sdkKGWVEUKp+UMGNgcEN7+clnSPVamSKeVopITIkUZbbenKbQ8YNbkKlWJ5O4WCOM749HMwYIqQo47jM2+V2HjeQGCj77ifuuVOr1q6n0RqdN3RlGikKnuC/mR0SLU13UL9wDd1Oe9t/XrgKi103w1AYn2EP6rF9/DANyFKEH9NmjZJ9yctek9MTTR+nEO2yxv+o+aHgD7DMT0nqbaQv6H5sJvhqXaylVBqNSFAXsJApdlk+au9J8ZJJqY4RE9SR7yx42DuO9h4EW0KdxI+dePNS4ylaW249FqahkBqxdeLx+BTfIx2YFAwjFhxAIYcWLAZhQMkGNrHoM9kQ5RjxiAxyjJbEdulQoCW4V1PmtpHseeDXPH25FEHKOVIZXuJFmIB3M9nSxtxbIrXbdqgqpaq8AZfdU0zPpkRAsh2hijeHBZjtJHI8/fx4I8Z1pXcsVUP6andpSPTkVVVrCjdtcUxHFiqBrOOLcm9aHKkcOr6a8zkQ87SV9WRQIkKvyIoBwQdp96N32tzlloeg7WLSOWZi1+/YT2puPNAVzwTz9azr6b1WKfiNqcDuiYbJE/3Iea+/g+xyyGWoqOwrI4owvgV/wBf3Oc2s6RDMQXTuBvcpZDdEclSN3zHg35Od4HgDkkgD9yaGFQPDXY8jlSP+uDlYGO6p0QQsKM5hZvWdl9L8qWIUhjLVs83QB3bWFWRme6Jp9UkyjSqVm/NlMcZIKR+oBvMZ7tjbt24VYIXaarPQj1MRSPFMQzAt6YUXJIgPHYPJ2lCSKHd7ZWT/GMBQywE2qFlZkdGO5C6KoIBAcKaLUDXG4ishXhyeV78N0/xxD+Zamfg6rG+pUlBoNUrrIDwsEko/VKgG02QwJWj83IojLZIrbqBeMq2oMEIQENTSX6oRuAwWNfVDf00ffKrqnVZdemxkjscSTSKGFBiBcgVSxNKeVFfT2zu+GeqyLA8enDoyNGsjrtVyjC45Yw6N2syMlbb2tERzxnZiQaws2z5Xdap+KVrZ33GSkm6XX2aCfpoQK+rb8FpF3bVD7GkJF7pPYM20sf1cckXtGd6trzuWHp0KkOe2SRd0hMStIxSI0jKVUqCWDKzgEpmr0mm/EL62naPUyINwj1ArUoxNf625h9apQD7HODUdamh1LI8C2HhL7aE3oSJyhUE+pIrMrUpParVeearm8snry638Xua6JWjKa/pckcBk3FtQZN8EcRlblAqyNsYEbq3AMdx/vYEVtfgvWvIkiThRLG3dQVX9N7KGULwHIBJ/jObVdS0p1aN6R3+n6nrqVRjECb7bBkUU24eR7jnNJooEUb053gEv5LLXbz9OeP3zpc0sDK4+D/Pt8kU3O0zqAzi13R4pzcgskEeTXKlbK+DwxHI5B5vO4YiwAs0AOST7D65yMsy+o+FWU79PKVYFSD4J5O4E+Ko8DyKoEWTnB6DAn8RAFeu6aGNW5ZQu54iOf4+g4fNOnW4X3CORSVbaT9yB3C63ILosDV2PIrKebrLvxEDIw8t2rChpjXqMvPFWFBbwaA5zbDnNr56/ZMkjj6H1j8IFRmV4Hl2q4J2QrVEF/3UkhqIL+wHG5zM6fpkWtR3kT05dzRSFO3dtHFg8MKYEBgwF/zl10bSNDCscj7ylgMfJjvsDcnkCh/GP+IyNXtLivkULvuO3Fiw5ymosODDiAxIGSAY1RkgGeuSEY8YAMeBibAnlffFsvbtU192Jsk/evY8f4GUPWpmAJlUTKtusxdIZlQEVQAtWDMvDBh3A0ecugMJQHyL/fOeWHyYzESqjsGJd+8VIAFmUpvChipKuR6kgvduO+7ArLOLVyQENbzof195GwM1I6ckNTp3AEnaOKJK2Gt6KjGMfpQMqx7gga64JqyOF+tAeDfHAIJNJQd96ckjedwI2/mKaFHnhe6jXseFBvRPf0YpFvpeuwyrccq2DyEPqyKw/wDDjs+17jS1zZGcur+IZkcxywqVo+lMSQxs9gdRfpHkc2ymxwL47uqO0RIU2lKVO0b+4le7yONvzUfPAzL6hQm+SYmRl/MAr1XVGBAMMfvYFGRjXmmTlcluO7fgOmVHWupyPL60ayQs8Zif1RbSRtsuNlPbFYjY7qB7EpeQcm0OnSCm1NsyBAUUd3khFkatzC91A7mriloHLBtKzQmaRdkJjQlGeLemokZVCzPLHsol+a+h3BqIyWbpixxCVnZNRqajk/DpNM+1RuZIgO4AIoG9vlqwRZ3KM3utOF9badcBNJ7+Ryw6WTqbF5kZNIsSuoXdEjTqqs21CNz92/u5XtUgk+J+gyvL+NmjB3nS6WZAe4Bvw8EyC/enOdrfEcQjk00W6FdPFtcOEjkCgKAo9Tsj7STZ3cI3b4uH4QlCR6qK96+hp4g1se2NI4ge1WI8HyvFcgDLUpQjK/7fPtRYmk68fs6X1Ec8EGrh3RvOQqsl3DqTe47x8oLJtIY7CQLFtedKfE8WsiaLXR+qosLKBslVwzralRtLfllrjJ8rxyAeb/8AGqMOlGOQEODLaMKO1xuUlT7HdY+t5ZfF3RK06OscQLFTFFsFq0atMsf9JsxqOQas+Rxjx4xWO8Naq9O7wfS4iWqsoepab8wF5WmgEhdYw2x23KY1jUtvLTAlVCLsUeSqk2uhfq8kdDTKkipYaGVlilCRuULRTJcUtADtFFeLNmhjtFpJUX8K4DOBtiG31BOqrv2MCNoFE9jHi7BW1Od/RdZs9RgGRQUV0mUmL8sUdkh9xQUsx3JS9+3aDm4TjUXt6dfQ8yeqNnH15Nqlo51LUADGSASfBcWl+T54rM11qN3lM8kbJtVlU7nRyjKxIJAJUgyJe0N/pKQDVjrXVejPofQ3omtKs0bEkRqVLbVJANce49z785Z6qFtfNJcojjhkeL0VAZmMbOheQ+wa72kH5Rz5uZQcalwftde4J3ozJwSqCe0zSgNKIwrBWBO6RkFn1GsqxG5iAbBItc0ywd8Ykt45Y0op2NGJBuV021wGK2VseDsXbeM6f8G6fTxqZ23hDu7tqRA2rcKPlAZN3njcwFA1mqAB5FHjg/bzwfplTxNdNuuuAst7lZ0fQvDJLuIKNtKmgrGQAhiwHFkBOR5rwPe2GDDmE5OTtlRjSoOLFiyChYsNYsAMaBkgGNUZIoz1bCggY8DABhlbaBYJuyABZIHkgeWr7XisQtfcUayEqFPl2+RTdU5vt/3ePrXvxP1dI3Ec4MbkWl/JIoAJKPwOLF3VefHOcWt+IwFLQSBkBKuoFsXK7l2rzu7VY1t7vAYHg5rW9SM6hIYxGineGJCrHICbdC3EYI87avdzmKxHbTV/APxL7qHXk7WiYn1aUwMoLWveokTm1Nr9CO4+xzo2vJsk1RqNAdq3QADh0ErWeABVgfpB98yXT+B2q7kMUuikaMBvaybJNbzXjchBPJzWdH0Ts4aRvUeOwA6bUUtGDHIq+FFNXgndGaoYlW63Fq9y3ikTVSbQw3P2KCOwrzaH6/M3g3WUs8axxLJIu5WDSLpYw5mlZGCtLPMTvKgMCZCRRPIbOjqUwgkg2EsyzKz9h2fMt8328Emhz/k5xyQsNQttuMcEax8bdyKpJZELHeQ+wn/ceOCS4xUnW3T28dAk2jTaLTv5kEa0myGGMfk6exW5OBufyNx9uBVm+DUw/hNQsyruDo2nG2h6eomeP0yF8BZGSOM8GrU+Nxy+AyPVacOtEA0QwB45HiiPB+hHINEeMxa7LSKPPvizoUcml9Rdg1JJSZWsf/1QukW6PmlUvKL48MCPAyi6JqnbSTOQBcYWbhdpiQyBnRRe0AVwB/3dgHgHX/FEU2p1CwKyL6qwb3O5XLnfZIUdtnTqCPHBo85UfCGlk0sSjaI3MiLTs1bX1YjpfTNjssc8E3fac2cs+Dmbdvg+Wn16EJU6L/4T6e0MgJ2VOfxChAVWOORXUxIpA7AYhR44ZePrrtRpVkChxYRtyqSdobaVuv2ZuPHOZn4fnO/QcsRJpNWrBqPdDqYgKNXXc1D2BzWjM8RtOnutPK0EVaKvrHQ01PNlJBW2RfqpJXcp4YAk17izRF5SDWVM+n1UdygepHKV3pK6jcokX9RuqcAEce4IzY5k/iHd+NgkCkpGQd19tbZ1kFf1WYf4r65GG1mp8RyWlnQYr9GTVqTNGBNGgtpY0FKSFWgiG65HNHixeLq+ig1DGaBvR1BtZaJT1AylA0ibSGYELRIrjzh6V1Bjrpy/ySpBsIC16i7lIJHJoGIc3Rq6sXzdT6DK85EXatOQT8veFPLjkEuv34LexAwcneunWwUVerbUFIYp2VTtYetbMJFKglI2kFOwAIvm+fPcB1/BnXacadQWgG786RiD6zMTstj3WxIAAAFeT4yv6wZNNKYJO4lGYgAkFVEdkjwbDcgkUF4Zec4m0DGpNKI2lhSokdjUYIrfFfzSMNtbq9yrN5y1PsVPbn8kuOto9YGLMV0/rcemjj00TyzyAFmDgJItuDbDgRoLK7f4ANc6LoxktjMdoavTjJtgBe5jfPNjih8vgXmbwqTd/srNrRaYRiw5iWLFiw4gMgoyQDGjHMaBJ4AFkkgAAeSSeAM9NySVsdDpUPpsUPcP09oJX+0sQCfsSP3GZDrPVJJ1jWIsBvIPB9J7UFJYQadXFgEqRt5Fn9XT1XXBmDFmKBSAioWEgewCsPmTgEBmpPJFkDIz0yeRokYGKKZJC3ptcyBdoAllqge8MFUBbBB3AZzqTxNFtwvwfXyTLQodQhaRzI7M4Ub40IPKW5EjjiNvy5G2gFjtawb5vehdIEivJMliPdsTaVj3IzjcAf8AUBqNgx9iCMtE+HUg0iJCWZ0mLgtW5t6PGSxAF0HzQ9KiVFWN/l2KhP2FD/phKDyNve/TQIrtGL6Tonlmn76DxabUJx4lfTsh5v6gk8e4zVdM0jINz1vZUDAG1BRa4JHPNn+c5fh7pzRLb8ExxRgfRYkr/Nk/8ZcqM2xFGMuzyXXmKNtamL64itqaTeCEaZt9Kg2xyWFWrLHa5BN8IeQAAZ+mQifqANLti0sO4GizSdhjYe60Vfni+PI8WOu6asj6mdElKiCRVeUqo3GMx9kQAcAg/r/p4HJORfDsFa2bYbX8LpCBXylvV4v9gDmGBNuLa4X8DmtTTDOHV9ZiiKBye9zGv3kUMaryB2MN1VY885B1qWbZ+SREPeR1LH3oIg5Y2KPigbseRnX0qRxoj0m51C+q7M8k0jcBI2ZqA7vJYgfrPIyc2oyy6fqS+rlnKWBCdnKndtLLEBRIupGPn9WLVdK2ybncIFkifbtJclJhKAqjzYVl3Amwb5rH/Dceo1F+qggQFkUGmlMoYoSSrEBRX1s2fAHL+lytqU3zEXozNuZFG6SMxo6gE8Cxt9q+3vlpJPTh17+5F+pxafpmpiRDGlz6eXUSxqxULJpJnjDc3XykNVg2pHtzfdM+I4ZztBKsCidysoMrxrJ6YYitwDDj9quxnBptXM+jXVQ7QXUyGPn/AEtpruPLPwLLEcE8igDR6zUpqY1ZSA5IfdGe9JGjVlkIFbu1gQ1exsr71JuUmprW/X5ElS0PRBmb+KdKu7eaB2irHJPqItA3wO6+B+98Vy9M61PAo/Ej14CBU8ZDSJ7n1AKDKAVojuNE0fa76m0eo0byxlXUBSGFEipV317ggKQR/nMZQcWpPa1qUpJ2jI9PkWPqdS+xCVuAubtWIhN5DUrMbpWH0YUc9Fzz3q0W3VCZVUm1bmj3JTgLuIAvturPggDPQ6zT+IhSi+aIw5W2uRl/jHppfU0CV9SERh/JAkaOCQi/1BZbH3Ayh6t8PONakECFY2VCGUhAqkMGkB9nqLyP6yPGehanTrI8bvyYwwX6dxQ2fqR6a1jzGC24gbgu0N77Luv2s5lCeVLn1RbV2eXaoTLvTVo0gBMInjURzotIHJcDbIosAg18gAAvix6br/TZ55GfVbCPSWFdoh8xhZNPwwYD9bEp55FZuuq6IajTyQtwJAOR5FMD/wBMp9d0GtUp06iNPRLF1JVhqN5rvHPhm48ce3nNMPFXFc9tOr7vImUSy6HPJJGXlAAZrjplb8uhRLLxyb8e1ecscyB0Oq0j+pAnqKCxaJCFVyxBLmIdu+wTuSjybVySc03TNcuoiWRAwBu1YFWVgaZWU+CCCMzxY/1xqu7gOLrss6sWLFmJZlKwvGGFNyLBr2seD/GOrCM9B09GUKKIL8oAs2a9yfJP1yQDEMeBgIQGOAxAY4DE2MKjHVgGPGQxHXLAJI3C/KybSP7jQs/4/wDrMT8F6qRUkKqpkMWm73JCJGkXp7iAOe5X7R5PmvObLTTFDY/kfXOLp2hWGMoOQwo/tQqvp4v9yciPZhOPOv38Ckm2mU3UNc6OqQ/mzuDUzjsUI6qwVRwi2WXzYNWc4vhz4dLj1p/UWUrJHuZtzBhNIVkQHxauwIN8s31s6CPpCihdgPM/0P52oM4H8E1lmBlPIo5YiSbdsqPiKOQQfkh3Je3C2pcGywaQFdgJIJNjgcfQ5npWuPpa9aSyshpnKKfyoq3uflsA9383XObDqsDujdzkbTsjUEKCBZJKiySR5PHtV855xFqVRNTuQwo+nUMO5WEZ3KTRQHdtriudtX75nCbqSf480E0rT62ZtPg6VnU/lenGqhaDKYzIDRCKOUIAAYUBfsOcm6r8NmWaBoGEQjkLsFtST6ZRQtcDk2T/AGjONda2nkVVYpuJqKYKIpN1t+RKAO7+08+TtPnND03qCzg0CrKadG+ZG+h+o+/g5eJBtZ1qiYySeVlLJoFSZ497Ry0rM6DsJlbUMLWqIqECyOTV34yLpuil07yK4VodQrJIYiVAY2BKYT8pBpW2k+bIWqzUyQq26wCXUIx9yiliq39AXf8A8xwrAtk1yWZ+eaZyC1f4GTHFai4vW9xOCuykTphmQLIOx40DXavG6r5Qj5uatSK9/ajfxrQA80ALPk17nCMORPEcilFJ2HFiw5mULFixYDDhwYcQCxYsWAGarEBjqwjO6yggY4DEoxwwsAjCMQGOGIQRjhgGOGSwCMcMAxwyRBGdOkjBst4Ht9c5xhGRLVDODrUrtu/MEcQ9l44PFyP974ReSff6eaSwj0tSyUSsKGwHFkzSKrmxuBJ/nxz7568yBY2ka9q+yiyT9AM8r6jqPWGul2SAOmnT032bzt1jx7W2cUxoHn38j2nDpSaXd/tEme19bM9F0miV9KscxGoBjCs7hSJfFsy1RvI9B0RYZQ8bOAFKbCxcUSCKLdwqvFkfSsrPgOab0BHPE6KkcZiZ67o2U8WPJFe4B7qIsZqRm2JeHKUUyI1OKbQcIwDDmBoEYcGLEAcODDiAWLFiwAOLFWHEMWLDixAZ+sVYcVZ22UIY8Y0Y4YWIIxwwDHDAAjHDAMIyQHDCMGOGIQRhAxDCMkCSNSSAOefHtmC+IenrENUCSyMINyo1ml1gaQDbXJDeB9eM3imvGZ/r426iFVFGUJVe/p6nTkn963HFh6YsX1un8EYmsH13fJP8KQxrEW08ryRO1qJDbIRwy3Q9x75eYxEAugBZJNe5Pkn74/HiTzycghHLFIOHAMOZlBxYsWIA4sWEYhiwjFhxALDhxYhixYaxYgM/hxYs7BiwjBjsAHDHDGjHDAQccMaMdgA4DHDGjHDJYBxwwYRkiCM5tZoFllgkYm4DIVHsfUABv9tt50jCME2na64CascMOAYcgY4DDgwgYgFhxYcQCwjFhxALCMWHEMWHFhxALFhxYAf/2Q=="/>
          <p:cNvSpPr>
            <a:spLocks noChangeAspect="1" noChangeArrowheads="1"/>
          </p:cNvSpPr>
          <p:nvPr/>
        </p:nvSpPr>
        <p:spPr bwMode="auto">
          <a:xfrm>
            <a:off x="155575" y="-1790700"/>
            <a:ext cx="34004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pic>
        <p:nvPicPr>
          <p:cNvPr id="5124" name="Picture 8" descr="http://www.its.caltech.edu/%7Eatomic/snowcrystals/photos/w031230b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676400"/>
            <a:ext cx="3581400" cy="357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AutoShape 10" descr="data:image/jpeg;base64,/9j/4AAQSkZJRgABAQAAAQABAAD/2wCEAAkGBxQTEhUUExQWFhUXFxgaGBgXFyAdHBoYHBQXFxwYHB0fISggHBwlHBQUITEhJSkrLi4uFx8zODMsNygtLiwBCgoKDg0OGxAQGzQmICQsLCwsLDcyNy40LCwsLCwsLCwsNC8yMiwsLCwsLCwsLCwsLCwsLCwsLCwsLCwsLCwsLP/AABEIAMIBAwMBEQACEQEDEQH/xAAbAAADAQEBAQEAAAAAAAAAAAADBAUCAQYAB//EAEgQAAIAAwMJBAYIBAUDBQEAAAECAAMRBBIhBTFBUWFxgZGhEyKxwQYyQnKC0RQjM1JiosLSkrLh8BVDU4PxJJPiFlRjc6NE/8QAGQEAAwEBAQAAAAAAAAAAAAAAAQIDAAQF/8QAPBEAAQMCAgcIAgICAAQHAQAAAQACEQMhEjFBUYGRobHwBBMiYXHB0eEyQlLxFCNiY3LSM0NTkqKywgX/2gAMAwEAAhEDEQA/APz5MnnRU7lJjvgDNeN3kpyy5MU4veG4NDBoU3VYTE7JUnCjTNt6gjYBNj1vWFV0XXBkymZb3xHygQtjnSm7NIIJrLIGu8T4VgS7UicOtOCUq5lZjsx/rDQdBhTMakK0IFILrQnNewgYU2KUOXJ7T1afx+UZZEfJj/h3FvLPBICWUla7GVwa6ukVb+gjRKIcNaV+jH76n/cXzMaCmxBM2XJrtmauyobwYxoOpYuEKgmRZxxMt2Puv8oLqkBT8OviFoZJmrU9ko2FDXqKQjagJiUXYQgTbDObBFp+EIoPQVMMIfkUMQZGJBSw2hBUy3A19nhzuximxDQuT2Bob7E6b1R8xSC2SLpZvkmLPYpbCrMV2VDHoI3lK0+STtMoD1ZdRravyEOQNaUE6UsJTHMqDgvnAsmWlsj/AHlHH5RrLSmZOT5lRR6+HM4QQQNCBkhO2mxe0yriK3VGfaDSh4RMYURiySDK7GkuUFp95q8aE0hSqCIum5Fmnk95lG5B4gQ2SQkaAuWiQxJvMx2YCv8Ae6KYBrSY/JJrJAOIC7S1OopALWo436FycZJApWumpqIEakQXaUSzOR3rqhSKZusbCdCGITe6alWpdLKNtwnwjEGIzWls6kplOVMBrWgzjWRStaZ9MaLQi1wCmuHbOb2/PzjQU8tQuxOpf4h84CcXVLtGY96Ug3ELzFcd8LJzQwtAgKrYpUmlC1w+9eHTGHxSpYSEd1UZpiHi3ygSCthIRLI0sjvVA/AAa8zQRKo536xtTtaP2X06Wns9vdOgEHmVUCC1xjxRKxaNCxIsiZzL4zHPMw2M6EC2LkolqkGWVpKRlYCjIgK462bDrDOLgPEUGBrvxTi5PVVR3AN7/RThTYYHdvcCR8pTVY0x9Ju0ZGVxeVjLGqYhrwowrBczAACJPlBUxWDpw6PIxvS8ixqpo81VFPZDY7KFomX2sDvVgDm4i65aVQ4oHpoJNAdecDoYzXOIlO9rQYBnZpSQmLe9YDDC6xrXr4RWXR9qcN6CNKM9ibsygOYGZQ86gV4RJ1IPEOEpxUAuF1Mnzg1aOdgmBhxBhTRZH4+yJrOOlbtdtnin1RoMKBKYacR4xnMkQg0gaUH6cpBrLuHRixP8wHQxhTa24J3oh5jClnLMKhpYXaFPC9dNOcOI1rERAhLIj1u31Pu08SQIoBpIKVGtliYL43TePMYcoXMzl5IAxbim7NIl9ngFZ6YmYzLTDQBQGm+M1wydY7+SDmmZGXW1KGzH7yfxGGSOLhold+h4Z0394+AjZppNl1nel3tMBmUhqDd3Y2EDQtJJRpFkmmmIauAAahx2EgwoNM2B5piHjMKhOsy3UW6CxU3u/h6xpjepq6wQ3FpG9LiOrgl59hQYO9lXDR3jTUQucxPvQw2BPWwoljn3y4IK5JkOftQfdlEAbcT4w/egjJHu3jSN6Zsfo3LUhr0t9VdOGrGA1xJuIQdYWulcpWVCTSULwwwJNd1BTpFATMKcCFFtKsuKpQjYTjxgyiAEnbLROmMSyktpomOA00HWBMWVA0ZpSWznDNvwg3ROFM9gf9UcjC3Wlq9FPaSoqkllB9o4/PwiOnNPBhIuFvALjuGO+mrlDwUDEJ6Vk5aVKn4ku08MOMGYS3K7aZXZ0uOtBpV613A4co3h1LeJfC2TqV7QYa1NflE/RP6rAtk01pQ7mHgRBDTKBIRrDbnRiaHEUKqFNdh/4MO6UgA0dcVlMoS1xAZDjepdofhFPGAROjrcjGo9b0aTlwEFbhcHQt+vIPQ9YAt0PpYtnr+0SQ4Vwws87A5ij06r5xnOtErMbJTM/KMmZi9xiBS7SYMNGCrQkayYXvfI9bUzqPmN6RkWOU4LVKU9l2ungDTCD3wLsMfCU0i0TmjtIRVvLcfAg/WAkDcrAxUExCmRfSuBqi9cFNbEgcy1OsKQmAldk26SpIuqrVwZJreKlq8oYPI6KV1OUxIyxKxDSmZTpOPEMVqIRxxCI9kzWQc/dYZrOwIEsqTpJY14ZukC/QTHP7+lLtUuSACEunTdYCvU+EGxdOhYSBC+mTyR3JfdAoSzFsNpFIIzlgS3iHlKrMUj2QdQFfEmDicnIGhEEma2b5QozWMaUeTZZlO8af3vEG5OSUuGUo4sLhb92qg0qSox3GpMDGJw32LRpSN2aDVQ2zu15YQx81grFhs0+YKOqhQKVeVmGylG5QIDboTNkvbLG0o17I7QwJXeARUDeYESIKIcJU2dOe9UBEGpRQeMFojSib6E2cpzWwYrT8Auk7yDjDEAlILBYmIJgqDVtK94kcaEQuRgonJKmU1KXCR74h0srhlFfYmDiflGwg6UcZGYXK0xvNX8RBPWhjIyvhNOtj8P9Y2ErYxqVYTlnC76uilUAPGhiRfezY880RTi8z1oQ5mQUUVWaBjiAQ3ILngh5FygYNkJTU9mtoDnNcaWQd2IJineEiQlwgZ2TsmwOowlTAuNWEtqDpETUYDexVAwnK6G9jdheuXl+8RSlNFGYHpDh2uyXDGSHJQqaSgoJwIbCuymJPCFgzIKaRHiHFEnWGctSZUxae0t8DmRFJm0pMlTsUyaFBMstQZzMZeooDEmjQDPFZwvJ0or5ZmACkoU0jtlYHd3rwijXFuSXuwc1h8pTHBHYy5aHGrKzHDQSGx06IHe1fM7Aj3NLPT6lIzJ+cB5NdYRh+mkKMRMkn0tHAJ4aGwBPn/ZRcn2R3bCbLamtqeUE5xPP4RmBMdb1nKM9VajCW5GFaig2UwgmmRfSg2oIyS8iSsxqXgpIqF9RT8RNOFIW4zRJByC0MlN92633QbzHkPEiKYSTZTxgC6Gq0ri9RnGbzgFrgYglEOBEyEzYElFh2ocjNhMANeOiKCi4gk29UpqwYF+vRHyhkMKvaKwC1/ETTWcdMQY1ziQBbWmNVos431JSVZ6qaOTurm3EwwaJhA1IuUA2MV9UjeoHjD4CgKgOSK1lFe8CRouhR/KphS060wcNSLYsjTJgJVqAfeqOAoBALVu8vCyclOM+Gs95ugBPjGDZWLwM1uzLNlPUVbehWtdrKCIxDozWDm6k9NygSazZT5hQidiNwpGuBYlYRp5JC3W9mBUMxXUXJO7EAdIUNaDJF00mLGFLZSSKS672A+UP6WQ03uiTZ1FoUlIdZxPO8acBGY3WZWcQcgsS5ikd6bK3A48O6PGHGH+KQzrQWyiimgx23QYBBKKBOygWPdYKNFZYr0UwA10XRJboXUtMyn2ybinzWGhy3hXwtc3/VHMwIKMhaWwsalUw0jPjSIlzW5lUuclQsGRzjWXMvYXRVUBOkEN5Z4aHE2CUuaBLiqdqlWmWgVlMsZxSZSu+jV4CI4mtdnszTs8YsNuSU+hTAoZWFD3qLV8eNQDFqbRUFjvMH5UnVMDsJB3W35LsvKF1aTJLuKbRU7SQaDPgIdtF0yJSPqNOpO2TK8oXTLky5bgYGky8ONcc5gGjrkdeQTNqGIkHr1Q7Xk2ZOXtFcMK4g0z66MBhzjPeZi/HrgsxoAyHBAXJVrQC4FZdSNX8mjlAHhd5nSsYcL6EzZbHMLAOsxDXOJbGnHugdYLnAC99iwB0BM27J8uWB9WJjH1mIIofiC+JhmPxCw63pHMw2n39lGteTqjG+VGjtEpyDVhWuk5XTQcIM2628Fix2RK+pMp+Hvfqh8TglIBTE+fZUFHkTi/4iFHIGvWFLnGzYTtY0GSgHKsmlBZwF95vNjSAcWkpgGLljyuErdLqNVAabu8MY0WQhMWeerNfDzQa4ihYHb61R1hLZBNB0pjKU4UH1l0UxDVVjjnxWtDhpOaKU6piGlSdSGKSExY7TRRUPTHOPZIwoCMfDZCtcJt1wTOYYvHW1c+rbBVKtWtSSPmeQhi8E3+UA0jJL2i1MuHgcfAEco0ISAtiWWArnpXPWnI4cow8kSTlKLZ3ADK02imlQAMToqSDQDTGzQ0ZK1kyYZT1LyymagIBO5s9NPy0LYjCDdIWwcZB3myVy9IQm9fREYm6w9alK98E40wGGOMBpDZBzVHAuMjJR5VplKpHaq5ObB6D8mfhDXJWi0dckr2AZsVwFasKiumoqBU7hDTZKGrf0GXoEw01uQoFMSWIAr/AHtgYkwYvvo0uh+rDHVfZtGwmBilaIS8yzgrRZQU5q0oOGkk8Pk7XFKQEg+T6HHHcD54RpRhYtNlwASW2PtUJPQ3Tyhe8GtPgK7I9HHZS7G6oz1z/wAOc8oxfadCMXhND0Sc4gTCNBEpqGAKrUS0q03pLOAupcRaUzkn81RjuiIpDHiOfoLei2OWgD3v63SBt027gxA1IQg/LQRSGk3ISgEZBJVJONN5NYeGjShJOaasdlaYwRe8SaVGaAxuM2RccIurVosos5u31dqY3ABQ6iaExMOLpLGZfscuYSFkgF78IOjSg/4pOzXjd1Gh/TXrDNrAab+X9lHuWzI3n+gmsnrLKl+xq9e6RMdRXbV4Dqpe4hyoGYQCM/VfZWn2rB2qo0Fc3n4w9OMNnKbhf8YSIyiSQZiJNGm9KUk8SMDthhSYPEEC4luFDtGViQVRFlqdCIFrvpSsJc53TgAZLEhpjLQLMI2IfIxiwnNAOboWO0Va1M69q9Uce9WGDIPkg6pKSmy3bG5XbRmPUmHIgZQhilY+juM6ED3APGBhm62LQvgmscyI2D0CYELtxag36e5o5xKTkntCM0tSw7Nn3so/Tm5xNz3EeIBVa1ou03TH0uaGPaTDtK5zzijGMiQFBxORWWtB9lplNRIPlBEjNYxoX0q0PXDqpPhAIGtETqR5SXjjg29h4iGG9I6R5JxcmVwJqBnKm9QcwIw8mlaZjxe6OzKoK9xgowDDVqukAnHRCk6LowkCwYgXAa5lCHAnZTYM8ECBmic8k3ZrCNNxPgqa6tEDHeFsNpX0/I80d5SoAzs3d+cEPZMStheRMJVXlofrX7QjMFrTqIzrjwoAEZpyRlaR7MhydBDeREBrH6UHOAyQMpz5kygVJgWuZiQteVK84q1jhcJS9jrFLyLEQL0woig40Z2Y8AQMf7EJijTf0TYMQysis4Zvqhdp7bkljtu0oDqvaNsTxlufXXkqYGnRZYeeW9sBVGJrUnGvq1APOAXFvmU2EOvFl1bTNp3SLuj7M+IJ6w9ugkg9FBmZQuL9qh2OiCvOjdIPiN3GNs70jmNdbDPBYlW+Uy1cStl0hTX4jSkNjfNjy+EootAsI2k+6Xm2iSB60kH3g38o84ABJu7rcqECIAPW1N5Mtqy2DJOlBtDBwRuILCkO2IMnPR1Cm8E2APW9CtGUVqT9Wzabj4cKA+MYEAQ11tyLml1nNPP7Qktbk92WTxr5CFccQuixgYbLvbvX1QusitehhHgOVGnCVQm29SMazNrXgAeBJ6iM0ELEgoH0on1RLpuqeZqY0mIlCBMx1vXyW6ZLNVuj/bXxpWNBjNKY1JyTlu/QTSafhJH6oi6k4fiVdtQRBAXJ8uoLIJpA1EnDeJkWawOMZ7RO6AoF5YJJjZHuu2Cy2d1JmzKEey94V43iISsXU/xpk+chVpQ83qQFVmWOXIUOjuEoCSjVU11q1Q3DlCMHe+ICD633hqLnFhLXXHoP+5SrXaJb4rLSupgcf4AKc46QamRcCNZv7LmBYIAbHofklRbRTQFrXMpbDZ3h840eQTTrJRrLbCuBdgN94dVFOcKGQZTF0iCjTZQmUYAnQSK599OkMXIYRoTDpOkhQQtDqz+AI5wsQcQWxTYoEyeScR+Y+ZMNJIlC0wiTLACpYHgKn+sBhxG6zhhySEqRjor+IgeMFzg1Zgx2VazzLrAMrE1GCgk9CAREw0PuITkltrqtPs0s90S8TnLDvCvs56V3ARjS1OQFQ6QvlyFdBYOJdNDthTXr0HAwrn4LC562LNcH3i2vQo1stzmqXi67WN3gMBFWBn5EXQcXZAodlkJWr3F2k06nCGe4EeHNTDHTfJHl5QSWaywrHauHMgDkYlfWrFrco4osy3zpxo0yWg2a6U2U6wrKYAiSfW5WJvMBT5tnmNMI7RZmfvXj0JApwoIqGtZlpS945+a7NyaJLgzMaUqtDvzgEUgmk9zbZFI2uwOgm+W33SNptM1mIlFilcFVadFEXAaMmjd75pBMeI8VQkG1XR/0tdpT5msKRTJlGHa15ixW8AXeyl5vWLGvWuPCOeCLrpibSt2nLUoLQSEL/eY3hwW6OpgGTphM1gGamz8qOy3bksDWspA38VKwcITAQgSae0pb4qUjQTktIT0q0yxnlV/3WENDtamY0JpZ9mb1lmJ8RI8T4QYhLfyT9nybZnpdtYQ6KuoPVV8YQwc+ScFzdHFHfIbjFbYzcVI/nNYIaIs4JQ8zGFcTJ07RM7QDVKH6TA9CsXAZtVNmkBR/08ytMTfYVOvPgNkPTaf2vsU3uGjmgfS5A/8A5z/3W+UMY1Jb60GXlBVaqIynY1fIHrAcGkJmSMzPBM/S7/2gRdtwqfynE7TEy6poIVQ2npB2LDoUY9nNlDb2l2o4VjAnSlMA2lMKLQy4tKcf/YWHDu45oDpHX2tLScuXwhNYm0ohGkqww4XIwxG8jraicOUHrYuiWorRZZG2lehhibSkETELE/KbdmJVxQgNbqnSd9YQOxXPJOWYVlL7/wCUwGzujwAigwpDOtbWynDE8TTxENICWCVs2VhiGoN4+YPSAS1YBwN1xJcxq1UOunAnrn6wuSbNMpIVB3VmKSDXujCuokmmka9sZxlZrY0rkqa0sG6p3kY7q6OFIFtCaTpQ2tjNTtAxoamsz5g6NYjBsCwRLpzKDabSo9VQBj7QPHMMYY3SNkZpJJ1KfUg5+8WJPQjCBdPZaSZiSJa7KmZ5HHnBMFLkitaFJqyPXRcJA/Mp8YBJNkQAEwGV6YFDroDzoQekYE6UuHUif4myi4JiNtL4U1XTXGNYXRgmyHaVmBb5RrtaVRu5X4aEwIxGxRs3Qpxmg4mtfd+ZrDBgQLpUTJ+TjOa6OzXa73QN5hXuwqgvkqqejSqDWaGIziUtQPjrd6wGuxfig6RmjycgyyLxvAUr3piKeGB8Iz6gZY6d22JStDn/AI7vjJK/4KrMbjCg1nNzIh4AF3BBz4jwnmht6PMcFeWTqqT0AMYAaFsZ0rUv0WmEYvL90MQRvqsPBi6HeCYC+Ho+qmhz7HH6lEaRkES4xdPWPIT50oAcKsZZG72j0hzjiI62KeJkzK3asjz5ZF5bur1RxwpzpEMeK0K0QJlOWS2mXRAsy8cCzTmVQTqpQU5wmEH6TSRnxT7zXBp28pddbQ+HBiATxjNNrdc0rpm4Uuf2r1AnzJlNCEMvNSY0uGjabfSbwnTsSjWVxgQAx0tMGb3QAesAPGvddEtnIIhs7Kwqa7gy+J6we8R7s523owtYBoz0Gx73O6TDQ6LBLac1tZqn7Ms7alRqwoeGiahDR6rYHOPgBKNKacTd7N6gVxlrXkSISpWaxuORh16OSZtNznd2Py1JpZdpNAwKAHP2YOB0YVHMw4c11xdShwsRCE2S5jVoRT3KNwGk7KxVsOOHnZSqOFMYj8oMnJjF7t+pzUIAx4MfCFc2MiN/ynZUP7AqtJsdpl50LLrEytN2I8IU5psYNkNps0ghpbhRjUEEjfn5Q/ehhMtukNIugtdAUy2ZPLgAMfil3OZYgiFDmm881SCLBcXIUxAGYFl09mwzb6nwgkONmpcTRdy7abRIHq2eYMPvVqdtajpBAc0QefwhDS6RyWWypKKXRIRTSl72t+aleEKWkmZRBhfWe2ohvY10d1cNxGMP4TZzJ2xyCTxgy10bJ5krNpyjeN4IhY5yUT9ta8YXCP1kBPOsyps+/MOArsA8IdrXRaSgXNGdkUZJdJfaMCBqIAP5s/CsLWhhDdJ69U1I4yY0deiQmspxKH+IDwWNcI5oK2lVNQHHx/8AjGzRvrT49IF0ywdpJx5QFsKiB0GYEcTDeqWCjC2gCiuQTtNeenTC6UYXXtjMLomlhtw5/wDMEkaUMJ0LcqbNA7szDVfHhXCDDUJMogtM4GpdVrrmj9xhCBrTwc4VOzZYZFpMnyH1DvMw4qRXiTGxDITuS4MRmAn7BbLPMVmzuoFBfCBq10PiaYYAwzXxYjriEppzl1yXJ4mSu80lqHS5qmOqihabjBH42j1Q0wZ9MkpLyg4rglDhQXQOMIbiCVVoAM4eaBaGYm6zooP3angKAk86Rg1oWkuQLNKQHFJj01L/AMxTFH4hIWk6euCq2XKZUECRM2d3+6QrzjsRx+kQANR2fa+tBDKW+tRidCVwppOBgscAIhK5pmx2KY0jHGu9kI8jGmUfJEXJcw4qFbYGFeRIJ4CMS3WsMWpVbI0yUKrKeWaYlg4HPRETQa+Md+KbvnAFrTAOjJHs+XqesCNquD4msOWQdHXkkkEZQmltyuT9eoBzrNmUB46DxihrYRpHoJ5JBT0RPDnCWtWQATel2mSQfZMypGzbCjtDXZk7j7omk8aOXtKXFjeV9w76GvBhDYMV2zuPshjizo3hU1mB1CqUQ/dvKATs0CFbLRB5HjZFwBMt5/aVtFjtBzFh8fyg+pWmP7hDseRZsw4zbp+NieQgueGi8nYfpLDibAbwmZ1htEuqK0xhpN26p4nPyhg5oIIYNsTwREkfkeK4kmYB3JOOygx1nMTyjneGl93R5aAqUyQ3SfNSrbYJtauLvA+AEXFOMrqZqgpd1AFCW4L8yIGE6kZGtdk2qSM6s29wP0mGxwPC0T5yfhMANJ5KnJ9IpQFAl0fhI84g81nnxEck4bTGUrM7K1nf1pZbfT5xMUYMjmUwqQImy3KmWEjvKRuJHhALak2JG485TS2MgfX6goc2y2HP2uGqrVHMecWm1pn0HsIUfFNwAPU+5lZpk7XMO0RA/wCRo9l0Duov7rxZtxOFF4iOwusoBiWdccacIUeaourQaxuMHwoXWbrMaLebrAIRkDNNyMj2g49mwGtgQI2EoGowWViTklyAszs/4cedKwA6Eh1puz5OlrnC4bMeuMZAlHaa2ABwGYVqBuGMLARBOlcmVJ7oO2ndB34+UMHHSUpaM0XJtid3CKVUn7or8vGEe7DmqNBOXJan2KYpNVnV1tRB1B8YYQTAM+glIXR+VvUx8JU2OvrdZy/tg4TqK2ML76Emk/8A618o0dWWxenFbl5Plk0WYa6q/wBYIpONgsawAkrtpsglmjHHd8om2DketyabZdb0OU+NUa7uvDrQw+HWlxakxMmzGFD9YNt1z+6BBGtaWnOEuqCuIKjagpXio8Y2Io4VyZMXMplD/aUnrXpBBK2EDQt2W32lMEtQQagGA5BaQppsdci/XmiHuFgetyDOnT2PftCtxb9sNlr4/KXYNw+F2QhB+0Y7FHmTAMIhWVtlpUdyUKDTMmMeNBhC4ZRmFidlGcxF+bJ4UUc6kw0EIWSkyfQ1WZZ03EzD4gRiyc/ZEPIy91wZQxxtI+GV8l842AR/SGMk/wBpg5YH+rNI/CGFekDD5rTrCBOy6oOCTG95pg8Hhot+SA80s3pDXAympsZj/MSYQtcMinBbpCWfLv8A8CnfUQwadPNYxoXy5Td/Vs4OxanwiuAxMKRcBpXPpdoU1WTNT3DMXzgWjJNF80z/AIjMOLLaK6cAepSsS2cU8DWotptKKcUx2gDyixB1qTb6EJpomUCyVG3Gp36OkHEAIhGIMzsT9hyaajAecKHFpkIkqz9LmJ3RMYAaFYjwIBhXvLjJKVlMDILk0znFAXO0sawsk3mEwhuhYk2eg7xvNqqWpv0RoMyUSQRAXZhVRnFdg8oMa0s6kq1uUaC280EHCTpWlFXLN1SBLTZWvPPjAawB0lF5JEBGsWVLR6yGlPuUFPOD/jsqGMIJ1G/A+yU1nNs5xGjMgcFdsWXJc/6u1orHMJuYj3tm0cY2Gqy2jUjhYZ0HXr9Up6Q5IMhhdoUbMadCYcU5EpSSLKZIswOcx0UqAcbpHOtK9FZsmoskzFqt3OSMTsXRWOPtZdRqYJ8J0DPb1CXsDx2gODh4m3nNuzzHmoFptmOCYa2xPPN0hRBXUVPedXPWKKZCH2uqC0wZWVfJHpG0nOgcbcSBsrFnup1Ww8R5jr3UDTe12Om6DqzG73VCZ6Tyc62dt7NXwzRFlKmBDnE7PtUe+qbhoG0/CXGWLPNqHkLxFfOsUHYqb70yeXJL39Zn5xHlPIlANlslcElDfe8CTE3dme3MHeqNrh2R4fSyZEgHCaqe6P2rA7t40Dh8rd4DpPH4WWsUls9qbiGPlBh/lvWxNVXJ+QAVBW1My6l8MWw5RzkuJwiOutaqYEGDfYPfkrpyYUll7sommDzAGPmIei0PcGul3lko9oeaTcRIbKmZMnzHmMrMDRSVCBVUkaMBWHrUu7c1paGhxjL3MhFji6mXgkxrJj1iyn5UyraCaXjL2Lh/WKeECGtG4FThxuSeSQE+0N/nTD8RhS4ahuCdrCcp3lcaVOzlnO9a+Iife09Y4KvcVdR4oZmuML1PgX5RQQclNwc2xWTaG0kHeoHhSDhhDEiJb5g1Hi1OVaQMIRDiFsZVcZ5aHn84ww+fWxElyHaS0t6JQA6M4z5u9WEOUgpm6oXLCZzzFUzGS8wFa0A5RKo/C0uzVKbcToC9Bl2ksiWVYhBS8c7HSflsi7KMsDpmb+S5hWxEwIgxGnapQtSD1ZYB10xjFgGiU4cTpWrTeuhmqa5hmHIQGMc66znQYUm0Whjhm2ZofDFkFLnO5NI0QFgZQg2NKnfWFumsjyXWuJMK7FFkwIm6qM0oAFGNesSpGoD4gjWax1swmrBk93HaF1Ck6TQ13R6J7UJlxvqjoLmDXRDW7ZH98F6qw5QlmWbOwLEKbrOaLezhd22vKON9et3veCGt3n11cEW9mpQS4kv8jAHkNO/goMy3MrFboUg5gMQfGHe6o78nE8uFlm06YuG7785X2UbUxlql4k4k4nlEwxmKwhWxuw5qBMJimEJMSwBBQWysCyKZs1gmP6q4azgOcHL8rJZ0C6q2fISjFmJOpcBzPyhS4aBv690QHfsY4/XNMjJ8pfZUbzBHaC3Ix6LOpYtZ68oTtisVnY0a7TTSkWd2gtp4pJXOaUPDWiJ8/tKZR/w9DQhidgI8o42dqfUvhXYezYBd3W9SZlqsQzLO5D9wiuNx/UJO7H8lqTlCyqaq01eJHhWFN82jraiARk49bFbsnpUqLdQ1O1wCeJhXCc/dMLdDrglMoekDOKNZ8K1vA48CFhwHEZyOvNThgMgQdenkgyMsI5CuHxw74D/mqrdYMEaOtyNj19py25OkpUlpgGsJgN+cjiYGLy62lCI08/YJISpbA3LSp2OjDwJ8IEt0jkm8cWPEpZrGw/zJVNdHHisPISQeisy7LeNO2kDe9B4QMQ6B+EcJ6I+U4cgN7M1Jh1SjUczTwghzTkthcMwg/wCH/h5z0HlGnq63WhMy7B26PMWqlcaHboGswrfEcJzTHwwQbKNaGeuaFjWmBCbs2VLQBQTHA1FqjkaiFDGjIRw5LOOLO+4809KytOpi6H/bT9sG/wDI7z8oFjP4jcFXsvpJKIAnSQxAzig+VIk3/Ipk4akjzRfT7PUuWx15ELM3KdlOIs5J2kHxrHR/k9o0kdbFJvZaTRYnif8A9JV8oSf/AGycSP2xu/rH9ufyj3NMaDvhJz51mbPZZfBmHhSAatTSRu+0wpt0Tv8ApITHs/8A7enuu3nWCHuOrrajhHnw+EezvZdMuYu28G6UXxjYnauuKGEKrZLAk31HDalNVbgDgTsBMDGBnbrajhJy4dBYtEkJhnGo0HSNPXQWA66KXmT1wvS0ammrV5gxhiix4LEN0rDtJY/ZuNzg+IEYFw0DithGgon0OykjtGdRz6gUgd5Giet6xpHWAqdksNhYEAKaZiZlCdhrQdIB7SW5gf8AtPODzWHZyfxJ4HgumVYJeOFd4bpBHanHIbgQh/jkfk7fHIQlZ2VrMa3WOyqmFD5/QjaE2F0RI4hL/TkOHa8ACPKKB1PS0pIq6I4pVpkmv2g4gw4rNH6JXMqnSFuXNkf6o/vjG/y4yYl/x6jhBeN32nJSo+HaK41EA/OIP7TQP5Mg7lWn2btDTnI8p+wizshyiKmWu8YeEI11N34O4/KsQ4Zjh8KNPyXIBxVuDR0dy+M+HwpOe0ZQfQlDbJtn0FxxgClU1pTVb/HrenMl9nKNBeYHQcRyhmdmcKgeTu91Ct2trmYMvPTsuq1snyABUBa56jEDxEVqMqk+HLgtTdTwybledtPfe6jM66AxJ4Q3+MHH/XGV9Up21CGTUNvZU7L6Js2LKw3/APFYP+pg/wBl/RRfUqOjuLjzkfEq5kqx2azikw3g1QS5qo54RwV6rg7/AFtAA3rrpUi5v+x0k6NHrKq2GRYXassSTTThTrCu7Q8CXSB5iE7OzgmBfbK3aLRZ1VxJ7MMK4Ko8o5sfaqlSQDg9PldVOlQa2HQD6+wXlFI0lQdVAOl2PZBbH/hnf9rjNH/nN4fCVmW0ykuKABHNThpMZpXguIlTil7HCGc8lAAAIn0I0qCIkTe6o0SLFLOtNMNKUhDE0a4MLLomah5wcLjkFpCzVzoPKH7l+opcbdJWllt9xuRjdzU1Id7T18UxJs1f8t/4T8oU036k4qU9aMLGdKHkw8YBY7UjibrTdikpLoWYDZXHlE3ynbAMp3LtvlM9QcCOJwzwKdmCc0rvyKlSLRKBxbDbD4vJDCTpQp01K911/N+2NIRgrn0cviJkumo1+UbwrS5MycnDGs2Tm0sAeANIII0IEHSt2jIrJ6xXNWhdBhwvVgYm9T8Iw6P6+UmbDX2k4ux8FEHFH9FCCf7CYk5Amt6iS392aPMwQ9usbiEIdqPArNo9GZw9aTNXcA4/Ka9IaR5b/mEk9QftJzvR+YNH8VV/mAggTlyQxDXxSxydMGYcmHkYUgZFOC4XEoizrSmZnptxiJ7PRN4HJV7+oc7+oRkyjaD6yht8EUo/F8bUhLXfkzgftegyZIkTJd6aRLevqsyqN9TBZXewlr9hHwErqAMFmWqIPsFXsljkKKrMlV1IwPEtXAQp7UwmCTHnYJf8RwEhl954LljskiY928s5qVJwKjcBn+ImHPayRhpiB6HmUKfY20yalSZ3faflIiBuzVVphgor0AAhvFiAeZHmfZGaDmEtI2QVOt2UWIK3XBxxYdc4gv7M/Nj230dSuVv/APRpt/Np9Rb4HFQ7H2N6loIZdVwg111DRQdk7W0SMPD4C6DXp1RLWu3j/uPJUrXk6yzlFJkxaeqFxA4GJkPYZqNbOuYQxVDamTGqBxuDzUlrV9Hbuzr9NalWpvxB4xQUmVGyHAbZ5IEVQ4B7D62+fdOp6VJTFVrp7vyNIn422Dkx7O03xJCYVfFu7uI8DSEBhVIJWpeTGNexmypnxUI3ilRAlp0wtB1LiZCmsaF5S/HDeEaeB+EL6uI+Uynol96ah9018aQQ+kOoSkVDo5+wTtl9GrOp7xZuIHQVhxVaMhzPwlcypH1HOeSpmxylAEmUDtKkxHvu0vPiMDcqCjQY2XXd533L57LNCljRQNQFeWMRqV2MdhLiTqHVlWlT7y7GiNanfTXrRQ54hfCHgkTHFazTHt0eCxMy5MlkVEzHQCzeAp1jna4Odha2+73BVgJZim3XkYWH9JQp78tVP/yOAeV8npHR4+ujzUoZ10Ehbsv2dx3pctzscj82B8YszGReygS3FAB9UgbbLIws8ld85m8RG8Wsbk4g60o5TQg4MSP5YWUYhbMr7pu/DTrhGF1jA0db0C7j64PwA+cAojrNFm2kEZiP/rLp0xEO2I8UbfopTM2nr1EoUqzBjgto4NX9MY4BlHH7R8RzPW9UrNkwg1DzlP4gp84g9zSILCfQ/Sq3E24cFSdJpFGmO49weRhW1gwQ1ro61hKaeIyXNnb8oP0ZR7E6usXv3Qp7QDm3rcqCiRk9MS5U4/ZzJw2NMZf3QoqUdLOE8ileXt/edq29ttUit+UJtRgWmB6cCoMdlKk54mkbbRzXI7tFJpwvz2eyh2vKDsKmSAdJNnXxEU7qrpnfKzalF34kJSZaJxBuygwGe5LPUAYQDTeM5Ty1Jpbce9KH5vnBDH6uH0gSzXxV6UZJQC69K5wou9KnnA8ZNgsQyLrttywLLNKyXYUAxzZxXCgzRJ7S/wDIdb1RngyjrYUsfSmcc0zxMJ3DNXW9P3ruv6QZvpDOY1M7HdTyjf41PSEDUcdA69V2y+kExTmlTPfUeVDFmNe21NzhvPOVzmlRzcwbLclTsHpOL1JkmWF/ASD4wHd7+zp9QE7GU2/gCNs/Ko26yy5gLpZywpUC817gMa8ILKj22GHcPpF4xZudv+l5d3AJ/wClmDZU/tis1dTdx/7lPCz+Z4fCHayDmx3iIwq+q+s0lSe+pprXRtgEnJa3X2tGdMU0ExiuijsOlYEAZhGSckZcozh6sz+I18YwadHBGW6VRsmWp+ljwC/KC7CRmZ8yfZTIM+EA81Vl5WnEYTDx/pHDWY9t3NttPMldFKrQBhxg+YHsPdUVnzmu940OeDg7PhxAWXZTb2guiRHW1X7NJW7QoOWeAMFWCDA1KDhVaXECUra5glDuy+Vc8d9KhjgF2WuF5tftJabtGwFeXyrlJmrSRjrug/p846B2Ck3IDd9pR2uo4XMbSodomTlFWUqNd0DyiTqQboCsKmL9uKXNomaGP98IWPJGfNbTtD97++EYysIW6OPapvx8AYw80T5JgFSKFSx1gU5ZoV//AA22os/4uSE8gn1VI+LHxgMa+blElgGXsmBYnpgGrvioDkpLI+1k2ef+PnGg+W76SS1YMuePvcxGuNS1vNfCZaBr6RsXpvC2H14rqSXY99F4m74MIwqR+0ejvsohnl/8fpO23IlmWWCJjGYfZRyw5/1iJrVC7wuMefQVgxgHiHXFRpksICPrgfeNOMdYNQXFT391ynBP4jrYsJlmZL9Uk+/3hyhHnvPzvw5Isptpklgwzq6hc/8AU07SqHgR+qI9zSJmDvP2qguGR3gJvJvpDMvgy0IbTRsDvBEK6kyPyIRBdOQOxewnWmzWpQk+VV6ZwMQdhHhmirezVsGIOUKlam0/huXgvSPISSZlEaozjWN8WwGBi0qFPtR0hRheG0bYTuj+pXUKrXIklxUEEo2v+sAAzDgmIXrQjmWpmoGOg0BqNYOvZAqAtd4Db1StwunEAD6Ld6XgQw3VoRwibnBVa06E+jCnrdYQkaAmE6SvM2t7xwJI1Ui3hj8VCHTnxKBc1tSHxiIhLhMyuTJDAVxprhH6jxRF8uC+SSTnw4wBhbclNfIBO2RBrjOdjEAJe7IOI2VWyysccBthhWa1uFxHpmndTZVzBOz3XrLJNlooFCx2Y9Y8yv2eo8+AQNy7+zPpUf290z9OGqmwHzOELR7N3RuZPW3gjXr94ZbPXWlTLf6XSJeBYE6k7x54AR1Bryc/b5XKQ3M8/j5UlvTV2+ys2Gtj8h5wxZU1xv8An2ShtIaOuKn2nLs5zVlkr8N6KBrh+yBLTo4pF7dMY4CXT3fmYpgcdPL4SYmjRzWw5IxEvmfI0gYCP6CGMaAhmUNLr+Y+cYNHUJe8dqQ2VBpHI/OKimzS7gFhUqE/jxWe0AzefzhHMZoPBUl2rijS8pMNLcz84kWJgSqVntTMMXbg5+cc7nwYHEK76JDZvsutmc2hnPEmOqm0OFyBv+V5LndoDvL0HwqmT7D2i1Nw7GRSeVIm51QPwh3E/K7WMbgxPg+gHwOaeXIFmKktJUmmcC7XgDSFr16lMAyI0yOVk9Gi19XAQY0QecyNyiNLsgqDLRDuavOpHSHjtD70sJ69PdZwpsfDw4bQVhpMkYoJX8XzSkKW9pFnNGz+0WmgR+R3KbayhzSEO0NLH6BD95U/YdbygG0j+J63JXsr2az02hVbwgl7h+VuHMJcLSYB63prJ8ko15aK2ppQpFGsNTLhCzv9efurCZbtCf5cg7RLp+rygPoVtLjz9lBlTszjADTt+5Um2I09yxIVj7LYLwIHlGMgeLQmZTa0Q0W1JJslTSaCXe9wq3StekYHzG+OYCYtGkcJ5SnMn+j8wmryGAGlhTzxhxUe39hzS4WHXxHNW8oz1QIqlSFUVQHGsRLsRxftwVWgjwxbXP1ZectkxHPqMrHZWKA1SLtn0t8pMLBk/f8ASrWP0YLIrCcaEVzEdKRv9WlpRxVRkRvSbZNLZlFdR/5iruzvF7LnZ2ui+wdxQFsZGBUrx+cSNJwzHD4XQ1wdldZtBrRXIcDNnqNxhBTIuAdyaTkeY+UWTkZGWpnFR90oT1hwJP4OlK4OaJJAHmYT1n9GprKOzmJLX2iQQT0harmZVSR5dFBkzLLnXM9bFOtPo3MWpM2tNQYk7RhTnCtNI2YZ3fKdzni77es/CytqcYX5ze8xHQEnrDdwf4Id4AJJRHtTutx1AXVmrvoanjAALLTyRnEt5PkWa+Fai1wroHOIVe0uYJDZ9FZnZ8Ys4A+at2jIIINx7w0UoRThmg0u2UXG9lKrQrtbYbIUqbkSZoFeMdmFpuwqYL48TSEB8kzFxKGELCbArGo1v5ciEtMlkaKQDSe3NMHhwkIIG+MRoWa4jLkiI5zV/LEzQB0cVQ1nHMjcU2aha5zuhf8AHB0KgqlomyX7Nm9nkIo3s7m5BTqdrxWJAVDJ+QWc4hgNdItgYwTVdG2FyVK8D/WC4+V+SdyhLlSFF1VY0xLmprqu1p4xw/5JcSAIvaLz5yV10qM02vfMnMG0bBfjsXnzl6be7hEvaigHnSOltMP/ACKRxLch780c5XmsMbQ7e8ARyMN3DGm1tqQVXGx5Iku3zKEnsmG2WB/LSC+af7m6UEPdhwdb0BsoXzS6p9xD4loA7w3B32Tw0WNuvRHSeij7Mg7WUdMYk54fZ8HaVm0mg4m5+gS72hK1oSffP7YrTqmm2GWCas01RFS+5GXKj5gGPxMf0wp8Wjh9pRTwjVHnCIbXNI+zHGo8WEHvXgYZ62ylq0WVvzv15AFLz7TOYUvIo2Xf3ExBtEEzJ3/CemynSEMYBs9yu2K02ha0a8D94KR4GCQAbEjaqjxDIHYnJImsDVSSdPbEAfDSnSGDDoE7PsIE6J63I30AkHGaGOlZlf0CDMZjiQgR1CFLyZaAcJs2mozaeRhcLdSwcmRYrSMLznb2w/bBwMWNQiyuDKlnDEhkIGgnvbqRyB3mQdQyWb2Sg2xpg+Zj3UnKvpLLqe7e2BaDmYq3vgIbPqT7BF1Ki45NA9J5wFOb0nOF2SijWwrGH+Sc6m4fMrdz2YfpPDkt2X0tmM127LWpwosK5tVt3PJ69EQygfxYAdqnZTtkyY5LEmhpnMdDabW5KZqu1nrgjWG0dnRkXHWYlUe6cKq1sNxSevRJNPnzHJUticaYDpFanctgPufUlSpUzhxYWga4AG9VJThEpMCs2usdVF0N/Ax5/a5O0A1HA06kRnAsUm0hGNc26EquJyAC62ute6qZLskuUwYFid+EcdTs5rCHHgrM7U6jZg69FSt2VWOYAcBHTSpU6TcLRxK5S6o4y5xupVotkw5z1g9+BkEXdkB/O/qSkZjEwXV3OF0W08Nmr6zrU6DFKd0lSYN1TmIqKCVFTop5xx1atR1TBSPqU1Cm1zcdUQOazJkucWdUGoAeMVwBtnOJOqY5LEtddjRGvNOrZSorV6a2a6OGk8BEy1swW32kp2zoO6AEZLGzLWY7XPeNObnwEEsZTNwB15SiHud4WmetgUu15MlHEvhoqTSnGleEO4hlyI660JLk4Z65cVMn9iuACke6VHMnGN3p0FN3MLiPINAGAY7CFHxH5QDWj8uuCwoz+KXtloSt0XmptwO0BVAhgxzhiAnzQEC0rkjKCYgOqUzAKak6hQHxhYcbEFNhAEqjZclO+J7o/Hh0z86QLOE6EHeAicz6owyegwJJ91P6MY1hp64IyT+q2ySEzg1/GWHQkRvERYLW0pf6VLr3bvwyb3U1gYQMyiSTkEyJ+kS5u+4B+mAA3QtLtKLJnORUNNGyn/jSAWA5rB8ZLsyfOUK152qaGgzU16I2EARknFR2grE3LrDAsp4HxWGDMPXypkhy1JtqOKsRvEw47MTXpDDGVvAEJ2k1xeh1XqwIJ1rY2jUvN2iSVNGOOcEZjtEYgj0QBG1Hs069VWxOisLdh8kTDhbNBmAjCkVwjNIHrMlrrgk4AxOo2WwAnYbyqdol43wSVOPGGmRZLEZqlkS1gNjTNhhUV2jTCPa20DTf02rYnYT4oMWOjgs26xTqlgCy61zctEXLmtvSgcD9qTWyRjEnWb8bqcbM33WiTi46eKs3qyLLlkZ0I4QoaZz4psYVCRQ5zd4wzDgzQf4zICdFkDr3HVqZwGHzhm1qeRdCRzan8TCUteS5oW9Q0zVrhDFtKJxBDvXkxBSsqSmlix1Lj4RIk/8AltnzyCYA/scPW9PWSQVxuKg0E4mGfOGHO2BBrWudYT65LTSWPeNTtI8NAhqTQxstEKlVzn+Ekeg9gs1unPm1Y1jF0DwXJ06lFrQ7wnwjT5+6WExy145tZ+cFhwBUqAOMNuNyK055ndBamkwW0HVHBzrQhIpyQfhNS8loRUAlgPWY1Xwxjm7RVFF8AzOaPY2ntAIjwjI6CpNsUk4or45yIVrqZMxB9VRzXtHhNvRJ2lGIodHsjNyitpkKYnT1v+VvJVjWppKqc3qVqeRHSC5wwxPFEY5BhVcmZLZJnaTUUAZqlVA20JrAYBFgZ9P6Qe+93cf7Rbda7P8A6wrqW83WHwPHX9pcbTo4f1yU1sqJgFM3gaV5nyjZZlbPIIshQ5qJBJON6YSa8AAIm6pT0n2+1QMeBlA61q1YMiOw7zlRqXujkMTxMT7yTDB16lB2Folx65J1fR6XpBbfj4xWHHMpMbdA5JqXkOQc8sCJvxN/FUpuDvyUzKOQJEvvI7IfwsQREe+rDIz5K3d0zmF5O12h1aj0mLoLrRjxGPWO2m8EeJt/Jc1RkHwukIkjJsq0D6olZgzy3Of3W8jFHscwYx+PEfKm14xYHZ6NR+Es+TJqm6VYU1rXrCip5hUNPyKr2rJa3DdBuE3hU+qDoEFlQ1mhxga/NRIwOwkk6Aor5OGiavGoPQRMuaLEEbPtdHdVM7b4T8nIk91vDs2XWWu9SIZoaBIMD0Km6S6Ik+RHymk9E5hFC8tToBavgDC46Z0z6D+k2Gpq3wt2f0daWKzJ6hTXugVrtoSIBfSDovKIFRwsLIH0SSpxmTGOpEAHMmHgnJh2n6S3GbgNn2us0kZxNOoNNA6BYliAP4idp5JwHEWcY9B7ylptslL/AJMv4iznxAhw5+jgPklLhGnn8BBXKdD3ZcsbpY8yYMPOk8PhEAdE/KonLcwKKKH2dmvhdMHBVOU8fpKTTb+Udc0F8sT6XuxkrvloOdflCFzhY1OP9ohrDcM64Ln/AKhn4KXk3RnUol2uwUhdMhxnanvEYet6wmXmBN55Zr91CKcBQRjfST69eyAbGgDr0PNHk+ki+2t46O6AteBjeMZdcEfCc/dYtHpTNzGWjLoBBKjcAY3dvzDuA+FsTMo5rUn0lZ86IB+BaQAXA+JxKbAzJo5qraLE0xR3WA1gUEOK3Z3iQSTqzSClVYSHgDrzQ1Z5fdYBhrGfjF6dVzSAQcPmuar2djjLM9I0Eex9FMfKU5AQjd3+88Go+lmaYPmkp9ka38SR5AkJM2t2U4004Qn/AEhWw38Sq5P7Hsa9oTNrmObP/fKOMPrGrD2+HrNdT2UwwGnE+q7arNapgvd50GYA4DZSO0lgEMcGncVyNzlzSd5H0kjYJxzSWA1VibQ4fk8HaPlUe5pu1pGz6Rh6PzSPswK/eIHnCOYyfz4qjKzgIwTsS7ZFtMvG4KDSCtOdYJpscM52ontD4wxGxNSPpJoSVAGt1A8YkOz0W6uKLu0VXCPj3TptUxf86WNzk+EN3dPoH3SY3auI9lmZlZhntPJW8yI3d09XJbE5KzMtjTOmHcoHmYbu2/x63LY3a+t6BMtikV+sI2vTwAhmQThA5pHktgkm/otSrVLziQp3knnUwA+pMC2xFzGzFztRDlY0p2ctR+EEecZ2I/k6fWEGYZ8LYO88VxMruBQHDR3z84v3VUrnf3OI4s9q9DZsnzJku7OFzbeX+WviRHHRiiYkEet98LrqtxiWgj1FuYKDZ8gWdGqe0mEaLvdG+hx5xc19TRvBPGOSm2kRm7cCPZyLlPLUoi5RhdzAKF/maEYXjMG/mPZOWMnEM9v0o8zLUzMqquitSzdARGwOFp4f0jiBv7/aUmI7G8zTCdfZOfECMGNaIA5D3WLidI62IqOQfWc/CifzERoBz4u/tAN1Dc36XTZ5ZPeXHX20vqBWG7xo0jieQCJY46Dujm72R1syH1BJr+JmPhQQO+H8o2fJSmkf4k7fge6YWyz1+zazjZ2Y8WEI+sw/lVd1/wBKHdf8kHj/APYpK05FtjmpmH4Th+WJCt2AmHVRPnPusalemLUXAeTfhT7Z6NTpeMw1rm08zHZTFN//AIBxbY4KR7R/6vgnX17qc9mlj1kcHWDhyMM5tdv6Dj7KrcDsn8ivhJlkGhI11EL3n8mbkcDxk4HZCD9EI9VlPGnjBJY7THqEvjGY3XRpFkf7p+H5QD5QmaAmZNpZTQoG3ihiDuzk3BVu+bpVnJ/pHPANxKgZ0c1HA5xCtoObYGEj3McZIlDf0gWYDWWVfUMRzr5RWXgYSUC0EyFlLUiKQ4DFhhUA06jlGDnAQ0269UCwEy73+kOdODmkq6wIFQqU4Zs+2DicbmUMDRqXySWripUfhpXoaGMZOa2EBEEpVNaO55dI19AR29bkrMmGv2bAe6DDBruoSlzNPujWJBMYL2l2uvCGFI5kJDVZk0r0szJ4lrcWlM94mpJ17oXBiuiKmiCgyMnSyazCHOqtOmmC5paJAWa7EYNk9aMly3w7NcM2j5RF9UtuV0Ck3BiukJvoup0XeFfOLsriMgVyuYT+J3hIzcg3T3ZTPtObkIq5zXDRvSsxNz5IByNOY+qRyAHWJGIj3TtBmc9iM3o64WpYXtAr5wA5mUo4XC4HW9Sp+Tp/3CeNfCMKYmQR16o96Rr661pb6HPHsU4Q5Y4/sd6n/r/it3WzF0OygPi0c+S6hewTZs81Vqqk7qDwEIHSiRhzWVnTQMUpvZ/IgQ+E9QgHNS7T5ulRzbzMKQ4dBEOaVg2ke1d5GAHO0BPhacyjS7ZK3bifn5Qzaj9ICm6k3Q7h1yWhNknWfhBPShh+8P8AHik7vzG5aPZjM3Na+BrG7wnXwW7sDopm+ij7UY6NXXCFOE9D4TjEOihS5gJNHSo09so84MNIvG76R7yqDZx3/aPLyo6Ei+pA1Tl6Z4l3VPOBu+kznvdZ1/WDzWXyveBNE3M6mv5YqC5uTuah3NM/oNwQpNovn1JPMH+WGxv/AJdbVu6boasOSc0uSf75xsTv5cvhYsaMxz+VlTgSZaADPQNh1EHC+J+EveUpgG/qlpmUlGZa7gw8GMI4gKrWkrL5eVSbstiddWH9esCUcKRnZYBOMiu9m8iIeShhCNJyuxwSQi7AD5kwpJGZWDZyVrJgtMygEojcSo+XSIuqCYBniqYIF7db0e1ymU4uVpnDG8eAABjqbRc9tm316OMrm71oJk247YsvhbJZWneJ1gAGu6phGsdTdEHcYTVCCMXuJ62pufJLSyKXDTuk56bcYZgFMxmNPlsSuJqAuNjq1hSFyeyjFFLV9cTBQ/KJvDnOnHbVEQrNc0NADYOnzVqyT5fZBZk3vg1pQsQNQI0Q+K+STDaExKQZ0V2OglWp0WDjdERHXqsBBmVt7TPGfs14MT5RGNGLgPlPOmOJQzOmn/OUfAPNo2Fg0ngOQWxOOjmstJmHPaTwCD5xsNPon4WBfqG77QjLP+vNO5l/bBDaeriUJd0AsPJB9bt2GxyP0wxYB+o2/wBpQZNjuhcR5I9mdxnQLfxCa+lxTSzpP4/+7/SNPlzRwk6eXyvESrdMGaY43MfnF2sacwkeSFs5RnHPNmH4z84oWN1Kck5pzJ1oc52Y7yYlpTGwsmpzHXE3p2KXPOMLoVIEqaxxhihCdyee8IP6pDYoDDvnjAH4pzmjWYd4RnGxSgXRMmjvNuMTYTjTVAMIQCM8XOhR0FZcRnFO3Qm7DLBmCoHKOeoTAV2AK9alCjAU3YRakAQuckzCXsyAnEA8I5nvdOa7G02xkpkxAs3ugDHRhGa4kXKGBupfWoYmLsJJMpHNaHAQhdmKDAco5i90m67O7ZawVaQgABAAOsRwOcTIJT1BBsvT5LcnOTmjpouIYvIcB3hCpWxQZYJxIIxMWoPcXQSjUaImF5S1zmDHvHPrjrwiUoNkjLmteOJ06dkO5jRkEGuJzK3aFFVw0mECYJi3G7IVl7rGtSMCcdYiUmVSF5N7fNJIMxyNrn5xUNEZJC4yulqxoWlcZRqjNQcSgmKgBIXFZLGmeHwN1Ih7ta9F6L2yYxus7suosSOUef2oBhltvRdtLxMvdewFmSnqLyEPTcXRN1zusLJSaMTFYC5ahOIr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5126" name="AutoShape 12" descr="data:image/jpeg;base64,/9j/4AAQSkZJRgABAQAAAQABAAD/2wCEAAkGBxQTEhUUExQWFhUXFxgaGBgXFyAdHBoYHBQXFxwYHB0fISggHBwlHBQUITEhJSkrLi4uFx8zODMsNygtLiwBCgoKDg0OGxAQGzQmICQsLCwsLDcyNy40LCwsLCwsLCwsNC8yMiwsLCwsLCwsLCwsLCwsLCwsLCwsLCwsLCwsLP/AABEIAMIBAwMBEQACEQEDEQH/xAAbAAADAQEBAQEAAAAAAAAAAAADBAUCAQYAB//EAEgQAAIAAwMJBAYIBAUDBQEAAAECAAMRBBIhBTFBUWFxgZGhEyKxwQYyQnKC0RQjM1JiosLSkrLh8BVDU4PxJJPiFlRjc6NE/8QAGQEAAwEBAQAAAAAAAAAAAAAAAQIDAAQF/8QAPBEAAQMCAgcIAgICAAQHAQAAAQACEQMhEjFBUYGRobHwBBMiYXHB0eEyQlLxFCNiY3LSM0NTkqKywgX/2gAMAwEAAhEDEQA/APz5MnnRU7lJjvgDNeN3kpyy5MU4veG4NDBoU3VYTE7JUnCjTNt6gjYBNj1vWFV0XXBkymZb3xHygQtjnSm7NIIJrLIGu8T4VgS7UicOtOCUq5lZjsx/rDQdBhTMakK0IFILrQnNewgYU2KUOXJ7T1afx+UZZEfJj/h3FvLPBICWUla7GVwa6ukVb+gjRKIcNaV+jH76n/cXzMaCmxBM2XJrtmauyobwYxoOpYuEKgmRZxxMt2Puv8oLqkBT8OviFoZJmrU9ko2FDXqKQjagJiUXYQgTbDObBFp+EIoPQVMMIfkUMQZGJBSw2hBUy3A19nhzuximxDQuT2Bob7E6b1R8xSC2SLpZvkmLPYpbCrMV2VDHoI3lK0+STtMoD1ZdRravyEOQNaUE6UsJTHMqDgvnAsmWlsj/AHlHH5RrLSmZOT5lRR6+HM4QQQNCBkhO2mxe0yriK3VGfaDSh4RMYURiySDK7GkuUFp95q8aE0hSqCIum5Fmnk95lG5B4gQ2SQkaAuWiQxJvMx2YCv8Ae6KYBrSY/JJrJAOIC7S1OopALWo436FycZJApWumpqIEakQXaUSzOR3rqhSKZusbCdCGITe6alWpdLKNtwnwjEGIzWls6kplOVMBrWgzjWRStaZ9MaLQi1wCmuHbOb2/PzjQU8tQuxOpf4h84CcXVLtGY96Ug3ELzFcd8LJzQwtAgKrYpUmlC1w+9eHTGHxSpYSEd1UZpiHi3ygSCthIRLI0sjvVA/AAa8zQRKo536xtTtaP2X06Wns9vdOgEHmVUCC1xjxRKxaNCxIsiZzL4zHPMw2M6EC2LkolqkGWVpKRlYCjIgK462bDrDOLgPEUGBrvxTi5PVVR3AN7/RThTYYHdvcCR8pTVY0x9Ju0ZGVxeVjLGqYhrwowrBczAACJPlBUxWDpw6PIxvS8ixqpo81VFPZDY7KFomX2sDvVgDm4i65aVQ4oHpoJNAdecDoYzXOIlO9rQYBnZpSQmLe9YDDC6xrXr4RWXR9qcN6CNKM9ibsygOYGZQ86gV4RJ1IPEOEpxUAuF1Mnzg1aOdgmBhxBhTRZH4+yJrOOlbtdtnin1RoMKBKYacR4xnMkQg0gaUH6cpBrLuHRixP8wHQxhTa24J3oh5jClnLMKhpYXaFPC9dNOcOI1rERAhLIj1u31Pu08SQIoBpIKVGtliYL43TePMYcoXMzl5IAxbim7NIl9ngFZ6YmYzLTDQBQGm+M1wydY7+SDmmZGXW1KGzH7yfxGGSOLhold+h4Z0394+AjZppNl1nel3tMBmUhqDd3Y2EDQtJJRpFkmmmIauAAahx2EgwoNM2B5piHjMKhOsy3UW6CxU3u/h6xpjepq6wQ3FpG9LiOrgl59hQYO9lXDR3jTUQucxPvQw2BPWwoljn3y4IK5JkOftQfdlEAbcT4w/egjJHu3jSN6Zsfo3LUhr0t9VdOGrGA1xJuIQdYWulcpWVCTSULwwwJNd1BTpFATMKcCFFtKsuKpQjYTjxgyiAEnbLROmMSyktpomOA00HWBMWVA0ZpSWznDNvwg3ROFM9gf9UcjC3Wlq9FPaSoqkllB9o4/PwiOnNPBhIuFvALjuGO+mrlDwUDEJ6Vk5aVKn4ku08MOMGYS3K7aZXZ0uOtBpV613A4co3h1LeJfC2TqV7QYa1NflE/RP6rAtk01pQ7mHgRBDTKBIRrDbnRiaHEUKqFNdh/4MO6UgA0dcVlMoS1xAZDjepdofhFPGAROjrcjGo9b0aTlwEFbhcHQt+vIPQ9YAt0PpYtnr+0SQ4Vwws87A5ij06r5xnOtErMbJTM/KMmZi9xiBS7SYMNGCrQkayYXvfI9bUzqPmN6RkWOU4LVKU9l2ungDTCD3wLsMfCU0i0TmjtIRVvLcfAg/WAkDcrAxUExCmRfSuBqi9cFNbEgcy1OsKQmAldk26SpIuqrVwZJreKlq8oYPI6KV1OUxIyxKxDSmZTpOPEMVqIRxxCI9kzWQc/dYZrOwIEsqTpJY14ZukC/QTHP7+lLtUuSACEunTdYCvU+EGxdOhYSBC+mTyR3JfdAoSzFsNpFIIzlgS3iHlKrMUj2QdQFfEmDicnIGhEEma2b5QozWMaUeTZZlO8af3vEG5OSUuGUo4sLhb92qg0qSox3GpMDGJw32LRpSN2aDVQ2zu15YQx81grFhs0+YKOqhQKVeVmGylG5QIDboTNkvbLG0o17I7QwJXeARUDeYESIKIcJU2dOe9UBEGpRQeMFojSib6E2cpzWwYrT8Auk7yDjDEAlILBYmIJgqDVtK94kcaEQuRgonJKmU1KXCR74h0srhlFfYmDiflGwg6UcZGYXK0xvNX8RBPWhjIyvhNOtj8P9Y2ErYxqVYTlnC76uilUAPGhiRfezY880RTi8z1oQ5mQUUVWaBjiAQ3ILngh5FygYNkJTU9mtoDnNcaWQd2IJineEiQlwgZ2TsmwOowlTAuNWEtqDpETUYDexVAwnK6G9jdheuXl+8RSlNFGYHpDh2uyXDGSHJQqaSgoJwIbCuymJPCFgzIKaRHiHFEnWGctSZUxae0t8DmRFJm0pMlTsUyaFBMstQZzMZeooDEmjQDPFZwvJ0or5ZmACkoU0jtlYHd3rwijXFuSXuwc1h8pTHBHYy5aHGrKzHDQSGx06IHe1fM7Aj3NLPT6lIzJ+cB5NdYRh+mkKMRMkn0tHAJ4aGwBPn/ZRcn2R3bCbLamtqeUE5xPP4RmBMdb1nKM9VajCW5GFaig2UwgmmRfSg2oIyS8iSsxqXgpIqF9RT8RNOFIW4zRJByC0MlN92633QbzHkPEiKYSTZTxgC6Gq0ri9RnGbzgFrgYglEOBEyEzYElFh2ocjNhMANeOiKCi4gk29UpqwYF+vRHyhkMKvaKwC1/ETTWcdMQY1ziQBbWmNVos431JSVZ6qaOTurm3EwwaJhA1IuUA2MV9UjeoHjD4CgKgOSK1lFe8CRouhR/KphS060wcNSLYsjTJgJVqAfeqOAoBALVu8vCyclOM+Gs95ugBPjGDZWLwM1uzLNlPUVbehWtdrKCIxDozWDm6k9NygSazZT5hQidiNwpGuBYlYRp5JC3W9mBUMxXUXJO7EAdIUNaDJF00mLGFLZSSKS672A+UP6WQ03uiTZ1FoUlIdZxPO8acBGY3WZWcQcgsS5ikd6bK3A48O6PGHGH+KQzrQWyiimgx23QYBBKKBOygWPdYKNFZYr0UwA10XRJboXUtMyn2ybinzWGhy3hXwtc3/VHMwIKMhaWwsalUw0jPjSIlzW5lUuclQsGRzjWXMvYXRVUBOkEN5Z4aHE2CUuaBLiqdqlWmWgVlMsZxSZSu+jV4CI4mtdnszTs8YsNuSU+hTAoZWFD3qLV8eNQDFqbRUFjvMH5UnVMDsJB3W35LsvKF1aTJLuKbRU7SQaDPgIdtF0yJSPqNOpO2TK8oXTLky5bgYGky8ONcc5gGjrkdeQTNqGIkHr1Q7Xk2ZOXtFcMK4g0z66MBhzjPeZi/HrgsxoAyHBAXJVrQC4FZdSNX8mjlAHhd5nSsYcL6EzZbHMLAOsxDXOJbGnHugdYLnAC99iwB0BM27J8uWB9WJjH1mIIofiC+JhmPxCw63pHMw2n39lGteTqjG+VGjtEpyDVhWuk5XTQcIM2628Fix2RK+pMp+Hvfqh8TglIBTE+fZUFHkTi/4iFHIGvWFLnGzYTtY0GSgHKsmlBZwF95vNjSAcWkpgGLljyuErdLqNVAabu8MY0WQhMWeerNfDzQa4ihYHb61R1hLZBNB0pjKU4UH1l0UxDVVjjnxWtDhpOaKU6piGlSdSGKSExY7TRRUPTHOPZIwoCMfDZCtcJt1wTOYYvHW1c+rbBVKtWtSSPmeQhi8E3+UA0jJL2i1MuHgcfAEco0ISAtiWWArnpXPWnI4cow8kSTlKLZ3ADK02imlQAMToqSDQDTGzQ0ZK1kyYZT1LyymagIBO5s9NPy0LYjCDdIWwcZB3myVy9IQm9fREYm6w9alK98E40wGGOMBpDZBzVHAuMjJR5VplKpHaq5ObB6D8mfhDXJWi0dckr2AZsVwFasKiumoqBU7hDTZKGrf0GXoEw01uQoFMSWIAr/AHtgYkwYvvo0uh+rDHVfZtGwmBilaIS8yzgrRZQU5q0oOGkk8Pk7XFKQEg+T6HHHcD54RpRhYtNlwASW2PtUJPQ3Tyhe8GtPgK7I9HHZS7G6oz1z/wAOc8oxfadCMXhND0Sc4gTCNBEpqGAKrUS0q03pLOAupcRaUzkn81RjuiIpDHiOfoLei2OWgD3v63SBt027gxA1IQg/LQRSGk3ISgEZBJVJONN5NYeGjShJOaasdlaYwRe8SaVGaAxuM2RccIurVosos5u31dqY3ABQ6iaExMOLpLGZfscuYSFkgF78IOjSg/4pOzXjd1Gh/TXrDNrAab+X9lHuWzI3n+gmsnrLKl+xq9e6RMdRXbV4Dqpe4hyoGYQCM/VfZWn2rB2qo0Fc3n4w9OMNnKbhf8YSIyiSQZiJNGm9KUk8SMDthhSYPEEC4luFDtGViQVRFlqdCIFrvpSsJc53TgAZLEhpjLQLMI2IfIxiwnNAOboWO0Va1M69q9Uce9WGDIPkg6pKSmy3bG5XbRmPUmHIgZQhilY+juM6ED3APGBhm62LQvgmscyI2D0CYELtxag36e5o5xKTkntCM0tSw7Nn3so/Tm5xNz3EeIBVa1ou03TH0uaGPaTDtK5zzijGMiQFBxORWWtB9lplNRIPlBEjNYxoX0q0PXDqpPhAIGtETqR5SXjjg29h4iGG9I6R5JxcmVwJqBnKm9QcwIw8mlaZjxe6OzKoK9xgowDDVqukAnHRCk6LowkCwYgXAa5lCHAnZTYM8ECBmic8k3ZrCNNxPgqa6tEDHeFsNpX0/I80d5SoAzs3d+cEPZMStheRMJVXlofrX7QjMFrTqIzrjwoAEZpyRlaR7MhydBDeREBrH6UHOAyQMpz5kygVJgWuZiQteVK84q1jhcJS9jrFLyLEQL0woig40Z2Y8AQMf7EJijTf0TYMQysis4Zvqhdp7bkljtu0oDqvaNsTxlufXXkqYGnRZYeeW9sBVGJrUnGvq1APOAXFvmU2EOvFl1bTNp3SLuj7M+IJ6w9ugkg9FBmZQuL9qh2OiCvOjdIPiN3GNs70jmNdbDPBYlW+Uy1cStl0hTX4jSkNjfNjy+EootAsI2k+6Xm2iSB60kH3g38o84ABJu7rcqECIAPW1N5Mtqy2DJOlBtDBwRuILCkO2IMnPR1Cm8E2APW9CtGUVqT9Wzabj4cKA+MYEAQ11tyLml1nNPP7Qktbk92WTxr5CFccQuixgYbLvbvX1QusitehhHgOVGnCVQm29SMazNrXgAeBJ6iM0ELEgoH0on1RLpuqeZqY0mIlCBMx1vXyW6ZLNVuj/bXxpWNBjNKY1JyTlu/QTSafhJH6oi6k4fiVdtQRBAXJ8uoLIJpA1EnDeJkWawOMZ7RO6AoF5YJJjZHuu2Cy2d1JmzKEey94V43iISsXU/xpk+chVpQ83qQFVmWOXIUOjuEoCSjVU11q1Q3DlCMHe+ICD633hqLnFhLXXHoP+5SrXaJb4rLSupgcf4AKc46QamRcCNZv7LmBYIAbHofklRbRTQFrXMpbDZ3h840eQTTrJRrLbCuBdgN94dVFOcKGQZTF0iCjTZQmUYAnQSK599OkMXIYRoTDpOkhQQtDqz+AI5wsQcQWxTYoEyeScR+Y+ZMNJIlC0wiTLACpYHgKn+sBhxG6zhhySEqRjor+IgeMFzg1Zgx2VazzLrAMrE1GCgk9CAREw0PuITkltrqtPs0s90S8TnLDvCvs56V3ARjS1OQFQ6QvlyFdBYOJdNDthTXr0HAwrn4LC562LNcH3i2vQo1stzmqXi67WN3gMBFWBn5EXQcXZAodlkJWr3F2k06nCGe4EeHNTDHTfJHl5QSWaywrHauHMgDkYlfWrFrco4osy3zpxo0yWg2a6U2U6wrKYAiSfW5WJvMBT5tnmNMI7RZmfvXj0JApwoIqGtZlpS945+a7NyaJLgzMaUqtDvzgEUgmk9zbZFI2uwOgm+W33SNptM1mIlFilcFVadFEXAaMmjd75pBMeI8VQkG1XR/0tdpT5msKRTJlGHa15ixW8AXeyl5vWLGvWuPCOeCLrpibSt2nLUoLQSEL/eY3hwW6OpgGTphM1gGamz8qOy3bksDWspA38VKwcITAQgSae0pb4qUjQTktIT0q0yxnlV/3WENDtamY0JpZ9mb1lmJ8RI8T4QYhLfyT9nybZnpdtYQ6KuoPVV8YQwc+ScFzdHFHfIbjFbYzcVI/nNYIaIs4JQ8zGFcTJ07RM7QDVKH6TA9CsXAZtVNmkBR/08ytMTfYVOvPgNkPTaf2vsU3uGjmgfS5A/8A5z/3W+UMY1Jb60GXlBVaqIynY1fIHrAcGkJmSMzPBM/S7/2gRdtwqfynE7TEy6poIVQ2npB2LDoUY9nNlDb2l2o4VjAnSlMA2lMKLQy4tKcf/YWHDu45oDpHX2tLScuXwhNYm0ohGkqww4XIwxG8jraicOUHrYuiWorRZZG2lehhibSkETELE/KbdmJVxQgNbqnSd9YQOxXPJOWYVlL7/wCUwGzujwAigwpDOtbWynDE8TTxENICWCVs2VhiGoN4+YPSAS1YBwN1xJcxq1UOunAnrn6wuSbNMpIVB3VmKSDXujCuokmmka9sZxlZrY0rkqa0sG6p3kY7q6OFIFtCaTpQ2tjNTtAxoamsz5g6NYjBsCwRLpzKDabSo9VQBj7QPHMMYY3SNkZpJJ1KfUg5+8WJPQjCBdPZaSZiSJa7KmZ5HHnBMFLkitaFJqyPXRcJA/Mp8YBJNkQAEwGV6YFDroDzoQekYE6UuHUif4myi4JiNtL4U1XTXGNYXRgmyHaVmBb5RrtaVRu5X4aEwIxGxRs3Qpxmg4mtfd+ZrDBgQLpUTJ+TjOa6OzXa73QN5hXuwqgvkqqejSqDWaGIziUtQPjrd6wGuxfig6RmjycgyyLxvAUr3piKeGB8Iz6gZY6d22JStDn/AI7vjJK/4KrMbjCg1nNzIh4AF3BBz4jwnmht6PMcFeWTqqT0AMYAaFsZ0rUv0WmEYvL90MQRvqsPBi6HeCYC+Ho+qmhz7HH6lEaRkES4xdPWPIT50oAcKsZZG72j0hzjiI62KeJkzK3asjz5ZF5bur1RxwpzpEMeK0K0QJlOWS2mXRAsy8cCzTmVQTqpQU5wmEH6TSRnxT7zXBp28pddbQ+HBiATxjNNrdc0rpm4Uuf2r1AnzJlNCEMvNSY0uGjabfSbwnTsSjWVxgQAx0tMGb3QAesAPGvddEtnIIhs7Kwqa7gy+J6we8R7s523owtYBoz0Gx73O6TDQ6LBLac1tZqn7Ms7alRqwoeGiahDR6rYHOPgBKNKacTd7N6gVxlrXkSISpWaxuORh16OSZtNznd2Py1JpZdpNAwKAHP2YOB0YVHMw4c11xdShwsRCE2S5jVoRT3KNwGk7KxVsOOHnZSqOFMYj8oMnJjF7t+pzUIAx4MfCFc2MiN/ynZUP7AqtJsdpl50LLrEytN2I8IU5psYNkNps0ghpbhRjUEEjfn5Q/ehhMtukNIugtdAUy2ZPLgAMfil3OZYgiFDmm881SCLBcXIUxAGYFl09mwzb6nwgkONmpcTRdy7abRIHq2eYMPvVqdtajpBAc0QefwhDS6RyWWypKKXRIRTSl72t+aleEKWkmZRBhfWe2ohvY10d1cNxGMP4TZzJ2xyCTxgy10bJ5krNpyjeN4IhY5yUT9ta8YXCP1kBPOsyps+/MOArsA8IdrXRaSgXNGdkUZJdJfaMCBqIAP5s/CsLWhhDdJ69U1I4yY0deiQmspxKH+IDwWNcI5oK2lVNQHHx/8AjGzRvrT49IF0ywdpJx5QFsKiB0GYEcTDeqWCjC2gCiuQTtNeenTC6UYXXtjMLomlhtw5/wDMEkaUMJ0LcqbNA7szDVfHhXCDDUJMogtM4GpdVrrmj9xhCBrTwc4VOzZYZFpMnyH1DvMw4qRXiTGxDITuS4MRmAn7BbLPMVmzuoFBfCBq10PiaYYAwzXxYjriEppzl1yXJ4mSu80lqHS5qmOqihabjBH42j1Q0wZ9MkpLyg4rglDhQXQOMIbiCVVoAM4eaBaGYm6zooP3angKAk86Rg1oWkuQLNKQHFJj01L/AMxTFH4hIWk6euCq2XKZUECRM2d3+6QrzjsRx+kQANR2fa+tBDKW+tRidCVwppOBgscAIhK5pmx2KY0jHGu9kI8jGmUfJEXJcw4qFbYGFeRIJ4CMS3WsMWpVbI0yUKrKeWaYlg4HPRETQa+Md+KbvnAFrTAOjJHs+XqesCNquD4msOWQdHXkkkEZQmltyuT9eoBzrNmUB46DxihrYRpHoJ5JBT0RPDnCWtWQATel2mSQfZMypGzbCjtDXZk7j7omk8aOXtKXFjeV9w76GvBhDYMV2zuPshjizo3hU1mB1CqUQ/dvKATs0CFbLRB5HjZFwBMt5/aVtFjtBzFh8fyg+pWmP7hDseRZsw4zbp+NieQgueGi8nYfpLDibAbwmZ1htEuqK0xhpN26p4nPyhg5oIIYNsTwREkfkeK4kmYB3JOOygx1nMTyjneGl93R5aAqUyQ3SfNSrbYJtauLvA+AEXFOMrqZqgpd1AFCW4L8yIGE6kZGtdk2qSM6s29wP0mGxwPC0T5yfhMANJ5KnJ9IpQFAl0fhI84g81nnxEck4bTGUrM7K1nf1pZbfT5xMUYMjmUwqQImy3KmWEjvKRuJHhALak2JG485TS2MgfX6goc2y2HP2uGqrVHMecWm1pn0HsIUfFNwAPU+5lZpk7XMO0RA/wCRo9l0Duov7rxZtxOFF4iOwusoBiWdccacIUeaourQaxuMHwoXWbrMaLebrAIRkDNNyMj2g49mwGtgQI2EoGowWViTklyAszs/4cedKwA6Eh1puz5OlrnC4bMeuMZAlHaa2ABwGYVqBuGMLARBOlcmVJ7oO2ndB34+UMHHSUpaM0XJtid3CKVUn7or8vGEe7DmqNBOXJan2KYpNVnV1tRB1B8YYQTAM+glIXR+VvUx8JU2OvrdZy/tg4TqK2ML76Emk/8A618o0dWWxenFbl5Plk0WYa6q/wBYIpONgsawAkrtpsglmjHHd8om2DketyabZdb0OU+NUa7uvDrQw+HWlxakxMmzGFD9YNt1z+6BBGtaWnOEuqCuIKjagpXio8Y2Io4VyZMXMplD/aUnrXpBBK2EDQt2W32lMEtQQagGA5BaQppsdci/XmiHuFgetyDOnT2PftCtxb9sNlr4/KXYNw+F2QhB+0Y7FHmTAMIhWVtlpUdyUKDTMmMeNBhC4ZRmFidlGcxF+bJ4UUc6kw0EIWSkyfQ1WZZ03EzD4gRiyc/ZEPIy91wZQxxtI+GV8l842AR/SGMk/wBpg5YH+rNI/CGFekDD5rTrCBOy6oOCTG95pg8Hhot+SA80s3pDXAympsZj/MSYQtcMinBbpCWfLv8A8CnfUQwadPNYxoXy5Td/Vs4OxanwiuAxMKRcBpXPpdoU1WTNT3DMXzgWjJNF80z/AIjMOLLaK6cAepSsS2cU8DWotptKKcUx2gDyixB1qTb6EJpomUCyVG3Gp36OkHEAIhGIMzsT9hyaajAecKHFpkIkqz9LmJ3RMYAaFYjwIBhXvLjJKVlMDILk0znFAXO0sawsk3mEwhuhYk2eg7xvNqqWpv0RoMyUSQRAXZhVRnFdg8oMa0s6kq1uUaC280EHCTpWlFXLN1SBLTZWvPPjAawB0lF5JEBGsWVLR6yGlPuUFPOD/jsqGMIJ1G/A+yU1nNs5xGjMgcFdsWXJc/6u1orHMJuYj3tm0cY2Gqy2jUjhYZ0HXr9Up6Q5IMhhdoUbMadCYcU5EpSSLKZIswOcx0UqAcbpHOtK9FZsmoskzFqt3OSMTsXRWOPtZdRqYJ8J0DPb1CXsDx2gODh4m3nNuzzHmoFptmOCYa2xPPN0hRBXUVPedXPWKKZCH2uqC0wZWVfJHpG0nOgcbcSBsrFnup1Ww8R5jr3UDTe12Om6DqzG73VCZ6Tyc62dt7NXwzRFlKmBDnE7PtUe+qbhoG0/CXGWLPNqHkLxFfOsUHYqb70yeXJL39Zn5xHlPIlANlslcElDfe8CTE3dme3MHeqNrh2R4fSyZEgHCaqe6P2rA7t40Dh8rd4DpPH4WWsUls9qbiGPlBh/lvWxNVXJ+QAVBW1My6l8MWw5RzkuJwiOutaqYEGDfYPfkrpyYUll7sommDzAGPmIei0PcGul3lko9oeaTcRIbKmZMnzHmMrMDRSVCBVUkaMBWHrUu7c1paGhxjL3MhFji6mXgkxrJj1iyn5UyraCaXjL2Lh/WKeECGtG4FThxuSeSQE+0N/nTD8RhS4ahuCdrCcp3lcaVOzlnO9a+Iife09Y4KvcVdR4oZmuML1PgX5RQQclNwc2xWTaG0kHeoHhSDhhDEiJb5g1Hi1OVaQMIRDiFsZVcZ5aHn84ww+fWxElyHaS0t6JQA6M4z5u9WEOUgpm6oXLCZzzFUzGS8wFa0A5RKo/C0uzVKbcToC9Bl2ksiWVYhBS8c7HSflsi7KMsDpmb+S5hWxEwIgxGnapQtSD1ZYB10xjFgGiU4cTpWrTeuhmqa5hmHIQGMc66znQYUm0Whjhm2ZofDFkFLnO5NI0QFgZQg2NKnfWFumsjyXWuJMK7FFkwIm6qM0oAFGNesSpGoD4gjWax1swmrBk93HaF1Ck6TQ13R6J7UJlxvqjoLmDXRDW7ZH98F6qw5QlmWbOwLEKbrOaLezhd22vKON9et3veCGt3n11cEW9mpQS4kv8jAHkNO/goMy3MrFboUg5gMQfGHe6o78nE8uFlm06YuG7785X2UbUxlql4k4k4nlEwxmKwhWxuw5qBMJimEJMSwBBQWysCyKZs1gmP6q4azgOcHL8rJZ0C6q2fISjFmJOpcBzPyhS4aBv690QHfsY4/XNMjJ8pfZUbzBHaC3Ix6LOpYtZ68oTtisVnY0a7TTSkWd2gtp4pJXOaUPDWiJ8/tKZR/w9DQhidgI8o42dqfUvhXYezYBd3W9SZlqsQzLO5D9wiuNx/UJO7H8lqTlCyqaq01eJHhWFN82jraiARk49bFbsnpUqLdQ1O1wCeJhXCc/dMLdDrglMoekDOKNZ8K1vA48CFhwHEZyOvNThgMgQdenkgyMsI5CuHxw74D/mqrdYMEaOtyNj19py25OkpUlpgGsJgN+cjiYGLy62lCI08/YJISpbA3LSp2OjDwJ8IEt0jkm8cWPEpZrGw/zJVNdHHisPISQeisy7LeNO2kDe9B4QMQ6B+EcJ6I+U4cgN7M1Jh1SjUczTwghzTkthcMwg/wCH/h5z0HlGnq63WhMy7B26PMWqlcaHboGswrfEcJzTHwwQbKNaGeuaFjWmBCbs2VLQBQTHA1FqjkaiFDGjIRw5LOOLO+4809KytOpi6H/bT9sG/wDI7z8oFjP4jcFXsvpJKIAnSQxAzig+VIk3/Ipk4akjzRfT7PUuWx15ELM3KdlOIs5J2kHxrHR/k9o0kdbFJvZaTRYnif8A9JV8oSf/AGycSP2xu/rH9ufyj3NMaDvhJz51mbPZZfBmHhSAatTSRu+0wpt0Tv8ApITHs/8A7enuu3nWCHuOrrajhHnw+EezvZdMuYu28G6UXxjYnauuKGEKrZLAk31HDalNVbgDgTsBMDGBnbrajhJy4dBYtEkJhnGo0HSNPXQWA66KXmT1wvS0ammrV5gxhiix4LEN0rDtJY/ZuNzg+IEYFw0DithGgon0OykjtGdRz6gUgd5Giet6xpHWAqdksNhYEAKaZiZlCdhrQdIB7SW5gf8AtPODzWHZyfxJ4HgumVYJeOFd4bpBHanHIbgQh/jkfk7fHIQlZ2VrMa3WOyqmFD5/QjaE2F0RI4hL/TkOHa8ACPKKB1PS0pIq6I4pVpkmv2g4gw4rNH6JXMqnSFuXNkf6o/vjG/y4yYl/x6jhBeN32nJSo+HaK41EA/OIP7TQP5Mg7lWn2btDTnI8p+wizshyiKmWu8YeEI11N34O4/KsQ4Zjh8KNPyXIBxVuDR0dy+M+HwpOe0ZQfQlDbJtn0FxxgClU1pTVb/HrenMl9nKNBeYHQcRyhmdmcKgeTu91Ct2trmYMvPTsuq1snyABUBa56jEDxEVqMqk+HLgtTdTwybledtPfe6jM66AxJ4Q3+MHH/XGV9Up21CGTUNvZU7L6Js2LKw3/APFYP+pg/wBl/RRfUqOjuLjzkfEq5kqx2azikw3g1QS5qo54RwV6rg7/AFtAA3rrpUi5v+x0k6NHrKq2GRYXassSTTThTrCu7Q8CXSB5iE7OzgmBfbK3aLRZ1VxJ7MMK4Ko8o5sfaqlSQDg9PldVOlQa2HQD6+wXlFI0lQdVAOl2PZBbH/hnf9rjNH/nN4fCVmW0ykuKABHNThpMZpXguIlTil7HCGc8lAAAIn0I0qCIkTe6o0SLFLOtNMNKUhDE0a4MLLomah5wcLjkFpCzVzoPKH7l+opcbdJWllt9xuRjdzU1Id7T18UxJs1f8t/4T8oU036k4qU9aMLGdKHkw8YBY7UjibrTdikpLoWYDZXHlE3ynbAMp3LtvlM9QcCOJwzwKdmCc0rvyKlSLRKBxbDbD4vJDCTpQp01K911/N+2NIRgrn0cviJkumo1+UbwrS5MycnDGs2Tm0sAeANIII0IEHSt2jIrJ6xXNWhdBhwvVgYm9T8Iw6P6+UmbDX2k4ux8FEHFH9FCCf7CYk5Amt6iS392aPMwQ9usbiEIdqPArNo9GZw9aTNXcA4/Ka9IaR5b/mEk9QftJzvR+YNH8VV/mAggTlyQxDXxSxydMGYcmHkYUgZFOC4XEoizrSmZnptxiJ7PRN4HJV7+oc7+oRkyjaD6yht8EUo/F8bUhLXfkzgftegyZIkTJd6aRLevqsyqN9TBZXewlr9hHwErqAMFmWqIPsFXsljkKKrMlV1IwPEtXAQp7UwmCTHnYJf8RwEhl954LljskiY928s5qVJwKjcBn+ImHPayRhpiB6HmUKfY20yalSZ3faflIiBuzVVphgor0AAhvFiAeZHmfZGaDmEtI2QVOt2UWIK3XBxxYdc4gv7M/Nj230dSuVv/APRpt/Np9Rb4HFQ7H2N6loIZdVwg111DRQdk7W0SMPD4C6DXp1RLWu3j/uPJUrXk6yzlFJkxaeqFxA4GJkPYZqNbOuYQxVDamTGqBxuDzUlrV9Hbuzr9NalWpvxB4xQUmVGyHAbZ5IEVQ4B7D62+fdOp6VJTFVrp7vyNIn422Dkx7O03xJCYVfFu7uI8DSEBhVIJWpeTGNexmypnxUI3ilRAlp0wtB1LiZCmsaF5S/HDeEaeB+EL6uI+Uynol96ah9018aQQ+kOoSkVDo5+wTtl9GrOp7xZuIHQVhxVaMhzPwlcypH1HOeSpmxylAEmUDtKkxHvu0vPiMDcqCjQY2XXd533L57LNCljRQNQFeWMRqV2MdhLiTqHVlWlT7y7GiNanfTXrRQ54hfCHgkTHFazTHt0eCxMy5MlkVEzHQCzeAp1jna4Odha2+73BVgJZim3XkYWH9JQp78tVP/yOAeV8npHR4+ujzUoZ10Ehbsv2dx3pctzscj82B8YszGReygS3FAB9UgbbLIws8ld85m8RG8Wsbk4g60o5TQg4MSP5YWUYhbMr7pu/DTrhGF1jA0db0C7j64PwA+cAojrNFm2kEZiP/rLp0xEO2I8UbfopTM2nr1EoUqzBjgto4NX9MY4BlHH7R8RzPW9UrNkwg1DzlP4gp84g9zSILCfQ/Sq3E24cFSdJpFGmO49weRhW1gwQ1ro61hKaeIyXNnb8oP0ZR7E6usXv3Qp7QDm3rcqCiRk9MS5U4/ZzJw2NMZf3QoqUdLOE8ileXt/edq29ttUit+UJtRgWmB6cCoMdlKk54mkbbRzXI7tFJpwvz2eyh2vKDsKmSAdJNnXxEU7qrpnfKzalF34kJSZaJxBuygwGe5LPUAYQDTeM5Ty1Jpbce9KH5vnBDH6uH0gSzXxV6UZJQC69K5wou9KnnA8ZNgsQyLrttywLLNKyXYUAxzZxXCgzRJ7S/wDIdb1RngyjrYUsfSmcc0zxMJ3DNXW9P3ruv6QZvpDOY1M7HdTyjf41PSEDUcdA69V2y+kExTmlTPfUeVDFmNe21NzhvPOVzmlRzcwbLclTsHpOL1JkmWF/ASD4wHd7+zp9QE7GU2/gCNs/Ko26yy5gLpZywpUC817gMa8ILKj22GHcPpF4xZudv+l5d3AJ/wClmDZU/tis1dTdx/7lPCz+Z4fCHayDmx3iIwq+q+s0lSe+pprXRtgEnJa3X2tGdMU0ExiuijsOlYEAZhGSckZcozh6sz+I18YwadHBGW6VRsmWp+ljwC/KC7CRmZ8yfZTIM+EA81Vl5WnEYTDx/pHDWY9t3NttPMldFKrQBhxg+YHsPdUVnzmu940OeDg7PhxAWXZTb2guiRHW1X7NJW7QoOWeAMFWCDA1KDhVaXECUra5glDuy+Vc8d9KhjgF2WuF5tftJabtGwFeXyrlJmrSRjrug/p846B2Ck3IDd9pR2uo4XMbSodomTlFWUqNd0DyiTqQboCsKmL9uKXNomaGP98IWPJGfNbTtD97++EYysIW6OPapvx8AYw80T5JgFSKFSx1gU5ZoV//AA22os/4uSE8gn1VI+LHxgMa+blElgGXsmBYnpgGrvioDkpLI+1k2ef+PnGg+W76SS1YMuePvcxGuNS1vNfCZaBr6RsXpvC2H14rqSXY99F4m74MIwqR+0ejvsohnl/8fpO23IlmWWCJjGYfZRyw5/1iJrVC7wuMefQVgxgHiHXFRpksICPrgfeNOMdYNQXFT391ynBP4jrYsJlmZL9Uk+/3hyhHnvPzvw5Isptpklgwzq6hc/8AU07SqHgR+qI9zSJmDvP2qguGR3gJvJvpDMvgy0IbTRsDvBEK6kyPyIRBdOQOxewnWmzWpQk+VV6ZwMQdhHhmirezVsGIOUKlam0/huXgvSPISSZlEaozjWN8WwGBi0qFPtR0hRheG0bYTuj+pXUKrXIklxUEEo2v+sAAzDgmIXrQjmWpmoGOg0BqNYOvZAqAtd4Db1StwunEAD6Ld6XgQw3VoRwibnBVa06E+jCnrdYQkaAmE6SvM2t7xwJI1Ui3hj8VCHTnxKBc1tSHxiIhLhMyuTJDAVxprhH6jxRF8uC+SSTnw4wBhbclNfIBO2RBrjOdjEAJe7IOI2VWyysccBthhWa1uFxHpmndTZVzBOz3XrLJNlooFCx2Y9Y8yv2eo8+AQNy7+zPpUf290z9OGqmwHzOELR7N3RuZPW3gjXr94ZbPXWlTLf6XSJeBYE6k7x54AR1Bryc/b5XKQ3M8/j5UlvTV2+ys2Gtj8h5wxZU1xv8An2ShtIaOuKn2nLs5zVlkr8N6KBrh+yBLTo4pF7dMY4CXT3fmYpgcdPL4SYmjRzWw5IxEvmfI0gYCP6CGMaAhmUNLr+Y+cYNHUJe8dqQ2VBpHI/OKimzS7gFhUqE/jxWe0AzefzhHMZoPBUl2rijS8pMNLcz84kWJgSqVntTMMXbg5+cc7nwYHEK76JDZvsutmc2hnPEmOqm0OFyBv+V5LndoDvL0HwqmT7D2i1Nw7GRSeVIm51QPwh3E/K7WMbgxPg+gHwOaeXIFmKktJUmmcC7XgDSFr16lMAyI0yOVk9Gi19XAQY0QecyNyiNLsgqDLRDuavOpHSHjtD70sJ69PdZwpsfDw4bQVhpMkYoJX8XzSkKW9pFnNGz+0WmgR+R3KbayhzSEO0NLH6BD95U/YdbygG0j+J63JXsr2az02hVbwgl7h+VuHMJcLSYB63prJ8ko15aK2ppQpFGsNTLhCzv9efurCZbtCf5cg7RLp+rygPoVtLjz9lBlTszjADTt+5Um2I09yxIVj7LYLwIHlGMgeLQmZTa0Q0W1JJslTSaCXe9wq3StekYHzG+OYCYtGkcJ5SnMn+j8wmryGAGlhTzxhxUe39hzS4WHXxHNW8oz1QIqlSFUVQHGsRLsRxftwVWgjwxbXP1ZectkxHPqMrHZWKA1SLtn0t8pMLBk/f8ASrWP0YLIrCcaEVzEdKRv9WlpRxVRkRvSbZNLZlFdR/5iruzvF7LnZ2ui+wdxQFsZGBUrx+cSNJwzHD4XQ1wdldZtBrRXIcDNnqNxhBTIuAdyaTkeY+UWTkZGWpnFR90oT1hwJP4OlK4OaJJAHmYT1n9GprKOzmJLX2iQQT0harmZVSR5dFBkzLLnXM9bFOtPo3MWpM2tNQYk7RhTnCtNI2YZ3fKdzni77es/CytqcYX5ze8xHQEnrDdwf4Id4AJJRHtTutx1AXVmrvoanjAALLTyRnEt5PkWa+Fai1wroHOIVe0uYJDZ9FZnZ8Ys4A+at2jIIINx7w0UoRThmg0u2UXG9lKrQrtbYbIUqbkSZoFeMdmFpuwqYL48TSEB8kzFxKGELCbArGo1v5ciEtMlkaKQDSe3NMHhwkIIG+MRoWa4jLkiI5zV/LEzQB0cVQ1nHMjcU2aha5zuhf8AHB0KgqlomyX7Nm9nkIo3s7m5BTqdrxWJAVDJ+QWc4hgNdItgYwTVdG2FyVK8D/WC4+V+SdyhLlSFF1VY0xLmprqu1p4xw/5JcSAIvaLz5yV10qM02vfMnMG0bBfjsXnzl6be7hEvaigHnSOltMP/ACKRxLch780c5XmsMbQ7e8ARyMN3DGm1tqQVXGx5Iku3zKEnsmG2WB/LSC+af7m6UEPdhwdb0BsoXzS6p9xD4loA7w3B32Tw0WNuvRHSeij7Mg7WUdMYk54fZ8HaVm0mg4m5+gS72hK1oSffP7YrTqmm2GWCas01RFS+5GXKj5gGPxMf0wp8Wjh9pRTwjVHnCIbXNI+zHGo8WEHvXgYZ62ylq0WVvzv15AFLz7TOYUvIo2Xf3ExBtEEzJ3/CemynSEMYBs9yu2K02ha0a8D94KR4GCQAbEjaqjxDIHYnJImsDVSSdPbEAfDSnSGDDoE7PsIE6J63I30AkHGaGOlZlf0CDMZjiQgR1CFLyZaAcJs2mozaeRhcLdSwcmRYrSMLznb2w/bBwMWNQiyuDKlnDEhkIGgnvbqRyB3mQdQyWb2Sg2xpg+Zj3UnKvpLLqe7e2BaDmYq3vgIbPqT7BF1Ki45NA9J5wFOb0nOF2SijWwrGH+Sc6m4fMrdz2YfpPDkt2X0tmM127LWpwosK5tVt3PJ69EQygfxYAdqnZTtkyY5LEmhpnMdDabW5KZqu1nrgjWG0dnRkXHWYlUe6cKq1sNxSevRJNPnzHJUticaYDpFanctgPufUlSpUzhxYWga4AG9VJThEpMCs2usdVF0N/Ax5/a5O0A1HA06kRnAsUm0hGNc26EquJyAC62ute6qZLskuUwYFid+EcdTs5rCHHgrM7U6jZg69FSt2VWOYAcBHTSpU6TcLRxK5S6o4y5xupVotkw5z1g9+BkEXdkB/O/qSkZjEwXV3OF0W08Nmr6zrU6DFKd0lSYN1TmIqKCVFTop5xx1atR1TBSPqU1Cm1zcdUQOazJkucWdUGoAeMVwBtnOJOqY5LEtddjRGvNOrZSorV6a2a6OGk8BEy1swW32kp2zoO6AEZLGzLWY7XPeNObnwEEsZTNwB15SiHud4WmetgUu15MlHEvhoqTSnGleEO4hlyI660JLk4Z65cVMn9iuACke6VHMnGN3p0FN3MLiPINAGAY7CFHxH5QDWj8uuCwoz+KXtloSt0XmptwO0BVAhgxzhiAnzQEC0rkjKCYgOqUzAKak6hQHxhYcbEFNhAEqjZclO+J7o/Hh0z86QLOE6EHeAicz6owyegwJJ91P6MY1hp64IyT+q2ySEzg1/GWHQkRvERYLW0pf6VLr3bvwyb3U1gYQMyiSTkEyJ+kS5u+4B+mAA3QtLtKLJnORUNNGyn/jSAWA5rB8ZLsyfOUK152qaGgzU16I2EARknFR2grE3LrDAsp4HxWGDMPXypkhy1JtqOKsRvEw47MTXpDDGVvAEJ2k1xeh1XqwIJ1rY2jUvN2iSVNGOOcEZjtEYgj0QBG1Hs069VWxOisLdh8kTDhbNBmAjCkVwjNIHrMlrrgk4AxOo2WwAnYbyqdol43wSVOPGGmRZLEZqlkS1gNjTNhhUV2jTCPa20DTf02rYnYT4oMWOjgs26xTqlgCy61zctEXLmtvSgcD9qTWyRjEnWb8bqcbM33WiTi46eKs3qyLLlkZ0I4QoaZz4psYVCRQ5zd4wzDgzQf4zICdFkDr3HVqZwGHzhm1qeRdCRzan8TCUteS5oW9Q0zVrhDFtKJxBDvXkxBSsqSmlix1Lj4RIk/8AltnzyCYA/scPW9PWSQVxuKg0E4mGfOGHO2BBrWudYT65LTSWPeNTtI8NAhqTQxstEKlVzn+Ekeg9gs1unPm1Y1jF0DwXJ06lFrQ7wnwjT5+6WExy145tZ+cFhwBUqAOMNuNyK055ndBamkwW0HVHBzrQhIpyQfhNS8loRUAlgPWY1Xwxjm7RVFF8AzOaPY2ntAIjwjI6CpNsUk4or45yIVrqZMxB9VRzXtHhNvRJ2lGIodHsjNyitpkKYnT1v+VvJVjWppKqc3qVqeRHSC5wwxPFEY5BhVcmZLZJnaTUUAZqlVA20JrAYBFgZ9P6Qe+93cf7Rbda7P8A6wrqW83WHwPHX9pcbTo4f1yU1sqJgFM3gaV5nyjZZlbPIIshQ5qJBJON6YSa8AAIm6pT0n2+1QMeBlA61q1YMiOw7zlRqXujkMTxMT7yTDB16lB2Folx65J1fR6XpBbfj4xWHHMpMbdA5JqXkOQc8sCJvxN/FUpuDvyUzKOQJEvvI7IfwsQREe+rDIz5K3d0zmF5O12h1aj0mLoLrRjxGPWO2m8EeJt/Jc1RkHwukIkjJsq0D6olZgzy3Of3W8jFHscwYx+PEfKm14xYHZ6NR+Es+TJqm6VYU1rXrCip5hUNPyKr2rJa3DdBuE3hU+qDoEFlQ1mhxga/NRIwOwkk6Aor5OGiavGoPQRMuaLEEbPtdHdVM7b4T8nIk91vDs2XWWu9SIZoaBIMD0Km6S6Ik+RHymk9E5hFC8tToBavgDC46Z0z6D+k2Gpq3wt2f0daWKzJ6hTXugVrtoSIBfSDovKIFRwsLIH0SSpxmTGOpEAHMmHgnJh2n6S3GbgNn2us0kZxNOoNNA6BYliAP4idp5JwHEWcY9B7ylptslL/AJMv4iznxAhw5+jgPklLhGnn8BBXKdD3ZcsbpY8yYMPOk8PhEAdE/KonLcwKKKH2dmvhdMHBVOU8fpKTTb+Udc0F8sT6XuxkrvloOdflCFzhY1OP9ohrDcM64Ln/AKhn4KXk3RnUol2uwUhdMhxnanvEYet6wmXmBN55Zr91CKcBQRjfST69eyAbGgDr0PNHk+ki+2t46O6AteBjeMZdcEfCc/dYtHpTNzGWjLoBBKjcAY3dvzDuA+FsTMo5rUn0lZ86IB+BaQAXA+JxKbAzJo5qraLE0xR3WA1gUEOK3Z3iQSTqzSClVYSHgDrzQ1Z5fdYBhrGfjF6dVzSAQcPmuar2djjLM9I0Eex9FMfKU5AQjd3+88Go+lmaYPmkp9ka38SR5AkJM2t2U4004Qn/AEhWw38Sq5P7Hsa9oTNrmObP/fKOMPrGrD2+HrNdT2UwwGnE+q7arNapgvd50GYA4DZSO0lgEMcGncVyNzlzSd5H0kjYJxzSWA1VibQ4fk8HaPlUe5pu1pGz6Rh6PzSPswK/eIHnCOYyfz4qjKzgIwTsS7ZFtMvG4KDSCtOdYJpscM52ontD4wxGxNSPpJoSVAGt1A8YkOz0W6uKLu0VXCPj3TptUxf86WNzk+EN3dPoH3SY3auI9lmZlZhntPJW8yI3d09XJbE5KzMtjTOmHcoHmYbu2/x63LY3a+t6BMtikV+sI2vTwAhmQThA5pHktgkm/otSrVLziQp3knnUwA+pMC2xFzGzFztRDlY0p2ctR+EEecZ2I/k6fWEGYZ8LYO88VxMruBQHDR3z84v3VUrnf3OI4s9q9DZsnzJku7OFzbeX+WviRHHRiiYkEet98LrqtxiWgj1FuYKDZ8gWdGqe0mEaLvdG+hx5xc19TRvBPGOSm2kRm7cCPZyLlPLUoi5RhdzAKF/maEYXjMG/mPZOWMnEM9v0o8zLUzMqquitSzdARGwOFp4f0jiBv7/aUmI7G8zTCdfZOfECMGNaIA5D3WLidI62IqOQfWc/CifzERoBz4u/tAN1Dc36XTZ5ZPeXHX20vqBWG7xo0jieQCJY46Dujm72R1syH1BJr+JmPhQQO+H8o2fJSmkf4k7fge6YWyz1+zazjZ2Y8WEI+sw/lVd1/wBKHdf8kHj/APYpK05FtjmpmH4Th+WJCt2AmHVRPnPusalemLUXAeTfhT7Z6NTpeMw1rm08zHZTFN//AIBxbY4KR7R/6vgnX17qc9mlj1kcHWDhyMM5tdv6Dj7KrcDsn8ivhJlkGhI11EL3n8mbkcDxk4HZCD9EI9VlPGnjBJY7THqEvjGY3XRpFkf7p+H5QD5QmaAmZNpZTQoG3ihiDuzk3BVu+bpVnJ/pHPANxKgZ0c1HA5xCtoObYGEj3McZIlDf0gWYDWWVfUMRzr5RWXgYSUC0EyFlLUiKQ4DFhhUA06jlGDnAQ0269UCwEy73+kOdODmkq6wIFQqU4Zs+2DicbmUMDRqXySWripUfhpXoaGMZOa2EBEEpVNaO55dI19AR29bkrMmGv2bAe6DDBruoSlzNPujWJBMYL2l2uvCGFI5kJDVZk0r0szJ4lrcWlM94mpJ17oXBiuiKmiCgyMnSyazCHOqtOmmC5paJAWa7EYNk9aMly3w7NcM2j5RF9UtuV0Ck3BiukJvoup0XeFfOLsriMgVyuYT+J3hIzcg3T3ZTPtObkIq5zXDRvSsxNz5IByNOY+qRyAHWJGIj3TtBmc9iM3o64WpYXtAr5wA5mUo4XC4HW9Sp+Tp/3CeNfCMKYmQR16o96Rr661pb6HPHsU4Q5Y4/sd6n/r/it3WzF0OygPi0c+S6hewTZs81Vqqk7qDwEIHSiRhzWVnTQMUpvZ/IgQ+E9QgHNS7T5ulRzbzMKQ4dBEOaVg2ke1d5GAHO0BPhacyjS7ZK3bifn5Qzaj9ICm6k3Q7h1yWhNknWfhBPShh+8P8AHik7vzG5aPZjM3Na+BrG7wnXwW7sDopm+ij7UY6NXXCFOE9D4TjEOihS5gJNHSo09so84MNIvG76R7yqDZx3/aPLyo6Ei+pA1Tl6Z4l3VPOBu+kznvdZ1/WDzWXyveBNE3M6mv5YqC5uTuah3NM/oNwQpNovn1JPMH+WGxv/AJdbVu6boasOSc0uSf75xsTv5cvhYsaMxz+VlTgSZaADPQNh1EHC+J+EveUpgG/qlpmUlGZa7gw8GMI4gKrWkrL5eVSbstiddWH9esCUcKRnZYBOMiu9m8iIeShhCNJyuxwSQi7AD5kwpJGZWDZyVrJgtMygEojcSo+XSIuqCYBniqYIF7db0e1ymU4uVpnDG8eAABjqbRc9tm316OMrm71oJk247YsvhbJZWneJ1gAGu6phGsdTdEHcYTVCCMXuJ62pufJLSyKXDTuk56bcYZgFMxmNPlsSuJqAuNjq1hSFyeyjFFLV9cTBQ/KJvDnOnHbVEQrNc0NADYOnzVqyT5fZBZk3vg1pQsQNQI0Q+K+STDaExKQZ0V2OglWp0WDjdERHXqsBBmVt7TPGfs14MT5RGNGLgPlPOmOJQzOmn/OUfAPNo2Fg0ngOQWxOOjmstJmHPaTwCD5xsNPon4WBfqG77QjLP+vNO5l/bBDaeriUJd0AsPJB9bt2GxyP0wxYB+o2/wBpQZNjuhcR5I9mdxnQLfxCa+lxTSzpP4/+7/SNPlzRwk6eXyvESrdMGaY43MfnF2sacwkeSFs5RnHPNmH4z84oWN1Kck5pzJ1oc52Y7yYlpTGwsmpzHXE3p2KXPOMLoVIEqaxxhihCdyee8IP6pDYoDDvnjAH4pzmjWYd4RnGxSgXRMmjvNuMTYTjTVAMIQCM8XOhR0FZcRnFO3Qm7DLBmCoHKOeoTAV2AK9alCjAU3YRakAQuckzCXsyAnEA8I5nvdOa7G02xkpkxAs3ugDHRhGa4kXKGBupfWoYmLsJJMpHNaHAQhdmKDAco5i90m67O7ZawVaQgABAAOsRwOcTIJT1BBsvT5LcnOTmjpouIYvIcB3hCpWxQZYJxIIxMWoPcXQSjUaImF5S1zmDHvHPrjrwiUoNkjLmteOJ06dkO5jRkEGuJzK3aFFVw0mECYJi3G7IVl7rGtSMCcdYiUmVSF5N7fNJIMxyNrn5xUNEZJC4yulqxoWlcZRqjNQcSgmKgBIXFZLGmeHwN1Ih7ta9F6L2yYxus7suosSOUef2oBhltvRdtLxMvdewFmSnqLyEPTcXRN1zusLJSaMTFYC5ahOIr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pic>
        <p:nvPicPr>
          <p:cNvPr id="5127" name="Picture 14" descr="Water"/>
          <p:cNvPicPr>
            <a:picLocks noChangeAspect="1" noChangeArrowheads="1"/>
          </p:cNvPicPr>
          <p:nvPr/>
        </p:nvPicPr>
        <p:blipFill>
          <a:blip r:embed="rId3"/>
          <a:srcRect l="49655" t="20364"/>
          <a:stretch>
            <a:fillRect/>
          </a:stretch>
        </p:blipFill>
        <p:spPr bwMode="auto">
          <a:xfrm>
            <a:off x="381000" y="1676400"/>
            <a:ext cx="3578225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Prostokąt 2"/>
          <p:cNvSpPr>
            <a:spLocks noChangeArrowheads="1"/>
          </p:cNvSpPr>
          <p:nvPr/>
        </p:nvSpPr>
        <p:spPr bwMode="auto">
          <a:xfrm>
            <a:off x="228600" y="228600"/>
            <a:ext cx="8686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Schłodzony wszechświat zachowuje się trochę jak zamarzająca woda…</a:t>
            </a:r>
          </a:p>
        </p:txBody>
      </p:sp>
      <p:sp>
        <p:nvSpPr>
          <p:cNvPr id="5129" name="Prostokąt 2"/>
          <p:cNvSpPr>
            <a:spLocks noChangeArrowheads="1"/>
          </p:cNvSpPr>
          <p:nvPr/>
        </p:nvSpPr>
        <p:spPr bwMode="auto">
          <a:xfrm>
            <a:off x="228600" y="5449888"/>
            <a:ext cx="8686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…pojawiają się złożone struktury</a:t>
            </a:r>
          </a:p>
        </p:txBody>
      </p:sp>
      <p:sp>
        <p:nvSpPr>
          <p:cNvPr id="11" name="Strzałka w prawo 10"/>
          <p:cNvSpPr/>
          <p:nvPr/>
        </p:nvSpPr>
        <p:spPr>
          <a:xfrm>
            <a:off x="4191000" y="3200400"/>
            <a:ext cx="7620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pole tekstowe 1"/>
          <p:cNvSpPr txBox="1">
            <a:spLocks noChangeArrowheads="1"/>
          </p:cNvSpPr>
          <p:nvPr/>
        </p:nvSpPr>
        <p:spPr bwMode="auto">
          <a:xfrm>
            <a:off x="304800" y="304800"/>
            <a:ext cx="8610600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200" b="1">
                <a:solidFill>
                  <a:schemeClr val="tx2"/>
                </a:solidFill>
                <a:latin typeface="Comic Sans MS" pitchFamily="66" charset="0"/>
              </a:rPr>
              <a:t>Gdyby nie było mechanizmu Higgsa… </a:t>
            </a:r>
          </a:p>
          <a:p>
            <a:pPr algn="ctr"/>
            <a:endParaRPr lang="pl-PL" sz="2800">
              <a:latin typeface="Comic Sans MS" pitchFamily="66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800">
                <a:solidFill>
                  <a:schemeClr val="tx2"/>
                </a:solidFill>
                <a:latin typeface="Comic Sans MS" pitchFamily="66" charset="0"/>
              </a:rPr>
              <a:t> Elektrony, podobnie jak wszystkie pozostałe cząstki elementarne nie miałyby masy i poruszałyby się, podobnie jak fotony, z prędkością światła. Atomy nie mogły by istnieć.  </a:t>
            </a:r>
            <a:r>
              <a:rPr lang="pl-PL" sz="28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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8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Materia atomowa nie mogła by istnieć. Wszechświat byłby jednorodnie wypełniony promieniowaniem.  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8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Tzw. oddziaływania słabe odpowiedzialne za radioaktywność byłyby tak silne jak elektromagnetyczne. Jakakolwiek materia, gdyby nawet zaistniała, świeciłaby radioaktywnie uniemożliwiając jakąkolwiek formę życia. 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design-guidelines.web.cern.ch/sites/design-guidelines.web.cern.ch/files/u6/equation%20mug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65238"/>
            <a:ext cx="9144000" cy="460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Prostokąt 2"/>
          <p:cNvSpPr>
            <a:spLocks noChangeArrowheads="1"/>
          </p:cNvSpPr>
          <p:nvPr/>
        </p:nvSpPr>
        <p:spPr bwMode="auto">
          <a:xfrm>
            <a:off x="228600" y="420688"/>
            <a:ext cx="8686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A więc jednak złamana!   </a:t>
            </a:r>
            <a:r>
              <a:rPr lang="pl-PL" sz="3600" b="1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</a:t>
            </a:r>
            <a:endParaRPr lang="pl-PL" sz="3600" b="1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04800" y="304800"/>
            <a:ext cx="8610600" cy="6616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200" b="1" dirty="0">
                <a:solidFill>
                  <a:schemeClr val="tx2"/>
                </a:solidFill>
                <a:latin typeface="Comic Sans MS" pitchFamily="66" charset="0"/>
                <a:cs typeface="+mn-cs"/>
              </a:rPr>
              <a:t>Co to znaczy w praktyce?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2800" dirty="0"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+mn-cs"/>
              </a:rPr>
              <a:t> Masy wszystkich znanych cząstek </a:t>
            </a:r>
            <a:r>
              <a:rPr lang="pl-PL" sz="2800" dirty="0" err="1">
                <a:solidFill>
                  <a:schemeClr val="tx2"/>
                </a:solidFill>
                <a:latin typeface="Comic Sans MS" pitchFamily="66" charset="0"/>
                <a:cs typeface="+mn-cs"/>
              </a:rPr>
              <a:t>zostaly</a:t>
            </a: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+mn-cs"/>
              </a:rPr>
              <a:t> nadane dynamicznie w konsekwencji oddziaływania z próżniowym stanem pola </a:t>
            </a:r>
            <a:r>
              <a:rPr lang="pl-PL" sz="2800" dirty="0" err="1">
                <a:solidFill>
                  <a:schemeClr val="tx2"/>
                </a:solidFill>
                <a:latin typeface="Comic Sans MS" pitchFamily="66" charset="0"/>
                <a:cs typeface="+mn-cs"/>
              </a:rPr>
              <a:t>Higgs’a</a:t>
            </a: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+mn-cs"/>
              </a:rPr>
              <a:t>. </a:t>
            </a: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+mn-cs"/>
                <a:sym typeface="Wingdings" pitchFamily="2" charset="2"/>
              </a:rPr>
              <a:t>Parametry masowe -&gt; sprzężenia do pola </a:t>
            </a:r>
            <a:r>
              <a:rPr lang="pl-PL" sz="2800" dirty="0" err="1">
                <a:solidFill>
                  <a:schemeClr val="tx2"/>
                </a:solidFill>
                <a:latin typeface="Comic Sans MS" pitchFamily="66" charset="0"/>
                <a:cs typeface="+mn-cs"/>
                <a:sym typeface="Wingdings" pitchFamily="2" charset="2"/>
              </a:rPr>
              <a:t>Higgs’a</a:t>
            </a: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+mn-cs"/>
                <a:sym typeface="Wingdings" pitchFamily="2" charset="2"/>
              </a:rPr>
              <a:t> </a:t>
            </a:r>
            <a:endParaRPr lang="pl-PL" sz="2800" dirty="0">
              <a:solidFill>
                <a:schemeClr val="tx2"/>
              </a:solidFill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+mn-cs"/>
              </a:rPr>
              <a:t> Masa nie jest już rozumiana jako </a:t>
            </a:r>
            <a:r>
              <a:rPr lang="pl-PL" sz="2800" dirty="0">
                <a:solidFill>
                  <a:schemeClr val="accent3"/>
                </a:solidFill>
                <a:latin typeface="Comic Sans MS" pitchFamily="66" charset="0"/>
                <a:cs typeface="+mn-cs"/>
              </a:rPr>
              <a:t>immanentna cecha cząstki</a:t>
            </a: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+mn-cs"/>
              </a:rPr>
              <a:t>, ale jako </a:t>
            </a:r>
            <a:r>
              <a:rPr lang="pl-PL" sz="2800" dirty="0">
                <a:solidFill>
                  <a:schemeClr val="accent3"/>
                </a:solidFill>
                <a:latin typeface="Comic Sans MS" pitchFamily="66" charset="0"/>
                <a:cs typeface="+mn-cs"/>
              </a:rPr>
              <a:t>cecha nabyta na skutek oddziaływania</a:t>
            </a: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+mn-cs"/>
              </a:rPr>
              <a:t>.</a:t>
            </a:r>
            <a:endParaRPr lang="pl-PL" sz="2800" dirty="0">
              <a:solidFill>
                <a:schemeClr val="tx2"/>
              </a:solidFill>
              <a:latin typeface="Comic Sans MS" pitchFamily="66" charset="0"/>
              <a:cs typeface="+mn-cs"/>
              <a:sym typeface="Wingdings" pitchFamily="2" charset="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+mn-cs"/>
                <a:sym typeface="Wingdings" pitchFamily="2" charset="2"/>
              </a:rPr>
              <a:t> Próżnię wypełnia pole skalarne o niezerowej VEV To pole nie ma żadnego źródła (eter ? ).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+mn-cs"/>
                <a:sym typeface="Wingdings" pitchFamily="2" charset="2"/>
              </a:rPr>
              <a:t> Wzbudzenie nowego pola skalarnego to skalarny bozon </a:t>
            </a:r>
            <a:r>
              <a:rPr lang="pl-PL" sz="2800" dirty="0" err="1">
                <a:solidFill>
                  <a:schemeClr val="tx2"/>
                </a:solidFill>
                <a:latin typeface="Comic Sans MS" pitchFamily="66" charset="0"/>
                <a:cs typeface="+mn-cs"/>
                <a:sym typeface="Wingdings" pitchFamily="2" charset="2"/>
              </a:rPr>
              <a:t>Higgs’a</a:t>
            </a:r>
            <a:r>
              <a:rPr lang="pl-PL" sz="2800" dirty="0">
                <a:solidFill>
                  <a:schemeClr val="tx2"/>
                </a:solidFill>
                <a:latin typeface="Comic Sans MS" pitchFamily="66" charset="0"/>
                <a:cs typeface="+mn-cs"/>
                <a:sym typeface="Wingdings" pitchFamily="2" charset="2"/>
              </a:rPr>
              <a:t>. Jego eksperymentalna obserwacja to jedyny sposób potwierdzenia modelu!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endParaRPr lang="pl-PL" sz="2800" dirty="0">
              <a:solidFill>
                <a:schemeClr val="tx2"/>
              </a:solidFill>
              <a:latin typeface="Comic Sans MS" pitchFamily="66" charset="0"/>
              <a:cs typeface="+mn-cs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pole tekstowe 1"/>
          <p:cNvSpPr txBox="1">
            <a:spLocks noChangeArrowheads="1"/>
          </p:cNvSpPr>
          <p:nvPr/>
        </p:nvSpPr>
        <p:spPr bwMode="auto">
          <a:xfrm>
            <a:off x="304800" y="304800"/>
            <a:ext cx="8610600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200" b="1">
                <a:solidFill>
                  <a:schemeClr val="tx2"/>
                </a:solidFill>
                <a:latin typeface="Comic Sans MS" pitchFamily="66" charset="0"/>
              </a:rPr>
              <a:t>Nowe pole skalarne powoduje: </a:t>
            </a:r>
          </a:p>
          <a:p>
            <a:pPr algn="ctr"/>
            <a:endParaRPr lang="pl-PL" sz="2800">
              <a:latin typeface="Comic Sans MS" pitchFamily="66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800">
                <a:solidFill>
                  <a:schemeClr val="tx2"/>
                </a:solidFill>
                <a:latin typeface="Comic Sans MS" pitchFamily="66" charset="0"/>
              </a:rPr>
              <a:t> Człony masowe bozonów SU(2) generowane są dynamicznie jako konsekwencja oddziaływania </a:t>
            </a:r>
            <a:r>
              <a:rPr lang="pl-PL" sz="28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</a:t>
            </a:r>
            <a:endParaRPr lang="pl-PL" sz="2800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endParaRPr lang="pl-PL" sz="28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8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Oddziaływanie fermionów z polem Higgs’a kreuje człony masowe Yukaw’y</a:t>
            </a:r>
            <a:r>
              <a:rPr lang="pl-PL" sz="280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pl-PL" sz="28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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endParaRPr lang="pl-PL" sz="28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8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Masa samego bozonu Higgs’a jest skutkiem oddziaływania z własnym polem</a:t>
            </a:r>
            <a:r>
              <a:rPr lang="pl-PL" sz="280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pl-PL" sz="28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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endParaRPr lang="pl-PL" sz="28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pl-PL" sz="28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Konsekwencją są sprzężenia wzbudzenia pola (bozonu Higgs’a) do wszystkich pól fermionowych i bozonowych proporcjonalne do ich masy</a:t>
            </a:r>
            <a:r>
              <a:rPr lang="pl-PL" sz="280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pl-PL" sz="28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</a:t>
            </a:r>
          </a:p>
        </p:txBody>
      </p:sp>
      <p:graphicFrame>
        <p:nvGraphicFramePr>
          <p:cNvPr id="83977" name="Object 5"/>
          <p:cNvGraphicFramePr>
            <a:graphicFrameLocks noChangeAspect="1"/>
          </p:cNvGraphicFramePr>
          <p:nvPr/>
        </p:nvGraphicFramePr>
        <p:xfrm>
          <a:off x="1447800" y="2057400"/>
          <a:ext cx="5484813" cy="557213"/>
        </p:xfrm>
        <a:graphic>
          <a:graphicData uri="http://schemas.openxmlformats.org/presentationml/2006/ole">
            <p:oleObj spid="_x0000_s2050" name="Formel" r:id="rId3" imgW="2882880" imgH="291960" progId="Equation.3">
              <p:embed/>
            </p:oleObj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95600" y="3352800"/>
            <a:ext cx="2592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339933"/>
              </a:buClr>
              <a:buSzPct val="75000"/>
              <a:buFont typeface="Wingdings" pitchFamily="2" charset="2"/>
              <a:buNone/>
            </a:pPr>
            <a:r>
              <a:rPr lang="de-DE" sz="2400" i="1">
                <a:solidFill>
                  <a:srgbClr val="000000"/>
                </a:solidFill>
                <a:latin typeface="Bookman Old Style" pitchFamily="18" charset="0"/>
              </a:rPr>
              <a:t>m</a:t>
            </a:r>
            <a:r>
              <a:rPr lang="de-DE" sz="2400" i="1" baseline="-25000">
                <a:solidFill>
                  <a:srgbClr val="000000"/>
                </a:solidFill>
                <a:latin typeface="Bookman Old Style" pitchFamily="18" charset="0"/>
              </a:rPr>
              <a:t>f</a:t>
            </a:r>
            <a:r>
              <a:rPr lang="de-DE" sz="2400" i="1" baseline="-2800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de-DE" sz="2400" i="1" baseline="-3600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de-DE" sz="2400" i="1">
                <a:solidFill>
                  <a:srgbClr val="000000"/>
                </a:solidFill>
                <a:latin typeface="Bookman Old Style" pitchFamily="18" charset="0"/>
              </a:rPr>
              <a:t>= </a:t>
            </a:r>
            <a:r>
              <a:rPr lang="de-DE" sz="2400" i="1">
                <a:solidFill>
                  <a:srgbClr val="000000"/>
                </a:solidFill>
                <a:latin typeface="Symbol" pitchFamily="18" charset="2"/>
              </a:rPr>
              <a:t>Ö</a:t>
            </a:r>
            <a:r>
              <a:rPr lang="de-DE" sz="2400" i="1">
                <a:solidFill>
                  <a:srgbClr val="000000"/>
                </a:solidFill>
                <a:latin typeface="Bookman Old Style" pitchFamily="18" charset="0"/>
              </a:rPr>
              <a:t>½ y</a:t>
            </a:r>
            <a:r>
              <a:rPr lang="de-DE" sz="2400" i="1" baseline="-25000">
                <a:solidFill>
                  <a:srgbClr val="000000"/>
                </a:solidFill>
                <a:latin typeface="Bookman Old Style" pitchFamily="18" charset="0"/>
              </a:rPr>
              <a:t>f </a:t>
            </a:r>
            <a:r>
              <a:rPr lang="de-DE" sz="2400" i="1">
                <a:solidFill>
                  <a:srgbClr val="000000"/>
                </a:solidFill>
                <a:latin typeface="Bookman Old Style" pitchFamily="18" charset="0"/>
              </a:rPr>
              <a:t>v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971800" y="4724400"/>
            <a:ext cx="19446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339933"/>
              </a:buClr>
              <a:buSzPct val="75000"/>
              <a:buFont typeface="Wingdings" pitchFamily="2" charset="2"/>
              <a:buNone/>
            </a:pPr>
            <a:r>
              <a:rPr lang="de-DE" sz="2400" i="1">
                <a:solidFill>
                  <a:srgbClr val="000000"/>
                </a:solidFill>
                <a:latin typeface="Bookman Old Style" pitchFamily="18" charset="0"/>
              </a:rPr>
              <a:t>m</a:t>
            </a:r>
            <a:r>
              <a:rPr lang="de-DE" sz="2400" i="1" baseline="-25000">
                <a:solidFill>
                  <a:srgbClr val="000000"/>
                </a:solidFill>
                <a:latin typeface="Bookman Old Style" pitchFamily="18" charset="0"/>
              </a:rPr>
              <a:t>h</a:t>
            </a:r>
            <a:r>
              <a:rPr lang="de-DE" sz="2400" i="1" baseline="-2800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de-DE" sz="2400" i="1" baseline="-3600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de-DE" sz="2400" i="1">
                <a:solidFill>
                  <a:srgbClr val="000000"/>
                </a:solidFill>
                <a:latin typeface="Bookman Old Style" pitchFamily="18" charset="0"/>
              </a:rPr>
              <a:t>= </a:t>
            </a:r>
            <a:r>
              <a:rPr lang="de-DE" sz="2400" i="1">
                <a:solidFill>
                  <a:srgbClr val="000000"/>
                </a:solidFill>
                <a:latin typeface="Symbol" pitchFamily="18" charset="2"/>
              </a:rPr>
              <a:t>Ö(2l) </a:t>
            </a:r>
            <a:r>
              <a:rPr lang="de-DE" sz="2400" i="1">
                <a:solidFill>
                  <a:srgbClr val="000000"/>
                </a:solidFill>
                <a:latin typeface="Bookman Old Style" pitchFamily="18" charset="0"/>
              </a:rPr>
              <a:t>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3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rostokąt 26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799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2425" y="3105150"/>
            <a:ext cx="1514475" cy="1819275"/>
          </a:xfrm>
          <a:prstGeom prst="rect">
            <a:avLst/>
          </a:prstGeom>
          <a:noFill/>
        </p:spPr>
      </p:pic>
      <p:pic>
        <p:nvPicPr>
          <p:cNvPr id="37990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41563" y="3165475"/>
            <a:ext cx="1535112" cy="1535113"/>
          </a:xfrm>
          <a:prstGeom prst="rect">
            <a:avLst/>
          </a:prstGeom>
          <a:noFill/>
        </p:spPr>
      </p:pic>
      <p:pic>
        <p:nvPicPr>
          <p:cNvPr id="37990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7988" y="3090863"/>
            <a:ext cx="2549525" cy="1720850"/>
          </a:xfrm>
          <a:prstGeom prst="rect">
            <a:avLst/>
          </a:prstGeom>
          <a:noFill/>
        </p:spPr>
      </p:pic>
      <p:pic>
        <p:nvPicPr>
          <p:cNvPr id="37991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81825" y="3052763"/>
            <a:ext cx="1920875" cy="1943100"/>
          </a:xfrm>
          <a:prstGeom prst="rect">
            <a:avLst/>
          </a:prstGeom>
          <a:noFill/>
        </p:spPr>
      </p:pic>
      <p:sp>
        <p:nvSpPr>
          <p:cNvPr id="379911" name="Freeform 7"/>
          <p:cNvSpPr>
            <a:spLocks noChangeArrowheads="1"/>
          </p:cNvSpPr>
          <p:nvPr/>
        </p:nvSpPr>
        <p:spPr bwMode="auto">
          <a:xfrm>
            <a:off x="6953250" y="3055938"/>
            <a:ext cx="1974850" cy="1973262"/>
          </a:xfrm>
          <a:custGeom>
            <a:avLst/>
            <a:gdLst/>
            <a:ahLst/>
            <a:cxnLst>
              <a:cxn ang="0">
                <a:pos x="3112" y="6045"/>
              </a:cxn>
              <a:cxn ang="0">
                <a:pos x="3411" y="6021"/>
              </a:cxn>
              <a:cxn ang="0">
                <a:pos x="3706" y="5968"/>
              </a:cxn>
              <a:cxn ang="0">
                <a:pos x="3994" y="5885"/>
              </a:cxn>
              <a:cxn ang="0">
                <a:pos x="4273" y="5775"/>
              </a:cxn>
              <a:cxn ang="0">
                <a:pos x="4540" y="5637"/>
              </a:cxn>
              <a:cxn ang="0">
                <a:pos x="4792" y="5474"/>
              </a:cxn>
              <a:cxn ang="0">
                <a:pos x="5026" y="5286"/>
              </a:cxn>
              <a:cxn ang="0">
                <a:pos x="5240" y="5076"/>
              </a:cxn>
              <a:cxn ang="0">
                <a:pos x="5433" y="4846"/>
              </a:cxn>
              <a:cxn ang="0">
                <a:pos x="5602" y="4598"/>
              </a:cxn>
              <a:cxn ang="0">
                <a:pos x="5745" y="4335"/>
              </a:cxn>
              <a:cxn ang="0">
                <a:pos x="5862" y="4058"/>
              </a:cxn>
              <a:cxn ang="0">
                <a:pos x="5950" y="3770"/>
              </a:cxn>
              <a:cxn ang="0">
                <a:pos x="6010" y="3476"/>
              </a:cxn>
              <a:cxn ang="0">
                <a:pos x="6040" y="3178"/>
              </a:cxn>
              <a:cxn ang="0">
                <a:pos x="6041" y="2878"/>
              </a:cxn>
              <a:cxn ang="0">
                <a:pos x="6011" y="2579"/>
              </a:cxn>
              <a:cxn ang="0">
                <a:pos x="5953" y="2285"/>
              </a:cxn>
              <a:cxn ang="0">
                <a:pos x="5865" y="1997"/>
              </a:cxn>
              <a:cxn ang="0">
                <a:pos x="5749" y="1720"/>
              </a:cxn>
              <a:cxn ang="0">
                <a:pos x="5607" y="1456"/>
              </a:cxn>
              <a:cxn ang="0">
                <a:pos x="5439" y="1208"/>
              </a:cxn>
              <a:cxn ang="0">
                <a:pos x="5247" y="977"/>
              </a:cxn>
              <a:cxn ang="0">
                <a:pos x="5033" y="766"/>
              </a:cxn>
              <a:cxn ang="0">
                <a:pos x="4800" y="578"/>
              </a:cxn>
              <a:cxn ang="0">
                <a:pos x="4549" y="414"/>
              </a:cxn>
              <a:cxn ang="0">
                <a:pos x="4282" y="275"/>
              </a:cxn>
              <a:cxn ang="0">
                <a:pos x="4004" y="164"/>
              </a:cxn>
              <a:cxn ang="0">
                <a:pos x="3716" y="81"/>
              </a:cxn>
              <a:cxn ang="0">
                <a:pos x="3420" y="26"/>
              </a:cxn>
              <a:cxn ang="0">
                <a:pos x="3121" y="2"/>
              </a:cxn>
              <a:cxn ang="0">
                <a:pos x="2821" y="7"/>
              </a:cxn>
              <a:cxn ang="0">
                <a:pos x="2523" y="41"/>
              </a:cxn>
              <a:cxn ang="0">
                <a:pos x="2230" y="106"/>
              </a:cxn>
              <a:cxn ang="0">
                <a:pos x="1945" y="198"/>
              </a:cxn>
              <a:cxn ang="0">
                <a:pos x="1670" y="319"/>
              </a:cxn>
              <a:cxn ang="0">
                <a:pos x="1409" y="466"/>
              </a:cxn>
              <a:cxn ang="0">
                <a:pos x="1164" y="639"/>
              </a:cxn>
              <a:cxn ang="0">
                <a:pos x="936" y="835"/>
              </a:cxn>
              <a:cxn ang="0">
                <a:pos x="730" y="1053"/>
              </a:cxn>
              <a:cxn ang="0">
                <a:pos x="546" y="1290"/>
              </a:cxn>
              <a:cxn ang="0">
                <a:pos x="386" y="1544"/>
              </a:cxn>
              <a:cxn ang="0">
                <a:pos x="253" y="1812"/>
              </a:cxn>
              <a:cxn ang="0">
                <a:pos x="146" y="2094"/>
              </a:cxn>
              <a:cxn ang="0">
                <a:pos x="68" y="2384"/>
              </a:cxn>
              <a:cxn ang="0">
                <a:pos x="20" y="2680"/>
              </a:cxn>
              <a:cxn ang="0">
                <a:pos x="0" y="2979"/>
              </a:cxn>
              <a:cxn ang="0">
                <a:pos x="11" y="3279"/>
              </a:cxn>
              <a:cxn ang="0">
                <a:pos x="51" y="3576"/>
              </a:cxn>
              <a:cxn ang="0">
                <a:pos x="121" y="3868"/>
              </a:cxn>
              <a:cxn ang="0">
                <a:pos x="219" y="4153"/>
              </a:cxn>
              <a:cxn ang="0">
                <a:pos x="344" y="4425"/>
              </a:cxn>
            </a:cxnLst>
            <a:rect l="0" t="0" r="r" b="b"/>
            <a:pathLst>
              <a:path w="6045" h="6046">
                <a:moveTo>
                  <a:pt x="2962" y="6045"/>
                </a:moveTo>
                <a:lnTo>
                  <a:pt x="3112" y="6045"/>
                </a:lnTo>
                <a:lnTo>
                  <a:pt x="3261" y="6036"/>
                </a:lnTo>
                <a:lnTo>
                  <a:pt x="3411" y="6021"/>
                </a:lnTo>
                <a:lnTo>
                  <a:pt x="3559" y="5998"/>
                </a:lnTo>
                <a:lnTo>
                  <a:pt x="3706" y="5968"/>
                </a:lnTo>
                <a:lnTo>
                  <a:pt x="3851" y="5930"/>
                </a:lnTo>
                <a:lnTo>
                  <a:pt x="3994" y="5885"/>
                </a:lnTo>
                <a:lnTo>
                  <a:pt x="4135" y="5833"/>
                </a:lnTo>
                <a:lnTo>
                  <a:pt x="4273" y="5775"/>
                </a:lnTo>
                <a:lnTo>
                  <a:pt x="4408" y="5709"/>
                </a:lnTo>
                <a:lnTo>
                  <a:pt x="4540" y="5637"/>
                </a:lnTo>
                <a:lnTo>
                  <a:pt x="4668" y="5558"/>
                </a:lnTo>
                <a:lnTo>
                  <a:pt x="4792" y="5474"/>
                </a:lnTo>
                <a:lnTo>
                  <a:pt x="4911" y="5383"/>
                </a:lnTo>
                <a:lnTo>
                  <a:pt x="5026" y="5286"/>
                </a:lnTo>
                <a:lnTo>
                  <a:pt x="5136" y="5184"/>
                </a:lnTo>
                <a:lnTo>
                  <a:pt x="5240" y="5076"/>
                </a:lnTo>
                <a:lnTo>
                  <a:pt x="5339" y="4964"/>
                </a:lnTo>
                <a:lnTo>
                  <a:pt x="5433" y="4846"/>
                </a:lnTo>
                <a:lnTo>
                  <a:pt x="5520" y="4724"/>
                </a:lnTo>
                <a:lnTo>
                  <a:pt x="5602" y="4598"/>
                </a:lnTo>
                <a:lnTo>
                  <a:pt x="5677" y="4468"/>
                </a:lnTo>
                <a:lnTo>
                  <a:pt x="5745" y="4335"/>
                </a:lnTo>
                <a:lnTo>
                  <a:pt x="5807" y="4198"/>
                </a:lnTo>
                <a:lnTo>
                  <a:pt x="5862" y="4058"/>
                </a:lnTo>
                <a:lnTo>
                  <a:pt x="5909" y="3915"/>
                </a:lnTo>
                <a:lnTo>
                  <a:pt x="5950" y="3770"/>
                </a:lnTo>
                <a:lnTo>
                  <a:pt x="5984" y="3624"/>
                </a:lnTo>
                <a:lnTo>
                  <a:pt x="6010" y="3476"/>
                </a:lnTo>
                <a:lnTo>
                  <a:pt x="6029" y="3328"/>
                </a:lnTo>
                <a:lnTo>
                  <a:pt x="6040" y="3178"/>
                </a:lnTo>
                <a:lnTo>
                  <a:pt x="6044" y="3028"/>
                </a:lnTo>
                <a:lnTo>
                  <a:pt x="6041" y="2878"/>
                </a:lnTo>
                <a:lnTo>
                  <a:pt x="6030" y="2728"/>
                </a:lnTo>
                <a:lnTo>
                  <a:pt x="6011" y="2579"/>
                </a:lnTo>
                <a:lnTo>
                  <a:pt x="5986" y="2431"/>
                </a:lnTo>
                <a:lnTo>
                  <a:pt x="5953" y="2285"/>
                </a:lnTo>
                <a:lnTo>
                  <a:pt x="5912" y="2141"/>
                </a:lnTo>
                <a:lnTo>
                  <a:pt x="5865" y="1997"/>
                </a:lnTo>
                <a:lnTo>
                  <a:pt x="5811" y="1857"/>
                </a:lnTo>
                <a:lnTo>
                  <a:pt x="5749" y="1720"/>
                </a:lnTo>
                <a:lnTo>
                  <a:pt x="5681" y="1586"/>
                </a:lnTo>
                <a:lnTo>
                  <a:pt x="5607" y="1456"/>
                </a:lnTo>
                <a:lnTo>
                  <a:pt x="5526" y="1330"/>
                </a:lnTo>
                <a:lnTo>
                  <a:pt x="5439" y="1208"/>
                </a:lnTo>
                <a:lnTo>
                  <a:pt x="5346" y="1090"/>
                </a:lnTo>
                <a:lnTo>
                  <a:pt x="5247" y="977"/>
                </a:lnTo>
                <a:lnTo>
                  <a:pt x="5143" y="869"/>
                </a:lnTo>
                <a:lnTo>
                  <a:pt x="5033" y="766"/>
                </a:lnTo>
                <a:lnTo>
                  <a:pt x="4919" y="669"/>
                </a:lnTo>
                <a:lnTo>
                  <a:pt x="4800" y="578"/>
                </a:lnTo>
                <a:lnTo>
                  <a:pt x="4676" y="493"/>
                </a:lnTo>
                <a:lnTo>
                  <a:pt x="4549" y="414"/>
                </a:lnTo>
                <a:lnTo>
                  <a:pt x="4417" y="341"/>
                </a:lnTo>
                <a:lnTo>
                  <a:pt x="4282" y="275"/>
                </a:lnTo>
                <a:lnTo>
                  <a:pt x="4144" y="216"/>
                </a:lnTo>
                <a:lnTo>
                  <a:pt x="4004" y="164"/>
                </a:lnTo>
                <a:lnTo>
                  <a:pt x="3861" y="119"/>
                </a:lnTo>
                <a:lnTo>
                  <a:pt x="3716" y="81"/>
                </a:lnTo>
                <a:lnTo>
                  <a:pt x="3569" y="50"/>
                </a:lnTo>
                <a:lnTo>
                  <a:pt x="3420" y="26"/>
                </a:lnTo>
                <a:lnTo>
                  <a:pt x="3271" y="10"/>
                </a:lnTo>
                <a:lnTo>
                  <a:pt x="3121" y="2"/>
                </a:lnTo>
                <a:lnTo>
                  <a:pt x="2971" y="0"/>
                </a:lnTo>
                <a:lnTo>
                  <a:pt x="2821" y="7"/>
                </a:lnTo>
                <a:lnTo>
                  <a:pt x="2672" y="20"/>
                </a:lnTo>
                <a:lnTo>
                  <a:pt x="2523" y="41"/>
                </a:lnTo>
                <a:lnTo>
                  <a:pt x="2376" y="70"/>
                </a:lnTo>
                <a:lnTo>
                  <a:pt x="2230" y="106"/>
                </a:lnTo>
                <a:lnTo>
                  <a:pt x="2087" y="148"/>
                </a:lnTo>
                <a:lnTo>
                  <a:pt x="1945" y="198"/>
                </a:lnTo>
                <a:lnTo>
                  <a:pt x="1806" y="255"/>
                </a:lnTo>
                <a:lnTo>
                  <a:pt x="1670" y="319"/>
                </a:lnTo>
                <a:lnTo>
                  <a:pt x="1538" y="390"/>
                </a:lnTo>
                <a:lnTo>
                  <a:pt x="1409" y="466"/>
                </a:lnTo>
                <a:lnTo>
                  <a:pt x="1284" y="550"/>
                </a:lnTo>
                <a:lnTo>
                  <a:pt x="1164" y="639"/>
                </a:lnTo>
                <a:lnTo>
                  <a:pt x="1048" y="734"/>
                </a:lnTo>
                <a:lnTo>
                  <a:pt x="936" y="835"/>
                </a:lnTo>
                <a:lnTo>
                  <a:pt x="830" y="941"/>
                </a:lnTo>
                <a:lnTo>
                  <a:pt x="730" y="1053"/>
                </a:lnTo>
                <a:lnTo>
                  <a:pt x="635" y="1169"/>
                </a:lnTo>
                <a:lnTo>
                  <a:pt x="546" y="1290"/>
                </a:lnTo>
                <a:lnTo>
                  <a:pt x="463" y="1415"/>
                </a:lnTo>
                <a:lnTo>
                  <a:pt x="386" y="1544"/>
                </a:lnTo>
                <a:lnTo>
                  <a:pt x="316" y="1676"/>
                </a:lnTo>
                <a:lnTo>
                  <a:pt x="253" y="1812"/>
                </a:lnTo>
                <a:lnTo>
                  <a:pt x="196" y="1951"/>
                </a:lnTo>
                <a:lnTo>
                  <a:pt x="146" y="2094"/>
                </a:lnTo>
                <a:lnTo>
                  <a:pt x="104" y="2238"/>
                </a:lnTo>
                <a:lnTo>
                  <a:pt x="68" y="2384"/>
                </a:lnTo>
                <a:lnTo>
                  <a:pt x="40" y="2531"/>
                </a:lnTo>
                <a:lnTo>
                  <a:pt x="20" y="2680"/>
                </a:lnTo>
                <a:lnTo>
                  <a:pt x="6" y="2829"/>
                </a:lnTo>
                <a:lnTo>
                  <a:pt x="0" y="2979"/>
                </a:lnTo>
                <a:lnTo>
                  <a:pt x="2" y="3129"/>
                </a:lnTo>
                <a:lnTo>
                  <a:pt x="11" y="3279"/>
                </a:lnTo>
                <a:lnTo>
                  <a:pt x="27" y="3428"/>
                </a:lnTo>
                <a:lnTo>
                  <a:pt x="51" y="3576"/>
                </a:lnTo>
                <a:lnTo>
                  <a:pt x="82" y="3723"/>
                </a:lnTo>
                <a:lnTo>
                  <a:pt x="121" y="3868"/>
                </a:lnTo>
                <a:lnTo>
                  <a:pt x="166" y="4011"/>
                </a:lnTo>
                <a:lnTo>
                  <a:pt x="219" y="4153"/>
                </a:lnTo>
                <a:lnTo>
                  <a:pt x="278" y="4290"/>
                </a:lnTo>
                <a:lnTo>
                  <a:pt x="344" y="4425"/>
                </a:lnTo>
                <a:lnTo>
                  <a:pt x="417" y="4556"/>
                </a:lnTo>
              </a:path>
            </a:pathLst>
          </a:custGeom>
          <a:noFill/>
          <a:ln w="720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79912" name="Freeform 8"/>
          <p:cNvSpPr>
            <a:spLocks noChangeArrowheads="1"/>
          </p:cNvSpPr>
          <p:nvPr/>
        </p:nvSpPr>
        <p:spPr bwMode="auto">
          <a:xfrm>
            <a:off x="6926263" y="3000375"/>
            <a:ext cx="811212" cy="863600"/>
          </a:xfrm>
          <a:custGeom>
            <a:avLst/>
            <a:gdLst/>
            <a:ahLst/>
            <a:cxnLst>
              <a:cxn ang="0">
                <a:pos x="124" y="2646"/>
              </a:cxn>
              <a:cxn ang="0">
                <a:pos x="0" y="0"/>
              </a:cxn>
              <a:cxn ang="0">
                <a:pos x="2481" y="13"/>
              </a:cxn>
              <a:cxn ang="0">
                <a:pos x="455" y="1488"/>
              </a:cxn>
              <a:cxn ang="0">
                <a:pos x="124" y="2646"/>
              </a:cxn>
            </a:cxnLst>
            <a:rect l="0" t="0" r="r" b="b"/>
            <a:pathLst>
              <a:path w="2482" h="2647">
                <a:moveTo>
                  <a:pt x="124" y="2646"/>
                </a:moveTo>
                <a:lnTo>
                  <a:pt x="0" y="0"/>
                </a:lnTo>
                <a:lnTo>
                  <a:pt x="2481" y="13"/>
                </a:lnTo>
                <a:lnTo>
                  <a:pt x="455" y="1488"/>
                </a:lnTo>
                <a:lnTo>
                  <a:pt x="124" y="2646"/>
                </a:lnTo>
              </a:path>
            </a:pathLst>
          </a:custGeom>
          <a:solidFill>
            <a:srgbClr val="FFFFFF"/>
          </a:solidFill>
          <a:ln w="936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410450" y="1905000"/>
            <a:ext cx="1249363" cy="606425"/>
            <a:chOff x="5146" y="2594"/>
            <a:chExt cx="868" cy="421"/>
          </a:xfrm>
        </p:grpSpPr>
        <p:sp>
          <p:nvSpPr>
            <p:cNvPr id="379914" name="AutoShape 10"/>
            <p:cNvSpPr>
              <a:spLocks noChangeArrowheads="1"/>
            </p:cNvSpPr>
            <p:nvPr/>
          </p:nvSpPr>
          <p:spPr bwMode="auto">
            <a:xfrm>
              <a:off x="5146" y="2594"/>
              <a:ext cx="868" cy="421"/>
            </a:xfrm>
            <a:prstGeom prst="roundRect">
              <a:avLst>
                <a:gd name="adj" fmla="val 236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5146" y="2594"/>
              <a:ext cx="862" cy="408"/>
              <a:chOff x="5146" y="2594"/>
              <a:chExt cx="862" cy="408"/>
            </a:xfrm>
          </p:grpSpPr>
          <p:sp>
            <p:nvSpPr>
              <p:cNvPr id="379916" name="AutoShape 12"/>
              <p:cNvSpPr>
                <a:spLocks noChangeArrowheads="1"/>
              </p:cNvSpPr>
              <p:nvPr/>
            </p:nvSpPr>
            <p:spPr bwMode="auto">
              <a:xfrm>
                <a:off x="5146" y="2594"/>
                <a:ext cx="862" cy="408"/>
              </a:xfrm>
              <a:prstGeom prst="roundRect">
                <a:avLst>
                  <a:gd name="adj" fmla="val 24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4" name="Group 13"/>
              <p:cNvGrpSpPr>
                <a:grpSpLocks/>
              </p:cNvGrpSpPr>
              <p:nvPr/>
            </p:nvGrpSpPr>
            <p:grpSpPr bwMode="auto">
              <a:xfrm>
                <a:off x="5146" y="2594"/>
                <a:ext cx="859" cy="397"/>
                <a:chOff x="5146" y="2594"/>
                <a:chExt cx="859" cy="397"/>
              </a:xfrm>
            </p:grpSpPr>
            <p:sp>
              <p:nvSpPr>
                <p:cNvPr id="379918" name="AutoShape 14"/>
                <p:cNvSpPr>
                  <a:spLocks noChangeArrowheads="1"/>
                </p:cNvSpPr>
                <p:nvPr/>
              </p:nvSpPr>
              <p:spPr bwMode="auto">
                <a:xfrm>
                  <a:off x="5146" y="2594"/>
                  <a:ext cx="859" cy="397"/>
                </a:xfrm>
                <a:prstGeom prst="roundRect">
                  <a:avLst>
                    <a:gd name="adj" fmla="val 250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grpSp>
              <p:nvGrpSpPr>
                <p:cNvPr id="5" name="Group 15"/>
                <p:cNvGrpSpPr>
                  <a:grpSpLocks/>
                </p:cNvGrpSpPr>
                <p:nvPr/>
              </p:nvGrpSpPr>
              <p:grpSpPr bwMode="auto">
                <a:xfrm>
                  <a:off x="5146" y="2594"/>
                  <a:ext cx="853" cy="388"/>
                  <a:chOff x="5146" y="2594"/>
                  <a:chExt cx="853" cy="388"/>
                </a:xfrm>
              </p:grpSpPr>
              <p:sp>
                <p:nvSpPr>
                  <p:cNvPr id="379920" name="AutoShape 16"/>
                  <p:cNvSpPr>
                    <a:spLocks noChangeArrowheads="1"/>
                  </p:cNvSpPr>
                  <p:nvPr/>
                </p:nvSpPr>
                <p:spPr bwMode="auto">
                  <a:xfrm>
                    <a:off x="5146" y="2594"/>
                    <a:ext cx="853" cy="388"/>
                  </a:xfrm>
                  <a:prstGeom prst="roundRect">
                    <a:avLst>
                      <a:gd name="adj" fmla="val 255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grpSp>
                <p:nvGrpSpPr>
                  <p:cNvPr id="6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5146" y="2594"/>
                    <a:ext cx="847" cy="377"/>
                    <a:chOff x="5146" y="2594"/>
                    <a:chExt cx="847" cy="377"/>
                  </a:xfrm>
                </p:grpSpPr>
                <p:sp>
                  <p:nvSpPr>
                    <p:cNvPr id="379922" name="AutoShape 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46" y="2594"/>
                      <a:ext cx="847" cy="377"/>
                    </a:xfrm>
                    <a:prstGeom prst="roundRect">
                      <a:avLst>
                        <a:gd name="adj" fmla="val 264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pl-PL"/>
                    </a:p>
                  </p:txBody>
                </p:sp>
                <p:grpSp>
                  <p:nvGrpSpPr>
                    <p:cNvPr id="7" name="Group 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146" y="2594"/>
                      <a:ext cx="841" cy="370"/>
                      <a:chOff x="5146" y="2594"/>
                      <a:chExt cx="841" cy="370"/>
                    </a:xfrm>
                  </p:grpSpPr>
                  <p:sp>
                    <p:nvSpPr>
                      <p:cNvPr id="379924" name="AutoShape 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146" y="2594"/>
                        <a:ext cx="841" cy="370"/>
                      </a:xfrm>
                      <a:prstGeom prst="roundRect">
                        <a:avLst>
                          <a:gd name="adj" fmla="val 269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pl-PL"/>
                      </a:p>
                    </p:txBody>
                  </p:sp>
                  <p:grpSp>
                    <p:nvGrpSpPr>
                      <p:cNvPr id="8" name="Group 2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146" y="2594"/>
                        <a:ext cx="835" cy="362"/>
                        <a:chOff x="5146" y="2594"/>
                        <a:chExt cx="835" cy="362"/>
                      </a:xfrm>
                    </p:grpSpPr>
                    <p:sp>
                      <p:nvSpPr>
                        <p:cNvPr id="379926" name="AutoShape 2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146" y="2594"/>
                          <a:ext cx="835" cy="362"/>
                        </a:xfrm>
                        <a:prstGeom prst="roundRect">
                          <a:avLst>
                            <a:gd name="adj" fmla="val 273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pl-PL"/>
                        </a:p>
                      </p:txBody>
                    </p:sp>
                    <p:grpSp>
                      <p:nvGrpSpPr>
                        <p:cNvPr id="9" name="Group 2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146" y="2594"/>
                          <a:ext cx="830" cy="356"/>
                          <a:chOff x="5146" y="2594"/>
                          <a:chExt cx="830" cy="356"/>
                        </a:xfrm>
                      </p:grpSpPr>
                      <p:sp>
                        <p:nvSpPr>
                          <p:cNvPr id="379928" name="AutoShape 2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46" y="2594"/>
                            <a:ext cx="830" cy="356"/>
                          </a:xfrm>
                          <a:prstGeom prst="roundRect">
                            <a:avLst>
                              <a:gd name="adj" fmla="val 278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pl-PL"/>
                          </a:p>
                        </p:txBody>
                      </p:sp>
                      <p:grpSp>
                        <p:nvGrpSpPr>
                          <p:cNvPr id="10" name="Group 25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146" y="2594"/>
                            <a:ext cx="826" cy="349"/>
                            <a:chOff x="5146" y="2594"/>
                            <a:chExt cx="826" cy="349"/>
                          </a:xfrm>
                        </p:grpSpPr>
                        <p:sp>
                          <p:nvSpPr>
                            <p:cNvPr id="379930" name="AutoShape 26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146" y="2594"/>
                              <a:ext cx="826" cy="349"/>
                            </a:xfrm>
                            <a:prstGeom prst="roundRect">
                              <a:avLst>
                                <a:gd name="adj" fmla="val 287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pl-PL"/>
                            </a:p>
                          </p:txBody>
                        </p:sp>
                        <p:grpSp>
                          <p:nvGrpSpPr>
                            <p:cNvPr id="11" name="Group 27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146" y="2594"/>
                              <a:ext cx="821" cy="344"/>
                              <a:chOff x="5146" y="2594"/>
                              <a:chExt cx="821" cy="344"/>
                            </a:xfrm>
                          </p:grpSpPr>
                          <p:sp>
                            <p:nvSpPr>
                              <p:cNvPr id="379932" name="AutoShape 28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5146" y="2594"/>
                                <a:ext cx="821" cy="344"/>
                              </a:xfrm>
                              <a:prstGeom prst="roundRect">
                                <a:avLst>
                                  <a:gd name="adj" fmla="val 287"/>
                                </a:avLst>
                              </a:prstGeom>
                              <a:noFill/>
                              <a:ln w="9525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pl-PL"/>
                              </a:p>
                            </p:txBody>
                          </p:sp>
                          <p:grpSp>
                            <p:nvGrpSpPr>
                              <p:cNvPr id="12" name="Group 29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5146" y="2594"/>
                                <a:ext cx="817" cy="339"/>
                                <a:chOff x="5146" y="2594"/>
                                <a:chExt cx="817" cy="339"/>
                              </a:xfrm>
                            </p:grpSpPr>
                            <p:sp>
                              <p:nvSpPr>
                                <p:cNvPr id="379934" name="AutoShape 30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146" y="2594"/>
                                  <a:ext cx="817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379935" name="AutoShape 31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146" y="2594"/>
                                  <a:ext cx="817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379936" name="AutoShape 32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146" y="2594"/>
                                  <a:ext cx="815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379937" name="AutoShape 33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146" y="2594"/>
                                  <a:ext cx="815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379938" name="AutoShape 34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146" y="2594"/>
                                  <a:ext cx="815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379939" name="AutoShape 35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147" y="2595"/>
                                  <a:ext cx="503" cy="305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lIns="0" tIns="0" rIns="0" bIns="0">
                                  <a:spAutoFit/>
                                </a:bodyPr>
                                <a:lstStyle/>
                                <a:p>
                                  <a:pPr algn="l" defTabSz="828675" hangingPunct="0">
                                    <a:lnSpc>
                                      <a:spcPts val="3463"/>
                                    </a:lnSpc>
                                    <a:buClr>
                                      <a:srgbClr val="000000"/>
                                    </a:buClr>
                                    <a:buSzPct val="45000"/>
                                    <a:buFont typeface="StarSymbol" charset="0"/>
                                    <a:buNone/>
                                    <a:tabLst>
                                      <a:tab pos="0" algn="l"/>
                                      <a:tab pos="406400" algn="l"/>
                                      <a:tab pos="814388" algn="l"/>
                                      <a:tab pos="1220788" algn="l"/>
                                      <a:tab pos="1628775" algn="l"/>
                                      <a:tab pos="2036763" algn="l"/>
                                      <a:tab pos="2443163" algn="l"/>
                                      <a:tab pos="2851150" algn="l"/>
                                      <a:tab pos="3259138" algn="l"/>
                                      <a:tab pos="3665538" algn="l"/>
                                      <a:tab pos="4073525" algn="l"/>
                                      <a:tab pos="4481513" algn="l"/>
                                      <a:tab pos="4889500" algn="l"/>
                                      <a:tab pos="5295900" algn="l"/>
                                      <a:tab pos="5703888" algn="l"/>
                                      <a:tab pos="6111875" algn="l"/>
                                      <a:tab pos="6518275" algn="l"/>
                                      <a:tab pos="6926263" algn="l"/>
                                      <a:tab pos="7334250" algn="l"/>
                                      <a:tab pos="7742238" algn="l"/>
                                      <a:tab pos="8148638" algn="l"/>
                                    </a:tabLst>
                                  </a:pPr>
                                  <a:r>
                                    <a:rPr lang="en-GB" sz="2500" b="1">
                                      <a:solidFill>
                                        <a:srgbClr val="280099"/>
                                      </a:solidFill>
                                      <a:latin typeface="Arial" pitchFamily="34" charset="0"/>
                                    </a:rPr>
                                    <a:t>silne</a:t>
                                  </a: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</p:grpSp>
              </p:grpSp>
            </p:grpSp>
          </p:grpSp>
        </p:grpSp>
      </p:grpSp>
      <p:grpSp>
        <p:nvGrpSpPr>
          <p:cNvPr id="13" name="Group 36"/>
          <p:cNvGrpSpPr>
            <a:grpSpLocks/>
          </p:cNvGrpSpPr>
          <p:nvPr/>
        </p:nvGrpSpPr>
        <p:grpSpPr bwMode="auto">
          <a:xfrm>
            <a:off x="5035550" y="1905000"/>
            <a:ext cx="1306513" cy="606425"/>
            <a:chOff x="3497" y="2594"/>
            <a:chExt cx="907" cy="421"/>
          </a:xfrm>
        </p:grpSpPr>
        <p:sp>
          <p:nvSpPr>
            <p:cNvPr id="379941" name="AutoShape 37"/>
            <p:cNvSpPr>
              <a:spLocks noChangeArrowheads="1"/>
            </p:cNvSpPr>
            <p:nvPr/>
          </p:nvSpPr>
          <p:spPr bwMode="auto">
            <a:xfrm>
              <a:off x="3497" y="2594"/>
              <a:ext cx="907" cy="421"/>
            </a:xfrm>
            <a:prstGeom prst="roundRect">
              <a:avLst>
                <a:gd name="adj" fmla="val 236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14" name="Group 38"/>
            <p:cNvGrpSpPr>
              <a:grpSpLocks/>
            </p:cNvGrpSpPr>
            <p:nvPr/>
          </p:nvGrpSpPr>
          <p:grpSpPr bwMode="auto">
            <a:xfrm>
              <a:off x="3497" y="2594"/>
              <a:ext cx="901" cy="408"/>
              <a:chOff x="3497" y="2594"/>
              <a:chExt cx="901" cy="408"/>
            </a:xfrm>
          </p:grpSpPr>
          <p:sp>
            <p:nvSpPr>
              <p:cNvPr id="379943" name="AutoShape 39"/>
              <p:cNvSpPr>
                <a:spLocks noChangeArrowheads="1"/>
              </p:cNvSpPr>
              <p:nvPr/>
            </p:nvSpPr>
            <p:spPr bwMode="auto">
              <a:xfrm>
                <a:off x="3497" y="2594"/>
                <a:ext cx="901" cy="408"/>
              </a:xfrm>
              <a:prstGeom prst="roundRect">
                <a:avLst>
                  <a:gd name="adj" fmla="val 24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15" name="Group 40"/>
              <p:cNvGrpSpPr>
                <a:grpSpLocks/>
              </p:cNvGrpSpPr>
              <p:nvPr/>
            </p:nvGrpSpPr>
            <p:grpSpPr bwMode="auto">
              <a:xfrm>
                <a:off x="3497" y="2594"/>
                <a:ext cx="896" cy="397"/>
                <a:chOff x="3497" y="2594"/>
                <a:chExt cx="896" cy="397"/>
              </a:xfrm>
            </p:grpSpPr>
            <p:sp>
              <p:nvSpPr>
                <p:cNvPr id="379945" name="AutoShape 41"/>
                <p:cNvSpPr>
                  <a:spLocks noChangeArrowheads="1"/>
                </p:cNvSpPr>
                <p:nvPr/>
              </p:nvSpPr>
              <p:spPr bwMode="auto">
                <a:xfrm>
                  <a:off x="3497" y="2594"/>
                  <a:ext cx="896" cy="397"/>
                </a:xfrm>
                <a:prstGeom prst="roundRect">
                  <a:avLst>
                    <a:gd name="adj" fmla="val 250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grpSp>
              <p:nvGrpSpPr>
                <p:cNvPr id="16" name="Group 42"/>
                <p:cNvGrpSpPr>
                  <a:grpSpLocks/>
                </p:cNvGrpSpPr>
                <p:nvPr/>
              </p:nvGrpSpPr>
              <p:grpSpPr bwMode="auto">
                <a:xfrm>
                  <a:off x="3497" y="2594"/>
                  <a:ext cx="889" cy="388"/>
                  <a:chOff x="3497" y="2594"/>
                  <a:chExt cx="889" cy="388"/>
                </a:xfrm>
              </p:grpSpPr>
              <p:sp>
                <p:nvSpPr>
                  <p:cNvPr id="379947" name="AutoShape 43"/>
                  <p:cNvSpPr>
                    <a:spLocks noChangeArrowheads="1"/>
                  </p:cNvSpPr>
                  <p:nvPr/>
                </p:nvSpPr>
                <p:spPr bwMode="auto">
                  <a:xfrm>
                    <a:off x="3497" y="2594"/>
                    <a:ext cx="889" cy="388"/>
                  </a:xfrm>
                  <a:prstGeom prst="roundRect">
                    <a:avLst>
                      <a:gd name="adj" fmla="val 255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grpSp>
                <p:nvGrpSpPr>
                  <p:cNvPr id="17" name="Group 44"/>
                  <p:cNvGrpSpPr>
                    <a:grpSpLocks/>
                  </p:cNvGrpSpPr>
                  <p:nvPr/>
                </p:nvGrpSpPr>
                <p:grpSpPr bwMode="auto">
                  <a:xfrm>
                    <a:off x="3497" y="2594"/>
                    <a:ext cx="884" cy="377"/>
                    <a:chOff x="3497" y="2594"/>
                    <a:chExt cx="884" cy="377"/>
                  </a:xfrm>
                </p:grpSpPr>
                <p:sp>
                  <p:nvSpPr>
                    <p:cNvPr id="379949" name="AutoShape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97" y="2594"/>
                      <a:ext cx="884" cy="377"/>
                    </a:xfrm>
                    <a:prstGeom prst="roundRect">
                      <a:avLst>
                        <a:gd name="adj" fmla="val 264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pl-PL"/>
                    </a:p>
                  </p:txBody>
                </p:sp>
                <p:grpSp>
                  <p:nvGrpSpPr>
                    <p:cNvPr id="18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97" y="2594"/>
                      <a:ext cx="878" cy="370"/>
                      <a:chOff x="3497" y="2594"/>
                      <a:chExt cx="878" cy="370"/>
                    </a:xfrm>
                  </p:grpSpPr>
                  <p:sp>
                    <p:nvSpPr>
                      <p:cNvPr id="379951" name="AutoShape 4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97" y="2594"/>
                        <a:ext cx="878" cy="370"/>
                      </a:xfrm>
                      <a:prstGeom prst="roundRect">
                        <a:avLst>
                          <a:gd name="adj" fmla="val 269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pl-PL"/>
                      </a:p>
                    </p:txBody>
                  </p:sp>
                  <p:grpSp>
                    <p:nvGrpSpPr>
                      <p:cNvPr id="19" name="Group 4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497" y="2594"/>
                        <a:ext cx="874" cy="362"/>
                        <a:chOff x="3497" y="2594"/>
                        <a:chExt cx="874" cy="362"/>
                      </a:xfrm>
                    </p:grpSpPr>
                    <p:sp>
                      <p:nvSpPr>
                        <p:cNvPr id="379953" name="AutoShape 4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497" y="2594"/>
                          <a:ext cx="874" cy="362"/>
                        </a:xfrm>
                        <a:prstGeom prst="roundRect">
                          <a:avLst>
                            <a:gd name="adj" fmla="val 273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pl-PL"/>
                        </a:p>
                      </p:txBody>
                    </p:sp>
                    <p:grpSp>
                      <p:nvGrpSpPr>
                        <p:cNvPr id="20" name="Group 5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497" y="2594"/>
                          <a:ext cx="869" cy="356"/>
                          <a:chOff x="3497" y="2594"/>
                          <a:chExt cx="869" cy="356"/>
                        </a:xfrm>
                      </p:grpSpPr>
                      <p:sp>
                        <p:nvSpPr>
                          <p:cNvPr id="379955" name="AutoShape 5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97" y="2594"/>
                            <a:ext cx="869" cy="356"/>
                          </a:xfrm>
                          <a:prstGeom prst="roundRect">
                            <a:avLst>
                              <a:gd name="adj" fmla="val 278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pl-PL"/>
                          </a:p>
                        </p:txBody>
                      </p:sp>
                      <p:grpSp>
                        <p:nvGrpSpPr>
                          <p:cNvPr id="21" name="Group 5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497" y="2594"/>
                            <a:ext cx="864" cy="349"/>
                            <a:chOff x="3497" y="2594"/>
                            <a:chExt cx="864" cy="349"/>
                          </a:xfrm>
                        </p:grpSpPr>
                        <p:sp>
                          <p:nvSpPr>
                            <p:cNvPr id="379957" name="AutoShape 5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497" y="2594"/>
                              <a:ext cx="864" cy="349"/>
                            </a:xfrm>
                            <a:prstGeom prst="roundRect">
                              <a:avLst>
                                <a:gd name="adj" fmla="val 287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pl-PL"/>
                            </a:p>
                          </p:txBody>
                        </p:sp>
                        <p:grpSp>
                          <p:nvGrpSpPr>
                            <p:cNvPr id="22" name="Group 54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3497" y="2594"/>
                              <a:ext cx="861" cy="344"/>
                              <a:chOff x="3497" y="2594"/>
                              <a:chExt cx="861" cy="344"/>
                            </a:xfrm>
                          </p:grpSpPr>
                          <p:sp>
                            <p:nvSpPr>
                              <p:cNvPr id="379959" name="AutoShape 55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497" y="2594"/>
                                <a:ext cx="861" cy="344"/>
                              </a:xfrm>
                              <a:prstGeom prst="roundRect">
                                <a:avLst>
                                  <a:gd name="adj" fmla="val 287"/>
                                </a:avLst>
                              </a:prstGeom>
                              <a:noFill/>
                              <a:ln w="9525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pl-PL"/>
                              </a:p>
                            </p:txBody>
                          </p:sp>
                          <p:grpSp>
                            <p:nvGrpSpPr>
                              <p:cNvPr id="23" name="Group 56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3497" y="2594"/>
                                <a:ext cx="857" cy="339"/>
                                <a:chOff x="3497" y="2594"/>
                                <a:chExt cx="857" cy="339"/>
                              </a:xfrm>
                            </p:grpSpPr>
                            <p:sp>
                              <p:nvSpPr>
                                <p:cNvPr id="379961" name="AutoShape 57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497" y="2594"/>
                                  <a:ext cx="857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379962" name="AutoShape 58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497" y="2594"/>
                                  <a:ext cx="857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379963" name="AutoShape 59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497" y="2594"/>
                                  <a:ext cx="857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379964" name="AutoShape 60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497" y="2594"/>
                                  <a:ext cx="855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379965" name="AutoShape 61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497" y="2594"/>
                                  <a:ext cx="855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379966" name="AutoShape 62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498" y="2595"/>
                                  <a:ext cx="564" cy="305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lIns="0" tIns="0" rIns="0" bIns="0">
                                  <a:spAutoFit/>
                                </a:bodyPr>
                                <a:lstStyle/>
                                <a:p>
                                  <a:pPr algn="l" defTabSz="828675" hangingPunct="0">
                                    <a:lnSpc>
                                      <a:spcPts val="3463"/>
                                    </a:lnSpc>
                                    <a:buClr>
                                      <a:srgbClr val="000000"/>
                                    </a:buClr>
                                    <a:buSzPct val="45000"/>
                                    <a:buFont typeface="StarSymbol" charset="0"/>
                                    <a:buNone/>
                                    <a:tabLst>
                                      <a:tab pos="0" algn="l"/>
                                      <a:tab pos="406400" algn="l"/>
                                      <a:tab pos="814388" algn="l"/>
                                      <a:tab pos="1220788" algn="l"/>
                                      <a:tab pos="1628775" algn="l"/>
                                      <a:tab pos="2036763" algn="l"/>
                                      <a:tab pos="2443163" algn="l"/>
                                      <a:tab pos="2851150" algn="l"/>
                                      <a:tab pos="3259138" algn="l"/>
                                      <a:tab pos="3665538" algn="l"/>
                                      <a:tab pos="4073525" algn="l"/>
                                      <a:tab pos="4481513" algn="l"/>
                                      <a:tab pos="4889500" algn="l"/>
                                      <a:tab pos="5295900" algn="l"/>
                                      <a:tab pos="5703888" algn="l"/>
                                      <a:tab pos="6111875" algn="l"/>
                                      <a:tab pos="6518275" algn="l"/>
                                      <a:tab pos="6926263" algn="l"/>
                                      <a:tab pos="7334250" algn="l"/>
                                      <a:tab pos="7742238" algn="l"/>
                                      <a:tab pos="8148638" algn="l"/>
                                    </a:tabLst>
                                  </a:pPr>
                                  <a:r>
                                    <a:rPr lang="en-GB" sz="2500" b="1">
                                      <a:solidFill>
                                        <a:srgbClr val="280099"/>
                                      </a:solidFill>
                                      <a:latin typeface="Arial" pitchFamily="34" charset="0"/>
                                    </a:rPr>
                                    <a:t>słabe</a:t>
                                  </a: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</p:grpSp>
              </p:grpSp>
            </p:grpSp>
          </p:grpSp>
        </p:grpSp>
      </p:grpSp>
      <p:grpSp>
        <p:nvGrpSpPr>
          <p:cNvPr id="379913" name="Group 90"/>
          <p:cNvGrpSpPr>
            <a:grpSpLocks/>
          </p:cNvGrpSpPr>
          <p:nvPr/>
        </p:nvGrpSpPr>
        <p:grpSpPr bwMode="auto">
          <a:xfrm>
            <a:off x="2063750" y="1317092"/>
            <a:ext cx="2011363" cy="881062"/>
            <a:chOff x="1433" y="2412"/>
            <a:chExt cx="1397" cy="612"/>
          </a:xfrm>
        </p:grpSpPr>
        <p:sp>
          <p:nvSpPr>
            <p:cNvPr id="379995" name="AutoShape 91"/>
            <p:cNvSpPr>
              <a:spLocks noChangeArrowheads="1"/>
            </p:cNvSpPr>
            <p:nvPr/>
          </p:nvSpPr>
          <p:spPr bwMode="auto">
            <a:xfrm>
              <a:off x="1433" y="2412"/>
              <a:ext cx="907" cy="421"/>
            </a:xfrm>
            <a:prstGeom prst="roundRect">
              <a:avLst>
                <a:gd name="adj" fmla="val 236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379915" name="Group 92"/>
            <p:cNvGrpSpPr>
              <a:grpSpLocks/>
            </p:cNvGrpSpPr>
            <p:nvPr/>
          </p:nvGrpSpPr>
          <p:grpSpPr bwMode="auto">
            <a:xfrm>
              <a:off x="1433" y="2412"/>
              <a:ext cx="1397" cy="612"/>
              <a:chOff x="1433" y="2412"/>
              <a:chExt cx="1397" cy="612"/>
            </a:xfrm>
          </p:grpSpPr>
          <p:sp>
            <p:nvSpPr>
              <p:cNvPr id="379997" name="AutoShape 93"/>
              <p:cNvSpPr>
                <a:spLocks noChangeArrowheads="1"/>
              </p:cNvSpPr>
              <p:nvPr/>
            </p:nvSpPr>
            <p:spPr bwMode="auto">
              <a:xfrm>
                <a:off x="1433" y="2412"/>
                <a:ext cx="901" cy="408"/>
              </a:xfrm>
              <a:prstGeom prst="roundRect">
                <a:avLst>
                  <a:gd name="adj" fmla="val 24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379917" name="Group 94"/>
              <p:cNvGrpSpPr>
                <a:grpSpLocks/>
              </p:cNvGrpSpPr>
              <p:nvPr/>
            </p:nvGrpSpPr>
            <p:grpSpPr bwMode="auto">
              <a:xfrm>
                <a:off x="1433" y="2412"/>
                <a:ext cx="1397" cy="612"/>
                <a:chOff x="1433" y="2412"/>
                <a:chExt cx="1397" cy="612"/>
              </a:xfrm>
            </p:grpSpPr>
            <p:sp>
              <p:nvSpPr>
                <p:cNvPr id="379999" name="AutoShape 95"/>
                <p:cNvSpPr>
                  <a:spLocks noChangeArrowheads="1"/>
                </p:cNvSpPr>
                <p:nvPr/>
              </p:nvSpPr>
              <p:spPr bwMode="auto">
                <a:xfrm>
                  <a:off x="1433" y="2412"/>
                  <a:ext cx="896" cy="398"/>
                </a:xfrm>
                <a:prstGeom prst="roundRect">
                  <a:avLst>
                    <a:gd name="adj" fmla="val 250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grpSp>
              <p:nvGrpSpPr>
                <p:cNvPr id="379919" name="Group 96"/>
                <p:cNvGrpSpPr>
                  <a:grpSpLocks/>
                </p:cNvGrpSpPr>
                <p:nvPr/>
              </p:nvGrpSpPr>
              <p:grpSpPr bwMode="auto">
                <a:xfrm>
                  <a:off x="1433" y="2412"/>
                  <a:ext cx="1397" cy="612"/>
                  <a:chOff x="1433" y="2412"/>
                  <a:chExt cx="1397" cy="612"/>
                </a:xfrm>
              </p:grpSpPr>
              <p:sp>
                <p:nvSpPr>
                  <p:cNvPr id="380001" name="AutoShape 97"/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412"/>
                    <a:ext cx="890" cy="388"/>
                  </a:xfrm>
                  <a:prstGeom prst="roundRect">
                    <a:avLst>
                      <a:gd name="adj" fmla="val 255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grpSp>
                <p:nvGrpSpPr>
                  <p:cNvPr id="379921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1433" y="2412"/>
                    <a:ext cx="1397" cy="612"/>
                    <a:chOff x="1433" y="2412"/>
                    <a:chExt cx="1397" cy="612"/>
                  </a:xfrm>
                </p:grpSpPr>
                <p:sp>
                  <p:nvSpPr>
                    <p:cNvPr id="380003" name="AutoShape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3" y="2412"/>
                      <a:ext cx="885" cy="377"/>
                    </a:xfrm>
                    <a:prstGeom prst="roundRect">
                      <a:avLst>
                        <a:gd name="adj" fmla="val 264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pl-PL"/>
                    </a:p>
                  </p:txBody>
                </p:sp>
                <p:grpSp>
                  <p:nvGrpSpPr>
                    <p:cNvPr id="379923" name="Group 10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33" y="2412"/>
                      <a:ext cx="1397" cy="612"/>
                      <a:chOff x="1433" y="2412"/>
                      <a:chExt cx="1397" cy="612"/>
                    </a:xfrm>
                  </p:grpSpPr>
                  <p:sp>
                    <p:nvSpPr>
                      <p:cNvPr id="380005" name="AutoShape 10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33" y="2412"/>
                        <a:ext cx="880" cy="370"/>
                      </a:xfrm>
                      <a:prstGeom prst="roundRect">
                        <a:avLst>
                          <a:gd name="adj" fmla="val 269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pl-PL"/>
                      </a:p>
                    </p:txBody>
                  </p:sp>
                  <p:grpSp>
                    <p:nvGrpSpPr>
                      <p:cNvPr id="379925" name="Group 10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433" y="2412"/>
                        <a:ext cx="1397" cy="612"/>
                        <a:chOff x="1433" y="2412"/>
                        <a:chExt cx="1397" cy="612"/>
                      </a:xfrm>
                    </p:grpSpPr>
                    <p:sp>
                      <p:nvSpPr>
                        <p:cNvPr id="380007" name="AutoShape 10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433" y="2412"/>
                          <a:ext cx="875" cy="362"/>
                        </a:xfrm>
                        <a:prstGeom prst="roundRect">
                          <a:avLst>
                            <a:gd name="adj" fmla="val 273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pl-PL"/>
                        </a:p>
                      </p:txBody>
                    </p:sp>
                    <p:grpSp>
                      <p:nvGrpSpPr>
                        <p:cNvPr id="379927" name="Group 10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433" y="2412"/>
                          <a:ext cx="1397" cy="612"/>
                          <a:chOff x="1433" y="2412"/>
                          <a:chExt cx="1397" cy="612"/>
                        </a:xfrm>
                      </p:grpSpPr>
                      <p:sp>
                        <p:nvSpPr>
                          <p:cNvPr id="380009" name="AutoShape 10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33" y="2412"/>
                            <a:ext cx="870" cy="355"/>
                          </a:xfrm>
                          <a:prstGeom prst="roundRect">
                            <a:avLst>
                              <a:gd name="adj" fmla="val 282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pl-PL"/>
                          </a:p>
                        </p:txBody>
                      </p:sp>
                      <p:grpSp>
                        <p:nvGrpSpPr>
                          <p:cNvPr id="379929" name="Group 10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433" y="2412"/>
                            <a:ext cx="1397" cy="612"/>
                            <a:chOff x="1433" y="2412"/>
                            <a:chExt cx="1397" cy="612"/>
                          </a:xfrm>
                        </p:grpSpPr>
                        <p:sp>
                          <p:nvSpPr>
                            <p:cNvPr id="380011" name="AutoShape 10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33" y="2412"/>
                              <a:ext cx="864" cy="349"/>
                            </a:xfrm>
                            <a:prstGeom prst="roundRect">
                              <a:avLst>
                                <a:gd name="adj" fmla="val 287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pl-PL"/>
                            </a:p>
                          </p:txBody>
                        </p:sp>
                        <p:grpSp>
                          <p:nvGrpSpPr>
                            <p:cNvPr id="379931" name="Group 108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433" y="2412"/>
                              <a:ext cx="1397" cy="612"/>
                              <a:chOff x="1433" y="2412"/>
                              <a:chExt cx="1397" cy="612"/>
                            </a:xfrm>
                          </p:grpSpPr>
                          <p:sp>
                            <p:nvSpPr>
                              <p:cNvPr id="380013" name="AutoShape 109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33" y="2412"/>
                                <a:ext cx="860" cy="344"/>
                              </a:xfrm>
                              <a:prstGeom prst="roundRect">
                                <a:avLst>
                                  <a:gd name="adj" fmla="val 287"/>
                                </a:avLst>
                              </a:prstGeom>
                              <a:noFill/>
                              <a:ln w="9525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pl-PL"/>
                              </a:p>
                            </p:txBody>
                          </p:sp>
                          <p:grpSp>
                            <p:nvGrpSpPr>
                              <p:cNvPr id="379933" name="Group 110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1433" y="2412"/>
                                <a:ext cx="1397" cy="612"/>
                                <a:chOff x="1433" y="2412"/>
                                <a:chExt cx="1397" cy="612"/>
                              </a:xfrm>
                            </p:grpSpPr>
                            <p:sp>
                              <p:nvSpPr>
                                <p:cNvPr id="380015" name="AutoShape 111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433" y="2412"/>
                                  <a:ext cx="857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380016" name="AutoShape 112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433" y="2412"/>
                                  <a:ext cx="857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380017" name="AutoShape 113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433" y="2412"/>
                                  <a:ext cx="857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380018" name="AutoShape 114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433" y="2412"/>
                                  <a:ext cx="856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380019" name="AutoShape 115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433" y="2412"/>
                                  <a:ext cx="856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380020" name="AutoShape 116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433" y="2412"/>
                                  <a:ext cx="1397" cy="612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lIns="0" tIns="0" rIns="0" bIns="0">
                                  <a:spAutoFit/>
                                </a:bodyPr>
                                <a:lstStyle/>
                                <a:p>
                                  <a:pPr algn="l" defTabSz="828675" hangingPunct="0">
                                    <a:lnSpc>
                                      <a:spcPts val="3463"/>
                                    </a:lnSpc>
                                    <a:buClr>
                                      <a:srgbClr val="000000"/>
                                    </a:buClr>
                                    <a:buSzPct val="45000"/>
                                    <a:buFont typeface="StarSymbol" charset="0"/>
                                    <a:buNone/>
                                    <a:tabLst>
                                      <a:tab pos="0" algn="l"/>
                                      <a:tab pos="406400" algn="l"/>
                                      <a:tab pos="814388" algn="l"/>
                                      <a:tab pos="1220788" algn="l"/>
                                      <a:tab pos="1628775" algn="l"/>
                                      <a:tab pos="2036763" algn="l"/>
                                      <a:tab pos="2443163" algn="l"/>
                                      <a:tab pos="2851150" algn="l"/>
                                      <a:tab pos="3259138" algn="l"/>
                                      <a:tab pos="3665538" algn="l"/>
                                      <a:tab pos="4073525" algn="l"/>
                                      <a:tab pos="4481513" algn="l"/>
                                      <a:tab pos="4889500" algn="l"/>
                                      <a:tab pos="5295900" algn="l"/>
                                      <a:tab pos="5703888" algn="l"/>
                                      <a:tab pos="6111875" algn="l"/>
                                      <a:tab pos="6518275" algn="l"/>
                                      <a:tab pos="6926263" algn="l"/>
                                      <a:tab pos="7334250" algn="l"/>
                                      <a:tab pos="7742238" algn="l"/>
                                      <a:tab pos="8148638" algn="l"/>
                                    </a:tabLst>
                                  </a:pPr>
                                  <a:r>
                                    <a:rPr lang="en-GB" sz="2500" b="1">
                                      <a:solidFill>
                                        <a:srgbClr val="280099"/>
                                      </a:solidFill>
                                      <a:latin typeface="Arial" pitchFamily="34" charset="0"/>
                                    </a:rPr>
                                    <a:t>elektro-</a:t>
                                  </a:r>
                                </a:p>
                                <a:p>
                                  <a:pPr algn="l" defTabSz="828675" hangingPunct="0">
                                    <a:lnSpc>
                                      <a:spcPts val="3463"/>
                                    </a:lnSpc>
                                    <a:buClr>
                                      <a:srgbClr val="000000"/>
                                    </a:buClr>
                                    <a:buSzPct val="45000"/>
                                    <a:buFont typeface="StarSymbol" charset="0"/>
                                    <a:buNone/>
                                    <a:tabLst>
                                      <a:tab pos="0" algn="l"/>
                                      <a:tab pos="406400" algn="l"/>
                                      <a:tab pos="814388" algn="l"/>
                                      <a:tab pos="1220788" algn="l"/>
                                      <a:tab pos="1628775" algn="l"/>
                                      <a:tab pos="2036763" algn="l"/>
                                      <a:tab pos="2443163" algn="l"/>
                                      <a:tab pos="2851150" algn="l"/>
                                      <a:tab pos="3259138" algn="l"/>
                                      <a:tab pos="3665538" algn="l"/>
                                      <a:tab pos="4073525" algn="l"/>
                                      <a:tab pos="4481513" algn="l"/>
                                      <a:tab pos="4889500" algn="l"/>
                                      <a:tab pos="5295900" algn="l"/>
                                      <a:tab pos="5703888" algn="l"/>
                                      <a:tab pos="6111875" algn="l"/>
                                      <a:tab pos="6518275" algn="l"/>
                                      <a:tab pos="6926263" algn="l"/>
                                      <a:tab pos="7334250" algn="l"/>
                                      <a:tab pos="7742238" algn="l"/>
                                      <a:tab pos="8148638" algn="l"/>
                                    </a:tabLst>
                                  </a:pPr>
                                  <a:r>
                                    <a:rPr lang="en-GB" sz="2500" b="1">
                                      <a:solidFill>
                                        <a:srgbClr val="280099"/>
                                      </a:solidFill>
                                      <a:latin typeface="Arial" pitchFamily="34" charset="0"/>
                                    </a:rPr>
                                    <a:t>magnetyczne</a:t>
                                  </a: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</p:grpSp>
              </p:grpSp>
            </p:grpSp>
          </p:grpSp>
        </p:grpSp>
      </p:grpSp>
      <p:sp>
        <p:nvSpPr>
          <p:cNvPr id="380021" name="AutoShape 117"/>
          <p:cNvSpPr>
            <a:spLocks noChangeArrowheads="1"/>
          </p:cNvSpPr>
          <p:nvPr/>
        </p:nvSpPr>
        <p:spPr bwMode="auto">
          <a:xfrm>
            <a:off x="203200" y="4770438"/>
            <a:ext cx="2227263" cy="242887"/>
          </a:xfrm>
          <a:prstGeom prst="roundRect">
            <a:avLst>
              <a:gd name="adj" fmla="val 59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80028" name="Rectangle 124"/>
          <p:cNvSpPr>
            <a:spLocks noChangeArrowheads="1"/>
          </p:cNvSpPr>
          <p:nvPr/>
        </p:nvSpPr>
        <p:spPr bwMode="auto">
          <a:xfrm>
            <a:off x="5651500" y="5334000"/>
            <a:ext cx="34925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0" hangingPunct="0"/>
            <a:r>
              <a:rPr lang="pl-PL" sz="1800" dirty="0">
                <a:solidFill>
                  <a:srgbClr val="FFC000"/>
                </a:solidFill>
                <a:latin typeface="Comic Sans MS" pitchFamily="66" charset="0"/>
              </a:rPr>
              <a:t>O</a:t>
            </a:r>
            <a:r>
              <a:rPr lang="en-US" sz="1800" dirty="0" err="1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ddziaływania</a:t>
            </a:r>
            <a:r>
              <a:rPr lang="en-US" sz="1800" dirty="0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są</a:t>
            </a:r>
            <a:r>
              <a:rPr lang="en-US" sz="1800" dirty="0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wynikiem</a:t>
            </a:r>
            <a:r>
              <a:rPr lang="en-US" sz="1800" dirty="0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wymiany</a:t>
            </a:r>
            <a:r>
              <a:rPr lang="en-US" sz="1800" dirty="0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pl-PL" sz="1800" b="1" dirty="0" smtClean="0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specjalnych c</a:t>
            </a:r>
            <a:r>
              <a:rPr lang="en-US" sz="1800" b="1" dirty="0" err="1" smtClean="0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ząstek</a:t>
            </a:r>
            <a:r>
              <a:rPr lang="en-US" sz="1800" b="1" dirty="0" smtClean="0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1800" b="1" dirty="0" err="1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przenoszących</a:t>
            </a:r>
            <a:r>
              <a:rPr lang="en-US" sz="1800" b="1" dirty="0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1800" b="1" dirty="0" err="1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oddziaływanie</a:t>
            </a:r>
            <a:r>
              <a:rPr lang="en-US" sz="1800" dirty="0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pl-PL" dirty="0" smtClean="0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takich jak na przykład foton</a:t>
            </a:r>
            <a:r>
              <a:rPr lang="pl-PL" sz="1800" dirty="0" smtClean="0">
                <a:solidFill>
                  <a:schemeClr val="tx1"/>
                </a:solidFill>
                <a:latin typeface="Comic Sans MS" pitchFamily="66" charset="0"/>
              </a:rPr>
              <a:t>.</a:t>
            </a:r>
            <a:endParaRPr lang="en-US" sz="1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aphicFrame>
        <p:nvGraphicFramePr>
          <p:cNvPr id="380029" name="Object 125"/>
          <p:cNvGraphicFramePr>
            <a:graphicFrameLocks noChangeAspect="1"/>
          </p:cNvGraphicFramePr>
          <p:nvPr/>
        </p:nvGraphicFramePr>
        <p:xfrm>
          <a:off x="0" y="5202237"/>
          <a:ext cx="5580062" cy="1655763"/>
        </p:xfrm>
        <a:graphic>
          <a:graphicData uri="http://schemas.openxmlformats.org/presentationml/2006/ole">
            <p:oleObj spid="_x0000_s44034" name="Fotografia Photo Editor" r:id="rId8" imgW="10495238" imgH="3877216" progId="">
              <p:embed/>
            </p:oleObj>
          </a:graphicData>
        </a:graphic>
      </p:graphicFrame>
      <p:sp>
        <p:nvSpPr>
          <p:cNvPr id="121" name="Prostokąt 120"/>
          <p:cNvSpPr/>
          <p:nvPr/>
        </p:nvSpPr>
        <p:spPr>
          <a:xfrm>
            <a:off x="0" y="1054"/>
            <a:ext cx="9144000" cy="23042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22" name="Group 53"/>
          <p:cNvGrpSpPr>
            <a:grpSpLocks/>
          </p:cNvGrpSpPr>
          <p:nvPr/>
        </p:nvGrpSpPr>
        <p:grpSpPr bwMode="auto">
          <a:xfrm>
            <a:off x="6281739" y="435235"/>
            <a:ext cx="1728788" cy="1822450"/>
            <a:chOff x="3957" y="1677"/>
            <a:chExt cx="1089" cy="1148"/>
          </a:xfrm>
        </p:grpSpPr>
        <p:grpSp>
          <p:nvGrpSpPr>
            <p:cNvPr id="123" name="Group 11"/>
            <p:cNvGrpSpPr>
              <a:grpSpLocks/>
            </p:cNvGrpSpPr>
            <p:nvPr/>
          </p:nvGrpSpPr>
          <p:grpSpPr bwMode="auto">
            <a:xfrm>
              <a:off x="3957" y="1677"/>
              <a:ext cx="1089" cy="954"/>
              <a:chOff x="2061" y="2325"/>
              <a:chExt cx="1710" cy="1476"/>
            </a:xfrm>
          </p:grpSpPr>
          <p:pic>
            <p:nvPicPr>
              <p:cNvPr id="125" name="Picture 12" descr="proton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61" y="2325"/>
                <a:ext cx="1710" cy="14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6" name="Oval 13"/>
              <p:cNvSpPr>
                <a:spLocks noChangeArrowheads="1"/>
              </p:cNvSpPr>
              <p:nvPr/>
            </p:nvSpPr>
            <p:spPr bwMode="auto">
              <a:xfrm>
                <a:off x="2307" y="2463"/>
                <a:ext cx="1203" cy="1218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124" name="Text Box 5"/>
            <p:cNvSpPr txBox="1">
              <a:spLocks noChangeArrowheads="1"/>
            </p:cNvSpPr>
            <p:nvPr/>
          </p:nvSpPr>
          <p:spPr bwMode="auto">
            <a:xfrm>
              <a:off x="4031" y="2459"/>
              <a:ext cx="865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0" tIns="45715" rIns="91430" bIns="45715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de-DE" b="0" dirty="0">
                  <a:solidFill>
                    <a:srgbClr val="FFFF00"/>
                  </a:solidFill>
                </a:rPr>
                <a:t>10</a:t>
              </a:r>
              <a:r>
                <a:rPr lang="de-DE" b="0" baseline="30000" dirty="0">
                  <a:solidFill>
                    <a:srgbClr val="FFFF00"/>
                  </a:solidFill>
                </a:rPr>
                <a:t>-15</a:t>
              </a:r>
              <a:r>
                <a:rPr lang="de-DE" b="0" dirty="0">
                  <a:solidFill>
                    <a:srgbClr val="FFFF00"/>
                  </a:solidFill>
                </a:rPr>
                <a:t> m</a:t>
              </a:r>
            </a:p>
            <a:p>
              <a:pPr algn="l" eaLnBrk="1" hangingPunct="1"/>
              <a:r>
                <a:rPr lang="pl-PL" b="0" dirty="0" smtClean="0">
                  <a:solidFill>
                    <a:srgbClr val="FFFF00"/>
                  </a:solidFill>
                </a:rPr>
                <a:t>nukleon</a:t>
              </a:r>
              <a:endParaRPr lang="de-DE" b="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27" name="Group 43"/>
          <p:cNvGrpSpPr>
            <a:grpSpLocks/>
          </p:cNvGrpSpPr>
          <p:nvPr/>
        </p:nvGrpSpPr>
        <p:grpSpPr bwMode="auto">
          <a:xfrm>
            <a:off x="319088" y="382277"/>
            <a:ext cx="2360612" cy="1771650"/>
            <a:chOff x="201" y="882"/>
            <a:chExt cx="1487" cy="1116"/>
          </a:xfrm>
        </p:grpSpPr>
        <p:pic>
          <p:nvPicPr>
            <p:cNvPr id="128" name="Picture 17" descr="LemmonFlower500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" y="882"/>
              <a:ext cx="1487" cy="1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9" name="Rectangle 40"/>
            <p:cNvSpPr>
              <a:spLocks noChangeArrowheads="1"/>
            </p:cNvSpPr>
            <p:nvPr/>
          </p:nvSpPr>
          <p:spPr bwMode="auto">
            <a:xfrm>
              <a:off x="1044" y="1793"/>
              <a:ext cx="492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1400" b="0" dirty="0" smtClean="0">
                  <a:solidFill>
                    <a:srgbClr val="FFFF00"/>
                  </a:solidFill>
                </a:rPr>
                <a:t>mater</a:t>
              </a:r>
              <a:r>
                <a:rPr lang="pl-PL" sz="1400" b="0" dirty="0" err="1" smtClean="0">
                  <a:solidFill>
                    <a:srgbClr val="FFFF00"/>
                  </a:solidFill>
                </a:rPr>
                <a:t>ia</a:t>
              </a:r>
              <a:endParaRPr lang="en-US" sz="1400" b="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30" name="Group 47"/>
          <p:cNvGrpSpPr>
            <a:grpSpLocks/>
          </p:cNvGrpSpPr>
          <p:nvPr/>
        </p:nvGrpSpPr>
        <p:grpSpPr bwMode="auto">
          <a:xfrm>
            <a:off x="5138738" y="489210"/>
            <a:ext cx="1373187" cy="1768475"/>
            <a:chOff x="3237" y="1388"/>
            <a:chExt cx="865" cy="1114"/>
          </a:xfrm>
        </p:grpSpPr>
        <p:pic>
          <p:nvPicPr>
            <p:cNvPr id="131" name="Picture 15" descr="nucleus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7" y="1388"/>
              <a:ext cx="774" cy="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" name="Text Box 16"/>
            <p:cNvSpPr txBox="1">
              <a:spLocks noChangeArrowheads="1"/>
            </p:cNvSpPr>
            <p:nvPr/>
          </p:nvSpPr>
          <p:spPr bwMode="auto">
            <a:xfrm>
              <a:off x="3237" y="2136"/>
              <a:ext cx="865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0" tIns="45715" rIns="91430" bIns="45715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de-DE" b="0" dirty="0">
                  <a:solidFill>
                    <a:srgbClr val="FFFF00"/>
                  </a:solidFill>
                </a:rPr>
                <a:t>10</a:t>
              </a:r>
              <a:r>
                <a:rPr lang="de-DE" b="0" baseline="30000" dirty="0">
                  <a:solidFill>
                    <a:srgbClr val="FFFF00"/>
                  </a:solidFill>
                </a:rPr>
                <a:t>-14</a:t>
              </a:r>
              <a:r>
                <a:rPr lang="de-DE" b="0" dirty="0">
                  <a:solidFill>
                    <a:srgbClr val="FFFF00"/>
                  </a:solidFill>
                </a:rPr>
                <a:t> m</a:t>
              </a:r>
            </a:p>
            <a:p>
              <a:pPr algn="l" eaLnBrk="1" hangingPunct="1"/>
              <a:r>
                <a:rPr lang="pl-PL" b="0" dirty="0" smtClean="0">
                  <a:solidFill>
                    <a:srgbClr val="FFFF00"/>
                  </a:solidFill>
                </a:rPr>
                <a:t>jądro</a:t>
              </a:r>
              <a:endParaRPr lang="de-DE" b="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33" name="Group 46"/>
          <p:cNvGrpSpPr>
            <a:grpSpLocks/>
          </p:cNvGrpSpPr>
          <p:nvPr/>
        </p:nvGrpSpPr>
        <p:grpSpPr bwMode="auto">
          <a:xfrm>
            <a:off x="3843338" y="274898"/>
            <a:ext cx="1662112" cy="1982787"/>
            <a:chOff x="2421" y="1011"/>
            <a:chExt cx="1047" cy="1249"/>
          </a:xfrm>
        </p:grpSpPr>
        <p:pic>
          <p:nvPicPr>
            <p:cNvPr id="134" name="Picture 16" descr="atom3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1" y="1011"/>
              <a:ext cx="1047" cy="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5" name="Text Box 25"/>
            <p:cNvSpPr txBox="1">
              <a:spLocks noChangeArrowheads="1"/>
            </p:cNvSpPr>
            <p:nvPr/>
          </p:nvSpPr>
          <p:spPr bwMode="auto">
            <a:xfrm>
              <a:off x="2446" y="1894"/>
              <a:ext cx="865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0" tIns="45715" rIns="91430" bIns="45715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de-DE" b="0" dirty="0">
                  <a:solidFill>
                    <a:srgbClr val="FFFF00"/>
                  </a:solidFill>
                </a:rPr>
                <a:t>10</a:t>
              </a:r>
              <a:r>
                <a:rPr lang="de-DE" b="0" baseline="30000" dirty="0">
                  <a:solidFill>
                    <a:srgbClr val="FFFF00"/>
                  </a:solidFill>
                </a:rPr>
                <a:t>-10</a:t>
              </a:r>
              <a:r>
                <a:rPr lang="de-DE" b="0" dirty="0">
                  <a:solidFill>
                    <a:srgbClr val="FFFF00"/>
                  </a:solidFill>
                </a:rPr>
                <a:t> m</a:t>
              </a:r>
            </a:p>
            <a:p>
              <a:pPr algn="l" eaLnBrk="1" hangingPunct="1"/>
              <a:r>
                <a:rPr lang="pl-PL" b="0" dirty="0" smtClean="0">
                  <a:solidFill>
                    <a:srgbClr val="FFFF00"/>
                  </a:solidFill>
                </a:rPr>
                <a:t>atom</a:t>
              </a:r>
              <a:endParaRPr lang="de-DE" b="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36" name="Group 45"/>
          <p:cNvGrpSpPr>
            <a:grpSpLocks/>
          </p:cNvGrpSpPr>
          <p:nvPr/>
        </p:nvGrpSpPr>
        <p:grpSpPr bwMode="auto">
          <a:xfrm>
            <a:off x="2652713" y="433102"/>
            <a:ext cx="1462087" cy="1812925"/>
            <a:chOff x="1671" y="1039"/>
            <a:chExt cx="921" cy="1142"/>
          </a:xfrm>
        </p:grpSpPr>
        <p:pic>
          <p:nvPicPr>
            <p:cNvPr id="137" name="Picture 18" descr="molecule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1" y="1039"/>
              <a:ext cx="702" cy="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8" name="Text Box 10"/>
            <p:cNvSpPr txBox="1">
              <a:spLocks noChangeArrowheads="1"/>
            </p:cNvSpPr>
            <p:nvPr/>
          </p:nvSpPr>
          <p:spPr bwMode="auto">
            <a:xfrm>
              <a:off x="1727" y="1815"/>
              <a:ext cx="865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0" tIns="45715" rIns="91430" bIns="45715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de-DE" b="0" dirty="0">
                  <a:solidFill>
                    <a:srgbClr val="FFFF00"/>
                  </a:solidFill>
                </a:rPr>
                <a:t>10</a:t>
              </a:r>
              <a:r>
                <a:rPr lang="de-DE" b="0" baseline="30000" dirty="0">
                  <a:solidFill>
                    <a:srgbClr val="FFFF00"/>
                  </a:solidFill>
                </a:rPr>
                <a:t>-9</a:t>
              </a:r>
              <a:r>
                <a:rPr lang="de-DE" b="0" dirty="0">
                  <a:solidFill>
                    <a:srgbClr val="FFFF00"/>
                  </a:solidFill>
                </a:rPr>
                <a:t> m</a:t>
              </a:r>
            </a:p>
            <a:p>
              <a:pPr algn="l" eaLnBrk="1" hangingPunct="1"/>
              <a:r>
                <a:rPr lang="pl-PL" b="0" dirty="0" smtClean="0">
                  <a:solidFill>
                    <a:srgbClr val="FFFF00"/>
                  </a:solidFill>
                </a:rPr>
                <a:t>cząsteczka</a:t>
              </a:r>
              <a:endParaRPr lang="de-DE" b="0" dirty="0">
                <a:solidFill>
                  <a:srgbClr val="FFFF00"/>
                </a:solidFill>
              </a:endParaRPr>
            </a:p>
          </p:txBody>
        </p:sp>
      </p:grpSp>
      <p:sp>
        <p:nvSpPr>
          <p:cNvPr id="139" name="Arc 34"/>
          <p:cNvSpPr>
            <a:spLocks/>
          </p:cNvSpPr>
          <p:nvPr/>
        </p:nvSpPr>
        <p:spPr bwMode="auto">
          <a:xfrm rot="20700285">
            <a:off x="1864263" y="134151"/>
            <a:ext cx="1085850" cy="3714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40" name="Arc 35"/>
          <p:cNvSpPr>
            <a:spLocks/>
          </p:cNvSpPr>
          <p:nvPr/>
        </p:nvSpPr>
        <p:spPr bwMode="auto">
          <a:xfrm rot="20653966">
            <a:off x="3377906" y="141595"/>
            <a:ext cx="1085850" cy="3714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41" name="Arc 36"/>
          <p:cNvSpPr>
            <a:spLocks/>
          </p:cNvSpPr>
          <p:nvPr/>
        </p:nvSpPr>
        <p:spPr bwMode="auto">
          <a:xfrm rot="20896354">
            <a:off x="4804427" y="200645"/>
            <a:ext cx="1085850" cy="3714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42" name="Arc 37"/>
          <p:cNvSpPr>
            <a:spLocks/>
          </p:cNvSpPr>
          <p:nvPr/>
        </p:nvSpPr>
        <p:spPr bwMode="auto">
          <a:xfrm rot="20681592">
            <a:off x="6113940" y="281808"/>
            <a:ext cx="1085850" cy="3714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43" name="Arc 38"/>
          <p:cNvSpPr>
            <a:spLocks/>
          </p:cNvSpPr>
          <p:nvPr/>
        </p:nvSpPr>
        <p:spPr bwMode="auto">
          <a:xfrm rot="21333724">
            <a:off x="7393055" y="474556"/>
            <a:ext cx="1085850" cy="3714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grpSp>
        <p:nvGrpSpPr>
          <p:cNvPr id="144" name="Group 51"/>
          <p:cNvGrpSpPr>
            <a:grpSpLocks/>
          </p:cNvGrpSpPr>
          <p:nvPr/>
        </p:nvGrpSpPr>
        <p:grpSpPr bwMode="auto">
          <a:xfrm>
            <a:off x="7611492" y="649126"/>
            <a:ext cx="1608137" cy="1627187"/>
            <a:chOff x="4739" y="2095"/>
            <a:chExt cx="1013" cy="1025"/>
          </a:xfrm>
        </p:grpSpPr>
        <p:sp>
          <p:nvSpPr>
            <p:cNvPr id="145" name="Text Box 22"/>
            <p:cNvSpPr txBox="1">
              <a:spLocks noChangeArrowheads="1"/>
            </p:cNvSpPr>
            <p:nvPr/>
          </p:nvSpPr>
          <p:spPr bwMode="auto">
            <a:xfrm>
              <a:off x="4739" y="2754"/>
              <a:ext cx="1013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0" tIns="45715" rIns="91430" bIns="45715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de-DE" b="0" dirty="0">
                  <a:solidFill>
                    <a:srgbClr val="FFFF00"/>
                  </a:solidFill>
                </a:rPr>
                <a:t>&lt;10</a:t>
              </a:r>
              <a:r>
                <a:rPr lang="de-DE" b="0" baseline="30000" dirty="0">
                  <a:solidFill>
                    <a:srgbClr val="FFFF00"/>
                  </a:solidFill>
                </a:rPr>
                <a:t>-18</a:t>
              </a:r>
              <a:r>
                <a:rPr lang="de-DE" b="0" dirty="0">
                  <a:solidFill>
                    <a:srgbClr val="FFFF00"/>
                  </a:solidFill>
                </a:rPr>
                <a:t> m</a:t>
              </a:r>
            </a:p>
            <a:p>
              <a:pPr algn="l" eaLnBrk="1" hangingPunct="1"/>
              <a:r>
                <a:rPr lang="de-DE" b="0" dirty="0" err="1">
                  <a:solidFill>
                    <a:srgbClr val="FF0000"/>
                  </a:solidFill>
                </a:rPr>
                <a:t>quark</a:t>
              </a:r>
              <a:r>
                <a:rPr lang="de-DE" b="0" dirty="0">
                  <a:solidFill>
                    <a:srgbClr val="FF0000"/>
                  </a:solidFill>
                </a:rPr>
                <a:t>, </a:t>
              </a:r>
              <a:r>
                <a:rPr lang="de-DE" b="0" dirty="0" err="1">
                  <a:solidFill>
                    <a:srgbClr val="FF0000"/>
                  </a:solidFill>
                </a:rPr>
                <a:t>electron</a:t>
              </a:r>
              <a:endParaRPr lang="de-DE" b="0" dirty="0">
                <a:solidFill>
                  <a:srgbClr val="FF0000"/>
                </a:solidFill>
              </a:endParaRPr>
            </a:p>
          </p:txBody>
        </p:sp>
        <p:grpSp>
          <p:nvGrpSpPr>
            <p:cNvPr id="146" name="Group 50"/>
            <p:cNvGrpSpPr>
              <a:grpSpLocks/>
            </p:cNvGrpSpPr>
            <p:nvPr/>
          </p:nvGrpSpPr>
          <p:grpSpPr bwMode="auto">
            <a:xfrm>
              <a:off x="4786" y="2095"/>
              <a:ext cx="790" cy="789"/>
              <a:chOff x="4786" y="2095"/>
              <a:chExt cx="790" cy="789"/>
            </a:xfrm>
          </p:grpSpPr>
          <p:grpSp>
            <p:nvGrpSpPr>
              <p:cNvPr id="147" name="Group 5"/>
              <p:cNvGrpSpPr>
                <a:grpSpLocks/>
              </p:cNvGrpSpPr>
              <p:nvPr/>
            </p:nvGrpSpPr>
            <p:grpSpPr bwMode="auto">
              <a:xfrm>
                <a:off x="5016" y="2095"/>
                <a:ext cx="544" cy="562"/>
                <a:chOff x="2915" y="1815"/>
                <a:chExt cx="1200" cy="1200"/>
              </a:xfrm>
            </p:grpSpPr>
            <p:pic>
              <p:nvPicPr>
                <p:cNvPr id="154" name="Picture 6" descr="quark2"/>
                <p:cNvPicPr>
                  <a:picLocks noChangeAspect="1" noChangeArrowheads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xmlns="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15" y="1815"/>
                  <a:ext cx="1200" cy="1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5" name="Oval 7"/>
                <p:cNvSpPr>
                  <a:spLocks noChangeArrowheads="1"/>
                </p:cNvSpPr>
                <p:nvPr/>
              </p:nvSpPr>
              <p:spPr bwMode="auto">
                <a:xfrm>
                  <a:off x="3225" y="2093"/>
                  <a:ext cx="566" cy="563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48" name="Group 8"/>
              <p:cNvGrpSpPr>
                <a:grpSpLocks/>
              </p:cNvGrpSpPr>
              <p:nvPr/>
            </p:nvGrpSpPr>
            <p:grpSpPr bwMode="auto">
              <a:xfrm>
                <a:off x="5054" y="2362"/>
                <a:ext cx="522" cy="522"/>
                <a:chOff x="5070" y="2364"/>
                <a:chExt cx="522" cy="522"/>
              </a:xfrm>
            </p:grpSpPr>
            <p:pic>
              <p:nvPicPr>
                <p:cNvPr id="152" name="Picture 9" descr="quarkred"/>
                <p:cNvPicPr>
                  <a:picLocks noChangeAspect="1" noChangeArrowheads="1"/>
                </p:cNvPicPr>
                <p:nvPr/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xmlns="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70" y="2364"/>
                  <a:ext cx="522" cy="5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3" name="Oval 10"/>
                <p:cNvSpPr>
                  <a:spLocks noChangeArrowheads="1"/>
                </p:cNvSpPr>
                <p:nvPr/>
              </p:nvSpPr>
              <p:spPr bwMode="auto">
                <a:xfrm>
                  <a:off x="5182" y="2480"/>
                  <a:ext cx="256" cy="250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49" name="Group 2"/>
              <p:cNvGrpSpPr>
                <a:grpSpLocks/>
              </p:cNvGrpSpPr>
              <p:nvPr/>
            </p:nvGrpSpPr>
            <p:grpSpPr bwMode="auto">
              <a:xfrm>
                <a:off x="4786" y="2216"/>
                <a:ext cx="570" cy="606"/>
                <a:chOff x="3478" y="1930"/>
                <a:chExt cx="1200" cy="1200"/>
              </a:xfrm>
            </p:grpSpPr>
            <p:pic>
              <p:nvPicPr>
                <p:cNvPr id="150" name="Picture 3" descr="quark1"/>
                <p:cNvPicPr>
                  <a:picLocks noChangeAspect="1" noChangeArrowheads="1"/>
                </p:cNvPicPr>
                <p:nvPr/>
              </p:nvPicPr>
              <p:blipFill>
                <a:blip r:embed="rId16" cstate="print">
                  <a:extLst>
                    <a:ext uri="{28A0092B-C50C-407E-A947-70E740481C1C}">
                      <a14:useLocalDpi xmlns:a14="http://schemas.microsoft.com/office/drawing/2010/main" xmlns="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78" y="1930"/>
                  <a:ext cx="1200" cy="1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1" name="Oval 4"/>
                <p:cNvSpPr>
                  <a:spLocks noChangeArrowheads="1"/>
                </p:cNvSpPr>
                <p:nvPr/>
              </p:nvSpPr>
              <p:spPr bwMode="auto">
                <a:xfrm>
                  <a:off x="3742" y="2204"/>
                  <a:ext cx="570" cy="56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156" name="Freeform 8"/>
          <p:cNvSpPr>
            <a:spLocks noChangeArrowheads="1"/>
          </p:cNvSpPr>
          <p:nvPr/>
        </p:nvSpPr>
        <p:spPr bwMode="auto">
          <a:xfrm>
            <a:off x="6926263" y="3000375"/>
            <a:ext cx="811212" cy="863600"/>
          </a:xfrm>
          <a:custGeom>
            <a:avLst/>
            <a:gdLst/>
            <a:ahLst/>
            <a:cxnLst>
              <a:cxn ang="0">
                <a:pos x="124" y="2646"/>
              </a:cxn>
              <a:cxn ang="0">
                <a:pos x="0" y="0"/>
              </a:cxn>
              <a:cxn ang="0">
                <a:pos x="2481" y="13"/>
              </a:cxn>
              <a:cxn ang="0">
                <a:pos x="455" y="1488"/>
              </a:cxn>
              <a:cxn ang="0">
                <a:pos x="124" y="2646"/>
              </a:cxn>
            </a:cxnLst>
            <a:rect l="0" t="0" r="r" b="b"/>
            <a:pathLst>
              <a:path w="2482" h="2647">
                <a:moveTo>
                  <a:pt x="124" y="2646"/>
                </a:moveTo>
                <a:lnTo>
                  <a:pt x="0" y="0"/>
                </a:lnTo>
                <a:lnTo>
                  <a:pt x="2481" y="13"/>
                </a:lnTo>
                <a:lnTo>
                  <a:pt x="455" y="1488"/>
                </a:lnTo>
                <a:lnTo>
                  <a:pt x="124" y="2646"/>
                </a:lnTo>
              </a:path>
            </a:pathLst>
          </a:custGeom>
          <a:solidFill>
            <a:srgbClr val="FFFFFF"/>
          </a:solidFill>
          <a:ln w="936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157" name="Group 9"/>
          <p:cNvGrpSpPr>
            <a:grpSpLocks/>
          </p:cNvGrpSpPr>
          <p:nvPr/>
        </p:nvGrpSpPr>
        <p:grpSpPr bwMode="auto">
          <a:xfrm>
            <a:off x="7410450" y="2586038"/>
            <a:ext cx="1249363" cy="606425"/>
            <a:chOff x="5146" y="2594"/>
            <a:chExt cx="868" cy="421"/>
          </a:xfrm>
        </p:grpSpPr>
        <p:sp>
          <p:nvSpPr>
            <p:cNvPr id="158" name="AutoShape 10"/>
            <p:cNvSpPr>
              <a:spLocks noChangeArrowheads="1"/>
            </p:cNvSpPr>
            <p:nvPr/>
          </p:nvSpPr>
          <p:spPr bwMode="auto">
            <a:xfrm>
              <a:off x="5146" y="2594"/>
              <a:ext cx="868" cy="421"/>
            </a:xfrm>
            <a:prstGeom prst="roundRect">
              <a:avLst>
                <a:gd name="adj" fmla="val 236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159" name="Group 11"/>
            <p:cNvGrpSpPr>
              <a:grpSpLocks/>
            </p:cNvGrpSpPr>
            <p:nvPr/>
          </p:nvGrpSpPr>
          <p:grpSpPr bwMode="auto">
            <a:xfrm>
              <a:off x="5146" y="2594"/>
              <a:ext cx="862" cy="408"/>
              <a:chOff x="5146" y="2594"/>
              <a:chExt cx="862" cy="408"/>
            </a:xfrm>
          </p:grpSpPr>
          <p:sp>
            <p:nvSpPr>
              <p:cNvPr id="160" name="AutoShape 12"/>
              <p:cNvSpPr>
                <a:spLocks noChangeArrowheads="1"/>
              </p:cNvSpPr>
              <p:nvPr/>
            </p:nvSpPr>
            <p:spPr bwMode="auto">
              <a:xfrm>
                <a:off x="5146" y="2594"/>
                <a:ext cx="862" cy="408"/>
              </a:xfrm>
              <a:prstGeom prst="roundRect">
                <a:avLst>
                  <a:gd name="adj" fmla="val 24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161" name="Group 13"/>
              <p:cNvGrpSpPr>
                <a:grpSpLocks/>
              </p:cNvGrpSpPr>
              <p:nvPr/>
            </p:nvGrpSpPr>
            <p:grpSpPr bwMode="auto">
              <a:xfrm>
                <a:off x="5146" y="2594"/>
                <a:ext cx="859" cy="397"/>
                <a:chOff x="5146" y="2594"/>
                <a:chExt cx="859" cy="397"/>
              </a:xfrm>
            </p:grpSpPr>
            <p:sp>
              <p:nvSpPr>
                <p:cNvPr id="162" name="AutoShape 14"/>
                <p:cNvSpPr>
                  <a:spLocks noChangeArrowheads="1"/>
                </p:cNvSpPr>
                <p:nvPr/>
              </p:nvSpPr>
              <p:spPr bwMode="auto">
                <a:xfrm>
                  <a:off x="5146" y="2594"/>
                  <a:ext cx="859" cy="397"/>
                </a:xfrm>
                <a:prstGeom prst="roundRect">
                  <a:avLst>
                    <a:gd name="adj" fmla="val 250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grpSp>
              <p:nvGrpSpPr>
                <p:cNvPr id="163" name="Group 15"/>
                <p:cNvGrpSpPr>
                  <a:grpSpLocks/>
                </p:cNvGrpSpPr>
                <p:nvPr/>
              </p:nvGrpSpPr>
              <p:grpSpPr bwMode="auto">
                <a:xfrm>
                  <a:off x="5146" y="2594"/>
                  <a:ext cx="853" cy="388"/>
                  <a:chOff x="5146" y="2594"/>
                  <a:chExt cx="853" cy="388"/>
                </a:xfrm>
              </p:grpSpPr>
              <p:sp>
                <p:nvSpPr>
                  <p:cNvPr id="164" name="AutoShape 16"/>
                  <p:cNvSpPr>
                    <a:spLocks noChangeArrowheads="1"/>
                  </p:cNvSpPr>
                  <p:nvPr/>
                </p:nvSpPr>
                <p:spPr bwMode="auto">
                  <a:xfrm>
                    <a:off x="5146" y="2594"/>
                    <a:ext cx="853" cy="388"/>
                  </a:xfrm>
                  <a:prstGeom prst="roundRect">
                    <a:avLst>
                      <a:gd name="adj" fmla="val 255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grpSp>
                <p:nvGrpSpPr>
                  <p:cNvPr id="165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5146" y="2594"/>
                    <a:ext cx="847" cy="377"/>
                    <a:chOff x="5146" y="2594"/>
                    <a:chExt cx="847" cy="377"/>
                  </a:xfrm>
                </p:grpSpPr>
                <p:sp>
                  <p:nvSpPr>
                    <p:cNvPr id="166" name="AutoShape 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46" y="2594"/>
                      <a:ext cx="847" cy="377"/>
                    </a:xfrm>
                    <a:prstGeom prst="roundRect">
                      <a:avLst>
                        <a:gd name="adj" fmla="val 264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pl-PL"/>
                    </a:p>
                  </p:txBody>
                </p:sp>
                <p:grpSp>
                  <p:nvGrpSpPr>
                    <p:cNvPr id="167" name="Group 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146" y="2594"/>
                      <a:ext cx="841" cy="370"/>
                      <a:chOff x="5146" y="2594"/>
                      <a:chExt cx="841" cy="370"/>
                    </a:xfrm>
                  </p:grpSpPr>
                  <p:sp>
                    <p:nvSpPr>
                      <p:cNvPr id="168" name="AutoShape 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146" y="2594"/>
                        <a:ext cx="841" cy="370"/>
                      </a:xfrm>
                      <a:prstGeom prst="roundRect">
                        <a:avLst>
                          <a:gd name="adj" fmla="val 269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pl-PL"/>
                      </a:p>
                    </p:txBody>
                  </p:sp>
                  <p:grpSp>
                    <p:nvGrpSpPr>
                      <p:cNvPr id="169" name="Group 2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146" y="2594"/>
                        <a:ext cx="835" cy="362"/>
                        <a:chOff x="5146" y="2594"/>
                        <a:chExt cx="835" cy="362"/>
                      </a:xfrm>
                    </p:grpSpPr>
                    <p:sp>
                      <p:nvSpPr>
                        <p:cNvPr id="170" name="AutoShape 2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146" y="2594"/>
                          <a:ext cx="835" cy="362"/>
                        </a:xfrm>
                        <a:prstGeom prst="roundRect">
                          <a:avLst>
                            <a:gd name="adj" fmla="val 273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pl-PL"/>
                        </a:p>
                      </p:txBody>
                    </p:sp>
                    <p:grpSp>
                      <p:nvGrpSpPr>
                        <p:cNvPr id="171" name="Group 2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146" y="2594"/>
                          <a:ext cx="830" cy="356"/>
                          <a:chOff x="5146" y="2594"/>
                          <a:chExt cx="830" cy="356"/>
                        </a:xfrm>
                      </p:grpSpPr>
                      <p:sp>
                        <p:nvSpPr>
                          <p:cNvPr id="172" name="AutoShape 2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46" y="2594"/>
                            <a:ext cx="830" cy="356"/>
                          </a:xfrm>
                          <a:prstGeom prst="roundRect">
                            <a:avLst>
                              <a:gd name="adj" fmla="val 278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pl-PL"/>
                          </a:p>
                        </p:txBody>
                      </p:sp>
                      <p:grpSp>
                        <p:nvGrpSpPr>
                          <p:cNvPr id="173" name="Group 25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146" y="2594"/>
                            <a:ext cx="826" cy="349"/>
                            <a:chOff x="5146" y="2594"/>
                            <a:chExt cx="826" cy="349"/>
                          </a:xfrm>
                        </p:grpSpPr>
                        <p:sp>
                          <p:nvSpPr>
                            <p:cNvPr id="174" name="AutoShape 26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146" y="2594"/>
                              <a:ext cx="826" cy="349"/>
                            </a:xfrm>
                            <a:prstGeom prst="roundRect">
                              <a:avLst>
                                <a:gd name="adj" fmla="val 287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pl-PL"/>
                            </a:p>
                          </p:txBody>
                        </p:sp>
                        <p:grpSp>
                          <p:nvGrpSpPr>
                            <p:cNvPr id="175" name="Group 27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146" y="2594"/>
                              <a:ext cx="821" cy="344"/>
                              <a:chOff x="5146" y="2594"/>
                              <a:chExt cx="821" cy="344"/>
                            </a:xfrm>
                          </p:grpSpPr>
                          <p:sp>
                            <p:nvSpPr>
                              <p:cNvPr id="176" name="AutoShape 28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5146" y="2594"/>
                                <a:ext cx="821" cy="344"/>
                              </a:xfrm>
                              <a:prstGeom prst="roundRect">
                                <a:avLst>
                                  <a:gd name="adj" fmla="val 287"/>
                                </a:avLst>
                              </a:prstGeom>
                              <a:noFill/>
                              <a:ln w="9525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pl-PL"/>
                              </a:p>
                            </p:txBody>
                          </p:sp>
                          <p:grpSp>
                            <p:nvGrpSpPr>
                              <p:cNvPr id="177" name="Group 29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5146" y="2594"/>
                                <a:ext cx="817" cy="339"/>
                                <a:chOff x="5146" y="2594"/>
                                <a:chExt cx="817" cy="339"/>
                              </a:xfrm>
                            </p:grpSpPr>
                            <p:sp>
                              <p:nvSpPr>
                                <p:cNvPr id="178" name="AutoShape 30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146" y="2594"/>
                                  <a:ext cx="817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179" name="AutoShape 31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146" y="2594"/>
                                  <a:ext cx="817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180" name="AutoShape 32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146" y="2594"/>
                                  <a:ext cx="815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181" name="AutoShape 33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146" y="2594"/>
                                  <a:ext cx="815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182" name="AutoShape 34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146" y="2594"/>
                                  <a:ext cx="815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183" name="AutoShape 35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147" y="2595"/>
                                  <a:ext cx="487" cy="282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lIns="0" tIns="0" rIns="0" bIns="0">
                                  <a:spAutoFit/>
                                </a:bodyPr>
                                <a:lstStyle/>
                                <a:p>
                                  <a:pPr algn="l" defTabSz="828675" hangingPunct="0">
                                    <a:lnSpc>
                                      <a:spcPts val="3463"/>
                                    </a:lnSpc>
                                    <a:buClr>
                                      <a:srgbClr val="000000"/>
                                    </a:buClr>
                                    <a:buSzPct val="45000"/>
                                    <a:buFont typeface="StarSymbol" charset="0"/>
                                    <a:buNone/>
                                    <a:tabLst>
                                      <a:tab pos="0" algn="l"/>
                                      <a:tab pos="406400" algn="l"/>
                                      <a:tab pos="814388" algn="l"/>
                                      <a:tab pos="1220788" algn="l"/>
                                      <a:tab pos="1628775" algn="l"/>
                                      <a:tab pos="2036763" algn="l"/>
                                      <a:tab pos="2443163" algn="l"/>
                                      <a:tab pos="2851150" algn="l"/>
                                      <a:tab pos="3259138" algn="l"/>
                                      <a:tab pos="3665538" algn="l"/>
                                      <a:tab pos="4073525" algn="l"/>
                                      <a:tab pos="4481513" algn="l"/>
                                      <a:tab pos="4889500" algn="l"/>
                                      <a:tab pos="5295900" algn="l"/>
                                      <a:tab pos="5703888" algn="l"/>
                                      <a:tab pos="6111875" algn="l"/>
                                      <a:tab pos="6518275" algn="l"/>
                                      <a:tab pos="6926263" algn="l"/>
                                      <a:tab pos="7334250" algn="l"/>
                                      <a:tab pos="7742238" algn="l"/>
                                      <a:tab pos="8148638" algn="l"/>
                                    </a:tabLst>
                                  </a:pPr>
                                  <a:r>
                                    <a:rPr lang="en-GB" sz="2400" b="1" dirty="0" err="1">
                                      <a:solidFill>
                                        <a:srgbClr val="FFC000"/>
                                      </a:solidFill>
                                      <a:latin typeface="Arial" pitchFamily="34" charset="0"/>
                                    </a:rPr>
                                    <a:t>silne</a:t>
                                  </a:r>
                                  <a:endParaRPr lang="en-GB" sz="2400" b="1" dirty="0">
                                    <a:solidFill>
                                      <a:srgbClr val="FFC000"/>
                                    </a:solidFill>
                                    <a:latin typeface="Arial" pitchFamily="34" charset="0"/>
                                  </a:endParaRP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</p:grpSp>
              </p:grpSp>
            </p:grpSp>
          </p:grpSp>
        </p:grpSp>
      </p:grpSp>
      <p:grpSp>
        <p:nvGrpSpPr>
          <p:cNvPr id="184" name="Group 36"/>
          <p:cNvGrpSpPr>
            <a:grpSpLocks/>
          </p:cNvGrpSpPr>
          <p:nvPr/>
        </p:nvGrpSpPr>
        <p:grpSpPr bwMode="auto">
          <a:xfrm>
            <a:off x="5035550" y="2586038"/>
            <a:ext cx="1306513" cy="606425"/>
            <a:chOff x="3497" y="2594"/>
            <a:chExt cx="907" cy="421"/>
          </a:xfrm>
        </p:grpSpPr>
        <p:sp>
          <p:nvSpPr>
            <p:cNvPr id="185" name="AutoShape 37"/>
            <p:cNvSpPr>
              <a:spLocks noChangeArrowheads="1"/>
            </p:cNvSpPr>
            <p:nvPr/>
          </p:nvSpPr>
          <p:spPr bwMode="auto">
            <a:xfrm>
              <a:off x="3497" y="2594"/>
              <a:ext cx="907" cy="421"/>
            </a:xfrm>
            <a:prstGeom prst="roundRect">
              <a:avLst>
                <a:gd name="adj" fmla="val 236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186" name="Group 38"/>
            <p:cNvGrpSpPr>
              <a:grpSpLocks/>
            </p:cNvGrpSpPr>
            <p:nvPr/>
          </p:nvGrpSpPr>
          <p:grpSpPr bwMode="auto">
            <a:xfrm>
              <a:off x="3497" y="2594"/>
              <a:ext cx="901" cy="408"/>
              <a:chOff x="3497" y="2594"/>
              <a:chExt cx="901" cy="408"/>
            </a:xfrm>
          </p:grpSpPr>
          <p:sp>
            <p:nvSpPr>
              <p:cNvPr id="187" name="AutoShape 39"/>
              <p:cNvSpPr>
                <a:spLocks noChangeArrowheads="1"/>
              </p:cNvSpPr>
              <p:nvPr/>
            </p:nvSpPr>
            <p:spPr bwMode="auto">
              <a:xfrm>
                <a:off x="3497" y="2594"/>
                <a:ext cx="901" cy="408"/>
              </a:xfrm>
              <a:prstGeom prst="roundRect">
                <a:avLst>
                  <a:gd name="adj" fmla="val 24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188" name="Group 40"/>
              <p:cNvGrpSpPr>
                <a:grpSpLocks/>
              </p:cNvGrpSpPr>
              <p:nvPr/>
            </p:nvGrpSpPr>
            <p:grpSpPr bwMode="auto">
              <a:xfrm>
                <a:off x="3497" y="2594"/>
                <a:ext cx="896" cy="397"/>
                <a:chOff x="3497" y="2594"/>
                <a:chExt cx="896" cy="397"/>
              </a:xfrm>
            </p:grpSpPr>
            <p:sp>
              <p:nvSpPr>
                <p:cNvPr id="189" name="AutoShape 41"/>
                <p:cNvSpPr>
                  <a:spLocks noChangeArrowheads="1"/>
                </p:cNvSpPr>
                <p:nvPr/>
              </p:nvSpPr>
              <p:spPr bwMode="auto">
                <a:xfrm>
                  <a:off x="3497" y="2594"/>
                  <a:ext cx="896" cy="397"/>
                </a:xfrm>
                <a:prstGeom prst="roundRect">
                  <a:avLst>
                    <a:gd name="adj" fmla="val 250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grpSp>
              <p:nvGrpSpPr>
                <p:cNvPr id="190" name="Group 42"/>
                <p:cNvGrpSpPr>
                  <a:grpSpLocks/>
                </p:cNvGrpSpPr>
                <p:nvPr/>
              </p:nvGrpSpPr>
              <p:grpSpPr bwMode="auto">
                <a:xfrm>
                  <a:off x="3497" y="2594"/>
                  <a:ext cx="889" cy="388"/>
                  <a:chOff x="3497" y="2594"/>
                  <a:chExt cx="889" cy="388"/>
                </a:xfrm>
              </p:grpSpPr>
              <p:sp>
                <p:nvSpPr>
                  <p:cNvPr id="191" name="AutoShape 43"/>
                  <p:cNvSpPr>
                    <a:spLocks noChangeArrowheads="1"/>
                  </p:cNvSpPr>
                  <p:nvPr/>
                </p:nvSpPr>
                <p:spPr bwMode="auto">
                  <a:xfrm>
                    <a:off x="3497" y="2594"/>
                    <a:ext cx="889" cy="388"/>
                  </a:xfrm>
                  <a:prstGeom prst="roundRect">
                    <a:avLst>
                      <a:gd name="adj" fmla="val 255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grpSp>
                <p:nvGrpSpPr>
                  <p:cNvPr id="192" name="Group 44"/>
                  <p:cNvGrpSpPr>
                    <a:grpSpLocks/>
                  </p:cNvGrpSpPr>
                  <p:nvPr/>
                </p:nvGrpSpPr>
                <p:grpSpPr bwMode="auto">
                  <a:xfrm>
                    <a:off x="3497" y="2594"/>
                    <a:ext cx="884" cy="377"/>
                    <a:chOff x="3497" y="2594"/>
                    <a:chExt cx="884" cy="377"/>
                  </a:xfrm>
                </p:grpSpPr>
                <p:sp>
                  <p:nvSpPr>
                    <p:cNvPr id="193" name="AutoShape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97" y="2594"/>
                      <a:ext cx="884" cy="377"/>
                    </a:xfrm>
                    <a:prstGeom prst="roundRect">
                      <a:avLst>
                        <a:gd name="adj" fmla="val 264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pl-PL"/>
                    </a:p>
                  </p:txBody>
                </p:sp>
                <p:grpSp>
                  <p:nvGrpSpPr>
                    <p:cNvPr id="194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97" y="2594"/>
                      <a:ext cx="878" cy="370"/>
                      <a:chOff x="3497" y="2594"/>
                      <a:chExt cx="878" cy="370"/>
                    </a:xfrm>
                  </p:grpSpPr>
                  <p:sp>
                    <p:nvSpPr>
                      <p:cNvPr id="195" name="AutoShape 4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97" y="2594"/>
                        <a:ext cx="878" cy="370"/>
                      </a:xfrm>
                      <a:prstGeom prst="roundRect">
                        <a:avLst>
                          <a:gd name="adj" fmla="val 269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pl-PL"/>
                      </a:p>
                    </p:txBody>
                  </p:sp>
                  <p:grpSp>
                    <p:nvGrpSpPr>
                      <p:cNvPr id="196" name="Group 4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497" y="2594"/>
                        <a:ext cx="874" cy="362"/>
                        <a:chOff x="3497" y="2594"/>
                        <a:chExt cx="874" cy="362"/>
                      </a:xfrm>
                    </p:grpSpPr>
                    <p:sp>
                      <p:nvSpPr>
                        <p:cNvPr id="197" name="AutoShape 4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497" y="2594"/>
                          <a:ext cx="874" cy="362"/>
                        </a:xfrm>
                        <a:prstGeom prst="roundRect">
                          <a:avLst>
                            <a:gd name="adj" fmla="val 273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pl-PL"/>
                        </a:p>
                      </p:txBody>
                    </p:sp>
                    <p:grpSp>
                      <p:nvGrpSpPr>
                        <p:cNvPr id="198" name="Group 5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497" y="2594"/>
                          <a:ext cx="869" cy="356"/>
                          <a:chOff x="3497" y="2594"/>
                          <a:chExt cx="869" cy="356"/>
                        </a:xfrm>
                      </p:grpSpPr>
                      <p:sp>
                        <p:nvSpPr>
                          <p:cNvPr id="199" name="AutoShape 5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97" y="2594"/>
                            <a:ext cx="869" cy="356"/>
                          </a:xfrm>
                          <a:prstGeom prst="roundRect">
                            <a:avLst>
                              <a:gd name="adj" fmla="val 278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pl-PL"/>
                          </a:p>
                        </p:txBody>
                      </p:sp>
                      <p:grpSp>
                        <p:nvGrpSpPr>
                          <p:cNvPr id="200" name="Group 5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497" y="2594"/>
                            <a:ext cx="864" cy="349"/>
                            <a:chOff x="3497" y="2594"/>
                            <a:chExt cx="864" cy="349"/>
                          </a:xfrm>
                        </p:grpSpPr>
                        <p:sp>
                          <p:nvSpPr>
                            <p:cNvPr id="201" name="AutoShape 5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497" y="2594"/>
                              <a:ext cx="864" cy="349"/>
                            </a:xfrm>
                            <a:prstGeom prst="roundRect">
                              <a:avLst>
                                <a:gd name="adj" fmla="val 287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pl-PL"/>
                            </a:p>
                          </p:txBody>
                        </p:sp>
                        <p:grpSp>
                          <p:nvGrpSpPr>
                            <p:cNvPr id="202" name="Group 54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3497" y="2594"/>
                              <a:ext cx="861" cy="344"/>
                              <a:chOff x="3497" y="2594"/>
                              <a:chExt cx="861" cy="344"/>
                            </a:xfrm>
                          </p:grpSpPr>
                          <p:sp>
                            <p:nvSpPr>
                              <p:cNvPr id="203" name="AutoShape 55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497" y="2594"/>
                                <a:ext cx="861" cy="344"/>
                              </a:xfrm>
                              <a:prstGeom prst="roundRect">
                                <a:avLst>
                                  <a:gd name="adj" fmla="val 287"/>
                                </a:avLst>
                              </a:prstGeom>
                              <a:noFill/>
                              <a:ln w="9525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pl-PL"/>
                              </a:p>
                            </p:txBody>
                          </p:sp>
                          <p:grpSp>
                            <p:nvGrpSpPr>
                              <p:cNvPr id="204" name="Group 56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3497" y="2594"/>
                                <a:ext cx="857" cy="339"/>
                                <a:chOff x="3497" y="2594"/>
                                <a:chExt cx="857" cy="339"/>
                              </a:xfrm>
                            </p:grpSpPr>
                            <p:sp>
                              <p:nvSpPr>
                                <p:cNvPr id="205" name="AutoShape 57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497" y="2594"/>
                                  <a:ext cx="857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206" name="AutoShape 58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497" y="2594"/>
                                  <a:ext cx="857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207" name="AutoShape 59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497" y="2594"/>
                                  <a:ext cx="857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208" name="AutoShape 60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497" y="2594"/>
                                  <a:ext cx="855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209" name="AutoShape 61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497" y="2594"/>
                                  <a:ext cx="855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210" name="AutoShape 62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498" y="2595"/>
                                  <a:ext cx="569" cy="284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lIns="0" tIns="0" rIns="0" bIns="0">
                                  <a:spAutoFit/>
                                </a:bodyPr>
                                <a:lstStyle/>
                                <a:p>
                                  <a:pPr algn="l" defTabSz="828675" hangingPunct="0">
                                    <a:lnSpc>
                                      <a:spcPts val="3463"/>
                                    </a:lnSpc>
                                    <a:buClr>
                                      <a:srgbClr val="000000"/>
                                    </a:buClr>
                                    <a:buSzPct val="45000"/>
                                    <a:buFont typeface="StarSymbol" charset="0"/>
                                    <a:buNone/>
                                    <a:tabLst>
                                      <a:tab pos="0" algn="l"/>
                                      <a:tab pos="406400" algn="l"/>
                                      <a:tab pos="814388" algn="l"/>
                                      <a:tab pos="1220788" algn="l"/>
                                      <a:tab pos="1628775" algn="l"/>
                                      <a:tab pos="2036763" algn="l"/>
                                      <a:tab pos="2443163" algn="l"/>
                                      <a:tab pos="2851150" algn="l"/>
                                      <a:tab pos="3259138" algn="l"/>
                                      <a:tab pos="3665538" algn="l"/>
                                      <a:tab pos="4073525" algn="l"/>
                                      <a:tab pos="4481513" algn="l"/>
                                      <a:tab pos="4889500" algn="l"/>
                                      <a:tab pos="5295900" algn="l"/>
                                      <a:tab pos="5703888" algn="l"/>
                                      <a:tab pos="6111875" algn="l"/>
                                      <a:tab pos="6518275" algn="l"/>
                                      <a:tab pos="6926263" algn="l"/>
                                      <a:tab pos="7334250" algn="l"/>
                                      <a:tab pos="7742238" algn="l"/>
                                      <a:tab pos="8148638" algn="l"/>
                                    </a:tabLst>
                                  </a:pPr>
                                  <a:r>
                                    <a:rPr lang="en-GB" sz="2400" b="1" dirty="0" err="1">
                                      <a:solidFill>
                                        <a:srgbClr val="FFC000"/>
                                      </a:solidFill>
                                      <a:latin typeface="Arial" pitchFamily="34" charset="0"/>
                                    </a:rPr>
                                    <a:t>słabe</a:t>
                                  </a:r>
                                  <a:endParaRPr lang="en-GB" sz="2400" b="1" dirty="0">
                                    <a:solidFill>
                                      <a:srgbClr val="FFC000"/>
                                    </a:solidFill>
                                    <a:latin typeface="Arial" pitchFamily="34" charset="0"/>
                                  </a:endParaRP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</p:grpSp>
              </p:grpSp>
            </p:grpSp>
          </p:grpSp>
        </p:grpSp>
      </p:grpSp>
      <p:grpSp>
        <p:nvGrpSpPr>
          <p:cNvPr id="211" name="Group 63"/>
          <p:cNvGrpSpPr>
            <a:grpSpLocks/>
          </p:cNvGrpSpPr>
          <p:nvPr/>
        </p:nvGrpSpPr>
        <p:grpSpPr bwMode="auto">
          <a:xfrm>
            <a:off x="273050" y="2651125"/>
            <a:ext cx="1506773" cy="606425"/>
            <a:chOff x="95" y="2639"/>
            <a:chExt cx="1046" cy="421"/>
          </a:xfrm>
        </p:grpSpPr>
        <p:sp>
          <p:nvSpPr>
            <p:cNvPr id="212" name="AutoShape 64"/>
            <p:cNvSpPr>
              <a:spLocks noChangeArrowheads="1"/>
            </p:cNvSpPr>
            <p:nvPr/>
          </p:nvSpPr>
          <p:spPr bwMode="auto">
            <a:xfrm>
              <a:off x="95" y="2639"/>
              <a:ext cx="907" cy="421"/>
            </a:xfrm>
            <a:prstGeom prst="roundRect">
              <a:avLst>
                <a:gd name="adj" fmla="val 236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213" name="Group 65"/>
            <p:cNvGrpSpPr>
              <a:grpSpLocks/>
            </p:cNvGrpSpPr>
            <p:nvPr/>
          </p:nvGrpSpPr>
          <p:grpSpPr bwMode="auto">
            <a:xfrm>
              <a:off x="95" y="2639"/>
              <a:ext cx="1046" cy="408"/>
              <a:chOff x="95" y="2639"/>
              <a:chExt cx="1046" cy="408"/>
            </a:xfrm>
          </p:grpSpPr>
          <p:sp>
            <p:nvSpPr>
              <p:cNvPr id="214" name="AutoShape 66"/>
              <p:cNvSpPr>
                <a:spLocks noChangeArrowheads="1"/>
              </p:cNvSpPr>
              <p:nvPr/>
            </p:nvSpPr>
            <p:spPr bwMode="auto">
              <a:xfrm>
                <a:off x="95" y="2639"/>
                <a:ext cx="901" cy="408"/>
              </a:xfrm>
              <a:prstGeom prst="roundRect">
                <a:avLst>
                  <a:gd name="adj" fmla="val 24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215" name="Group 67"/>
              <p:cNvGrpSpPr>
                <a:grpSpLocks/>
              </p:cNvGrpSpPr>
              <p:nvPr/>
            </p:nvGrpSpPr>
            <p:grpSpPr bwMode="auto">
              <a:xfrm>
                <a:off x="95" y="2639"/>
                <a:ext cx="1046" cy="398"/>
                <a:chOff x="95" y="2639"/>
                <a:chExt cx="1046" cy="398"/>
              </a:xfrm>
            </p:grpSpPr>
            <p:sp>
              <p:nvSpPr>
                <p:cNvPr id="216" name="AutoShape 68"/>
                <p:cNvSpPr>
                  <a:spLocks noChangeArrowheads="1"/>
                </p:cNvSpPr>
                <p:nvPr/>
              </p:nvSpPr>
              <p:spPr bwMode="auto">
                <a:xfrm>
                  <a:off x="95" y="2639"/>
                  <a:ext cx="896" cy="398"/>
                </a:xfrm>
                <a:prstGeom prst="roundRect">
                  <a:avLst>
                    <a:gd name="adj" fmla="val 250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grpSp>
              <p:nvGrpSpPr>
                <p:cNvPr id="217" name="Group 69"/>
                <p:cNvGrpSpPr>
                  <a:grpSpLocks/>
                </p:cNvGrpSpPr>
                <p:nvPr/>
              </p:nvGrpSpPr>
              <p:grpSpPr bwMode="auto">
                <a:xfrm>
                  <a:off x="95" y="2639"/>
                  <a:ext cx="1046" cy="388"/>
                  <a:chOff x="95" y="2639"/>
                  <a:chExt cx="1046" cy="388"/>
                </a:xfrm>
              </p:grpSpPr>
              <p:sp>
                <p:nvSpPr>
                  <p:cNvPr id="218" name="AutoShape 70"/>
                  <p:cNvSpPr>
                    <a:spLocks noChangeArrowheads="1"/>
                  </p:cNvSpPr>
                  <p:nvPr/>
                </p:nvSpPr>
                <p:spPr bwMode="auto">
                  <a:xfrm>
                    <a:off x="95" y="2639"/>
                    <a:ext cx="889" cy="388"/>
                  </a:xfrm>
                  <a:prstGeom prst="roundRect">
                    <a:avLst>
                      <a:gd name="adj" fmla="val 255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grpSp>
                <p:nvGrpSpPr>
                  <p:cNvPr id="219" name="Group 71"/>
                  <p:cNvGrpSpPr>
                    <a:grpSpLocks/>
                  </p:cNvGrpSpPr>
                  <p:nvPr/>
                </p:nvGrpSpPr>
                <p:grpSpPr bwMode="auto">
                  <a:xfrm>
                    <a:off x="95" y="2639"/>
                    <a:ext cx="1046" cy="377"/>
                    <a:chOff x="95" y="2639"/>
                    <a:chExt cx="1046" cy="377"/>
                  </a:xfrm>
                </p:grpSpPr>
                <p:sp>
                  <p:nvSpPr>
                    <p:cNvPr id="220" name="AutoShape 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5" y="2639"/>
                      <a:ext cx="884" cy="377"/>
                    </a:xfrm>
                    <a:prstGeom prst="roundRect">
                      <a:avLst>
                        <a:gd name="adj" fmla="val 264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pl-PL"/>
                    </a:p>
                  </p:txBody>
                </p:sp>
                <p:grpSp>
                  <p:nvGrpSpPr>
                    <p:cNvPr id="221" name="Group 7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5" y="2639"/>
                      <a:ext cx="1046" cy="370"/>
                      <a:chOff x="95" y="2639"/>
                      <a:chExt cx="1046" cy="370"/>
                    </a:xfrm>
                  </p:grpSpPr>
                  <p:sp>
                    <p:nvSpPr>
                      <p:cNvPr id="222" name="AutoShape 7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5" y="2639"/>
                        <a:ext cx="878" cy="370"/>
                      </a:xfrm>
                      <a:prstGeom prst="roundRect">
                        <a:avLst>
                          <a:gd name="adj" fmla="val 269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pl-PL"/>
                      </a:p>
                    </p:txBody>
                  </p:sp>
                  <p:grpSp>
                    <p:nvGrpSpPr>
                      <p:cNvPr id="223" name="Group 7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5" y="2639"/>
                        <a:ext cx="1046" cy="362"/>
                        <a:chOff x="95" y="2639"/>
                        <a:chExt cx="1046" cy="362"/>
                      </a:xfrm>
                    </p:grpSpPr>
                    <p:sp>
                      <p:nvSpPr>
                        <p:cNvPr id="224" name="AutoShape 7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" y="2639"/>
                          <a:ext cx="874" cy="362"/>
                        </a:xfrm>
                        <a:prstGeom prst="roundRect">
                          <a:avLst>
                            <a:gd name="adj" fmla="val 273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pl-PL"/>
                        </a:p>
                      </p:txBody>
                    </p:sp>
                    <p:grpSp>
                      <p:nvGrpSpPr>
                        <p:cNvPr id="225" name="Group 7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5" y="2639"/>
                          <a:ext cx="1046" cy="355"/>
                          <a:chOff x="95" y="2639"/>
                          <a:chExt cx="1046" cy="355"/>
                        </a:xfrm>
                      </p:grpSpPr>
                      <p:sp>
                        <p:nvSpPr>
                          <p:cNvPr id="226" name="AutoShape 7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95" y="2639"/>
                            <a:ext cx="869" cy="355"/>
                          </a:xfrm>
                          <a:prstGeom prst="roundRect">
                            <a:avLst>
                              <a:gd name="adj" fmla="val 282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pl-PL"/>
                          </a:p>
                        </p:txBody>
                      </p:sp>
                      <p:grpSp>
                        <p:nvGrpSpPr>
                          <p:cNvPr id="227" name="Group 79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95" y="2639"/>
                            <a:ext cx="1046" cy="349"/>
                            <a:chOff x="95" y="2639"/>
                            <a:chExt cx="1046" cy="349"/>
                          </a:xfrm>
                        </p:grpSpPr>
                        <p:sp>
                          <p:nvSpPr>
                            <p:cNvPr id="228" name="AutoShape 8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95" y="2639"/>
                              <a:ext cx="864" cy="349"/>
                            </a:xfrm>
                            <a:prstGeom prst="roundRect">
                              <a:avLst>
                                <a:gd name="adj" fmla="val 287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pl-PL"/>
                            </a:p>
                          </p:txBody>
                        </p:sp>
                        <p:grpSp>
                          <p:nvGrpSpPr>
                            <p:cNvPr id="229" name="Group 8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95" y="2639"/>
                              <a:ext cx="1046" cy="344"/>
                              <a:chOff x="95" y="2639"/>
                              <a:chExt cx="1046" cy="344"/>
                            </a:xfrm>
                          </p:grpSpPr>
                          <p:sp>
                            <p:nvSpPr>
                              <p:cNvPr id="230" name="AutoShape 82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95" y="2639"/>
                                <a:ext cx="860" cy="344"/>
                              </a:xfrm>
                              <a:prstGeom prst="roundRect">
                                <a:avLst>
                                  <a:gd name="adj" fmla="val 287"/>
                                </a:avLst>
                              </a:prstGeom>
                              <a:noFill/>
                              <a:ln w="9525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pl-PL"/>
                              </a:p>
                            </p:txBody>
                          </p:sp>
                          <p:grpSp>
                            <p:nvGrpSpPr>
                              <p:cNvPr id="231" name="Group 83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95" y="2639"/>
                                <a:ext cx="1046" cy="339"/>
                                <a:chOff x="95" y="2639"/>
                                <a:chExt cx="1046" cy="339"/>
                              </a:xfrm>
                            </p:grpSpPr>
                            <p:sp>
                              <p:nvSpPr>
                                <p:cNvPr id="232" name="AutoShape 84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95" y="2639"/>
                                  <a:ext cx="856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233" name="AutoShape 85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95" y="2639"/>
                                  <a:ext cx="856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234" name="AutoShape 86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95" y="2639"/>
                                  <a:ext cx="855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235" name="AutoShape 87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95" y="2639"/>
                                  <a:ext cx="854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236" name="AutoShape 88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95" y="2639"/>
                                  <a:ext cx="854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237" name="AutoShape 89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96" y="2640"/>
                                  <a:ext cx="1045" cy="282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lIns="0" tIns="0" rIns="0" bIns="0">
                                  <a:spAutoFit/>
                                </a:bodyPr>
                                <a:lstStyle/>
                                <a:p>
                                  <a:pPr algn="l" defTabSz="828675" hangingPunct="0">
                                    <a:lnSpc>
                                      <a:spcPts val="3463"/>
                                    </a:lnSpc>
                                    <a:buClr>
                                      <a:srgbClr val="000000"/>
                                    </a:buClr>
                                    <a:buSzPct val="45000"/>
                                    <a:buFont typeface="StarSymbol" charset="0"/>
                                    <a:buNone/>
                                    <a:tabLst>
                                      <a:tab pos="0" algn="l"/>
                                      <a:tab pos="406400" algn="l"/>
                                      <a:tab pos="814388" algn="l"/>
                                      <a:tab pos="1220788" algn="l"/>
                                      <a:tab pos="1628775" algn="l"/>
                                      <a:tab pos="2036763" algn="l"/>
                                      <a:tab pos="2443163" algn="l"/>
                                      <a:tab pos="2851150" algn="l"/>
                                      <a:tab pos="3259138" algn="l"/>
                                      <a:tab pos="3665538" algn="l"/>
                                      <a:tab pos="4073525" algn="l"/>
                                      <a:tab pos="4481513" algn="l"/>
                                      <a:tab pos="4889500" algn="l"/>
                                      <a:tab pos="5295900" algn="l"/>
                                      <a:tab pos="5703888" algn="l"/>
                                      <a:tab pos="6111875" algn="l"/>
                                      <a:tab pos="6518275" algn="l"/>
                                      <a:tab pos="6926263" algn="l"/>
                                      <a:tab pos="7334250" algn="l"/>
                                      <a:tab pos="7742238" algn="l"/>
                                      <a:tab pos="8148638" algn="l"/>
                                    </a:tabLst>
                                  </a:pPr>
                                  <a:r>
                                    <a:rPr lang="en-GB" sz="2400" b="1" dirty="0" err="1">
                                      <a:solidFill>
                                        <a:srgbClr val="FFC000"/>
                                      </a:solidFill>
                                      <a:latin typeface="Arial" pitchFamily="34" charset="0"/>
                                    </a:rPr>
                                    <a:t>grawitacja</a:t>
                                  </a:r>
                                  <a:endParaRPr lang="en-GB" sz="2400" b="1" dirty="0">
                                    <a:solidFill>
                                      <a:srgbClr val="FFC000"/>
                                    </a:solidFill>
                                    <a:latin typeface="Arial" pitchFamily="34" charset="0"/>
                                  </a:endParaRP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</p:grpSp>
              </p:grpSp>
            </p:grpSp>
          </p:grpSp>
        </p:grpSp>
      </p:grpSp>
      <p:grpSp>
        <p:nvGrpSpPr>
          <p:cNvPr id="238" name="Group 90"/>
          <p:cNvGrpSpPr>
            <a:grpSpLocks/>
          </p:cNvGrpSpPr>
          <p:nvPr/>
        </p:nvGrpSpPr>
        <p:grpSpPr bwMode="auto">
          <a:xfrm>
            <a:off x="2063749" y="2151102"/>
            <a:ext cx="1950892" cy="896898"/>
            <a:chOff x="1433" y="2412"/>
            <a:chExt cx="1355" cy="623"/>
          </a:xfrm>
        </p:grpSpPr>
        <p:sp>
          <p:nvSpPr>
            <p:cNvPr id="239" name="AutoShape 91"/>
            <p:cNvSpPr>
              <a:spLocks noChangeArrowheads="1"/>
            </p:cNvSpPr>
            <p:nvPr/>
          </p:nvSpPr>
          <p:spPr bwMode="auto">
            <a:xfrm>
              <a:off x="1433" y="2412"/>
              <a:ext cx="907" cy="421"/>
            </a:xfrm>
            <a:prstGeom prst="roundRect">
              <a:avLst>
                <a:gd name="adj" fmla="val 236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240" name="Group 92"/>
            <p:cNvGrpSpPr>
              <a:grpSpLocks/>
            </p:cNvGrpSpPr>
            <p:nvPr/>
          </p:nvGrpSpPr>
          <p:grpSpPr bwMode="auto">
            <a:xfrm>
              <a:off x="1433" y="2412"/>
              <a:ext cx="1355" cy="623"/>
              <a:chOff x="1433" y="2412"/>
              <a:chExt cx="1355" cy="623"/>
            </a:xfrm>
          </p:grpSpPr>
          <p:sp>
            <p:nvSpPr>
              <p:cNvPr id="241" name="AutoShape 93"/>
              <p:cNvSpPr>
                <a:spLocks noChangeArrowheads="1"/>
              </p:cNvSpPr>
              <p:nvPr/>
            </p:nvSpPr>
            <p:spPr bwMode="auto">
              <a:xfrm>
                <a:off x="1433" y="2412"/>
                <a:ext cx="901" cy="408"/>
              </a:xfrm>
              <a:prstGeom prst="roundRect">
                <a:avLst>
                  <a:gd name="adj" fmla="val 24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242" name="Group 94"/>
              <p:cNvGrpSpPr>
                <a:grpSpLocks/>
              </p:cNvGrpSpPr>
              <p:nvPr/>
            </p:nvGrpSpPr>
            <p:grpSpPr bwMode="auto">
              <a:xfrm>
                <a:off x="1433" y="2412"/>
                <a:ext cx="1355" cy="623"/>
                <a:chOff x="1433" y="2412"/>
                <a:chExt cx="1355" cy="623"/>
              </a:xfrm>
            </p:grpSpPr>
            <p:sp>
              <p:nvSpPr>
                <p:cNvPr id="243" name="AutoShape 95"/>
                <p:cNvSpPr>
                  <a:spLocks noChangeArrowheads="1"/>
                </p:cNvSpPr>
                <p:nvPr/>
              </p:nvSpPr>
              <p:spPr bwMode="auto">
                <a:xfrm>
                  <a:off x="1433" y="2412"/>
                  <a:ext cx="896" cy="398"/>
                </a:xfrm>
                <a:prstGeom prst="roundRect">
                  <a:avLst>
                    <a:gd name="adj" fmla="val 250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grpSp>
              <p:nvGrpSpPr>
                <p:cNvPr id="244" name="Group 96"/>
                <p:cNvGrpSpPr>
                  <a:grpSpLocks/>
                </p:cNvGrpSpPr>
                <p:nvPr/>
              </p:nvGrpSpPr>
              <p:grpSpPr bwMode="auto">
                <a:xfrm>
                  <a:off x="1433" y="2412"/>
                  <a:ext cx="1355" cy="623"/>
                  <a:chOff x="1433" y="2412"/>
                  <a:chExt cx="1355" cy="623"/>
                </a:xfrm>
              </p:grpSpPr>
              <p:sp>
                <p:nvSpPr>
                  <p:cNvPr id="245" name="AutoShape 97"/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412"/>
                    <a:ext cx="890" cy="388"/>
                  </a:xfrm>
                  <a:prstGeom prst="roundRect">
                    <a:avLst>
                      <a:gd name="adj" fmla="val 255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grpSp>
                <p:nvGrpSpPr>
                  <p:cNvPr id="246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1433" y="2412"/>
                    <a:ext cx="1355" cy="623"/>
                    <a:chOff x="1433" y="2412"/>
                    <a:chExt cx="1355" cy="623"/>
                  </a:xfrm>
                </p:grpSpPr>
                <p:sp>
                  <p:nvSpPr>
                    <p:cNvPr id="247" name="AutoShape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3" y="2412"/>
                      <a:ext cx="885" cy="377"/>
                    </a:xfrm>
                    <a:prstGeom prst="roundRect">
                      <a:avLst>
                        <a:gd name="adj" fmla="val 264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pl-PL"/>
                    </a:p>
                  </p:txBody>
                </p:sp>
                <p:grpSp>
                  <p:nvGrpSpPr>
                    <p:cNvPr id="248" name="Group 10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33" y="2412"/>
                      <a:ext cx="1355" cy="623"/>
                      <a:chOff x="1433" y="2412"/>
                      <a:chExt cx="1355" cy="623"/>
                    </a:xfrm>
                  </p:grpSpPr>
                  <p:sp>
                    <p:nvSpPr>
                      <p:cNvPr id="249" name="AutoShape 10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33" y="2412"/>
                        <a:ext cx="880" cy="370"/>
                      </a:xfrm>
                      <a:prstGeom prst="roundRect">
                        <a:avLst>
                          <a:gd name="adj" fmla="val 269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pl-PL"/>
                      </a:p>
                    </p:txBody>
                  </p:sp>
                  <p:grpSp>
                    <p:nvGrpSpPr>
                      <p:cNvPr id="250" name="Group 10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433" y="2412"/>
                        <a:ext cx="1355" cy="623"/>
                        <a:chOff x="1433" y="2412"/>
                        <a:chExt cx="1355" cy="623"/>
                      </a:xfrm>
                    </p:grpSpPr>
                    <p:sp>
                      <p:nvSpPr>
                        <p:cNvPr id="251" name="AutoShape 10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433" y="2412"/>
                          <a:ext cx="875" cy="362"/>
                        </a:xfrm>
                        <a:prstGeom prst="roundRect">
                          <a:avLst>
                            <a:gd name="adj" fmla="val 273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pl-PL"/>
                        </a:p>
                      </p:txBody>
                    </p:sp>
                    <p:grpSp>
                      <p:nvGrpSpPr>
                        <p:cNvPr id="252" name="Group 10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433" y="2412"/>
                          <a:ext cx="1355" cy="623"/>
                          <a:chOff x="1433" y="2412"/>
                          <a:chExt cx="1355" cy="623"/>
                        </a:xfrm>
                      </p:grpSpPr>
                      <p:sp>
                        <p:nvSpPr>
                          <p:cNvPr id="253" name="AutoShape 10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33" y="2412"/>
                            <a:ext cx="870" cy="355"/>
                          </a:xfrm>
                          <a:prstGeom prst="roundRect">
                            <a:avLst>
                              <a:gd name="adj" fmla="val 282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pl-PL"/>
                          </a:p>
                        </p:txBody>
                      </p:sp>
                      <p:grpSp>
                        <p:nvGrpSpPr>
                          <p:cNvPr id="254" name="Group 10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433" y="2412"/>
                            <a:ext cx="1355" cy="623"/>
                            <a:chOff x="1433" y="2412"/>
                            <a:chExt cx="1355" cy="623"/>
                          </a:xfrm>
                        </p:grpSpPr>
                        <p:sp>
                          <p:nvSpPr>
                            <p:cNvPr id="255" name="AutoShape 10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33" y="2412"/>
                              <a:ext cx="864" cy="349"/>
                            </a:xfrm>
                            <a:prstGeom prst="roundRect">
                              <a:avLst>
                                <a:gd name="adj" fmla="val 287"/>
                              </a:avLst>
                            </a:prstGeom>
                            <a:noFill/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pl-PL"/>
                            </a:p>
                          </p:txBody>
                        </p:sp>
                        <p:grpSp>
                          <p:nvGrpSpPr>
                            <p:cNvPr id="256" name="Group 108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433" y="2412"/>
                              <a:ext cx="1355" cy="623"/>
                              <a:chOff x="1433" y="2412"/>
                              <a:chExt cx="1355" cy="623"/>
                            </a:xfrm>
                          </p:grpSpPr>
                          <p:sp>
                            <p:nvSpPr>
                              <p:cNvPr id="257" name="AutoShape 109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33" y="2412"/>
                                <a:ext cx="860" cy="344"/>
                              </a:xfrm>
                              <a:prstGeom prst="roundRect">
                                <a:avLst>
                                  <a:gd name="adj" fmla="val 287"/>
                                </a:avLst>
                              </a:prstGeom>
                              <a:noFill/>
                              <a:ln w="9525">
                                <a:noFill/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pl-PL"/>
                              </a:p>
                            </p:txBody>
                          </p:sp>
                          <p:grpSp>
                            <p:nvGrpSpPr>
                              <p:cNvPr id="258" name="Group 110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1433" y="2412"/>
                                <a:ext cx="1355" cy="623"/>
                                <a:chOff x="1433" y="2412"/>
                                <a:chExt cx="1355" cy="623"/>
                              </a:xfrm>
                            </p:grpSpPr>
                            <p:sp>
                              <p:nvSpPr>
                                <p:cNvPr id="259" name="AutoShape 111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433" y="2412"/>
                                  <a:ext cx="857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260" name="AutoShape 112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433" y="2412"/>
                                  <a:ext cx="857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261" name="AutoShape 113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433" y="2412"/>
                                  <a:ext cx="857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262" name="AutoShape 114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433" y="2412"/>
                                  <a:ext cx="856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263" name="AutoShape 115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433" y="2412"/>
                                  <a:ext cx="856" cy="339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264" name="AutoShape 116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433" y="2522"/>
                                  <a:ext cx="1355" cy="513"/>
                                </a:xfrm>
                                <a:prstGeom prst="roundRect">
                                  <a:avLst>
                                    <a:gd name="adj" fmla="val 292"/>
                                  </a:avLst>
                                </a:prstGeom>
                                <a:noFill/>
                                <a:ln w="9525">
                                  <a:noFill/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wrap="none" lIns="0" tIns="0" rIns="0" bIns="0">
                                  <a:spAutoFit/>
                                </a:bodyPr>
                                <a:lstStyle/>
                                <a:p>
                                  <a:pPr algn="l" defTabSz="828675" hangingPunct="0">
                                    <a:buClr>
                                      <a:srgbClr val="000000"/>
                                    </a:buClr>
                                    <a:buSzPct val="45000"/>
                                    <a:buFont typeface="StarSymbol" charset="0"/>
                                    <a:buNone/>
                                    <a:tabLst>
                                      <a:tab pos="0" algn="l"/>
                                      <a:tab pos="406400" algn="l"/>
                                      <a:tab pos="814388" algn="l"/>
                                      <a:tab pos="1220788" algn="l"/>
                                      <a:tab pos="1628775" algn="l"/>
                                      <a:tab pos="2036763" algn="l"/>
                                      <a:tab pos="2443163" algn="l"/>
                                      <a:tab pos="2851150" algn="l"/>
                                      <a:tab pos="3259138" algn="l"/>
                                      <a:tab pos="3665538" algn="l"/>
                                      <a:tab pos="4073525" algn="l"/>
                                      <a:tab pos="4481513" algn="l"/>
                                      <a:tab pos="4889500" algn="l"/>
                                      <a:tab pos="5295900" algn="l"/>
                                      <a:tab pos="5703888" algn="l"/>
                                      <a:tab pos="6111875" algn="l"/>
                                      <a:tab pos="6518275" algn="l"/>
                                      <a:tab pos="6926263" algn="l"/>
                                      <a:tab pos="7334250" algn="l"/>
                                      <a:tab pos="7742238" algn="l"/>
                                      <a:tab pos="8148638" algn="l"/>
                                    </a:tabLst>
                                  </a:pPr>
                                  <a:r>
                                    <a:rPr lang="en-GB" sz="2400" b="1" dirty="0" err="1">
                                      <a:solidFill>
                                        <a:srgbClr val="FFC000"/>
                                      </a:solidFill>
                                      <a:latin typeface="Arial" pitchFamily="34" charset="0"/>
                                    </a:rPr>
                                    <a:t>elektro</a:t>
                                  </a:r>
                                  <a:r>
                                    <a:rPr lang="en-GB" sz="2400" b="1" dirty="0">
                                      <a:solidFill>
                                        <a:srgbClr val="FFC000"/>
                                      </a:solidFill>
                                      <a:latin typeface="Arial" pitchFamily="34" charset="0"/>
                                    </a:rPr>
                                    <a:t>-</a:t>
                                  </a:r>
                                </a:p>
                                <a:p>
                                  <a:pPr algn="l" defTabSz="828675" hangingPunct="0">
                                    <a:buClr>
                                      <a:srgbClr val="000000"/>
                                    </a:buClr>
                                    <a:buSzPct val="45000"/>
                                    <a:buFont typeface="StarSymbol" charset="0"/>
                                    <a:buNone/>
                                    <a:tabLst>
                                      <a:tab pos="0" algn="l"/>
                                      <a:tab pos="406400" algn="l"/>
                                      <a:tab pos="814388" algn="l"/>
                                      <a:tab pos="1220788" algn="l"/>
                                      <a:tab pos="1628775" algn="l"/>
                                      <a:tab pos="2036763" algn="l"/>
                                      <a:tab pos="2443163" algn="l"/>
                                      <a:tab pos="2851150" algn="l"/>
                                      <a:tab pos="3259138" algn="l"/>
                                      <a:tab pos="3665538" algn="l"/>
                                      <a:tab pos="4073525" algn="l"/>
                                      <a:tab pos="4481513" algn="l"/>
                                      <a:tab pos="4889500" algn="l"/>
                                      <a:tab pos="5295900" algn="l"/>
                                      <a:tab pos="5703888" algn="l"/>
                                      <a:tab pos="6111875" algn="l"/>
                                      <a:tab pos="6518275" algn="l"/>
                                      <a:tab pos="6926263" algn="l"/>
                                      <a:tab pos="7334250" algn="l"/>
                                      <a:tab pos="7742238" algn="l"/>
                                      <a:tab pos="8148638" algn="l"/>
                                    </a:tabLst>
                                  </a:pPr>
                                  <a:r>
                                    <a:rPr lang="en-GB" sz="2400" b="1" dirty="0" err="1">
                                      <a:solidFill>
                                        <a:srgbClr val="FFC000"/>
                                      </a:solidFill>
                                      <a:latin typeface="Arial" pitchFamily="34" charset="0"/>
                                    </a:rPr>
                                    <a:t>magnetyczne</a:t>
                                  </a:r>
                                  <a:endParaRPr lang="en-GB" sz="2400" b="1" dirty="0">
                                    <a:solidFill>
                                      <a:srgbClr val="FFC000"/>
                                    </a:solidFill>
                                    <a:latin typeface="Arial" pitchFamily="34" charset="0"/>
                                  </a:endParaRP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</p:grpSp>
              </p:grpSp>
            </p:grpSp>
          </p:grp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http://farm8.staticflickr.com/7129/7503048090_f53bf74385_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4478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6" descr="http://rlv.zcache.com/standard_model_of_elementary_particles_with_higgs_tshirt-rf2d066063d8c43cca83dc386b80054cd_804gs_512.jpg"/>
          <p:cNvPicPr>
            <a:picLocks noChangeAspect="1" noChangeArrowheads="1"/>
          </p:cNvPicPr>
          <p:nvPr/>
        </p:nvPicPr>
        <p:blipFill>
          <a:blip r:embed="rId3"/>
          <a:srcRect l="10146" r="10146" b="27536"/>
          <a:stretch>
            <a:fillRect/>
          </a:stretch>
        </p:blipFill>
        <p:spPr bwMode="auto">
          <a:xfrm>
            <a:off x="533400" y="1447800"/>
            <a:ext cx="4114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pole tekstowe 4"/>
          <p:cNvSpPr txBox="1">
            <a:spLocks noChangeArrowheads="1"/>
          </p:cNvSpPr>
          <p:nvPr/>
        </p:nvSpPr>
        <p:spPr bwMode="auto">
          <a:xfrm>
            <a:off x="304800" y="304800"/>
            <a:ext cx="8610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200" b="1">
                <a:solidFill>
                  <a:schemeClr val="tx2"/>
                </a:solidFill>
                <a:latin typeface="Comic Sans MS" pitchFamily="66" charset="0"/>
              </a:rPr>
              <a:t>Model Standardowy </a:t>
            </a:r>
          </a:p>
          <a:p>
            <a:pPr algn="ctr"/>
            <a:r>
              <a:rPr lang="pl-PL" sz="3200" b="1">
                <a:solidFill>
                  <a:schemeClr val="tx2"/>
                </a:solidFill>
                <a:latin typeface="Comic Sans MS" pitchFamily="66" charset="0"/>
              </a:rPr>
              <a:t>cząstek elementarnych…</a:t>
            </a:r>
          </a:p>
        </p:txBody>
      </p:sp>
      <p:sp>
        <p:nvSpPr>
          <p:cNvPr id="9221" name="pole tekstowe 5"/>
          <p:cNvSpPr txBox="1">
            <a:spLocks noChangeArrowheads="1"/>
          </p:cNvSpPr>
          <p:nvPr/>
        </p:nvSpPr>
        <p:spPr bwMode="auto">
          <a:xfrm>
            <a:off x="304800" y="5399088"/>
            <a:ext cx="86106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200" b="1">
                <a:solidFill>
                  <a:schemeClr val="tx2"/>
                </a:solidFill>
                <a:latin typeface="Comic Sans MS" pitchFamily="66" charset="0"/>
              </a:rPr>
              <a:t>…potwierdzony eksperymentalnie na poziomie ułamków procenta!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resources3.news.com.au/images/2011/04/07/1226035/105551-the-large-hadron-collider-at-the-cern-particle-physics-laboratory-near-geneva-switzerla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3400"/>
            <a:ext cx="920115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pl-PL" sz="3600" b="1" dirty="0">
                <a:solidFill>
                  <a:schemeClr val="accent6"/>
                </a:solidFill>
                <a:latin typeface="Comic Sans MS" pitchFamily="66" charset="0"/>
                <a:cs typeface="Arial" pitchFamily="34" charset="0"/>
              </a:rPr>
              <a:t>Wielki </a:t>
            </a:r>
            <a:r>
              <a:rPr lang="pl-PL" sz="3600" b="1" dirty="0" err="1">
                <a:solidFill>
                  <a:schemeClr val="accent6"/>
                </a:solidFill>
                <a:latin typeface="Comic Sans MS" pitchFamily="66" charset="0"/>
                <a:cs typeface="Arial" pitchFamily="34" charset="0"/>
              </a:rPr>
              <a:t>Zderzacz</a:t>
            </a:r>
            <a:r>
              <a:rPr lang="pl-PL" sz="3600" b="1" dirty="0">
                <a:solidFill>
                  <a:schemeClr val="accent6"/>
                </a:solidFill>
                <a:latin typeface="Comic Sans MS" pitchFamily="66" charset="0"/>
                <a:cs typeface="Arial" pitchFamily="34" charset="0"/>
              </a:rPr>
              <a:t> Hadronów</a:t>
            </a:r>
            <a:r>
              <a:rPr lang="fr-FR" sz="3600" b="1" dirty="0">
                <a:solidFill>
                  <a:schemeClr val="accent6"/>
                </a:solidFill>
                <a:latin typeface="Comic Sans MS" pitchFamily="66" charset="0"/>
                <a:cs typeface="Arial" pitchFamily="34" charset="0"/>
              </a:rPr>
              <a:t> (LHC)</a:t>
            </a:r>
            <a:endParaRPr lang="en-GB" sz="3600" b="1" dirty="0">
              <a:solidFill>
                <a:schemeClr val="accent6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9460" name="TextBox 17"/>
          <p:cNvSpPr txBox="1">
            <a:spLocks noChangeArrowheads="1"/>
          </p:cNvSpPr>
          <p:nvPr/>
        </p:nvSpPr>
        <p:spPr bwMode="auto">
          <a:xfrm>
            <a:off x="0" y="5562600"/>
            <a:ext cx="9144000" cy="1323975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chemeClr val="tx2"/>
                </a:solidFill>
                <a:latin typeface="Comic Sans MS" pitchFamily="66" charset="0"/>
              </a:rPr>
              <a:t>LHC jest najzimniejszym miejscem we wszechświecie:	 ~1.9K. To prawie o stopień Kelwina mniej niż w przestrzeni kosmicznej!</a:t>
            </a:r>
          </a:p>
          <a:p>
            <a:r>
              <a:rPr lang="pl-PL" sz="2000">
                <a:solidFill>
                  <a:schemeClr val="tx2"/>
                </a:solidFill>
                <a:latin typeface="Comic Sans MS" pitchFamily="66" charset="0"/>
              </a:rPr>
              <a:t>LHC jest najbardziej pustym miejscem we wszechświecie – panująca wewnątrz próżnia jest wyższa niż w kosmosie!</a:t>
            </a:r>
          </a:p>
        </p:txBody>
      </p:sp>
      <p:pic>
        <p:nvPicPr>
          <p:cNvPr id="19461" name="Picture 4" descr="https://encrypted-tbn3.gstatic.com/images?q=tbn:ANd9GcTpx7wrArxfzAymfeLGGeiQcE6m8UtFtf2qK4nYGuqxuOo_LSTj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33400"/>
            <a:ext cx="257175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7"/>
          <p:cNvSpPr txBox="1">
            <a:spLocks noChangeArrowheads="1"/>
          </p:cNvSpPr>
          <p:nvPr/>
        </p:nvSpPr>
        <p:spPr bwMode="auto">
          <a:xfrm>
            <a:off x="0" y="5562600"/>
            <a:ext cx="9144000" cy="1323975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chemeClr val="tx2"/>
                </a:solidFill>
                <a:latin typeface="Comic Sans MS" pitchFamily="66" charset="0"/>
              </a:rPr>
              <a:t>Kilka tysięcy miliardów protonów, każdy o energii lecącej muchy i prędkości 99.9999991% prędkości światła, okrążają 27-kilometrowy akcelerator 11,000 razy na sekundę, powodując w tym czasie około miliarda zderzeń.</a:t>
            </a:r>
          </a:p>
          <a:p>
            <a:endParaRPr lang="en-US" sz="200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18435" name="Picture 3" descr="Screen Shot 2013-05-09 at 8.00.52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2913"/>
            <a:ext cx="9144000" cy="511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13"/>
          <p:cNvSpPr txBox="1">
            <a:spLocks noChangeArrowheads="1"/>
          </p:cNvSpPr>
          <p:nvPr/>
        </p:nvSpPr>
        <p:spPr bwMode="auto">
          <a:xfrm>
            <a:off x="3733800" y="1204913"/>
            <a:ext cx="1289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bg1"/>
                </a:solidFill>
                <a:latin typeface="Arial Black" pitchFamily="34" charset="0"/>
              </a:rPr>
              <a:t>Mt Blanc</a:t>
            </a:r>
          </a:p>
        </p:txBody>
      </p:sp>
      <p:sp>
        <p:nvSpPr>
          <p:cNvPr id="27" name="Slide Number Placeholder 2"/>
          <p:cNvSpPr txBox="1">
            <a:spLocks/>
          </p:cNvSpPr>
          <p:nvPr/>
        </p:nvSpPr>
        <p:spPr bwMode="auto">
          <a:xfrm>
            <a:off x="8191500" y="3429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C44C0298-49EB-4658-BBD8-4A7F903A4AF1}" type="slidenum">
              <a:rPr lang="en-US" sz="1400">
                <a:latin typeface="+mn-lt"/>
                <a:cs typeface="Arial" pitchFamily="34" charset="0"/>
              </a:rPr>
              <a:pPr algn="ctr">
                <a:defRPr/>
              </a:pPr>
              <a:t>7</a:t>
            </a:fld>
            <a:endParaRPr lang="en-US" sz="1400">
              <a:latin typeface="+mn-lt"/>
              <a:cs typeface="Arial" pitchFamily="34" charset="0"/>
            </a:endParaRPr>
          </a:p>
        </p:txBody>
      </p:sp>
      <p:grpSp>
        <p:nvGrpSpPr>
          <p:cNvPr id="2" name="Group 90"/>
          <p:cNvGrpSpPr>
            <a:grpSpLocks/>
          </p:cNvGrpSpPr>
          <p:nvPr/>
        </p:nvGrpSpPr>
        <p:grpSpPr bwMode="auto">
          <a:xfrm>
            <a:off x="6761163" y="1052513"/>
            <a:ext cx="2306637" cy="1766887"/>
            <a:chOff x="3600" y="2976"/>
            <a:chExt cx="1986" cy="1438"/>
          </a:xfrm>
        </p:grpSpPr>
        <p:sp>
          <p:nvSpPr>
            <p:cNvPr id="18462" name="Oval 91"/>
            <p:cNvSpPr>
              <a:spLocks noChangeArrowheads="1"/>
            </p:cNvSpPr>
            <p:nvPr/>
          </p:nvSpPr>
          <p:spPr bwMode="auto">
            <a:xfrm>
              <a:off x="3600" y="3247"/>
              <a:ext cx="75" cy="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sz="2400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18463" name="Line 92"/>
            <p:cNvSpPr>
              <a:spLocks noChangeShapeType="1"/>
            </p:cNvSpPr>
            <p:nvPr/>
          </p:nvSpPr>
          <p:spPr bwMode="auto">
            <a:xfrm flipV="1">
              <a:off x="3814" y="4042"/>
              <a:ext cx="131" cy="37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64" name="Line 93"/>
            <p:cNvSpPr>
              <a:spLocks noChangeShapeType="1"/>
            </p:cNvSpPr>
            <p:nvPr/>
          </p:nvSpPr>
          <p:spPr bwMode="auto">
            <a:xfrm flipV="1">
              <a:off x="3814" y="4042"/>
              <a:ext cx="1706" cy="31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pic>
          <p:nvPicPr>
            <p:cNvPr id="18465" name="Picture 94" descr="0511013_0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54" y="2976"/>
              <a:ext cx="1632" cy="1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439" name="Text Box 96"/>
          <p:cNvSpPr txBox="1">
            <a:spLocks noChangeArrowheads="1"/>
          </p:cNvSpPr>
          <p:nvPr/>
        </p:nvSpPr>
        <p:spPr bwMode="auto">
          <a:xfrm>
            <a:off x="7162800" y="1052513"/>
            <a:ext cx="847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>
                <a:solidFill>
                  <a:schemeClr val="bg1"/>
                </a:solidFill>
                <a:latin typeface="Century Gothic" pitchFamily="34" charset="0"/>
                <a:ea typeface="MS PGothic" pitchFamily="34" charset="-128"/>
              </a:rPr>
              <a:t>ATLAS</a:t>
            </a:r>
          </a:p>
        </p:txBody>
      </p:sp>
      <p:sp>
        <p:nvSpPr>
          <p:cNvPr id="27657" name="Rectangle 15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pl-PL" sz="3600" b="1" dirty="0">
                <a:solidFill>
                  <a:schemeClr val="accent6"/>
                </a:solidFill>
                <a:latin typeface="Comic Sans MS" pitchFamily="66" charset="0"/>
                <a:cs typeface="Arial" pitchFamily="34" charset="0"/>
              </a:rPr>
              <a:t>Wielki </a:t>
            </a:r>
            <a:r>
              <a:rPr lang="pl-PL" sz="3600" b="1" dirty="0" err="1">
                <a:solidFill>
                  <a:schemeClr val="accent6"/>
                </a:solidFill>
                <a:latin typeface="Comic Sans MS" pitchFamily="66" charset="0"/>
                <a:cs typeface="Arial" pitchFamily="34" charset="0"/>
              </a:rPr>
              <a:t>Zderzacz</a:t>
            </a:r>
            <a:r>
              <a:rPr lang="pl-PL" sz="3600" b="1" dirty="0">
                <a:solidFill>
                  <a:schemeClr val="accent6"/>
                </a:solidFill>
                <a:latin typeface="Comic Sans MS" pitchFamily="66" charset="0"/>
                <a:cs typeface="Arial" pitchFamily="34" charset="0"/>
              </a:rPr>
              <a:t> Hadronów</a:t>
            </a:r>
            <a:r>
              <a:rPr lang="fr-FR" sz="3600" b="1" dirty="0">
                <a:solidFill>
                  <a:schemeClr val="accent6"/>
                </a:solidFill>
                <a:latin typeface="Comic Sans MS" pitchFamily="66" charset="0"/>
                <a:cs typeface="Arial" pitchFamily="34" charset="0"/>
              </a:rPr>
              <a:t> (LHC)</a:t>
            </a:r>
            <a:endParaRPr lang="en-GB" sz="3600" b="1" dirty="0">
              <a:solidFill>
                <a:schemeClr val="accent6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8441" name="Line 14"/>
          <p:cNvSpPr>
            <a:spLocks noChangeShapeType="1"/>
          </p:cNvSpPr>
          <p:nvPr/>
        </p:nvSpPr>
        <p:spPr bwMode="auto">
          <a:xfrm flipV="1">
            <a:off x="4343400" y="762000"/>
            <a:ext cx="0" cy="4572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pSp>
        <p:nvGrpSpPr>
          <p:cNvPr id="3" name="Group 69"/>
          <p:cNvGrpSpPr>
            <a:grpSpLocks/>
          </p:cNvGrpSpPr>
          <p:nvPr/>
        </p:nvGrpSpPr>
        <p:grpSpPr bwMode="auto">
          <a:xfrm>
            <a:off x="69850" y="1071563"/>
            <a:ext cx="2520950" cy="2890837"/>
            <a:chOff x="331" y="1140"/>
            <a:chExt cx="2047" cy="2428"/>
          </a:xfrm>
        </p:grpSpPr>
        <p:sp>
          <p:nvSpPr>
            <p:cNvPr id="18457" name="Line 70"/>
            <p:cNvSpPr>
              <a:spLocks noChangeShapeType="1"/>
            </p:cNvSpPr>
            <p:nvPr/>
          </p:nvSpPr>
          <p:spPr bwMode="auto">
            <a:xfrm>
              <a:off x="398" y="2288"/>
              <a:ext cx="495" cy="128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58" name="Line 71"/>
            <p:cNvSpPr>
              <a:spLocks noChangeShapeType="1"/>
            </p:cNvSpPr>
            <p:nvPr/>
          </p:nvSpPr>
          <p:spPr bwMode="auto">
            <a:xfrm flipH="1">
              <a:off x="893" y="2288"/>
              <a:ext cx="990" cy="115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59" name="Oval 72"/>
            <p:cNvSpPr>
              <a:spLocks noChangeArrowheads="1"/>
            </p:cNvSpPr>
            <p:nvPr/>
          </p:nvSpPr>
          <p:spPr bwMode="auto">
            <a:xfrm>
              <a:off x="2285" y="1251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sz="2400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pic>
          <p:nvPicPr>
            <p:cNvPr id="18460" name="Picture 73" descr="bul-pho-2007-07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7" y="1200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 Box 74"/>
            <p:cNvSpPr txBox="1">
              <a:spLocks noChangeArrowheads="1"/>
            </p:cNvSpPr>
            <p:nvPr/>
          </p:nvSpPr>
          <p:spPr bwMode="auto">
            <a:xfrm>
              <a:off x="331" y="1140"/>
              <a:ext cx="44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de-CH" dirty="0">
                  <a:solidFill>
                    <a:srgbClr val="EAEAEA"/>
                  </a:solidFill>
                  <a:latin typeface="Century Gothic" pitchFamily="-112" charset="0"/>
                  <a:ea typeface="ＭＳ Ｐゴシック" pitchFamily="-112" charset="-128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-112" charset="0"/>
                <a:ea typeface="ＭＳ Ｐゴシック" pitchFamily="-112" charset="-128"/>
              </a:endParaRPr>
            </a:p>
          </p:txBody>
        </p:sp>
      </p:grpSp>
      <p:grpSp>
        <p:nvGrpSpPr>
          <p:cNvPr id="4" name="Group 75"/>
          <p:cNvGrpSpPr>
            <a:grpSpLocks/>
          </p:cNvGrpSpPr>
          <p:nvPr/>
        </p:nvGrpSpPr>
        <p:grpSpPr bwMode="auto">
          <a:xfrm>
            <a:off x="5257800" y="3429000"/>
            <a:ext cx="3048000" cy="1371600"/>
            <a:chOff x="173" y="2824"/>
            <a:chExt cx="1920" cy="864"/>
          </a:xfrm>
        </p:grpSpPr>
        <p:sp>
          <p:nvSpPr>
            <p:cNvPr id="18452" name="Oval 76"/>
            <p:cNvSpPr>
              <a:spLocks noChangeArrowheads="1"/>
            </p:cNvSpPr>
            <p:nvPr/>
          </p:nvSpPr>
          <p:spPr bwMode="auto">
            <a:xfrm>
              <a:off x="1452" y="3199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sz="2400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18453" name="Line 77"/>
            <p:cNvSpPr>
              <a:spLocks noChangeShapeType="1"/>
            </p:cNvSpPr>
            <p:nvPr/>
          </p:nvSpPr>
          <p:spPr bwMode="auto">
            <a:xfrm>
              <a:off x="1325" y="2824"/>
              <a:ext cx="720" cy="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54" name="Line 78"/>
            <p:cNvSpPr>
              <a:spLocks noChangeShapeType="1"/>
            </p:cNvSpPr>
            <p:nvPr/>
          </p:nvSpPr>
          <p:spPr bwMode="auto">
            <a:xfrm flipH="1">
              <a:off x="1325" y="2920"/>
              <a:ext cx="768" cy="76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pic>
          <p:nvPicPr>
            <p:cNvPr id="18455" name="Picture 79" descr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3" y="2832"/>
              <a:ext cx="1155" cy="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6" name="Text Box 80"/>
            <p:cNvSpPr txBox="1">
              <a:spLocks noChangeArrowheads="1"/>
            </p:cNvSpPr>
            <p:nvPr/>
          </p:nvSpPr>
          <p:spPr bwMode="auto">
            <a:xfrm>
              <a:off x="192" y="2824"/>
              <a:ext cx="52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de-CH">
                  <a:solidFill>
                    <a:srgbClr val="EAEAEA"/>
                  </a:solidFill>
                  <a:latin typeface="Century Gothic" pitchFamily="34" charset="0"/>
                  <a:ea typeface="MS PGothic" pitchFamily="34" charset="-128"/>
                </a:rPr>
                <a:t>ALICE</a:t>
              </a:r>
              <a:endParaRPr lang="de-CH" sz="2000">
                <a:solidFill>
                  <a:srgbClr val="EAEAEA"/>
                </a:solidFill>
                <a:latin typeface="Tahoma" pitchFamily="34" charset="0"/>
                <a:ea typeface="MS PGothic" pitchFamily="34" charset="-128"/>
              </a:endParaRPr>
            </a:p>
          </p:txBody>
        </p:sp>
      </p:grpSp>
      <p:grpSp>
        <p:nvGrpSpPr>
          <p:cNvPr id="5" name="Group 81"/>
          <p:cNvGrpSpPr>
            <a:grpSpLocks/>
          </p:cNvGrpSpPr>
          <p:nvPr/>
        </p:nvGrpSpPr>
        <p:grpSpPr bwMode="auto">
          <a:xfrm>
            <a:off x="2286000" y="2438400"/>
            <a:ext cx="2514600" cy="2130425"/>
            <a:chOff x="4368" y="988"/>
            <a:chExt cx="1584" cy="1342"/>
          </a:xfrm>
        </p:grpSpPr>
        <p:grpSp>
          <p:nvGrpSpPr>
            <p:cNvPr id="18446" name="Group 82"/>
            <p:cNvGrpSpPr>
              <a:grpSpLocks/>
            </p:cNvGrpSpPr>
            <p:nvPr/>
          </p:nvGrpSpPr>
          <p:grpSpPr bwMode="auto">
            <a:xfrm>
              <a:off x="4368" y="988"/>
              <a:ext cx="1584" cy="1342"/>
              <a:chOff x="4368" y="988"/>
              <a:chExt cx="1584" cy="1342"/>
            </a:xfrm>
          </p:grpSpPr>
          <p:sp>
            <p:nvSpPr>
              <p:cNvPr id="18448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 sz="2400">
                  <a:solidFill>
                    <a:srgbClr val="000000"/>
                  </a:solidFill>
                  <a:ea typeface="MS PGothic" pitchFamily="34" charset="-128"/>
                </a:endParaRPr>
              </a:p>
            </p:txBody>
          </p:sp>
          <p:sp>
            <p:nvSpPr>
              <p:cNvPr id="18449" name="Line 84"/>
              <p:cNvSpPr>
                <a:spLocks noChangeShapeType="1"/>
              </p:cNvSpPr>
              <p:nvPr/>
            </p:nvSpPr>
            <p:spPr bwMode="auto">
              <a:xfrm flipV="1">
                <a:off x="5568" y="988"/>
                <a:ext cx="384" cy="96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450" name="Line 85"/>
              <p:cNvSpPr>
                <a:spLocks noChangeShapeType="1"/>
              </p:cNvSpPr>
              <p:nvPr/>
            </p:nvSpPr>
            <p:spPr bwMode="auto">
              <a:xfrm flipH="1">
                <a:off x="5568" y="988"/>
                <a:ext cx="384" cy="20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pic>
            <p:nvPicPr>
              <p:cNvPr id="18451" name="Picture 86" descr="Picture 3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368" y="1196"/>
                <a:ext cx="1220" cy="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8" name="Text Box 88"/>
            <p:cNvSpPr txBox="1">
              <a:spLocks noChangeArrowheads="1"/>
            </p:cNvSpPr>
            <p:nvPr/>
          </p:nvSpPr>
          <p:spPr bwMode="auto">
            <a:xfrm>
              <a:off x="4368" y="1180"/>
              <a:ext cx="5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de-CH" dirty="0">
                  <a:solidFill>
                    <a:schemeClr val="bg1"/>
                  </a:solidFill>
                  <a:latin typeface="Century Gothic" pitchFamily="-112" charset="0"/>
                  <a:ea typeface="ＭＳ Ｐゴシック" pitchFamily="-112" charset="-128"/>
                </a:rPr>
                <a:t>LHCb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-112" charset="0"/>
                <a:ea typeface="ＭＳ Ｐゴシック" pitchFamily="-112" charset="-128"/>
              </a:endParaRPr>
            </a:p>
          </p:txBody>
        </p:sp>
      </p:grpSp>
      <p:sp>
        <p:nvSpPr>
          <p:cNvPr id="18445" name="pole tekstowe 11"/>
          <p:cNvSpPr txBox="1">
            <a:spLocks noChangeArrowheads="1"/>
          </p:cNvSpPr>
          <p:nvPr/>
        </p:nvSpPr>
        <p:spPr bwMode="auto">
          <a:xfrm>
            <a:off x="3581400" y="6411913"/>
            <a:ext cx="13477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>
                <a:solidFill>
                  <a:schemeClr val="bg1"/>
                </a:solidFill>
              </a:rPr>
              <a:t>M. Lamont</a:t>
            </a: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1507" name="Obraz 1" descr="cand-higgs-2012-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35038"/>
            <a:ext cx="9144000" cy="592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pole tekstowe 2"/>
          <p:cNvSpPr txBox="1">
            <a:spLocks noChangeArrowheads="1"/>
          </p:cNvSpPr>
          <p:nvPr/>
        </p:nvSpPr>
        <p:spPr bwMode="auto">
          <a:xfrm>
            <a:off x="1981200" y="152400"/>
            <a:ext cx="4876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H</a:t>
            </a:r>
            <a:r>
              <a:rPr lang="pl-PL" sz="3600" b="1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  ZZ</a:t>
            </a:r>
            <a:r>
              <a:rPr lang="pl-PL" sz="3600" b="1" baseline="30000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*</a:t>
            </a:r>
            <a:r>
              <a:rPr lang="pl-PL" sz="3600" b="1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 4l</a:t>
            </a:r>
            <a:r>
              <a:rPr lang="pl-PL" sz="3600" b="1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21509" name="Picture 2" descr="https://encrypted-tbn3.gstatic.com/images?q=tbn:ANd9GcSxq6oXcsaEendAQwyZuYhB2R7lSxtGkpTRU76QM6OQMpO_OQfn9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0"/>
            <a:ext cx="23622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5" descr="https://encrypted-tbn3.gstatic.com/images?q=tbn:ANd9GcTpx7wrArxfzAymfeLGGeiQcE6m8UtFtf2qK4nYGuqxuOo_LSTj"/>
          <p:cNvPicPr>
            <a:picLocks noChangeAspect="1" noChangeArrowheads="1"/>
          </p:cNvPicPr>
          <p:nvPr/>
        </p:nvPicPr>
        <p:blipFill>
          <a:blip r:embed="rId4"/>
          <a:srcRect t="10001" b="10001"/>
          <a:stretch>
            <a:fillRect/>
          </a:stretch>
        </p:blipFill>
        <p:spPr bwMode="auto">
          <a:xfrm>
            <a:off x="6943725" y="5638800"/>
            <a:ext cx="22002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mediastream.cern.ch/MediaArchive/Photo/Public/2012/1207136/1207136_70/1207136_70-A5-at-72-dp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pole tekstowe 2"/>
          <p:cNvSpPr txBox="1">
            <a:spLocks noChangeArrowheads="1"/>
          </p:cNvSpPr>
          <p:nvPr/>
        </p:nvSpPr>
        <p:spPr bwMode="auto">
          <a:xfrm rot="-5400000">
            <a:off x="-1917700" y="3365500"/>
            <a:ext cx="441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200" b="1">
                <a:solidFill>
                  <a:schemeClr val="bg1"/>
                </a:solidFill>
                <a:latin typeface="Comic Sans MS" pitchFamily="66" charset="0"/>
              </a:rPr>
              <a:t>CERN, 4 lipca 2012</a:t>
            </a:r>
          </a:p>
        </p:txBody>
      </p:sp>
      <p:pic>
        <p:nvPicPr>
          <p:cNvPr id="23556" name="Picture 8" descr="https://mediastream.cern.ch/MediaArchive/Photo/Public/2012/1207136/1207136_16/1207136_16-A5-at-72-dpi.jpg"/>
          <p:cNvPicPr>
            <a:picLocks noChangeAspect="1" noChangeArrowheads="1"/>
          </p:cNvPicPr>
          <p:nvPr/>
        </p:nvPicPr>
        <p:blipFill>
          <a:blip r:embed="rId3"/>
          <a:srcRect l="25668" r="15865"/>
          <a:stretch>
            <a:fillRect/>
          </a:stretch>
        </p:blipFill>
        <p:spPr bwMode="auto">
          <a:xfrm>
            <a:off x="6248400" y="1098550"/>
            <a:ext cx="2895600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 descr="https://mediastream.cern.ch/MediaArchive/Photo/Public/2012/1207136/1207136_61/1207136_61-A5-at-72-dpi.jpg"/>
          <p:cNvPicPr>
            <a:picLocks noChangeAspect="1" noChangeArrowheads="1"/>
          </p:cNvPicPr>
          <p:nvPr/>
        </p:nvPicPr>
        <p:blipFill>
          <a:blip r:embed="rId4"/>
          <a:srcRect l="33472" t="4990" r="9979"/>
          <a:stretch>
            <a:fillRect/>
          </a:stretch>
        </p:blipFill>
        <p:spPr bwMode="auto">
          <a:xfrm>
            <a:off x="6248400" y="3614738"/>
            <a:ext cx="2895600" cy="324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bjaśnienie prostokątne zaokrąglone 13"/>
          <p:cNvSpPr/>
          <p:nvPr/>
        </p:nvSpPr>
        <p:spPr>
          <a:xfrm>
            <a:off x="3657600" y="762000"/>
            <a:ext cx="3276600" cy="838200"/>
          </a:xfrm>
          <a:prstGeom prst="wedgeRoundRectCallout">
            <a:avLst>
              <a:gd name="adj1" fmla="val 54046"/>
              <a:gd name="adj2" fmla="val 16812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3559" name="pole tekstowe 14"/>
          <p:cNvSpPr txBox="1">
            <a:spLocks noChangeArrowheads="1"/>
          </p:cNvSpPr>
          <p:nvPr/>
        </p:nvSpPr>
        <p:spPr bwMode="auto">
          <a:xfrm>
            <a:off x="3657600" y="762000"/>
            <a:ext cx="33242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400">
                <a:solidFill>
                  <a:schemeClr val="bg1"/>
                </a:solidFill>
                <a:latin typeface="Comic Sans MS" pitchFamily="66" charset="0"/>
              </a:rPr>
              <a:t>Ladies and gentlemen,</a:t>
            </a:r>
          </a:p>
          <a:p>
            <a:r>
              <a:rPr lang="pl-PL" sz="2400">
                <a:solidFill>
                  <a:schemeClr val="bg1"/>
                </a:solidFill>
                <a:latin typeface="Comic Sans MS" pitchFamily="66" charset="0"/>
              </a:rPr>
              <a:t>I think we’ve got 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12033</TotalTime>
  <Words>963</Words>
  <Application>Microsoft Office PowerPoint</Application>
  <PresentationFormat>Pokaz na ekranie (4:3)</PresentationFormat>
  <Paragraphs>163</Paragraphs>
  <Slides>34</Slides>
  <Notes>2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5</vt:i4>
      </vt:variant>
      <vt:variant>
        <vt:lpstr>Tytuły slajdów</vt:lpstr>
      </vt:variant>
      <vt:variant>
        <vt:i4>34</vt:i4>
      </vt:variant>
    </vt:vector>
  </HeadingPairs>
  <TitlesOfParts>
    <vt:vector size="40" baseType="lpstr">
      <vt:lpstr>Office Theme</vt:lpstr>
      <vt:lpstr>Fotografia Photo Editor</vt:lpstr>
      <vt:lpstr>Wykres programu Microsoft Graph</vt:lpstr>
      <vt:lpstr>Equation</vt:lpstr>
      <vt:lpstr>Równanie</vt:lpstr>
      <vt:lpstr>Formel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 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  <vt:lpstr>Slajd 25</vt:lpstr>
      <vt:lpstr>Slajd 26</vt:lpstr>
      <vt:lpstr>Slajd 27</vt:lpstr>
      <vt:lpstr>Slajd 28</vt:lpstr>
      <vt:lpstr>Slajd 29</vt:lpstr>
      <vt:lpstr>Slajd 30</vt:lpstr>
      <vt:lpstr>Slajd 31</vt:lpstr>
      <vt:lpstr>Slajd 32</vt:lpstr>
      <vt:lpstr>Slajd 33</vt:lpstr>
      <vt:lpstr>Slajd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…on physics</dc:title>
  <dc:creator>bruckman</dc:creator>
  <cp:lastModifiedBy>Pawel Bruckman</cp:lastModifiedBy>
  <cp:revision>682</cp:revision>
  <dcterms:created xsi:type="dcterms:W3CDTF">2006-08-16T00:00:00Z</dcterms:created>
  <dcterms:modified xsi:type="dcterms:W3CDTF">2015-09-24T12:15:22Z</dcterms:modified>
</cp:coreProperties>
</file>