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7" r:id="rId3"/>
    <p:sldId id="311" r:id="rId4"/>
    <p:sldId id="292" r:id="rId5"/>
    <p:sldId id="302" r:id="rId6"/>
    <p:sldId id="301" r:id="rId7"/>
    <p:sldId id="295" r:id="rId8"/>
    <p:sldId id="312" r:id="rId9"/>
    <p:sldId id="313" r:id="rId10"/>
    <p:sldId id="314" r:id="rId11"/>
    <p:sldId id="308" r:id="rId12"/>
    <p:sldId id="293" r:id="rId13"/>
    <p:sldId id="296" r:id="rId14"/>
    <p:sldId id="297" r:id="rId15"/>
    <p:sldId id="298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0000"/>
    <a:srgbClr val="FFFF00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1" autoAdjust="0"/>
    <p:restoredTop sz="94774" autoAdjust="0"/>
  </p:normalViewPr>
  <p:slideViewPr>
    <p:cSldViewPr snapToGrid="0" snapToObjects="1">
      <p:cViewPr>
        <p:scale>
          <a:sx n="90" d="100"/>
          <a:sy n="90" d="100"/>
        </p:scale>
        <p:origin x="528" y="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E213B-1D69-634C-B8FE-F4127F0012FB}" type="datetimeFigureOut">
              <a:rPr lang="en-US" smtClean="0"/>
              <a:t>11/19/15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488BC-EB98-0647-A1C5-371E2BED4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0740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160595C-8E56-47BE-A63C-6E5066FC97BF}" type="datetimeFigureOut">
              <a:rPr lang="en-US"/>
              <a:pPr>
                <a:defRPr/>
              </a:pPr>
              <a:t>11/19/15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A12785-B951-4B3D-AAA4-6843DDAC9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743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D770E22F-149A-42E5-AD6F-672A2D5237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82912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44853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50374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2191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102080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84184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46061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36001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92737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343400" y="61483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25/07/12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0" y="61483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The PS longitudinal broadband impedance: comparison between measurements, theory and simulations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1483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Pag. </a:t>
            </a:r>
            <a:fld id="{A1292C01-2A3D-0A44-81FF-B77D718938CB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206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42083" y="5841473"/>
            <a:ext cx="427833" cy="365125"/>
          </a:xfrm>
        </p:spPr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3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69648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0876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8646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5426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31496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309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50426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jpeg"/><Relationship Id="rId21" Type="http://schemas.openxmlformats.org/officeDocument/2006/relationships/image" Target="../media/image3.png"/><Relationship Id="rId22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2446" y="6554749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A5CA9C-5C07-B647-91EF-D85BA849018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40"/>
          <p:cNvSpPr txBox="1">
            <a:spLocks noChangeArrowheads="1"/>
          </p:cNvSpPr>
          <p:nvPr userDrawn="1"/>
        </p:nvSpPr>
        <p:spPr bwMode="auto">
          <a:xfrm>
            <a:off x="1005571" y="6596063"/>
            <a:ext cx="30806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ctr" defTabSz="457200" rtl="0" eaLnBrk="0" latinLnBrk="0" hangingPunct="0">
              <a:defRPr sz="1600" b="1" kern="1200">
                <a:solidFill>
                  <a:schemeClr val="accent2"/>
                </a:solidFill>
                <a:latin typeface="Times" pitchFamily="-108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EuroCirCol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WP4: 19-11-2015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Monotype Corsiva"/>
              <a:cs typeface="Monotype Corsiva"/>
            </a:endParaRPr>
          </a:p>
        </p:txBody>
      </p:sp>
      <p:sp>
        <p:nvSpPr>
          <p:cNvPr id="22" name="Line 45"/>
          <p:cNvSpPr>
            <a:spLocks noChangeShapeType="1"/>
          </p:cNvSpPr>
          <p:nvPr userDrawn="1"/>
        </p:nvSpPr>
        <p:spPr bwMode="auto">
          <a:xfrm flipV="1">
            <a:off x="1056371" y="6532561"/>
            <a:ext cx="5084436" cy="0"/>
          </a:xfrm>
          <a:prstGeom prst="line">
            <a:avLst/>
          </a:prstGeom>
          <a:noFill/>
          <a:ln w="57150">
            <a:solidFill>
              <a:srgbClr val="FFE39D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FF"/>
              </a:solidFill>
              <a:latin typeface="Monotype Corsiva"/>
              <a:cs typeface="Monotype Corsiva"/>
            </a:endParaRPr>
          </a:p>
        </p:txBody>
      </p:sp>
      <p:sp>
        <p:nvSpPr>
          <p:cNvPr id="24" name="Line 48"/>
          <p:cNvSpPr>
            <a:spLocks noChangeShapeType="1"/>
          </p:cNvSpPr>
          <p:nvPr userDrawn="1"/>
        </p:nvSpPr>
        <p:spPr bwMode="auto">
          <a:xfrm>
            <a:off x="6890175" y="6524058"/>
            <a:ext cx="653626" cy="19049"/>
          </a:xfrm>
          <a:prstGeom prst="line">
            <a:avLst/>
          </a:prstGeom>
          <a:noFill/>
          <a:ln w="57150">
            <a:solidFill>
              <a:srgbClr val="FFE39D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FF"/>
              </a:solidFill>
              <a:latin typeface="Monotype Corsiva"/>
              <a:cs typeface="Monotype Corsiva"/>
            </a:endParaRPr>
          </a:p>
        </p:txBody>
      </p:sp>
      <p:sp>
        <p:nvSpPr>
          <p:cNvPr id="26" name="Rectangle 40"/>
          <p:cNvSpPr txBox="1">
            <a:spLocks noChangeArrowheads="1"/>
          </p:cNvSpPr>
          <p:nvPr userDrawn="1"/>
        </p:nvSpPr>
        <p:spPr bwMode="auto">
          <a:xfrm>
            <a:off x="3343453" y="6583928"/>
            <a:ext cx="3017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ctr" defTabSz="457200" rtl="0" eaLnBrk="0" latinLnBrk="0" hangingPunct="0">
              <a:defRPr sz="1600" b="1" kern="1200">
                <a:solidFill>
                  <a:schemeClr val="accent2"/>
                </a:solidFill>
                <a:latin typeface="Times" pitchFamily="-108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D0D0D"/>
                </a:solidFill>
              </a:rPr>
              <a:t>R. Cimino</a:t>
            </a:r>
            <a:endParaRPr lang="en-US" dirty="0">
              <a:solidFill>
                <a:srgbClr val="0D0D0D"/>
              </a:solidFill>
              <a:latin typeface="Monotype Corsiva"/>
              <a:cs typeface="Monotype Corsiva"/>
            </a:endParaRPr>
          </a:p>
        </p:txBody>
      </p:sp>
      <p:sp>
        <p:nvSpPr>
          <p:cNvPr id="29" name="Line 48"/>
          <p:cNvSpPr>
            <a:spLocks noChangeShapeType="1"/>
          </p:cNvSpPr>
          <p:nvPr userDrawn="1"/>
        </p:nvSpPr>
        <p:spPr bwMode="auto">
          <a:xfrm flipV="1">
            <a:off x="6707188" y="6400800"/>
            <a:ext cx="153987" cy="4763"/>
          </a:xfrm>
          <a:prstGeom prst="line">
            <a:avLst/>
          </a:prstGeom>
          <a:noFill/>
          <a:ln w="57150">
            <a:solidFill>
              <a:srgbClr val="FFE39D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FF"/>
              </a:solidFill>
              <a:latin typeface="Monotype Corsiva"/>
              <a:cs typeface="Monotype Corsiva"/>
            </a:endParaRPr>
          </a:p>
        </p:txBody>
      </p:sp>
      <p:pic>
        <p:nvPicPr>
          <p:cNvPr id="35" name="Picture 49" descr="INFN+LNFlogo.jpg                                               000235E7Macintosh HD                   B8AA6D3E: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6158091" y="6367463"/>
            <a:ext cx="685800" cy="500063"/>
          </a:xfrm>
          <a:prstGeom prst="rect">
            <a:avLst/>
          </a:prstGeom>
          <a:noFill/>
          <a:ln w="28575">
            <a:solidFill>
              <a:srgbClr val="FFE39D"/>
            </a:solidFill>
            <a:miter lim="800000"/>
            <a:headEnd/>
            <a:tailEnd/>
          </a:ln>
        </p:spPr>
      </p:pic>
      <p:pic>
        <p:nvPicPr>
          <p:cNvPr id="37" name="Picture 21" descr="logo-FCC-HE-04.png"/>
          <p:cNvPicPr>
            <a:picLocks noChangeAspect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7451072" y="6400800"/>
            <a:ext cx="132238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/>
          <p:cNvPicPr/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55" y="6155266"/>
            <a:ext cx="1028700" cy="705556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Line 48"/>
          <p:cNvSpPr>
            <a:spLocks noChangeShapeType="1"/>
          </p:cNvSpPr>
          <p:nvPr userDrawn="1"/>
        </p:nvSpPr>
        <p:spPr bwMode="auto">
          <a:xfrm flipV="1">
            <a:off x="8686799" y="6540423"/>
            <a:ext cx="489129" cy="19050"/>
          </a:xfrm>
          <a:prstGeom prst="line">
            <a:avLst/>
          </a:prstGeom>
          <a:noFill/>
          <a:ln w="57150">
            <a:solidFill>
              <a:srgbClr val="FFE39D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FF"/>
              </a:solidFill>
              <a:latin typeface="Monotype Corsiva"/>
              <a:cs typeface="Monotype Corsiva"/>
            </a:endParaRPr>
          </a:p>
        </p:txBody>
      </p:sp>
    </p:spTree>
    <p:extLst>
      <p:ext uri="{BB962C8B-B14F-4D97-AF65-F5344CB8AC3E}">
        <p14:creationId xmlns:p14="http://schemas.microsoft.com/office/powerpoint/2010/main" val="118520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  <p:sldLayoutId id="2147484051" r:id="rId13"/>
    <p:sldLayoutId id="2147484052" r:id="rId14"/>
    <p:sldLayoutId id="2147484053" r:id="rId15"/>
    <p:sldLayoutId id="2147484054" r:id="rId16"/>
    <p:sldLayoutId id="2147484055" r:id="rId17"/>
    <p:sldLayoutId id="2147484056" r:id="rId1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emf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943100" y="1969509"/>
            <a:ext cx="7124700" cy="2064822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FF0000"/>
                </a:solidFill>
              </a:rPr>
              <a:t>WP4 (INFN-LNF):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FF0000"/>
                </a:solidFill>
              </a:rPr>
              <a:t>Status Report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071812" y="4190996"/>
            <a:ext cx="5995987" cy="2155588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3200" b="1" cap="none" dirty="0" smtClean="0">
                <a:solidFill>
                  <a:srgbClr val="000090"/>
                </a:solidFill>
              </a:rPr>
              <a:t>R. Cimino 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3200" b="1" cap="none" dirty="0" smtClean="0">
              <a:solidFill>
                <a:srgbClr val="00009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200" cap="none" dirty="0" smtClean="0">
                <a:solidFill>
                  <a:srgbClr val="000090"/>
                </a:solidFill>
              </a:rPr>
              <a:t>LNF-INFN, </a:t>
            </a:r>
            <a:r>
              <a:rPr lang="en-US" sz="3200" cap="none" dirty="0" err="1" smtClean="0">
                <a:solidFill>
                  <a:srgbClr val="000090"/>
                </a:solidFill>
              </a:rPr>
              <a:t>Frascati</a:t>
            </a:r>
            <a:r>
              <a:rPr lang="en-US" sz="3200" cap="none" dirty="0" smtClean="0">
                <a:solidFill>
                  <a:srgbClr val="000090"/>
                </a:solidFill>
              </a:rPr>
              <a:t> (Italy)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0E22F-149A-42E5-AD6F-672A2D52372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 descr="logo-FCC-HE-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8100" y="168275"/>
            <a:ext cx="5100638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5883" y="0"/>
            <a:ext cx="82406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en-GB" sz="3200" b="1" dirty="0" smtClean="0">
                <a:solidFill>
                  <a:srgbClr val="008000"/>
                </a:solidFill>
                <a:latin typeface="+mj-lt"/>
              </a:rPr>
              <a:t>The collaboration </a:t>
            </a:r>
            <a:r>
              <a:rPr lang="en-GB" sz="3200" b="1" dirty="0" err="1" smtClean="0">
                <a:solidFill>
                  <a:srgbClr val="008000"/>
                </a:solidFill>
                <a:latin typeface="+mj-lt"/>
              </a:rPr>
              <a:t>EuroCircol</a:t>
            </a:r>
            <a:r>
              <a:rPr lang="en-GB" sz="3200" b="1" dirty="0" smtClean="0">
                <a:solidFill>
                  <a:srgbClr val="008000"/>
                </a:solidFill>
                <a:latin typeface="+mj-lt"/>
              </a:rPr>
              <a:t> (or most probably CERN-FCC management) should decide what to do with this proposal:</a:t>
            </a:r>
            <a:endParaRPr lang="en-GB" sz="3200" b="1" dirty="0" smtClean="0">
              <a:solidFill>
                <a:srgbClr val="008000"/>
              </a:solidFill>
              <a:latin typeface="+mj-lt"/>
            </a:endParaRPr>
          </a:p>
          <a:p>
            <a:r>
              <a:rPr lang="en-GB" sz="2400" dirty="0">
                <a:solidFill>
                  <a:srgbClr val="000000"/>
                </a:solidFill>
              </a:rPr>
              <a:t> 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7225" y="1938992"/>
            <a:ext cx="85237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We tried (hard) to  generate independent resources for this project via EU but failed!!!</a:t>
            </a:r>
            <a:endParaRPr lang="en-US" sz="3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2713" y="3535084"/>
            <a:ext cx="852378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We are ready to share our project to validate this innovative approach experimentally and continue working on this topic….</a:t>
            </a:r>
          </a:p>
          <a:p>
            <a:pPr algn="just"/>
            <a:endParaRPr lang="en-US" sz="3200" b="1" dirty="0" smtClean="0">
              <a:solidFill>
                <a:srgbClr val="000099"/>
              </a:solidFill>
              <a:latin typeface="+mj-lt"/>
            </a:endParaRPr>
          </a:p>
          <a:p>
            <a:pPr algn="just"/>
            <a:r>
              <a:rPr lang="en-US" sz="3200" b="1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          </a:t>
            </a:r>
            <a:r>
              <a:rPr lang="en-US" sz="3200" b="1" dirty="0" smtClean="0">
                <a:latin typeface="+mj-lt"/>
              </a:rPr>
              <a:t>(if of interest to the collaboration!)</a:t>
            </a:r>
          </a:p>
        </p:txBody>
      </p:sp>
    </p:spTree>
    <p:extLst>
      <p:ext uri="{BB962C8B-B14F-4D97-AF65-F5344CB8AC3E}">
        <p14:creationId xmlns:p14="http://schemas.microsoft.com/office/powerpoint/2010/main" val="8468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43" y="-18433"/>
            <a:ext cx="7803445" cy="71374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Conclusion and Tentative Plan: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2925" y="695314"/>
            <a:ext cx="86010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latin typeface="+mj-lt"/>
              </a:rPr>
              <a:t>Post DOC’s will start next January </a:t>
            </a: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latin typeface="+mj-lt"/>
              </a:rPr>
              <a:t>maintenance and use of existing resources ongoing.</a:t>
            </a:r>
          </a:p>
          <a:p>
            <a:endParaRPr lang="en-GB" sz="2800" b="1" dirty="0">
              <a:solidFill>
                <a:srgbClr val="C00000"/>
              </a:solidFill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Now</a:t>
            </a:r>
            <a:r>
              <a:rPr lang="en-GB" sz="2800" b="1" dirty="0" smtClean="0">
                <a:latin typeface="+mj-lt"/>
              </a:rPr>
              <a:t>: </a:t>
            </a:r>
            <a:r>
              <a:rPr lang="en-GB" sz="2800" b="1" dirty="0" smtClean="0"/>
              <a:t>identify/prepare good samples </a:t>
            </a:r>
            <a:r>
              <a:rPr lang="en-GB" sz="2800" b="1" dirty="0" smtClean="0"/>
              <a:t>(CERN)</a:t>
            </a:r>
            <a:endParaRPr lang="en-GB" sz="2800" b="1" dirty="0" smtClean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first part of 2016</a:t>
            </a:r>
            <a:r>
              <a:rPr lang="en-GB" sz="2800" b="1" dirty="0" smtClean="0">
                <a:latin typeface="+mj-lt"/>
              </a:rPr>
              <a:t>: first results with existing set up on available samples</a:t>
            </a:r>
            <a:r>
              <a:rPr lang="en-GB" sz="2800" b="1" dirty="0" smtClean="0">
                <a:latin typeface="+mj-lt"/>
              </a:rPr>
              <a:t>.</a:t>
            </a:r>
            <a:endParaRPr lang="en-GB" sz="2800" b="1" dirty="0" smtClean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Now</a:t>
            </a:r>
            <a:r>
              <a:rPr lang="en-GB" sz="2800" b="1" dirty="0" smtClean="0">
                <a:latin typeface="+mj-lt"/>
              </a:rPr>
              <a:t>: Clearly identify LNF contribution (other than what already agreed) to </a:t>
            </a:r>
            <a:r>
              <a:rPr lang="en-GB" sz="2800" b="1" dirty="0" err="1" smtClean="0">
                <a:latin typeface="+mj-lt"/>
              </a:rPr>
              <a:t>Anka</a:t>
            </a:r>
            <a:r>
              <a:rPr lang="en-GB" sz="2800" b="1" dirty="0" smtClean="0">
                <a:latin typeface="+mj-lt"/>
              </a:rPr>
              <a:t> project</a:t>
            </a:r>
            <a:r>
              <a:rPr lang="en-GB" sz="2800" b="1" dirty="0" smtClean="0">
                <a:latin typeface="+mj-lt"/>
              </a:rPr>
              <a:t>.</a:t>
            </a:r>
            <a:endParaRPr lang="en-GB" sz="2800" b="1" dirty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Soon</a:t>
            </a:r>
            <a:r>
              <a:rPr lang="en-GB" sz="2800" b="1" dirty="0" smtClean="0">
                <a:latin typeface="+mj-lt"/>
              </a:rPr>
              <a:t>: If of interest officially plan/state any eventual co-funding</a:t>
            </a:r>
            <a:r>
              <a:rPr lang="en-GB" sz="2800" b="1" dirty="0" smtClean="0">
                <a:latin typeface="+mj-lt"/>
              </a:rPr>
              <a:t>. (needed to get INFN funds)</a:t>
            </a: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FF0000"/>
                </a:solidFill>
                <a:latin typeface="+mj-lt"/>
              </a:rPr>
              <a:t>Soon: </a:t>
            </a:r>
            <a:r>
              <a:rPr lang="en-GB" sz="2800" b="1" dirty="0" smtClean="0">
                <a:latin typeface="+mj-lt"/>
              </a:rPr>
              <a:t>Identify the interest to further study also the “GECO” approach, and in case, generate resources!</a:t>
            </a:r>
            <a:endParaRPr lang="en-GB" sz="28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283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909" y="20640"/>
            <a:ext cx="8084091" cy="727251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The available laboratory: (~3M€)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939259" y="679983"/>
            <a:ext cx="808409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2400" dirty="0">
                <a:latin typeface="+mj-lt"/>
              </a:rPr>
              <a:t>Our laboratory is devoted </a:t>
            </a:r>
            <a:r>
              <a:rPr lang="en-US" sz="2400" b="1" dirty="0">
                <a:latin typeface="+mj-lt"/>
              </a:rPr>
              <a:t>to the growth </a:t>
            </a:r>
            <a:r>
              <a:rPr lang="en-US" sz="2400" b="1" dirty="0" smtClean="0">
                <a:latin typeface="+mj-lt"/>
              </a:rPr>
              <a:t>and study chemical</a:t>
            </a:r>
            <a:r>
              <a:rPr lang="en-US" sz="2400" b="1" dirty="0">
                <a:latin typeface="+mj-lt"/>
              </a:rPr>
              <a:t>,  structural and electronic </a:t>
            </a:r>
            <a:r>
              <a:rPr lang="en-US" sz="2400" b="1" dirty="0" smtClean="0">
                <a:latin typeface="+mj-lt"/>
              </a:rPr>
              <a:t>properties </a:t>
            </a:r>
            <a:r>
              <a:rPr lang="en-US" sz="2400" dirty="0" smtClean="0">
                <a:latin typeface="+mj-lt"/>
              </a:rPr>
              <a:t>of </a:t>
            </a:r>
            <a:r>
              <a:rPr lang="en-US" sz="2400" dirty="0">
                <a:latin typeface="+mj-lt"/>
              </a:rPr>
              <a:t>thin and ultrathin </a:t>
            </a:r>
            <a:endParaRPr lang="en-US" sz="2400" dirty="0" smtClean="0">
              <a:latin typeface="+mj-lt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400" b="1" dirty="0">
                <a:solidFill>
                  <a:srgbClr val="0033CC"/>
                </a:solidFill>
                <a:latin typeface="+mj-lt"/>
              </a:rPr>
              <a:t>T</a:t>
            </a:r>
            <a:r>
              <a:rPr lang="en-US" sz="2400" b="1" dirty="0" smtClean="0">
                <a:solidFill>
                  <a:srgbClr val="0033CC"/>
                </a:solidFill>
                <a:latin typeface="+mj-lt"/>
              </a:rPr>
              <a:t>wo </a:t>
            </a:r>
            <a:r>
              <a:rPr lang="en-US" sz="2400" b="1" dirty="0">
                <a:solidFill>
                  <a:srgbClr val="0033CC"/>
                </a:solidFill>
                <a:latin typeface="+mj-lt"/>
              </a:rPr>
              <a:t>ultra-high vacuum systems </a:t>
            </a:r>
            <a:r>
              <a:rPr lang="en-US" sz="2400" dirty="0">
                <a:latin typeface="+mj-lt"/>
              </a:rPr>
              <a:t>equipped with several growth facility (Chemical </a:t>
            </a:r>
            <a:r>
              <a:rPr lang="en-US" sz="2400" dirty="0" err="1">
                <a:latin typeface="+mj-lt"/>
              </a:rPr>
              <a:t>Vapour</a:t>
            </a:r>
            <a:r>
              <a:rPr lang="en-US" sz="2400" dirty="0">
                <a:latin typeface="+mj-lt"/>
              </a:rPr>
              <a:t> Deposition,  physical evaporation, magnetron sputtering) and  with  </a:t>
            </a:r>
            <a:r>
              <a:rPr lang="en-US" sz="2400" b="1" dirty="0">
                <a:latin typeface="+mj-lt"/>
              </a:rPr>
              <a:t>in-situ, UHV, electronic diagnostics </a:t>
            </a:r>
            <a:r>
              <a:rPr lang="en-US" sz="2400" dirty="0">
                <a:latin typeface="+mj-lt"/>
              </a:rPr>
              <a:t>(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Low Energy Electron Diffraction, X-ray and UV Photoelectron Spectroscopy, Secondary Electron Yield and  Raman Spectroscopy</a:t>
            </a:r>
            <a:r>
              <a:rPr lang="en-US" sz="2400" dirty="0">
                <a:latin typeface="+mj-lt"/>
              </a:rPr>
              <a:t>) and scanning probe microscopy (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variable temperature Scanning Tunneling Microscopy also recently implemented for UHV use</a:t>
            </a:r>
            <a:r>
              <a:rPr lang="en-US" sz="2400" dirty="0">
                <a:latin typeface="+mj-lt"/>
              </a:rPr>
              <a:t>). 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400" b="1" dirty="0">
                <a:latin typeface="+mj-lt"/>
              </a:rPr>
              <a:t>One of the system is  equipped with  a low  temperature  (~ 7 K) manipulator</a:t>
            </a:r>
            <a:r>
              <a:rPr lang="en-US" sz="2400" dirty="0">
                <a:latin typeface="+mj-lt"/>
              </a:rPr>
              <a:t>. </a:t>
            </a:r>
          </a:p>
        </p:txBody>
      </p:sp>
      <p:pic>
        <p:nvPicPr>
          <p:cNvPr id="5" name="Picture 10" descr="DSC_3079.jpg"/>
          <p:cNvPicPr>
            <a:picLocks noChangeAspect="1"/>
          </p:cNvPicPr>
          <p:nvPr/>
        </p:nvPicPr>
        <p:blipFill>
          <a:blip r:embed="rId2" cstate="print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771" y="679983"/>
            <a:ext cx="8011066" cy="532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246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884" y="-18539"/>
            <a:ext cx="8084091" cy="7946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Activities @ LNF </a:t>
            </a:r>
            <a:r>
              <a:rPr lang="en-US" sz="3600" dirty="0">
                <a:solidFill>
                  <a:srgbClr val="FF0000"/>
                </a:solidFill>
              </a:rPr>
              <a:t>on small </a:t>
            </a:r>
            <a:r>
              <a:rPr lang="en-US" sz="3600" dirty="0" smtClean="0">
                <a:solidFill>
                  <a:srgbClr val="FF0000"/>
                </a:solidFill>
              </a:rPr>
              <a:t>samples: </a:t>
            </a:r>
            <a:r>
              <a:rPr lang="en-GB" sz="3600" dirty="0" smtClean="0">
                <a:solidFill>
                  <a:srgbClr val="FF0000"/>
                </a:solidFill>
              </a:rPr>
              <a:t>TPD.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635000" y="682164"/>
            <a:ext cx="8537223" cy="1612890"/>
          </a:xfrm>
        </p:spPr>
        <p:txBody>
          <a:bodyPr/>
          <a:lstStyle/>
          <a:p>
            <a:r>
              <a:rPr lang="en-US" sz="2800" dirty="0"/>
              <a:t>The TPD </a:t>
            </a:r>
            <a:r>
              <a:rPr lang="en-US" sz="2800" dirty="0" smtClean="0"/>
              <a:t>(</a:t>
            </a:r>
            <a:r>
              <a:rPr lang="en-US" sz="2800" dirty="0"/>
              <a:t>T</a:t>
            </a:r>
            <a:r>
              <a:rPr lang="en-US" sz="2800" dirty="0" smtClean="0"/>
              <a:t>emperature Programmed </a:t>
            </a:r>
            <a:r>
              <a:rPr lang="en-US" sz="2800" dirty="0"/>
              <a:t>D</a:t>
            </a:r>
            <a:r>
              <a:rPr lang="en-US" sz="2800" dirty="0" smtClean="0"/>
              <a:t>esorption) can be recorded </a:t>
            </a:r>
            <a:r>
              <a:rPr lang="en-US" sz="2800" dirty="0"/>
              <a:t>with </a:t>
            </a:r>
            <a:r>
              <a:rPr lang="en-US" sz="2800" dirty="0" smtClean="0"/>
              <a:t>a </a:t>
            </a:r>
            <a:r>
              <a:rPr lang="en-US" sz="2800" dirty="0" err="1" smtClean="0"/>
              <a:t>quadrupole</a:t>
            </a:r>
            <a:r>
              <a:rPr lang="en-US" sz="2800" dirty="0" smtClean="0"/>
              <a:t> mass spectrometer with </a:t>
            </a:r>
            <a:r>
              <a:rPr lang="en-US" sz="2800" dirty="0"/>
              <a:t>a “</a:t>
            </a:r>
            <a:r>
              <a:rPr lang="en-US" sz="2800" dirty="0" err="1"/>
              <a:t>Feulner</a:t>
            </a:r>
            <a:r>
              <a:rPr lang="en-US" sz="2800" dirty="0"/>
              <a:t> cup</a:t>
            </a:r>
            <a:r>
              <a:rPr lang="en-US" sz="2800" dirty="0" smtClean="0"/>
              <a:t>” </a:t>
            </a:r>
            <a:r>
              <a:rPr lang="en-US" sz="2800" dirty="0"/>
              <a:t>with a sample-size </a:t>
            </a:r>
            <a:r>
              <a:rPr lang="en-US" sz="2800" dirty="0" smtClean="0"/>
              <a:t>opening.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1229890" y="4944536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O</a:t>
            </a:r>
            <a:r>
              <a:rPr lang="en-US" sz="2000" baseline="-25000" dirty="0" smtClean="0">
                <a:latin typeface="+mj-lt"/>
              </a:rPr>
              <a:t>2</a:t>
            </a:r>
            <a:r>
              <a:rPr lang="en-US" sz="2000" dirty="0" smtClean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θ </a:t>
            </a:r>
            <a:r>
              <a:rPr lang="el-GR" sz="2000" dirty="0">
                <a:latin typeface="+mj-lt"/>
              </a:rPr>
              <a:t>= 0.03 </a:t>
            </a:r>
            <a:r>
              <a:rPr lang="el-GR" sz="2000" dirty="0" smtClean="0">
                <a:latin typeface="+mj-lt"/>
              </a:rPr>
              <a:t>ML</a:t>
            </a:r>
            <a:r>
              <a:rPr lang="en-US" sz="2000" dirty="0" smtClean="0">
                <a:latin typeface="+mj-lt"/>
              </a:rPr>
              <a:t> on </a:t>
            </a:r>
            <a:r>
              <a:rPr lang="en-US" sz="2000" dirty="0" err="1" smtClean="0">
                <a:latin typeface="+mj-lt"/>
              </a:rPr>
              <a:t>Graphene</a:t>
            </a:r>
            <a:r>
              <a:rPr lang="en-US" sz="2000" dirty="0" smtClean="0">
                <a:latin typeface="+mj-lt"/>
              </a:rPr>
              <a:t> /</a:t>
            </a:r>
            <a:r>
              <a:rPr lang="en-US" sz="2000" dirty="0" err="1" smtClean="0">
                <a:latin typeface="+mj-lt"/>
              </a:rPr>
              <a:t>Ir</a:t>
            </a:r>
            <a:endParaRPr lang="en-US" sz="20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6884" y="5551291"/>
            <a:ext cx="81571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+mj-lt"/>
              </a:rPr>
              <a:t>Dual </a:t>
            </a:r>
            <a:r>
              <a:rPr lang="en-US" sz="1400" dirty="0">
                <a:latin typeface="+mj-lt"/>
              </a:rPr>
              <a:t>Path Mechanism in the Thermal Reduction of </a:t>
            </a:r>
            <a:r>
              <a:rPr lang="en-US" sz="1400" dirty="0" err="1">
                <a:latin typeface="+mj-lt"/>
              </a:rPr>
              <a:t>Graphene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Oxide Rosanna </a:t>
            </a:r>
            <a:r>
              <a:rPr lang="en-US" sz="1400" dirty="0" err="1">
                <a:latin typeface="+mj-lt"/>
              </a:rPr>
              <a:t>Larciprete</a:t>
            </a:r>
            <a:r>
              <a:rPr lang="en-US" sz="1400" dirty="0">
                <a:latin typeface="+mj-lt"/>
              </a:rPr>
              <a:t>, Stefano </a:t>
            </a:r>
            <a:r>
              <a:rPr lang="en-US" sz="1400" dirty="0" err="1">
                <a:latin typeface="+mj-lt"/>
              </a:rPr>
              <a:t>Fabris</a:t>
            </a:r>
            <a:r>
              <a:rPr lang="en-US" sz="1400" dirty="0">
                <a:latin typeface="+mj-lt"/>
              </a:rPr>
              <a:t>, Tao Sun, Paolo </a:t>
            </a:r>
            <a:r>
              <a:rPr lang="en-US" sz="1400" dirty="0" err="1">
                <a:latin typeface="+mj-lt"/>
              </a:rPr>
              <a:t>Lacovig</a:t>
            </a:r>
            <a:r>
              <a:rPr lang="en-US" sz="1400" dirty="0">
                <a:latin typeface="+mj-lt"/>
              </a:rPr>
              <a:t>, Alessandro </a:t>
            </a:r>
            <a:r>
              <a:rPr lang="en-US" sz="1400" dirty="0" err="1">
                <a:latin typeface="+mj-lt"/>
              </a:rPr>
              <a:t>Baraldi</a:t>
            </a:r>
            <a:r>
              <a:rPr lang="en-US" sz="1400" dirty="0">
                <a:latin typeface="+mj-lt"/>
              </a:rPr>
              <a:t>, and </a:t>
            </a:r>
            <a:r>
              <a:rPr lang="en-US" sz="1400" dirty="0" err="1">
                <a:latin typeface="+mj-lt"/>
              </a:rPr>
              <a:t>Silvano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Lizzit</a:t>
            </a:r>
            <a:r>
              <a:rPr lang="en-US" sz="1400" dirty="0" smtClean="0">
                <a:latin typeface="+mj-lt"/>
              </a:rPr>
              <a:t> Journal </a:t>
            </a:r>
            <a:r>
              <a:rPr lang="en-US" sz="1400" dirty="0">
                <a:latin typeface="+mj-lt"/>
              </a:rPr>
              <a:t>of the American Chemical Society 2011 133 (43), 17315-17321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5431" y="4944536"/>
            <a:ext cx="3531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O</a:t>
            </a:r>
            <a:r>
              <a:rPr lang="en-US" sz="2000" baseline="-25000" dirty="0" smtClean="0">
                <a:latin typeface="+mj-lt"/>
              </a:rPr>
              <a:t>2</a:t>
            </a:r>
            <a:r>
              <a:rPr lang="en-US" sz="2000" dirty="0" smtClean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θ </a:t>
            </a:r>
            <a:r>
              <a:rPr lang="el-GR" sz="2000" dirty="0">
                <a:latin typeface="+mj-lt"/>
              </a:rPr>
              <a:t>= </a:t>
            </a:r>
            <a:r>
              <a:rPr lang="el-GR" sz="2000" dirty="0" smtClean="0">
                <a:latin typeface="+mj-lt"/>
              </a:rPr>
              <a:t>0.</a:t>
            </a:r>
            <a:r>
              <a:rPr lang="en-US" sz="2000" dirty="0" smtClean="0">
                <a:latin typeface="+mj-lt"/>
              </a:rPr>
              <a:t>25</a:t>
            </a:r>
            <a:r>
              <a:rPr lang="el-GR" sz="2000" dirty="0" smtClean="0">
                <a:latin typeface="+mj-lt"/>
              </a:rPr>
              <a:t> ML</a:t>
            </a:r>
            <a:r>
              <a:rPr lang="en-US" sz="2000" dirty="0" smtClean="0">
                <a:latin typeface="+mj-lt"/>
              </a:rPr>
              <a:t> on </a:t>
            </a:r>
            <a:r>
              <a:rPr lang="en-US" sz="2000" dirty="0" err="1" smtClean="0">
                <a:latin typeface="+mj-lt"/>
              </a:rPr>
              <a:t>Graphene</a:t>
            </a:r>
            <a:r>
              <a:rPr lang="en-US" sz="2000" dirty="0" smtClean="0">
                <a:latin typeface="+mj-lt"/>
              </a:rPr>
              <a:t> /</a:t>
            </a:r>
            <a:r>
              <a:rPr lang="en-US" sz="2000" dirty="0" err="1" smtClean="0">
                <a:latin typeface="+mj-lt"/>
              </a:rPr>
              <a:t>Ir</a:t>
            </a:r>
            <a:endParaRPr lang="en-US" sz="2000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11052" b="2570"/>
          <a:stretch/>
        </p:blipFill>
        <p:spPr>
          <a:xfrm>
            <a:off x="986884" y="2120901"/>
            <a:ext cx="3428493" cy="2838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431" y="2271900"/>
            <a:ext cx="3272877" cy="256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58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094" y="1563216"/>
            <a:ext cx="4911616" cy="3585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884" y="9683"/>
            <a:ext cx="8084091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Activities </a:t>
            </a:r>
            <a:r>
              <a:rPr lang="en-US" sz="3600" dirty="0">
                <a:solidFill>
                  <a:srgbClr val="FF0000"/>
                </a:solidFill>
              </a:rPr>
              <a:t>@ LNF on small </a:t>
            </a:r>
            <a:r>
              <a:rPr lang="en-US" sz="3600" dirty="0" smtClean="0">
                <a:solidFill>
                  <a:srgbClr val="FF0000"/>
                </a:solidFill>
              </a:rPr>
              <a:t>samples:  </a:t>
            </a:r>
            <a:r>
              <a:rPr lang="en-GB" sz="3600" dirty="0" smtClean="0">
                <a:solidFill>
                  <a:srgbClr val="FF0000"/>
                </a:solidFill>
              </a:rPr>
              <a:t>TPD.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178692" y="936162"/>
            <a:ext cx="7755758" cy="61606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“</a:t>
            </a:r>
            <a:r>
              <a:rPr lang="en-US" dirty="0" err="1"/>
              <a:t>Feulner</a:t>
            </a:r>
            <a:r>
              <a:rPr lang="en-US" dirty="0"/>
              <a:t> cup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22248" y="5671442"/>
            <a:ext cx="7680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Feulner</a:t>
            </a:r>
            <a:r>
              <a:rPr lang="de-DE" dirty="0"/>
              <a:t>, P.; Menzel, D. J. </a:t>
            </a:r>
            <a:r>
              <a:rPr lang="de-DE" dirty="0" err="1"/>
              <a:t>Vac</a:t>
            </a:r>
            <a:r>
              <a:rPr lang="de-DE" dirty="0"/>
              <a:t>. </a:t>
            </a:r>
            <a:r>
              <a:rPr lang="de-DE" dirty="0" err="1"/>
              <a:t>Sci</a:t>
            </a:r>
            <a:r>
              <a:rPr lang="de-DE" dirty="0"/>
              <a:t>. </a:t>
            </a:r>
            <a:r>
              <a:rPr lang="de-DE" dirty="0" err="1"/>
              <a:t>Technol</a:t>
            </a:r>
            <a:r>
              <a:rPr lang="de-DE" dirty="0"/>
              <a:t>. 1980, 17, 662–663.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37715" y="307622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33CC"/>
                </a:solidFill>
                <a:latin typeface="+mj-lt"/>
              </a:rPr>
              <a:t>Sample</a:t>
            </a:r>
            <a:endParaRPr lang="en-GB" sz="2800" b="1" dirty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7902" y="1552222"/>
            <a:ext cx="1922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33CC"/>
                </a:solidFill>
                <a:latin typeface="+mj-lt"/>
              </a:rPr>
              <a:t>Glass cage</a:t>
            </a:r>
            <a:endParaRPr lang="en-GB" sz="2800" b="1" dirty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8493" y="2567171"/>
            <a:ext cx="27741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solidFill>
                  <a:srgbClr val="0033CC"/>
                </a:solidFill>
                <a:latin typeface="+mj-lt"/>
              </a:rPr>
              <a:t>Quadrupole</a:t>
            </a:r>
            <a:r>
              <a:rPr lang="en-GB" sz="2800" b="1" dirty="0" smtClean="0">
                <a:solidFill>
                  <a:srgbClr val="0033CC"/>
                </a:solidFill>
                <a:latin typeface="+mj-lt"/>
              </a:rPr>
              <a:t> mass spectrometer</a:t>
            </a:r>
            <a:endParaRPr lang="en-GB" sz="2800" b="1" dirty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6691" y="5148222"/>
            <a:ext cx="277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33CC"/>
                </a:solidFill>
                <a:latin typeface="+mj-lt"/>
              </a:rPr>
              <a:t>Ion source</a:t>
            </a:r>
            <a:endParaRPr lang="en-GB" sz="2800" b="1" dirty="0">
              <a:solidFill>
                <a:srgbClr val="0033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1330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892" y="9683"/>
            <a:ext cx="8285107" cy="62986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Activity @ </a:t>
            </a:r>
            <a:r>
              <a:rPr lang="en-US" sz="3200" dirty="0">
                <a:solidFill>
                  <a:srgbClr val="FF0000"/>
                </a:solidFill>
              </a:rPr>
              <a:t>LNF </a:t>
            </a:r>
            <a:r>
              <a:rPr lang="en-US" sz="3200" dirty="0" smtClean="0">
                <a:solidFill>
                  <a:srgbClr val="FF0000"/>
                </a:solidFill>
              </a:rPr>
              <a:t>Vacuum desorption with SEY</a:t>
            </a:r>
            <a:r>
              <a:rPr lang="en-GB" sz="3200" dirty="0" smtClean="0">
                <a:solidFill>
                  <a:srgbClr val="FF0000"/>
                </a:solidFill>
              </a:rPr>
              <a:t>.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041634" y="662070"/>
            <a:ext cx="8102365" cy="77234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Assume (very low current) SEY does not perturb the </a:t>
            </a:r>
            <a:r>
              <a:rPr lang="en-US" sz="2400" dirty="0" err="1" smtClean="0"/>
              <a:t>physisorbed</a:t>
            </a:r>
            <a:r>
              <a:rPr lang="en-US" sz="2400" dirty="0" smtClean="0"/>
              <a:t> gas: 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53249" y="5559833"/>
            <a:ext cx="7353118" cy="62986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9pPr>
            <a:extLst/>
          </a:lstStyle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SEY can monitor Vacuum desorption</a:t>
            </a:r>
            <a:endParaRPr lang="en-US" sz="3600" dirty="0"/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559593" y="1520086"/>
            <a:ext cx="4500028" cy="36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GB" altLang="en-US" sz="18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A. </a:t>
            </a:r>
            <a:r>
              <a:rPr lang="en-GB" altLang="en-US" sz="1800" dirty="0" err="1" smtClean="0">
                <a:solidFill>
                  <a:srgbClr val="000000"/>
                </a:solidFill>
                <a:latin typeface="+mj-lt"/>
                <a:cs typeface="Times New Roman" charset="0"/>
              </a:rPr>
              <a:t>Kuzucan</a:t>
            </a:r>
            <a:r>
              <a:rPr lang="en-GB" altLang="en-US" sz="18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 </a:t>
            </a:r>
            <a:r>
              <a:rPr lang="en-GB" altLang="en-US" sz="1800" i="1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et </a:t>
            </a:r>
            <a:r>
              <a:rPr lang="en-GB" altLang="en-US" sz="1800" i="1" dirty="0">
                <a:solidFill>
                  <a:srgbClr val="000000"/>
                </a:solidFill>
                <a:latin typeface="+mj-lt"/>
                <a:cs typeface="Times New Roman" charset="0"/>
              </a:rPr>
              <a:t>al</a:t>
            </a:r>
            <a:r>
              <a:rPr lang="en-GB" altLang="en-US" sz="1800" dirty="0">
                <a:solidFill>
                  <a:srgbClr val="000000"/>
                </a:solidFill>
                <a:latin typeface="+mj-lt"/>
                <a:cs typeface="Times New Roman" charset="0"/>
              </a:rPr>
              <a:t>. </a:t>
            </a:r>
            <a:r>
              <a:rPr lang="en-GB" altLang="en-US" sz="1800" dirty="0" err="1">
                <a:solidFill>
                  <a:srgbClr val="000000"/>
                </a:solidFill>
                <a:latin typeface="+mj-lt"/>
                <a:cs typeface="Times New Roman" charset="0"/>
              </a:rPr>
              <a:t>J.Vac.Sci</a:t>
            </a:r>
            <a:r>
              <a:rPr lang="en-GB" altLang="en-US" sz="1800" dirty="0">
                <a:solidFill>
                  <a:srgbClr val="000000"/>
                </a:solidFill>
                <a:latin typeface="+mj-lt"/>
                <a:cs typeface="Times New Roman" charset="0"/>
              </a:rPr>
              <a:t>. A. </a:t>
            </a:r>
            <a:r>
              <a:rPr lang="en-GB" altLang="en-US" sz="18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30, 051401 (2012)</a:t>
            </a:r>
            <a:endParaRPr lang="en-US" altLang="en-US" sz="1800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041" y="1818536"/>
            <a:ext cx="7471326" cy="374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38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804879" y="1785937"/>
            <a:ext cx="8390123" cy="357611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lnSpc>
                <a:spcPct val="150000"/>
              </a:lnSpc>
              <a:buFont typeface="Wingdings" charset="2"/>
              <a:buChar char="Ø"/>
            </a:pPr>
            <a:r>
              <a:rPr lang="en-GB" sz="3200" cap="none" dirty="0" smtClean="0"/>
              <a:t> Recruitment at LNF</a:t>
            </a:r>
          </a:p>
          <a:p>
            <a:pPr marL="342900" indent="-342900" algn="just">
              <a:lnSpc>
                <a:spcPct val="150000"/>
              </a:lnSpc>
              <a:buFont typeface="Wingdings" charset="2"/>
              <a:buChar char="Ø"/>
            </a:pPr>
            <a:r>
              <a:rPr lang="en-GB" sz="3200" cap="none" dirty="0" smtClean="0"/>
              <a:t>(Additional) Experimental funding.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GB" sz="3200" cap="none" dirty="0" smtClean="0"/>
              <a:t>Status of the Experimental activities.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3200" dirty="0" smtClean="0">
                <a:latin typeface="+mj-lt"/>
              </a:rPr>
              <a:t>Desorption Studies at LNF.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3200" dirty="0" smtClean="0">
                <a:latin typeface="+mj-lt"/>
              </a:rPr>
              <a:t>SR Experimental studies</a:t>
            </a:r>
            <a:r>
              <a:rPr lang="en-GB" sz="3200" dirty="0" smtClean="0">
                <a:latin typeface="+mj-lt"/>
              </a:rPr>
              <a:t>.</a:t>
            </a:r>
            <a:endParaRPr lang="en-GB" sz="3200" cap="none" dirty="0" smtClean="0"/>
          </a:p>
          <a:p>
            <a:pPr marL="342900" indent="-342900" algn="just">
              <a:lnSpc>
                <a:spcPct val="150000"/>
              </a:lnSpc>
              <a:buFont typeface="Wingdings" charset="2"/>
              <a:buChar char="Ø"/>
            </a:pPr>
            <a:r>
              <a:rPr lang="en-GB" sz="3200" cap="none" dirty="0" smtClean="0"/>
              <a:t>Identification of relevant Samples. </a:t>
            </a:r>
          </a:p>
          <a:p>
            <a:pPr marL="342900" indent="-342900" algn="just">
              <a:lnSpc>
                <a:spcPct val="150000"/>
              </a:lnSpc>
              <a:buFont typeface="Wingdings" charset="2"/>
              <a:buChar char="Ø"/>
            </a:pPr>
            <a:r>
              <a:rPr lang="en-GB" sz="3200" cap="none" dirty="0" smtClean="0"/>
              <a:t>Conclusion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0E22F-149A-42E5-AD6F-672A2D52372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38246" y="0"/>
            <a:ext cx="8084091" cy="55686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9pPr>
            <a:extLst/>
          </a:lstStyle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Information: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28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928687" y="615959"/>
            <a:ext cx="8216900" cy="5162022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Wingdings" charset="2"/>
              <a:buChar char="Ø"/>
            </a:pPr>
            <a:r>
              <a:rPr lang="en-GB" sz="2400" cap="none" dirty="0"/>
              <a:t> </a:t>
            </a:r>
            <a:r>
              <a:rPr lang="en-GB" sz="2400" cap="none" dirty="0" smtClean="0"/>
              <a:t>Two two-year post </a:t>
            </a:r>
            <a:r>
              <a:rPr lang="en-GB" sz="2400" cap="none" dirty="0"/>
              <a:t>doc positions have been </a:t>
            </a:r>
            <a:r>
              <a:rPr lang="en-GB" sz="2400" cap="none" dirty="0" smtClean="0"/>
              <a:t>opened</a:t>
            </a:r>
          </a:p>
          <a:p>
            <a:pPr algn="just"/>
            <a:r>
              <a:rPr lang="en-GB" sz="2400" cap="none" dirty="0" smtClean="0"/>
              <a:t> 	</a:t>
            </a:r>
            <a:r>
              <a:rPr lang="en-GB" sz="2000" cap="none" dirty="0" smtClean="0"/>
              <a:t>(deadline 2-10-2015)</a:t>
            </a:r>
            <a:r>
              <a:rPr lang="en-GB" sz="2400" cap="none" dirty="0" smtClean="0"/>
              <a:t>:</a:t>
            </a:r>
            <a:endParaRPr lang="en-GB" sz="2400" dirty="0"/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 one on: Vacuum issues at FCC-</a:t>
            </a:r>
            <a:r>
              <a:rPr lang="en-GB" sz="2400" dirty="0" err="1" smtClean="0">
                <a:latin typeface="+mj-lt"/>
              </a:rPr>
              <a:t>hh</a:t>
            </a:r>
            <a:r>
              <a:rPr lang="en-GB" sz="2400" dirty="0" smtClean="0">
                <a:latin typeface="+mj-lt"/>
              </a:rPr>
              <a:t> (2 </a:t>
            </a:r>
            <a:r>
              <a:rPr lang="en-GB" sz="2400" dirty="0" err="1" smtClean="0">
                <a:latin typeface="+mj-lt"/>
              </a:rPr>
              <a:t>candicates</a:t>
            </a:r>
            <a:r>
              <a:rPr lang="en-GB" sz="2400" dirty="0" smtClean="0">
                <a:latin typeface="+mj-lt"/>
              </a:rPr>
              <a:t>)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One on: Synchrotron Radiation </a:t>
            </a:r>
            <a:r>
              <a:rPr lang="en-GB" sz="2400" dirty="0">
                <a:latin typeface="+mj-lt"/>
              </a:rPr>
              <a:t>induced </a:t>
            </a:r>
            <a:r>
              <a:rPr lang="en-GB" sz="2400" dirty="0" err="1" smtClean="0">
                <a:latin typeface="+mj-lt"/>
              </a:rPr>
              <a:t>Photodesorption</a:t>
            </a:r>
            <a:r>
              <a:rPr lang="en-GB" sz="2400" dirty="0" smtClean="0">
                <a:latin typeface="+mj-lt"/>
              </a:rPr>
              <a:t> studies (3 candidates) </a:t>
            </a:r>
            <a:endParaRPr lang="en-GB" sz="2400" cap="none" dirty="0" smtClean="0"/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the committee in charge will meet on</a:t>
            </a:r>
            <a:r>
              <a:rPr lang="en-GB" sz="2400" dirty="0"/>
              <a:t> </a:t>
            </a:r>
            <a:r>
              <a:rPr lang="en-GB" sz="2400" dirty="0">
                <a:latin typeface="+mj-lt"/>
              </a:rPr>
              <a:t>25-11-2015</a:t>
            </a:r>
            <a:r>
              <a:rPr lang="en-GB" sz="2400" dirty="0" smtClean="0">
                <a:latin typeface="+mj-lt"/>
              </a:rPr>
              <a:t> to see the CVs and if all candidates are eligible.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Than they will inform the candidates. 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Generally the Oral will be held after 15 days (~10 of Dec.)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400" dirty="0" smtClean="0">
                <a:latin typeface="+mj-lt"/>
              </a:rPr>
              <a:t>The winners have 15 days to accept </a:t>
            </a:r>
            <a:endParaRPr lang="en-GB" sz="2400" cap="none" dirty="0" smtClean="0"/>
          </a:p>
          <a:p>
            <a:pPr marL="342900" indent="-342900" algn="just">
              <a:lnSpc>
                <a:spcPct val="150000"/>
              </a:lnSpc>
              <a:buFont typeface="Wingdings" charset="2"/>
              <a:buChar char="Ø"/>
            </a:pPr>
            <a:r>
              <a:rPr lang="en-GB" sz="2400" cap="none" dirty="0" smtClean="0"/>
              <a:t>Most probably from </a:t>
            </a:r>
            <a:r>
              <a:rPr lang="en-GB" sz="2400" cap="none" dirty="0" smtClean="0"/>
              <a:t>January </a:t>
            </a:r>
            <a:r>
              <a:rPr lang="en-GB" sz="2400" cap="none" dirty="0" smtClean="0"/>
              <a:t>2016 we will have the two new </a:t>
            </a:r>
            <a:r>
              <a:rPr lang="en-GB" sz="2400" cap="none" dirty="0" err="1" smtClean="0"/>
              <a:t>Pos</a:t>
            </a:r>
            <a:r>
              <a:rPr lang="en-GB" sz="2400" cap="none" dirty="0" smtClean="0"/>
              <a:t> doc on board!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0E22F-149A-42E5-AD6F-672A2D52372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8687" y="0"/>
            <a:ext cx="5717020" cy="55686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9pPr>
            <a:extLst/>
          </a:lstStyle>
          <a:p>
            <a:pPr algn="ctr"/>
            <a:r>
              <a:rPr lang="en-GB" sz="3600" dirty="0">
                <a:solidFill>
                  <a:srgbClr val="FF0000"/>
                </a:solidFill>
              </a:rPr>
              <a:t>Recruitment at </a:t>
            </a:r>
            <a:r>
              <a:rPr lang="en-GB" sz="3600" dirty="0" smtClean="0">
                <a:solidFill>
                  <a:srgbClr val="FF0000"/>
                </a:solidFill>
              </a:rPr>
              <a:t>LNF</a:t>
            </a:r>
            <a:r>
              <a:rPr lang="en-GB" sz="3600" b="1" dirty="0" smtClean="0">
                <a:solidFill>
                  <a:srgbClr val="FF0000"/>
                </a:solidFill>
              </a:rPr>
              <a:t>: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909" y="96838"/>
            <a:ext cx="8084091" cy="114300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Funding</a:t>
            </a:r>
            <a:r>
              <a:rPr lang="en-US" sz="3600" b="1" dirty="0">
                <a:solidFill>
                  <a:srgbClr val="FF0000"/>
                </a:solidFill>
              </a:rPr>
              <a:t/>
            </a:r>
            <a:br>
              <a:rPr lang="en-US" sz="3600" b="1" dirty="0">
                <a:solidFill>
                  <a:srgbClr val="FF000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64683" y="973138"/>
            <a:ext cx="7874541" cy="4800600"/>
          </a:xfrm>
        </p:spPr>
        <p:txBody>
          <a:bodyPr>
            <a:no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J</a:t>
            </a:r>
            <a:r>
              <a:rPr lang="en-US" dirty="0" smtClean="0"/>
              <a:t>uly 2015 we (LNF) applied for additional funding to support </a:t>
            </a:r>
            <a:r>
              <a:rPr lang="en-US" dirty="0"/>
              <a:t>experimental activities @LNF for </a:t>
            </a:r>
            <a:r>
              <a:rPr lang="en-US" dirty="0" smtClean="0"/>
              <a:t>FCC-hh.	</a:t>
            </a:r>
          </a:p>
          <a:p>
            <a:pPr lvl="1"/>
            <a:r>
              <a:rPr lang="en-US" sz="1800" dirty="0" smtClean="0"/>
              <a:t>Maintenance, Consumables, Travel money for the 2016-2019 period   (60k€ / Year).</a:t>
            </a:r>
          </a:p>
          <a:p>
            <a:pPr lvl="1"/>
            <a:r>
              <a:rPr lang="en-US" sz="1800" dirty="0" smtClean="0"/>
              <a:t>Hardware for best performing LT desorption studies </a:t>
            </a:r>
            <a:r>
              <a:rPr lang="en-US" sz="1800" dirty="0" smtClean="0"/>
              <a:t>(~300 </a:t>
            </a:r>
            <a:r>
              <a:rPr lang="en-US" sz="1800" dirty="0" smtClean="0"/>
              <a:t>k</a:t>
            </a:r>
            <a:r>
              <a:rPr lang="en-US" sz="1800" dirty="0" smtClean="0"/>
              <a:t>€ total)</a:t>
            </a:r>
            <a:endParaRPr lang="en-US" sz="1800" dirty="0" smtClean="0"/>
          </a:p>
          <a:p>
            <a:r>
              <a:rPr lang="en-US" dirty="0" smtClean="0"/>
              <a:t>In the October Meeting </a:t>
            </a:r>
            <a:r>
              <a:rPr lang="en-US" b="1" dirty="0" smtClean="0">
                <a:solidFill>
                  <a:srgbClr val="FF0000"/>
                </a:solidFill>
              </a:rPr>
              <a:t>no</a:t>
            </a:r>
            <a:r>
              <a:rPr lang="en-US" dirty="0" smtClean="0"/>
              <a:t> funds have been allocated by INFN !</a:t>
            </a:r>
          </a:p>
          <a:p>
            <a:pPr marL="742950" lvl="2"/>
            <a:r>
              <a:rPr lang="en-US" sz="1600" dirty="0" smtClean="0"/>
              <a:t>Different scientific priorities</a:t>
            </a:r>
          </a:p>
          <a:p>
            <a:pPr marL="742950" lvl="2"/>
            <a:r>
              <a:rPr lang="en-US" sz="1600" dirty="0" smtClean="0"/>
              <a:t>Unclear Contribution and Co-funding from CERN.</a:t>
            </a:r>
            <a:endParaRPr lang="en-US" sz="1800" dirty="0"/>
          </a:p>
          <a:p>
            <a:r>
              <a:rPr lang="en-US" dirty="0" smtClean="0"/>
              <a:t>Hope in some reconsideration during 2016 </a:t>
            </a:r>
            <a:r>
              <a:rPr lang="en-US" dirty="0"/>
              <a:t>!</a:t>
            </a:r>
          </a:p>
          <a:p>
            <a:pPr marL="742950" lvl="2"/>
            <a:r>
              <a:rPr lang="en-US" sz="1600" dirty="0" smtClean="0"/>
              <a:t>Some lobbing and clearer co-funding would help!</a:t>
            </a:r>
            <a:endParaRPr lang="en-US" sz="1800" dirty="0"/>
          </a:p>
          <a:p>
            <a:r>
              <a:rPr lang="en-US" dirty="0" smtClean="0"/>
              <a:t>We are now forced to count on available resources (with very limited mobility etc</a:t>
            </a:r>
            <a:r>
              <a:rPr lang="en-US" dirty="0" smtClean="0"/>
              <a:t>.).</a:t>
            </a:r>
          </a:p>
          <a:p>
            <a:r>
              <a:rPr lang="en-US" dirty="0" smtClean="0"/>
              <a:t>No impact to our tasks but “only” on their quality!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3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909" y="20639"/>
            <a:ext cx="8084091" cy="1207028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As now</a:t>
            </a:r>
            <a:r>
              <a:rPr lang="en-US" sz="3600" b="1" dirty="0" smtClean="0">
                <a:solidFill>
                  <a:srgbClr val="FF0000"/>
                </a:solidFill>
              </a:rPr>
              <a:t>: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649111" y="2992104"/>
            <a:ext cx="8285339" cy="324273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LNF-INFN is ready to:</a:t>
            </a:r>
          </a:p>
          <a:p>
            <a:r>
              <a:rPr lang="en-GB" sz="2800" dirty="0" smtClean="0"/>
              <a:t>Make partially available the existing laboratory for FCC-</a:t>
            </a:r>
            <a:r>
              <a:rPr lang="en-GB" sz="2800" dirty="0" err="1" smtClean="0"/>
              <a:t>hh</a:t>
            </a:r>
            <a:r>
              <a:rPr lang="en-GB" sz="2800" dirty="0" smtClean="0"/>
              <a:t> experiments</a:t>
            </a:r>
          </a:p>
          <a:p>
            <a:r>
              <a:rPr lang="en-GB" sz="2800" dirty="0" smtClean="0"/>
              <a:t>Request further grants for maintenance and upgrade (late 2016 /2017-2019)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55889" y="1237777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 typeface="Wingdings" charset="2"/>
              <a:buChar char="q"/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Instrumentation</a:t>
            </a:r>
          </a:p>
          <a:p>
            <a:pPr marL="571500" indent="-571500">
              <a:buFont typeface="Wingdings" charset="2"/>
              <a:buChar char="q"/>
            </a:pPr>
            <a:r>
              <a:rPr lang="en-US" sz="3600" b="1" strike="sngStrike" dirty="0" smtClean="0">
                <a:solidFill>
                  <a:srgbClr val="FF0000"/>
                </a:solidFill>
                <a:latin typeface="+mj-lt"/>
              </a:rPr>
              <a:t> maintenance</a:t>
            </a:r>
          </a:p>
          <a:p>
            <a:pPr marL="571500" indent="-571500">
              <a:buFont typeface="Wingdings" charset="2"/>
              <a:buChar char="q"/>
            </a:pPr>
            <a:r>
              <a:rPr lang="en-US" sz="3600" b="1" strike="sngStrike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b="1" strike="sngStrike" dirty="0">
                <a:solidFill>
                  <a:srgbClr val="FF0000"/>
                </a:solidFill>
                <a:latin typeface="+mj-lt"/>
              </a:rPr>
              <a:t>upgrades.</a:t>
            </a:r>
            <a:endParaRPr lang="en-GB" sz="3600" strike="sngStrik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456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893" y="408129"/>
            <a:ext cx="8285107" cy="62986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Activities @ LNF:  Vacuum desorption with SEY and TPS</a:t>
            </a:r>
            <a:r>
              <a:rPr lang="en-GB" sz="4000" dirty="0" smtClean="0">
                <a:solidFill>
                  <a:srgbClr val="FF0000"/>
                </a:solidFill>
              </a:rPr>
              <a:t>.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778759" y="2146735"/>
            <a:ext cx="8365241" cy="1708596"/>
          </a:xfrm>
        </p:spPr>
        <p:txBody>
          <a:bodyPr>
            <a:noAutofit/>
          </a:bodyPr>
          <a:lstStyle/>
          <a:p>
            <a:r>
              <a:rPr lang="en-US" sz="2800" dirty="0" smtClean="0"/>
              <a:t>See what can be measured with the available set-up: SEY and TPD to contemporarily study </a:t>
            </a:r>
            <a:r>
              <a:rPr lang="en-US" sz="2800" dirty="0" err="1" smtClean="0"/>
              <a:t>physisorbed</a:t>
            </a:r>
            <a:r>
              <a:rPr lang="en-US" sz="2800" dirty="0" smtClean="0"/>
              <a:t> gas.</a:t>
            </a:r>
          </a:p>
          <a:p>
            <a:r>
              <a:rPr lang="en-US" sz="2800" dirty="0" smtClean="0"/>
              <a:t>Ions?</a:t>
            </a:r>
          </a:p>
          <a:p>
            <a:r>
              <a:rPr lang="en-US" sz="2800" dirty="0" smtClean="0"/>
              <a:t>Photons?</a:t>
            </a:r>
            <a:endParaRPr lang="en-US" sz="2800" dirty="0"/>
          </a:p>
          <a:p>
            <a:r>
              <a:rPr lang="en-US" sz="2800" dirty="0" smtClean="0"/>
              <a:t>Benchmarking  results with “large surface” CERN approach.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6237" y="4783822"/>
            <a:ext cx="7481942" cy="1815882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82550" indent="0" algn="just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It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is essential that CERN provides asap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realistic samples (Cu, a-C,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etc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) with different (and known) roughness to provide relevant data for the collaboration.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969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0"/>
            <a:ext cx="8772525" cy="74295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Activity on </a:t>
            </a:r>
            <a:r>
              <a:rPr lang="en-GB" sz="3600" b="1" smtClean="0">
                <a:solidFill>
                  <a:srgbClr val="FF0000"/>
                </a:solidFill>
              </a:rPr>
              <a:t>SR </a:t>
            </a:r>
            <a:r>
              <a:rPr lang="en-GB" sz="3600" b="1" smtClean="0">
                <a:solidFill>
                  <a:srgbClr val="FF0000"/>
                </a:solidFill>
              </a:rPr>
              <a:t>desorption studies (@ANKA)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1" y="1217614"/>
            <a:ext cx="8543925" cy="4800600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Need to define (best </a:t>
            </a:r>
            <a:r>
              <a:rPr lang="en-US" dirty="0" smtClean="0"/>
              <a:t>NOW) </a:t>
            </a:r>
            <a:r>
              <a:rPr lang="en-US" dirty="0" smtClean="0"/>
              <a:t>the scientific role and </a:t>
            </a:r>
            <a:r>
              <a:rPr lang="en-US" dirty="0" smtClean="0"/>
              <a:t>involvement </a:t>
            </a:r>
            <a:r>
              <a:rPr lang="en-US" dirty="0" smtClean="0"/>
              <a:t>of  </a:t>
            </a:r>
            <a:r>
              <a:rPr lang="en-US" dirty="0"/>
              <a:t>LNF </a:t>
            </a:r>
            <a:r>
              <a:rPr lang="en-US" dirty="0" smtClean="0"/>
              <a:t> to this activity (also given the INFN </a:t>
            </a:r>
            <a:r>
              <a:rPr lang="en-US" dirty="0" smtClean="0"/>
              <a:t>funding).</a:t>
            </a:r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As agreed </a:t>
            </a:r>
            <a:r>
              <a:rPr lang="en-US" dirty="0" smtClean="0"/>
              <a:t>(if the </a:t>
            </a:r>
            <a:r>
              <a:rPr lang="en-US" dirty="0" smtClean="0"/>
              <a:t>board goes </a:t>
            </a:r>
            <a:r>
              <a:rPr lang="en-US" dirty="0" smtClean="0"/>
              <a:t>well) </a:t>
            </a:r>
            <a:r>
              <a:rPr lang="en-US" dirty="0"/>
              <a:t>the post doc hired (insured, formed for safety </a:t>
            </a:r>
            <a:r>
              <a:rPr lang="en-US" dirty="0" err="1"/>
              <a:t>etc</a:t>
            </a:r>
            <a:r>
              <a:rPr lang="en-US" dirty="0"/>
              <a:t> by </a:t>
            </a:r>
            <a:r>
              <a:rPr lang="en-US" dirty="0" smtClean="0"/>
              <a:t>LNF) </a:t>
            </a:r>
            <a:r>
              <a:rPr lang="en-US" dirty="0" smtClean="0"/>
              <a:t>will be available </a:t>
            </a:r>
            <a:r>
              <a:rPr lang="en-US" dirty="0" smtClean="0"/>
              <a:t>to the </a:t>
            </a:r>
            <a:r>
              <a:rPr lang="en-US" dirty="0" smtClean="0"/>
              <a:t>ANKA sub-project </a:t>
            </a:r>
            <a:r>
              <a:rPr lang="en-US" dirty="0" smtClean="0"/>
              <a:t>(best if </a:t>
            </a:r>
            <a:r>
              <a:rPr lang="en-US" dirty="0" smtClean="0"/>
              <a:t>a </a:t>
            </a:r>
            <a:r>
              <a:rPr lang="en-US" dirty="0" smtClean="0"/>
              <a:t>person in </a:t>
            </a:r>
            <a:r>
              <a:rPr lang="en-US" dirty="0" smtClean="0"/>
              <a:t>charge is clearly identified).</a:t>
            </a:r>
          </a:p>
          <a:p>
            <a:pPr lvl="1"/>
            <a:r>
              <a:rPr lang="en-US" dirty="0" smtClean="0"/>
              <a:t> </a:t>
            </a:r>
            <a:r>
              <a:rPr lang="en-US" sz="2000" dirty="0" err="1" smtClean="0"/>
              <a:t>EuroCircol</a:t>
            </a:r>
            <a:r>
              <a:rPr lang="en-US" sz="2000" dirty="0" smtClean="0"/>
              <a:t> </a:t>
            </a:r>
            <a:r>
              <a:rPr lang="en-US" sz="2000" dirty="0" smtClean="0"/>
              <a:t>grants &lt;15% of the budget available for this 2 year position for travel money (~ 10/14 k€ in total: ~1 month/year) or ~6 months </a:t>
            </a:r>
            <a:r>
              <a:rPr lang="en-US" sz="2000" dirty="0" err="1" smtClean="0"/>
              <a:t>extention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dirty="0" smtClean="0"/>
              <a:t>INFN renders available to the project (at no cost for INFN):</a:t>
            </a:r>
          </a:p>
          <a:p>
            <a:pPr lvl="1"/>
            <a:r>
              <a:rPr lang="en-US" sz="2400" dirty="0" smtClean="0"/>
              <a:t>1 senior Mechanical </a:t>
            </a:r>
            <a:r>
              <a:rPr lang="en-US" sz="2400" dirty="0"/>
              <a:t>Designer </a:t>
            </a:r>
            <a:r>
              <a:rPr lang="en-US" sz="2400" dirty="0" smtClean="0"/>
              <a:t>(</a:t>
            </a:r>
            <a:r>
              <a:rPr lang="en-US" sz="2400" dirty="0" err="1" smtClean="0"/>
              <a:t>A.Zolla</a:t>
            </a:r>
            <a:r>
              <a:rPr lang="en-US" sz="2400" dirty="0" smtClean="0"/>
              <a:t>) expert in design</a:t>
            </a:r>
            <a:r>
              <a:rPr lang="en-US" sz="2400" dirty="0"/>
              <a:t>, construction and installation </a:t>
            </a:r>
            <a:r>
              <a:rPr lang="en-US" sz="2400" dirty="0" smtClean="0"/>
              <a:t>of many installations at CTF3, SPARC, DAFNE, CNAO..</a:t>
            </a:r>
          </a:p>
          <a:p>
            <a:pPr lvl="1"/>
            <a:r>
              <a:rPr lang="en-US" sz="2400" dirty="0" err="1" smtClean="0"/>
              <a:t>Scientifc</a:t>
            </a:r>
            <a:r>
              <a:rPr lang="en-US" sz="2400" dirty="0" smtClean="0"/>
              <a:t> additional support (if needed)</a:t>
            </a:r>
          </a:p>
        </p:txBody>
      </p:sp>
    </p:spTree>
    <p:extLst>
      <p:ext uri="{BB962C8B-B14F-4D97-AF65-F5344CB8AC3E}">
        <p14:creationId xmlns:p14="http://schemas.microsoft.com/office/powerpoint/2010/main" val="37343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40" y="5774261"/>
            <a:ext cx="8015288" cy="727251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Rejected on 15-11</a:t>
            </a:r>
            <a:r>
              <a:rPr lang="en-GB" sz="3600" b="1" smtClean="0">
                <a:solidFill>
                  <a:srgbClr val="FF0000"/>
                </a:solidFill>
              </a:rPr>
              <a:t>, motivation to come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906" y="169515"/>
            <a:ext cx="804333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+mj-lt"/>
              </a:rPr>
              <a:t>ERC Advanced Grant </a:t>
            </a:r>
            <a:r>
              <a:rPr lang="en-GB" sz="2400" b="1" dirty="0" smtClean="0">
                <a:solidFill>
                  <a:srgbClr val="000000"/>
                </a:solidFill>
                <a:latin typeface="+mj-lt"/>
              </a:rPr>
              <a:t>2015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by R. Cimino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(Submitted the 2-6-15). </a:t>
            </a:r>
          </a:p>
          <a:p>
            <a:pPr algn="ctr"/>
            <a:r>
              <a:rPr lang="en-GB" sz="4400" b="1" dirty="0" smtClean="0">
                <a:solidFill>
                  <a:srgbClr val="008000"/>
                </a:solidFill>
                <a:latin typeface="+mj-lt"/>
              </a:rPr>
              <a:t>GECO</a:t>
            </a:r>
            <a:r>
              <a:rPr lang="en-GB" sz="2800" dirty="0">
                <a:solidFill>
                  <a:srgbClr val="008000"/>
                </a:solidFill>
                <a:latin typeface="+mj-lt"/>
              </a:rPr>
              <a:t> </a:t>
            </a:r>
            <a:endParaRPr lang="en-US" sz="2800" dirty="0">
              <a:solidFill>
                <a:srgbClr val="008000"/>
              </a:solidFill>
              <a:latin typeface="+mj-lt"/>
            </a:endParaRPr>
          </a:p>
          <a:p>
            <a:pPr algn="ctr"/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G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r</a:t>
            </a:r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en </a:t>
            </a:r>
            <a:r>
              <a:rPr lang="en-GB" sz="2800" u="sng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ircular C</a:t>
            </a:r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o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lliders 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  <a:p>
            <a:r>
              <a:rPr lang="en-GB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8597" y="1959694"/>
            <a:ext cx="79739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>
                <a:solidFill>
                  <a:srgbClr val="000000"/>
                </a:solidFill>
                <a:latin typeface="+mj-lt"/>
              </a:rPr>
              <a:t>GECO aims to bring to maturity the possibility offered by a </a:t>
            </a:r>
            <a:r>
              <a:rPr lang="en-GB" sz="2800" b="1" dirty="0">
                <a:solidFill>
                  <a:srgbClr val="000000"/>
                </a:solidFill>
                <a:latin typeface="+mj-lt"/>
              </a:rPr>
              <a:t>highly X ray reflecting beam screen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, to control and dissipate the SR induced heat load in the warm part of any future hadron accelerator at the energy frontiers. This will results in a much more cost effective accelerator. The proposed solution has to  be solid, stable and validated to be compliant to all the functionalities required to a BS for optimum machine performance</a:t>
            </a:r>
            <a:r>
              <a:rPr lang="en-GB" sz="2800" dirty="0" smtClean="0">
                <a:solidFill>
                  <a:srgbClr val="000000"/>
                </a:solidFill>
                <a:latin typeface="+mj-lt"/>
              </a:rPr>
              <a:t>.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693"/>
            <a:ext cx="3086100" cy="727251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FYI:</a:t>
            </a:r>
            <a:br>
              <a:rPr lang="en-GB" sz="3600" b="1" dirty="0" smtClean="0">
                <a:solidFill>
                  <a:srgbClr val="FF0000"/>
                </a:solidFill>
              </a:rPr>
            </a:b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8973" y="0"/>
            <a:ext cx="8067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8000"/>
                </a:solidFill>
                <a:latin typeface="+mj-lt"/>
              </a:rPr>
              <a:t> The </a:t>
            </a:r>
            <a:r>
              <a:rPr lang="en-GB" sz="2400" b="1" dirty="0" smtClean="0">
                <a:solidFill>
                  <a:srgbClr val="008000"/>
                </a:solidFill>
                <a:latin typeface="+mj-lt"/>
              </a:rPr>
              <a:t>scientific </a:t>
            </a:r>
            <a:r>
              <a:rPr lang="en-GB" sz="2400" b="1" dirty="0" smtClean="0">
                <a:solidFill>
                  <a:srgbClr val="008000"/>
                </a:solidFill>
                <a:latin typeface="+mj-lt"/>
              </a:rPr>
              <a:t>base of GECO:</a:t>
            </a:r>
          </a:p>
          <a:p>
            <a:pPr algn="ctr"/>
            <a:r>
              <a:rPr lang="en-GB" sz="2400" dirty="0" smtClean="0">
                <a:solidFill>
                  <a:srgbClr val="008000"/>
                </a:solidFill>
                <a:latin typeface="+mj-lt"/>
              </a:rPr>
              <a:t>accepted yesterday for </a:t>
            </a:r>
            <a:r>
              <a:rPr lang="en-GB" sz="2400" dirty="0" smtClean="0">
                <a:solidFill>
                  <a:srgbClr val="008000"/>
                </a:solidFill>
                <a:latin typeface="+mj-lt"/>
              </a:rPr>
              <a:t>Publication in:</a:t>
            </a:r>
            <a:endParaRPr lang="en-US" sz="2400" dirty="0">
              <a:solidFill>
                <a:srgbClr val="008000"/>
              </a:solidFill>
              <a:latin typeface="+mj-lt"/>
            </a:endParaRPr>
          </a:p>
          <a:p>
            <a:r>
              <a:rPr lang="en-GB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 descr="Cimino12-8-20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6" r="5047" b="61975"/>
          <a:stretch/>
        </p:blipFill>
        <p:spPr>
          <a:xfrm>
            <a:off x="1129873" y="727251"/>
            <a:ext cx="7446378" cy="4693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910" t="761" r="29540" b="81067"/>
          <a:stretch/>
        </p:blipFill>
        <p:spPr>
          <a:xfrm>
            <a:off x="2509272" y="824090"/>
            <a:ext cx="4687581" cy="6241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ctangle 3"/>
          <p:cNvSpPr/>
          <p:nvPr/>
        </p:nvSpPr>
        <p:spPr>
          <a:xfrm>
            <a:off x="795883" y="5162213"/>
            <a:ext cx="8385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One referee </a:t>
            </a:r>
            <a:r>
              <a:rPr lang="en-US" sz="2400" dirty="0" smtClean="0">
                <a:solidFill>
                  <a:srgbClr val="FF0000"/>
                </a:solidFill>
              </a:rPr>
              <a:t>said: “The </a:t>
            </a:r>
            <a:r>
              <a:rPr lang="en-US" sz="2400" dirty="0">
                <a:solidFill>
                  <a:srgbClr val="FF0000"/>
                </a:solidFill>
              </a:rPr>
              <a:t>method described in the paper has the potential to solve </a:t>
            </a:r>
            <a:r>
              <a:rPr lang="en-US" sz="2400" dirty="0" smtClean="0">
                <a:solidFill>
                  <a:srgbClr val="FF0000"/>
                </a:solidFill>
              </a:rPr>
              <a:t>a critical </a:t>
            </a:r>
            <a:r>
              <a:rPr lang="en-US" sz="2400" dirty="0">
                <a:solidFill>
                  <a:srgbClr val="FF0000"/>
                </a:solidFill>
              </a:rPr>
              <a:t>outstanding problem and therefore to pave the way for </a:t>
            </a:r>
            <a:r>
              <a:rPr lang="en-US" sz="2400" dirty="0" smtClean="0">
                <a:solidFill>
                  <a:srgbClr val="FF0000"/>
                </a:solidFill>
              </a:rPr>
              <a:t>notable progress </a:t>
            </a:r>
            <a:r>
              <a:rPr lang="en-US" sz="2400" dirty="0">
                <a:solidFill>
                  <a:srgbClr val="FF0000"/>
                </a:solidFill>
              </a:rPr>
              <a:t>in the </a:t>
            </a:r>
            <a:r>
              <a:rPr lang="en-US" sz="2400" dirty="0" smtClean="0">
                <a:solidFill>
                  <a:srgbClr val="FF0000"/>
                </a:solidFill>
              </a:rPr>
              <a:t>field</a:t>
            </a:r>
            <a:r>
              <a:rPr lang="en-US" sz="2400" dirty="0" smtClean="0">
                <a:solidFill>
                  <a:srgbClr val="FF0000"/>
                </a:solidFill>
              </a:rPr>
              <a:t>”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22562</TotalTime>
  <Words>896</Words>
  <Application>Microsoft Macintosh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Calibri</vt:lpstr>
      <vt:lpstr>Corbel</vt:lpstr>
      <vt:lpstr>Monotype Corsiva</vt:lpstr>
      <vt:lpstr>Times</vt:lpstr>
      <vt:lpstr>Times New Roman</vt:lpstr>
      <vt:lpstr>Wingdings</vt:lpstr>
      <vt:lpstr>Wingdings 2</vt:lpstr>
      <vt:lpstr>Arial</vt:lpstr>
      <vt:lpstr>Parallax</vt:lpstr>
      <vt:lpstr>PowerPoint Presentation</vt:lpstr>
      <vt:lpstr>PowerPoint Presentation</vt:lpstr>
      <vt:lpstr>PowerPoint Presentation</vt:lpstr>
      <vt:lpstr>Funding </vt:lpstr>
      <vt:lpstr>As now:</vt:lpstr>
      <vt:lpstr>Activities @ LNF:  Vacuum desorption with SEY and TPS.</vt:lpstr>
      <vt:lpstr>Activity on SR desorption studies (@ANKA) </vt:lpstr>
      <vt:lpstr>Rejected on 15-11, motivation to come</vt:lpstr>
      <vt:lpstr>FYI: </vt:lpstr>
      <vt:lpstr>PowerPoint Presentation</vt:lpstr>
      <vt:lpstr>Conclusion and Tentative Plan:</vt:lpstr>
      <vt:lpstr>The available laboratory: (~3M€)</vt:lpstr>
      <vt:lpstr>Activities @ LNF on small samples: TPD.</vt:lpstr>
      <vt:lpstr>Activities @ LNF on small samples:  TPD.</vt:lpstr>
      <vt:lpstr>Activity @ LNF Vacuum desorption with SEY.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IMCA- NTA  (Innovative Material and Coatings for Accelerators) Developement and Characterization of Accelerator’s new Material and Coatings for  e-cloud and single beam instabilities mitigation  @ LNF.</dc:title>
  <dc:creator>roberto cimino</dc:creator>
  <cp:lastModifiedBy>Microsoft Office User</cp:lastModifiedBy>
  <cp:revision>345</cp:revision>
  <cp:lastPrinted>2015-03-19T07:56:42Z</cp:lastPrinted>
  <dcterms:created xsi:type="dcterms:W3CDTF">2012-11-13T08:53:23Z</dcterms:created>
  <dcterms:modified xsi:type="dcterms:W3CDTF">2015-11-19T13:26:55Z</dcterms:modified>
</cp:coreProperties>
</file>