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76" r:id="rId3"/>
    <p:sldId id="278" r:id="rId4"/>
    <p:sldId id="262" r:id="rId5"/>
    <p:sldId id="258" r:id="rId6"/>
    <p:sldId id="260" r:id="rId7"/>
    <p:sldId id="261" r:id="rId8"/>
    <p:sldId id="259" r:id="rId9"/>
    <p:sldId id="265" r:id="rId10"/>
    <p:sldId id="266" r:id="rId11"/>
    <p:sldId id="273" r:id="rId12"/>
    <p:sldId id="274" r:id="rId13"/>
    <p:sldId id="277" r:id="rId14"/>
    <p:sldId id="264" r:id="rId15"/>
    <p:sldId id="267" r:id="rId16"/>
    <p:sldId id="268" r:id="rId17"/>
    <p:sldId id="270" r:id="rId18"/>
    <p:sldId id="271" r:id="rId19"/>
    <p:sldId id="256" r:id="rId20"/>
    <p:sldId id="272" r:id="rId21"/>
    <p:sldId id="275" r:id="rId22"/>
    <p:sldId id="26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72" userDrawn="1">
          <p15:clr>
            <a:srgbClr val="A4A3A4"/>
          </p15:clr>
        </p15:guide>
        <p15:guide id="2" pos="5121" userDrawn="1">
          <p15:clr>
            <a:srgbClr val="A4A3A4"/>
          </p15:clr>
        </p15:guide>
        <p15:guide id="3" pos="56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38" autoAdjust="0"/>
    <p:restoredTop sz="94660"/>
  </p:normalViewPr>
  <p:slideViewPr>
    <p:cSldViewPr showGuides="1">
      <p:cViewPr varScale="1">
        <p:scale>
          <a:sx n="103" d="100"/>
          <a:sy n="103" d="100"/>
        </p:scale>
        <p:origin x="498" y="108"/>
      </p:cViewPr>
      <p:guideLst>
        <p:guide orient="horz" pos="2572"/>
        <p:guide pos="5121"/>
        <p:guide pos="56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D76A7-8CF0-42CF-B23A-5D25FC0D6689}" type="datetimeFigureOut">
              <a:rPr lang="fr-FR" smtClean="0"/>
              <a:t>19/11/2015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6EE93-7511-44F2-B142-4B8B37B456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0061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44B74-185D-4A39-B558-8013AA2AD149}" type="datetimeFigureOut">
              <a:rPr lang="fr-FR" smtClean="0"/>
              <a:t>19/11/2015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CE4C3-219D-4F31-A5D6-81079BD415C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0000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18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9513-7F9E-46EC-8A8D-2E6E30F0946D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624"/>
            <a:ext cx="2133600" cy="365125"/>
          </a:xfrm>
        </p:spPr>
        <p:txBody>
          <a:bodyPr/>
          <a:lstStyle/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73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F0D7B-73C6-4C8C-B24B-6AA85E66BC38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798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57C56-68B6-43A3-888F-281427280F93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74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A646-3D89-4B82-B010-A065B61FF8A8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6256" y="104776"/>
            <a:ext cx="2133600" cy="365125"/>
          </a:xfrm>
        </p:spPr>
        <p:txBody>
          <a:bodyPr/>
          <a:lstStyle/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97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8FDDB-890A-41EF-ACC4-D9FB71827F77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5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7F4F6-80F6-4359-BFFB-60963C42F77B}" type="datetime1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65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38A1A-DF4B-4723-A050-1AFEFFD18796}" type="datetime1">
              <a:rPr lang="en-US" smtClean="0"/>
              <a:t>11/19/2015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66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D48D-0764-49D2-AFCF-A0B62BB698C9}" type="datetime1">
              <a:rPr lang="en-US" smtClean="0"/>
              <a:t>11/19/2015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3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7B0EF-1882-4C43-88E8-F8C532AF5A81}" type="datetime1">
              <a:rPr lang="en-US" smtClean="0"/>
              <a:t>11/19/2015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0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1D22-A3B5-4489-9DFE-D864E2979D1A}" type="datetime1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79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3DD5-79AB-463E-8968-1F91CEAF79EB}" type="datetime1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5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6DEA4-D6C2-4587-83D8-9EA623E7797D}" type="datetime1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50B56-94A4-42C1-8409-A337621D69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1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0.png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13" Type="http://schemas.openxmlformats.org/officeDocument/2006/relationships/image" Target="../media/image39.pn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3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image" Target="../media/image38.wmf"/><Relationship Id="rId10" Type="http://schemas.openxmlformats.org/officeDocument/2006/relationships/image" Target="../media/image36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image" Target="../media/image44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1.wmf"/><Relationship Id="rId11" Type="http://schemas.openxmlformats.org/officeDocument/2006/relationships/image" Target="../media/image45.png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53.wmf"/><Relationship Id="rId4" Type="http://schemas.openxmlformats.org/officeDocument/2006/relationships/image" Target="../media/image50.wmf"/><Relationship Id="rId9" Type="http://schemas.openxmlformats.org/officeDocument/2006/relationships/oleObject" Target="../embeddings/oleObject17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1470025"/>
          </a:xfrm>
        </p:spPr>
        <p:txBody>
          <a:bodyPr/>
          <a:lstStyle/>
          <a:p>
            <a:r>
              <a:rPr lang="fr-FR" dirty="0" smtClean="0"/>
              <a:t>Block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7375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CEA</a:t>
            </a:r>
          </a:p>
          <a:p>
            <a:r>
              <a:rPr lang="fr-FR" dirty="0" smtClean="0"/>
              <a:t>C. Lorin &amp; M. Durante</a:t>
            </a:r>
          </a:p>
          <a:p>
            <a:r>
              <a:rPr lang="fr-FR" dirty="0" smtClean="0"/>
              <a:t>19 Nov. 2015</a:t>
            </a:r>
          </a:p>
          <a:p>
            <a:r>
              <a:rPr lang="fr-FR" dirty="0" err="1" smtClean="0">
                <a:solidFill>
                  <a:srgbClr val="00B050"/>
                </a:solidFill>
              </a:rPr>
              <a:t>Acknowledgements</a:t>
            </a:r>
            <a:r>
              <a:rPr lang="fr-FR" dirty="0" smtClean="0">
                <a:solidFill>
                  <a:srgbClr val="00B050"/>
                </a:solidFill>
              </a:rPr>
              <a:t>:</a:t>
            </a:r>
          </a:p>
          <a:p>
            <a:r>
              <a:rPr lang="fr-FR" dirty="0" smtClean="0">
                <a:solidFill>
                  <a:srgbClr val="00B050"/>
                </a:solidFill>
              </a:rPr>
              <a:t>To </a:t>
            </a:r>
            <a:r>
              <a:rPr lang="fr-FR" dirty="0" err="1" smtClean="0">
                <a:solidFill>
                  <a:srgbClr val="00B050"/>
                </a:solidFill>
              </a:rPr>
              <a:t>anybody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who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contributed</a:t>
            </a:r>
            <a:r>
              <a:rPr lang="fr-FR" dirty="0" smtClean="0">
                <a:solidFill>
                  <a:srgbClr val="00B050"/>
                </a:solidFill>
              </a:rPr>
              <a:t> via email interaction!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8194" name="Picture 2" descr="Afficher l'image d'orig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6" y="44625"/>
            <a:ext cx="1490538" cy="107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094" y="44625"/>
            <a:ext cx="1323465" cy="107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1441" y="4799583"/>
            <a:ext cx="2061118" cy="137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71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163732"/>
              </p:ext>
            </p:extLst>
          </p:nvPr>
        </p:nvGraphicFramePr>
        <p:xfrm>
          <a:off x="234008" y="1274666"/>
          <a:ext cx="324036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88"/>
                <a:gridCol w="648072"/>
                <a:gridCol w="990600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Insul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az-Cyrl-AZ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/>
              <a:t>Design no-</a:t>
            </a:r>
            <a:r>
              <a:rPr lang="fr-FR" dirty="0" err="1" smtClean="0"/>
              <a:t>grading</a:t>
            </a:r>
            <a:r>
              <a:rPr lang="fr-FR" dirty="0" smtClean="0"/>
              <a:t> 3 blocks</a:t>
            </a:r>
            <a:r>
              <a:rPr lang="fr-FR" sz="1400" dirty="0" smtClean="0"/>
              <a:t> </a:t>
            </a:r>
            <a:r>
              <a:rPr lang="fr-FR" sz="2800" dirty="0" smtClean="0"/>
              <a:t>(v18)</a:t>
            </a:r>
            <a:endParaRPr lang="en-US" sz="2800" dirty="0"/>
          </a:p>
        </p:txBody>
      </p:sp>
      <p:graphicFrame>
        <p:nvGraphicFramePr>
          <p:cNvPr id="15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559440"/>
              </p:ext>
            </p:extLst>
          </p:nvPr>
        </p:nvGraphicFramePr>
        <p:xfrm>
          <a:off x="234008" y="3496037"/>
          <a:ext cx="324036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88"/>
                <a:gridCol w="648072"/>
                <a:gridCol w="990600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735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Iop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Bpeak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16.55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10.25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dia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 per ½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9,520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Ld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52.3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kJ/m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4,738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</a:t>
                      </a:r>
                      <a:r>
                        <a:rPr lang="fr-F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area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m²</a:t>
                      </a:r>
                      <a:endParaRPr lang="en-US" sz="14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0.0362</a:t>
                      </a:r>
                      <a:endParaRPr 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3501008"/>
            <a:ext cx="3170987" cy="2520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564" y="1276897"/>
            <a:ext cx="3192644" cy="21371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3411" y="1463079"/>
            <a:ext cx="2363345" cy="18045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5577" y="6195528"/>
            <a:ext cx="3305307" cy="684432"/>
          </a:xfrm>
          <a:prstGeom prst="rect">
            <a:avLst/>
          </a:prstGeom>
        </p:spPr>
      </p:pic>
      <p:graphicFrame>
        <p:nvGraphicFramePr>
          <p:cNvPr id="22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582520"/>
              </p:ext>
            </p:extLst>
          </p:nvPr>
        </p:nvGraphicFramePr>
        <p:xfrm>
          <a:off x="6929591" y="5389200"/>
          <a:ext cx="2143604" cy="1208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1475"/>
                <a:gridCol w="551434"/>
                <a:gridCol w="500695"/>
              </a:tblGrid>
              <a:tr h="294075">
                <a:tc>
                  <a:txBody>
                    <a:bodyPr/>
                    <a:lstStyle/>
                    <a:p>
                      <a:r>
                        <a:rPr lang="fr-FR" sz="9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3797">
                <a:tc>
                  <a:txBody>
                    <a:bodyPr/>
                    <a:lstStyle/>
                    <a:p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LL </a:t>
                      </a:r>
                      <a:r>
                        <a:rPr lang="fr-FR" sz="9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margin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2226">
                <a:tc>
                  <a:txBody>
                    <a:bodyPr/>
                    <a:lstStyle/>
                    <a:p>
                      <a:r>
                        <a:rPr lang="fr-FR" sz="9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Iop</a:t>
                      </a:r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fr-FR" sz="9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Ic@Top,Bpeak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2226">
                <a:tc>
                  <a:txBody>
                    <a:bodyPr/>
                    <a:lstStyle/>
                    <a:p>
                      <a:r>
                        <a:rPr lang="el-G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1.80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22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 (</a:t>
                      </a:r>
                      <a:r>
                        <a:rPr lang="fr-FR" sz="9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adiabatic</a:t>
                      </a:r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9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mJ</a:t>
                      </a:r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/cm</a:t>
                      </a:r>
                      <a:r>
                        <a:rPr lang="fr-FR" sz="9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9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9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4.26</a:t>
                      </a:r>
                      <a:endPara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592" y="3313105"/>
            <a:ext cx="1910762" cy="1995309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90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Inner</a:t>
            </a:r>
            <a:r>
              <a:rPr lang="fr-FR" dirty="0" smtClean="0"/>
              <a:t> </a:t>
            </a:r>
            <a:r>
              <a:rPr lang="fr-FR" dirty="0" err="1" smtClean="0"/>
              <a:t>wall</a:t>
            </a:r>
            <a:r>
              <a:rPr lang="fr-FR" dirty="0" smtClean="0"/>
              <a:t> </a:t>
            </a:r>
            <a:r>
              <a:rPr lang="fr-FR" dirty="0" err="1" smtClean="0"/>
              <a:t>thickness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sz="2800" dirty="0" smtClean="0"/>
              <a:t>3 pancakes design:</a:t>
            </a:r>
          </a:p>
          <a:p>
            <a:pPr marL="0" indent="0">
              <a:buNone/>
            </a:pPr>
            <a:r>
              <a:rPr lang="fr-FR" sz="2800" dirty="0" smtClean="0"/>
              <a:t>Forces per ½ </a:t>
            </a:r>
            <a:r>
              <a:rPr lang="fr-FR" sz="2800" dirty="0" err="1" smtClean="0"/>
              <a:t>coil</a:t>
            </a:r>
            <a:r>
              <a:rPr lang="fr-FR" sz="2800" dirty="0" smtClean="0"/>
              <a:t> </a:t>
            </a:r>
            <a:r>
              <a:rPr lang="fr-FR" sz="2800" dirty="0" err="1" smtClean="0"/>
              <a:t>similar</a:t>
            </a:r>
            <a:r>
              <a:rPr lang="fr-FR" sz="2800" dirty="0" smtClean="0"/>
              <a:t> to Fresca2 @ 15 T</a:t>
            </a:r>
          </a:p>
          <a:p>
            <a:pPr marL="0" indent="0">
              <a:buNone/>
            </a:pPr>
            <a:r>
              <a:rPr lang="fr-FR" sz="2800" dirty="0" smtClean="0"/>
              <a:t>~10 MN/m (Fresca2 </a:t>
            </a:r>
            <a:r>
              <a:rPr lang="fr-FR" sz="2800" dirty="0" err="1" smtClean="0"/>
              <a:t>wall</a:t>
            </a:r>
            <a:r>
              <a:rPr lang="fr-FR" sz="2800" dirty="0" smtClean="0"/>
              <a:t>: 8 mm not </a:t>
            </a:r>
            <a:r>
              <a:rPr lang="fr-FR" sz="2800" dirty="0" err="1" smtClean="0"/>
              <a:t>optimized</a:t>
            </a:r>
            <a:r>
              <a:rPr lang="fr-FR" sz="2800" dirty="0" smtClean="0"/>
              <a:t>)</a:t>
            </a:r>
          </a:p>
          <a:p>
            <a:pPr marL="0" indent="0">
              <a:buNone/>
            </a:pPr>
            <a:endParaRPr lang="fr-FR" sz="2800" dirty="0" smtClean="0"/>
          </a:p>
          <a:p>
            <a:r>
              <a:rPr lang="fr-FR" sz="2800" dirty="0" err="1" smtClean="0"/>
              <a:t>Inner</a:t>
            </a:r>
            <a:r>
              <a:rPr lang="fr-FR" sz="2800" dirty="0" smtClean="0"/>
              <a:t> </a:t>
            </a:r>
            <a:r>
              <a:rPr lang="fr-FR" sz="2800" dirty="0" err="1" smtClean="0"/>
              <a:t>wall</a:t>
            </a:r>
            <a:r>
              <a:rPr lang="fr-FR" sz="2800" dirty="0" smtClean="0"/>
              <a:t> </a:t>
            </a:r>
            <a:r>
              <a:rPr lang="fr-FR" sz="2800" dirty="0" err="1" smtClean="0"/>
              <a:t>thickness</a:t>
            </a:r>
            <a:r>
              <a:rPr lang="fr-FR" sz="2800" dirty="0" smtClean="0"/>
              <a:t> = 4.4 mm -&gt; 5.4 mm </a:t>
            </a:r>
            <a:endParaRPr lang="fr-FR" sz="2800" dirty="0"/>
          </a:p>
          <a:p>
            <a:pPr marL="0" indent="0">
              <a:buNone/>
            </a:pPr>
            <a:r>
              <a:rPr lang="fr-FR" sz="2800" dirty="0" smtClean="0"/>
              <a:t>	by </a:t>
            </a:r>
            <a:r>
              <a:rPr lang="fr-FR" sz="2800" dirty="0" err="1" smtClean="0"/>
              <a:t>margin</a:t>
            </a:r>
            <a:r>
              <a:rPr lang="fr-FR" sz="2800" dirty="0" smtClean="0"/>
              <a:t> </a:t>
            </a:r>
            <a:r>
              <a:rPr lang="fr-FR" sz="2800" dirty="0" err="1" smtClean="0"/>
              <a:t>reduction</a:t>
            </a:r>
            <a:r>
              <a:rPr lang="fr-FR" sz="2800" dirty="0" smtClean="0"/>
              <a:t> (10.25% -&gt; 10 %)</a:t>
            </a:r>
          </a:p>
          <a:p>
            <a:pPr marL="0" indent="0">
              <a:buNone/>
            </a:pPr>
            <a:endParaRPr lang="fr-FR" sz="2800" dirty="0" smtClean="0"/>
          </a:p>
          <a:p>
            <a:r>
              <a:rPr lang="fr-FR" sz="2800" dirty="0" err="1" smtClean="0"/>
              <a:t>Inner</a:t>
            </a:r>
            <a:r>
              <a:rPr lang="fr-FR" sz="2800" dirty="0" smtClean="0"/>
              <a:t> </a:t>
            </a:r>
            <a:r>
              <a:rPr lang="fr-FR" sz="2800" dirty="0" err="1" smtClean="0"/>
              <a:t>wall</a:t>
            </a:r>
            <a:r>
              <a:rPr lang="fr-FR" sz="2800" dirty="0" smtClean="0"/>
              <a:t> </a:t>
            </a:r>
            <a:r>
              <a:rPr lang="fr-FR" sz="2800" dirty="0" err="1" smtClean="0"/>
              <a:t>thickness</a:t>
            </a:r>
            <a:r>
              <a:rPr lang="fr-FR" sz="2800" dirty="0" smtClean="0"/>
              <a:t> 4.4 mm -&gt; 7 mm </a:t>
            </a:r>
          </a:p>
          <a:p>
            <a:pPr marL="0" indent="0">
              <a:buNone/>
            </a:pPr>
            <a:r>
              <a:rPr lang="fr-FR" sz="2800" dirty="0"/>
              <a:t>	</a:t>
            </a:r>
            <a:r>
              <a:rPr lang="fr-FR" sz="2800" dirty="0" smtClean="0"/>
              <a:t>by </a:t>
            </a:r>
            <a:r>
              <a:rPr lang="fr-FR" sz="2800" dirty="0" err="1" smtClean="0"/>
              <a:t>increase</a:t>
            </a:r>
            <a:r>
              <a:rPr lang="fr-FR" sz="2800" dirty="0" smtClean="0"/>
              <a:t> of </a:t>
            </a:r>
            <a:r>
              <a:rPr lang="fr-FR" sz="2800" dirty="0" err="1" smtClean="0"/>
              <a:t>turns</a:t>
            </a:r>
            <a:r>
              <a:rPr lang="fr-FR" sz="2800" dirty="0" smtClean="0"/>
              <a:t> (119 – &gt;127) </a:t>
            </a:r>
          </a:p>
          <a:p>
            <a:endParaRPr lang="fr-FR" sz="2800" dirty="0" smtClean="0"/>
          </a:p>
          <a:p>
            <a:r>
              <a:rPr lang="fr-FR" sz="2800" dirty="0" err="1" smtClean="0"/>
              <a:t>Mechanical</a:t>
            </a:r>
            <a:r>
              <a:rPr lang="fr-FR" sz="2800" dirty="0" smtClean="0"/>
              <a:t> </a:t>
            </a:r>
            <a:r>
              <a:rPr lang="fr-FR" sz="2800" dirty="0" err="1" smtClean="0"/>
              <a:t>analysis</a:t>
            </a:r>
            <a:r>
              <a:rPr lang="fr-FR" sz="2800" dirty="0" smtClean="0"/>
              <a:t> </a:t>
            </a:r>
            <a:r>
              <a:rPr lang="fr-FR" sz="2800" dirty="0" err="1" smtClean="0"/>
              <a:t>needed</a:t>
            </a:r>
            <a:endParaRPr lang="fr-F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11</a:t>
            </a:fld>
            <a:endParaRPr lang="en-US"/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7158036" y="89263"/>
            <a:ext cx="1446411" cy="1683976"/>
            <a:chOff x="7158037" y="436961"/>
            <a:chExt cx="1147764" cy="133627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58037" y="436961"/>
              <a:ext cx="1145381" cy="1336278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>
              <a:off x="7812360" y="1498581"/>
              <a:ext cx="176213" cy="794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8129588" y="1497787"/>
              <a:ext cx="176213" cy="794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7020273" y="2505565"/>
            <a:ext cx="1989583" cy="1499499"/>
            <a:chOff x="7020273" y="2505565"/>
            <a:chExt cx="1989583" cy="1499499"/>
          </a:xfrm>
        </p:grpSpPr>
        <p:grpSp>
          <p:nvGrpSpPr>
            <p:cNvPr id="15" name="Group 14"/>
            <p:cNvGrpSpPr/>
            <p:nvPr/>
          </p:nvGrpSpPr>
          <p:grpSpPr>
            <a:xfrm>
              <a:off x="7020273" y="2673217"/>
              <a:ext cx="1989583" cy="1331847"/>
              <a:chOff x="7020273" y="1890336"/>
              <a:chExt cx="1989583" cy="133184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20273" y="1890336"/>
                <a:ext cx="1989583" cy="1331847"/>
              </a:xfrm>
              <a:prstGeom prst="rect">
                <a:avLst/>
              </a:prstGeom>
            </p:spPr>
          </p:pic>
          <p:sp>
            <p:nvSpPr>
              <p:cNvPr id="8" name="Oval 7"/>
              <p:cNvSpPr>
                <a:spLocks noChangeAspect="1"/>
              </p:cNvSpPr>
              <p:nvPr/>
            </p:nvSpPr>
            <p:spPr>
              <a:xfrm>
                <a:off x="7948613" y="2397574"/>
                <a:ext cx="354806" cy="354767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7794034" y="2505565"/>
              <a:ext cx="6639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/>
                <a:t>(v18)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05478" y="4045834"/>
            <a:ext cx="2038006" cy="1571582"/>
            <a:chOff x="7005478" y="4045834"/>
            <a:chExt cx="2038006" cy="1571582"/>
          </a:xfrm>
        </p:grpSpPr>
        <p:grpSp>
          <p:nvGrpSpPr>
            <p:cNvPr id="17" name="Group 16"/>
            <p:cNvGrpSpPr/>
            <p:nvPr/>
          </p:nvGrpSpPr>
          <p:grpSpPr>
            <a:xfrm>
              <a:off x="7005478" y="4045834"/>
              <a:ext cx="2020254" cy="1373990"/>
              <a:chOff x="6997540" y="3211119"/>
              <a:chExt cx="2020254" cy="1373990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97540" y="3211119"/>
                <a:ext cx="2020254" cy="1373990"/>
              </a:xfrm>
              <a:prstGeom prst="rect">
                <a:avLst/>
              </a:prstGeom>
            </p:spPr>
          </p:pic>
          <p:sp>
            <p:nvSpPr>
              <p:cNvPr id="16" name="Oval 15"/>
              <p:cNvSpPr>
                <a:spLocks noChangeAspect="1"/>
              </p:cNvSpPr>
              <p:nvPr/>
            </p:nvSpPr>
            <p:spPr>
              <a:xfrm>
                <a:off x="7958757" y="3724175"/>
                <a:ext cx="354806" cy="354767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7333657" y="5248084"/>
              <a:ext cx="17098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/>
                <a:t>(</a:t>
              </a:r>
              <a:r>
                <a:rPr lang="fr-FR" dirty="0" smtClean="0"/>
                <a:t>v19 not </a:t>
              </a:r>
              <a:r>
                <a:rPr lang="fr-FR" dirty="0" err="1" smtClean="0"/>
                <a:t>shown</a:t>
              </a:r>
              <a:r>
                <a:rPr lang="fr-FR" dirty="0" smtClean="0"/>
                <a:t>)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55383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2800" dirty="0" err="1" smtClean="0"/>
              <a:t>Possibility</a:t>
            </a:r>
            <a:r>
              <a:rPr lang="fr-FR" sz="2800" dirty="0" smtClean="0"/>
              <a:t> for a 3 pancakes design</a:t>
            </a:r>
          </a:p>
          <a:p>
            <a:endParaRPr lang="fr-FR" sz="2800" dirty="0" smtClean="0"/>
          </a:p>
          <a:p>
            <a:r>
              <a:rPr lang="fr-FR" sz="2800" dirty="0" err="1" smtClean="0"/>
              <a:t>Mechanical</a:t>
            </a:r>
            <a:r>
              <a:rPr lang="fr-FR" sz="2800" dirty="0" smtClean="0"/>
              <a:t> </a:t>
            </a:r>
            <a:r>
              <a:rPr lang="fr-FR" sz="2800" dirty="0" err="1" smtClean="0"/>
              <a:t>analysis</a:t>
            </a:r>
            <a:r>
              <a:rPr lang="fr-FR" sz="2800" dirty="0" smtClean="0"/>
              <a:t> to </a:t>
            </a:r>
            <a:r>
              <a:rPr lang="fr-FR" sz="2800" dirty="0" err="1" smtClean="0"/>
              <a:t>be</a:t>
            </a:r>
            <a:r>
              <a:rPr lang="fr-FR" sz="2800" dirty="0" smtClean="0"/>
              <a:t> </a:t>
            </a:r>
            <a:r>
              <a:rPr lang="fr-FR" sz="2800" dirty="0" err="1" smtClean="0"/>
              <a:t>done</a:t>
            </a:r>
            <a:endParaRPr lang="fr-FR" sz="2800" dirty="0" smtClean="0"/>
          </a:p>
          <a:p>
            <a:endParaRPr lang="fr-FR" sz="2800" dirty="0" smtClean="0"/>
          </a:p>
          <a:p>
            <a:r>
              <a:rPr lang="fr-FR" sz="2800" dirty="0" smtClean="0"/>
              <a:t>b3 at </a:t>
            </a:r>
            <a:r>
              <a:rPr lang="fr-FR" sz="2800" dirty="0" err="1" smtClean="0"/>
              <a:t>low</a:t>
            </a:r>
            <a:r>
              <a:rPr lang="fr-FR" sz="2800" dirty="0" smtClean="0"/>
              <a:t> </a:t>
            </a:r>
            <a:r>
              <a:rPr lang="fr-FR" sz="2800" dirty="0" err="1" smtClean="0"/>
              <a:t>field</a:t>
            </a:r>
            <a:r>
              <a:rPr lang="fr-FR" sz="2800" dirty="0" smtClean="0"/>
              <a:t> 1 T (&gt; 10 </a:t>
            </a:r>
            <a:r>
              <a:rPr lang="fr-FR" sz="2800" dirty="0" err="1" smtClean="0"/>
              <a:t>units</a:t>
            </a:r>
            <a:r>
              <a:rPr lang="fr-FR" sz="2800" dirty="0" smtClean="0"/>
              <a:t>)</a:t>
            </a:r>
          </a:p>
          <a:p>
            <a:endParaRPr lang="fr-FR" sz="2800" dirty="0" smtClean="0"/>
          </a:p>
          <a:p>
            <a:r>
              <a:rPr lang="fr-FR" sz="2800" dirty="0" err="1" smtClean="0"/>
              <a:t>Fringe</a:t>
            </a:r>
            <a:r>
              <a:rPr lang="fr-FR" sz="2800" dirty="0" smtClean="0"/>
              <a:t> </a:t>
            </a:r>
            <a:r>
              <a:rPr lang="fr-FR" sz="2800" dirty="0" err="1" smtClean="0"/>
              <a:t>field</a:t>
            </a:r>
            <a:r>
              <a:rPr lang="fr-FR" sz="2800" dirty="0" smtClean="0"/>
              <a:t>: r = 450 mm -&gt; 375 </a:t>
            </a:r>
            <a:r>
              <a:rPr lang="fr-FR" sz="2800" dirty="0" err="1" smtClean="0"/>
              <a:t>mT</a:t>
            </a:r>
            <a:r>
              <a:rPr lang="fr-FR" sz="2800" dirty="0" smtClean="0"/>
              <a:t> </a:t>
            </a:r>
            <a:endParaRPr lang="fr-FR" sz="2800" dirty="0" smtClean="0"/>
          </a:p>
          <a:p>
            <a:pPr marL="0" indent="0">
              <a:buNone/>
            </a:pPr>
            <a:r>
              <a:rPr lang="fr-FR" sz="2800" dirty="0" smtClean="0"/>
              <a:t>			(</a:t>
            </a:r>
            <a:r>
              <a:rPr lang="fr-FR" sz="2800" dirty="0" smtClean="0"/>
              <a:t>1 m -&gt; 28 </a:t>
            </a:r>
            <a:r>
              <a:rPr lang="fr-FR" sz="2800" dirty="0" err="1" smtClean="0"/>
              <a:t>mT</a:t>
            </a:r>
            <a:r>
              <a:rPr lang="fr-FR" sz="2800" dirty="0" smtClean="0"/>
              <a:t>)</a:t>
            </a:r>
            <a:endParaRPr lang="fr-FR" sz="2800" dirty="0"/>
          </a:p>
          <a:p>
            <a:pPr marL="0" indent="0">
              <a:buNone/>
            </a:pPr>
            <a:r>
              <a:rPr lang="fr-FR" sz="2800" dirty="0" smtClean="0"/>
              <a:t>	</a:t>
            </a:r>
            <a:r>
              <a:rPr lang="fr-FR" sz="2800" i="1" dirty="0" err="1" smtClean="0"/>
              <a:t>ryoke</a:t>
            </a:r>
            <a:r>
              <a:rPr lang="fr-FR" sz="2800" i="1" dirty="0" smtClean="0"/>
              <a:t> = 400 mm</a:t>
            </a:r>
          </a:p>
          <a:p>
            <a:pPr marL="0" indent="0">
              <a:buNone/>
            </a:pPr>
            <a:endParaRPr lang="fr-FR" sz="2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12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6516216" y="226629"/>
            <a:ext cx="1989583" cy="1461510"/>
            <a:chOff x="6516216" y="226629"/>
            <a:chExt cx="1989583" cy="1461510"/>
          </a:xfrm>
        </p:grpSpPr>
        <p:grpSp>
          <p:nvGrpSpPr>
            <p:cNvPr id="6" name="Group 5"/>
            <p:cNvGrpSpPr/>
            <p:nvPr/>
          </p:nvGrpSpPr>
          <p:grpSpPr>
            <a:xfrm>
              <a:off x="6516216" y="356292"/>
              <a:ext cx="1989583" cy="1331847"/>
              <a:chOff x="7020273" y="1890336"/>
              <a:chExt cx="1989583" cy="1331847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020273" y="1890336"/>
                <a:ext cx="1989583" cy="1331847"/>
              </a:xfrm>
              <a:prstGeom prst="rect">
                <a:avLst/>
              </a:prstGeom>
            </p:spPr>
          </p:pic>
          <p:sp>
            <p:nvSpPr>
              <p:cNvPr id="8" name="Oval 7"/>
              <p:cNvSpPr>
                <a:spLocks noChangeAspect="1"/>
              </p:cNvSpPr>
              <p:nvPr/>
            </p:nvSpPr>
            <p:spPr>
              <a:xfrm>
                <a:off x="7948613" y="2397574"/>
                <a:ext cx="354806" cy="354767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7279092" y="226629"/>
              <a:ext cx="6639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/>
                <a:t>(v18)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949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 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8000" dirty="0" err="1" smtClean="0"/>
              <a:t>Margins</a:t>
            </a:r>
            <a:endParaRPr lang="fr-FR" sz="8000" dirty="0"/>
          </a:p>
          <a:p>
            <a:pPr marL="0" indent="0" algn="ctr">
              <a:buNone/>
            </a:pPr>
            <a:r>
              <a:rPr lang="fr-FR" sz="8000" dirty="0" smtClean="0"/>
              <a:t>discussions</a:t>
            </a:r>
            <a:endParaRPr lang="fr-FR" sz="8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6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Margin</a:t>
            </a:r>
            <a:r>
              <a:rPr lang="fr-FR" dirty="0" smtClean="0"/>
              <a:t> 4.2 K vs 1.9 K (v1)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900" y="1165095"/>
            <a:ext cx="324036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204431"/>
              </p:ext>
            </p:extLst>
          </p:nvPr>
        </p:nvGraphicFramePr>
        <p:xfrm>
          <a:off x="286739" y="4263989"/>
          <a:ext cx="5607475" cy="384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3" name="Equation" r:id="rId4" imgW="3466800" imgH="241200" progId="Equation.3">
                  <p:embed/>
                </p:oleObj>
              </mc:Choice>
              <mc:Fallback>
                <p:oleObj name="Equation" r:id="rId4" imgW="3466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739" y="4263989"/>
                        <a:ext cx="5607475" cy="3846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701220"/>
              </p:ext>
            </p:extLst>
          </p:nvPr>
        </p:nvGraphicFramePr>
        <p:xfrm>
          <a:off x="260248" y="4831152"/>
          <a:ext cx="5391872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4" name="Equation" r:id="rId6" imgW="3365500" imgH="317500" progId="Equation.3">
                  <p:embed/>
                </p:oleObj>
              </mc:Choice>
              <mc:Fallback>
                <p:oleObj name="Equation" r:id="rId6" imgW="33655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248" y="4831152"/>
                        <a:ext cx="5391872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073005"/>
          </a:xfrm>
        </p:spPr>
        <p:txBody>
          <a:bodyPr>
            <a:normAutofit/>
          </a:bodyPr>
          <a:lstStyle/>
          <a:p>
            <a:r>
              <a:rPr lang="fr-FR" dirty="0" smtClean="0"/>
              <a:t>Basic relation</a:t>
            </a:r>
          </a:p>
          <a:p>
            <a:pPr marL="457200" lvl="1" indent="0">
              <a:buNone/>
            </a:pPr>
            <a:r>
              <a:rPr lang="fr-FR" sz="2400" dirty="0" err="1" smtClean="0"/>
              <a:t>B</a:t>
            </a:r>
            <a:r>
              <a:rPr lang="fr-FR" sz="2400" baseline="-25000" dirty="0" err="1" smtClean="0"/>
              <a:t>peak</a:t>
            </a:r>
            <a:r>
              <a:rPr lang="fr-FR" sz="2400" dirty="0" smtClean="0"/>
              <a:t> in </a:t>
            </a:r>
            <a:r>
              <a:rPr lang="fr-FR" sz="2400" dirty="0" err="1" smtClean="0"/>
              <a:t>conductor</a:t>
            </a:r>
            <a:r>
              <a:rPr lang="fr-FR" sz="2400" dirty="0" smtClean="0"/>
              <a:t> </a:t>
            </a:r>
            <a:r>
              <a:rPr lang="fr-FR" sz="2400" dirty="0" err="1" smtClean="0"/>
              <a:t>from</a:t>
            </a:r>
            <a:r>
              <a:rPr lang="fr-FR" sz="2400" dirty="0" smtClean="0"/>
              <a:t> 12 T to 18 T</a:t>
            </a:r>
          </a:p>
          <a:p>
            <a:pPr marL="457200" lvl="1" indent="0">
              <a:buNone/>
            </a:pPr>
            <a:r>
              <a:rPr lang="fr-FR" sz="2400" dirty="0" smtClean="0"/>
              <a:t>M</a:t>
            </a:r>
            <a:r>
              <a:rPr lang="fr-FR" sz="2400" baseline="-25000" dirty="0" smtClean="0"/>
              <a:t>4.2K</a:t>
            </a:r>
            <a:r>
              <a:rPr lang="fr-FR" sz="2400" dirty="0" smtClean="0"/>
              <a:t> </a:t>
            </a:r>
            <a:r>
              <a:rPr lang="fr-FR" sz="2400" dirty="0" err="1" smtClean="0"/>
              <a:t>from</a:t>
            </a:r>
            <a:r>
              <a:rPr lang="fr-FR" sz="2400" dirty="0" smtClean="0"/>
              <a:t> 5% to 15%</a:t>
            </a:r>
          </a:p>
          <a:p>
            <a:pPr lvl="1"/>
            <a:endParaRPr lang="fr-FR" dirty="0"/>
          </a:p>
          <a:p>
            <a:pPr marL="457200" lvl="1" indent="0">
              <a:buNone/>
            </a:pPr>
            <a:endParaRPr lang="fr-FR" dirty="0" smtClean="0"/>
          </a:p>
          <a:p>
            <a:pPr marL="457200" lvl="1" indent="0">
              <a:buNone/>
            </a:pPr>
            <a:endParaRPr lang="fr-FR" sz="2600" dirty="0" smtClean="0"/>
          </a:p>
          <a:p>
            <a:pPr marL="457200" lvl="1" indent="0">
              <a:buNone/>
            </a:pPr>
            <a:endParaRPr lang="fr-FR" sz="2600" dirty="0" smtClean="0"/>
          </a:p>
          <a:p>
            <a:pPr marL="457200" lvl="1" indent="0">
              <a:buNone/>
            </a:pPr>
            <a:endParaRPr lang="fr-FR" sz="2600" dirty="0" smtClean="0"/>
          </a:p>
          <a:p>
            <a:pPr marL="457200" lvl="1" indent="0">
              <a:buNone/>
            </a:pPr>
            <a:r>
              <a:rPr lang="fr-FR" sz="2600" dirty="0" smtClean="0"/>
              <a:t>To </a:t>
            </a:r>
            <a:r>
              <a:rPr lang="fr-FR" sz="2600" dirty="0" err="1" smtClean="0"/>
              <a:t>get</a:t>
            </a:r>
            <a:r>
              <a:rPr lang="fr-FR" sz="2600" dirty="0" smtClean="0"/>
              <a:t> 20% @ 1.9 K</a:t>
            </a:r>
          </a:p>
          <a:p>
            <a:pPr marL="457200" lvl="1" indent="0">
              <a:buNone/>
            </a:pPr>
            <a:r>
              <a:rPr lang="fr-FR" sz="2600" dirty="0" smtClean="0"/>
              <a:t>10% @ 4.2 K </a:t>
            </a:r>
            <a:r>
              <a:rPr lang="fr-FR" sz="2600" dirty="0" err="1" smtClean="0"/>
              <a:t>is</a:t>
            </a:r>
            <a:r>
              <a:rPr lang="fr-FR" sz="2600" dirty="0" smtClean="0"/>
              <a:t> </a:t>
            </a:r>
            <a:r>
              <a:rPr lang="fr-FR" sz="2600" dirty="0" err="1" smtClean="0"/>
              <a:t>optimistic</a:t>
            </a:r>
            <a:endParaRPr lang="en-US" sz="2600" dirty="0"/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648590"/>
            <a:ext cx="194421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64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Physical </a:t>
            </a:r>
            <a:r>
              <a:rPr lang="fr-FR" dirty="0" err="1" smtClean="0"/>
              <a:t>Margins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preliminary</a:t>
            </a:r>
            <a:r>
              <a:rPr lang="fr-FR" dirty="0" smtClean="0"/>
              <a:t> design phase? </a:t>
            </a:r>
            <a:r>
              <a:rPr lang="fr-FR" sz="2000" dirty="0"/>
              <a:t>[suggestions </a:t>
            </a:r>
            <a:r>
              <a:rPr lang="fr-FR" sz="2000" dirty="0" err="1"/>
              <a:t>from</a:t>
            </a:r>
            <a:r>
              <a:rPr lang="fr-FR" sz="2000" dirty="0">
                <a:solidFill>
                  <a:srgbClr val="00B050"/>
                </a:solidFill>
              </a:rPr>
              <a:t> </a:t>
            </a:r>
            <a:r>
              <a:rPr lang="fr-FR" sz="2000" dirty="0" smtClean="0">
                <a:solidFill>
                  <a:srgbClr val="00B050"/>
                </a:solidFill>
              </a:rPr>
              <a:t>Luca </a:t>
            </a:r>
            <a:r>
              <a:rPr lang="fr-FR" sz="2000" dirty="0">
                <a:solidFill>
                  <a:srgbClr val="00B050"/>
                </a:solidFill>
              </a:rPr>
              <a:t>Bottura</a:t>
            </a:r>
            <a:r>
              <a:rPr lang="fr-FR" sz="2000" dirty="0" smtClean="0"/>
              <a:t>]</a:t>
            </a:r>
          </a:p>
          <a:p>
            <a:pPr marL="0" indent="0">
              <a:buNone/>
            </a:pPr>
            <a:endParaRPr lang="fr-FR" sz="2000" dirty="0"/>
          </a:p>
          <a:p>
            <a:pPr marL="971550" lvl="1" indent="-514350">
              <a:buAutoNum type="arabicParenR"/>
            </a:pPr>
            <a:r>
              <a:rPr lang="fr-FR" dirty="0" smtClean="0"/>
              <a:t>I/</a:t>
            </a:r>
            <a:r>
              <a:rPr lang="fr-FR" dirty="0" err="1" smtClean="0"/>
              <a:t>Ic</a:t>
            </a:r>
            <a:r>
              <a:rPr lang="fr-FR" dirty="0"/>
              <a:t> </a:t>
            </a:r>
            <a:r>
              <a:rPr lang="fr-FR" sz="2000" dirty="0" smtClean="0"/>
              <a:t>[</a:t>
            </a:r>
            <a:r>
              <a:rPr lang="fr-FR" sz="2000" dirty="0" err="1" smtClean="0"/>
              <a:t>adim</a:t>
            </a:r>
            <a:r>
              <a:rPr lang="fr-FR" sz="2000" dirty="0" smtClean="0"/>
              <a:t>]</a:t>
            </a:r>
            <a:r>
              <a:rPr lang="fr-FR" dirty="0" smtClean="0"/>
              <a:t>: « how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strands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broken</a:t>
            </a:r>
            <a:r>
              <a:rPr lang="fr-FR" dirty="0" smtClean="0"/>
              <a:t> » (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margin</a:t>
            </a:r>
            <a:r>
              <a:rPr lang="fr-FR" dirty="0" smtClean="0"/>
              <a:t>)</a:t>
            </a:r>
            <a:endParaRPr lang="fr-FR" dirty="0"/>
          </a:p>
          <a:p>
            <a:pPr marL="457200" lvl="1" indent="0">
              <a:buNone/>
            </a:pPr>
            <a:endParaRPr lang="fr-FR" dirty="0" smtClean="0"/>
          </a:p>
          <a:p>
            <a:pPr marL="971550" lvl="1" indent="-514350">
              <a:buAutoNum type="arabicParenR" startAt="2"/>
            </a:pPr>
            <a:r>
              <a:rPr lang="el-GR" dirty="0" smtClean="0"/>
              <a:t>Δ</a:t>
            </a:r>
            <a:r>
              <a:rPr lang="fr-FR" dirty="0" smtClean="0"/>
              <a:t>T </a:t>
            </a:r>
            <a:r>
              <a:rPr lang="fr-FR" sz="2000" dirty="0" smtClean="0"/>
              <a:t>[K]</a:t>
            </a:r>
            <a:r>
              <a:rPr lang="fr-FR" dirty="0" smtClean="0"/>
              <a:t> : </a:t>
            </a:r>
            <a:r>
              <a:rPr lang="fr-FR" dirty="0" err="1" smtClean="0"/>
              <a:t>bearable</a:t>
            </a:r>
            <a:r>
              <a:rPr lang="fr-FR" dirty="0" smtClean="0"/>
              <a:t> </a:t>
            </a:r>
            <a:r>
              <a:rPr lang="fr-FR" dirty="0" err="1" smtClean="0"/>
              <a:t>temperature</a:t>
            </a:r>
            <a:r>
              <a:rPr lang="fr-FR" dirty="0" smtClean="0"/>
              <a:t> excursion (</a:t>
            </a:r>
            <a:r>
              <a:rPr lang="fr-FR" dirty="0" err="1" smtClean="0"/>
              <a:t>temperature</a:t>
            </a:r>
            <a:r>
              <a:rPr lang="fr-FR" dirty="0" smtClean="0"/>
              <a:t> </a:t>
            </a:r>
            <a:r>
              <a:rPr lang="fr-FR" dirty="0" err="1" smtClean="0"/>
              <a:t>margin</a:t>
            </a:r>
            <a:r>
              <a:rPr lang="fr-FR" dirty="0" smtClean="0"/>
              <a:t>)</a:t>
            </a:r>
          </a:p>
          <a:p>
            <a:pPr marL="457200" lvl="1" indent="0">
              <a:buNone/>
            </a:pPr>
            <a:endParaRPr lang="fr-FR" dirty="0" smtClean="0"/>
          </a:p>
          <a:p>
            <a:pPr marL="971550" lvl="1" indent="-514350">
              <a:buAutoNum type="arabicParenR" startAt="3"/>
            </a:pPr>
            <a:r>
              <a:rPr lang="fr-FR" dirty="0" smtClean="0"/>
              <a:t>ΔH </a:t>
            </a:r>
            <a:r>
              <a:rPr lang="fr-FR" sz="2000" dirty="0" smtClean="0"/>
              <a:t>[</a:t>
            </a:r>
            <a:r>
              <a:rPr lang="fr-FR" sz="2000" dirty="0" err="1" smtClean="0"/>
              <a:t>mJ</a:t>
            </a:r>
            <a:r>
              <a:rPr lang="fr-FR" sz="2000" dirty="0"/>
              <a:t> </a:t>
            </a:r>
            <a:r>
              <a:rPr lang="fr-FR" sz="2000" dirty="0" smtClean="0"/>
              <a:t>cm</a:t>
            </a:r>
            <a:r>
              <a:rPr lang="fr-FR" sz="2000" baseline="30000" dirty="0" smtClean="0"/>
              <a:t>-3</a:t>
            </a:r>
            <a:r>
              <a:rPr lang="fr-FR" sz="2000" dirty="0" smtClean="0"/>
              <a:t>]</a:t>
            </a:r>
            <a:r>
              <a:rPr lang="fr-FR" dirty="0" smtClean="0"/>
              <a:t>: </a:t>
            </a:r>
            <a:r>
              <a:rPr lang="fr-FR" dirty="0" err="1" smtClean="0"/>
              <a:t>required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to </a:t>
            </a:r>
            <a:r>
              <a:rPr lang="fr-FR" dirty="0" err="1" smtClean="0"/>
              <a:t>increase</a:t>
            </a:r>
            <a:r>
              <a:rPr lang="fr-FR" dirty="0" smtClean="0"/>
              <a:t> by </a:t>
            </a:r>
            <a:r>
              <a:rPr lang="el-GR" dirty="0"/>
              <a:t>Δ</a:t>
            </a:r>
            <a:r>
              <a:rPr lang="fr-FR" dirty="0" smtClean="0"/>
              <a:t>T the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temperature</a:t>
            </a:r>
            <a:r>
              <a:rPr lang="fr-FR" dirty="0" smtClean="0"/>
              <a:t> in </a:t>
            </a:r>
            <a:r>
              <a:rPr lang="fr-FR" dirty="0" err="1" smtClean="0"/>
              <a:t>adiabatic</a:t>
            </a:r>
            <a:r>
              <a:rPr lang="fr-FR" dirty="0" smtClean="0"/>
              <a:t> conditions (</a:t>
            </a:r>
            <a:r>
              <a:rPr lang="fr-FR" dirty="0" err="1" smtClean="0"/>
              <a:t>enthalpy</a:t>
            </a:r>
            <a:r>
              <a:rPr lang="fr-FR" dirty="0" smtClean="0"/>
              <a:t> </a:t>
            </a:r>
            <a:r>
              <a:rPr lang="fr-FR" dirty="0" err="1" smtClean="0"/>
              <a:t>margin</a:t>
            </a:r>
            <a:r>
              <a:rPr lang="fr-FR" dirty="0" smtClean="0"/>
              <a:t>)</a:t>
            </a:r>
          </a:p>
          <a:p>
            <a:pPr marL="457200" lvl="1" indent="0">
              <a:buNone/>
            </a:pPr>
            <a:endParaRPr lang="fr-FR" dirty="0" smtClean="0"/>
          </a:p>
          <a:p>
            <a:pPr marL="971550" lvl="1" indent="-514350">
              <a:buAutoNum type="arabicParenR" startAt="4"/>
            </a:pPr>
            <a:r>
              <a:rPr lang="fr-FR" dirty="0" smtClean="0"/>
              <a:t>MQE (</a:t>
            </a:r>
            <a:r>
              <a:rPr lang="fr-FR" dirty="0" err="1" smtClean="0"/>
              <a:t>t,v</a:t>
            </a:r>
            <a:r>
              <a:rPr lang="fr-FR" dirty="0" smtClean="0"/>
              <a:t>) </a:t>
            </a:r>
            <a:r>
              <a:rPr lang="fr-FR" sz="2000" dirty="0"/>
              <a:t>[</a:t>
            </a:r>
            <a:r>
              <a:rPr lang="fr-FR" sz="2000" dirty="0" err="1"/>
              <a:t>mJ</a:t>
            </a:r>
            <a:r>
              <a:rPr lang="fr-FR" sz="2000" dirty="0"/>
              <a:t> cm</a:t>
            </a:r>
            <a:r>
              <a:rPr lang="fr-FR" sz="2000" baseline="30000" dirty="0"/>
              <a:t>-3</a:t>
            </a:r>
            <a:r>
              <a:rPr lang="fr-FR" sz="2000" dirty="0"/>
              <a:t>]</a:t>
            </a:r>
            <a:r>
              <a:rPr lang="fr-FR" dirty="0" smtClean="0"/>
              <a:t>, </a:t>
            </a:r>
            <a:r>
              <a:rPr lang="fr-FR" dirty="0" err="1" smtClean="0"/>
              <a:t>same</a:t>
            </a:r>
            <a:r>
              <a:rPr lang="fr-FR" dirty="0" smtClean="0"/>
              <a:t> as </a:t>
            </a:r>
            <a:r>
              <a:rPr lang="fr-FR" dirty="0" err="1" smtClean="0"/>
              <a:t>before</a:t>
            </a:r>
            <a:r>
              <a:rPr lang="fr-FR" dirty="0" smtClean="0"/>
              <a:t> but </a:t>
            </a:r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</a:t>
            </a:r>
            <a:r>
              <a:rPr lang="fr-FR" dirty="0" err="1" smtClean="0"/>
              <a:t>account</a:t>
            </a:r>
            <a:r>
              <a:rPr lang="fr-FR" dirty="0" smtClean="0"/>
              <a:t> temporal and spatial distribution of 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deposition</a:t>
            </a:r>
            <a:r>
              <a:rPr lang="fr-FR" dirty="0" smtClean="0"/>
              <a:t>.</a:t>
            </a:r>
          </a:p>
          <a:p>
            <a:pPr marL="457200" lvl="1" indent="0">
              <a:buNone/>
            </a:pPr>
            <a:r>
              <a:rPr lang="fr-FR" dirty="0" smtClean="0"/>
              <a:t>	</a:t>
            </a:r>
            <a:r>
              <a:rPr lang="fr-FR" sz="2100" dirty="0" smtClean="0"/>
              <a:t>(MQE </a:t>
            </a:r>
            <a:r>
              <a:rPr lang="fr-FR" sz="2100" dirty="0" err="1" smtClean="0"/>
              <a:t>requires</a:t>
            </a:r>
            <a:r>
              <a:rPr lang="fr-FR" sz="2100" dirty="0" smtClean="0"/>
              <a:t> time to </a:t>
            </a:r>
            <a:r>
              <a:rPr lang="fr-FR" sz="2100" dirty="0" err="1" smtClean="0"/>
              <a:t>be</a:t>
            </a:r>
            <a:r>
              <a:rPr lang="fr-FR" sz="2100" dirty="0" smtClean="0"/>
              <a:t> </a:t>
            </a:r>
            <a:r>
              <a:rPr lang="fr-FR" sz="2100" dirty="0" err="1" smtClean="0"/>
              <a:t>properly</a:t>
            </a:r>
            <a:r>
              <a:rPr lang="fr-FR" sz="2100" dirty="0" smtClean="0"/>
              <a:t> </a:t>
            </a:r>
            <a:r>
              <a:rPr lang="fr-FR" sz="2100" dirty="0" err="1" smtClean="0"/>
              <a:t>analyzed</a:t>
            </a:r>
            <a:r>
              <a:rPr lang="fr-FR" sz="2100" dirty="0" smtClean="0"/>
              <a:t>, </a:t>
            </a:r>
            <a:r>
              <a:rPr lang="fr-FR" sz="2100" dirty="0" err="1" smtClean="0"/>
              <a:t>see</a:t>
            </a:r>
            <a:r>
              <a:rPr lang="fr-FR" sz="2100" dirty="0" smtClean="0"/>
              <a:t>: </a:t>
            </a:r>
            <a:r>
              <a:rPr lang="fr-FR" sz="2100" dirty="0" smtClean="0">
                <a:solidFill>
                  <a:srgbClr val="00B050"/>
                </a:solidFill>
              </a:rPr>
              <a:t>Enrico </a:t>
            </a:r>
            <a:r>
              <a:rPr lang="fr-FR" sz="2100" dirty="0" err="1" smtClean="0">
                <a:solidFill>
                  <a:srgbClr val="00B050"/>
                </a:solidFill>
              </a:rPr>
              <a:t>Felcini</a:t>
            </a:r>
            <a:r>
              <a:rPr lang="fr-FR" sz="2100" dirty="0" smtClean="0">
                <a:solidFill>
                  <a:srgbClr val="00B050"/>
                </a:solidFill>
              </a:rPr>
              <a:t>, </a:t>
            </a:r>
            <a:r>
              <a:rPr lang="fr-FR" sz="2100" i="1" dirty="0" err="1" smtClean="0"/>
              <a:t>Analysis</a:t>
            </a:r>
            <a:r>
              <a:rPr lang="fr-FR" sz="2100" i="1" dirty="0" smtClean="0"/>
              <a:t> of the </a:t>
            </a:r>
            <a:r>
              <a:rPr lang="fr-FR" sz="2100" i="1" dirty="0" err="1" smtClean="0"/>
              <a:t>stability</a:t>
            </a:r>
            <a:r>
              <a:rPr lang="fr-FR" sz="2100" i="1" dirty="0" smtClean="0"/>
              <a:t> 	</a:t>
            </a:r>
            <a:r>
              <a:rPr lang="fr-FR" sz="2100" i="1" dirty="0" err="1" smtClean="0"/>
              <a:t>margin</a:t>
            </a:r>
            <a:r>
              <a:rPr lang="fr-FR" sz="2100" i="1" dirty="0" smtClean="0"/>
              <a:t> of the High </a:t>
            </a:r>
            <a:r>
              <a:rPr lang="fr-FR" sz="2100" i="1" dirty="0" err="1" smtClean="0"/>
              <a:t>Luminosity</a:t>
            </a:r>
            <a:r>
              <a:rPr lang="fr-FR" sz="2100" i="1" dirty="0" smtClean="0"/>
              <a:t> LHC </a:t>
            </a:r>
            <a:r>
              <a:rPr lang="fr-FR" sz="2100" i="1" dirty="0" err="1" smtClean="0"/>
              <a:t>superconducting</a:t>
            </a:r>
            <a:r>
              <a:rPr lang="fr-FR" sz="2100" i="1" dirty="0" smtClean="0"/>
              <a:t> </a:t>
            </a:r>
            <a:r>
              <a:rPr lang="fr-FR" sz="2100" i="1" dirty="0" err="1" smtClean="0"/>
              <a:t>cables</a:t>
            </a:r>
            <a:r>
              <a:rPr lang="fr-FR" sz="2100" i="1" dirty="0" smtClean="0"/>
              <a:t> </a:t>
            </a:r>
            <a:r>
              <a:rPr lang="fr-FR" sz="2100" i="1" dirty="0" err="1" smtClean="0"/>
              <a:t>with</a:t>
            </a:r>
            <a:r>
              <a:rPr lang="fr-FR" sz="2100" i="1" dirty="0" smtClean="0"/>
              <a:t> multi-</a:t>
            </a:r>
            <a:r>
              <a:rPr lang="fr-FR" sz="2100" i="1" dirty="0" err="1" smtClean="0"/>
              <a:t>strand</a:t>
            </a:r>
            <a:r>
              <a:rPr lang="fr-FR" sz="2100" i="1" dirty="0" smtClean="0"/>
              <a:t> model, </a:t>
            </a:r>
            <a:r>
              <a:rPr lang="fr-FR" sz="2100" dirty="0" err="1" smtClean="0"/>
              <a:t>Cern</a:t>
            </a:r>
            <a:r>
              <a:rPr lang="fr-FR" sz="2100" dirty="0" smtClean="0"/>
              <a:t> 	report in </a:t>
            </a:r>
            <a:r>
              <a:rPr lang="fr-FR" sz="2100" dirty="0" err="1" smtClean="0"/>
              <a:t>progress</a:t>
            </a:r>
            <a:r>
              <a:rPr lang="fr-FR" sz="2100" dirty="0" smtClean="0"/>
              <a:t> 18 </a:t>
            </a:r>
            <a:r>
              <a:rPr lang="fr-FR" sz="2100" dirty="0" err="1" smtClean="0"/>
              <a:t>nov</a:t>
            </a:r>
            <a:r>
              <a:rPr lang="fr-FR" sz="2100" dirty="0" smtClean="0"/>
              <a:t> 2015)</a:t>
            </a:r>
            <a:endParaRPr lang="fr-FR" sz="2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8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Enthalpy</a:t>
            </a:r>
            <a:r>
              <a:rPr lang="fr-FR" dirty="0" smtClean="0"/>
              <a:t> </a:t>
            </a:r>
            <a:r>
              <a:rPr lang="fr-FR" dirty="0" err="1" smtClean="0"/>
              <a:t>margin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Relevance of ΔH </a:t>
            </a:r>
            <a:r>
              <a:rPr lang="fr-FR" dirty="0" err="1" smtClean="0"/>
              <a:t>compared</a:t>
            </a:r>
            <a:r>
              <a:rPr lang="fr-FR" dirty="0" smtClean="0"/>
              <a:t> to MQE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To </a:t>
            </a:r>
            <a:r>
              <a:rPr lang="fr-FR" dirty="0" err="1" smtClean="0"/>
              <a:t>fairly</a:t>
            </a:r>
            <a:r>
              <a:rPr lang="fr-FR" dirty="0" smtClean="0"/>
              <a:t> compare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ΔH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the </a:t>
            </a:r>
            <a:r>
              <a:rPr lang="fr-FR" dirty="0" err="1" smtClean="0"/>
              <a:t>same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r>
              <a:rPr lang="fr-FR" sz="2400" dirty="0" smtClean="0"/>
              <a:t>	1) </a:t>
            </a:r>
            <a:r>
              <a:rPr lang="fr-FR" sz="2400" dirty="0" err="1" smtClean="0"/>
              <a:t>specific</a:t>
            </a:r>
            <a:r>
              <a:rPr lang="fr-FR" sz="2400" dirty="0" smtClean="0"/>
              <a:t> </a:t>
            </a:r>
            <a:r>
              <a:rPr lang="fr-FR" sz="2400" dirty="0" err="1" smtClean="0"/>
              <a:t>heat</a:t>
            </a:r>
            <a:r>
              <a:rPr lang="fr-FR" sz="2400" dirty="0" smtClean="0"/>
              <a:t> </a:t>
            </a:r>
            <a:r>
              <a:rPr lang="fr-FR" sz="2400" dirty="0" err="1" smtClean="0"/>
              <a:t>capacity</a:t>
            </a:r>
            <a:r>
              <a:rPr lang="fr-FR" sz="2400" dirty="0" smtClean="0"/>
              <a:t> </a:t>
            </a:r>
            <a:r>
              <a:rPr lang="fr-FR" sz="2400" i="1" dirty="0" smtClean="0"/>
              <a:t>Cp</a:t>
            </a:r>
            <a:r>
              <a:rPr lang="fr-FR" sz="2400" dirty="0" smtClean="0"/>
              <a:t> for </a:t>
            </a:r>
            <a:r>
              <a:rPr lang="fr-FR" sz="2400" dirty="0" err="1" smtClean="0"/>
              <a:t>cable</a:t>
            </a:r>
            <a:r>
              <a:rPr lang="fr-FR" sz="2400" dirty="0" smtClean="0"/>
              <a:t> </a:t>
            </a:r>
            <a:r>
              <a:rPr lang="fr-FR" sz="2400" dirty="0" err="1" smtClean="0"/>
              <a:t>materials</a:t>
            </a: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FF0000"/>
                </a:solidFill>
              </a:rPr>
              <a:t>[J kg</a:t>
            </a:r>
            <a:r>
              <a:rPr lang="fr-FR" sz="2400" baseline="30000" dirty="0" smtClean="0">
                <a:solidFill>
                  <a:srgbClr val="FF0000"/>
                </a:solidFill>
              </a:rPr>
              <a:t>-1</a:t>
            </a:r>
            <a:r>
              <a:rPr lang="fr-FR" sz="2400" dirty="0" smtClean="0">
                <a:solidFill>
                  <a:srgbClr val="FF0000"/>
                </a:solidFill>
              </a:rPr>
              <a:t> K</a:t>
            </a:r>
            <a:r>
              <a:rPr lang="fr-FR" sz="2400" baseline="30000" dirty="0" smtClean="0">
                <a:solidFill>
                  <a:srgbClr val="FF0000"/>
                </a:solidFill>
              </a:rPr>
              <a:t>-1</a:t>
            </a:r>
            <a:r>
              <a:rPr lang="fr-FR" sz="2400" dirty="0" smtClean="0">
                <a:solidFill>
                  <a:srgbClr val="FF0000"/>
                </a:solidFill>
              </a:rPr>
              <a:t>]</a:t>
            </a:r>
          </a:p>
          <a:p>
            <a:pPr marL="0" indent="0">
              <a:buNone/>
            </a:pPr>
            <a:r>
              <a:rPr lang="fr-FR" sz="2400" dirty="0" smtClean="0"/>
              <a:t>	2) ‘</a:t>
            </a:r>
            <a:r>
              <a:rPr lang="fr-FR" sz="2400" dirty="0" err="1" smtClean="0"/>
              <a:t>density</a:t>
            </a:r>
            <a:r>
              <a:rPr lang="fr-FR" sz="2400" dirty="0" smtClean="0"/>
              <a:t>’ </a:t>
            </a:r>
            <a:r>
              <a:rPr lang="fr-FR" sz="2400" i="1" dirty="0" smtClean="0"/>
              <a:t>d</a:t>
            </a:r>
            <a:r>
              <a:rPr lang="fr-FR" sz="2400" dirty="0" smtClean="0"/>
              <a:t> for </a:t>
            </a:r>
            <a:r>
              <a:rPr lang="fr-FR" sz="2400" dirty="0" err="1" smtClean="0"/>
              <a:t>cable</a:t>
            </a:r>
            <a:r>
              <a:rPr lang="fr-FR" sz="2400" dirty="0" smtClean="0"/>
              <a:t> </a:t>
            </a:r>
            <a:r>
              <a:rPr lang="fr-FR" sz="2400" dirty="0" err="1" smtClean="0"/>
              <a:t>material</a:t>
            </a: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FF0000"/>
                </a:solidFill>
              </a:rPr>
              <a:t>[kg m</a:t>
            </a:r>
            <a:r>
              <a:rPr lang="fr-FR" sz="2400" baseline="30000" dirty="0" smtClean="0">
                <a:solidFill>
                  <a:srgbClr val="FF0000"/>
                </a:solidFill>
              </a:rPr>
              <a:t>-3</a:t>
            </a:r>
            <a:r>
              <a:rPr lang="fr-FR" sz="2400" dirty="0" smtClean="0">
                <a:solidFill>
                  <a:srgbClr val="FF0000"/>
                </a:solidFill>
              </a:rPr>
              <a:t>]</a:t>
            </a:r>
          </a:p>
          <a:p>
            <a:pPr marL="0" indent="0">
              <a:buNone/>
            </a:pPr>
            <a:r>
              <a:rPr lang="fr-FR" sz="2400" dirty="0" smtClean="0"/>
              <a:t>	3) </a:t>
            </a:r>
            <a:r>
              <a:rPr lang="fr-FR" sz="2400" dirty="0" err="1" smtClean="0"/>
              <a:t>definition</a:t>
            </a:r>
            <a:r>
              <a:rPr lang="fr-FR" sz="2400" dirty="0" smtClean="0"/>
              <a:t> of the Nb</a:t>
            </a:r>
            <a:r>
              <a:rPr lang="fr-FR" sz="2400" baseline="-25000" dirty="0" smtClean="0"/>
              <a:t>3</a:t>
            </a:r>
            <a:r>
              <a:rPr lang="fr-FR" sz="2400" dirty="0" smtClean="0"/>
              <a:t>Sn fraction</a:t>
            </a:r>
          </a:p>
          <a:p>
            <a:pPr marL="0" indent="0">
              <a:buNone/>
            </a:pPr>
            <a:endParaRPr lang="fr-FR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166" y="2132855"/>
            <a:ext cx="3115918" cy="22322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36096" y="209138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[</a:t>
            </a:r>
            <a:r>
              <a:rPr lang="fr-FR" dirty="0" err="1" smtClean="0">
                <a:solidFill>
                  <a:srgbClr val="00B050"/>
                </a:solidFill>
              </a:rPr>
              <a:t>courtesy</a:t>
            </a:r>
            <a:r>
              <a:rPr lang="fr-FR" dirty="0" smtClean="0">
                <a:solidFill>
                  <a:srgbClr val="00B050"/>
                </a:solidFill>
              </a:rPr>
              <a:t> of Enrico </a:t>
            </a:r>
            <a:r>
              <a:rPr lang="fr-FR" dirty="0" err="1" smtClean="0">
                <a:solidFill>
                  <a:srgbClr val="00B050"/>
                </a:solidFill>
              </a:rPr>
              <a:t>Felcini</a:t>
            </a:r>
            <a:r>
              <a:rPr lang="fr-FR" dirty="0" smtClean="0">
                <a:solidFill>
                  <a:srgbClr val="00B050"/>
                </a:solidFill>
              </a:rPr>
              <a:t>]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503420" y="2727040"/>
            <a:ext cx="283372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ΔH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obviously</a:t>
            </a:r>
            <a:r>
              <a:rPr lang="fr-FR" dirty="0" smtClean="0"/>
              <a:t> conservative</a:t>
            </a:r>
          </a:p>
          <a:p>
            <a:r>
              <a:rPr lang="fr-FR" dirty="0" smtClean="0"/>
              <a:t>(</a:t>
            </a:r>
            <a:r>
              <a:rPr lang="fr-FR" dirty="0" err="1" smtClean="0"/>
              <a:t>adiabatic</a:t>
            </a:r>
            <a:r>
              <a:rPr lang="fr-FR" dirty="0" smtClean="0"/>
              <a:t> conditions)</a:t>
            </a:r>
          </a:p>
          <a:p>
            <a:r>
              <a:rPr lang="fr-FR" dirty="0" smtClean="0"/>
              <a:t>but not </a:t>
            </a:r>
            <a:r>
              <a:rPr lang="fr-FR" dirty="0" err="1" smtClean="0"/>
              <a:t>too</a:t>
            </a:r>
            <a:r>
              <a:rPr lang="fr-FR" dirty="0" smtClean="0"/>
              <a:t> conservative.</a:t>
            </a:r>
          </a:p>
          <a:p>
            <a:r>
              <a:rPr lang="fr-FR" dirty="0" smtClean="0"/>
              <a:t>-&gt; </a:t>
            </a:r>
            <a:r>
              <a:rPr lang="fr-FR" dirty="0" err="1" smtClean="0"/>
              <a:t>Interesting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00236" y="284364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 smtClean="0"/>
              <a:t>Mid</a:t>
            </a:r>
            <a:r>
              <a:rPr lang="fr-FR" u="sng" dirty="0" smtClean="0"/>
              <a:t>-plane </a:t>
            </a:r>
            <a:r>
              <a:rPr lang="fr-FR" u="sng" dirty="0" err="1" smtClean="0"/>
              <a:t>cable</a:t>
            </a:r>
            <a:r>
              <a:rPr lang="fr-FR" dirty="0" smtClean="0"/>
              <a:t> of QXF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Proposition of Cp fit (Cu&amp;G10)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Cable</a:t>
            </a:r>
            <a:r>
              <a:rPr lang="fr-FR" dirty="0" smtClean="0"/>
              <a:t> made of Cu, Nb</a:t>
            </a:r>
            <a:r>
              <a:rPr lang="fr-FR" baseline="-25000" dirty="0" smtClean="0"/>
              <a:t>3</a:t>
            </a:r>
            <a:r>
              <a:rPr lang="fr-FR" dirty="0" smtClean="0"/>
              <a:t>Sn and </a:t>
            </a:r>
            <a:r>
              <a:rPr lang="fr-FR" dirty="0" err="1" smtClean="0"/>
              <a:t>epoxy</a:t>
            </a:r>
            <a:r>
              <a:rPr lang="fr-FR" dirty="0"/>
              <a:t> </a:t>
            </a:r>
            <a:r>
              <a:rPr lang="fr-FR" dirty="0" smtClean="0"/>
              <a:t>(G10)</a:t>
            </a:r>
          </a:p>
          <a:p>
            <a:pPr marL="457200" lvl="1" indent="0">
              <a:buNone/>
            </a:pPr>
            <a:r>
              <a:rPr lang="fr-FR" dirty="0" smtClean="0"/>
              <a:t>G10 [1.9 K to 300 K]:</a:t>
            </a:r>
          </a:p>
          <a:p>
            <a:pPr marL="457200" lvl="1" indent="0">
              <a:buNone/>
            </a:pPr>
            <a:endParaRPr lang="fr-FR" dirty="0" smtClean="0"/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endParaRPr lang="fr-FR" sz="2000" dirty="0" smtClean="0"/>
          </a:p>
          <a:p>
            <a:pPr marL="457200" lvl="1" indent="0">
              <a:buNone/>
            </a:pPr>
            <a:r>
              <a:rPr lang="fr-FR" dirty="0" smtClean="0"/>
              <a:t>Copper [1.9 K to 10 K]:</a:t>
            </a:r>
            <a:endParaRPr lang="fr-FR" dirty="0"/>
          </a:p>
          <a:p>
            <a:pPr marL="457200" lvl="1" indent="0">
              <a:buNone/>
            </a:pPr>
            <a:endParaRPr lang="fr-FR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3715065"/>
              </p:ext>
            </p:extLst>
          </p:nvPr>
        </p:nvGraphicFramePr>
        <p:xfrm>
          <a:off x="760720" y="2996952"/>
          <a:ext cx="79375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09" name="Équation" r:id="rId3" imgW="4267080" imgH="266400" progId="Equation.3">
                  <p:embed/>
                </p:oleObj>
              </mc:Choice>
              <mc:Fallback>
                <p:oleObj name="Équation" r:id="rId3" imgW="426708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0720" y="2996952"/>
                        <a:ext cx="7937500" cy="498475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359750"/>
              </p:ext>
            </p:extLst>
          </p:nvPr>
        </p:nvGraphicFramePr>
        <p:xfrm>
          <a:off x="4283968" y="2044637"/>
          <a:ext cx="4311930" cy="873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0" name="Équation" r:id="rId5" imgW="3886200" imgH="787320" progId="Equation.3">
                  <p:embed/>
                </p:oleObj>
              </mc:Choice>
              <mc:Fallback>
                <p:oleObj name="Équation" r:id="rId5" imgW="3886200" imgH="787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83968" y="2044637"/>
                        <a:ext cx="4311930" cy="8736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458199"/>
              </p:ext>
            </p:extLst>
          </p:nvPr>
        </p:nvGraphicFramePr>
        <p:xfrm>
          <a:off x="758742" y="3609165"/>
          <a:ext cx="1417637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1" name="Équation" r:id="rId7" imgW="761760" imgH="228600" progId="Equation.3">
                  <p:embed/>
                </p:oleObj>
              </mc:Choice>
              <mc:Fallback>
                <p:oleObj name="Équation" r:id="rId7" imgW="761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8742" y="3609165"/>
                        <a:ext cx="1417637" cy="428625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347568"/>
              </p:ext>
            </p:extLst>
          </p:nvPr>
        </p:nvGraphicFramePr>
        <p:xfrm>
          <a:off x="760720" y="4653136"/>
          <a:ext cx="2455862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2" name="Équation" r:id="rId9" imgW="1320480" imgH="507960" progId="Equation.3">
                  <p:embed/>
                </p:oleObj>
              </mc:Choice>
              <mc:Fallback>
                <p:oleObj name="Équation" r:id="rId9" imgW="1320480" imgH="507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60720" y="4653136"/>
                        <a:ext cx="2455862" cy="950913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756665"/>
              </p:ext>
            </p:extLst>
          </p:nvPr>
        </p:nvGraphicFramePr>
        <p:xfrm>
          <a:off x="772192" y="5737424"/>
          <a:ext cx="13239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3" name="Équation" r:id="rId11" imgW="711000" imgH="228600" progId="Equation.3">
                  <p:embed/>
                </p:oleObj>
              </mc:Choice>
              <mc:Fallback>
                <p:oleObj name="Équation" r:id="rId11" imgW="711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72192" y="5737424"/>
                        <a:ext cx="1323975" cy="428625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20080" y="6237312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to </a:t>
            </a:r>
            <a:r>
              <a:rPr lang="fr-FR" sz="1200" dirty="0" err="1" smtClean="0"/>
              <a:t>get</a:t>
            </a:r>
            <a:r>
              <a:rPr lang="fr-FR" sz="1200" dirty="0" smtClean="0"/>
              <a:t> the </a:t>
            </a:r>
            <a:r>
              <a:rPr lang="fr-FR" sz="1200" dirty="0" err="1" smtClean="0"/>
              <a:t>proper</a:t>
            </a:r>
            <a:r>
              <a:rPr lang="fr-FR" sz="1200" dirty="0" smtClean="0"/>
              <a:t> </a:t>
            </a:r>
            <a:r>
              <a:rPr lang="fr-FR" sz="1200" dirty="0" err="1" smtClean="0"/>
              <a:t>reference</a:t>
            </a:r>
            <a:r>
              <a:rPr lang="fr-FR" sz="1200" dirty="0" smtClean="0"/>
              <a:t> for </a:t>
            </a:r>
            <a:r>
              <a:rPr lang="fr-FR" sz="1200" dirty="0" err="1" smtClean="0"/>
              <a:t>both</a:t>
            </a:r>
            <a:r>
              <a:rPr lang="fr-FR" sz="1200" dirty="0" smtClean="0"/>
              <a:t> </a:t>
            </a:r>
            <a:r>
              <a:rPr lang="fr-FR" sz="1200" dirty="0" err="1" smtClean="0"/>
              <a:t>fits</a:t>
            </a:r>
            <a:r>
              <a:rPr lang="fr-FR" sz="1200" dirty="0" smtClean="0"/>
              <a:t> go to:</a:t>
            </a:r>
          </a:p>
          <a:p>
            <a:r>
              <a:rPr lang="fr-FR" sz="1200" dirty="0" smtClean="0"/>
              <a:t>Giulio </a:t>
            </a:r>
            <a:r>
              <a:rPr lang="fr-FR" sz="1200" dirty="0" err="1" smtClean="0"/>
              <a:t>Manfreda</a:t>
            </a:r>
            <a:r>
              <a:rPr lang="fr-FR" sz="1200" dirty="0" smtClean="0"/>
              <a:t>, </a:t>
            </a:r>
            <a:r>
              <a:rPr lang="fr-FR" sz="1200" i="1" dirty="0" err="1" smtClean="0"/>
              <a:t>Review</a:t>
            </a:r>
            <a:r>
              <a:rPr lang="fr-FR" sz="1200" i="1" dirty="0" smtClean="0"/>
              <a:t> of </a:t>
            </a:r>
            <a:r>
              <a:rPr lang="fr-FR" sz="1200" i="1" dirty="0" err="1" smtClean="0"/>
              <a:t>Roxie’s</a:t>
            </a:r>
            <a:r>
              <a:rPr lang="fr-FR" sz="1200" i="1" dirty="0" smtClean="0"/>
              <a:t> </a:t>
            </a:r>
            <a:r>
              <a:rPr lang="fr-FR" sz="1200" i="1" dirty="0" err="1" smtClean="0"/>
              <a:t>material</a:t>
            </a:r>
            <a:r>
              <a:rPr lang="fr-FR" sz="1200" i="1" dirty="0" smtClean="0"/>
              <a:t> </a:t>
            </a:r>
            <a:r>
              <a:rPr lang="fr-FR" sz="1200" i="1" dirty="0" err="1" smtClean="0"/>
              <a:t>properties</a:t>
            </a:r>
            <a:r>
              <a:rPr lang="fr-FR" sz="1200" i="1" dirty="0" smtClean="0"/>
              <a:t> </a:t>
            </a:r>
            <a:r>
              <a:rPr lang="fr-FR" sz="1200" i="1" dirty="0" err="1" smtClean="0"/>
              <a:t>database</a:t>
            </a:r>
            <a:r>
              <a:rPr lang="fr-FR" sz="1200" i="1" dirty="0" smtClean="0"/>
              <a:t> for </a:t>
            </a:r>
            <a:r>
              <a:rPr lang="fr-FR" sz="1200" i="1" dirty="0" err="1" smtClean="0"/>
              <a:t>quench</a:t>
            </a:r>
            <a:r>
              <a:rPr lang="fr-FR" sz="1200" i="1" dirty="0" smtClean="0"/>
              <a:t> simulation</a:t>
            </a:r>
            <a:r>
              <a:rPr lang="fr-FR" sz="1200" dirty="0" smtClean="0"/>
              <a:t>, </a:t>
            </a:r>
          </a:p>
          <a:p>
            <a:r>
              <a:rPr lang="fr-FR" sz="1200" dirty="0" err="1" smtClean="0"/>
              <a:t>cern</a:t>
            </a:r>
            <a:r>
              <a:rPr lang="fr-FR" sz="1200" dirty="0" smtClean="0"/>
              <a:t> </a:t>
            </a:r>
            <a:r>
              <a:rPr lang="fr-FR" sz="1200" dirty="0" err="1" smtClean="0"/>
              <a:t>internal</a:t>
            </a:r>
            <a:r>
              <a:rPr lang="fr-FR" sz="1200" dirty="0" smtClean="0"/>
              <a:t> note: 2011-24 (2011)</a:t>
            </a:r>
            <a:endParaRPr lang="fr-FR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16216" y="4497610"/>
            <a:ext cx="2360390" cy="2360390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3455370"/>
              </p:ext>
            </p:extLst>
          </p:nvPr>
        </p:nvGraphicFramePr>
        <p:xfrm>
          <a:off x="4373922" y="4077072"/>
          <a:ext cx="2574342" cy="429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4" name="Équation" r:id="rId14" imgW="2286000" imgH="380880" progId="Equation.3">
                  <p:embed/>
                </p:oleObj>
              </mc:Choice>
              <mc:Fallback>
                <p:oleObj name="Équation" r:id="rId14" imgW="2286000" imgH="380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373922" y="4077072"/>
                        <a:ext cx="2574342" cy="4290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83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Propositions of Cp fit (Nb</a:t>
            </a:r>
            <a:r>
              <a:rPr lang="fr-FR" baseline="-25000" dirty="0" smtClean="0"/>
              <a:t>3</a:t>
            </a:r>
            <a:r>
              <a:rPr lang="fr-FR" dirty="0" smtClean="0"/>
              <a:t>Sn)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fr-FR" dirty="0" smtClean="0"/>
              <a:t>Option 1 [T &lt; </a:t>
            </a:r>
            <a:r>
              <a:rPr lang="fr-FR" dirty="0" err="1" smtClean="0"/>
              <a:t>Tcs</a:t>
            </a:r>
            <a:r>
              <a:rPr lang="fr-FR" dirty="0" smtClean="0"/>
              <a:t>]:</a:t>
            </a:r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endParaRPr lang="fr-FR" dirty="0" smtClean="0"/>
          </a:p>
          <a:p>
            <a:pPr marL="457200" lvl="1" indent="0">
              <a:buNone/>
            </a:pPr>
            <a:endParaRPr lang="fr-FR" dirty="0" smtClean="0"/>
          </a:p>
          <a:p>
            <a:pPr marL="457200" lvl="1" indent="0">
              <a:buNone/>
            </a:pPr>
            <a:r>
              <a:rPr lang="fr-FR" dirty="0" smtClean="0"/>
              <a:t>Option 2 [T &lt; </a:t>
            </a:r>
            <a:r>
              <a:rPr lang="fr-FR" dirty="0" err="1" smtClean="0"/>
              <a:t>Tcs</a:t>
            </a:r>
            <a:r>
              <a:rPr lang="fr-FR" dirty="0" smtClean="0"/>
              <a:t>, B</a:t>
            </a:r>
            <a:r>
              <a:rPr lang="fr-FR" baseline="-25000" dirty="0" smtClean="0"/>
              <a:t>peak2</a:t>
            </a:r>
            <a:r>
              <a:rPr lang="fr-FR" dirty="0" smtClean="0"/>
              <a:t> &gt; 10 T]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5362684"/>
              </p:ext>
            </p:extLst>
          </p:nvPr>
        </p:nvGraphicFramePr>
        <p:xfrm>
          <a:off x="773236" y="2132856"/>
          <a:ext cx="4014788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3" name="Équation" r:id="rId3" imgW="2158920" imgH="507960" progId="Equation.3">
                  <p:embed/>
                </p:oleObj>
              </mc:Choice>
              <mc:Fallback>
                <p:oleObj name="Équation" r:id="rId3" imgW="2158920" imgH="507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73236" y="2132856"/>
                        <a:ext cx="4014788" cy="950913"/>
                      </a:xfrm>
                      <a:prstGeom prst="rect">
                        <a:avLst/>
                      </a:prstGeom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711276"/>
              </p:ext>
            </p:extLst>
          </p:nvPr>
        </p:nvGraphicFramePr>
        <p:xfrm>
          <a:off x="4319588" y="1606550"/>
          <a:ext cx="36830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4" name="Équation" r:id="rId5" imgW="3085920" imgH="380880" progId="Equation.3">
                  <p:embed/>
                </p:oleObj>
              </mc:Choice>
              <mc:Fallback>
                <p:oleObj name="Équation" r:id="rId5" imgW="3085920" imgH="380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19588" y="1606550"/>
                        <a:ext cx="3683000" cy="45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46003" y="6165304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to </a:t>
            </a:r>
            <a:r>
              <a:rPr lang="fr-FR" sz="1200" dirty="0" err="1" smtClean="0"/>
              <a:t>get</a:t>
            </a:r>
            <a:r>
              <a:rPr lang="fr-FR" sz="1200" dirty="0" smtClean="0"/>
              <a:t> the </a:t>
            </a:r>
            <a:r>
              <a:rPr lang="fr-FR" sz="1200" dirty="0" err="1" smtClean="0"/>
              <a:t>proper</a:t>
            </a:r>
            <a:r>
              <a:rPr lang="fr-FR" sz="1200" dirty="0" smtClean="0"/>
              <a:t> </a:t>
            </a:r>
            <a:r>
              <a:rPr lang="fr-FR" sz="1200" dirty="0" err="1" smtClean="0"/>
              <a:t>reference</a:t>
            </a:r>
            <a:r>
              <a:rPr lang="fr-FR" sz="1200" dirty="0" smtClean="0"/>
              <a:t> go to:</a:t>
            </a:r>
          </a:p>
          <a:p>
            <a:r>
              <a:rPr lang="fr-FR" sz="1200" dirty="0" smtClean="0">
                <a:solidFill>
                  <a:srgbClr val="C00000"/>
                </a:solidFill>
              </a:rPr>
              <a:t>Giulio </a:t>
            </a:r>
            <a:r>
              <a:rPr lang="fr-FR" sz="1200" dirty="0" err="1" smtClean="0">
                <a:solidFill>
                  <a:srgbClr val="C00000"/>
                </a:solidFill>
              </a:rPr>
              <a:t>Manfreda</a:t>
            </a:r>
            <a:r>
              <a:rPr lang="fr-FR" sz="1200" dirty="0" smtClean="0">
                <a:solidFill>
                  <a:srgbClr val="C00000"/>
                </a:solidFill>
              </a:rPr>
              <a:t>, </a:t>
            </a:r>
            <a:r>
              <a:rPr lang="fr-FR" sz="1200" i="1" dirty="0" err="1" smtClean="0">
                <a:solidFill>
                  <a:srgbClr val="C00000"/>
                </a:solidFill>
              </a:rPr>
              <a:t>Review</a:t>
            </a:r>
            <a:r>
              <a:rPr lang="fr-FR" sz="1200" i="1" dirty="0" smtClean="0">
                <a:solidFill>
                  <a:srgbClr val="C00000"/>
                </a:solidFill>
              </a:rPr>
              <a:t> of </a:t>
            </a:r>
            <a:r>
              <a:rPr lang="fr-FR" sz="1200" i="1" dirty="0" err="1" smtClean="0">
                <a:solidFill>
                  <a:srgbClr val="C00000"/>
                </a:solidFill>
              </a:rPr>
              <a:t>Roxie’s</a:t>
            </a:r>
            <a:r>
              <a:rPr lang="fr-FR" sz="1200" i="1" dirty="0" smtClean="0">
                <a:solidFill>
                  <a:srgbClr val="C00000"/>
                </a:solidFill>
              </a:rPr>
              <a:t> </a:t>
            </a:r>
            <a:r>
              <a:rPr lang="fr-FR" sz="1200" i="1" dirty="0" err="1" smtClean="0">
                <a:solidFill>
                  <a:srgbClr val="C00000"/>
                </a:solidFill>
              </a:rPr>
              <a:t>material</a:t>
            </a:r>
            <a:r>
              <a:rPr lang="fr-FR" sz="1200" i="1" dirty="0" smtClean="0">
                <a:solidFill>
                  <a:srgbClr val="C00000"/>
                </a:solidFill>
              </a:rPr>
              <a:t> </a:t>
            </a:r>
            <a:r>
              <a:rPr lang="fr-FR" sz="1200" i="1" dirty="0" err="1" smtClean="0">
                <a:solidFill>
                  <a:srgbClr val="C00000"/>
                </a:solidFill>
              </a:rPr>
              <a:t>properties</a:t>
            </a:r>
            <a:r>
              <a:rPr lang="fr-FR" sz="1200" i="1" dirty="0" smtClean="0">
                <a:solidFill>
                  <a:srgbClr val="C00000"/>
                </a:solidFill>
              </a:rPr>
              <a:t> </a:t>
            </a:r>
            <a:r>
              <a:rPr lang="fr-FR" sz="1200" i="1" dirty="0" err="1" smtClean="0">
                <a:solidFill>
                  <a:srgbClr val="C00000"/>
                </a:solidFill>
              </a:rPr>
              <a:t>database</a:t>
            </a:r>
            <a:r>
              <a:rPr lang="fr-FR" sz="1200" i="1" dirty="0" smtClean="0">
                <a:solidFill>
                  <a:srgbClr val="C00000"/>
                </a:solidFill>
              </a:rPr>
              <a:t> for </a:t>
            </a:r>
            <a:r>
              <a:rPr lang="fr-FR" sz="1200" i="1" dirty="0" err="1" smtClean="0">
                <a:solidFill>
                  <a:srgbClr val="C00000"/>
                </a:solidFill>
              </a:rPr>
              <a:t>quench</a:t>
            </a:r>
            <a:r>
              <a:rPr lang="fr-FR" sz="1200" i="1" dirty="0" smtClean="0">
                <a:solidFill>
                  <a:srgbClr val="C00000"/>
                </a:solidFill>
              </a:rPr>
              <a:t> simulation</a:t>
            </a:r>
            <a:r>
              <a:rPr lang="fr-FR" sz="1200" dirty="0" smtClean="0">
                <a:solidFill>
                  <a:srgbClr val="C00000"/>
                </a:solidFill>
              </a:rPr>
              <a:t>, </a:t>
            </a:r>
            <a:r>
              <a:rPr lang="fr-FR" sz="1200" dirty="0" err="1" smtClean="0">
                <a:solidFill>
                  <a:srgbClr val="C00000"/>
                </a:solidFill>
              </a:rPr>
              <a:t>cern</a:t>
            </a:r>
            <a:r>
              <a:rPr lang="fr-FR" sz="1200" dirty="0" smtClean="0">
                <a:solidFill>
                  <a:srgbClr val="C00000"/>
                </a:solidFill>
              </a:rPr>
              <a:t> </a:t>
            </a:r>
            <a:r>
              <a:rPr lang="fr-FR" sz="1200" dirty="0" err="1" smtClean="0">
                <a:solidFill>
                  <a:srgbClr val="C00000"/>
                </a:solidFill>
              </a:rPr>
              <a:t>internal</a:t>
            </a:r>
            <a:r>
              <a:rPr lang="fr-FR" sz="1200" dirty="0" smtClean="0">
                <a:solidFill>
                  <a:srgbClr val="C00000"/>
                </a:solidFill>
              </a:rPr>
              <a:t> note: 2011-24 (2011)</a:t>
            </a:r>
          </a:p>
          <a:p>
            <a:r>
              <a:rPr lang="fr-FR" sz="1200" dirty="0" smtClean="0">
                <a:solidFill>
                  <a:srgbClr val="00B050"/>
                </a:solidFill>
              </a:rPr>
              <a:t>Bernardo Bordini, Thermo-</a:t>
            </a:r>
            <a:r>
              <a:rPr lang="fr-FR" sz="1200" dirty="0" err="1" smtClean="0">
                <a:solidFill>
                  <a:srgbClr val="00B050"/>
                </a:solidFill>
              </a:rPr>
              <a:t>magnetic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instabilities</a:t>
            </a:r>
            <a:r>
              <a:rPr lang="fr-FR" sz="1200" dirty="0" smtClean="0">
                <a:solidFill>
                  <a:srgbClr val="00B050"/>
                </a:solidFill>
              </a:rPr>
              <a:t> in Nb3Sn </a:t>
            </a:r>
            <a:r>
              <a:rPr lang="fr-FR" sz="1200" dirty="0" err="1" smtClean="0">
                <a:solidFill>
                  <a:srgbClr val="00B050"/>
                </a:solidFill>
              </a:rPr>
              <a:t>superconductin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accelerator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magnets</a:t>
            </a:r>
            <a:r>
              <a:rPr lang="fr-FR" sz="1200" dirty="0" smtClean="0">
                <a:solidFill>
                  <a:srgbClr val="00B050"/>
                </a:solidFill>
              </a:rPr>
              <a:t>, PhD </a:t>
            </a:r>
            <a:r>
              <a:rPr lang="fr-FR" sz="1200" dirty="0" err="1" smtClean="0">
                <a:solidFill>
                  <a:srgbClr val="00B050"/>
                </a:solidFill>
              </a:rPr>
              <a:t>Thesis</a:t>
            </a:r>
            <a:r>
              <a:rPr lang="fr-FR" sz="1200" dirty="0" smtClean="0">
                <a:solidFill>
                  <a:srgbClr val="00B050"/>
                </a:solidFill>
              </a:rPr>
              <a:t>, p156-159, (2006)</a:t>
            </a:r>
            <a:endParaRPr lang="fr-FR" sz="1200" dirty="0">
              <a:solidFill>
                <a:srgbClr val="00B050"/>
              </a:solidFill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379059"/>
              </p:ext>
            </p:extLst>
          </p:nvPr>
        </p:nvGraphicFramePr>
        <p:xfrm>
          <a:off x="763157" y="4320902"/>
          <a:ext cx="26924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5" name="Équation" r:id="rId7" imgW="1447560" imgH="253800" progId="Equation.3">
                  <p:embed/>
                </p:oleObj>
              </mc:Choice>
              <mc:Fallback>
                <p:oleObj name="Équation" r:id="rId7" imgW="14475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3157" y="4320902"/>
                        <a:ext cx="2692400" cy="476250"/>
                      </a:xfrm>
                      <a:prstGeom prst="rect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935441"/>
              </p:ext>
            </p:extLst>
          </p:nvPr>
        </p:nvGraphicFramePr>
        <p:xfrm>
          <a:off x="764977" y="4968875"/>
          <a:ext cx="4411662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6" name="Équation" r:id="rId9" imgW="3695400" imgH="863280" progId="Equation.3">
                  <p:embed/>
                </p:oleObj>
              </mc:Choice>
              <mc:Fallback>
                <p:oleObj name="Équation" r:id="rId9" imgW="3695400" imgH="863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64977" y="4968875"/>
                        <a:ext cx="4411662" cy="1028700"/>
                      </a:xfrm>
                      <a:prstGeom prst="rect">
                        <a:avLst/>
                      </a:prstGeom>
                      <a:ln>
                        <a:solidFill>
                          <a:srgbClr val="00B05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5428068" y="2429172"/>
            <a:ext cx="3703507" cy="3703507"/>
            <a:chOff x="5428068" y="2429172"/>
            <a:chExt cx="3703507" cy="370350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428068" y="2429172"/>
              <a:ext cx="3703507" cy="3703507"/>
            </a:xfrm>
            <a:prstGeom prst="rect">
              <a:avLst/>
            </a:prstGeom>
          </p:spPr>
        </p:pic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4636222"/>
                </p:ext>
              </p:extLst>
            </p:nvPr>
          </p:nvGraphicFramePr>
          <p:xfrm>
            <a:off x="7362825" y="4725144"/>
            <a:ext cx="1323975" cy="428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97" name="Équation" r:id="rId12" imgW="711000" imgH="228600" progId="Equation.3">
                    <p:embed/>
                  </p:oleObj>
                </mc:Choice>
                <mc:Fallback>
                  <p:oleObj name="Équation" r:id="rId12" imgW="7110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7362825" y="4725144"/>
                          <a:ext cx="1323975" cy="428625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TextBox 18"/>
            <p:cNvSpPr txBox="1"/>
            <p:nvPr/>
          </p:nvSpPr>
          <p:spPr>
            <a:xfrm>
              <a:off x="6588225" y="2780928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B</a:t>
              </a:r>
              <a:r>
                <a:rPr lang="fr-FR" baseline="-25000" dirty="0" smtClean="0"/>
                <a:t>peak2</a:t>
              </a:r>
              <a:r>
                <a:rPr lang="fr-FR" dirty="0" smtClean="0"/>
                <a:t> = 16.55 T</a:t>
              </a:r>
              <a:endParaRPr lang="fr-FR" dirty="0"/>
            </a:p>
          </p:txBody>
        </p: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4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fficher l'image d'orig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340768"/>
            <a:ext cx="2094669" cy="185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4795131" y="1318990"/>
            <a:ext cx="2098605" cy="1877769"/>
            <a:chOff x="395536" y="1196752"/>
            <a:chExt cx="5688632" cy="509001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536" y="1196752"/>
              <a:ext cx="5688632" cy="5090018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755576" y="3645024"/>
              <a:ext cx="995537" cy="9331"/>
              <a:chOff x="2267744" y="3645024"/>
              <a:chExt cx="995537" cy="9331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2267744" y="3645024"/>
                <a:ext cx="502434" cy="182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760847" y="3652528"/>
                <a:ext cx="502434" cy="1827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1763688" y="3645024"/>
              <a:ext cx="995537" cy="9331"/>
              <a:chOff x="2267744" y="3645024"/>
              <a:chExt cx="995537" cy="9331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2267744" y="3645024"/>
                <a:ext cx="502434" cy="182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760847" y="3652528"/>
                <a:ext cx="502434" cy="1827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2771800" y="3645024"/>
              <a:ext cx="995537" cy="9331"/>
              <a:chOff x="2267744" y="3645024"/>
              <a:chExt cx="995537" cy="9331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2267744" y="3645024"/>
                <a:ext cx="502434" cy="182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760847" y="3652528"/>
                <a:ext cx="502434" cy="1827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3779912" y="3645024"/>
              <a:ext cx="995537" cy="9331"/>
              <a:chOff x="2267744" y="3645024"/>
              <a:chExt cx="995537" cy="9331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2267744" y="3645024"/>
                <a:ext cx="502434" cy="182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760847" y="3652528"/>
                <a:ext cx="502434" cy="1827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4788024" y="3645024"/>
              <a:ext cx="995537" cy="9331"/>
              <a:chOff x="2267744" y="3645024"/>
              <a:chExt cx="995537" cy="9331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2267744" y="3645024"/>
                <a:ext cx="502434" cy="182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2760847" y="3652528"/>
                <a:ext cx="502434" cy="1827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Fraction of Nb</a:t>
            </a:r>
            <a:r>
              <a:rPr lang="fr-FR" baseline="-25000" dirty="0" smtClean="0"/>
              <a:t>3</a:t>
            </a:r>
            <a:r>
              <a:rPr lang="fr-FR" dirty="0" smtClean="0"/>
              <a:t>Sn</a:t>
            </a:r>
            <a:r>
              <a:rPr lang="fr-FR" dirty="0"/>
              <a:t> </a:t>
            </a:r>
            <a:r>
              <a:rPr lang="fr-FR" dirty="0" smtClean="0"/>
              <a:t>in the non-Cu</a:t>
            </a:r>
            <a:endParaRPr lang="fr-FR" dirty="0"/>
          </a:p>
        </p:txBody>
      </p:sp>
      <p:sp>
        <p:nvSpPr>
          <p:cNvPr id="32" name="TextBox 31"/>
          <p:cNvSpPr txBox="1"/>
          <p:nvPr/>
        </p:nvSpPr>
        <p:spPr>
          <a:xfrm>
            <a:off x="281169" y="6118032"/>
            <a:ext cx="7714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C. </a:t>
            </a:r>
            <a:r>
              <a:rPr lang="fr-FR" sz="1200" dirty="0" err="1" smtClean="0">
                <a:solidFill>
                  <a:srgbClr val="00B050"/>
                </a:solidFill>
              </a:rPr>
              <a:t>Tarantini</a:t>
            </a:r>
            <a:r>
              <a:rPr lang="fr-FR" sz="1200" dirty="0">
                <a:solidFill>
                  <a:srgbClr val="00B050"/>
                </a:solidFill>
              </a:rPr>
              <a:t> </a:t>
            </a:r>
            <a:r>
              <a:rPr lang="fr-FR" sz="1200" dirty="0" smtClean="0">
                <a:solidFill>
                  <a:srgbClr val="00B050"/>
                </a:solidFill>
              </a:rPr>
              <a:t>et al., Composition and </a:t>
            </a:r>
            <a:r>
              <a:rPr lang="fr-FR" sz="1200" dirty="0" err="1" smtClean="0">
                <a:solidFill>
                  <a:srgbClr val="00B050"/>
                </a:solidFill>
              </a:rPr>
              <a:t>connectivity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variability</a:t>
            </a:r>
            <a:r>
              <a:rPr lang="fr-FR" sz="1200" dirty="0" smtClean="0">
                <a:solidFill>
                  <a:srgbClr val="00B050"/>
                </a:solidFill>
              </a:rPr>
              <a:t> of the A15 phase in PIT Nb3Sn </a:t>
            </a:r>
            <a:r>
              <a:rPr lang="fr-FR" sz="1200" dirty="0" err="1" smtClean="0">
                <a:solidFill>
                  <a:srgbClr val="00B050"/>
                </a:solidFill>
              </a:rPr>
              <a:t>wires</a:t>
            </a:r>
            <a:r>
              <a:rPr lang="fr-FR" sz="1200" dirty="0" smtClean="0">
                <a:solidFill>
                  <a:srgbClr val="00B050"/>
                </a:solidFill>
              </a:rPr>
              <a:t>, </a:t>
            </a:r>
            <a:r>
              <a:rPr lang="fr-FR" sz="1200" dirty="0" err="1" smtClean="0">
                <a:solidFill>
                  <a:srgbClr val="00B050"/>
                </a:solidFill>
              </a:rPr>
              <a:t>SuST</a:t>
            </a:r>
            <a:r>
              <a:rPr lang="fr-FR" sz="1200" dirty="0" smtClean="0">
                <a:solidFill>
                  <a:srgbClr val="00B050"/>
                </a:solidFill>
              </a:rPr>
              <a:t>, (2015)</a:t>
            </a:r>
          </a:p>
          <a:p>
            <a:r>
              <a:rPr lang="fr-FR" sz="1200" dirty="0" smtClean="0">
                <a:solidFill>
                  <a:srgbClr val="00B050"/>
                </a:solidFill>
              </a:rPr>
              <a:t>C. </a:t>
            </a:r>
            <a:r>
              <a:rPr lang="fr-FR" sz="1200" dirty="0" err="1" smtClean="0">
                <a:solidFill>
                  <a:srgbClr val="00B050"/>
                </a:solidFill>
              </a:rPr>
              <a:t>Tarantani</a:t>
            </a:r>
            <a:r>
              <a:rPr lang="fr-FR" sz="1200" dirty="0" smtClean="0">
                <a:solidFill>
                  <a:srgbClr val="00B050"/>
                </a:solidFill>
              </a:rPr>
              <a:t> et al., </a:t>
            </a:r>
            <a:r>
              <a:rPr lang="fr-FR" sz="1200" dirty="0" err="1" smtClean="0">
                <a:solidFill>
                  <a:srgbClr val="00B050"/>
                </a:solidFill>
              </a:rPr>
              <a:t>Corrigendum</a:t>
            </a:r>
            <a:r>
              <a:rPr lang="fr-FR" sz="1200" dirty="0" smtClean="0">
                <a:solidFill>
                  <a:srgbClr val="00B050"/>
                </a:solidFill>
              </a:rPr>
              <a:t>: </a:t>
            </a:r>
            <a:r>
              <a:rPr lang="fr-FR" sz="1200" dirty="0" err="1" smtClean="0">
                <a:solidFill>
                  <a:srgbClr val="00B050"/>
                </a:solidFill>
              </a:rPr>
              <a:t>Examination</a:t>
            </a:r>
            <a:r>
              <a:rPr lang="fr-FR" sz="1200" dirty="0" smtClean="0">
                <a:solidFill>
                  <a:srgbClr val="00B050"/>
                </a:solidFill>
              </a:rPr>
              <a:t> of the </a:t>
            </a:r>
            <a:r>
              <a:rPr lang="fr-FR" sz="1200" dirty="0" err="1" smtClean="0">
                <a:solidFill>
                  <a:srgbClr val="00B050"/>
                </a:solidFill>
              </a:rPr>
              <a:t>trade</a:t>
            </a:r>
            <a:r>
              <a:rPr lang="fr-FR" sz="1200" dirty="0" smtClean="0">
                <a:solidFill>
                  <a:srgbClr val="00B050"/>
                </a:solidFill>
              </a:rPr>
              <a:t>-off </a:t>
            </a:r>
            <a:r>
              <a:rPr lang="fr-FR" sz="1200" dirty="0" err="1" smtClean="0">
                <a:solidFill>
                  <a:srgbClr val="00B050"/>
                </a:solidFill>
              </a:rPr>
              <a:t>intrinsic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r>
              <a:rPr lang="fr-FR" sz="1200" dirty="0" err="1" smtClean="0">
                <a:solidFill>
                  <a:srgbClr val="00B050"/>
                </a:solidFill>
              </a:rPr>
              <a:t>properties</a:t>
            </a:r>
            <a:r>
              <a:rPr lang="fr-FR" sz="1200" dirty="0" smtClean="0">
                <a:solidFill>
                  <a:srgbClr val="00B050"/>
                </a:solidFill>
              </a:rPr>
              <a:t> in the </a:t>
            </a:r>
            <a:r>
              <a:rPr lang="fr-FR" sz="1200" dirty="0" err="1" smtClean="0">
                <a:solidFill>
                  <a:srgbClr val="00B050"/>
                </a:solidFill>
              </a:rPr>
              <a:t>optimization</a:t>
            </a:r>
            <a:r>
              <a:rPr lang="fr-FR" sz="1200" dirty="0" smtClean="0">
                <a:solidFill>
                  <a:srgbClr val="00B050"/>
                </a:solidFill>
              </a:rPr>
              <a:t> of a modern </a:t>
            </a:r>
            <a:r>
              <a:rPr lang="fr-FR" sz="1200" dirty="0" err="1" smtClean="0">
                <a:solidFill>
                  <a:srgbClr val="00B050"/>
                </a:solidFill>
              </a:rPr>
              <a:t>internal</a:t>
            </a:r>
            <a:r>
              <a:rPr lang="fr-FR" sz="1200" dirty="0" smtClean="0">
                <a:solidFill>
                  <a:srgbClr val="00B050"/>
                </a:solidFill>
              </a:rPr>
              <a:t> tin Nb3Sn </a:t>
            </a:r>
            <a:r>
              <a:rPr lang="fr-FR" sz="1200" dirty="0" err="1" smtClean="0">
                <a:solidFill>
                  <a:srgbClr val="00B050"/>
                </a:solidFill>
              </a:rPr>
              <a:t>conductor</a:t>
            </a:r>
            <a:r>
              <a:rPr lang="fr-FR" sz="1200" dirty="0" smtClean="0">
                <a:solidFill>
                  <a:srgbClr val="00B050"/>
                </a:solidFill>
              </a:rPr>
              <a:t>, </a:t>
            </a:r>
            <a:r>
              <a:rPr lang="fr-FR" sz="1200" dirty="0" err="1" smtClean="0">
                <a:solidFill>
                  <a:srgbClr val="00B050"/>
                </a:solidFill>
              </a:rPr>
              <a:t>SuST</a:t>
            </a:r>
            <a:r>
              <a:rPr lang="fr-FR" sz="1200" dirty="0" smtClean="0">
                <a:solidFill>
                  <a:srgbClr val="00B050"/>
                </a:solidFill>
              </a:rPr>
              <a:t>, (2105)</a:t>
            </a:r>
            <a:endParaRPr lang="fr-FR" sz="1200" dirty="0">
              <a:solidFill>
                <a:srgbClr val="00B05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485" y="3745832"/>
            <a:ext cx="2378859" cy="1744585"/>
          </a:xfrm>
          <a:prstGeom prst="rect">
            <a:avLst/>
          </a:prstGeom>
        </p:spPr>
      </p:pic>
      <p:sp>
        <p:nvSpPr>
          <p:cNvPr id="36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dirty="0" smtClean="0">
                <a:solidFill>
                  <a:schemeClr val="tx1"/>
                </a:solidFill>
              </a:rPr>
              <a:t>PIT:</a:t>
            </a:r>
          </a:p>
          <a:p>
            <a:pPr algn="l"/>
            <a:r>
              <a:rPr lang="fr-FR" dirty="0" smtClean="0">
                <a:solidFill>
                  <a:schemeClr val="tx1"/>
                </a:solidFill>
              </a:rPr>
              <a:t>~45% Nb3Sn </a:t>
            </a:r>
            <a:r>
              <a:rPr lang="fr-FR" dirty="0" err="1" smtClean="0">
                <a:solidFill>
                  <a:schemeClr val="tx1"/>
                </a:solidFill>
              </a:rPr>
              <a:t>within</a:t>
            </a:r>
            <a:endParaRPr lang="fr-FR" dirty="0">
              <a:solidFill>
                <a:schemeClr val="tx1"/>
              </a:solidFill>
            </a:endParaRPr>
          </a:p>
          <a:p>
            <a:pPr algn="l"/>
            <a:r>
              <a:rPr lang="fr-FR" dirty="0" smtClean="0">
                <a:solidFill>
                  <a:schemeClr val="tx1"/>
                </a:solidFill>
              </a:rPr>
              <a:t>the non-Cu fraction</a:t>
            </a:r>
          </a:p>
          <a:p>
            <a:pPr algn="l"/>
            <a:r>
              <a:rPr lang="fr-FR" dirty="0" smtClean="0">
                <a:solidFill>
                  <a:schemeClr val="tx1"/>
                </a:solidFill>
              </a:rPr>
              <a:t>RRP:</a:t>
            </a:r>
          </a:p>
          <a:p>
            <a:pPr algn="l"/>
            <a:r>
              <a:rPr lang="fr-FR" dirty="0">
                <a:solidFill>
                  <a:schemeClr val="tx1"/>
                </a:solidFill>
              </a:rPr>
              <a:t>~ </a:t>
            </a:r>
            <a:r>
              <a:rPr lang="fr-FR" dirty="0" smtClean="0">
                <a:solidFill>
                  <a:schemeClr val="tx1"/>
                </a:solidFill>
              </a:rPr>
              <a:t>60% </a:t>
            </a:r>
            <a:r>
              <a:rPr lang="fr-FR" dirty="0">
                <a:solidFill>
                  <a:schemeClr val="tx1"/>
                </a:solidFill>
              </a:rPr>
              <a:t>Nb3Sn </a:t>
            </a:r>
            <a:r>
              <a:rPr lang="fr-FR" dirty="0" err="1">
                <a:solidFill>
                  <a:schemeClr val="tx1"/>
                </a:solidFill>
              </a:rPr>
              <a:t>within</a:t>
            </a:r>
            <a:endParaRPr lang="fr-FR" dirty="0">
              <a:solidFill>
                <a:schemeClr val="tx1"/>
              </a:solidFill>
            </a:endParaRPr>
          </a:p>
          <a:p>
            <a:pPr algn="l"/>
            <a:r>
              <a:rPr lang="fr-FR" dirty="0">
                <a:solidFill>
                  <a:schemeClr val="tx1"/>
                </a:solidFill>
              </a:rPr>
              <a:t>the non-Cu fraction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8626" y="3708449"/>
            <a:ext cx="1712307" cy="2305194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281769" y="540403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Arbitrary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proposal</a:t>
            </a:r>
            <a:r>
              <a:rPr lang="fr-FR" dirty="0" smtClean="0">
                <a:solidFill>
                  <a:srgbClr val="FF0000"/>
                </a:solidFill>
              </a:rPr>
              <a:t>:  50 %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>
          <a:xfrm>
            <a:off x="6876256" y="111547"/>
            <a:ext cx="2133600" cy="365125"/>
          </a:xfrm>
        </p:spPr>
        <p:txBody>
          <a:bodyPr/>
          <a:lstStyle/>
          <a:p>
            <a:fld id="{3FB50B56-94A4-42C1-8409-A337621D693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38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Magnetic</a:t>
            </a:r>
            <a:r>
              <a:rPr lang="fr-FR" dirty="0" smtClean="0"/>
              <a:t> design</a:t>
            </a:r>
          </a:p>
          <a:p>
            <a:pPr lvl="1"/>
            <a:r>
              <a:rPr lang="fr-FR" dirty="0" smtClean="0"/>
              <a:t>3 </a:t>
            </a:r>
            <a:r>
              <a:rPr lang="fr-FR" dirty="0" err="1" smtClean="0"/>
              <a:t>old</a:t>
            </a:r>
            <a:r>
              <a:rPr lang="fr-FR" dirty="0" smtClean="0"/>
              <a:t> fit designs</a:t>
            </a:r>
          </a:p>
          <a:p>
            <a:pPr lvl="2"/>
            <a:r>
              <a:rPr lang="fr-FR" dirty="0" smtClean="0"/>
              <a:t>4 blocks + no-</a:t>
            </a:r>
            <a:r>
              <a:rPr lang="fr-FR" dirty="0" err="1" smtClean="0"/>
              <a:t>grading</a:t>
            </a:r>
            <a:endParaRPr lang="fr-FR" dirty="0" smtClean="0"/>
          </a:p>
          <a:p>
            <a:pPr lvl="2"/>
            <a:r>
              <a:rPr lang="fr-FR" dirty="0" smtClean="0"/>
              <a:t>3 blocks + no-</a:t>
            </a:r>
            <a:r>
              <a:rPr lang="fr-FR" dirty="0" err="1" smtClean="0"/>
              <a:t>grading</a:t>
            </a:r>
            <a:r>
              <a:rPr lang="fr-FR" dirty="0"/>
              <a:t> </a:t>
            </a:r>
            <a:r>
              <a:rPr lang="fr-FR" dirty="0" smtClean="0"/>
              <a:t>+ </a:t>
            </a:r>
            <a:r>
              <a:rPr lang="fr-FR" dirty="0" err="1" smtClean="0"/>
              <a:t>low</a:t>
            </a:r>
            <a:r>
              <a:rPr lang="fr-FR" dirty="0" smtClean="0"/>
              <a:t> Cu/</a:t>
            </a:r>
            <a:r>
              <a:rPr lang="fr-FR" dirty="0" err="1" smtClean="0"/>
              <a:t>NonCu</a:t>
            </a:r>
            <a:endParaRPr lang="fr-FR" dirty="0" smtClean="0"/>
          </a:p>
          <a:p>
            <a:pPr lvl="2"/>
            <a:r>
              <a:rPr lang="fr-FR" dirty="0" smtClean="0"/>
              <a:t>4 blocks + </a:t>
            </a:r>
            <a:r>
              <a:rPr lang="fr-FR" dirty="0" err="1" smtClean="0"/>
              <a:t>internal-grading</a:t>
            </a:r>
            <a:endParaRPr lang="fr-FR" dirty="0" smtClean="0"/>
          </a:p>
          <a:p>
            <a:pPr lvl="1"/>
            <a:r>
              <a:rPr lang="fr-FR" dirty="0" smtClean="0"/>
              <a:t>1 new fit design</a:t>
            </a:r>
            <a:endParaRPr lang="fr-FR" dirty="0"/>
          </a:p>
          <a:p>
            <a:pPr lvl="2"/>
            <a:r>
              <a:rPr lang="fr-FR" dirty="0" smtClean="0"/>
              <a:t>3 blocks + no-</a:t>
            </a:r>
            <a:r>
              <a:rPr lang="fr-FR" dirty="0" err="1" smtClean="0"/>
              <a:t>grading</a:t>
            </a:r>
            <a:endParaRPr lang="fr-FR" dirty="0" smtClean="0"/>
          </a:p>
          <a:p>
            <a:r>
              <a:rPr lang="fr-FR" dirty="0" err="1" smtClean="0"/>
              <a:t>Margins</a:t>
            </a:r>
            <a:r>
              <a:rPr lang="fr-FR" dirty="0" smtClean="0"/>
              <a:t> discussion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43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Enthalpy</a:t>
            </a:r>
            <a:r>
              <a:rPr lang="fr-FR" dirty="0"/>
              <a:t> </a:t>
            </a:r>
            <a:r>
              <a:rPr lang="fr-FR" dirty="0" err="1" smtClean="0"/>
              <a:t>margin</a:t>
            </a:r>
            <a:r>
              <a:rPr lang="fr-FR" dirty="0" smtClean="0"/>
              <a:t> conclusion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Calculation</a:t>
            </a:r>
            <a:r>
              <a:rPr lang="fr-FR" dirty="0" smtClean="0"/>
              <a:t> </a:t>
            </a:r>
            <a:r>
              <a:rPr lang="fr-FR" dirty="0" err="1" smtClean="0"/>
              <a:t>proposal</a:t>
            </a:r>
            <a:r>
              <a:rPr lang="fr-FR" dirty="0" smtClean="0"/>
              <a:t> </a:t>
            </a:r>
            <a:r>
              <a:rPr lang="fr-FR" sz="1600" dirty="0" smtClean="0"/>
              <a:t>(open to discussion!)</a:t>
            </a:r>
            <a:endParaRPr lang="fr-FR" sz="16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318187"/>
              </p:ext>
            </p:extLst>
          </p:nvPr>
        </p:nvGraphicFramePr>
        <p:xfrm>
          <a:off x="427038" y="2359025"/>
          <a:ext cx="821690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9" name="Équation" r:id="rId3" imgW="4940280" imgH="495000" progId="Equation.3">
                  <p:embed/>
                </p:oleObj>
              </mc:Choice>
              <mc:Fallback>
                <p:oleObj name="Équation" r:id="rId3" imgW="494028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7038" y="2359025"/>
                        <a:ext cx="8216900" cy="822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64127"/>
              </p:ext>
            </p:extLst>
          </p:nvPr>
        </p:nvGraphicFramePr>
        <p:xfrm>
          <a:off x="1301750" y="3422650"/>
          <a:ext cx="1941513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0" name="Équation" r:id="rId5" imgW="1168200" imgH="228600" progId="Equation.3">
                  <p:embed/>
                </p:oleObj>
              </mc:Choice>
              <mc:Fallback>
                <p:oleObj name="Équation" r:id="rId5" imgW="1168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01750" y="3422650"/>
                        <a:ext cx="1941513" cy="379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8628" y="3428484"/>
            <a:ext cx="64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354013" y="4086224"/>
            <a:ext cx="64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endParaRPr lang="fr-FR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3928079"/>
              </p:ext>
            </p:extLst>
          </p:nvPr>
        </p:nvGraphicFramePr>
        <p:xfrm>
          <a:off x="1342430" y="4122737"/>
          <a:ext cx="1392237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1" name="Équation" r:id="rId7" imgW="838080" imgH="241200" progId="Equation.3">
                  <p:embed/>
                </p:oleObj>
              </mc:Choice>
              <mc:Fallback>
                <p:oleObj name="Équation" r:id="rId7" imgW="8380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42430" y="4122737"/>
                        <a:ext cx="1392237" cy="40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9272" y="4869160"/>
            <a:ext cx="846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option 2 for Cp</a:t>
            </a:r>
            <a:r>
              <a:rPr lang="fr-FR" baseline="-25000" dirty="0" smtClean="0"/>
              <a:t>Nb3SN </a:t>
            </a:r>
            <a:r>
              <a:rPr lang="fr-FR" dirty="0" smtClean="0"/>
              <a:t>(BB fit)</a:t>
            </a:r>
          </a:p>
          <a:p>
            <a:endParaRPr lang="fr-FR" dirty="0"/>
          </a:p>
          <a:p>
            <a:r>
              <a:rPr lang="fr-FR" dirty="0" err="1" smtClean="0"/>
              <a:t>Keep</a:t>
            </a:r>
            <a:r>
              <a:rPr lang="fr-FR" dirty="0" smtClean="0"/>
              <a:t> in </a:t>
            </a:r>
            <a:r>
              <a:rPr lang="fr-FR" dirty="0" err="1" smtClean="0"/>
              <a:t>mind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just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consistent in the </a:t>
            </a:r>
            <a:r>
              <a:rPr lang="fr-FR" dirty="0" err="1" smtClean="0"/>
              <a:t>way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do the </a:t>
            </a:r>
            <a:r>
              <a:rPr lang="fr-FR" dirty="0" err="1" smtClean="0"/>
              <a:t>calculation</a:t>
            </a:r>
            <a:r>
              <a:rPr lang="fr-FR" dirty="0" smtClean="0"/>
              <a:t> for </a:t>
            </a:r>
            <a:r>
              <a:rPr lang="fr-FR" dirty="0" err="1" smtClean="0"/>
              <a:t>fair</a:t>
            </a:r>
            <a:r>
              <a:rPr lang="fr-FR" dirty="0" smtClean="0"/>
              <a:t> </a:t>
            </a:r>
            <a:r>
              <a:rPr lang="fr-FR" dirty="0" err="1" smtClean="0"/>
              <a:t>comparison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that</a:t>
            </a:r>
            <a:r>
              <a:rPr lang="fr-FR" dirty="0" smtClean="0"/>
              <a:t> MQE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certainly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performed</a:t>
            </a:r>
            <a:r>
              <a:rPr lang="fr-FR" dirty="0" smtClean="0"/>
              <a:t> in the future.</a:t>
            </a:r>
            <a:endParaRPr lang="fr-FR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784190"/>
              </p:ext>
            </p:extLst>
          </p:nvPr>
        </p:nvGraphicFramePr>
        <p:xfrm>
          <a:off x="4129676" y="3335918"/>
          <a:ext cx="2746579" cy="476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2" name="Équation" r:id="rId9" imgW="1828800" imgH="317160" progId="Equation.3">
                  <p:embed/>
                </p:oleObj>
              </mc:Choice>
              <mc:Fallback>
                <p:oleObj name="Équation" r:id="rId9" imgW="1828800" imgH="317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29676" y="3335918"/>
                        <a:ext cx="2746579" cy="4761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162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120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051720" y="2636912"/>
            <a:ext cx="5274416" cy="3547494"/>
            <a:chOff x="3705637" y="3142709"/>
            <a:chExt cx="5274416" cy="3547494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5637" y="3789040"/>
              <a:ext cx="5274416" cy="2901163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4788024" y="3142709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L. Bottura, « </a:t>
              </a:r>
              <a:r>
                <a:rPr lang="fr-FR" dirty="0" err="1" smtClean="0"/>
                <a:t>Cable</a:t>
              </a:r>
              <a:r>
                <a:rPr lang="fr-FR" dirty="0" smtClean="0"/>
                <a:t> </a:t>
              </a:r>
              <a:r>
                <a:rPr lang="fr-FR" dirty="0" err="1" smtClean="0"/>
                <a:t>stability</a:t>
              </a:r>
              <a:r>
                <a:rPr lang="fr-FR" dirty="0" smtClean="0"/>
                <a:t> », </a:t>
              </a:r>
              <a:r>
                <a:rPr lang="fr-FR" i="1" dirty="0"/>
                <a:t>arxiv.org/</a:t>
              </a:r>
              <a:r>
                <a:rPr lang="fr-FR" i="1" dirty="0" err="1"/>
                <a:t>pdf</a:t>
              </a:r>
              <a:r>
                <a:rPr lang="fr-FR" i="1" dirty="0"/>
                <a:t>/1412.5373</a:t>
              </a:r>
              <a:endParaRPr lang="fr-FR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90076" y="124300"/>
            <a:ext cx="2133600" cy="365125"/>
          </a:xfrm>
        </p:spPr>
        <p:txBody>
          <a:bodyPr/>
          <a:lstStyle/>
          <a:p>
            <a:fld id="{3FB50B56-94A4-42C1-8409-A337621D6934}" type="slidenum">
              <a:rPr lang="en-US" smtClean="0"/>
              <a:t>22</a:t>
            </a:fld>
            <a:endParaRPr lang="en-US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Bonus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325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 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FR" sz="4000" dirty="0"/>
          </a:p>
          <a:p>
            <a:pPr marL="0" indent="0" algn="ctr">
              <a:buNone/>
            </a:pPr>
            <a:r>
              <a:rPr lang="fr-FR" sz="8000" dirty="0" err="1" smtClean="0"/>
              <a:t>Magnetic</a:t>
            </a:r>
            <a:r>
              <a:rPr lang="fr-FR" sz="8000" dirty="0" smtClean="0"/>
              <a:t> design</a:t>
            </a:r>
            <a:endParaRPr lang="fr-FR" sz="8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16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Critical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– v1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40" y="1916832"/>
            <a:ext cx="7452320" cy="334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02016" y="53732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Top = 4.2 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5840" y="5374183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Bernardo </a:t>
            </a:r>
            <a:r>
              <a:rPr lang="fr-FR" dirty="0" err="1" smtClean="0"/>
              <a:t>Bordini</a:t>
            </a:r>
            <a:r>
              <a:rPr lang="fr-FR" dirty="0" smtClean="0"/>
              <a:t>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9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943243"/>
              </p:ext>
            </p:extLst>
          </p:nvPr>
        </p:nvGraphicFramePr>
        <p:xfrm>
          <a:off x="234008" y="1274666"/>
          <a:ext cx="324036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88"/>
                <a:gridCol w="648072"/>
                <a:gridCol w="990600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Insul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az-Cyrl-AZ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/>
              <a:t>Design no-</a:t>
            </a:r>
            <a:r>
              <a:rPr lang="fr-FR" dirty="0" err="1" smtClean="0"/>
              <a:t>grading</a:t>
            </a:r>
            <a:r>
              <a:rPr lang="fr-FR" dirty="0" smtClean="0"/>
              <a:t> 4 blocks</a:t>
            </a:r>
            <a:r>
              <a:rPr lang="fr-FR" sz="2800" dirty="0" smtClean="0"/>
              <a:t> (v14)</a:t>
            </a:r>
            <a:endParaRPr lang="en-US" sz="2800" dirty="0"/>
          </a:p>
        </p:txBody>
      </p:sp>
      <p:graphicFrame>
        <p:nvGraphicFramePr>
          <p:cNvPr id="15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487704"/>
              </p:ext>
            </p:extLst>
          </p:nvPr>
        </p:nvGraphicFramePr>
        <p:xfrm>
          <a:off x="234008" y="3496037"/>
          <a:ext cx="324036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88"/>
                <a:gridCol w="648072"/>
                <a:gridCol w="990600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735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Iop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Bpeak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16.33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dia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 per ½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11,840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Ld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kJ/m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5852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</a:t>
                      </a:r>
                      <a:r>
                        <a:rPr lang="fr-F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area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m²</a:t>
                      </a:r>
                      <a:endParaRPr lang="en-US" sz="14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0.0468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539" y="3789040"/>
            <a:ext cx="2501762" cy="258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137" y="3645024"/>
            <a:ext cx="2814106" cy="2205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3550171" y="1484784"/>
            <a:ext cx="2959980" cy="2088232"/>
            <a:chOff x="3635896" y="1412776"/>
            <a:chExt cx="3062048" cy="216024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896" y="1412776"/>
              <a:ext cx="3062048" cy="2160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5085580" y="2228852"/>
              <a:ext cx="537852" cy="537790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130" y="1556792"/>
            <a:ext cx="2420171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137" y="6008283"/>
            <a:ext cx="2884165" cy="7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248936"/>
              </p:ext>
            </p:extLst>
          </p:nvPr>
        </p:nvGraphicFramePr>
        <p:xfrm>
          <a:off x="234008" y="1274666"/>
          <a:ext cx="324036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88"/>
                <a:gridCol w="648072"/>
                <a:gridCol w="990600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Insul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az-Cyrl-AZ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/>
              <a:t>Design no-</a:t>
            </a:r>
            <a:r>
              <a:rPr lang="fr-FR" dirty="0" err="1" smtClean="0"/>
              <a:t>grading</a:t>
            </a:r>
            <a:r>
              <a:rPr lang="fr-FR" dirty="0" smtClean="0"/>
              <a:t> 3 blocks</a:t>
            </a:r>
            <a:r>
              <a:rPr lang="fr-FR" sz="1400" dirty="0" smtClean="0"/>
              <a:t> </a:t>
            </a:r>
            <a:r>
              <a:rPr lang="fr-FR" sz="2400" dirty="0" smtClean="0"/>
              <a:t>(v17)</a:t>
            </a:r>
            <a:endParaRPr lang="en-US" sz="2400" dirty="0"/>
          </a:p>
        </p:txBody>
      </p:sp>
      <p:graphicFrame>
        <p:nvGraphicFramePr>
          <p:cNvPr id="15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722573"/>
              </p:ext>
            </p:extLst>
          </p:nvPr>
        </p:nvGraphicFramePr>
        <p:xfrm>
          <a:off x="234008" y="3496037"/>
          <a:ext cx="324036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88"/>
                <a:gridCol w="648072"/>
                <a:gridCol w="990600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735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Iop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12.78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Bpeak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16.53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9.7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dia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 per ½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9,660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Ld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56.4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kJ/m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4862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</a:t>
                      </a:r>
                      <a:r>
                        <a:rPr lang="fr-F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area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m²</a:t>
                      </a:r>
                      <a:endParaRPr lang="en-US" sz="14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0.0371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3555443" y="1438627"/>
            <a:ext cx="2795872" cy="1799359"/>
            <a:chOff x="3555443" y="1438627"/>
            <a:chExt cx="2795872" cy="1799359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5443" y="1438627"/>
              <a:ext cx="2795872" cy="1799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4987381" y="2116930"/>
              <a:ext cx="462313" cy="462259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265" y="5984069"/>
            <a:ext cx="2995222" cy="788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251" y="3645024"/>
            <a:ext cx="2565475" cy="25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818" y="1424341"/>
            <a:ext cx="2567858" cy="193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235" y="3744071"/>
            <a:ext cx="2744842" cy="2195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51315" y="637832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protected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4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No-</a:t>
            </a:r>
            <a:r>
              <a:rPr lang="fr-FR" dirty="0" err="1" smtClean="0"/>
              <a:t>grading</a:t>
            </a:r>
            <a:r>
              <a:rPr lang="fr-FR" dirty="0" smtClean="0"/>
              <a:t> protection</a:t>
            </a:r>
            <a:r>
              <a:rPr lang="fr-FR" sz="2800" dirty="0" smtClean="0"/>
              <a:t> (v17)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391" y="1947546"/>
            <a:ext cx="5666067" cy="391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070400"/>
              </p:ext>
            </p:extLst>
          </p:nvPr>
        </p:nvGraphicFramePr>
        <p:xfrm>
          <a:off x="161438" y="1529450"/>
          <a:ext cx="324036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88"/>
                <a:gridCol w="648072"/>
                <a:gridCol w="990600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735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Iop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12.78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Insul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az-Cyrl-AZ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Ld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kJ/m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4764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Rdump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l-G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Validation time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Vthreshold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mV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QH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delay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6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126379"/>
              </p:ext>
            </p:extLst>
          </p:nvPr>
        </p:nvGraphicFramePr>
        <p:xfrm>
          <a:off x="234008" y="1274666"/>
          <a:ext cx="324036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88"/>
                <a:gridCol w="648072"/>
                <a:gridCol w="990600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18.15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T_bare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 / 1.525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Insul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/ 2.0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/ 40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az-Cyrl-AZ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 / 0.85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dirty="0" smtClean="0"/>
              <a:t>Design </a:t>
            </a:r>
            <a:r>
              <a:rPr lang="fr-FR" dirty="0" err="1" smtClean="0"/>
              <a:t>internal</a:t>
            </a:r>
            <a:r>
              <a:rPr lang="fr-FR" dirty="0" smtClean="0"/>
              <a:t> </a:t>
            </a:r>
            <a:r>
              <a:rPr lang="fr-FR" dirty="0" err="1" smtClean="0"/>
              <a:t>grading</a:t>
            </a:r>
            <a:r>
              <a:rPr lang="fr-FR" sz="1400" dirty="0" smtClean="0"/>
              <a:t> </a:t>
            </a:r>
            <a:r>
              <a:rPr lang="fr-FR" sz="2800" dirty="0" smtClean="0"/>
              <a:t>(v16)</a:t>
            </a:r>
            <a:endParaRPr lang="en-US" sz="2800" dirty="0"/>
          </a:p>
        </p:txBody>
      </p:sp>
      <p:graphicFrame>
        <p:nvGraphicFramePr>
          <p:cNvPr id="15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5605"/>
              </p:ext>
            </p:extLst>
          </p:nvPr>
        </p:nvGraphicFramePr>
        <p:xfrm>
          <a:off x="234008" y="3501370"/>
          <a:ext cx="324036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1688"/>
                <a:gridCol w="648072"/>
                <a:gridCol w="990600"/>
              </a:tblGrid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6735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Iop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fr-F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+ 154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Bpeak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16.39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9.8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Cu/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nonCu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/ 2.0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dia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Fx per ½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kN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10,600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Ld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  <a:r>
                        <a:rPr lang="fr-F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kJ/m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5155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3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 area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</a:t>
                      </a:r>
                      <a:r>
                        <a:rPr lang="fr-FR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</a:t>
                      </a:r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m²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0.0341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491880" y="1577422"/>
            <a:ext cx="3240360" cy="2139610"/>
            <a:chOff x="3326406" y="1392769"/>
            <a:chExt cx="3346896" cy="2209956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6406" y="1392769"/>
              <a:ext cx="3346896" cy="2209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4910954" y="2172734"/>
              <a:ext cx="578100" cy="578033"/>
            </a:xfrm>
            <a:prstGeom prst="ellipse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130" y="3861048"/>
            <a:ext cx="2316683" cy="2326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1" y="3720976"/>
            <a:ext cx="3024336" cy="2415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59137"/>
            <a:ext cx="2303634" cy="174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25" y="6147490"/>
            <a:ext cx="2649091" cy="684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80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	Critical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v2		</a:t>
            </a:r>
            <a:endParaRPr lang="en-US" dirty="0"/>
          </a:p>
        </p:txBody>
      </p:sp>
      <p:grpSp>
        <p:nvGrpSpPr>
          <p:cNvPr id="19" name="Groupe 18"/>
          <p:cNvGrpSpPr/>
          <p:nvPr/>
        </p:nvGrpSpPr>
        <p:grpSpPr>
          <a:xfrm>
            <a:off x="845840" y="1916832"/>
            <a:ext cx="7452320" cy="4380681"/>
            <a:chOff x="845840" y="1916832"/>
            <a:chExt cx="7452320" cy="4380681"/>
          </a:xfrm>
        </p:grpSpPr>
        <p:grpSp>
          <p:nvGrpSpPr>
            <p:cNvPr id="16" name="Groupe 15"/>
            <p:cNvGrpSpPr/>
            <p:nvPr/>
          </p:nvGrpSpPr>
          <p:grpSpPr>
            <a:xfrm>
              <a:off x="845840" y="1916832"/>
              <a:ext cx="7452320" cy="4380681"/>
              <a:chOff x="845840" y="1916832"/>
              <a:chExt cx="7452320" cy="4380681"/>
            </a:xfrm>
          </p:grpSpPr>
          <p:pic>
            <p:nvPicPr>
              <p:cNvPr id="7170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5840" y="1916832"/>
                <a:ext cx="7452320" cy="33437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7002016" y="5373216"/>
                <a:ext cx="12961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>
                    <a:solidFill>
                      <a:srgbClr val="FF0000"/>
                    </a:solidFill>
                  </a:rPr>
                  <a:t>Top = 4.2 K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845840" y="5374183"/>
                <a:ext cx="136815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Bernardo </a:t>
                </a:r>
                <a:r>
                  <a:rPr lang="fr-FR" dirty="0" err="1" smtClean="0"/>
                  <a:t>Bordini</a:t>
                </a:r>
                <a:r>
                  <a:rPr lang="fr-FR" dirty="0" smtClean="0"/>
                  <a:t> CERN</a:t>
                </a:r>
                <a:endParaRPr lang="en-US" dirty="0"/>
              </a:p>
            </p:txBody>
          </p:sp>
          <p:cxnSp>
            <p:nvCxnSpPr>
              <p:cNvPr id="11" name="Connecteur droit 10"/>
              <p:cNvCxnSpPr/>
              <p:nvPr/>
            </p:nvCxnSpPr>
            <p:spPr>
              <a:xfrm>
                <a:off x="4788024" y="4966521"/>
                <a:ext cx="36004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/>
              <p:cNvCxnSpPr/>
              <p:nvPr/>
            </p:nvCxnSpPr>
            <p:spPr>
              <a:xfrm>
                <a:off x="6444208" y="4947859"/>
                <a:ext cx="557808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/>
              <p:cNvCxnSpPr/>
              <p:nvPr/>
            </p:nvCxnSpPr>
            <p:spPr>
              <a:xfrm>
                <a:off x="3059832" y="5157192"/>
                <a:ext cx="28803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" name="ZoneTexte 17"/>
            <p:cNvSpPr txBox="1"/>
            <p:nvPr/>
          </p:nvSpPr>
          <p:spPr>
            <a:xfrm>
              <a:off x="4546647" y="5003845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accent2"/>
                  </a:solidFill>
                </a:rPr>
                <a:t>29.38</a:t>
              </a:r>
              <a:endParaRPr lang="fr-FR" dirty="0">
                <a:solidFill>
                  <a:schemeClr val="accent2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6300192" y="5003884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accent2"/>
                  </a:solidFill>
                </a:rPr>
                <a:t>267845</a:t>
              </a:r>
              <a:endParaRPr lang="fr-FR" dirty="0">
                <a:solidFill>
                  <a:schemeClr val="accent2"/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2965176" y="5188550"/>
              <a:ext cx="645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accent2"/>
                  </a:solidFill>
                </a:rPr>
                <a:t>0 %</a:t>
              </a:r>
              <a:endParaRPr lang="fr-FR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07495" y="2000811"/>
            <a:ext cx="2800154" cy="2160645"/>
            <a:chOff x="6375909" y="1916833"/>
            <a:chExt cx="2731739" cy="2103918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5909" y="1916833"/>
              <a:ext cx="2731739" cy="2103918"/>
            </a:xfrm>
            <a:prstGeom prst="rect">
              <a:avLst/>
            </a:prstGeom>
          </p:spPr>
        </p:pic>
        <p:sp>
          <p:nvSpPr>
            <p:cNvPr id="26" name="ZoneTexte 5"/>
            <p:cNvSpPr txBox="1"/>
            <p:nvPr/>
          </p:nvSpPr>
          <p:spPr>
            <a:xfrm>
              <a:off x="7776406" y="234888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1.9 K</a:t>
              </a:r>
              <a:endParaRPr lang="fr-FR" dirty="0"/>
            </a:p>
          </p:txBody>
        </p:sp>
        <p:sp>
          <p:nvSpPr>
            <p:cNvPr id="27" name="ZoneTexte 9"/>
            <p:cNvSpPr txBox="1"/>
            <p:nvPr/>
          </p:nvSpPr>
          <p:spPr>
            <a:xfrm>
              <a:off x="7152817" y="2962682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4.2 K</a:t>
              </a:r>
              <a:endParaRPr lang="fr-FR" dirty="0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50B56-94A4-42C1-8409-A337621D69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75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9752</TotalTime>
  <Words>1007</Words>
  <Application>Microsoft Office PowerPoint</Application>
  <PresentationFormat>On-screen Show (4:3)</PresentationFormat>
  <Paragraphs>441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Times New Roman</vt:lpstr>
      <vt:lpstr>Office Theme</vt:lpstr>
      <vt:lpstr>Equation</vt:lpstr>
      <vt:lpstr>Équation</vt:lpstr>
      <vt:lpstr>Microsoft Equation 3.0</vt:lpstr>
      <vt:lpstr>Block design</vt:lpstr>
      <vt:lpstr>Contents</vt:lpstr>
      <vt:lpstr>Part 1</vt:lpstr>
      <vt:lpstr>Critical current density – v1</vt:lpstr>
      <vt:lpstr>Design no-grading 4 blocks (v14)</vt:lpstr>
      <vt:lpstr>Design no-grading 3 blocks (v17)</vt:lpstr>
      <vt:lpstr>No-grading protection (v17)</vt:lpstr>
      <vt:lpstr>Design internal grading (v16)</vt:lpstr>
      <vt:lpstr> Critical current density v2  </vt:lpstr>
      <vt:lpstr>Design no-grading 3 blocks (v18)</vt:lpstr>
      <vt:lpstr>Inner wall thickness</vt:lpstr>
      <vt:lpstr>Conclusion</vt:lpstr>
      <vt:lpstr>Part 2</vt:lpstr>
      <vt:lpstr>Margin 4.2 K vs 1.9 K (v1) </vt:lpstr>
      <vt:lpstr>Physical Margins</vt:lpstr>
      <vt:lpstr>Enthalpy margin</vt:lpstr>
      <vt:lpstr>Proposition of Cp fit (Cu&amp;G10)</vt:lpstr>
      <vt:lpstr>Propositions of Cp fit (Nb3Sn)</vt:lpstr>
      <vt:lpstr>PowerPoint Presentation</vt:lpstr>
      <vt:lpstr>Enthalpy margin conclusion</vt:lpstr>
      <vt:lpstr>Thank you</vt:lpstr>
      <vt:lpstr>PowerPoint Presentation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design</dc:title>
  <dc:creator>Clement LORIN</dc:creator>
  <cp:lastModifiedBy>LORIN Clement</cp:lastModifiedBy>
  <cp:revision>146</cp:revision>
  <dcterms:created xsi:type="dcterms:W3CDTF">2015-10-19T13:47:42Z</dcterms:created>
  <dcterms:modified xsi:type="dcterms:W3CDTF">2015-11-19T10:59:26Z</dcterms:modified>
</cp:coreProperties>
</file>