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10"/>
  </p:notesMasterIdLst>
  <p:sldIdLst>
    <p:sldId id="256" r:id="rId2"/>
    <p:sldId id="276" r:id="rId3"/>
    <p:sldId id="281" r:id="rId4"/>
    <p:sldId id="277" r:id="rId5"/>
    <p:sldId id="282" r:id="rId6"/>
    <p:sldId id="278" r:id="rId7"/>
    <p:sldId id="279" r:id="rId8"/>
    <p:sldId id="283" r:id="rId9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Tahoma" panose="020B0604030504040204" pitchFamily="34" charset="0"/>
      <p:regular r:id="rId15"/>
      <p:bold r:id="rId16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CC99"/>
    <a:srgbClr val="00FFFF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4" autoAdjust="0"/>
    <p:restoredTop sz="94670" autoAdjust="0"/>
  </p:normalViewPr>
  <p:slideViewPr>
    <p:cSldViewPr>
      <p:cViewPr varScale="1">
        <p:scale>
          <a:sx n="83" d="100"/>
          <a:sy n="8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pPr>
              <a:defRPr/>
            </a:pPr>
            <a:fld id="{78A37A7D-AFDC-4FEA-A042-F9F0A230EB47}" type="datetimeFigureOut">
              <a:rPr lang="es-ES"/>
              <a:pPr>
                <a:defRPr/>
              </a:pPr>
              <a:t>19/11/2015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pPr>
              <a:defRPr/>
            </a:pPr>
            <a:fld id="{72184BAA-186D-4793-BD2F-60AD87E7A3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2754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</p:grp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6EE3A16-54CC-41D3-9AC2-1D637BC61E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364C6-1A0D-4AF0-BC76-4859CA7B5A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DE69-0099-40BF-A05C-A46587A135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F6D5-C78A-41FB-9DEB-233DF0BD98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35AB-FAFE-4562-A75A-5A4CBEF51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CC97-E4D1-4AB9-A989-A05A420F97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3ECFE-AC36-4546-A4DE-E5146C60A5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3B813-C99C-405F-A2D6-01068798B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7F8E-BC80-4714-9499-7AC0923CA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C5A8-F404-4D7C-9770-16DB92A4C8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D7E2-1CDF-4C80-8ED5-84FE3B861D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2FA8-2E2A-425A-9BDD-A87A8C334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369888" y="344488"/>
            <a:ext cx="438150" cy="4746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752475" y="344488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493713" y="76676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863600" y="76676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79375" y="693738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14375" y="236538"/>
            <a:ext cx="31750" cy="10525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395288" y="1027113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22363" y="0"/>
            <a:ext cx="77930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08831E-447F-4FDF-83FE-800F3AF798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611560" y="2636912"/>
            <a:ext cx="8027988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600" dirty="0" smtClean="0"/>
              <a:t>Common coil 16 T dipole: </a:t>
            </a:r>
            <a:br>
              <a:rPr lang="en-GB" sz="3600" dirty="0" smtClean="0"/>
            </a:br>
            <a:r>
              <a:rPr lang="en-GB" sz="3600" dirty="0" smtClean="0"/>
              <a:t>Preliminary 2-D magnetic design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23850" y="5661025"/>
            <a:ext cx="8496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s-ES_tradnl" altLang="es-ES" sz="1400" u="sng" dirty="0"/>
              <a:t>F. </a:t>
            </a:r>
            <a:r>
              <a:rPr lang="es-ES_tradnl" altLang="es-ES" sz="1400" u="sng" dirty="0" smtClean="0"/>
              <a:t>Toral</a:t>
            </a:r>
            <a:r>
              <a:rPr lang="es-ES_tradnl" altLang="es-ES" sz="1400" dirty="0" smtClean="0"/>
              <a:t>, T. </a:t>
            </a:r>
            <a:r>
              <a:rPr lang="es-ES_tradnl" altLang="es-ES" sz="1400" dirty="0" err="1" smtClean="0"/>
              <a:t>Martinez</a:t>
            </a:r>
            <a:r>
              <a:rPr lang="es-ES_tradnl" altLang="es-ES" sz="1400" dirty="0" smtClean="0"/>
              <a:t>, J. </a:t>
            </a:r>
            <a:r>
              <a:rPr lang="es-ES_tradnl" altLang="es-ES" sz="1400" dirty="0" err="1" smtClean="0"/>
              <a:t>Munilla</a:t>
            </a:r>
            <a:r>
              <a:rPr lang="es-ES_tradnl" altLang="es-ES" sz="1400" dirty="0" smtClean="0"/>
              <a:t> </a:t>
            </a:r>
            <a:r>
              <a:rPr lang="es-ES" altLang="es-ES" sz="1400" dirty="0" smtClean="0">
                <a:latin typeface="Arial" pitchFamily="34" charset="0"/>
              </a:rPr>
              <a:t>-  </a:t>
            </a:r>
            <a:r>
              <a:rPr lang="es-ES" altLang="es-ES" sz="1400" dirty="0">
                <a:latin typeface="Arial" pitchFamily="34" charset="0"/>
              </a:rPr>
              <a:t>CIEMAT</a:t>
            </a: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0" y="6488113"/>
            <a:ext cx="42839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s-ES" b="1" dirty="0" smtClean="0">
                <a:solidFill>
                  <a:srgbClr val="FFCC99"/>
                </a:solidFill>
                <a:latin typeface="Arial" pitchFamily="34" charset="0"/>
              </a:rPr>
              <a:t>1</a:t>
            </a:r>
            <a:r>
              <a:rPr lang="en-US" altLang="es-ES" b="1" baseline="30000" dirty="0" smtClean="0">
                <a:solidFill>
                  <a:srgbClr val="FFCC99"/>
                </a:solidFill>
                <a:latin typeface="Arial" pitchFamily="34" charset="0"/>
              </a:rPr>
              <a:t>st</a:t>
            </a:r>
            <a:r>
              <a:rPr lang="en-US" altLang="es-ES" b="1" dirty="0" smtClean="0">
                <a:solidFill>
                  <a:srgbClr val="FFCC99"/>
                </a:solidFill>
                <a:latin typeface="Arial" pitchFamily="34" charset="0"/>
              </a:rPr>
              <a:t> Annual Meeting, Nov. 19th</a:t>
            </a:r>
            <a:r>
              <a:rPr lang="en-US" altLang="es-ES" b="1" dirty="0">
                <a:solidFill>
                  <a:srgbClr val="FFCC99"/>
                </a:solidFill>
                <a:latin typeface="Arial" pitchFamily="34" charset="0"/>
              </a:rPr>
              <a:t>, 2015</a:t>
            </a:r>
          </a:p>
        </p:txBody>
      </p:sp>
      <p:pic>
        <p:nvPicPr>
          <p:cNvPr id="3078" name="1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6057900"/>
            <a:ext cx="45434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60648"/>
            <a:ext cx="130800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General remarks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2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64896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kern="0" dirty="0" smtClean="0">
                <a:latin typeface="+mn-lt"/>
              </a:rPr>
              <a:t>The first objective is to check the feasibility of a 16 T dipole in common coil configuration, with accelerator field quality.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kern="0" dirty="0" smtClean="0">
                <a:latin typeface="+mn-lt"/>
              </a:rPr>
              <a:t>The critical current density curve provided by Bernardo has been approximated using one of the models already available in Roxie (Summer’s fit type).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kern="0" dirty="0" smtClean="0">
                <a:latin typeface="+mn-lt"/>
              </a:rPr>
              <a:t>We have used the following wires: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High field: 38 strands, 1-mm diameter, </a:t>
            </a:r>
            <a:r>
              <a:rPr lang="en-US" altLang="es-ES" sz="1600" kern="0" dirty="0" err="1" smtClean="0">
                <a:latin typeface="+mn-lt"/>
              </a:rPr>
              <a:t>Cu:Sc</a:t>
            </a:r>
            <a:r>
              <a:rPr lang="en-US" altLang="es-ES" sz="1600" kern="0" dirty="0" smtClean="0">
                <a:latin typeface="+mn-lt"/>
              </a:rPr>
              <a:t>=1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Low field: 24 strands, 1-mm diameter, </a:t>
            </a:r>
            <a:r>
              <a:rPr lang="en-US" altLang="es-ES" sz="1600" kern="0" dirty="0" err="1" smtClean="0">
                <a:latin typeface="+mn-lt"/>
              </a:rPr>
              <a:t>Cu:Sc</a:t>
            </a:r>
            <a:r>
              <a:rPr lang="en-US" altLang="es-ES" sz="1600" kern="0" dirty="0" smtClean="0">
                <a:latin typeface="+mn-lt"/>
              </a:rPr>
              <a:t>=1.5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General layout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3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4680520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We have worked out a solution based on three double pancake coils, the innermost one wound with high field cable.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We have avoided the use of ancillary corrector coils.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A high number of conductors: 446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High field coil: 40/4/40+46/8/32=154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Low field coil 1: 28/43+43/41=155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Low field coil 2: 49/35+39/14=137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overall number of strands is 12860.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Nominal current is 10380 A.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stored energy is 7.94 MJ, that is, a self-inductance of 147 </a:t>
            </a:r>
            <a:r>
              <a:rPr lang="en-US" altLang="es-ES" sz="1600" kern="0" dirty="0" err="1" smtClean="0">
                <a:latin typeface="+mn-lt"/>
              </a:rPr>
              <a:t>mH</a:t>
            </a:r>
            <a:r>
              <a:rPr lang="en-US" altLang="es-ES" sz="1600" kern="0" dirty="0" smtClean="0">
                <a:latin typeface="+mn-lt"/>
              </a:rPr>
              <a:t>/m.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Huge Lorentz forces: horizontally, 20.2 MN/m, and vertically, 9.4 MN/m.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Lar</a:t>
            </a:r>
            <a:r>
              <a:rPr lang="en-US" altLang="es-ES" sz="1600" kern="0" dirty="0" smtClean="0">
                <a:latin typeface="+mn-lt"/>
              </a:rPr>
              <a:t>ge </a:t>
            </a:r>
            <a:r>
              <a:rPr lang="en-US" altLang="es-ES" sz="1600" kern="0" dirty="0" smtClean="0">
                <a:latin typeface="+mn-lt"/>
              </a:rPr>
              <a:t>pressure: for instance, in block </a:t>
            </a:r>
            <a:r>
              <a:rPr lang="en-US" altLang="es-ES" sz="1600" kern="0" dirty="0" smtClean="0">
                <a:latin typeface="+mn-lt"/>
              </a:rPr>
              <a:t>11, </a:t>
            </a:r>
            <a:r>
              <a:rPr lang="en-US" altLang="es-ES" sz="1600" kern="0" dirty="0" smtClean="0">
                <a:latin typeface="+mn-lt"/>
              </a:rPr>
              <a:t>overall vertical force is </a:t>
            </a:r>
            <a:r>
              <a:rPr lang="en-US" altLang="es-ES" sz="1600" kern="0" dirty="0" smtClean="0">
                <a:latin typeface="+mn-lt"/>
              </a:rPr>
              <a:t>2.94 </a:t>
            </a:r>
            <a:r>
              <a:rPr lang="en-US" altLang="es-ES" sz="1600" kern="0" dirty="0" smtClean="0">
                <a:latin typeface="+mn-lt"/>
              </a:rPr>
              <a:t>MN/m, which yields an average pressure of </a:t>
            </a:r>
            <a:r>
              <a:rPr lang="en-US" altLang="es-ES" sz="1600" kern="0" dirty="0" smtClean="0">
                <a:latin typeface="+mn-lt"/>
              </a:rPr>
              <a:t>147</a:t>
            </a:r>
            <a:r>
              <a:rPr lang="en-US" altLang="es-ES" sz="1600" kern="0" dirty="0" smtClean="0">
                <a:latin typeface="+mn-lt"/>
              </a:rPr>
              <a:t> </a:t>
            </a:r>
            <a:r>
              <a:rPr lang="en-US" altLang="es-ES" sz="1600" kern="0" dirty="0" smtClean="0">
                <a:latin typeface="+mn-lt"/>
              </a:rPr>
              <a:t>MPa on a 20-mm wide cable.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0257" y="1988840"/>
            <a:ext cx="388374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Field quality (I)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4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7920880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field quality at a given current can be optimized, but the variation of the field </a:t>
            </a:r>
            <a:r>
              <a:rPr lang="en-US" altLang="es-ES" sz="1600" kern="0" dirty="0" err="1" smtClean="0">
                <a:latin typeface="+mn-lt"/>
              </a:rPr>
              <a:t>multipoles</a:t>
            </a:r>
            <a:r>
              <a:rPr lang="en-US" altLang="es-ES" sz="1600" kern="0" dirty="0" smtClean="0">
                <a:latin typeface="+mn-lt"/>
              </a:rPr>
              <a:t> with current is very large.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err="1" smtClean="0">
                <a:latin typeface="+mn-lt"/>
              </a:rPr>
              <a:t>Multipole</a:t>
            </a:r>
            <a:r>
              <a:rPr lang="en-US" altLang="es-ES" sz="1600" kern="0" dirty="0" smtClean="0">
                <a:latin typeface="+mn-lt"/>
              </a:rPr>
              <a:t> a2 shows the largest influence of iron saturation.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348880"/>
            <a:ext cx="5283859" cy="37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Field quality (II)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5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7920880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Different strategies have been tested to decrease the </a:t>
            </a:r>
            <a:r>
              <a:rPr lang="en-US" altLang="es-ES" sz="1600" kern="0" dirty="0" err="1" smtClean="0">
                <a:latin typeface="+mn-lt"/>
              </a:rPr>
              <a:t>multipole</a:t>
            </a:r>
            <a:r>
              <a:rPr lang="en-US" altLang="es-ES" sz="1600" kern="0" dirty="0" smtClean="0">
                <a:latin typeface="+mn-lt"/>
              </a:rPr>
              <a:t> field variation with current: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Shaping the iron: holes, noses, simple ring, shims.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Shifting individual blocks (no symmetry).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407474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 descr="Pantallazo.png"/>
          <p:cNvPicPr>
            <a:picLocks noChangeAspect="1"/>
          </p:cNvPicPr>
          <p:nvPr/>
        </p:nvPicPr>
        <p:blipFill>
          <a:blip r:embed="rId3" cstate="print"/>
          <a:srcRect l="33463" t="7161" r="13775" b="10940"/>
          <a:stretch>
            <a:fillRect/>
          </a:stretch>
        </p:blipFill>
        <p:spPr>
          <a:xfrm>
            <a:off x="4932040" y="2564904"/>
            <a:ext cx="393385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Operation margin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6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5256584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</a:t>
            </a:r>
            <a:r>
              <a:rPr lang="en-US" altLang="es-ES" sz="1600" kern="0" dirty="0" smtClean="0">
                <a:latin typeface="+mn-lt"/>
              </a:rPr>
              <a:t>peak field at HF coil blocks is 16.38 T, while it is 15.58 T at LF coil blocks.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peak field at LF coil blocks could be reduced if they are moved away from the mid-plane, but it spoils the field quality</a:t>
            </a:r>
            <a:r>
              <a:rPr lang="en-US" altLang="es-ES" sz="1600" kern="0" dirty="0" smtClean="0">
                <a:latin typeface="+mn-lt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A fourth coil is not very efficient and quite expensive solution.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More strands in the low field cable do not help, because the current density decreases and so the field at the aperture.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More cables could be added to the existing blocks, but they spoil the field quality.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Further </a:t>
            </a:r>
            <a:r>
              <a:rPr lang="en-US" altLang="es-ES" sz="1600" kern="0" dirty="0" smtClean="0">
                <a:latin typeface="+mn-lt"/>
              </a:rPr>
              <a:t>work on field quality optimization is necessary.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161781"/>
              </p:ext>
            </p:extLst>
          </p:nvPr>
        </p:nvGraphicFramePr>
        <p:xfrm>
          <a:off x="6156176" y="836712"/>
          <a:ext cx="2471936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5968"/>
                <a:gridCol w="1235968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Block #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89.3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87.7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88.6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79.2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74.1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6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66.8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7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95.5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66.8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9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96.6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60.1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="1" dirty="0" smtClean="0">
                          <a:solidFill>
                            <a:srgbClr val="FF0000"/>
                          </a:solidFill>
                        </a:rPr>
                        <a:t>96.9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12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56.6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94.2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14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53.6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Fringe field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7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3744416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fringe field in a common coil layout is relatively low.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Without iron, field is 1.35 T at 400 mm off center and 72 </a:t>
            </a:r>
            <a:r>
              <a:rPr lang="en-US" altLang="es-ES" sz="1600" kern="0" dirty="0" err="1" smtClean="0">
                <a:latin typeface="+mn-lt"/>
              </a:rPr>
              <a:t>mT</a:t>
            </a:r>
            <a:r>
              <a:rPr lang="en-US" altLang="es-ES" sz="1600" kern="0" dirty="0" smtClean="0">
                <a:latin typeface="+mn-lt"/>
              </a:rPr>
              <a:t> at 1 m off center. 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With a 750-mm </a:t>
            </a:r>
            <a:r>
              <a:rPr lang="en-US" altLang="es-ES" sz="1600" kern="0" dirty="0" smtClean="0">
                <a:latin typeface="+mn-lt"/>
              </a:rPr>
              <a:t>outer diameter </a:t>
            </a:r>
            <a:r>
              <a:rPr lang="en-US" altLang="es-ES" sz="1600" kern="0" dirty="0" smtClean="0">
                <a:latin typeface="+mn-lt"/>
              </a:rPr>
              <a:t>iron, those fringe fields are reduced </a:t>
            </a:r>
            <a:r>
              <a:rPr lang="en-US" altLang="es-ES" sz="1600" kern="0" dirty="0" smtClean="0">
                <a:latin typeface="+mn-lt"/>
              </a:rPr>
              <a:t>to </a:t>
            </a:r>
            <a:r>
              <a:rPr lang="en-US" altLang="es-ES" sz="1600" kern="0" dirty="0" smtClean="0">
                <a:latin typeface="+mn-lt"/>
              </a:rPr>
              <a:t>1.25 T and 72 </a:t>
            </a:r>
            <a:r>
              <a:rPr lang="en-US" altLang="es-ES" sz="1600" kern="0" dirty="0" err="1" smtClean="0">
                <a:latin typeface="+mn-lt"/>
              </a:rPr>
              <a:t>mT</a:t>
            </a:r>
            <a:r>
              <a:rPr lang="en-US" altLang="es-ES" sz="1600" kern="0" dirty="0" smtClean="0">
                <a:latin typeface="+mn-lt"/>
              </a:rPr>
              <a:t>, respectively.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The iron enhances the field created by free currents in 1 T.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337" y="1484784"/>
            <a:ext cx="457879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Conclusions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8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799288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Main challenges of a 16-T dipole magnet with common coil layout are identified: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Field quality is difficult to achieve because of the iron saturation.</a:t>
            </a:r>
          </a:p>
          <a:p>
            <a:pPr marL="800100" lvl="1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Huge Lorentz forces and stresses, because of the large number of cables and high field.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Further work is necessary to refine the present solution and to identify the sensitivity of the evaluation parameters to the design variables</a:t>
            </a:r>
            <a:r>
              <a:rPr lang="en-US" altLang="es-ES" sz="1600" kern="0" dirty="0" smtClean="0">
                <a:latin typeface="+mn-lt"/>
              </a:rPr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>
                <a:latin typeface="+mn-lt"/>
              </a:rPr>
              <a:t>A first 3-D design will be performed to evaluate the impact of the coil ends on the integral </a:t>
            </a:r>
            <a:r>
              <a:rPr lang="en-US" altLang="es-ES" sz="1600" kern="0" dirty="0" smtClean="0">
                <a:latin typeface="+mn-lt"/>
              </a:rPr>
              <a:t>field quality.</a:t>
            </a:r>
            <a:endParaRPr lang="en-US" altLang="es-ES" sz="1600" kern="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Mezclas">
  <a:themeElements>
    <a:clrScheme name="Mezcla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9198</TotalTime>
  <Words>623</Words>
  <Application>Microsoft Office PowerPoint</Application>
  <PresentationFormat>Presentación en pantalla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Wingdings</vt:lpstr>
      <vt:lpstr>Mezclas</vt:lpstr>
      <vt:lpstr>Common coil 16 T dipole:  Preliminary 2-D magnetic design</vt:lpstr>
      <vt:lpstr>General remarks</vt:lpstr>
      <vt:lpstr>General layout</vt:lpstr>
      <vt:lpstr>Field quality (I)</vt:lpstr>
      <vt:lpstr>Field quality (II)</vt:lpstr>
      <vt:lpstr>Operation margin</vt:lpstr>
      <vt:lpstr>Fringe field</vt:lpstr>
      <vt:lpstr>Conclusions</vt:lpstr>
    </vt:vector>
  </TitlesOfParts>
  <Company>CIEMAT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CTF3 Kicker TDR</dc:title>
  <dc:creator>Iker Rodriguez</dc:creator>
  <cp:lastModifiedBy>admin</cp:lastModifiedBy>
  <cp:revision>644</cp:revision>
  <dcterms:created xsi:type="dcterms:W3CDTF">2006-04-04T07:28:52Z</dcterms:created>
  <dcterms:modified xsi:type="dcterms:W3CDTF">2015-11-19T07:17:14Z</dcterms:modified>
</cp:coreProperties>
</file>