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72" r:id="rId4"/>
    <p:sldId id="260" r:id="rId5"/>
    <p:sldId id="259" r:id="rId6"/>
    <p:sldId id="261" r:id="rId7"/>
    <p:sldId id="262" r:id="rId8"/>
    <p:sldId id="264" r:id="rId9"/>
    <p:sldId id="263" r:id="rId10"/>
    <p:sldId id="267" r:id="rId11"/>
    <p:sldId id="266" r:id="rId12"/>
    <p:sldId id="268" r:id="rId13"/>
    <p:sldId id="269" r:id="rId14"/>
    <p:sldId id="271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83"/>
    <p:restoredTop sz="96291"/>
  </p:normalViewPr>
  <p:slideViewPr>
    <p:cSldViewPr snapToGrid="0" snapToObjects="1">
      <p:cViewPr>
        <p:scale>
          <a:sx n="90" d="100"/>
          <a:sy n="90" d="100"/>
        </p:scale>
        <p:origin x="872" y="8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11/19/15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" y="6150798"/>
            <a:ext cx="9464580" cy="7072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07" y="6311669"/>
            <a:ext cx="1179432" cy="4375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21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Variants Cos-Theta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887"/>
            <a:ext cx="9060589" cy="4634295"/>
          </a:xfrm>
        </p:spPr>
      </p:pic>
      <p:sp>
        <p:nvSpPr>
          <p:cNvPr id="8" name="TextBox 7"/>
          <p:cNvSpPr txBox="1"/>
          <p:nvPr/>
        </p:nvSpPr>
        <p:spPr>
          <a:xfrm>
            <a:off x="2085975" y="6075144"/>
            <a:ext cx="6814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from </a:t>
            </a:r>
            <a:r>
              <a:rPr lang="en-US" dirty="0" err="1" smtClean="0"/>
              <a:t>EuroCirCol</a:t>
            </a:r>
            <a:r>
              <a:rPr lang="en-US" dirty="0" smtClean="0"/>
              <a:t> WP5 </a:t>
            </a:r>
            <a:r>
              <a:rPr lang="en-US" smtClean="0"/>
              <a:t>coordination meeting </a:t>
            </a:r>
            <a:r>
              <a:rPr lang="en-US" dirty="0" smtClean="0"/>
              <a:t>on 9 </a:t>
            </a:r>
            <a:r>
              <a:rPr lang="en-US" dirty="0"/>
              <a:t>Oct. </a:t>
            </a:r>
            <a:r>
              <a:rPr lang="en-US" dirty="0" smtClean="0"/>
              <a:t>2015. 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4" t="31064" b="43805"/>
          <a:stretch/>
        </p:blipFill>
        <p:spPr>
          <a:xfrm>
            <a:off x="1800225" y="2829867"/>
            <a:ext cx="5200650" cy="67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37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Variants Block Coils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2773"/>
            <a:ext cx="9144000" cy="47245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85975" y="6075144"/>
            <a:ext cx="6814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from </a:t>
            </a:r>
            <a:r>
              <a:rPr lang="en-US" dirty="0" err="1" smtClean="0"/>
              <a:t>EuroCirCol</a:t>
            </a:r>
            <a:r>
              <a:rPr lang="en-US" dirty="0" smtClean="0"/>
              <a:t> WP5 </a:t>
            </a:r>
            <a:r>
              <a:rPr lang="en-US" smtClean="0"/>
              <a:t>coordination meeting </a:t>
            </a:r>
            <a:r>
              <a:rPr lang="en-US" dirty="0" smtClean="0"/>
              <a:t>on 9 </a:t>
            </a:r>
            <a:r>
              <a:rPr lang="en-US" dirty="0"/>
              <a:t>Oct. </a:t>
            </a:r>
            <a:r>
              <a:rPr lang="en-US" dirty="0" smtClean="0"/>
              <a:t>2015. 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19"/>
          <a:stretch/>
        </p:blipFill>
        <p:spPr>
          <a:xfrm>
            <a:off x="1420926" y="2972926"/>
            <a:ext cx="6094299" cy="76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7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8"/>
            <a:ext cx="8226854" cy="940443"/>
          </a:xfrm>
        </p:spPr>
        <p:txBody>
          <a:bodyPr/>
          <a:lstStyle/>
          <a:p>
            <a:r>
              <a:rPr lang="en-US" dirty="0" smtClean="0"/>
              <a:t>LHC Circuit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/>
              <a:t>N</a:t>
            </a:r>
            <a:r>
              <a:rPr lang="en-US" baseline="-25000" dirty="0" err="1" smtClean="0"/>
              <a:t>sec</a:t>
            </a:r>
            <a:r>
              <a:rPr lang="en-US" dirty="0" smtClean="0"/>
              <a:t> = 8, </a:t>
            </a:r>
            <a:r>
              <a:rPr lang="en-US" i="1" dirty="0" smtClean="0"/>
              <a:t>N</a:t>
            </a:r>
            <a:r>
              <a:rPr lang="en-US" baseline="-25000" dirty="0" smtClean="0"/>
              <a:t>EE</a:t>
            </a:r>
            <a:r>
              <a:rPr lang="en-US" dirty="0" smtClean="0"/>
              <a:t> = 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5247"/>
            <a:ext cx="9144000" cy="4329441"/>
          </a:xfrm>
          <a:prstGeom prst="rect">
            <a:avLst/>
          </a:prstGeom>
        </p:spPr>
      </p:pic>
      <p:sp>
        <p:nvSpPr>
          <p:cNvPr id="6" name="Line Callout 1 5"/>
          <p:cNvSpPr/>
          <p:nvPr/>
        </p:nvSpPr>
        <p:spPr>
          <a:xfrm>
            <a:off x="7725430" y="805965"/>
            <a:ext cx="958624" cy="519641"/>
          </a:xfrm>
          <a:prstGeom prst="borderCallout1">
            <a:avLst>
              <a:gd name="adj1" fmla="val 109483"/>
              <a:gd name="adj2" fmla="val 39360"/>
              <a:gd name="adj3" fmla="val 216981"/>
              <a:gd name="adj4" fmla="val 3618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lowest </a:t>
            </a:r>
            <a:r>
              <a:rPr lang="en-US" dirty="0" err="1" smtClean="0"/>
              <a:t>Ld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6694713" y="3750146"/>
            <a:ext cx="958624" cy="519641"/>
          </a:xfrm>
          <a:prstGeom prst="borderCallout1">
            <a:avLst>
              <a:gd name="adj1" fmla="val 37997"/>
              <a:gd name="adj2" fmla="val -9823"/>
              <a:gd name="adj3" fmla="val 112500"/>
              <a:gd name="adj4" fmla="val -383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highest </a:t>
            </a:r>
            <a:r>
              <a:rPr lang="en-US" dirty="0" err="1" smtClean="0"/>
              <a:t>Ld</a:t>
            </a:r>
            <a:endParaRPr lang="en-US" dirty="0"/>
          </a:p>
        </p:txBody>
      </p:sp>
      <p:sp>
        <p:nvSpPr>
          <p:cNvPr id="8" name="Lightning Bolt 7"/>
          <p:cNvSpPr/>
          <p:nvPr/>
        </p:nvSpPr>
        <p:spPr>
          <a:xfrm>
            <a:off x="5457823" y="5072063"/>
            <a:ext cx="557212" cy="557212"/>
          </a:xfrm>
          <a:prstGeom prst="lightningBolt">
            <a:avLst/>
          </a:prstGeom>
          <a:solidFill>
            <a:srgbClr val="FFC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ightning Bolt 8"/>
          <p:cNvSpPr/>
          <p:nvPr/>
        </p:nvSpPr>
        <p:spPr>
          <a:xfrm>
            <a:off x="7168218" y="2640220"/>
            <a:ext cx="557212" cy="557212"/>
          </a:xfrm>
          <a:prstGeom prst="lightningBolt">
            <a:avLst/>
          </a:prstGeom>
          <a:solidFill>
            <a:srgbClr val="FFC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3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Study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8949"/>
            <a:ext cx="9144000" cy="271918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i="1" dirty="0" err="1" smtClean="0"/>
              <a:t>N</a:t>
            </a:r>
            <a:r>
              <a:rPr lang="en-US" sz="2800" baseline="-25000" dirty="0" err="1" smtClean="0"/>
              <a:t>cir</a:t>
            </a:r>
            <a:r>
              <a:rPr lang="en-US" sz="2800" baseline="-25000" dirty="0" smtClean="0"/>
              <a:t> per octant</a:t>
            </a:r>
            <a:r>
              <a:rPr lang="en-US" sz="2800" dirty="0" smtClean="0"/>
              <a:t> number of powering sectors per octant, </a:t>
            </a:r>
            <a:r>
              <a:rPr lang="en-US" sz="2800" i="1" dirty="0" err="1" smtClean="0"/>
              <a:t>N</a:t>
            </a:r>
            <a:r>
              <a:rPr lang="en-US" sz="2800" baseline="-25000" dirty="0" err="1" smtClean="0"/>
              <a:t>sec</a:t>
            </a:r>
            <a:r>
              <a:rPr lang="en-US" sz="2800" dirty="0" smtClean="0"/>
              <a:t> = </a:t>
            </a:r>
            <a:r>
              <a:rPr lang="en-US" sz="2800" i="1" dirty="0" err="1"/>
              <a:t>N</a:t>
            </a:r>
            <a:r>
              <a:rPr lang="en-US" sz="2800" baseline="-25000" dirty="0" err="1"/>
              <a:t>cir</a:t>
            </a:r>
            <a:r>
              <a:rPr lang="en-US" sz="2800" baseline="-25000" dirty="0"/>
              <a:t> per octant</a:t>
            </a:r>
            <a:r>
              <a:rPr lang="en-US" sz="2800" dirty="0"/>
              <a:t> </a:t>
            </a:r>
            <a:r>
              <a:rPr lang="en-US" sz="2800" dirty="0" smtClean="0"/>
              <a:t>* 8.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6025" y="5714999"/>
            <a:ext cx="5735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Lowest inductance, lowest </a:t>
            </a:r>
            <a:r>
              <a:rPr lang="en-US" i="1" dirty="0" err="1" smtClean="0"/>
              <a:t>N</a:t>
            </a:r>
            <a:r>
              <a:rPr lang="en-US" baseline="-25000" dirty="0" err="1" smtClean="0"/>
              <a:t>sec</a:t>
            </a:r>
            <a:r>
              <a:rPr lang="en-US" dirty="0" smtClean="0"/>
              <a:t> and </a:t>
            </a:r>
            <a:r>
              <a:rPr lang="en-US" i="1" dirty="0" smtClean="0"/>
              <a:t>N</a:t>
            </a:r>
            <a:r>
              <a:rPr lang="en-US" baseline="-25000" dirty="0" smtClean="0"/>
              <a:t>EE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Highest inductance and </a:t>
            </a:r>
            <a:r>
              <a:rPr lang="en-US" i="1" dirty="0" err="1"/>
              <a:t>V</a:t>
            </a:r>
            <a:r>
              <a:rPr lang="en-US" baseline="-25000" dirty="0" err="1"/>
              <a:t>gnd</a:t>
            </a:r>
            <a:r>
              <a:rPr lang="en-US" baseline="-25000" dirty="0"/>
              <a:t> </a:t>
            </a:r>
            <a:r>
              <a:rPr lang="en-US" dirty="0" smtClean="0"/>
              <a:t>=1 kV : </a:t>
            </a:r>
            <a:r>
              <a:rPr lang="en-US" i="1" dirty="0" err="1" smtClean="0"/>
              <a:t>N</a:t>
            </a:r>
            <a:r>
              <a:rPr lang="en-US" baseline="-25000" dirty="0" err="1" smtClean="0"/>
              <a:t>sec</a:t>
            </a:r>
            <a:r>
              <a:rPr lang="en-US" dirty="0" smtClean="0"/>
              <a:t> = 64, </a:t>
            </a:r>
            <a:r>
              <a:rPr lang="en-US" i="1" dirty="0" smtClean="0"/>
              <a:t>N</a:t>
            </a:r>
            <a:r>
              <a:rPr lang="en-US" baseline="-25000" dirty="0" smtClean="0"/>
              <a:t>EE</a:t>
            </a:r>
            <a:r>
              <a:rPr lang="en-US" dirty="0" smtClean="0"/>
              <a:t> = 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4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1432"/>
            <a:ext cx="8372476" cy="4667421"/>
          </a:xfrm>
        </p:spPr>
        <p:txBody>
          <a:bodyPr>
            <a:noAutofit/>
          </a:bodyPr>
          <a:lstStyle/>
          <a:p>
            <a:r>
              <a:rPr lang="en-US" sz="2000" dirty="0" smtClean="0"/>
              <a:t>Circuit protection </a:t>
            </a:r>
            <a:r>
              <a:rPr lang="en-US" sz="2000" dirty="0" smtClean="0"/>
              <a:t>does not put hard constraints on magnet design.</a:t>
            </a:r>
            <a:endParaRPr lang="en-US" sz="2000" dirty="0" smtClean="0"/>
          </a:p>
          <a:p>
            <a:r>
              <a:rPr lang="en-US" sz="2000" dirty="0" smtClean="0"/>
              <a:t>Low-inductance magnets </a:t>
            </a:r>
            <a:r>
              <a:rPr lang="en-US" sz="2000" dirty="0" smtClean="0"/>
              <a:t>are intrinsically </a:t>
            </a:r>
            <a:r>
              <a:rPr lang="en-US" sz="2000" dirty="0" smtClean="0"/>
              <a:t>advantageous:</a:t>
            </a:r>
            <a:endParaRPr lang="en-US" sz="2000" dirty="0" smtClean="0"/>
          </a:p>
          <a:p>
            <a:pPr lvl="1"/>
            <a:r>
              <a:rPr lang="en-US" sz="1800" dirty="0" smtClean="0"/>
              <a:t>Reduced number of circuits and EE units.</a:t>
            </a:r>
          </a:p>
          <a:p>
            <a:pPr lvl="1"/>
            <a:r>
              <a:rPr lang="en-US" sz="1800" dirty="0" smtClean="0"/>
              <a:t>Reduced voltage in magnet during quench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Lower power consumption.</a:t>
            </a:r>
            <a:endParaRPr lang="en-US" sz="1800" dirty="0" smtClean="0"/>
          </a:p>
          <a:p>
            <a:r>
              <a:rPr lang="en-US" sz="2000" dirty="0" smtClean="0"/>
              <a:t>Voltage-to-ground has large </a:t>
            </a:r>
            <a:r>
              <a:rPr lang="en-US" sz="2000" dirty="0" smtClean="0"/>
              <a:t>impact on </a:t>
            </a:r>
            <a:r>
              <a:rPr lang="en-US" sz="2000" i="1" dirty="0" err="1" smtClean="0"/>
              <a:t>N</a:t>
            </a:r>
            <a:r>
              <a:rPr lang="en-US" sz="2000" baseline="-25000" dirty="0" err="1" smtClean="0"/>
              <a:t>sec</a:t>
            </a:r>
            <a:r>
              <a:rPr lang="en-US" sz="2000" dirty="0" smtClean="0"/>
              <a:t> and </a:t>
            </a:r>
            <a:r>
              <a:rPr lang="en-US" sz="2000" i="1" dirty="0" smtClean="0"/>
              <a:t>N</a:t>
            </a:r>
            <a:r>
              <a:rPr lang="en-US" sz="2000" baseline="-25000" dirty="0" smtClean="0"/>
              <a:t>EE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lvl="1"/>
            <a:r>
              <a:rPr lang="en-US" sz="1800" dirty="0" smtClean="0"/>
              <a:t>Need ambitious design goal and risk analysis for test voltage.</a:t>
            </a:r>
          </a:p>
          <a:p>
            <a:r>
              <a:rPr lang="en-US" sz="2000" dirty="0" smtClean="0"/>
              <a:t>Cost </a:t>
            </a:r>
            <a:r>
              <a:rPr lang="en-US" sz="2000" dirty="0" smtClean="0"/>
              <a:t>of </a:t>
            </a:r>
            <a:r>
              <a:rPr lang="en-US" sz="2000" dirty="0" smtClean="0"/>
              <a:t>PC/EE critical only for very large </a:t>
            </a:r>
            <a:r>
              <a:rPr lang="en-US" sz="2000" i="1" dirty="0" err="1"/>
              <a:t>N</a:t>
            </a:r>
            <a:r>
              <a:rPr lang="en-US" sz="2000" baseline="-25000" dirty="0" err="1"/>
              <a:t>sec</a:t>
            </a:r>
            <a:r>
              <a:rPr lang="en-US" sz="2000" dirty="0"/>
              <a:t> and </a:t>
            </a:r>
            <a:r>
              <a:rPr lang="en-US" sz="2000" i="1" dirty="0" smtClean="0"/>
              <a:t>N</a:t>
            </a:r>
            <a:r>
              <a:rPr lang="en-US" sz="2000" baseline="-25000" dirty="0" smtClean="0"/>
              <a:t>EE</a:t>
            </a:r>
            <a:r>
              <a:rPr lang="en-US" sz="2000" dirty="0"/>
              <a:t>:</a:t>
            </a:r>
            <a:endParaRPr lang="en-US" sz="2000" dirty="0" smtClean="0"/>
          </a:p>
          <a:p>
            <a:pPr lvl="1"/>
            <a:r>
              <a:rPr lang="en-US" sz="1800" dirty="0" smtClean="0"/>
              <a:t>Extreme </a:t>
            </a:r>
            <a:r>
              <a:rPr lang="en-US" sz="1800" dirty="0" smtClean="0"/>
              <a:t>example: </a:t>
            </a:r>
            <a:r>
              <a:rPr lang="en-US" sz="1800" dirty="0" smtClean="0"/>
              <a:t>64 powering sectors, 8 EE units each: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128 </a:t>
            </a:r>
            <a:r>
              <a:rPr lang="en-US" sz="1800" dirty="0" smtClean="0"/>
              <a:t>MCHF + 154 MCHF + cavern cost.</a:t>
            </a:r>
          </a:p>
          <a:p>
            <a:r>
              <a:rPr lang="en-US" sz="2000" dirty="0" smtClean="0"/>
              <a:t>Availability </a:t>
            </a:r>
            <a:r>
              <a:rPr lang="en-US" sz="2000" dirty="0"/>
              <a:t>considerations need to be studied.</a:t>
            </a:r>
            <a:endParaRPr lang="en-US" sz="2000" dirty="0" smtClean="0"/>
          </a:p>
          <a:p>
            <a:pPr lvl="1"/>
            <a:r>
              <a:rPr lang="en-US" sz="1800" dirty="0" smtClean="0"/>
              <a:t>Mean-time to failure in PC, etc.</a:t>
            </a:r>
          </a:p>
          <a:p>
            <a:pPr lvl="1"/>
            <a:r>
              <a:rPr lang="en-US" sz="1800" dirty="0" smtClean="0"/>
              <a:t>For </a:t>
            </a:r>
            <a:r>
              <a:rPr lang="en-US" sz="1800" dirty="0"/>
              <a:t>training, shorter powering sectors are advantageous.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82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to work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Fast transient analysis</a:t>
            </a:r>
          </a:p>
          <a:p>
            <a:r>
              <a:rPr lang="en-US" dirty="0" smtClean="0"/>
              <a:t>Diode/</a:t>
            </a:r>
            <a:r>
              <a:rPr lang="en-US" dirty="0" err="1" smtClean="0"/>
              <a:t>busbar</a:t>
            </a:r>
            <a:r>
              <a:rPr lang="en-US" dirty="0" smtClean="0"/>
              <a:t> design</a:t>
            </a:r>
          </a:p>
          <a:p>
            <a:r>
              <a:rPr lang="en-US" dirty="0" smtClean="0"/>
              <a:t>EE conceptual studies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9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Circuit-protection aspects of different </a:t>
            </a:r>
            <a:r>
              <a:rPr lang="en-US" dirty="0" smtClean="0"/>
              <a:t>preliminary magnet-design </a:t>
            </a:r>
            <a:r>
              <a:rPr lang="en-US" dirty="0"/>
              <a:t>options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962627"/>
            <a:ext cx="5243513" cy="41965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Prioli</a:t>
            </a:r>
            <a:r>
              <a:rPr lang="en-US" dirty="0" smtClean="0"/>
              <a:t>, B. Auchmann, A. </a:t>
            </a:r>
            <a:r>
              <a:rPr lang="en-US" dirty="0" err="1" smtClean="0"/>
              <a:t>Verweij</a:t>
            </a:r>
            <a:r>
              <a:rPr lang="en-US" dirty="0" smtClean="0"/>
              <a:t> with input from H. </a:t>
            </a:r>
            <a:r>
              <a:rPr lang="en-US" dirty="0" err="1" smtClean="0"/>
              <a:t>Thiesen</a:t>
            </a:r>
            <a:endParaRPr lang="en-US" dirty="0" smtClean="0"/>
          </a:p>
          <a:p>
            <a:r>
              <a:rPr lang="en-US" dirty="0" smtClean="0"/>
              <a:t>20.11.2015, </a:t>
            </a:r>
            <a:r>
              <a:rPr lang="en-US" dirty="0" err="1" smtClean="0"/>
              <a:t>Orsay</a:t>
            </a:r>
            <a:r>
              <a:rPr lang="en-US" dirty="0" smtClean="0"/>
              <a:t>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47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r</a:t>
            </a:r>
            <a:r>
              <a:rPr lang="en-US" dirty="0" smtClean="0"/>
              <a:t>elevant parameters.</a:t>
            </a:r>
            <a:endParaRPr lang="en-US" dirty="0" smtClean="0"/>
          </a:p>
          <a:p>
            <a:r>
              <a:rPr lang="en-US" dirty="0" smtClean="0"/>
              <a:t>Magnet parameters from </a:t>
            </a:r>
            <a:r>
              <a:rPr lang="en-US" dirty="0" smtClean="0"/>
              <a:t>last </a:t>
            </a:r>
            <a:br>
              <a:rPr lang="en-US" dirty="0" smtClean="0"/>
            </a:br>
            <a:r>
              <a:rPr lang="en-US" dirty="0" smtClean="0"/>
              <a:t>coordination meeting (9 Oct.).</a:t>
            </a:r>
            <a:endParaRPr lang="en-US" dirty="0" smtClean="0"/>
          </a:p>
          <a:p>
            <a:r>
              <a:rPr lang="en-US" dirty="0" smtClean="0"/>
              <a:t>Parametric </a:t>
            </a:r>
            <a:r>
              <a:rPr lang="en-US" dirty="0" smtClean="0"/>
              <a:t>study.</a:t>
            </a:r>
            <a:endParaRPr lang="en-US" dirty="0" smtClean="0"/>
          </a:p>
          <a:p>
            <a:r>
              <a:rPr lang="en-US" dirty="0" smtClean="0"/>
              <a:t>Conclusions.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31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28" y="1325563"/>
            <a:ext cx="7277169" cy="46672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14663" y="6356350"/>
            <a:ext cx="5805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R. Schmidt, FCC week Washington, March 2015.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5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81" y="1325563"/>
            <a:ext cx="8141862" cy="46672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14663" y="6356350"/>
            <a:ext cx="5805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R. Schmidt, FCC week Washington, March 2015.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26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Design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i="1" dirty="0" err="1" smtClean="0"/>
              <a:t>I</a:t>
            </a:r>
            <a:r>
              <a:rPr lang="en-US" sz="2000" baseline="-25000" dirty="0" err="1" smtClean="0"/>
              <a:t>nom</a:t>
            </a:r>
            <a:r>
              <a:rPr lang="en-US" sz="2000" dirty="0" smtClean="0"/>
              <a:t>, </a:t>
            </a:r>
            <a:r>
              <a:rPr lang="en-US" sz="2000" i="1" dirty="0" err="1" smtClean="0"/>
              <a:t>I</a:t>
            </a:r>
            <a:r>
              <a:rPr lang="en-US" sz="2000" baseline="-25000" dirty="0" err="1" smtClean="0"/>
              <a:t>ultim</a:t>
            </a:r>
            <a:r>
              <a:rPr lang="en-US" sz="2000" dirty="0" smtClean="0"/>
              <a:t>.</a:t>
            </a:r>
          </a:p>
          <a:p>
            <a:r>
              <a:rPr lang="en-US" sz="2000" i="1" dirty="0" err="1" smtClean="0"/>
              <a:t>L</a:t>
            </a:r>
            <a:r>
              <a:rPr lang="en-US" sz="2000" baseline="-25000" dirty="0" err="1" smtClean="0"/>
              <a:t>d</a:t>
            </a:r>
            <a:r>
              <a:rPr lang="en-US" sz="2000" dirty="0" err="1" smtClean="0"/>
              <a:t>@inj</a:t>
            </a:r>
            <a:r>
              <a:rPr lang="en-US" sz="2000" dirty="0" smtClean="0"/>
              <a:t>, </a:t>
            </a:r>
            <a:r>
              <a:rPr lang="en-US" sz="2000" i="1" dirty="0" err="1" smtClean="0"/>
              <a:t>L</a:t>
            </a:r>
            <a:r>
              <a:rPr lang="en-US" sz="2000" baseline="-25000" dirty="0" err="1" smtClean="0"/>
              <a:t>d</a:t>
            </a:r>
            <a:r>
              <a:rPr lang="en-US" sz="2000" dirty="0" err="1" smtClean="0"/>
              <a:t>@ultim</a:t>
            </a:r>
            <a:endParaRPr lang="en-US" sz="2000" dirty="0" smtClean="0"/>
          </a:p>
          <a:p>
            <a:r>
              <a:rPr lang="en-US" sz="2000" dirty="0" smtClean="0"/>
              <a:t>Stored energy </a:t>
            </a:r>
            <a:r>
              <a:rPr lang="en-US" sz="2000" i="1" dirty="0" err="1" smtClean="0"/>
              <a:t>E</a:t>
            </a:r>
            <a:r>
              <a:rPr lang="en-US" sz="2000" dirty="0" err="1" smtClean="0"/>
              <a:t>@ultim</a:t>
            </a:r>
            <a:endParaRPr lang="en-US" sz="2000" dirty="0" smtClean="0"/>
          </a:p>
          <a:p>
            <a:r>
              <a:rPr lang="en-US" sz="2000" i="1" dirty="0" err="1" smtClean="0"/>
              <a:t>V</a:t>
            </a:r>
            <a:r>
              <a:rPr lang="en-US" sz="2000" baseline="-25000" dirty="0" err="1" smtClean="0"/>
              <a:t>gnd</a:t>
            </a:r>
            <a:r>
              <a:rPr lang="en-US" sz="2000" dirty="0" smtClean="0"/>
              <a:t>: </a:t>
            </a:r>
            <a:r>
              <a:rPr lang="en-US" sz="2000" dirty="0"/>
              <a:t>max. voltage to ground during </a:t>
            </a:r>
            <a:r>
              <a:rPr lang="en-US" sz="2000" dirty="0" smtClean="0"/>
              <a:t>fast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power </a:t>
            </a:r>
            <a:r>
              <a:rPr lang="en-US" sz="2000" dirty="0" smtClean="0"/>
              <a:t>abort without </a:t>
            </a:r>
            <a:r>
              <a:rPr lang="en-US" sz="2000" dirty="0"/>
              <a:t>quench or earth </a:t>
            </a:r>
            <a:r>
              <a:rPr lang="en-US" sz="2000" dirty="0" smtClean="0"/>
              <a:t>fault.</a:t>
            </a:r>
          </a:p>
          <a:p>
            <a:r>
              <a:rPr lang="en-US" sz="2000" dirty="0" smtClean="0"/>
              <a:t>Derived quantity:</a:t>
            </a:r>
          </a:p>
          <a:p>
            <a:pPr lvl="1"/>
            <a:r>
              <a:rPr lang="en-US" sz="1800" dirty="0" smtClean="0"/>
              <a:t>test voltage to ground, e.g.,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i="1" dirty="0" err="1" smtClean="0"/>
              <a:t>V</a:t>
            </a:r>
            <a:r>
              <a:rPr lang="en-US" sz="1800" baseline="-25000" dirty="0" err="1" smtClean="0"/>
              <a:t>test</a:t>
            </a:r>
            <a:r>
              <a:rPr lang="en-US" sz="1800" dirty="0" smtClean="0"/>
              <a:t> </a:t>
            </a:r>
            <a:r>
              <a:rPr lang="en-US" sz="1800" dirty="0" smtClean="0"/>
              <a:t>= 2*</a:t>
            </a:r>
            <a:r>
              <a:rPr lang="en-US" sz="1800" i="1" dirty="0" err="1" smtClean="0"/>
              <a:t>V</a:t>
            </a:r>
            <a:r>
              <a:rPr lang="en-US" sz="1800" baseline="-25000" dirty="0" err="1" smtClean="0"/>
              <a:t>gnd</a:t>
            </a:r>
            <a:r>
              <a:rPr lang="en-US" sz="1800" dirty="0" smtClean="0"/>
              <a:t> + </a:t>
            </a:r>
            <a:r>
              <a:rPr lang="en-US" sz="1800" i="1" dirty="0" err="1" smtClean="0"/>
              <a:t>V</a:t>
            </a:r>
            <a:r>
              <a:rPr lang="en-US" sz="1800" baseline="-25000" dirty="0" err="1" smtClean="0"/>
              <a:t>quench</a:t>
            </a:r>
            <a:r>
              <a:rPr lang="en-US" sz="1800" dirty="0" smtClean="0"/>
              <a:t> where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i="1" dirty="0" err="1" smtClean="0"/>
              <a:t>V</a:t>
            </a:r>
            <a:r>
              <a:rPr lang="en-US" sz="1800" baseline="-25000" dirty="0" err="1" smtClean="0"/>
              <a:t>quench</a:t>
            </a:r>
            <a:r>
              <a:rPr lang="en-US" sz="1800" dirty="0" smtClean="0"/>
              <a:t> </a:t>
            </a:r>
            <a:r>
              <a:rPr lang="en-US" sz="1800" dirty="0" smtClean="0"/>
              <a:t>includes a heater failure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(</a:t>
            </a:r>
            <a:r>
              <a:rPr lang="en-US" sz="1800" dirty="0" smtClean="0"/>
              <a:t>LHC RB circuit).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92684" y="4641255"/>
            <a:ext cx="1286733" cy="149729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339151" y="6091347"/>
            <a:ext cx="1768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EE unit with central </a:t>
            </a:r>
            <a:br>
              <a:rPr lang="en-US" sz="1400" dirty="0" smtClean="0"/>
            </a:br>
            <a:r>
              <a:rPr lang="en-US" sz="1400" dirty="0" smtClean="0"/>
              <a:t>grounding point.</a:t>
            </a:r>
            <a:endParaRPr lang="en-US" sz="14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725" y="1325606"/>
            <a:ext cx="2883329" cy="289174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989534" y="4333478"/>
            <a:ext cx="2694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11-T dipole 20% </a:t>
            </a:r>
            <a:r>
              <a:rPr lang="en-US" sz="1400" dirty="0" err="1" smtClean="0"/>
              <a:t>vairation</a:t>
            </a:r>
            <a:r>
              <a:rPr lang="en-US" sz="1400" dirty="0" smtClean="0"/>
              <a:t> of </a:t>
            </a:r>
            <a:r>
              <a:rPr lang="en-US" sz="1400" i="1" dirty="0" smtClean="0"/>
              <a:t>L</a:t>
            </a:r>
            <a:r>
              <a:rPr lang="en-US" sz="1400" baseline="-25000" dirty="0" smtClean="0"/>
              <a:t>d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9761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FPA time, EE parameters.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Max. MIITs </a:t>
            </a:r>
            <a:r>
              <a:rPr lang="en-US" sz="2000" dirty="0" smtClean="0"/>
              <a:t> for diode (heat-sink), </a:t>
            </a:r>
            <a:br>
              <a:rPr lang="en-US" sz="2000" dirty="0" smtClean="0"/>
            </a:br>
            <a:r>
              <a:rPr lang="en-US" sz="2000" dirty="0" err="1" smtClean="0"/>
              <a:t>busbar</a:t>
            </a:r>
            <a:r>
              <a:rPr lang="en-US" sz="2000" dirty="0" smtClean="0"/>
              <a:t> and joint (stabilizer), and DFB leads.</a:t>
            </a:r>
            <a:endParaRPr lang="en-US" sz="2000" dirty="0" smtClean="0"/>
          </a:p>
          <a:p>
            <a:r>
              <a:rPr lang="en-US" sz="2000" dirty="0" smtClean="0"/>
              <a:t>Derived </a:t>
            </a:r>
            <a:r>
              <a:rPr lang="en-US" sz="2000" dirty="0" smtClean="0"/>
              <a:t>quantity:</a:t>
            </a:r>
            <a:endParaRPr lang="en-US" sz="2000" dirty="0" smtClean="0"/>
          </a:p>
          <a:p>
            <a:pPr lvl="1"/>
            <a:r>
              <a:rPr lang="en-US" sz="1800" dirty="0" smtClean="0"/>
              <a:t>Fast power-abort (FPA) time </a:t>
            </a:r>
            <a:r>
              <a:rPr lang="en-US" sz="1800" dirty="0" smtClean="0"/>
              <a:t>constant </a:t>
            </a:r>
            <a:r>
              <a:rPr lang="en-US" sz="1800" i="1" dirty="0" err="1" smtClean="0"/>
              <a:t>t</a:t>
            </a:r>
            <a:r>
              <a:rPr lang="en-US" sz="1800" baseline="-25000" dirty="0" err="1" smtClean="0"/>
              <a:t>FPA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e.g., </a:t>
            </a:r>
            <a:r>
              <a:rPr lang="en-US" sz="1800" i="1" dirty="0" err="1" smtClean="0"/>
              <a:t>t</a:t>
            </a:r>
            <a:r>
              <a:rPr lang="en-US" sz="1800" baseline="-25000" dirty="0" err="1" smtClean="0"/>
              <a:t>FPA</a:t>
            </a:r>
            <a:r>
              <a:rPr lang="en-US" sz="1800" dirty="0" smtClean="0"/>
              <a:t> = 100 </a:t>
            </a:r>
            <a:r>
              <a:rPr lang="en-US" sz="1800" dirty="0" smtClean="0"/>
              <a:t>s (LHC RB).</a:t>
            </a:r>
          </a:p>
          <a:p>
            <a:r>
              <a:rPr lang="en-US" sz="2000" dirty="0" smtClean="0"/>
              <a:t>EE design </a:t>
            </a:r>
            <a:r>
              <a:rPr lang="en-US" sz="2000" dirty="0"/>
              <a:t>consideration: </a:t>
            </a:r>
            <a:endParaRPr lang="en-US" sz="2000" dirty="0" smtClean="0"/>
          </a:p>
          <a:p>
            <a:pPr lvl="1"/>
            <a:r>
              <a:rPr lang="en-US" sz="1800" dirty="0" smtClean="0"/>
              <a:t>cool-down time (LHC ~2 hours), </a:t>
            </a:r>
          </a:p>
          <a:p>
            <a:pPr lvl="1"/>
            <a:r>
              <a:rPr lang="en-US" sz="1800" dirty="0" smtClean="0"/>
              <a:t>semi-conductor, electro-mechanical, or superconducting.</a:t>
            </a:r>
            <a:endParaRPr lang="en-US" sz="1800" dirty="0"/>
          </a:p>
          <a:p>
            <a:pPr lvl="1"/>
            <a:endParaRPr lang="en-US" sz="1800" dirty="0" smtClean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92886" y="6264930"/>
            <a:ext cx="5275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of </a:t>
            </a:r>
            <a:r>
              <a:rPr lang="en-US" sz="1200" dirty="0" err="1" smtClean="0"/>
              <a:t>Knud</a:t>
            </a:r>
            <a:r>
              <a:rPr lang="en-US" sz="1200" dirty="0" smtClean="0"/>
              <a:t> </a:t>
            </a:r>
            <a:r>
              <a:rPr lang="en-US" sz="1200" dirty="0" err="1" smtClean="0"/>
              <a:t>Dahlerup</a:t>
            </a:r>
            <a:r>
              <a:rPr lang="en-US" sz="1200" dirty="0" smtClean="0"/>
              <a:t>-Petersen, </a:t>
            </a:r>
            <a:r>
              <a:rPr lang="en-US" sz="1200" dirty="0" err="1" smtClean="0"/>
              <a:t>Gert</a:t>
            </a:r>
            <a:r>
              <a:rPr lang="en-US" sz="1200" dirty="0" smtClean="0"/>
              <a:t>-Jan </a:t>
            </a:r>
            <a:r>
              <a:rPr lang="en-US" sz="1200" dirty="0" err="1" smtClean="0"/>
              <a:t>Coelingh</a:t>
            </a:r>
            <a:r>
              <a:rPr lang="en-US" sz="1200" dirty="0" smtClean="0"/>
              <a:t>, </a:t>
            </a:r>
            <a:r>
              <a:rPr lang="en-US" sz="1200" dirty="0" err="1" smtClean="0"/>
              <a:t>Alexandr</a:t>
            </a:r>
            <a:r>
              <a:rPr lang="en-US" sz="1200" dirty="0" smtClean="0"/>
              <a:t> </a:t>
            </a:r>
            <a:r>
              <a:rPr lang="en-US" sz="1200" dirty="0" err="1" smtClean="0"/>
              <a:t>Erokhin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4904" y="1281787"/>
            <a:ext cx="2622683" cy="19689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14904" y="2736288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RB EE resistor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596770" y="4231389"/>
            <a:ext cx="6340817" cy="1833078"/>
            <a:chOff x="1381403" y="4063553"/>
            <a:chExt cx="7302651" cy="2111136"/>
          </a:xfrm>
        </p:grpSpPr>
        <p:grpSp>
          <p:nvGrpSpPr>
            <p:cNvPr id="11" name="Group 10"/>
            <p:cNvGrpSpPr/>
            <p:nvPr/>
          </p:nvGrpSpPr>
          <p:grpSpPr>
            <a:xfrm>
              <a:off x="3200402" y="4063553"/>
              <a:ext cx="5483652" cy="2111136"/>
              <a:chOff x="2228300" y="3870968"/>
              <a:chExt cx="6455754" cy="2485382"/>
            </a:xfrm>
          </p:grpSpPr>
          <p:pic>
            <p:nvPicPr>
              <p:cNvPr id="16" name="Picture 15" descr="Screen Shot 2012-12-03 at 15.04.54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41887" y="3870968"/>
                <a:ext cx="3842167" cy="2485382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28300" y="3870968"/>
                <a:ext cx="2423971" cy="2482950"/>
              </a:xfrm>
              <a:prstGeom prst="rect">
                <a:avLst/>
              </a:prstGeom>
            </p:spPr>
          </p:pic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122" y="4063553"/>
              <a:ext cx="1560897" cy="210907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663538" y="4063553"/>
              <a:ext cx="1394221" cy="4253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RB </a:t>
              </a:r>
              <a:r>
                <a:rPr lang="en-US" dirty="0" smtClean="0">
                  <a:solidFill>
                    <a:schemeClr val="bg1"/>
                  </a:solidFill>
                </a:rPr>
                <a:t>switch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78352" y="4063553"/>
              <a:ext cx="1556683" cy="10633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Electro-</a:t>
              </a:r>
              <a:br>
                <a:rPr lang="en-US" dirty="0" smtClean="0">
                  <a:solidFill>
                    <a:schemeClr val="bg1"/>
                  </a:solidFill>
                </a:rPr>
              </a:br>
              <a:r>
                <a:rPr lang="en-US" dirty="0" smtClean="0">
                  <a:solidFill>
                    <a:schemeClr val="bg1"/>
                  </a:solidFill>
                </a:rPr>
                <a:t>mechanical</a:t>
              </a:r>
              <a:r>
                <a:rPr lang="en-US" dirty="0" smtClean="0">
                  <a:solidFill>
                    <a:schemeClr val="bg1"/>
                  </a:solidFill>
                </a:rPr>
                <a:t/>
              </a:r>
              <a:br>
                <a:rPr lang="en-US" dirty="0" smtClean="0">
                  <a:solidFill>
                    <a:schemeClr val="bg1"/>
                  </a:solidFill>
                </a:rPr>
              </a:br>
              <a:r>
                <a:rPr lang="en-US" dirty="0" smtClean="0">
                  <a:solidFill>
                    <a:schemeClr val="bg1"/>
                  </a:solidFill>
                </a:rPr>
                <a:t>switch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81403" y="5324128"/>
              <a:ext cx="14285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bg1"/>
                  </a:solidFill>
                </a:rPr>
                <a:t>IGBTs </a:t>
              </a:r>
              <a:br>
                <a:rPr lang="en-US" smtClean="0">
                  <a:solidFill>
                    <a:schemeClr val="bg1"/>
                  </a:solidFill>
                </a:rPr>
              </a:br>
              <a:r>
                <a:rPr lang="en-US" smtClean="0">
                  <a:solidFill>
                    <a:schemeClr val="bg1"/>
                  </a:solidFill>
                </a:rPr>
                <a:t>on heat sink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031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PC max. voltage</a:t>
            </a:r>
          </a:p>
          <a:p>
            <a:pPr lvl="1"/>
            <a:r>
              <a:rPr lang="en-US" sz="2000" dirty="0" smtClean="0"/>
              <a:t>Negotiable</a:t>
            </a:r>
            <a:r>
              <a:rPr lang="en-US" sz="2000" dirty="0" smtClean="0"/>
              <a:t>. 2 kV may be reasonable.</a:t>
            </a:r>
          </a:p>
          <a:p>
            <a:r>
              <a:rPr lang="en-US" sz="2400" dirty="0" smtClean="0"/>
              <a:t>PC max. current</a:t>
            </a:r>
          </a:p>
          <a:p>
            <a:pPr lvl="1"/>
            <a:r>
              <a:rPr lang="en-US" sz="2000" dirty="0" smtClean="0"/>
              <a:t>30 kA upper </a:t>
            </a:r>
            <a:r>
              <a:rPr lang="en-US" sz="2000" dirty="0" smtClean="0"/>
              <a:t>limit.</a:t>
            </a:r>
            <a:endParaRPr lang="en-US" sz="2000" dirty="0" smtClean="0"/>
          </a:p>
          <a:p>
            <a:r>
              <a:rPr lang="en-US" sz="2400" dirty="0" smtClean="0"/>
              <a:t>PC max. power</a:t>
            </a:r>
          </a:p>
          <a:p>
            <a:pPr lvl="1"/>
            <a:r>
              <a:rPr lang="en-US" sz="2000" dirty="0" smtClean="0"/>
              <a:t>60 MW? </a:t>
            </a:r>
          </a:p>
          <a:p>
            <a:pPr lvl="1"/>
            <a:r>
              <a:rPr lang="en-US" sz="2000" dirty="0" smtClean="0"/>
              <a:t>Total FCC power consumption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during </a:t>
            </a:r>
            <a:r>
              <a:rPr lang="en-US" sz="2000" dirty="0" smtClean="0"/>
              <a:t>ramp should be minimized.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 descr="Screen Shot 2015-05-22 at 19.41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482" y="2299351"/>
            <a:ext cx="3527206" cy="29315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57875" y="5414963"/>
            <a:ext cx="280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RB power converter.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40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Operations/Availability</a:t>
            </a:r>
            <a:endParaRPr lang="en-US" sz="2400" dirty="0" smtClean="0"/>
          </a:p>
          <a:p>
            <a:pPr lvl="1"/>
            <a:r>
              <a:rPr lang="en-US" sz="2000" dirty="0" smtClean="0"/>
              <a:t>Ramp rate </a:t>
            </a:r>
            <a:r>
              <a:rPr lang="en-US" sz="2000" dirty="0" err="1" smtClean="0"/>
              <a:t>d</a:t>
            </a:r>
            <a:r>
              <a:rPr lang="en-US" sz="2000" i="1" dirty="0" err="1" smtClean="0"/>
              <a:t>I</a:t>
            </a:r>
            <a:r>
              <a:rPr lang="en-US" sz="2000" dirty="0" smtClean="0"/>
              <a:t>/</a:t>
            </a:r>
            <a:r>
              <a:rPr lang="en-US" sz="2000" dirty="0" err="1" smtClean="0"/>
              <a:t>dt</a:t>
            </a:r>
            <a:r>
              <a:rPr lang="en-US" sz="2000" dirty="0" smtClean="0"/>
              <a:t> ~ </a:t>
            </a:r>
            <a:r>
              <a:rPr lang="en-US" sz="2000" i="1" dirty="0" err="1" smtClean="0"/>
              <a:t>I</a:t>
            </a:r>
            <a:r>
              <a:rPr lang="en-US" sz="2000" baseline="-25000" dirty="0" err="1" smtClean="0"/>
              <a:t>nom</a:t>
            </a:r>
            <a:r>
              <a:rPr lang="en-US" sz="2000" dirty="0" smtClean="0"/>
              <a:t>/</a:t>
            </a:r>
            <a:r>
              <a:rPr lang="en-US" sz="2000" i="1" dirty="0" smtClean="0"/>
              <a:t>t</a:t>
            </a:r>
            <a:r>
              <a:rPr lang="en-US" sz="2000" baseline="-25000" dirty="0" smtClean="0"/>
              <a:t>ramp</a:t>
            </a:r>
            <a:r>
              <a:rPr lang="en-US" sz="2000" dirty="0" smtClean="0"/>
              <a:t>.</a:t>
            </a:r>
            <a:endParaRPr lang="en-US" sz="2000" baseline="-25000" dirty="0" smtClean="0"/>
          </a:p>
          <a:p>
            <a:pPr lvl="1"/>
            <a:r>
              <a:rPr lang="en-US" sz="2000" dirty="0" smtClean="0"/>
              <a:t>e.g., </a:t>
            </a:r>
            <a:r>
              <a:rPr lang="en-US" sz="2000" i="1" dirty="0" smtClean="0"/>
              <a:t>t</a:t>
            </a:r>
            <a:r>
              <a:rPr lang="en-US" sz="2000" baseline="-25000" dirty="0" smtClean="0"/>
              <a:t>ramp</a:t>
            </a:r>
            <a:r>
              <a:rPr lang="en-US" sz="2000" dirty="0" smtClean="0"/>
              <a:t> = 1800 s </a:t>
            </a:r>
            <a:r>
              <a:rPr lang="en-US" sz="2000" dirty="0" smtClean="0"/>
              <a:t>(here 30 min, LHC 20 min, faster?).</a:t>
            </a:r>
            <a:endParaRPr lang="en-US" sz="2000" baseline="-25000" dirty="0" smtClean="0"/>
          </a:p>
          <a:p>
            <a:r>
              <a:rPr lang="en-US" sz="2400" dirty="0" smtClean="0"/>
              <a:t>Cryogenics</a:t>
            </a:r>
          </a:p>
          <a:p>
            <a:pPr lvl="1"/>
            <a:r>
              <a:rPr lang="en-US" sz="2000" dirty="0" smtClean="0"/>
              <a:t>Max. heating from warm-cold </a:t>
            </a:r>
            <a:r>
              <a:rPr lang="en-US" sz="2000" dirty="0" smtClean="0"/>
              <a:t>transitions.</a:t>
            </a:r>
            <a:endParaRPr lang="en-US" sz="2000" dirty="0" smtClean="0"/>
          </a:p>
          <a:p>
            <a:r>
              <a:rPr lang="en-US" sz="2400" dirty="0" smtClean="0"/>
              <a:t>Cost</a:t>
            </a:r>
          </a:p>
          <a:p>
            <a:pPr lvl="1"/>
            <a:r>
              <a:rPr lang="en-US" sz="2000" dirty="0" smtClean="0"/>
              <a:t>Cost per PC ~ 1-2 </a:t>
            </a:r>
            <a:r>
              <a:rPr lang="en-US" sz="2000" dirty="0" smtClean="0"/>
              <a:t>MCHF* </a:t>
            </a:r>
          </a:p>
          <a:p>
            <a:pPr lvl="1"/>
            <a:r>
              <a:rPr lang="en-US" sz="2000" dirty="0" smtClean="0"/>
              <a:t>Cost </a:t>
            </a:r>
            <a:r>
              <a:rPr lang="en-US" sz="2000" dirty="0" smtClean="0"/>
              <a:t>per </a:t>
            </a:r>
            <a:r>
              <a:rPr lang="en-US" sz="2000" dirty="0" smtClean="0"/>
              <a:t>EE ~ </a:t>
            </a:r>
            <a:r>
              <a:rPr lang="en-US" sz="2000" dirty="0" smtClean="0"/>
              <a:t>300 </a:t>
            </a:r>
            <a:r>
              <a:rPr lang="en-US" sz="2000" dirty="0" err="1" smtClean="0"/>
              <a:t>kCHF</a:t>
            </a:r>
            <a:r>
              <a:rPr lang="en-US" sz="2000" dirty="0" smtClean="0"/>
              <a:t>* (electro-mechanical)</a:t>
            </a:r>
            <a:endParaRPr lang="en-US" sz="2000" dirty="0" smtClean="0"/>
          </a:p>
          <a:p>
            <a:pPr lvl="1"/>
            <a:r>
              <a:rPr lang="en-US" sz="2000" dirty="0" smtClean="0"/>
              <a:t>Cost for </a:t>
            </a:r>
            <a:r>
              <a:rPr lang="en-US" sz="2000" dirty="0" smtClean="0"/>
              <a:t>caverns?</a:t>
            </a:r>
          </a:p>
          <a:p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Free parameters</a:t>
            </a:r>
          </a:p>
          <a:p>
            <a:pPr lvl="1"/>
            <a:r>
              <a:rPr lang="en-US" sz="2000" i="1" dirty="0" err="1"/>
              <a:t>N</a:t>
            </a:r>
            <a:r>
              <a:rPr lang="en-US" sz="2000" baseline="-25000" dirty="0" err="1"/>
              <a:t>sec</a:t>
            </a:r>
            <a:r>
              <a:rPr lang="en-US" sz="2000" dirty="0"/>
              <a:t> number of powering sectors, min. 8.</a:t>
            </a:r>
          </a:p>
          <a:p>
            <a:pPr lvl="1"/>
            <a:r>
              <a:rPr lang="en-US" sz="2000" i="1" dirty="0"/>
              <a:t>N</a:t>
            </a:r>
            <a:r>
              <a:rPr lang="en-US" sz="2000" baseline="-25000" dirty="0"/>
              <a:t>EE  </a:t>
            </a:r>
            <a:r>
              <a:rPr lang="en-US" sz="2000" dirty="0"/>
              <a:t>number of EE units per powering sector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43412" y="5990023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r>
              <a:rPr lang="is-IS" dirty="0" smtClean="0"/>
              <a:t>… roughest of estimates!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1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CERNPresentation2</Template>
  <TotalTime>737</TotalTime>
  <Words>446</Words>
  <Application>Microsoft Macintosh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CERNCobranding4-3</vt:lpstr>
      <vt:lpstr>PowerPoint Presentation</vt:lpstr>
      <vt:lpstr>Circuit-protection aspects of different preliminary magnet-design options</vt:lpstr>
      <vt:lpstr>Outline</vt:lpstr>
      <vt:lpstr>Layout</vt:lpstr>
      <vt:lpstr>Circuit</vt:lpstr>
      <vt:lpstr>Magnet Design Parameters</vt:lpstr>
      <vt:lpstr>FPA time, EE parameters.</vt:lpstr>
      <vt:lpstr>PC Parameters</vt:lpstr>
      <vt:lpstr>Other Parameters</vt:lpstr>
      <vt:lpstr>Magnet Variants Cos-Theta</vt:lpstr>
      <vt:lpstr>Magnet Variants Block Coils</vt:lpstr>
      <vt:lpstr>LHC Circuit Configuration</vt:lpstr>
      <vt:lpstr>Parametric Study </vt:lpstr>
      <vt:lpstr>Conclusion</vt:lpstr>
      <vt:lpstr>Areas to work 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cp:lastModifiedBy>Bernhard Auchmann</cp:lastModifiedBy>
  <cp:revision>81</cp:revision>
  <dcterms:created xsi:type="dcterms:W3CDTF">2015-11-19T10:24:13Z</dcterms:created>
  <dcterms:modified xsi:type="dcterms:W3CDTF">2015-11-20T08:21:28Z</dcterms:modified>
</cp:coreProperties>
</file>