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91"/>
  </p:notesMasterIdLst>
  <p:handoutMasterIdLst>
    <p:handoutMasterId r:id="rId92"/>
  </p:handoutMasterIdLst>
  <p:sldIdLst>
    <p:sldId id="256" r:id="rId2"/>
    <p:sldId id="345" r:id="rId3"/>
    <p:sldId id="347" r:id="rId4"/>
    <p:sldId id="257" r:id="rId5"/>
    <p:sldId id="258" r:id="rId6"/>
    <p:sldId id="259" r:id="rId7"/>
    <p:sldId id="370" r:id="rId8"/>
    <p:sldId id="358" r:id="rId9"/>
    <p:sldId id="359" r:id="rId10"/>
    <p:sldId id="260" r:id="rId11"/>
    <p:sldId id="261" r:id="rId12"/>
    <p:sldId id="346" r:id="rId13"/>
    <p:sldId id="262" r:id="rId14"/>
    <p:sldId id="263" r:id="rId15"/>
    <p:sldId id="264" r:id="rId16"/>
    <p:sldId id="265" r:id="rId17"/>
    <p:sldId id="266" r:id="rId18"/>
    <p:sldId id="270" r:id="rId19"/>
    <p:sldId id="271" r:id="rId20"/>
    <p:sldId id="272" r:id="rId21"/>
    <p:sldId id="278" r:id="rId22"/>
    <p:sldId id="279" r:id="rId23"/>
    <p:sldId id="273" r:id="rId24"/>
    <p:sldId id="274" r:id="rId25"/>
    <p:sldId id="275" r:id="rId26"/>
    <p:sldId id="280" r:id="rId27"/>
    <p:sldId id="276" r:id="rId28"/>
    <p:sldId id="297" r:id="rId29"/>
    <p:sldId id="277" r:id="rId30"/>
    <p:sldId id="295" r:id="rId31"/>
    <p:sldId id="296" r:id="rId32"/>
    <p:sldId id="360" r:id="rId33"/>
    <p:sldId id="361" r:id="rId34"/>
    <p:sldId id="281" r:id="rId35"/>
    <p:sldId id="283" r:id="rId36"/>
    <p:sldId id="285" r:id="rId37"/>
    <p:sldId id="282" r:id="rId38"/>
    <p:sldId id="286" r:id="rId39"/>
    <p:sldId id="287" r:id="rId40"/>
    <p:sldId id="294" r:id="rId41"/>
    <p:sldId id="344" r:id="rId42"/>
    <p:sldId id="288" r:id="rId43"/>
    <p:sldId id="299" r:id="rId44"/>
    <p:sldId id="348" r:id="rId45"/>
    <p:sldId id="302" r:id="rId46"/>
    <p:sldId id="303" r:id="rId47"/>
    <p:sldId id="300" r:id="rId48"/>
    <p:sldId id="301" r:id="rId49"/>
    <p:sldId id="305" r:id="rId50"/>
    <p:sldId id="311" r:id="rId51"/>
    <p:sldId id="313" r:id="rId52"/>
    <p:sldId id="306" r:id="rId53"/>
    <p:sldId id="371" r:id="rId54"/>
    <p:sldId id="372" r:id="rId55"/>
    <p:sldId id="373" r:id="rId56"/>
    <p:sldId id="374" r:id="rId57"/>
    <p:sldId id="375" r:id="rId58"/>
    <p:sldId id="376" r:id="rId59"/>
    <p:sldId id="377" r:id="rId60"/>
    <p:sldId id="378" r:id="rId61"/>
    <p:sldId id="379" r:id="rId62"/>
    <p:sldId id="381" r:id="rId63"/>
    <p:sldId id="382" r:id="rId64"/>
    <p:sldId id="383" r:id="rId65"/>
    <p:sldId id="384" r:id="rId66"/>
    <p:sldId id="385" r:id="rId67"/>
    <p:sldId id="386" r:id="rId68"/>
    <p:sldId id="362" r:id="rId69"/>
    <p:sldId id="310" r:id="rId70"/>
    <p:sldId id="397" r:id="rId71"/>
    <p:sldId id="322" r:id="rId72"/>
    <p:sldId id="323" r:id="rId73"/>
    <p:sldId id="324" r:id="rId74"/>
    <p:sldId id="325" r:id="rId75"/>
    <p:sldId id="343" r:id="rId76"/>
    <p:sldId id="387" r:id="rId77"/>
    <p:sldId id="388" r:id="rId78"/>
    <p:sldId id="389" r:id="rId79"/>
    <p:sldId id="390" r:id="rId80"/>
    <p:sldId id="391" r:id="rId81"/>
    <p:sldId id="392" r:id="rId82"/>
    <p:sldId id="393" r:id="rId83"/>
    <p:sldId id="332" r:id="rId84"/>
    <p:sldId id="394" r:id="rId85"/>
    <p:sldId id="395" r:id="rId86"/>
    <p:sldId id="396" r:id="rId87"/>
    <p:sldId id="317" r:id="rId88"/>
    <p:sldId id="312" r:id="rId89"/>
    <p:sldId id="314" r:id="rId90"/>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996633"/>
    <a:srgbClr val="800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376" y="-3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70" Type="http://schemas.openxmlformats.org/officeDocument/2006/relationships/slide" Target="slides/slide69.xml"/><Relationship Id="rId71" Type="http://schemas.openxmlformats.org/officeDocument/2006/relationships/slide" Target="slides/slide70.xml"/><Relationship Id="rId72" Type="http://schemas.openxmlformats.org/officeDocument/2006/relationships/slide" Target="slides/slide71.xml"/><Relationship Id="rId73" Type="http://schemas.openxmlformats.org/officeDocument/2006/relationships/slide" Target="slides/slide72.xml"/><Relationship Id="rId74" Type="http://schemas.openxmlformats.org/officeDocument/2006/relationships/slide" Target="slides/slide73.xml"/><Relationship Id="rId75" Type="http://schemas.openxmlformats.org/officeDocument/2006/relationships/slide" Target="slides/slide74.xml"/><Relationship Id="rId76" Type="http://schemas.openxmlformats.org/officeDocument/2006/relationships/slide" Target="slides/slide75.xml"/><Relationship Id="rId77" Type="http://schemas.openxmlformats.org/officeDocument/2006/relationships/slide" Target="slides/slide76.xml"/><Relationship Id="rId78" Type="http://schemas.openxmlformats.org/officeDocument/2006/relationships/slide" Target="slides/slide77.xml"/><Relationship Id="rId79" Type="http://schemas.openxmlformats.org/officeDocument/2006/relationships/slide" Target="slides/slide78.xml"/><Relationship Id="rId90" Type="http://schemas.openxmlformats.org/officeDocument/2006/relationships/slide" Target="slides/slide89.xml"/><Relationship Id="rId91" Type="http://schemas.openxmlformats.org/officeDocument/2006/relationships/notesMaster" Target="notesMasters/notesMaster1.xml"/><Relationship Id="rId92" Type="http://schemas.openxmlformats.org/officeDocument/2006/relationships/handoutMaster" Target="handoutMasters/handoutMaster1.xml"/><Relationship Id="rId93" Type="http://schemas.openxmlformats.org/officeDocument/2006/relationships/printerSettings" Target="printerSettings/printerSettings1.bin"/><Relationship Id="rId94" Type="http://schemas.openxmlformats.org/officeDocument/2006/relationships/presProps" Target="presProps.xml"/><Relationship Id="rId95" Type="http://schemas.openxmlformats.org/officeDocument/2006/relationships/viewProps" Target="viewProps.xml"/><Relationship Id="rId96" Type="http://schemas.openxmlformats.org/officeDocument/2006/relationships/theme" Target="theme/theme1.xml"/><Relationship Id="rId97"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80" Type="http://schemas.openxmlformats.org/officeDocument/2006/relationships/slide" Target="slides/slide79.xml"/><Relationship Id="rId81" Type="http://schemas.openxmlformats.org/officeDocument/2006/relationships/slide" Target="slides/slide80.xml"/><Relationship Id="rId82" Type="http://schemas.openxmlformats.org/officeDocument/2006/relationships/slide" Target="slides/slide81.xml"/><Relationship Id="rId83" Type="http://schemas.openxmlformats.org/officeDocument/2006/relationships/slide" Target="slides/slide82.xml"/><Relationship Id="rId84" Type="http://schemas.openxmlformats.org/officeDocument/2006/relationships/slide" Target="slides/slide83.xml"/><Relationship Id="rId85" Type="http://schemas.openxmlformats.org/officeDocument/2006/relationships/slide" Target="slides/slide84.xml"/><Relationship Id="rId86" Type="http://schemas.openxmlformats.org/officeDocument/2006/relationships/slide" Target="slides/slide85.xml"/><Relationship Id="rId87" Type="http://schemas.openxmlformats.org/officeDocument/2006/relationships/slide" Target="slides/slide86.xml"/><Relationship Id="rId88" Type="http://schemas.openxmlformats.org/officeDocument/2006/relationships/slide" Target="slides/slide87.xml"/><Relationship Id="rId89" Type="http://schemas.openxmlformats.org/officeDocument/2006/relationships/slide" Target="slides/slide8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719D519-BC19-5047-BA78-BE639AF1939B}" type="datetimeFigureOut">
              <a:rPr lang="fr-FR" smtClean="0"/>
              <a:t>27/09/15</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84E363F-2B42-1A44-B3FC-113B5FBE6369}" type="slidenum">
              <a:rPr lang="en-GB" smtClean="0"/>
              <a:t>‹#›</a:t>
            </a:fld>
            <a:endParaRPr lang="en-GB"/>
          </a:p>
        </p:txBody>
      </p:sp>
    </p:spTree>
    <p:extLst>
      <p:ext uri="{BB962C8B-B14F-4D97-AF65-F5344CB8AC3E}">
        <p14:creationId xmlns:p14="http://schemas.microsoft.com/office/powerpoint/2010/main" val="341338388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AA8CAB-4F94-6E4D-91E9-598FDC5B2D30}" type="datetimeFigureOut">
              <a:rPr lang="fr-FR" smtClean="0"/>
              <a:t>27/09/15</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C0BF2C-A694-D14C-91E5-C5A9166DCACF}" type="slidenum">
              <a:rPr lang="en-GB" smtClean="0"/>
              <a:t>‹#›</a:t>
            </a:fld>
            <a:endParaRPr lang="en-GB"/>
          </a:p>
        </p:txBody>
      </p:sp>
    </p:spTree>
    <p:extLst>
      <p:ext uri="{BB962C8B-B14F-4D97-AF65-F5344CB8AC3E}">
        <p14:creationId xmlns:p14="http://schemas.microsoft.com/office/powerpoint/2010/main" val="55868334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Espace réservé de l'image des diapositives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7651" name="Espace réservé des commentair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GB">
              <a:latin typeface="Calibri" charset="0"/>
              <a:ea typeface="ＭＳ Ｐゴシック" charset="0"/>
              <a:cs typeface="ＭＳ Ｐゴシック" charset="0"/>
            </a:endParaRPr>
          </a:p>
        </p:txBody>
      </p:sp>
      <p:sp>
        <p:nvSpPr>
          <p:cNvPr id="4" name="Espace réservé du numéro de diapositive 3"/>
          <p:cNvSpPr>
            <a:spLocks noGrp="1"/>
          </p:cNvSpPr>
          <p:nvPr>
            <p:ph type="sldNum" sz="quarter" idx="5"/>
          </p:nvPr>
        </p:nvSpPr>
        <p:spPr/>
        <p:txBody>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4F714E74-C06E-3A47-B5F1-20BD94EDF11C}" type="slidenum">
              <a:rPr lang="fr-FR" sz="1200">
                <a:latin typeface="Calibri" charset="0"/>
              </a:rPr>
              <a:pPr eaLnBrk="1" hangingPunct="1"/>
              <a:t>71</a:t>
            </a:fld>
            <a:endParaRPr lang="fr-FR"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smtClean="0"/>
              <a:t>We</a:t>
            </a:r>
            <a:r>
              <a:rPr lang="en-GB" baseline="0" dirty="0" smtClean="0"/>
              <a:t> would appreciate feed-back from our referees</a:t>
            </a:r>
            <a:endParaRPr lang="en-GB" dirty="0" smtClean="0"/>
          </a:p>
          <a:p>
            <a:endParaRPr lang="en-US" dirty="0"/>
          </a:p>
        </p:txBody>
      </p:sp>
      <p:sp>
        <p:nvSpPr>
          <p:cNvPr id="4" name="Slide Number Placeholder 3"/>
          <p:cNvSpPr>
            <a:spLocks noGrp="1"/>
          </p:cNvSpPr>
          <p:nvPr>
            <p:ph type="sldNum" sz="quarter" idx="10"/>
          </p:nvPr>
        </p:nvSpPr>
        <p:spPr/>
        <p:txBody>
          <a:bodyPr/>
          <a:lstStyle/>
          <a:p>
            <a:fld id="{1BB179DC-8756-8245-8B47-59551A7A4C7E}" type="slidenum">
              <a:rPr lang="fr-FR" smtClean="0"/>
              <a:pPr/>
              <a:t>76</a:t>
            </a:fld>
            <a:endParaRPr lang="fr-FR"/>
          </a:p>
        </p:txBody>
      </p:sp>
    </p:spTree>
    <p:extLst>
      <p:ext uri="{BB962C8B-B14F-4D97-AF65-F5344CB8AC3E}">
        <p14:creationId xmlns:p14="http://schemas.microsoft.com/office/powerpoint/2010/main" val="36360826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spcBef>
                <a:spcPts val="1200"/>
              </a:spcBef>
            </a:pPr>
            <a:r>
              <a:rPr lang="en-US" sz="1200" dirty="0" smtClean="0">
                <a:solidFill>
                  <a:srgbClr val="336699"/>
                </a:solidFill>
              </a:rPr>
              <a:t>Chip size: 15mm x 30mm,</a:t>
            </a:r>
            <a:r>
              <a:rPr lang="en-US" sz="1200" baseline="0" dirty="0" smtClean="0">
                <a:solidFill>
                  <a:srgbClr val="336699"/>
                </a:solidFill>
              </a:rPr>
              <a:t> </a:t>
            </a:r>
            <a:r>
              <a:rPr lang="en-US" sz="1200" dirty="0" smtClean="0">
                <a:solidFill>
                  <a:srgbClr val="336699"/>
                </a:solidFill>
              </a:rPr>
              <a:t>Pixel pitch ~ 30 </a:t>
            </a:r>
            <a:r>
              <a:rPr lang="en-US" sz="1200" dirty="0" smtClean="0">
                <a:solidFill>
                  <a:srgbClr val="336699"/>
                </a:solidFill>
                <a:latin typeface="Symbol" charset="2"/>
                <a:cs typeface="Symbol" charset="2"/>
              </a:rPr>
              <a:t>m</a:t>
            </a:r>
            <a:r>
              <a:rPr lang="en-US" sz="1200" dirty="0" smtClean="0">
                <a:solidFill>
                  <a:srgbClr val="336699"/>
                </a:solidFill>
              </a:rPr>
              <a:t>m,</a:t>
            </a:r>
            <a:r>
              <a:rPr lang="en-US" sz="1200" baseline="0" dirty="0" smtClean="0">
                <a:solidFill>
                  <a:srgbClr val="336699"/>
                </a:solidFill>
              </a:rPr>
              <a:t> </a:t>
            </a:r>
            <a:r>
              <a:rPr lang="en-US" sz="1200" dirty="0" smtClean="0">
                <a:solidFill>
                  <a:srgbClr val="336699"/>
                </a:solidFill>
              </a:rPr>
              <a:t>Spatial resolution ~ 5 </a:t>
            </a:r>
            <a:r>
              <a:rPr lang="en-US" sz="1200" dirty="0" smtClean="0">
                <a:solidFill>
                  <a:srgbClr val="336699"/>
                </a:solidFill>
                <a:latin typeface="Symbol" charset="2"/>
                <a:cs typeface="Symbol" charset="2"/>
              </a:rPr>
              <a:t>m</a:t>
            </a:r>
            <a:r>
              <a:rPr lang="en-US" sz="1200" dirty="0" smtClean="0">
                <a:solidFill>
                  <a:srgbClr val="336699"/>
                </a:solidFill>
              </a:rPr>
              <a:t>m,</a:t>
            </a:r>
            <a:r>
              <a:rPr lang="en-US" sz="1200" baseline="0" dirty="0" smtClean="0">
                <a:solidFill>
                  <a:srgbClr val="336699"/>
                </a:solidFill>
              </a:rPr>
              <a:t> </a:t>
            </a:r>
            <a:r>
              <a:rPr lang="en-US" sz="1200" dirty="0" smtClean="0">
                <a:solidFill>
                  <a:srgbClr val="336699"/>
                </a:solidFill>
              </a:rPr>
              <a:t>Power density &lt; 100 </a:t>
            </a:r>
            <a:r>
              <a:rPr lang="en-US" sz="1200" dirty="0" err="1" smtClean="0">
                <a:solidFill>
                  <a:srgbClr val="336699"/>
                </a:solidFill>
              </a:rPr>
              <a:t>mW</a:t>
            </a:r>
            <a:r>
              <a:rPr lang="en-US" sz="1200" dirty="0" smtClean="0">
                <a:solidFill>
                  <a:srgbClr val="336699"/>
                </a:solidFill>
              </a:rPr>
              <a:t>/cm</a:t>
            </a:r>
            <a:r>
              <a:rPr lang="en-US" sz="1200" baseline="30000" dirty="0" smtClean="0">
                <a:solidFill>
                  <a:srgbClr val="336699"/>
                </a:solidFill>
              </a:rPr>
              <a:t>2</a:t>
            </a:r>
          </a:p>
          <a:p>
            <a:endParaRPr lang="en-GB" dirty="0"/>
          </a:p>
        </p:txBody>
      </p:sp>
      <p:sp>
        <p:nvSpPr>
          <p:cNvPr id="4" name="Espace réservé du numéro de diapositive 3"/>
          <p:cNvSpPr>
            <a:spLocks noGrp="1"/>
          </p:cNvSpPr>
          <p:nvPr>
            <p:ph type="sldNum" sz="quarter" idx="10"/>
          </p:nvPr>
        </p:nvSpPr>
        <p:spPr/>
        <p:txBody>
          <a:bodyPr/>
          <a:lstStyle/>
          <a:p>
            <a:fld id="{1BB179DC-8756-8245-8B47-59551A7A4C7E}" type="slidenum">
              <a:rPr lang="fr-FR" smtClean="0"/>
              <a:pPr/>
              <a:t>80</a:t>
            </a:fld>
            <a:endParaRPr lang="fr-FR"/>
          </a:p>
        </p:txBody>
      </p:sp>
    </p:spTree>
    <p:extLst>
      <p:ext uri="{BB962C8B-B14F-4D97-AF65-F5344CB8AC3E}">
        <p14:creationId xmlns:p14="http://schemas.microsoft.com/office/powerpoint/2010/main" val="20271000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Cliquez et modifiez le titre</a:t>
            </a:r>
            <a:endParaRPr lang="en-GB"/>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Cliquez pour modifier le style des sous-titres du masque</a:t>
            </a:r>
            <a:endParaRPr lang="en-GB"/>
          </a:p>
        </p:txBody>
      </p:sp>
      <p:sp>
        <p:nvSpPr>
          <p:cNvPr id="4" name="Espace réservé de la date 3"/>
          <p:cNvSpPr>
            <a:spLocks noGrp="1"/>
          </p:cNvSpPr>
          <p:nvPr>
            <p:ph type="dt" sz="half" idx="10"/>
          </p:nvPr>
        </p:nvSpPr>
        <p:spPr/>
        <p:txBody>
          <a:bodyPr/>
          <a:lstStyle/>
          <a:p>
            <a:endParaRPr lang="en-GB"/>
          </a:p>
        </p:txBody>
      </p:sp>
      <p:sp>
        <p:nvSpPr>
          <p:cNvPr id="5" name="Espace réservé du pied de page 4"/>
          <p:cNvSpPr>
            <a:spLocks noGrp="1"/>
          </p:cNvSpPr>
          <p:nvPr>
            <p:ph type="ftr" sz="quarter" idx="11"/>
          </p:nvPr>
        </p:nvSpPr>
        <p:spPr/>
        <p:txBody>
          <a:bodyPr/>
          <a:lstStyle/>
          <a:p>
            <a:r>
              <a:rPr lang="en-GB" smtClean="0"/>
              <a:t>SINP Colloquium, Feb 11th 2015, Kolkata</a:t>
            </a:r>
            <a:endParaRPr lang="en-GB"/>
          </a:p>
        </p:txBody>
      </p:sp>
      <p:sp>
        <p:nvSpPr>
          <p:cNvPr id="6" name="Espace réservé du numéro de diapositive 5"/>
          <p:cNvSpPr>
            <a:spLocks noGrp="1"/>
          </p:cNvSpPr>
          <p:nvPr>
            <p:ph type="sldNum" sz="quarter" idx="12"/>
          </p:nvPr>
        </p:nvSpPr>
        <p:spPr/>
        <p:txBody>
          <a:bodyPr/>
          <a:lstStyle/>
          <a:p>
            <a:fld id="{C5DEC1AB-76CD-D94A-A2FE-67B7BC71C580}" type="slidenum">
              <a:rPr lang="en-GB" smtClean="0"/>
              <a:t>‹#›</a:t>
            </a:fld>
            <a:endParaRPr lang="en-GB"/>
          </a:p>
        </p:txBody>
      </p:sp>
    </p:spTree>
    <p:extLst>
      <p:ext uri="{BB962C8B-B14F-4D97-AF65-F5344CB8AC3E}">
        <p14:creationId xmlns:p14="http://schemas.microsoft.com/office/powerpoint/2010/main" val="3816749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u texte vertical 2"/>
          <p:cNvSpPr>
            <a:spLocks noGrp="1"/>
          </p:cNvSpPr>
          <p:nvPr>
            <p:ph type="body" orient="vert" idx="1"/>
          </p:nvPr>
        </p:nvSpPr>
        <p:spPr/>
        <p:txBody>
          <a:bodyPr vert="eaVert"/>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e la date 3"/>
          <p:cNvSpPr>
            <a:spLocks noGrp="1"/>
          </p:cNvSpPr>
          <p:nvPr>
            <p:ph type="dt" sz="half" idx="10"/>
          </p:nvPr>
        </p:nvSpPr>
        <p:spPr/>
        <p:txBody>
          <a:bodyPr/>
          <a:lstStyle/>
          <a:p>
            <a:endParaRPr lang="en-GB"/>
          </a:p>
        </p:txBody>
      </p:sp>
      <p:sp>
        <p:nvSpPr>
          <p:cNvPr id="5" name="Espace réservé du pied de page 4"/>
          <p:cNvSpPr>
            <a:spLocks noGrp="1"/>
          </p:cNvSpPr>
          <p:nvPr>
            <p:ph type="ftr" sz="quarter" idx="11"/>
          </p:nvPr>
        </p:nvSpPr>
        <p:spPr/>
        <p:txBody>
          <a:bodyPr/>
          <a:lstStyle/>
          <a:p>
            <a:r>
              <a:rPr lang="en-GB" smtClean="0"/>
              <a:t>SINP Colloquium, Feb 11th 2015, Kolkata</a:t>
            </a:r>
            <a:endParaRPr lang="en-GB"/>
          </a:p>
        </p:txBody>
      </p:sp>
      <p:sp>
        <p:nvSpPr>
          <p:cNvPr id="6" name="Espace réservé du numéro de diapositive 5"/>
          <p:cNvSpPr>
            <a:spLocks noGrp="1"/>
          </p:cNvSpPr>
          <p:nvPr>
            <p:ph type="sldNum" sz="quarter" idx="12"/>
          </p:nvPr>
        </p:nvSpPr>
        <p:spPr/>
        <p:txBody>
          <a:bodyPr/>
          <a:lstStyle/>
          <a:p>
            <a:fld id="{C5DEC1AB-76CD-D94A-A2FE-67B7BC71C580}" type="slidenum">
              <a:rPr lang="en-GB" smtClean="0"/>
              <a:t>‹#›</a:t>
            </a:fld>
            <a:endParaRPr lang="en-GB"/>
          </a:p>
        </p:txBody>
      </p:sp>
    </p:spTree>
    <p:extLst>
      <p:ext uri="{BB962C8B-B14F-4D97-AF65-F5344CB8AC3E}">
        <p14:creationId xmlns:p14="http://schemas.microsoft.com/office/powerpoint/2010/main" val="1049960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Cliquez et modifiez le titre</a:t>
            </a:r>
            <a:endParaRPr lang="en-GB"/>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e la date 3"/>
          <p:cNvSpPr>
            <a:spLocks noGrp="1"/>
          </p:cNvSpPr>
          <p:nvPr>
            <p:ph type="dt" sz="half" idx="10"/>
          </p:nvPr>
        </p:nvSpPr>
        <p:spPr/>
        <p:txBody>
          <a:bodyPr/>
          <a:lstStyle/>
          <a:p>
            <a:endParaRPr lang="en-GB"/>
          </a:p>
        </p:txBody>
      </p:sp>
      <p:sp>
        <p:nvSpPr>
          <p:cNvPr id="5" name="Espace réservé du pied de page 4"/>
          <p:cNvSpPr>
            <a:spLocks noGrp="1"/>
          </p:cNvSpPr>
          <p:nvPr>
            <p:ph type="ftr" sz="quarter" idx="11"/>
          </p:nvPr>
        </p:nvSpPr>
        <p:spPr/>
        <p:txBody>
          <a:bodyPr/>
          <a:lstStyle/>
          <a:p>
            <a:r>
              <a:rPr lang="en-GB" smtClean="0"/>
              <a:t>SINP Colloquium, Feb 11th 2015, Kolkata</a:t>
            </a:r>
            <a:endParaRPr lang="en-GB"/>
          </a:p>
        </p:txBody>
      </p:sp>
      <p:sp>
        <p:nvSpPr>
          <p:cNvPr id="6" name="Espace réservé du numéro de diapositive 5"/>
          <p:cNvSpPr>
            <a:spLocks noGrp="1"/>
          </p:cNvSpPr>
          <p:nvPr>
            <p:ph type="sldNum" sz="quarter" idx="12"/>
          </p:nvPr>
        </p:nvSpPr>
        <p:spPr/>
        <p:txBody>
          <a:bodyPr/>
          <a:lstStyle/>
          <a:p>
            <a:fld id="{C5DEC1AB-76CD-D94A-A2FE-67B7BC71C580}" type="slidenum">
              <a:rPr lang="en-GB" smtClean="0"/>
              <a:t>‹#›</a:t>
            </a:fld>
            <a:endParaRPr lang="en-GB"/>
          </a:p>
        </p:txBody>
      </p:sp>
    </p:spTree>
    <p:extLst>
      <p:ext uri="{BB962C8B-B14F-4D97-AF65-F5344CB8AC3E}">
        <p14:creationId xmlns:p14="http://schemas.microsoft.com/office/powerpoint/2010/main" val="13507875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7969516"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747267820"/>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7969516"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747267820"/>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7969516"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747267820"/>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0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7969516"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747267820"/>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9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7969516"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2365416825"/>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20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7969516"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317698842"/>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22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7969516"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349221164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3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7969516"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349221164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u contenu 2"/>
          <p:cNvSpPr>
            <a:spLocks noGrp="1"/>
          </p:cNvSpPr>
          <p:nvPr>
            <p:ph idx="1"/>
          </p:nvPr>
        </p:nvSpPr>
        <p:spPr/>
        <p:txBody>
          <a:body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e la date 3"/>
          <p:cNvSpPr>
            <a:spLocks noGrp="1"/>
          </p:cNvSpPr>
          <p:nvPr>
            <p:ph type="dt" sz="half" idx="10"/>
          </p:nvPr>
        </p:nvSpPr>
        <p:spPr/>
        <p:txBody>
          <a:bodyPr/>
          <a:lstStyle/>
          <a:p>
            <a:endParaRPr lang="en-GB"/>
          </a:p>
        </p:txBody>
      </p:sp>
      <p:sp>
        <p:nvSpPr>
          <p:cNvPr id="5" name="Espace réservé du pied de page 4"/>
          <p:cNvSpPr>
            <a:spLocks noGrp="1"/>
          </p:cNvSpPr>
          <p:nvPr>
            <p:ph type="ftr" sz="quarter" idx="11"/>
          </p:nvPr>
        </p:nvSpPr>
        <p:spPr/>
        <p:txBody>
          <a:bodyPr/>
          <a:lstStyle/>
          <a:p>
            <a:r>
              <a:rPr lang="en-GB" smtClean="0"/>
              <a:t>SINP Colloquium, Feb 11th 2015, Kolkata</a:t>
            </a:r>
            <a:endParaRPr lang="en-GB"/>
          </a:p>
        </p:txBody>
      </p:sp>
      <p:sp>
        <p:nvSpPr>
          <p:cNvPr id="6" name="Espace réservé du numéro de diapositive 5"/>
          <p:cNvSpPr>
            <a:spLocks noGrp="1"/>
          </p:cNvSpPr>
          <p:nvPr>
            <p:ph type="sldNum" sz="quarter" idx="12"/>
          </p:nvPr>
        </p:nvSpPr>
        <p:spPr/>
        <p:txBody>
          <a:bodyPr/>
          <a:lstStyle/>
          <a:p>
            <a:fld id="{C5DEC1AB-76CD-D94A-A2FE-67B7BC71C580}" type="slidenum">
              <a:rPr lang="en-GB" smtClean="0"/>
              <a:t>‹#›</a:t>
            </a:fld>
            <a:endParaRPr lang="en-GB"/>
          </a:p>
        </p:txBody>
      </p:sp>
    </p:spTree>
    <p:extLst>
      <p:ext uri="{BB962C8B-B14F-4D97-AF65-F5344CB8AC3E}">
        <p14:creationId xmlns:p14="http://schemas.microsoft.com/office/powerpoint/2010/main" val="35729085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8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7969516"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349221164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7969516"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154753412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9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94962815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2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94962815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3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94962815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4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94962815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6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94962815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9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313315322"/>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_Diapositive de titre">
    <p:bg>
      <p:bgPr>
        <a:blipFill dpi="0" rotWithShape="1">
          <a:blip r:embed="rId2">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Titre 6"/>
          <p:cNvSpPr>
            <a:spLocks noGrp="1"/>
          </p:cNvSpPr>
          <p:nvPr>
            <p:ph type="title" hasCustomPrompt="1"/>
          </p:nvPr>
        </p:nvSpPr>
        <p:spPr>
          <a:xfrm>
            <a:off x="596368" y="3188772"/>
            <a:ext cx="8229600" cy="1143000"/>
          </a:xfrm>
        </p:spPr>
        <p:txBody>
          <a:bodyPr>
            <a:normAutofit/>
          </a:bodyPr>
          <a:lstStyle>
            <a:lvl1pPr algn="l">
              <a:defRPr sz="3500" b="1"/>
            </a:lvl1pPr>
          </a:lstStyle>
          <a:p>
            <a:r>
              <a:rPr lang="fr-CH" dirty="0" smtClean="0"/>
              <a:t>YOUR TITLE</a:t>
            </a:r>
            <a:br>
              <a:rPr lang="fr-CH" dirty="0" smtClean="0"/>
            </a:br>
            <a:r>
              <a:rPr lang="fr-CH" dirty="0" smtClean="0"/>
              <a:t>HERE</a:t>
            </a:r>
            <a:endParaRPr lang="fr-FR" dirty="0"/>
          </a:p>
        </p:txBody>
      </p:sp>
      <p:sp>
        <p:nvSpPr>
          <p:cNvPr id="3" name="Espace réservé du numéro de diapositive 5"/>
          <p:cNvSpPr>
            <a:spLocks noGrp="1"/>
          </p:cNvSpPr>
          <p:nvPr>
            <p:ph type="sldNum" sz="quarter" idx="4"/>
          </p:nvPr>
        </p:nvSpPr>
        <p:spPr>
          <a:xfrm>
            <a:off x="4456323" y="0"/>
            <a:ext cx="4687677"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066355A-084C-D24E-9AD2-7E4FC41EA627}" type="slidenum">
              <a:rPr lang="en-US" smtClean="0"/>
              <a:pPr/>
              <a:t>‹#›</a:t>
            </a:fld>
            <a:endParaRPr lang="en-US" dirty="0"/>
          </a:p>
        </p:txBody>
      </p:sp>
    </p:spTree>
    <p:extLst>
      <p:ext uri="{BB962C8B-B14F-4D97-AF65-F5344CB8AC3E}">
        <p14:creationId xmlns:p14="http://schemas.microsoft.com/office/powerpoint/2010/main" val="4118761216"/>
      </p:ext>
    </p:extLst>
  </p:cSld>
  <p:clrMapOvr>
    <a:masterClrMapping/>
  </p:clrMapOvr>
  <p:transition xmlns:p14="http://schemas.microsoft.com/office/powerpoint/2010/main" spd="slow">
    <p:randomBar dir="vert"/>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4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49677693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Cliquez et modifiez le titre</a:t>
            </a:r>
            <a:endParaRPr lang="en-GB"/>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Cliquez pour modifier les styles du texte du masque</a:t>
            </a:r>
          </a:p>
        </p:txBody>
      </p:sp>
      <p:sp>
        <p:nvSpPr>
          <p:cNvPr id="4" name="Espace réservé de la date 3"/>
          <p:cNvSpPr>
            <a:spLocks noGrp="1"/>
          </p:cNvSpPr>
          <p:nvPr>
            <p:ph type="dt" sz="half" idx="10"/>
          </p:nvPr>
        </p:nvSpPr>
        <p:spPr/>
        <p:txBody>
          <a:bodyPr/>
          <a:lstStyle/>
          <a:p>
            <a:endParaRPr lang="en-GB"/>
          </a:p>
        </p:txBody>
      </p:sp>
      <p:sp>
        <p:nvSpPr>
          <p:cNvPr id="5" name="Espace réservé du pied de page 4"/>
          <p:cNvSpPr>
            <a:spLocks noGrp="1"/>
          </p:cNvSpPr>
          <p:nvPr>
            <p:ph type="ftr" sz="quarter" idx="11"/>
          </p:nvPr>
        </p:nvSpPr>
        <p:spPr/>
        <p:txBody>
          <a:bodyPr/>
          <a:lstStyle/>
          <a:p>
            <a:r>
              <a:rPr lang="en-GB" smtClean="0"/>
              <a:t>SINP Colloquium, Feb 11th 2015, Kolkata</a:t>
            </a:r>
            <a:endParaRPr lang="en-GB"/>
          </a:p>
        </p:txBody>
      </p:sp>
      <p:sp>
        <p:nvSpPr>
          <p:cNvPr id="6" name="Espace réservé du numéro de diapositive 5"/>
          <p:cNvSpPr>
            <a:spLocks noGrp="1"/>
          </p:cNvSpPr>
          <p:nvPr>
            <p:ph type="sldNum" sz="quarter" idx="12"/>
          </p:nvPr>
        </p:nvSpPr>
        <p:spPr/>
        <p:txBody>
          <a:bodyPr/>
          <a:lstStyle/>
          <a:p>
            <a:fld id="{C5DEC1AB-76CD-D94A-A2FE-67B7BC71C580}" type="slidenum">
              <a:rPr lang="en-GB" smtClean="0"/>
              <a:t>‹#›</a:t>
            </a:fld>
            <a:endParaRPr lang="en-GB"/>
          </a:p>
        </p:txBody>
      </p:sp>
    </p:spTree>
    <p:extLst>
      <p:ext uri="{BB962C8B-B14F-4D97-AF65-F5344CB8AC3E}">
        <p14:creationId xmlns:p14="http://schemas.microsoft.com/office/powerpoint/2010/main" val="11152806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0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49677693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1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49677693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32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49677693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33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49677693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2755691673"/>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5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2228406000"/>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2228406000"/>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8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8659618" y="-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2228406000"/>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6_Titre et contenu">
    <p:spTree>
      <p:nvGrpSpPr>
        <p:cNvPr id="1" name=""/>
        <p:cNvGrpSpPr/>
        <p:nvPr/>
      </p:nvGrpSpPr>
      <p:grpSpPr>
        <a:xfrm>
          <a:off x="0" y="0"/>
          <a:ext cx="0" cy="0"/>
          <a:chOff x="0" y="0"/>
          <a:chExt cx="0" cy="0"/>
        </a:xfrm>
      </p:grpSpPr>
      <p:sp>
        <p:nvSpPr>
          <p:cNvPr id="13" name="Espace réservé du titre 1"/>
          <p:cNvSpPr>
            <a:spLocks noGrp="1"/>
          </p:cNvSpPr>
          <p:nvPr>
            <p:ph type="title" hasCustomPrompt="1"/>
          </p:nvPr>
        </p:nvSpPr>
        <p:spPr>
          <a:xfrm>
            <a:off x="634257" y="850258"/>
            <a:ext cx="7211567" cy="433854"/>
          </a:xfrm>
          <a:prstGeom prst="rect">
            <a:avLst/>
          </a:prstGeom>
        </p:spPr>
        <p:txBody>
          <a:bodyPr vert="horz" lIns="91440" tIns="0" rIns="91440" bIns="0" rtlCol="0" anchor="t" anchorCtr="0">
            <a:normAutofit/>
          </a:bodyPr>
          <a:lstStyle>
            <a:lvl1pPr algn="l">
              <a:defRPr sz="2300" b="1" baseline="0"/>
            </a:lvl1pPr>
          </a:lstStyle>
          <a:p>
            <a:r>
              <a:rPr lang="fr-CH" dirty="0" smtClean="0"/>
              <a:t>YOUR TITLE HERE</a:t>
            </a:r>
            <a:endParaRPr lang="fr-FR" dirty="0"/>
          </a:p>
        </p:txBody>
      </p:sp>
      <p:sp>
        <p:nvSpPr>
          <p:cNvPr id="24" name="Espace réservé du contenu 23"/>
          <p:cNvSpPr>
            <a:spLocks noGrp="1"/>
          </p:cNvSpPr>
          <p:nvPr>
            <p:ph sz="quarter" idx="10" hasCustomPrompt="1"/>
          </p:nvPr>
        </p:nvSpPr>
        <p:spPr>
          <a:xfrm>
            <a:off x="634258" y="1374564"/>
            <a:ext cx="7211534" cy="399656"/>
          </a:xfrm>
        </p:spPr>
        <p:txBody>
          <a:bodyPr>
            <a:normAutofit/>
          </a:bodyPr>
          <a:lstStyle>
            <a:lvl1pPr marL="0" indent="0">
              <a:buNone/>
              <a:defRPr sz="1800" b="1"/>
            </a:lvl1pPr>
          </a:lstStyle>
          <a:p>
            <a:pPr lvl="0"/>
            <a:r>
              <a:rPr lang="fr-CH" dirty="0" smtClean="0"/>
              <a:t>YOUR SUBTITLE HERE IF NEEDED</a:t>
            </a:r>
            <a:endParaRPr lang="fr-FR" dirty="0"/>
          </a:p>
        </p:txBody>
      </p:sp>
      <p:sp>
        <p:nvSpPr>
          <p:cNvPr id="26" name="Espace réservé du contenu 25"/>
          <p:cNvSpPr>
            <a:spLocks noGrp="1"/>
          </p:cNvSpPr>
          <p:nvPr>
            <p:ph sz="quarter" idx="11" hasCustomPrompt="1"/>
          </p:nvPr>
        </p:nvSpPr>
        <p:spPr>
          <a:xfrm>
            <a:off x="268111" y="2027238"/>
            <a:ext cx="8607778" cy="4000500"/>
          </a:xfrm>
        </p:spPr>
        <p:txBody>
          <a:bodyPr lIns="108000" tIns="0" rIns="108000" bIns="0">
            <a:noAutofit/>
          </a:bodyPr>
          <a:lstStyle>
            <a:lvl1pPr marL="285750" indent="-285750">
              <a:lnSpc>
                <a:spcPct val="150000"/>
              </a:lnSpc>
              <a:buFont typeface="Arial" panose="020B0604020202020204" pitchFamily="34" charset="0"/>
              <a:buChar char="•"/>
              <a:defRPr sz="3200" baseline="0"/>
            </a:lvl1pPr>
          </a:lstStyle>
          <a:p>
            <a:pPr lvl="0"/>
            <a:r>
              <a:rPr lang="fr-CH" dirty="0" smtClean="0"/>
              <a:t>Cliquez pour modifier les styles du texte du masque</a:t>
            </a:r>
          </a:p>
          <a:p>
            <a:pPr lvl="1"/>
            <a:r>
              <a:rPr lang="fr-CH" dirty="0" smtClean="0"/>
              <a:t>Deuxième niveau</a:t>
            </a:r>
          </a:p>
          <a:p>
            <a:pPr lvl="2"/>
            <a:r>
              <a:rPr lang="fr-CH" dirty="0" smtClean="0"/>
              <a:t>Troisième niveau</a:t>
            </a:r>
          </a:p>
          <a:p>
            <a:pPr lvl="3"/>
            <a:r>
              <a:rPr lang="fr-CH" dirty="0" smtClean="0"/>
              <a:t>Quatrième niveau</a:t>
            </a:r>
          </a:p>
          <a:p>
            <a:pPr lvl="4"/>
            <a:r>
              <a:rPr lang="fr-CH" dirty="0" smtClean="0"/>
              <a:t>Cinquième niveau</a:t>
            </a:r>
            <a:endParaRPr lang="fr-FR" dirty="0" smtClean="0"/>
          </a:p>
          <a:p>
            <a:pPr lvl="1"/>
            <a:endParaRPr lang="fr-FR" dirty="0"/>
          </a:p>
        </p:txBody>
      </p:sp>
      <p:sp>
        <p:nvSpPr>
          <p:cNvPr id="29" name="Espace réservé du numéro de diapositive 5"/>
          <p:cNvSpPr>
            <a:spLocks noGrp="1"/>
          </p:cNvSpPr>
          <p:nvPr>
            <p:ph type="sldNum" sz="quarter" idx="4"/>
          </p:nvPr>
        </p:nvSpPr>
        <p:spPr>
          <a:xfrm>
            <a:off x="7969516" y="6356350"/>
            <a:ext cx="484382" cy="365125"/>
          </a:xfrm>
          <a:prstGeom prst="rect">
            <a:avLst/>
          </a:prstGeom>
        </p:spPr>
        <p:txBody>
          <a:bodyPr vert="horz" lIns="91440" tIns="45720" rIns="91440" bIns="45720" rtlCol="0" anchor="ctr"/>
          <a:lstStyle>
            <a:lvl1pPr algn="r">
              <a:defRPr sz="1000">
                <a:solidFill>
                  <a:schemeClr val="tx1">
                    <a:tint val="75000"/>
                  </a:schemeClr>
                </a:solidFill>
              </a:defRPr>
            </a:lvl1pPr>
          </a:lstStyle>
          <a:p>
            <a:fld id="{2066355A-084C-D24E-9AD2-7E4FC41EA627}" type="slidenum">
              <a:rPr lang="en-US" smtClean="0"/>
              <a:pPr/>
              <a:t>‹#›</a:t>
            </a:fld>
            <a:endParaRPr lang="en-US" dirty="0"/>
          </a:p>
        </p:txBody>
      </p:sp>
      <p:sp>
        <p:nvSpPr>
          <p:cNvPr id="4" name="Footer Placeholder 3"/>
          <p:cNvSpPr>
            <a:spLocks noGrp="1"/>
          </p:cNvSpPr>
          <p:nvPr>
            <p:ph type="ftr" sz="quarter" idx="12"/>
          </p:nvPr>
        </p:nvSpPr>
        <p:spPr>
          <a:xfrm>
            <a:off x="268111" y="6348589"/>
            <a:ext cx="4873924" cy="365125"/>
          </a:xfrm>
        </p:spPr>
        <p:txBody>
          <a:bodyPr/>
          <a:lstStyle/>
          <a:p>
            <a:r>
              <a:rPr lang="fr-FR" noProof="0" smtClean="0"/>
              <a:t>SINP Colloquium, Feb 11th 2015, Kolkata</a:t>
            </a:r>
            <a:endParaRPr lang="fr-FR" noProof="0" dirty="0"/>
          </a:p>
        </p:txBody>
      </p:sp>
    </p:spTree>
    <p:extLst>
      <p:ext uri="{BB962C8B-B14F-4D97-AF65-F5344CB8AC3E}">
        <p14:creationId xmlns:p14="http://schemas.microsoft.com/office/powerpoint/2010/main" val="3385800615"/>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5" name="Espace réservé de la date 4"/>
          <p:cNvSpPr>
            <a:spLocks noGrp="1"/>
          </p:cNvSpPr>
          <p:nvPr>
            <p:ph type="dt" sz="half" idx="10"/>
          </p:nvPr>
        </p:nvSpPr>
        <p:spPr/>
        <p:txBody>
          <a:bodyPr/>
          <a:lstStyle/>
          <a:p>
            <a:endParaRPr lang="en-GB"/>
          </a:p>
        </p:txBody>
      </p:sp>
      <p:sp>
        <p:nvSpPr>
          <p:cNvPr id="6" name="Espace réservé du pied de page 5"/>
          <p:cNvSpPr>
            <a:spLocks noGrp="1"/>
          </p:cNvSpPr>
          <p:nvPr>
            <p:ph type="ftr" sz="quarter" idx="11"/>
          </p:nvPr>
        </p:nvSpPr>
        <p:spPr/>
        <p:txBody>
          <a:bodyPr/>
          <a:lstStyle/>
          <a:p>
            <a:r>
              <a:rPr lang="en-GB" smtClean="0"/>
              <a:t>SINP Colloquium, Feb 11th 2015, Kolkata</a:t>
            </a:r>
            <a:endParaRPr lang="en-GB"/>
          </a:p>
        </p:txBody>
      </p:sp>
      <p:sp>
        <p:nvSpPr>
          <p:cNvPr id="7" name="Espace réservé du numéro de diapositive 6"/>
          <p:cNvSpPr>
            <a:spLocks noGrp="1"/>
          </p:cNvSpPr>
          <p:nvPr>
            <p:ph type="sldNum" sz="quarter" idx="12"/>
          </p:nvPr>
        </p:nvSpPr>
        <p:spPr/>
        <p:txBody>
          <a:bodyPr/>
          <a:lstStyle/>
          <a:p>
            <a:fld id="{C5DEC1AB-76CD-D94A-A2FE-67B7BC71C580}" type="slidenum">
              <a:rPr lang="en-GB" smtClean="0"/>
              <a:t>‹#›</a:t>
            </a:fld>
            <a:endParaRPr lang="en-GB"/>
          </a:p>
        </p:txBody>
      </p:sp>
    </p:spTree>
    <p:extLst>
      <p:ext uri="{BB962C8B-B14F-4D97-AF65-F5344CB8AC3E}">
        <p14:creationId xmlns:p14="http://schemas.microsoft.com/office/powerpoint/2010/main" val="2254159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en-GB" dirty="0"/>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7" name="Espace réservé de la date 6"/>
          <p:cNvSpPr>
            <a:spLocks noGrp="1"/>
          </p:cNvSpPr>
          <p:nvPr>
            <p:ph type="dt" sz="half" idx="10"/>
          </p:nvPr>
        </p:nvSpPr>
        <p:spPr/>
        <p:txBody>
          <a:bodyPr/>
          <a:lstStyle/>
          <a:p>
            <a:endParaRPr lang="en-GB"/>
          </a:p>
        </p:txBody>
      </p:sp>
      <p:sp>
        <p:nvSpPr>
          <p:cNvPr id="8" name="Espace réservé du pied de page 7"/>
          <p:cNvSpPr>
            <a:spLocks noGrp="1"/>
          </p:cNvSpPr>
          <p:nvPr>
            <p:ph type="ftr" sz="quarter" idx="11"/>
          </p:nvPr>
        </p:nvSpPr>
        <p:spPr/>
        <p:txBody>
          <a:bodyPr/>
          <a:lstStyle/>
          <a:p>
            <a:r>
              <a:rPr lang="en-GB" smtClean="0"/>
              <a:t>SINP Colloquium, Feb 11th 2015, Kolkata</a:t>
            </a:r>
            <a:endParaRPr lang="en-GB"/>
          </a:p>
        </p:txBody>
      </p:sp>
      <p:sp>
        <p:nvSpPr>
          <p:cNvPr id="9" name="Espace réservé du numéro de diapositive 8"/>
          <p:cNvSpPr>
            <a:spLocks noGrp="1"/>
          </p:cNvSpPr>
          <p:nvPr>
            <p:ph type="sldNum" sz="quarter" idx="12"/>
          </p:nvPr>
        </p:nvSpPr>
        <p:spPr/>
        <p:txBody>
          <a:bodyPr/>
          <a:lstStyle/>
          <a:p>
            <a:fld id="{C5DEC1AB-76CD-D94A-A2FE-67B7BC71C580}" type="slidenum">
              <a:rPr lang="en-GB" smtClean="0"/>
              <a:t>‹#›</a:t>
            </a:fld>
            <a:endParaRPr lang="en-GB"/>
          </a:p>
        </p:txBody>
      </p:sp>
    </p:spTree>
    <p:extLst>
      <p:ext uri="{BB962C8B-B14F-4D97-AF65-F5344CB8AC3E}">
        <p14:creationId xmlns:p14="http://schemas.microsoft.com/office/powerpoint/2010/main" val="37771103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Cliquez et modifiez le titre</a:t>
            </a:r>
            <a:endParaRPr lang="en-GB"/>
          </a:p>
        </p:txBody>
      </p:sp>
      <p:sp>
        <p:nvSpPr>
          <p:cNvPr id="3" name="Espace réservé de la date 2"/>
          <p:cNvSpPr>
            <a:spLocks noGrp="1"/>
          </p:cNvSpPr>
          <p:nvPr>
            <p:ph type="dt" sz="half" idx="10"/>
          </p:nvPr>
        </p:nvSpPr>
        <p:spPr/>
        <p:txBody>
          <a:bodyPr/>
          <a:lstStyle/>
          <a:p>
            <a:endParaRPr lang="en-GB"/>
          </a:p>
        </p:txBody>
      </p:sp>
      <p:sp>
        <p:nvSpPr>
          <p:cNvPr id="4" name="Espace réservé du pied de page 3"/>
          <p:cNvSpPr>
            <a:spLocks noGrp="1"/>
          </p:cNvSpPr>
          <p:nvPr>
            <p:ph type="ftr" sz="quarter" idx="11"/>
          </p:nvPr>
        </p:nvSpPr>
        <p:spPr/>
        <p:txBody>
          <a:bodyPr/>
          <a:lstStyle/>
          <a:p>
            <a:r>
              <a:rPr lang="en-GB" smtClean="0"/>
              <a:t>SINP Colloquium, Feb 11th 2015, Kolkata</a:t>
            </a:r>
            <a:endParaRPr lang="en-GB"/>
          </a:p>
        </p:txBody>
      </p:sp>
      <p:sp>
        <p:nvSpPr>
          <p:cNvPr id="5" name="Espace réservé du numéro de diapositive 4"/>
          <p:cNvSpPr>
            <a:spLocks noGrp="1"/>
          </p:cNvSpPr>
          <p:nvPr>
            <p:ph type="sldNum" sz="quarter" idx="12"/>
          </p:nvPr>
        </p:nvSpPr>
        <p:spPr/>
        <p:txBody>
          <a:bodyPr/>
          <a:lstStyle/>
          <a:p>
            <a:fld id="{C5DEC1AB-76CD-D94A-A2FE-67B7BC71C580}" type="slidenum">
              <a:rPr lang="en-GB" smtClean="0"/>
              <a:t>‹#›</a:t>
            </a:fld>
            <a:endParaRPr lang="en-GB"/>
          </a:p>
        </p:txBody>
      </p:sp>
    </p:spTree>
    <p:extLst>
      <p:ext uri="{BB962C8B-B14F-4D97-AF65-F5344CB8AC3E}">
        <p14:creationId xmlns:p14="http://schemas.microsoft.com/office/powerpoint/2010/main" val="30784003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en-GB"/>
          </a:p>
        </p:txBody>
      </p:sp>
      <p:sp>
        <p:nvSpPr>
          <p:cNvPr id="3" name="Espace réservé du pied de page 2"/>
          <p:cNvSpPr>
            <a:spLocks noGrp="1"/>
          </p:cNvSpPr>
          <p:nvPr>
            <p:ph type="ftr" sz="quarter" idx="11"/>
          </p:nvPr>
        </p:nvSpPr>
        <p:spPr/>
        <p:txBody>
          <a:bodyPr/>
          <a:lstStyle/>
          <a:p>
            <a:r>
              <a:rPr lang="en-GB" smtClean="0"/>
              <a:t>SINP Colloquium, Feb 11th 2015, Kolkata</a:t>
            </a:r>
            <a:endParaRPr lang="en-GB"/>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a:t>
            </a:fld>
            <a:endParaRPr lang="en-GB"/>
          </a:p>
        </p:txBody>
      </p:sp>
    </p:spTree>
    <p:extLst>
      <p:ext uri="{BB962C8B-B14F-4D97-AF65-F5344CB8AC3E}">
        <p14:creationId xmlns:p14="http://schemas.microsoft.com/office/powerpoint/2010/main" val="29457366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Cliquez et modifiez le titre</a:t>
            </a:r>
            <a:endParaRPr lang="en-GB"/>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Cliquez pour modifier les styles du texte du masque</a:t>
            </a:r>
          </a:p>
          <a:p>
            <a:pPr lvl="1"/>
            <a:r>
              <a:rPr lang="en-US" smtClean="0"/>
              <a:t>Deuxième niveau</a:t>
            </a:r>
          </a:p>
          <a:p>
            <a:pPr lvl="2"/>
            <a:r>
              <a:rPr lang="en-US" smtClean="0"/>
              <a:t>Troisième niveau</a:t>
            </a:r>
          </a:p>
          <a:p>
            <a:pPr lvl="3"/>
            <a:r>
              <a:rPr lang="en-US" smtClean="0"/>
              <a:t>Quatrième niveau</a:t>
            </a:r>
          </a:p>
          <a:p>
            <a:pPr lvl="4"/>
            <a:r>
              <a:rPr lang="en-US" smtClean="0"/>
              <a:t>Cinquième niveau</a:t>
            </a:r>
            <a:endParaRPr lang="en-GB"/>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5" name="Espace réservé de la date 4"/>
          <p:cNvSpPr>
            <a:spLocks noGrp="1"/>
          </p:cNvSpPr>
          <p:nvPr>
            <p:ph type="dt" sz="half" idx="10"/>
          </p:nvPr>
        </p:nvSpPr>
        <p:spPr/>
        <p:txBody>
          <a:bodyPr/>
          <a:lstStyle/>
          <a:p>
            <a:endParaRPr lang="en-GB"/>
          </a:p>
        </p:txBody>
      </p:sp>
      <p:sp>
        <p:nvSpPr>
          <p:cNvPr id="6" name="Espace réservé du pied de page 5"/>
          <p:cNvSpPr>
            <a:spLocks noGrp="1"/>
          </p:cNvSpPr>
          <p:nvPr>
            <p:ph type="ftr" sz="quarter" idx="11"/>
          </p:nvPr>
        </p:nvSpPr>
        <p:spPr/>
        <p:txBody>
          <a:bodyPr/>
          <a:lstStyle/>
          <a:p>
            <a:r>
              <a:rPr lang="en-GB" smtClean="0"/>
              <a:t>SINP Colloquium, Feb 11th 2015, Kolkata</a:t>
            </a:r>
            <a:endParaRPr lang="en-GB"/>
          </a:p>
        </p:txBody>
      </p:sp>
      <p:sp>
        <p:nvSpPr>
          <p:cNvPr id="7" name="Espace réservé du numéro de diapositive 6"/>
          <p:cNvSpPr>
            <a:spLocks noGrp="1"/>
          </p:cNvSpPr>
          <p:nvPr>
            <p:ph type="sldNum" sz="quarter" idx="12"/>
          </p:nvPr>
        </p:nvSpPr>
        <p:spPr/>
        <p:txBody>
          <a:bodyPr/>
          <a:lstStyle/>
          <a:p>
            <a:fld id="{C5DEC1AB-76CD-D94A-A2FE-67B7BC71C580}" type="slidenum">
              <a:rPr lang="en-GB" smtClean="0"/>
              <a:t>‹#›</a:t>
            </a:fld>
            <a:endParaRPr lang="en-GB"/>
          </a:p>
        </p:txBody>
      </p:sp>
    </p:spTree>
    <p:extLst>
      <p:ext uri="{BB962C8B-B14F-4D97-AF65-F5344CB8AC3E}">
        <p14:creationId xmlns:p14="http://schemas.microsoft.com/office/powerpoint/2010/main" val="3400429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Cliquez et modifiez le titre</a:t>
            </a:r>
            <a:endParaRPr lang="en-GB"/>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Cliquez pour modifier les styles du texte du masque</a:t>
            </a:r>
          </a:p>
        </p:txBody>
      </p:sp>
      <p:sp>
        <p:nvSpPr>
          <p:cNvPr id="5" name="Espace réservé de la date 4"/>
          <p:cNvSpPr>
            <a:spLocks noGrp="1"/>
          </p:cNvSpPr>
          <p:nvPr>
            <p:ph type="dt" sz="half" idx="10"/>
          </p:nvPr>
        </p:nvSpPr>
        <p:spPr/>
        <p:txBody>
          <a:bodyPr/>
          <a:lstStyle/>
          <a:p>
            <a:endParaRPr lang="en-GB"/>
          </a:p>
        </p:txBody>
      </p:sp>
      <p:sp>
        <p:nvSpPr>
          <p:cNvPr id="6" name="Espace réservé du pied de page 5"/>
          <p:cNvSpPr>
            <a:spLocks noGrp="1"/>
          </p:cNvSpPr>
          <p:nvPr>
            <p:ph type="ftr" sz="quarter" idx="11"/>
          </p:nvPr>
        </p:nvSpPr>
        <p:spPr/>
        <p:txBody>
          <a:bodyPr/>
          <a:lstStyle/>
          <a:p>
            <a:r>
              <a:rPr lang="en-GB" smtClean="0"/>
              <a:t>SINP Colloquium, Feb 11th 2015, Kolkata</a:t>
            </a:r>
            <a:endParaRPr lang="en-GB"/>
          </a:p>
        </p:txBody>
      </p:sp>
      <p:sp>
        <p:nvSpPr>
          <p:cNvPr id="7" name="Espace réservé du numéro de diapositive 6"/>
          <p:cNvSpPr>
            <a:spLocks noGrp="1"/>
          </p:cNvSpPr>
          <p:nvPr>
            <p:ph type="sldNum" sz="quarter" idx="12"/>
          </p:nvPr>
        </p:nvSpPr>
        <p:spPr/>
        <p:txBody>
          <a:bodyPr/>
          <a:lstStyle/>
          <a:p>
            <a:fld id="{C5DEC1AB-76CD-D94A-A2FE-67B7BC71C580}" type="slidenum">
              <a:rPr lang="en-GB" smtClean="0"/>
              <a:t>‹#›</a:t>
            </a:fld>
            <a:endParaRPr lang="en-GB"/>
          </a:p>
        </p:txBody>
      </p:sp>
    </p:spTree>
    <p:extLst>
      <p:ext uri="{BB962C8B-B14F-4D97-AF65-F5344CB8AC3E}">
        <p14:creationId xmlns:p14="http://schemas.microsoft.com/office/powerpoint/2010/main" val="2741303164"/>
      </p:ext>
    </p:extLst>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slideLayout" Target="../slideLayouts/slideLayout37.xml"/><Relationship Id="rId38" Type="http://schemas.openxmlformats.org/officeDocument/2006/relationships/slideLayout" Target="../slideLayouts/slideLayout38.xml"/><Relationship Id="rId39" Type="http://schemas.openxmlformats.org/officeDocument/2006/relationships/theme" Target="../theme/theme1.xml"/><Relationship Id="rId40" Type="http://schemas.openxmlformats.org/officeDocument/2006/relationships/image" Target="../media/image1.jpg"/><Relationship Id="rId41" Type="http://schemas.openxmlformats.org/officeDocument/2006/relationships/image" Target="../media/image2.png"/><Relationship Id="rId42"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112244" y="0"/>
            <a:ext cx="7674663" cy="1143000"/>
          </a:xfrm>
          <a:prstGeom prst="rect">
            <a:avLst/>
          </a:prstGeom>
        </p:spPr>
        <p:txBody>
          <a:bodyPr vert="horz" lIns="91440" tIns="45720" rIns="91440" bIns="45720" rtlCol="0" anchor="ctr">
            <a:normAutofit/>
          </a:bodyPr>
          <a:lstStyle/>
          <a:p>
            <a:r>
              <a:rPr lang="en-US" dirty="0" err="1" smtClean="0"/>
              <a:t>Cliquez</a:t>
            </a:r>
            <a:r>
              <a:rPr lang="en-US" dirty="0" smtClean="0"/>
              <a:t> et </a:t>
            </a:r>
            <a:r>
              <a:rPr lang="en-US" dirty="0" err="1" smtClean="0"/>
              <a:t>modifiez</a:t>
            </a:r>
            <a:r>
              <a:rPr lang="en-US" dirty="0" smtClean="0"/>
              <a:t> le </a:t>
            </a:r>
            <a:r>
              <a:rPr lang="en-US" dirty="0" err="1" smtClean="0"/>
              <a:t>titre</a:t>
            </a:r>
            <a:endParaRPr lang="en-GB"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err="1" smtClean="0"/>
              <a:t>Cliquez</a:t>
            </a:r>
            <a:r>
              <a:rPr lang="en-US" dirty="0" smtClean="0"/>
              <a:t> pour modifier les styles du </a:t>
            </a:r>
            <a:r>
              <a:rPr lang="en-US" dirty="0" err="1" smtClean="0"/>
              <a:t>texte</a:t>
            </a:r>
            <a:r>
              <a:rPr lang="en-US" dirty="0" smtClean="0"/>
              <a:t> du masque</a:t>
            </a:r>
          </a:p>
          <a:p>
            <a:pPr lvl="1"/>
            <a:r>
              <a:rPr lang="en-US" dirty="0" err="1" smtClean="0"/>
              <a:t>Deuxième</a:t>
            </a:r>
            <a:r>
              <a:rPr lang="en-US" dirty="0" smtClean="0"/>
              <a:t> </a:t>
            </a:r>
            <a:r>
              <a:rPr lang="en-US" dirty="0" err="1" smtClean="0"/>
              <a:t>niveau</a:t>
            </a:r>
            <a:endParaRPr lang="en-US" dirty="0" smtClean="0"/>
          </a:p>
          <a:p>
            <a:pPr lvl="2"/>
            <a:r>
              <a:rPr lang="en-US" dirty="0" err="1" smtClean="0"/>
              <a:t>Troisième</a:t>
            </a:r>
            <a:r>
              <a:rPr lang="en-US" dirty="0" smtClean="0"/>
              <a:t> </a:t>
            </a:r>
            <a:r>
              <a:rPr lang="en-US" dirty="0" err="1" smtClean="0"/>
              <a:t>niveau</a:t>
            </a:r>
            <a:endParaRPr lang="en-US" dirty="0" smtClean="0"/>
          </a:p>
          <a:p>
            <a:pPr lvl="3"/>
            <a:r>
              <a:rPr lang="en-US" dirty="0" err="1" smtClean="0"/>
              <a:t>Quatrième</a:t>
            </a:r>
            <a:r>
              <a:rPr lang="en-US" dirty="0" smtClean="0"/>
              <a:t> </a:t>
            </a:r>
            <a:r>
              <a:rPr lang="en-US" dirty="0" err="1" smtClean="0"/>
              <a:t>niveau</a:t>
            </a:r>
            <a:endParaRPr lang="en-US" dirty="0" smtClean="0"/>
          </a:p>
          <a:p>
            <a:pPr lvl="4"/>
            <a:r>
              <a:rPr lang="en-US" dirty="0" err="1" smtClean="0"/>
              <a:t>Cinquième</a:t>
            </a:r>
            <a:r>
              <a:rPr lang="en-US" dirty="0" smtClean="0"/>
              <a:t> </a:t>
            </a:r>
            <a:r>
              <a:rPr lang="en-US" dirty="0" err="1" smtClean="0"/>
              <a:t>niveau</a:t>
            </a:r>
            <a:endParaRPr lang="en-GB"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SINP Colloquium, Feb 11th 2015, Kolkata</a:t>
            </a:r>
            <a:endParaRPr lang="en-GB"/>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DEC1AB-76CD-D94A-A2FE-67B7BC71C580}" type="slidenum">
              <a:rPr lang="en-GB" smtClean="0"/>
              <a:t>‹#›</a:t>
            </a:fld>
            <a:endParaRPr lang="en-GB"/>
          </a:p>
        </p:txBody>
      </p:sp>
      <p:pic>
        <p:nvPicPr>
          <p:cNvPr id="7" name="Image 6" descr="logoSubatech.jpg"/>
          <p:cNvPicPr>
            <a:picLocks noChangeAspect="1"/>
          </p:cNvPicPr>
          <p:nvPr userDrawn="1"/>
        </p:nvPicPr>
        <p:blipFill>
          <a:blip r:embed="rId40">
            <a:extLst>
              <a:ext uri="{28A0092B-C50C-407E-A947-70E740481C1C}">
                <a14:useLocalDpi xmlns:a14="http://schemas.microsoft.com/office/drawing/2010/main" val="0"/>
              </a:ext>
            </a:extLst>
          </a:blip>
          <a:stretch>
            <a:fillRect/>
          </a:stretch>
        </p:blipFill>
        <p:spPr>
          <a:xfrm>
            <a:off x="0" y="0"/>
            <a:ext cx="1081991" cy="437949"/>
          </a:xfrm>
          <a:prstGeom prst="rect">
            <a:avLst/>
          </a:prstGeom>
        </p:spPr>
      </p:pic>
      <p:pic>
        <p:nvPicPr>
          <p:cNvPr id="9" name="Image 8"/>
          <p:cNvPicPr>
            <a:picLocks noChangeAspect="1"/>
          </p:cNvPicPr>
          <p:nvPr userDrawn="1"/>
        </p:nvPicPr>
        <p:blipFill>
          <a:blip r:embed="rId41"/>
          <a:stretch>
            <a:fillRect/>
          </a:stretch>
        </p:blipFill>
        <p:spPr>
          <a:xfrm>
            <a:off x="8405613" y="98539"/>
            <a:ext cx="740691" cy="919692"/>
          </a:xfrm>
          <a:prstGeom prst="rect">
            <a:avLst/>
          </a:prstGeom>
        </p:spPr>
      </p:pic>
      <p:pic>
        <p:nvPicPr>
          <p:cNvPr id="10" name="Image 9"/>
          <p:cNvPicPr>
            <a:picLocks noChangeAspect="1"/>
          </p:cNvPicPr>
          <p:nvPr userDrawn="1"/>
        </p:nvPicPr>
        <p:blipFill>
          <a:blip r:embed="rId42"/>
          <a:stretch>
            <a:fillRect/>
          </a:stretch>
        </p:blipFill>
        <p:spPr>
          <a:xfrm>
            <a:off x="30253" y="417125"/>
            <a:ext cx="1081991" cy="601106"/>
          </a:xfrm>
          <a:prstGeom prst="rect">
            <a:avLst/>
          </a:prstGeom>
        </p:spPr>
      </p:pic>
    </p:spTree>
    <p:extLst>
      <p:ext uri="{BB962C8B-B14F-4D97-AF65-F5344CB8AC3E}">
        <p14:creationId xmlns:p14="http://schemas.microsoft.com/office/powerpoint/2010/main" val="1573042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9" r:id="rId15"/>
    <p:sldLayoutId id="2147483678" r:id="rId16"/>
    <p:sldLayoutId id="2147483679" r:id="rId17"/>
    <p:sldLayoutId id="2147483681" r:id="rId18"/>
    <p:sldLayoutId id="2147483682" r:id="rId19"/>
    <p:sldLayoutId id="2147483687" r:id="rId20"/>
    <p:sldLayoutId id="2147483688" r:id="rId21"/>
    <p:sldLayoutId id="2147483696" r:id="rId22"/>
    <p:sldLayoutId id="2147483697" r:id="rId23"/>
    <p:sldLayoutId id="2147483698" r:id="rId24"/>
    <p:sldLayoutId id="2147483699" r:id="rId25"/>
    <p:sldLayoutId id="2147483700" r:id="rId26"/>
    <p:sldLayoutId id="2147483701" r:id="rId27"/>
    <p:sldLayoutId id="2147483702" r:id="rId28"/>
    <p:sldLayoutId id="2147483703" r:id="rId29"/>
    <p:sldLayoutId id="2147483704" r:id="rId30"/>
    <p:sldLayoutId id="2147483705" r:id="rId31"/>
    <p:sldLayoutId id="2147483706" r:id="rId32"/>
    <p:sldLayoutId id="2147483707" r:id="rId33"/>
    <p:sldLayoutId id="2147483708" r:id="rId34"/>
    <p:sldLayoutId id="2147483709" r:id="rId35"/>
    <p:sldLayoutId id="2147483710" r:id="rId36"/>
    <p:sldLayoutId id="2147483711" r:id="rId37"/>
    <p:sldLayoutId id="2147483712" r:id="rId38"/>
  </p:sldLayoutIdLst>
  <p:hf hdr="0" ftr="0" dt="0"/>
  <p:txStyles>
    <p:titleStyle>
      <a:lvl1pPr algn="ctr" defTabSz="457200" rtl="0" eaLnBrk="1" latinLnBrk="0" hangingPunct="1">
        <a:spcBef>
          <a:spcPct val="0"/>
        </a:spcBef>
        <a:buNone/>
        <a:defRPr sz="4400" kern="1200">
          <a:solidFill>
            <a:srgbClr val="FF0000"/>
          </a:solidFill>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rgbClr val="FF0000"/>
          </a:solidFill>
          <a:latin typeface="Arial"/>
          <a:ea typeface="+mn-ea"/>
          <a:cs typeface="Arial"/>
        </a:defRPr>
      </a:lvl1pPr>
      <a:lvl2pPr marL="742950" indent="-285750" algn="l" defTabSz="457200" rtl="0" eaLnBrk="1" latinLnBrk="0" hangingPunct="1">
        <a:spcBef>
          <a:spcPct val="20000"/>
        </a:spcBef>
        <a:buFont typeface="Arial"/>
        <a:buChar char="–"/>
        <a:defRPr sz="2800" kern="1200">
          <a:solidFill>
            <a:srgbClr val="FF0000"/>
          </a:solidFill>
          <a:latin typeface="Arial"/>
          <a:ea typeface="+mn-ea"/>
          <a:cs typeface="Arial"/>
        </a:defRPr>
      </a:lvl2pPr>
      <a:lvl3pPr marL="1143000" indent="-228600" algn="l" defTabSz="457200" rtl="0" eaLnBrk="1" latinLnBrk="0" hangingPunct="1">
        <a:spcBef>
          <a:spcPct val="20000"/>
        </a:spcBef>
        <a:buFont typeface="Arial"/>
        <a:buChar char="•"/>
        <a:defRPr sz="2400" kern="1200">
          <a:solidFill>
            <a:srgbClr val="FF0000"/>
          </a:solidFill>
          <a:latin typeface="Arial"/>
          <a:ea typeface="+mn-ea"/>
          <a:cs typeface="Arial"/>
        </a:defRPr>
      </a:lvl3pPr>
      <a:lvl4pPr marL="1600200" indent="-228600" algn="l" defTabSz="457200" rtl="0" eaLnBrk="1" latinLnBrk="0" hangingPunct="1">
        <a:spcBef>
          <a:spcPct val="20000"/>
        </a:spcBef>
        <a:buFont typeface="Arial"/>
        <a:buChar char="–"/>
        <a:defRPr sz="2000" kern="1200">
          <a:solidFill>
            <a:srgbClr val="FF0000"/>
          </a:solidFill>
          <a:latin typeface="Arial"/>
          <a:ea typeface="+mn-ea"/>
          <a:cs typeface="Arial"/>
        </a:defRPr>
      </a:lvl4pPr>
      <a:lvl5pPr marL="2057400" indent="-228600" algn="l" defTabSz="457200" rtl="0" eaLnBrk="1" latinLnBrk="0" hangingPunct="1">
        <a:spcBef>
          <a:spcPct val="20000"/>
        </a:spcBef>
        <a:buFont typeface="Arial"/>
        <a:buChar char="»"/>
        <a:defRPr sz="2000" kern="1200">
          <a:solidFill>
            <a:srgbClr val="FF0000"/>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6" Type="http://schemas.openxmlformats.org/officeDocument/2006/relationships/hyperlink" Target="http://www.nobelprize.org/nobel_prizes/physics/laureates/2004/" TargetMode="External"/><Relationship Id="rId7" Type="http://schemas.openxmlformats.org/officeDocument/2006/relationships/hyperlink" Target="http://pdg.lbl.gov/index.html" TargetMode="External"/><Relationship Id="rId1" Type="http://schemas.openxmlformats.org/officeDocument/2006/relationships/slideLayout" Target="../slideLayouts/slideLayout6.xml"/><Relationship Id="rId2" Type="http://schemas.openxmlformats.org/officeDocument/2006/relationships/image" Target="../media/image1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6.png"/><Relationship Id="rId3"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emf"/></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 Id="rId3" Type="http://schemas.openxmlformats.org/officeDocument/2006/relationships/image" Target="../media/image2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7.png"/><Relationship Id="rId3" Type="http://schemas.openxmlformats.org/officeDocument/2006/relationships/image" Target="../media/image2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8.png"/><Relationship Id="rId3" Type="http://schemas.openxmlformats.org/officeDocument/2006/relationships/image" Target="../media/image29.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emf"/></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2.png"/><Relationship Id="rId3" Type="http://schemas.openxmlformats.org/officeDocument/2006/relationships/image" Target="../media/image33.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4.emf"/></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4" Type="http://schemas.openxmlformats.org/officeDocument/2006/relationships/image" Target="../media/image37.jpeg"/><Relationship Id="rId1" Type="http://schemas.openxmlformats.org/officeDocument/2006/relationships/slideLayout" Target="../slideLayouts/slideLayout21.xml"/><Relationship Id="rId2" Type="http://schemas.openxmlformats.org/officeDocument/2006/relationships/image" Target="../media/image35.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8.jpeg"/></Relationships>
</file>

<file path=ppt/slides/_rels/slide36.xml.rels><?xml version="1.0" encoding="UTF-8" standalone="yes"?>
<Relationships xmlns="http://schemas.openxmlformats.org/package/2006/relationships"><Relationship Id="rId3" Type="http://schemas.openxmlformats.org/officeDocument/2006/relationships/image" Target="../media/image40.jpeg"/><Relationship Id="rId4" Type="http://schemas.openxmlformats.org/officeDocument/2006/relationships/image" Target="../media/image41.jpeg"/><Relationship Id="rId5" Type="http://schemas.openxmlformats.org/officeDocument/2006/relationships/image" Target="../media/image42.jpeg"/><Relationship Id="rId1" Type="http://schemas.openxmlformats.org/officeDocument/2006/relationships/slideLayout" Target="../slideLayouts/slideLayout6.xml"/><Relationship Id="rId2" Type="http://schemas.openxmlformats.org/officeDocument/2006/relationships/image" Target="../media/image39.jpeg"/></Relationships>
</file>

<file path=ppt/slides/_rels/slide37.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jpeg"/><Relationship Id="rId5" Type="http://schemas.openxmlformats.org/officeDocument/2006/relationships/image" Target="../media/image46.jpeg"/><Relationship Id="rId1" Type="http://schemas.openxmlformats.org/officeDocument/2006/relationships/slideLayout" Target="../slideLayouts/slideLayout6.xml"/><Relationship Id="rId2" Type="http://schemas.openxmlformats.org/officeDocument/2006/relationships/image" Target="../media/image43.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jpe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34.emf"/><Relationship Id="rId4" Type="http://schemas.openxmlformats.org/officeDocument/2006/relationships/image" Target="../media/image24.emf"/><Relationship Id="rId1" Type="http://schemas.openxmlformats.org/officeDocument/2006/relationships/slideLayout" Target="../slideLayouts/slideLayout17.xml"/><Relationship Id="rId2" Type="http://schemas.openxmlformats.org/officeDocument/2006/relationships/image" Target="../media/image32.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9.png"/><Relationship Id="rId3" Type="http://schemas.openxmlformats.org/officeDocument/2006/relationships/image" Target="../media/image50.png"/></Relationships>
</file>

<file path=ppt/slides/_rels/slide44.xml.rels><?xml version="1.0" encoding="UTF-8" standalone="yes"?>
<Relationships xmlns="http://schemas.openxmlformats.org/package/2006/relationships"><Relationship Id="rId3" Type="http://schemas.openxmlformats.org/officeDocument/2006/relationships/image" Target="../media/image52.emf"/><Relationship Id="rId4" Type="http://schemas.openxmlformats.org/officeDocument/2006/relationships/image" Target="../media/image53.png"/><Relationship Id="rId1" Type="http://schemas.openxmlformats.org/officeDocument/2006/relationships/slideLayout" Target="../slideLayouts/slideLayout2.xml"/><Relationship Id="rId2" Type="http://schemas.openxmlformats.org/officeDocument/2006/relationships/image" Target="../media/image51.emf"/></Relationships>
</file>

<file path=ppt/slides/_rels/slide45.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1" Type="http://schemas.openxmlformats.org/officeDocument/2006/relationships/slideLayout" Target="../slideLayouts/slideLayout2.xml"/><Relationship Id="rId2" Type="http://schemas.openxmlformats.org/officeDocument/2006/relationships/image" Target="../media/image5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7.png"/><Relationship Id="rId3" Type="http://schemas.openxmlformats.org/officeDocument/2006/relationships/image" Target="../media/image58.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png"/><Relationship Id="rId3" Type="http://schemas.openxmlformats.org/officeDocument/2006/relationships/image" Target="../media/image60.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3.emf"/></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4.emf"/></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5.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6.emf"/><Relationship Id="rId3" Type="http://schemas.openxmlformats.org/officeDocument/2006/relationships/image" Target="../media/image67.emf"/></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emf"/></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9.emf"/><Relationship Id="rId3" Type="http://schemas.openxmlformats.org/officeDocument/2006/relationships/image" Target="../media/image70.emf"/></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1.emf"/></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9.xml"/><Relationship Id="rId2" Type="http://schemas.openxmlformats.org/officeDocument/2006/relationships/image" Target="../media/image72.e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image" Target="../media/image73.emf"/><Relationship Id="rId3" Type="http://schemas.openxmlformats.org/officeDocument/2006/relationships/image" Target="../media/image74.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image" Target="../media/image75.png"/><Relationship Id="rId3" Type="http://schemas.openxmlformats.org/officeDocument/2006/relationships/image" Target="../media/image76.emf"/></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7.png"/></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image" Target="../media/image78.emf"/><Relationship Id="rId3" Type="http://schemas.openxmlformats.org/officeDocument/2006/relationships/image" Target="../media/image79.emf"/></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image" Target="../media/image80.emf"/><Relationship Id="rId3" Type="http://schemas.openxmlformats.org/officeDocument/2006/relationships/image" Target="../media/image81.emf"/></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image" Target="../media/image82.emf"/><Relationship Id="rId3" Type="http://schemas.openxmlformats.org/officeDocument/2006/relationships/image" Target="../media/image83.emf"/></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image" Target="../media/image84.png"/><Relationship Id="rId3" Type="http://schemas.openxmlformats.org/officeDocument/2006/relationships/image" Target="../media/image85.emf"/></Relationships>
</file>

<file path=ppt/slides/_rels/slide66.xml.rels><?xml version="1.0" encoding="UTF-8" standalone="yes"?>
<Relationships xmlns="http://schemas.openxmlformats.org/package/2006/relationships"><Relationship Id="rId3" Type="http://schemas.openxmlformats.org/officeDocument/2006/relationships/image" Target="../media/image87.emf"/><Relationship Id="rId4" Type="http://schemas.openxmlformats.org/officeDocument/2006/relationships/image" Target="../media/image88.emf"/><Relationship Id="rId1" Type="http://schemas.openxmlformats.org/officeDocument/2006/relationships/slideLayout" Target="../slideLayouts/slideLayout26.xml"/><Relationship Id="rId2" Type="http://schemas.openxmlformats.org/officeDocument/2006/relationships/image" Target="../media/image86.emf"/></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aliceinfo.cern.ch/ArtSubmission/publications" TargetMode="Externa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9.em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38.xml"/><Relationship Id="rId2" Type="http://schemas.openxmlformats.org/officeDocument/2006/relationships/image" Target="../media/image90.png"/></Relationships>
</file>

<file path=ppt/slides/_rels/slide71.xml.rels><?xml version="1.0" encoding="UTF-8" standalone="yes"?>
<Relationships xmlns="http://schemas.openxmlformats.org/package/2006/relationships"><Relationship Id="rId3" Type="http://schemas.openxmlformats.org/officeDocument/2006/relationships/image" Target="../media/image91.jpeg"/><Relationship Id="rId4" Type="http://schemas.openxmlformats.org/officeDocument/2006/relationships/image" Target="../media/image92.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93.jpeg"/></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4.jpeg"/></Relationships>
</file>

<file path=ppt/slides/_rels/slide75.xml.rels><?xml version="1.0" encoding="UTF-8" standalone="yes"?>
<Relationships xmlns="http://schemas.openxmlformats.org/package/2006/relationships"><Relationship Id="rId3" Type="http://schemas.openxmlformats.org/officeDocument/2006/relationships/image" Target="../media/image96.emf"/><Relationship Id="rId4" Type="http://schemas.openxmlformats.org/officeDocument/2006/relationships/image" Target="../media/image97.emf"/><Relationship Id="rId1" Type="http://schemas.openxmlformats.org/officeDocument/2006/relationships/slideLayout" Target="../slideLayouts/slideLayout16.xml"/><Relationship Id="rId2" Type="http://schemas.openxmlformats.org/officeDocument/2006/relationships/image" Target="../media/image95.emf"/></Relationships>
</file>

<file path=ppt/slides/_rels/slide76.xml.rels><?xml version="1.0" encoding="UTF-8" standalone="yes"?>
<Relationships xmlns="http://schemas.openxmlformats.org/package/2006/relationships"><Relationship Id="rId3" Type="http://schemas.openxmlformats.org/officeDocument/2006/relationships/image" Target="../media/image98.png"/><Relationship Id="rId4" Type="http://schemas.openxmlformats.org/officeDocument/2006/relationships/hyperlink" Target="http://cds.cern.ch/record/1981898" TargetMode="External"/><Relationship Id="rId5" Type="http://schemas.openxmlformats.org/officeDocument/2006/relationships/image" Target="../media/image99.png"/><Relationship Id="rId1" Type="http://schemas.openxmlformats.org/officeDocument/2006/relationships/slideLayout" Target="../slideLayouts/slideLayout28.xml"/><Relationship Id="rId2" Type="http://schemas.openxmlformats.org/officeDocument/2006/relationships/notesSlide" Target="../notesSlides/notesSlide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image" Target="../media/image100.emf"/></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image" Target="../media/image10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 Id="rId3" Type="http://schemas.openxmlformats.org/officeDocument/2006/relationships/image" Target="../media/image9.png"/></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32.xml"/><Relationship Id="rId2" Type="http://schemas.openxmlformats.org/officeDocument/2006/relationships/notesSlide" Target="../notesSlides/notesSlide3.xml"/><Relationship Id="rId3" Type="http://schemas.openxmlformats.org/officeDocument/2006/relationships/image" Target="../media/image102.emf"/></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33.xml"/><Relationship Id="rId2" Type="http://schemas.openxmlformats.org/officeDocument/2006/relationships/image" Target="../media/image103.png"/><Relationship Id="rId3" Type="http://schemas.openxmlformats.org/officeDocument/2006/relationships/image" Target="../media/image104.png"/></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105.png"/><Relationship Id="rId3" Type="http://schemas.openxmlformats.org/officeDocument/2006/relationships/image" Target="../media/image106.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image" Target="../media/image107.png"/><Relationship Id="rId3" Type="http://schemas.openxmlformats.org/officeDocument/2006/relationships/image" Target="../media/image108.emf"/></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image" Target="../media/image109.emf"/></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37.xml"/><Relationship Id="rId2" Type="http://schemas.openxmlformats.org/officeDocument/2006/relationships/image" Target="../media/image110.emf"/></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67391" y="1193474"/>
            <a:ext cx="8614832" cy="2251075"/>
          </a:xfrm>
        </p:spPr>
        <p:txBody>
          <a:bodyPr>
            <a:normAutofit/>
          </a:bodyPr>
          <a:lstStyle/>
          <a:p>
            <a:r>
              <a:rPr lang="en-GB" dirty="0" smtClean="0">
                <a:latin typeface="Arial"/>
                <a:cs typeface="Arial"/>
              </a:rPr>
              <a:t>The </a:t>
            </a:r>
            <a:r>
              <a:rPr lang="en-GB" dirty="0" err="1" smtClean="0">
                <a:latin typeface="Arial"/>
                <a:cs typeface="Arial"/>
              </a:rPr>
              <a:t>hadronic</a:t>
            </a:r>
            <a:r>
              <a:rPr lang="en-GB" dirty="0" smtClean="0">
                <a:latin typeface="Arial"/>
                <a:cs typeface="Arial"/>
              </a:rPr>
              <a:t> matter and heavy ion collisions at relativistic energies</a:t>
            </a:r>
            <a:endParaRPr lang="en-GB" dirty="0">
              <a:latin typeface="Arial"/>
              <a:cs typeface="Arial"/>
            </a:endParaRPr>
          </a:p>
        </p:txBody>
      </p:sp>
      <p:sp>
        <p:nvSpPr>
          <p:cNvPr id="3" name="Sous-titre 2"/>
          <p:cNvSpPr>
            <a:spLocks noGrp="1"/>
          </p:cNvSpPr>
          <p:nvPr>
            <p:ph type="subTitle" idx="1"/>
          </p:nvPr>
        </p:nvSpPr>
        <p:spPr>
          <a:xfrm>
            <a:off x="927101" y="3610058"/>
            <a:ext cx="7493000" cy="2905042"/>
          </a:xfrm>
        </p:spPr>
        <p:txBody>
          <a:bodyPr>
            <a:normAutofit fontScale="85000" lnSpcReduction="20000"/>
          </a:bodyPr>
          <a:lstStyle/>
          <a:p>
            <a:r>
              <a:rPr lang="en-GB" dirty="0" err="1" smtClean="0">
                <a:latin typeface="Arial"/>
                <a:cs typeface="Arial"/>
              </a:rPr>
              <a:t>Ginés</a:t>
            </a:r>
            <a:r>
              <a:rPr lang="en-GB" dirty="0" smtClean="0">
                <a:latin typeface="Arial"/>
                <a:cs typeface="Arial"/>
              </a:rPr>
              <a:t> MARTINEZ GARCIA</a:t>
            </a:r>
          </a:p>
          <a:p>
            <a:r>
              <a:rPr lang="en-GB" dirty="0" err="1" smtClean="0">
                <a:latin typeface="Arial"/>
                <a:cs typeface="Arial"/>
              </a:rPr>
              <a:t>Directeur</a:t>
            </a:r>
            <a:r>
              <a:rPr lang="en-GB" dirty="0" smtClean="0">
                <a:latin typeface="Arial"/>
                <a:cs typeface="Arial"/>
              </a:rPr>
              <a:t> de </a:t>
            </a:r>
            <a:r>
              <a:rPr lang="en-GB" dirty="0" err="1" smtClean="0">
                <a:latin typeface="Arial"/>
                <a:cs typeface="Arial"/>
              </a:rPr>
              <a:t>Recherche</a:t>
            </a:r>
            <a:r>
              <a:rPr lang="en-GB" dirty="0" smtClean="0">
                <a:latin typeface="Arial"/>
                <a:cs typeface="Arial"/>
              </a:rPr>
              <a:t> du CNRS</a:t>
            </a:r>
          </a:p>
          <a:p>
            <a:r>
              <a:rPr lang="en-GB" dirty="0" err="1" smtClean="0">
                <a:latin typeface="Arial"/>
                <a:cs typeface="Arial"/>
              </a:rPr>
              <a:t>Subatech</a:t>
            </a:r>
            <a:r>
              <a:rPr lang="en-GB" dirty="0">
                <a:latin typeface="Arial"/>
                <a:cs typeface="Arial"/>
              </a:rPr>
              <a:t> </a:t>
            </a:r>
            <a:r>
              <a:rPr lang="en-GB" dirty="0" smtClean="0">
                <a:latin typeface="Arial"/>
                <a:cs typeface="Arial"/>
              </a:rPr>
              <a:t>(CNRS/IN2P3 – </a:t>
            </a:r>
            <a:r>
              <a:rPr lang="en-GB" dirty="0" err="1" smtClean="0">
                <a:latin typeface="Arial"/>
                <a:cs typeface="Arial"/>
              </a:rPr>
              <a:t>École</a:t>
            </a:r>
            <a:r>
              <a:rPr lang="en-GB" dirty="0" smtClean="0">
                <a:latin typeface="Arial"/>
                <a:cs typeface="Arial"/>
              </a:rPr>
              <a:t> des Mines de Nantes - </a:t>
            </a:r>
            <a:r>
              <a:rPr lang="en-GB" dirty="0" err="1" smtClean="0">
                <a:latin typeface="Arial"/>
                <a:cs typeface="Arial"/>
              </a:rPr>
              <a:t>Université</a:t>
            </a:r>
            <a:r>
              <a:rPr lang="en-GB" dirty="0" smtClean="0">
                <a:latin typeface="Arial"/>
                <a:cs typeface="Arial"/>
              </a:rPr>
              <a:t> de Nantes), France</a:t>
            </a:r>
          </a:p>
          <a:p>
            <a:endParaRPr lang="en-GB" dirty="0"/>
          </a:p>
          <a:p>
            <a:r>
              <a:rPr lang="en-GB" dirty="0"/>
              <a:t>CORE-U Joint </a:t>
            </a:r>
            <a:r>
              <a:rPr lang="en-GB" dirty="0" smtClean="0"/>
              <a:t>Seminar</a:t>
            </a:r>
            <a:r>
              <a:rPr lang="en-GB" dirty="0" smtClean="0">
                <a:latin typeface="Arial"/>
                <a:cs typeface="Arial"/>
              </a:rPr>
              <a:t>, </a:t>
            </a:r>
          </a:p>
          <a:p>
            <a:r>
              <a:rPr lang="en-GB" dirty="0" smtClean="0"/>
              <a:t>Monday, Oct</a:t>
            </a:r>
            <a:r>
              <a:rPr lang="en-GB" dirty="0" smtClean="0">
                <a:latin typeface="Arial"/>
                <a:cs typeface="Arial"/>
              </a:rPr>
              <a:t> </a:t>
            </a:r>
            <a:r>
              <a:rPr lang="en-GB" dirty="0"/>
              <a:t>5</a:t>
            </a:r>
            <a:r>
              <a:rPr lang="en-GB" baseline="30000" dirty="0" smtClean="0"/>
              <a:t>th</a:t>
            </a:r>
            <a:r>
              <a:rPr lang="en-GB" dirty="0" smtClean="0">
                <a:latin typeface="Arial"/>
                <a:cs typeface="Arial"/>
              </a:rPr>
              <a:t> </a:t>
            </a:r>
            <a:r>
              <a:rPr lang="en-GB" dirty="0" smtClean="0">
                <a:latin typeface="Arial"/>
                <a:cs typeface="Arial"/>
              </a:rPr>
              <a:t>2015, </a:t>
            </a:r>
            <a:r>
              <a:rPr lang="en-GB" dirty="0" smtClean="0"/>
              <a:t>Hiroshima</a:t>
            </a:r>
            <a:r>
              <a:rPr lang="en-GB" dirty="0" smtClean="0">
                <a:latin typeface="Arial"/>
                <a:cs typeface="Arial"/>
              </a:rPr>
              <a:t>, Japan</a:t>
            </a:r>
            <a:endParaRPr lang="en-GB" dirty="0" smtClean="0">
              <a:latin typeface="Arial"/>
              <a:cs typeface="Arial"/>
            </a:endParaRPr>
          </a:p>
          <a:p>
            <a:endParaRPr lang="en-GB" dirty="0"/>
          </a:p>
          <a:p>
            <a:endParaRPr lang="en-GB" dirty="0">
              <a:latin typeface="Arial"/>
              <a:cs typeface="Arial"/>
            </a:endParaRP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1</a:t>
            </a:fld>
            <a:endParaRPr lang="en-GB"/>
          </a:p>
        </p:txBody>
      </p:sp>
    </p:spTree>
    <p:extLst>
      <p:ext uri="{BB962C8B-B14F-4D97-AF65-F5344CB8AC3E}">
        <p14:creationId xmlns:p14="http://schemas.microsoft.com/office/powerpoint/2010/main" val="100862410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1" name="Imag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58738" y="1038218"/>
            <a:ext cx="9080500" cy="2044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0" name="Titre 1"/>
          <p:cNvSpPr>
            <a:spLocks noGrp="1"/>
          </p:cNvSpPr>
          <p:nvPr>
            <p:ph type="title"/>
          </p:nvPr>
        </p:nvSpPr>
        <p:spPr/>
        <p:txBody>
          <a:bodyPr/>
          <a:lstStyle/>
          <a:p>
            <a:r>
              <a:rPr lang="en-GB" dirty="0"/>
              <a:t>Asymptotic freedom</a:t>
            </a:r>
          </a:p>
        </p:txBody>
      </p:sp>
      <p:sp>
        <p:nvSpPr>
          <p:cNvPr id="22532" name="ZoneTexte 4"/>
          <p:cNvSpPr txBox="1">
            <a:spLocks noChangeArrowheads="1"/>
          </p:cNvSpPr>
          <p:nvPr/>
        </p:nvSpPr>
        <p:spPr bwMode="auto">
          <a:xfrm>
            <a:off x="700831" y="1025288"/>
            <a:ext cx="373856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dirty="0"/>
              <a:t>1st diagrams of vacuum polarization</a:t>
            </a:r>
          </a:p>
        </p:txBody>
      </p:sp>
      <p:pic>
        <p:nvPicPr>
          <p:cNvPr id="22533" name="Image 5" descr="Screen shot 2011-08-18 at 2.23.5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73543" y="3856585"/>
            <a:ext cx="4222750" cy="211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4" name="ZoneTexte 6"/>
          <p:cNvSpPr txBox="1">
            <a:spLocks noChangeArrowheads="1"/>
          </p:cNvSpPr>
          <p:nvPr/>
        </p:nvSpPr>
        <p:spPr bwMode="auto">
          <a:xfrm>
            <a:off x="1245068" y="3558208"/>
            <a:ext cx="27193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dirty="0"/>
              <a:t>Nobel Prize in Physics 2004</a:t>
            </a:r>
          </a:p>
        </p:txBody>
      </p:sp>
      <p:pic>
        <p:nvPicPr>
          <p:cNvPr id="22535" name="Image 7" descr="Screen shot 2011-08-18 at 2.25.13 P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76138" y="2825105"/>
            <a:ext cx="3608768" cy="810297"/>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pic>
      <p:pic>
        <p:nvPicPr>
          <p:cNvPr id="22536" name="Image 8" descr="Screen shot 2011-08-18 at 2.26.34 PM.pn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5044421" y="2658922"/>
            <a:ext cx="3428806" cy="33762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Rectangle 10"/>
          <p:cNvSpPr/>
          <p:nvPr/>
        </p:nvSpPr>
        <p:spPr>
          <a:xfrm>
            <a:off x="58738" y="6444476"/>
            <a:ext cx="6054077" cy="2769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200" dirty="0">
                <a:solidFill>
                  <a:srgbClr val="000000"/>
                </a:solidFill>
                <a:latin typeface="Courier New" charset="0"/>
                <a:ea typeface="ＭＳ Ｐゴシック" charset="0"/>
                <a:cs typeface="Courier New" charset="0"/>
                <a:hlinkClick r:id="rId6"/>
              </a:rPr>
              <a:t>http://www.nobelprize.org/nobel_prizes/physics/laureates/2004</a:t>
            </a:r>
            <a:r>
              <a:rPr lang="fr-FR" sz="1200" dirty="0" smtClean="0">
                <a:solidFill>
                  <a:srgbClr val="000000"/>
                </a:solidFill>
                <a:latin typeface="Courier New" charset="0"/>
                <a:ea typeface="ＭＳ Ｐゴシック" charset="0"/>
                <a:cs typeface="Courier New" charset="0"/>
                <a:hlinkClick r:id="rId6"/>
              </a:rPr>
              <a:t>/</a:t>
            </a:r>
            <a:endParaRPr lang="en-GB" sz="1200" dirty="0">
              <a:solidFill>
                <a:srgbClr val="000000"/>
              </a:solidFill>
              <a:latin typeface="Courier New" charset="0"/>
              <a:ea typeface="ＭＳ Ｐゴシック" charset="0"/>
              <a:cs typeface="Courier New" charset="0"/>
            </a:endParaRPr>
          </a:p>
        </p:txBody>
      </p:sp>
      <p:sp>
        <p:nvSpPr>
          <p:cNvPr id="12" name="Rectangle 11"/>
          <p:cNvSpPr/>
          <p:nvPr/>
        </p:nvSpPr>
        <p:spPr>
          <a:xfrm>
            <a:off x="5474720" y="6052351"/>
            <a:ext cx="2998507" cy="276999"/>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200" dirty="0" smtClean="0">
                <a:solidFill>
                  <a:srgbClr val="000000"/>
                </a:solidFill>
                <a:latin typeface="Courier New" charset="0"/>
                <a:ea typeface="ＭＳ Ｐゴシック" charset="0"/>
                <a:cs typeface="Courier New" charset="0"/>
                <a:hlinkClick r:id="rId7"/>
              </a:rPr>
              <a:t>http</a:t>
            </a:r>
            <a:r>
              <a:rPr lang="fr-FR" sz="1200" dirty="0">
                <a:solidFill>
                  <a:srgbClr val="000000"/>
                </a:solidFill>
                <a:latin typeface="Courier New" charset="0"/>
                <a:ea typeface="ＭＳ Ｐゴシック" charset="0"/>
                <a:cs typeface="Courier New" charset="0"/>
                <a:hlinkClick r:id="rId7"/>
              </a:rPr>
              <a:t>://pdg.lbl.gov/index.html</a:t>
            </a:r>
            <a:r>
              <a:rPr lang="fr-FR" sz="1200" dirty="0">
                <a:solidFill>
                  <a:srgbClr val="000000"/>
                </a:solidFill>
                <a:latin typeface="Courier New" charset="0"/>
                <a:ea typeface="ＭＳ Ｐゴシック" charset="0"/>
                <a:cs typeface="Courier New" charset="0"/>
              </a:rPr>
              <a:t> </a:t>
            </a:r>
            <a:endParaRPr lang="en-GB" sz="1200" dirty="0">
              <a:solidFill>
                <a:srgbClr val="000000"/>
              </a:solidFill>
              <a:latin typeface="Courier New" charset="0"/>
              <a:ea typeface="ＭＳ Ｐゴシック" charset="0"/>
              <a:cs typeface="Courier New" charset="0"/>
            </a:endParaRP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10</a:t>
            </a:fld>
            <a:endParaRPr lang="en-GB"/>
          </a:p>
        </p:txBody>
      </p:sp>
    </p:spTree>
    <p:extLst>
      <p:ext uri="{BB962C8B-B14F-4D97-AF65-F5344CB8AC3E}">
        <p14:creationId xmlns:p14="http://schemas.microsoft.com/office/powerpoint/2010/main" val="1038951898"/>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Image 3" descr="Screen shot 2011-08-29 at 3.55.40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90771" y="1003393"/>
            <a:ext cx="7830667" cy="281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p:cNvSpPr/>
          <p:nvPr/>
        </p:nvSpPr>
        <p:spPr>
          <a:xfrm>
            <a:off x="688435" y="1593378"/>
            <a:ext cx="2195866" cy="307777"/>
          </a:xfrm>
          <a:prstGeom prst="rect">
            <a:avLst/>
          </a:prstGeom>
          <a:solidFill>
            <a:schemeClr val="accent1">
              <a:lumMod val="60000"/>
              <a:lumOff val="40000"/>
            </a:schemeClr>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PRL 34 1353 (1975)</a:t>
            </a:r>
            <a:endParaRPr lang="en-GB" sz="1400" dirty="0">
              <a:solidFill>
                <a:srgbClr val="000000"/>
              </a:solidFill>
              <a:latin typeface="Courier New" charset="0"/>
              <a:ea typeface="ＭＳ Ｐゴシック" charset="0"/>
              <a:cs typeface="Courier New" charset="0"/>
            </a:endParaRPr>
          </a:p>
        </p:txBody>
      </p:sp>
      <p:pic>
        <p:nvPicPr>
          <p:cNvPr id="23556" name="Image 5" descr="Screen shot 2011-08-29 at 3.59.36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9922" y="3647100"/>
            <a:ext cx="7561262"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p:nvSpPr>
        <p:spPr>
          <a:xfrm>
            <a:off x="688435" y="4238516"/>
            <a:ext cx="2189912" cy="307777"/>
          </a:xfrm>
          <a:prstGeom prst="rect">
            <a:avLst/>
          </a:prstGeom>
          <a:solidFill>
            <a:schemeClr val="accent1">
              <a:lumMod val="60000"/>
              <a:lumOff val="40000"/>
            </a:schemeClr>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PLB 59 67 (1975)</a:t>
            </a:r>
            <a:endParaRPr lang="en-GB" sz="1400" dirty="0">
              <a:solidFill>
                <a:srgbClr val="000000"/>
              </a:solidFill>
              <a:latin typeface="Courier New" charset="0"/>
              <a:ea typeface="ＭＳ Ｐゴシック" charset="0"/>
              <a:cs typeface="Courier New" charset="0"/>
            </a:endParaRP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11</a:t>
            </a:fld>
            <a:endParaRPr lang="en-GB"/>
          </a:p>
        </p:txBody>
      </p:sp>
    </p:spTree>
    <p:extLst>
      <p:ext uri="{BB962C8B-B14F-4D97-AF65-F5344CB8AC3E}">
        <p14:creationId xmlns:p14="http://schemas.microsoft.com/office/powerpoint/2010/main" val="25956595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“Quark-Gluon Plasma”</a:t>
            </a:r>
            <a:endParaRPr lang="en-GB" dirty="0"/>
          </a:p>
        </p:txBody>
      </p:sp>
      <p:pic>
        <p:nvPicPr>
          <p:cNvPr id="4" name="Image 3"/>
          <p:cNvPicPr>
            <a:picLocks noChangeAspect="1"/>
          </p:cNvPicPr>
          <p:nvPr/>
        </p:nvPicPr>
        <p:blipFill>
          <a:blip r:embed="rId2"/>
          <a:stretch>
            <a:fillRect/>
          </a:stretch>
        </p:blipFill>
        <p:spPr>
          <a:xfrm>
            <a:off x="423893" y="1495643"/>
            <a:ext cx="8291675" cy="3857811"/>
          </a:xfrm>
          <a:prstGeom prst="rect">
            <a:avLst/>
          </a:prstGeom>
        </p:spPr>
      </p:pic>
      <p:sp>
        <p:nvSpPr>
          <p:cNvPr id="5" name="Rectangle 4"/>
          <p:cNvSpPr/>
          <p:nvPr/>
        </p:nvSpPr>
        <p:spPr>
          <a:xfrm>
            <a:off x="6356160" y="2895499"/>
            <a:ext cx="2189912" cy="307777"/>
          </a:xfrm>
          <a:prstGeom prst="rect">
            <a:avLst/>
          </a:prstGeom>
          <a:solidFill>
            <a:schemeClr val="accent1">
              <a:lumMod val="60000"/>
              <a:lumOff val="40000"/>
            </a:schemeClr>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PLB 78B 150 (1978)</a:t>
            </a:r>
            <a:endParaRPr lang="en-GB" sz="1400" dirty="0">
              <a:solidFill>
                <a:srgbClr val="000000"/>
              </a:solidFill>
              <a:latin typeface="Courier New" charset="0"/>
              <a:ea typeface="ＭＳ Ｐゴシック" charset="0"/>
              <a:cs typeface="Courier New" charset="0"/>
            </a:endParaRPr>
          </a:p>
        </p:txBody>
      </p:sp>
      <p:sp>
        <p:nvSpPr>
          <p:cNvPr id="6" name="Rectangle à coins arrondis 5"/>
          <p:cNvSpPr/>
          <p:nvPr/>
        </p:nvSpPr>
        <p:spPr>
          <a:xfrm>
            <a:off x="7133596" y="1495643"/>
            <a:ext cx="1412476" cy="344236"/>
          </a:xfrm>
          <a:prstGeom prst="round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Espace réservé du contenu 21"/>
          <p:cNvSpPr txBox="1">
            <a:spLocks/>
          </p:cNvSpPr>
          <p:nvPr/>
        </p:nvSpPr>
        <p:spPr>
          <a:xfrm>
            <a:off x="862145" y="5733299"/>
            <a:ext cx="7588971" cy="350705"/>
          </a:xfrm>
          <a:prstGeom prst="rect">
            <a:avLst/>
          </a:prstGeom>
        </p:spPr>
        <p:txBody>
          <a:bodyPr>
            <a:normAutofit fontScale="85000" lnSpcReduction="10000"/>
          </a:bodyPr>
          <a:lstStyle>
            <a:lvl1pPr marL="342900" indent="-342900" algn="l" defTabSz="457200" rtl="0" eaLnBrk="1" latinLnBrk="0" hangingPunct="1">
              <a:spcBef>
                <a:spcPct val="20000"/>
              </a:spcBef>
              <a:buFont typeface="Arial"/>
              <a:buChar char="•"/>
              <a:defRPr sz="3200" kern="1200">
                <a:solidFill>
                  <a:srgbClr val="FF0000"/>
                </a:solidFill>
                <a:latin typeface="Comic Sans MS"/>
                <a:ea typeface="+mn-ea"/>
                <a:cs typeface="Comic Sans MS"/>
              </a:defRPr>
            </a:lvl1pPr>
            <a:lvl2pPr marL="742950" indent="-285750" algn="l" defTabSz="457200" rtl="0" eaLnBrk="1" latinLnBrk="0" hangingPunct="1">
              <a:spcBef>
                <a:spcPct val="20000"/>
              </a:spcBef>
              <a:buFont typeface="Arial"/>
              <a:buChar char="–"/>
              <a:defRPr sz="2800" kern="1200">
                <a:solidFill>
                  <a:srgbClr val="FF0000"/>
                </a:solidFill>
                <a:latin typeface="Comic Sans MS"/>
                <a:ea typeface="+mn-ea"/>
                <a:cs typeface="Comic Sans MS"/>
              </a:defRPr>
            </a:lvl2pPr>
            <a:lvl3pPr marL="1143000" indent="-228600" algn="l" defTabSz="457200" rtl="0" eaLnBrk="1" latinLnBrk="0" hangingPunct="1">
              <a:spcBef>
                <a:spcPct val="20000"/>
              </a:spcBef>
              <a:buFont typeface="Arial"/>
              <a:buChar char="•"/>
              <a:defRPr sz="2400" kern="1200">
                <a:solidFill>
                  <a:srgbClr val="FF0000"/>
                </a:solidFill>
                <a:latin typeface="Comic Sans MS"/>
                <a:ea typeface="+mn-ea"/>
                <a:cs typeface="Comic Sans MS"/>
              </a:defRPr>
            </a:lvl3pPr>
            <a:lvl4pPr marL="1600200" indent="-228600" algn="l" defTabSz="457200" rtl="0" eaLnBrk="1" latinLnBrk="0" hangingPunct="1">
              <a:spcBef>
                <a:spcPct val="20000"/>
              </a:spcBef>
              <a:buFont typeface="Arial"/>
              <a:buChar char="–"/>
              <a:defRPr sz="2000" kern="1200">
                <a:solidFill>
                  <a:srgbClr val="FF0000"/>
                </a:solidFill>
                <a:latin typeface="Comic Sans MS"/>
                <a:ea typeface="+mn-ea"/>
                <a:cs typeface="Comic Sans MS"/>
              </a:defRPr>
            </a:lvl4pPr>
            <a:lvl5pPr marL="2057400" indent="-228600" algn="l" defTabSz="457200" rtl="0" eaLnBrk="1" latinLnBrk="0" hangingPunct="1">
              <a:spcBef>
                <a:spcPct val="20000"/>
              </a:spcBef>
              <a:buFont typeface="Arial"/>
              <a:buChar char="»"/>
              <a:defRPr sz="2000" kern="1200">
                <a:solidFill>
                  <a:srgbClr val="FF0000"/>
                </a:solidFill>
                <a:latin typeface="Comic Sans MS"/>
                <a:ea typeface="+mn-ea"/>
                <a:cs typeface="Comic Sans M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buNone/>
            </a:pPr>
            <a:r>
              <a:rPr lang="en-GB" sz="2000" dirty="0" smtClean="0">
                <a:latin typeface="Arial"/>
                <a:cs typeface="Arial"/>
              </a:rPr>
              <a:t>“Quark Gluon Plasma” in [5] E.V. </a:t>
            </a:r>
            <a:r>
              <a:rPr lang="en-GB" sz="2000" dirty="0" err="1" smtClean="0">
                <a:latin typeface="Arial"/>
                <a:cs typeface="Arial"/>
              </a:rPr>
              <a:t>Shuryak</a:t>
            </a:r>
            <a:r>
              <a:rPr lang="en-GB" sz="2000" dirty="0" smtClean="0">
                <a:latin typeface="Arial"/>
                <a:cs typeface="Arial"/>
              </a:rPr>
              <a:t>, </a:t>
            </a:r>
            <a:r>
              <a:rPr lang="en-GB" sz="2000" dirty="0" err="1" smtClean="0">
                <a:latin typeface="Arial"/>
                <a:cs typeface="Arial"/>
              </a:rPr>
              <a:t>Zh</a:t>
            </a:r>
            <a:r>
              <a:rPr lang="en-GB" sz="2000" dirty="0" smtClean="0">
                <a:latin typeface="Arial"/>
                <a:cs typeface="Arial"/>
              </a:rPr>
              <a:t>. </a:t>
            </a:r>
            <a:r>
              <a:rPr lang="en-GB" sz="2000" dirty="0" err="1" smtClean="0">
                <a:latin typeface="Arial"/>
                <a:cs typeface="Arial"/>
              </a:rPr>
              <a:t>Eksp</a:t>
            </a:r>
            <a:r>
              <a:rPr lang="en-GB" sz="2000" dirty="0" smtClean="0">
                <a:latin typeface="Arial"/>
                <a:cs typeface="Arial"/>
              </a:rPr>
              <a:t>. </a:t>
            </a:r>
            <a:r>
              <a:rPr lang="en-GB" sz="2000" dirty="0" err="1" smtClean="0">
                <a:latin typeface="Arial"/>
                <a:cs typeface="Arial"/>
              </a:rPr>
              <a:t>Teor</a:t>
            </a:r>
            <a:r>
              <a:rPr lang="en-GB" sz="2000" dirty="0" smtClean="0">
                <a:latin typeface="Arial"/>
                <a:cs typeface="Arial"/>
              </a:rPr>
              <a:t>. </a:t>
            </a:r>
            <a:r>
              <a:rPr lang="en-GB" sz="2000" dirty="0" err="1" smtClean="0">
                <a:latin typeface="Arial"/>
                <a:cs typeface="Arial"/>
              </a:rPr>
              <a:t>Fiz</a:t>
            </a:r>
            <a:r>
              <a:rPr lang="en-GB" sz="2000" dirty="0" smtClean="0">
                <a:latin typeface="Arial"/>
                <a:cs typeface="Arial"/>
              </a:rPr>
              <a:t> 74 (1978) 408</a:t>
            </a:r>
            <a:endParaRPr lang="en-GB" sz="2000" dirty="0">
              <a:latin typeface="Arial"/>
              <a:cs typeface="Arial"/>
            </a:endParaRPr>
          </a:p>
        </p:txBody>
      </p:sp>
      <p:sp>
        <p:nvSpPr>
          <p:cNvPr id="9" name="Espace réservé du contenu 21"/>
          <p:cNvSpPr txBox="1">
            <a:spLocks/>
          </p:cNvSpPr>
          <p:nvPr/>
        </p:nvSpPr>
        <p:spPr>
          <a:xfrm>
            <a:off x="6065338" y="3609323"/>
            <a:ext cx="2480734" cy="723295"/>
          </a:xfrm>
          <a:prstGeom prst="rect">
            <a:avLst/>
          </a:prstGeom>
        </p:spPr>
        <p:txBody>
          <a:bodyPr>
            <a:normAutofit fontScale="85000" lnSpcReduction="20000"/>
          </a:bodyPr>
          <a:lstStyle>
            <a:lvl1pPr marL="342900" indent="-342900" algn="l" defTabSz="457200" rtl="0" eaLnBrk="1" latinLnBrk="0" hangingPunct="1">
              <a:spcBef>
                <a:spcPct val="20000"/>
              </a:spcBef>
              <a:buFont typeface="Arial"/>
              <a:buChar char="•"/>
              <a:defRPr sz="3200" kern="1200">
                <a:solidFill>
                  <a:srgbClr val="FF0000"/>
                </a:solidFill>
                <a:latin typeface="Comic Sans MS"/>
                <a:ea typeface="+mn-ea"/>
                <a:cs typeface="Comic Sans MS"/>
              </a:defRPr>
            </a:lvl1pPr>
            <a:lvl2pPr marL="742950" indent="-285750" algn="l" defTabSz="457200" rtl="0" eaLnBrk="1" latinLnBrk="0" hangingPunct="1">
              <a:spcBef>
                <a:spcPct val="20000"/>
              </a:spcBef>
              <a:buFont typeface="Arial"/>
              <a:buChar char="–"/>
              <a:defRPr sz="2800" kern="1200">
                <a:solidFill>
                  <a:srgbClr val="FF0000"/>
                </a:solidFill>
                <a:latin typeface="Comic Sans MS"/>
                <a:ea typeface="+mn-ea"/>
                <a:cs typeface="Comic Sans MS"/>
              </a:defRPr>
            </a:lvl2pPr>
            <a:lvl3pPr marL="1143000" indent="-228600" algn="l" defTabSz="457200" rtl="0" eaLnBrk="1" latinLnBrk="0" hangingPunct="1">
              <a:spcBef>
                <a:spcPct val="20000"/>
              </a:spcBef>
              <a:buFont typeface="Arial"/>
              <a:buChar char="•"/>
              <a:defRPr sz="2400" kern="1200">
                <a:solidFill>
                  <a:srgbClr val="FF0000"/>
                </a:solidFill>
                <a:latin typeface="Comic Sans MS"/>
                <a:ea typeface="+mn-ea"/>
                <a:cs typeface="Comic Sans MS"/>
              </a:defRPr>
            </a:lvl3pPr>
            <a:lvl4pPr marL="1600200" indent="-228600" algn="l" defTabSz="457200" rtl="0" eaLnBrk="1" latinLnBrk="0" hangingPunct="1">
              <a:spcBef>
                <a:spcPct val="20000"/>
              </a:spcBef>
              <a:buFont typeface="Arial"/>
              <a:buChar char="–"/>
              <a:defRPr sz="2000" kern="1200">
                <a:solidFill>
                  <a:srgbClr val="FF0000"/>
                </a:solidFill>
                <a:latin typeface="Comic Sans MS"/>
                <a:ea typeface="+mn-ea"/>
                <a:cs typeface="Comic Sans MS"/>
              </a:defRPr>
            </a:lvl4pPr>
            <a:lvl5pPr marL="2057400" indent="-228600" algn="l" defTabSz="457200" rtl="0" eaLnBrk="1" latinLnBrk="0" hangingPunct="1">
              <a:spcBef>
                <a:spcPct val="20000"/>
              </a:spcBef>
              <a:buFont typeface="Arial"/>
              <a:buChar char="»"/>
              <a:defRPr sz="2000" kern="1200">
                <a:solidFill>
                  <a:srgbClr val="FF0000"/>
                </a:solidFill>
                <a:latin typeface="Comic Sans MS"/>
                <a:ea typeface="+mn-ea"/>
                <a:cs typeface="Comic Sans M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40000"/>
              </a:lnSpc>
              <a:spcBef>
                <a:spcPts val="480"/>
              </a:spcBef>
              <a:buNone/>
            </a:pPr>
            <a:r>
              <a:rPr lang="en-GB" sz="2000" dirty="0" smtClean="0">
                <a:latin typeface="Arial"/>
                <a:cs typeface="Arial"/>
              </a:rPr>
              <a:t>Collisions </a:t>
            </a:r>
            <a:r>
              <a:rPr lang="en-GB" sz="2000" dirty="0" err="1" smtClean="0">
                <a:latin typeface="Arial"/>
                <a:cs typeface="Arial"/>
              </a:rPr>
              <a:t>p,</a:t>
            </a:r>
            <a:r>
              <a:rPr lang="en-GB" sz="2000" dirty="0" err="1" smtClean="0">
                <a:latin typeface="Symbol" charset="2"/>
                <a:cs typeface="Symbol" charset="2"/>
              </a:rPr>
              <a:t>p</a:t>
            </a:r>
            <a:r>
              <a:rPr lang="en-GB" sz="2000" dirty="0" smtClean="0">
                <a:latin typeface="Symbol" charset="2"/>
                <a:cs typeface="Symbol" charset="2"/>
              </a:rPr>
              <a:t> </a:t>
            </a:r>
            <a:r>
              <a:rPr lang="en-GB" sz="2000" dirty="0" smtClean="0">
                <a:latin typeface="Arial"/>
                <a:cs typeface="Arial"/>
              </a:rPr>
              <a:t> on p and A</a:t>
            </a:r>
            <a:r>
              <a:rPr lang="en-GB" sz="2000" dirty="0">
                <a:latin typeface="Arial"/>
                <a:cs typeface="Arial"/>
              </a:rPr>
              <a:t> </a:t>
            </a:r>
            <a:r>
              <a:rPr lang="en-GB" sz="2000" dirty="0" smtClean="0">
                <a:latin typeface="Arial"/>
                <a:cs typeface="Arial"/>
              </a:rPr>
              <a:t>at ISR energies</a:t>
            </a:r>
          </a:p>
        </p:txBody>
      </p:sp>
      <p:sp>
        <p:nvSpPr>
          <p:cNvPr id="10" name="Espace réservé du numéro de diapositive 9"/>
          <p:cNvSpPr>
            <a:spLocks noGrp="1"/>
          </p:cNvSpPr>
          <p:nvPr>
            <p:ph type="sldNum" sz="quarter" idx="12"/>
          </p:nvPr>
        </p:nvSpPr>
        <p:spPr/>
        <p:txBody>
          <a:bodyPr/>
          <a:lstStyle/>
          <a:p>
            <a:fld id="{C5DEC1AB-76CD-D94A-A2FE-67B7BC71C580}" type="slidenum">
              <a:rPr lang="en-GB" smtClean="0"/>
              <a:t>12</a:t>
            </a:fld>
            <a:endParaRPr lang="en-GB"/>
          </a:p>
        </p:txBody>
      </p:sp>
    </p:spTree>
    <p:extLst>
      <p:ext uri="{BB962C8B-B14F-4D97-AF65-F5344CB8AC3E}">
        <p14:creationId xmlns:p14="http://schemas.microsoft.com/office/powerpoint/2010/main" val="4953563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re 1"/>
          <p:cNvSpPr>
            <a:spLocks noGrp="1"/>
          </p:cNvSpPr>
          <p:nvPr>
            <p:ph type="title"/>
          </p:nvPr>
        </p:nvSpPr>
        <p:spPr/>
        <p:txBody>
          <a:bodyPr/>
          <a:lstStyle/>
          <a:p>
            <a:r>
              <a:rPr lang="en-GB" dirty="0" err="1"/>
              <a:t>Hadronic</a:t>
            </a:r>
            <a:r>
              <a:rPr lang="en-GB" dirty="0"/>
              <a:t> Matter in 1975</a:t>
            </a:r>
          </a:p>
        </p:txBody>
      </p:sp>
      <p:pic>
        <p:nvPicPr>
          <p:cNvPr id="24579" name="Image 3" descr="Screen shot 2011-08-29 at 4.04.22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441018" y="988688"/>
            <a:ext cx="6538912" cy="5086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space réservé du contenu 21"/>
          <p:cNvSpPr txBox="1">
            <a:spLocks/>
          </p:cNvSpPr>
          <p:nvPr/>
        </p:nvSpPr>
        <p:spPr>
          <a:xfrm>
            <a:off x="4727324" y="5754342"/>
            <a:ext cx="4310379" cy="641391"/>
          </a:xfrm>
          <a:prstGeom prst="rect">
            <a:avLst/>
          </a:prstGeom>
        </p:spPr>
        <p:txBody>
          <a:bodyPr>
            <a:normAutofit/>
          </a:bodyPr>
          <a:lstStyle>
            <a:lvl1pPr marL="342900" indent="-342900" algn="l" defTabSz="457200" rtl="0" eaLnBrk="1" latinLnBrk="0" hangingPunct="1">
              <a:spcBef>
                <a:spcPct val="20000"/>
              </a:spcBef>
              <a:buFont typeface="Arial"/>
              <a:buChar char="•"/>
              <a:defRPr sz="3200" kern="1200">
                <a:solidFill>
                  <a:srgbClr val="FF0000"/>
                </a:solidFill>
                <a:latin typeface="Comic Sans MS"/>
                <a:ea typeface="+mn-ea"/>
                <a:cs typeface="Comic Sans MS"/>
              </a:defRPr>
            </a:lvl1pPr>
            <a:lvl2pPr marL="742950" indent="-285750" algn="l" defTabSz="457200" rtl="0" eaLnBrk="1" latinLnBrk="0" hangingPunct="1">
              <a:spcBef>
                <a:spcPct val="20000"/>
              </a:spcBef>
              <a:buFont typeface="Arial"/>
              <a:buChar char="–"/>
              <a:defRPr sz="2800" kern="1200">
                <a:solidFill>
                  <a:srgbClr val="FF0000"/>
                </a:solidFill>
                <a:latin typeface="Comic Sans MS"/>
                <a:ea typeface="+mn-ea"/>
                <a:cs typeface="Comic Sans MS"/>
              </a:defRPr>
            </a:lvl2pPr>
            <a:lvl3pPr marL="1143000" indent="-228600" algn="l" defTabSz="457200" rtl="0" eaLnBrk="1" latinLnBrk="0" hangingPunct="1">
              <a:spcBef>
                <a:spcPct val="20000"/>
              </a:spcBef>
              <a:buFont typeface="Arial"/>
              <a:buChar char="•"/>
              <a:defRPr sz="2400" kern="1200">
                <a:solidFill>
                  <a:srgbClr val="FF0000"/>
                </a:solidFill>
                <a:latin typeface="Comic Sans MS"/>
                <a:ea typeface="+mn-ea"/>
                <a:cs typeface="Comic Sans MS"/>
              </a:defRPr>
            </a:lvl3pPr>
            <a:lvl4pPr marL="1600200" indent="-228600" algn="l" defTabSz="457200" rtl="0" eaLnBrk="1" latinLnBrk="0" hangingPunct="1">
              <a:spcBef>
                <a:spcPct val="20000"/>
              </a:spcBef>
              <a:buFont typeface="Arial"/>
              <a:buChar char="–"/>
              <a:defRPr sz="2000" kern="1200">
                <a:solidFill>
                  <a:srgbClr val="FF0000"/>
                </a:solidFill>
                <a:latin typeface="Comic Sans MS"/>
                <a:ea typeface="+mn-ea"/>
                <a:cs typeface="Comic Sans MS"/>
              </a:defRPr>
            </a:lvl4pPr>
            <a:lvl5pPr marL="2057400" indent="-228600" algn="l" defTabSz="457200" rtl="0" eaLnBrk="1" latinLnBrk="0" hangingPunct="1">
              <a:spcBef>
                <a:spcPct val="20000"/>
              </a:spcBef>
              <a:buFont typeface="Arial"/>
              <a:buChar char="»"/>
              <a:defRPr sz="2000" kern="1200">
                <a:solidFill>
                  <a:srgbClr val="FF0000"/>
                </a:solidFill>
                <a:latin typeface="Comic Sans MS"/>
                <a:ea typeface="+mn-ea"/>
                <a:cs typeface="Comic Sans M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90000"/>
              </a:lnSpc>
              <a:buNone/>
            </a:pPr>
            <a:r>
              <a:rPr lang="en-GB" sz="3000" dirty="0" smtClean="0">
                <a:latin typeface="Arial"/>
                <a:cs typeface="Arial"/>
              </a:rPr>
              <a:t>Why a phase transition?</a:t>
            </a:r>
            <a:endParaRPr lang="en-GB" sz="3000" dirty="0">
              <a:latin typeface="Arial"/>
              <a:cs typeface="Arial"/>
            </a:endParaRPr>
          </a:p>
        </p:txBody>
      </p:sp>
      <p:sp>
        <p:nvSpPr>
          <p:cNvPr id="7" name="Rectangle 6"/>
          <p:cNvSpPr/>
          <p:nvPr/>
        </p:nvSpPr>
        <p:spPr>
          <a:xfrm>
            <a:off x="459207" y="1720776"/>
            <a:ext cx="2189912" cy="307777"/>
          </a:xfrm>
          <a:prstGeom prst="rect">
            <a:avLst/>
          </a:prstGeom>
          <a:solidFill>
            <a:schemeClr val="accent1">
              <a:lumMod val="60000"/>
              <a:lumOff val="40000"/>
            </a:schemeClr>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PLB 59 67 (1975)</a:t>
            </a:r>
            <a:endParaRPr lang="en-GB" sz="1400" dirty="0">
              <a:solidFill>
                <a:srgbClr val="000000"/>
              </a:solidFill>
              <a:latin typeface="Courier New" charset="0"/>
              <a:ea typeface="ＭＳ Ｐゴシック" charset="0"/>
              <a:cs typeface="Courier New" charset="0"/>
            </a:endParaRPr>
          </a:p>
        </p:txBody>
      </p:sp>
      <p:sp>
        <p:nvSpPr>
          <p:cNvPr id="9" name="Espace réservé du contenu 21"/>
          <p:cNvSpPr txBox="1">
            <a:spLocks/>
          </p:cNvSpPr>
          <p:nvPr/>
        </p:nvSpPr>
        <p:spPr>
          <a:xfrm>
            <a:off x="3707494" y="1342875"/>
            <a:ext cx="3592275" cy="2087609"/>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rgbClr val="FF0000"/>
                </a:solidFill>
                <a:latin typeface="Comic Sans MS"/>
                <a:ea typeface="+mn-ea"/>
                <a:cs typeface="Comic Sans MS"/>
              </a:defRPr>
            </a:lvl1pPr>
            <a:lvl2pPr marL="742950" indent="-285750" algn="l" defTabSz="457200" rtl="0" eaLnBrk="1" latinLnBrk="0" hangingPunct="1">
              <a:spcBef>
                <a:spcPct val="20000"/>
              </a:spcBef>
              <a:buFont typeface="Arial"/>
              <a:buChar char="–"/>
              <a:defRPr sz="2800" kern="1200">
                <a:solidFill>
                  <a:srgbClr val="FF0000"/>
                </a:solidFill>
                <a:latin typeface="Comic Sans MS"/>
                <a:ea typeface="+mn-ea"/>
                <a:cs typeface="Comic Sans MS"/>
              </a:defRPr>
            </a:lvl2pPr>
            <a:lvl3pPr marL="1143000" indent="-228600" algn="l" defTabSz="457200" rtl="0" eaLnBrk="1" latinLnBrk="0" hangingPunct="1">
              <a:spcBef>
                <a:spcPct val="20000"/>
              </a:spcBef>
              <a:buFont typeface="Arial"/>
              <a:buChar char="•"/>
              <a:defRPr sz="2400" kern="1200">
                <a:solidFill>
                  <a:srgbClr val="FF0000"/>
                </a:solidFill>
                <a:latin typeface="Comic Sans MS"/>
                <a:ea typeface="+mn-ea"/>
                <a:cs typeface="Comic Sans MS"/>
              </a:defRPr>
            </a:lvl3pPr>
            <a:lvl4pPr marL="1600200" indent="-228600" algn="l" defTabSz="457200" rtl="0" eaLnBrk="1" latinLnBrk="0" hangingPunct="1">
              <a:spcBef>
                <a:spcPct val="20000"/>
              </a:spcBef>
              <a:buFont typeface="Arial"/>
              <a:buChar char="–"/>
              <a:defRPr sz="2000" kern="1200">
                <a:solidFill>
                  <a:srgbClr val="FF0000"/>
                </a:solidFill>
                <a:latin typeface="Comic Sans MS"/>
                <a:ea typeface="+mn-ea"/>
                <a:cs typeface="Comic Sans MS"/>
              </a:defRPr>
            </a:lvl4pPr>
            <a:lvl5pPr marL="2057400" indent="-228600" algn="l" defTabSz="457200" rtl="0" eaLnBrk="1" latinLnBrk="0" hangingPunct="1">
              <a:spcBef>
                <a:spcPct val="20000"/>
              </a:spcBef>
              <a:buFont typeface="Arial"/>
              <a:buChar char="»"/>
              <a:defRPr sz="2000" kern="1200">
                <a:solidFill>
                  <a:srgbClr val="FF0000"/>
                </a:solidFill>
                <a:latin typeface="Comic Sans MS"/>
                <a:ea typeface="+mn-ea"/>
                <a:cs typeface="Comic Sans M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40000"/>
              </a:lnSpc>
              <a:spcBef>
                <a:spcPts val="480"/>
              </a:spcBef>
              <a:buNone/>
            </a:pPr>
            <a:r>
              <a:rPr lang="en-GB" sz="1800" dirty="0" smtClean="0">
                <a:latin typeface="Arial"/>
                <a:cs typeface="Arial"/>
              </a:rPr>
              <a:t>Free Quarks</a:t>
            </a:r>
          </a:p>
          <a:p>
            <a:pPr marL="0" indent="0" algn="ctr">
              <a:lnSpc>
                <a:spcPct val="140000"/>
              </a:lnSpc>
              <a:spcBef>
                <a:spcPts val="480"/>
              </a:spcBef>
              <a:buNone/>
            </a:pPr>
            <a:r>
              <a:rPr lang="en-GB" sz="1800" dirty="0" smtClean="0">
                <a:latin typeface="Arial"/>
                <a:cs typeface="Arial"/>
              </a:rPr>
              <a:t>Quark Liberation</a:t>
            </a:r>
          </a:p>
          <a:p>
            <a:pPr marL="0" indent="0" algn="ctr">
              <a:lnSpc>
                <a:spcPct val="140000"/>
              </a:lnSpc>
              <a:spcBef>
                <a:spcPts val="480"/>
              </a:spcBef>
              <a:buNone/>
            </a:pPr>
            <a:r>
              <a:rPr lang="en-GB" sz="1800" u="sng" dirty="0">
                <a:latin typeface="Arial"/>
                <a:cs typeface="Arial"/>
              </a:rPr>
              <a:t>Quark-Gluon </a:t>
            </a:r>
            <a:r>
              <a:rPr lang="en-GB" sz="1800" u="sng" dirty="0" smtClean="0">
                <a:latin typeface="Arial"/>
                <a:cs typeface="Arial"/>
              </a:rPr>
              <a:t>Plasma</a:t>
            </a:r>
          </a:p>
          <a:p>
            <a:pPr marL="0" indent="0" algn="ctr">
              <a:lnSpc>
                <a:spcPct val="140000"/>
              </a:lnSpc>
              <a:spcBef>
                <a:spcPts val="480"/>
              </a:spcBef>
              <a:buNone/>
            </a:pPr>
            <a:r>
              <a:rPr lang="en-GB" sz="1800" dirty="0" err="1" smtClean="0">
                <a:latin typeface="Arial"/>
                <a:cs typeface="Arial"/>
              </a:rPr>
              <a:t>Deconfined</a:t>
            </a:r>
            <a:r>
              <a:rPr lang="en-GB" sz="1800" dirty="0" smtClean="0">
                <a:latin typeface="Arial"/>
                <a:cs typeface="Arial"/>
              </a:rPr>
              <a:t> Matter</a:t>
            </a:r>
            <a:endParaRPr lang="en-GB" sz="1800" dirty="0">
              <a:latin typeface="Arial"/>
              <a:cs typeface="Arial"/>
            </a:endParaRPr>
          </a:p>
          <a:p>
            <a:pPr marL="0" indent="0" algn="ctr">
              <a:lnSpc>
                <a:spcPct val="140000"/>
              </a:lnSpc>
              <a:spcBef>
                <a:spcPts val="480"/>
              </a:spcBef>
              <a:buNone/>
            </a:pPr>
            <a:endParaRPr lang="en-GB" sz="1800" dirty="0" smtClean="0">
              <a:latin typeface="Arial"/>
              <a:cs typeface="Arial"/>
            </a:endParaRPr>
          </a:p>
          <a:p>
            <a:pPr marL="0" indent="0" algn="ctr">
              <a:lnSpc>
                <a:spcPct val="140000"/>
              </a:lnSpc>
              <a:spcBef>
                <a:spcPts val="480"/>
              </a:spcBef>
              <a:buNone/>
            </a:pPr>
            <a:endParaRPr lang="en-GB" sz="1800" dirty="0" smtClean="0">
              <a:latin typeface="Arial"/>
              <a:cs typeface="Arial"/>
            </a:endParaRPr>
          </a:p>
        </p:txBody>
      </p:sp>
      <p:sp>
        <p:nvSpPr>
          <p:cNvPr id="10" name="Espace réservé du contenu 21"/>
          <p:cNvSpPr txBox="1">
            <a:spLocks/>
          </p:cNvSpPr>
          <p:nvPr/>
        </p:nvSpPr>
        <p:spPr>
          <a:xfrm>
            <a:off x="2723397" y="3242606"/>
            <a:ext cx="2276659" cy="426555"/>
          </a:xfrm>
          <a:prstGeom prst="rect">
            <a:avLst/>
          </a:prstGeom>
        </p:spPr>
        <p:txBody>
          <a:bodyPr>
            <a:noAutofit/>
          </a:bodyPr>
          <a:lstStyle>
            <a:lvl1pPr marL="342900" indent="-342900" algn="l" defTabSz="457200" rtl="0" eaLnBrk="1" latinLnBrk="0" hangingPunct="1">
              <a:spcBef>
                <a:spcPct val="20000"/>
              </a:spcBef>
              <a:buFont typeface="Arial"/>
              <a:buChar char="•"/>
              <a:defRPr sz="3200" kern="1200">
                <a:solidFill>
                  <a:srgbClr val="FF0000"/>
                </a:solidFill>
                <a:latin typeface="Comic Sans MS"/>
                <a:ea typeface="+mn-ea"/>
                <a:cs typeface="Comic Sans MS"/>
              </a:defRPr>
            </a:lvl1pPr>
            <a:lvl2pPr marL="742950" indent="-285750" algn="l" defTabSz="457200" rtl="0" eaLnBrk="1" latinLnBrk="0" hangingPunct="1">
              <a:spcBef>
                <a:spcPct val="20000"/>
              </a:spcBef>
              <a:buFont typeface="Arial"/>
              <a:buChar char="–"/>
              <a:defRPr sz="2800" kern="1200">
                <a:solidFill>
                  <a:srgbClr val="FF0000"/>
                </a:solidFill>
                <a:latin typeface="Comic Sans MS"/>
                <a:ea typeface="+mn-ea"/>
                <a:cs typeface="Comic Sans MS"/>
              </a:defRPr>
            </a:lvl2pPr>
            <a:lvl3pPr marL="1143000" indent="-228600" algn="l" defTabSz="457200" rtl="0" eaLnBrk="1" latinLnBrk="0" hangingPunct="1">
              <a:spcBef>
                <a:spcPct val="20000"/>
              </a:spcBef>
              <a:buFont typeface="Arial"/>
              <a:buChar char="•"/>
              <a:defRPr sz="2400" kern="1200">
                <a:solidFill>
                  <a:srgbClr val="FF0000"/>
                </a:solidFill>
                <a:latin typeface="Comic Sans MS"/>
                <a:ea typeface="+mn-ea"/>
                <a:cs typeface="Comic Sans MS"/>
              </a:defRPr>
            </a:lvl3pPr>
            <a:lvl4pPr marL="1600200" indent="-228600" algn="l" defTabSz="457200" rtl="0" eaLnBrk="1" latinLnBrk="0" hangingPunct="1">
              <a:spcBef>
                <a:spcPct val="20000"/>
              </a:spcBef>
              <a:buFont typeface="Arial"/>
              <a:buChar char="–"/>
              <a:defRPr sz="2000" kern="1200">
                <a:solidFill>
                  <a:srgbClr val="FF0000"/>
                </a:solidFill>
                <a:latin typeface="Comic Sans MS"/>
                <a:ea typeface="+mn-ea"/>
                <a:cs typeface="Comic Sans MS"/>
              </a:defRPr>
            </a:lvl4pPr>
            <a:lvl5pPr marL="2057400" indent="-228600" algn="l" defTabSz="457200" rtl="0" eaLnBrk="1" latinLnBrk="0" hangingPunct="1">
              <a:spcBef>
                <a:spcPct val="20000"/>
              </a:spcBef>
              <a:buFont typeface="Arial"/>
              <a:buChar char="»"/>
              <a:defRPr sz="2000" kern="1200">
                <a:solidFill>
                  <a:srgbClr val="FF0000"/>
                </a:solidFill>
                <a:latin typeface="Comic Sans MS"/>
                <a:ea typeface="+mn-ea"/>
                <a:cs typeface="Comic Sans M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ct val="140000"/>
              </a:lnSpc>
              <a:spcBef>
                <a:spcPts val="480"/>
              </a:spcBef>
              <a:buNone/>
            </a:pPr>
            <a:r>
              <a:rPr lang="en-GB" sz="1800" dirty="0" smtClean="0">
                <a:latin typeface="Arial"/>
                <a:cs typeface="Arial"/>
              </a:rPr>
              <a:t>Confined Matter</a:t>
            </a: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13</a:t>
            </a:fld>
            <a:endParaRPr lang="en-GB"/>
          </a:p>
        </p:txBody>
      </p:sp>
    </p:spTree>
    <p:extLst>
      <p:ext uri="{BB962C8B-B14F-4D97-AF65-F5344CB8AC3E}">
        <p14:creationId xmlns:p14="http://schemas.microsoft.com/office/powerpoint/2010/main" val="42486238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blinds(horizontal)">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Effect transition="in" filter="blinds(horizontal)">
                                      <p:cBhvr>
                                        <p:cTn id="17" dur="500"/>
                                        <p:tgtEl>
                                          <p:spTgt spid="9">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xEl>
                                              <p:pRg st="3" end="3"/>
                                            </p:txEl>
                                          </p:spTgt>
                                        </p:tgtEl>
                                        <p:attrNameLst>
                                          <p:attrName>style.visibility</p:attrName>
                                        </p:attrNameLst>
                                      </p:cBhvr>
                                      <p:to>
                                        <p:strVal val="visible"/>
                                      </p:to>
                                    </p:set>
                                    <p:animEffect transition="in" filter="blinds(horizontal)">
                                      <p:cBhvr>
                                        <p:cTn id="22" dur="500"/>
                                        <p:tgtEl>
                                          <p:spTgt spid="9">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Effect transition="in" filter="blinds(horizontal)">
                                      <p:cBhvr>
                                        <p:cTn id="2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re 1"/>
          <p:cNvSpPr>
            <a:spLocks noGrp="1"/>
          </p:cNvSpPr>
          <p:nvPr>
            <p:ph type="title"/>
          </p:nvPr>
        </p:nvSpPr>
        <p:spPr>
          <a:xfrm>
            <a:off x="1051618" y="0"/>
            <a:ext cx="7703643" cy="1143000"/>
          </a:xfrm>
        </p:spPr>
        <p:txBody>
          <a:bodyPr/>
          <a:lstStyle/>
          <a:p>
            <a:r>
              <a:rPr lang="en-GB" dirty="0"/>
              <a:t>Chiral Symmetry breaking</a:t>
            </a:r>
          </a:p>
        </p:txBody>
      </p:sp>
      <p:sp>
        <p:nvSpPr>
          <p:cNvPr id="6" name="Rectangle à coins arrondis 5"/>
          <p:cNvSpPr/>
          <p:nvPr/>
        </p:nvSpPr>
        <p:spPr>
          <a:xfrm>
            <a:off x="244475" y="1249150"/>
            <a:ext cx="2284413" cy="9144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GB">
                <a:solidFill>
                  <a:srgbClr val="FFFFFF"/>
                </a:solidFill>
                <a:latin typeface="Calibri" charset="0"/>
                <a:ea typeface="ＭＳ Ｐゴシック" charset="0"/>
                <a:cs typeface="ＭＳ Ｐゴシック" charset="0"/>
              </a:rPr>
              <a:t>QCD Lagrangian of massless Quarks</a:t>
            </a:r>
          </a:p>
        </p:txBody>
      </p:sp>
      <p:grpSp>
        <p:nvGrpSpPr>
          <p:cNvPr id="8" name="Grouper 7"/>
          <p:cNvGrpSpPr/>
          <p:nvPr/>
        </p:nvGrpSpPr>
        <p:grpSpPr>
          <a:xfrm>
            <a:off x="2528888" y="1717463"/>
            <a:ext cx="6546850" cy="1543050"/>
            <a:chOff x="2528888" y="1717463"/>
            <a:chExt cx="6546850" cy="1543050"/>
          </a:xfrm>
        </p:grpSpPr>
        <p:sp>
          <p:nvSpPr>
            <p:cNvPr id="11" name="Rectangle à coins arrondis 10"/>
            <p:cNvSpPr/>
            <p:nvPr/>
          </p:nvSpPr>
          <p:spPr>
            <a:xfrm>
              <a:off x="4078288" y="2346113"/>
              <a:ext cx="2808287" cy="9144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GB" dirty="0">
                  <a:solidFill>
                    <a:srgbClr val="FFFFFF"/>
                  </a:solidFill>
                  <a:latin typeface="Calibri" charset="0"/>
                  <a:ea typeface="ＭＳ Ｐゴシック" charset="0"/>
                  <a:cs typeface="ＭＳ Ｐゴシック" charset="0"/>
                </a:rPr>
                <a:t>Invariant under Chiral symmetry transformations</a:t>
              </a:r>
            </a:p>
          </p:txBody>
        </p:sp>
        <p:pic>
          <p:nvPicPr>
            <p:cNvPr id="25607" name="Image 11" descr="Screen shot 2011-08-30 at 2.39.06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19938" y="2601700"/>
              <a:ext cx="19558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Connecteur droit avec flèche 15"/>
            <p:cNvCxnSpPr/>
            <p:nvPr/>
          </p:nvCxnSpPr>
          <p:spPr>
            <a:xfrm>
              <a:off x="2528888" y="1717463"/>
              <a:ext cx="1549400" cy="10969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5" name="Grouper 4"/>
          <p:cNvGrpSpPr/>
          <p:nvPr/>
        </p:nvGrpSpPr>
        <p:grpSpPr>
          <a:xfrm>
            <a:off x="2528888" y="1249150"/>
            <a:ext cx="6545262" cy="914400"/>
            <a:chOff x="2528888" y="1249150"/>
            <a:chExt cx="6545262" cy="914400"/>
          </a:xfrm>
        </p:grpSpPr>
        <p:sp>
          <p:nvSpPr>
            <p:cNvPr id="7" name="Rectangle à coins arrondis 6"/>
            <p:cNvSpPr/>
            <p:nvPr/>
          </p:nvSpPr>
          <p:spPr>
            <a:xfrm>
              <a:off x="4102100" y="1249150"/>
              <a:ext cx="2030413" cy="9144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GB" dirty="0">
                  <a:solidFill>
                    <a:srgbClr val="FFFFFF"/>
                  </a:solidFill>
                  <a:latin typeface="Calibri" charset="0"/>
                  <a:ea typeface="ＭＳ Ｐゴシック" charset="0"/>
                  <a:cs typeface="ＭＳ Ｐゴシック" charset="0"/>
                </a:rPr>
                <a:t>Quark </a:t>
              </a:r>
              <a:r>
                <a:rPr lang="en-GB" dirty="0" err="1">
                  <a:solidFill>
                    <a:srgbClr val="FFFFFF"/>
                  </a:solidFill>
                  <a:latin typeface="Calibri" charset="0"/>
                  <a:ea typeface="ＭＳ Ｐゴシック" charset="0"/>
                  <a:cs typeface="ＭＳ Ｐゴシック" charset="0"/>
                </a:rPr>
                <a:t>helicity</a:t>
              </a:r>
              <a:r>
                <a:rPr lang="en-GB" dirty="0">
                  <a:solidFill>
                    <a:srgbClr val="FFFFFF"/>
                  </a:solidFill>
                  <a:latin typeface="Calibri" charset="0"/>
                  <a:ea typeface="ＭＳ Ｐゴシック" charset="0"/>
                  <a:cs typeface="ＭＳ Ｐゴシック" charset="0"/>
                </a:rPr>
                <a:t> </a:t>
              </a:r>
              <a:r>
                <a:rPr lang="en-GB" dirty="0" smtClean="0">
                  <a:solidFill>
                    <a:srgbClr val="FFFFFF"/>
                  </a:solidFill>
                  <a:latin typeface="Calibri" charset="0"/>
                  <a:ea typeface="ＭＳ Ｐゴシック" charset="0"/>
                  <a:cs typeface="ＭＳ Ｐゴシック" charset="0"/>
                </a:rPr>
                <a:t>invariant</a:t>
              </a:r>
              <a:endParaRPr lang="en-GB" dirty="0">
                <a:solidFill>
                  <a:srgbClr val="FFFFFF"/>
                </a:solidFill>
                <a:latin typeface="Calibri" charset="0"/>
                <a:ea typeface="ＭＳ Ｐゴシック" charset="0"/>
                <a:cs typeface="ＭＳ Ｐゴシック" charset="0"/>
              </a:endParaRPr>
            </a:p>
          </p:txBody>
        </p:sp>
        <p:pic>
          <p:nvPicPr>
            <p:cNvPr id="25605" name="Image 9" descr="Screen shot 2011-08-30 at 2.36.12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89750" y="1323763"/>
              <a:ext cx="2184400" cy="69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Connecteur droit avec flèche 13"/>
            <p:cNvCxnSpPr>
              <a:stCxn id="6" idx="3"/>
              <a:endCxn id="7" idx="1"/>
            </p:cNvCxnSpPr>
            <p:nvPr/>
          </p:nvCxnSpPr>
          <p:spPr>
            <a:xfrm flipV="1">
              <a:off x="2528888" y="1706350"/>
              <a:ext cx="157321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8" name="Connecteur droit avec flèche 17"/>
            <p:cNvCxnSpPr>
              <a:stCxn id="7" idx="3"/>
            </p:cNvCxnSpPr>
            <p:nvPr/>
          </p:nvCxnSpPr>
          <p:spPr>
            <a:xfrm>
              <a:off x="6132513" y="1706350"/>
              <a:ext cx="777875"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25613" name="Grouper 31"/>
          <p:cNvGrpSpPr>
            <a:grpSpLocks/>
          </p:cNvGrpSpPr>
          <p:nvPr/>
        </p:nvGrpSpPr>
        <p:grpSpPr bwMode="auto">
          <a:xfrm>
            <a:off x="2574925" y="2522325"/>
            <a:ext cx="1281113" cy="1858963"/>
            <a:chOff x="7329183" y="3232151"/>
            <a:chExt cx="1280590" cy="1859287"/>
          </a:xfrm>
        </p:grpSpPr>
        <p:sp>
          <p:nvSpPr>
            <p:cNvPr id="22" name="Ellipse 21"/>
            <p:cNvSpPr/>
            <p:nvPr/>
          </p:nvSpPr>
          <p:spPr>
            <a:xfrm>
              <a:off x="7643380" y="3444913"/>
              <a:ext cx="536356" cy="1419472"/>
            </a:xfrm>
            <a:prstGeom prst="ellipse">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23" name="Flèche courbée vers la droite 22"/>
            <p:cNvSpPr/>
            <p:nvPr/>
          </p:nvSpPr>
          <p:spPr>
            <a:xfrm>
              <a:off x="7422808" y="3329006"/>
              <a:ext cx="929895" cy="325494"/>
            </a:xfrm>
            <a:prstGeom prst="curvedRightArrow">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solidFill>
                  <a:schemeClr val="tx1"/>
                </a:solidFill>
              </a:endParaRPr>
            </a:p>
          </p:txBody>
        </p:sp>
        <p:cxnSp>
          <p:nvCxnSpPr>
            <p:cNvPr id="25" name="Connecteur droit 24"/>
            <p:cNvCxnSpPr/>
            <p:nvPr/>
          </p:nvCxnSpPr>
          <p:spPr>
            <a:xfrm>
              <a:off x="7364094" y="3868850"/>
              <a:ext cx="1107623" cy="511264"/>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6" name="Connecteur droit 25"/>
            <p:cNvCxnSpPr/>
            <p:nvPr/>
          </p:nvCxnSpPr>
          <p:spPr>
            <a:xfrm>
              <a:off x="7329183" y="4122894"/>
              <a:ext cx="1280590" cy="1587"/>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8" name="Connecteur droit 27"/>
            <p:cNvCxnSpPr/>
            <p:nvPr/>
          </p:nvCxnSpPr>
          <p:spPr>
            <a:xfrm rot="16200000" flipV="1">
              <a:off x="6981914" y="4161795"/>
              <a:ext cx="1859287" cy="0"/>
            </a:xfrm>
            <a:prstGeom prst="line">
              <a:avLst/>
            </a:prstGeom>
            <a:ln w="12700" cmpd="sng">
              <a:solidFill>
                <a:schemeClr val="tx1"/>
              </a:solidFill>
            </a:ln>
          </p:spPr>
          <p:style>
            <a:lnRef idx="2">
              <a:schemeClr val="accent1"/>
            </a:lnRef>
            <a:fillRef idx="0">
              <a:schemeClr val="accent1"/>
            </a:fillRef>
            <a:effectRef idx="1">
              <a:schemeClr val="accent1"/>
            </a:effectRef>
            <a:fontRef idx="minor">
              <a:schemeClr val="tx1"/>
            </a:fontRef>
          </p:style>
        </p:cxnSp>
        <p:sp>
          <p:nvSpPr>
            <p:cNvPr id="31" name="Ellipse 30"/>
            <p:cNvSpPr/>
            <p:nvPr/>
          </p:nvSpPr>
          <p:spPr>
            <a:xfrm>
              <a:off x="8016290" y="4305488"/>
              <a:ext cx="268177" cy="220701"/>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grpSp>
      <p:grpSp>
        <p:nvGrpSpPr>
          <p:cNvPr id="9" name="Grouper 8"/>
          <p:cNvGrpSpPr/>
          <p:nvPr/>
        </p:nvGrpSpPr>
        <p:grpSpPr>
          <a:xfrm>
            <a:off x="704850" y="2165138"/>
            <a:ext cx="1824038" cy="2189162"/>
            <a:chOff x="704850" y="2165138"/>
            <a:chExt cx="1824038" cy="2189162"/>
          </a:xfrm>
        </p:grpSpPr>
        <p:sp>
          <p:nvSpPr>
            <p:cNvPr id="21" name="Rectangle à coins arrondis 20"/>
            <p:cNvSpPr/>
            <p:nvPr/>
          </p:nvSpPr>
          <p:spPr>
            <a:xfrm>
              <a:off x="704850" y="2601700"/>
              <a:ext cx="1824038" cy="17526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GB">
                  <a:solidFill>
                    <a:srgbClr val="FFFFFF"/>
                  </a:solidFill>
                  <a:latin typeface="Calibri" charset="0"/>
                  <a:ea typeface="ＭＳ Ｐゴシック" charset="0"/>
                  <a:cs typeface="ＭＳ Ｐゴシック" charset="0"/>
                </a:rPr>
                <a:t>The Chiral symmetry is spontaneously broken</a:t>
              </a:r>
            </a:p>
          </p:txBody>
        </p:sp>
        <p:cxnSp>
          <p:nvCxnSpPr>
            <p:cNvPr id="34" name="Connecteur droit avec flèche 33"/>
            <p:cNvCxnSpPr>
              <a:endCxn id="21" idx="0"/>
            </p:cNvCxnSpPr>
            <p:nvPr/>
          </p:nvCxnSpPr>
          <p:spPr>
            <a:xfrm rot="5400000">
              <a:off x="1398588" y="2382625"/>
              <a:ext cx="436562"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0" name="Grouper 9"/>
          <p:cNvGrpSpPr/>
          <p:nvPr/>
        </p:nvGrpSpPr>
        <p:grpSpPr>
          <a:xfrm>
            <a:off x="2482850" y="3439900"/>
            <a:ext cx="5113338" cy="914400"/>
            <a:chOff x="2482850" y="3439900"/>
            <a:chExt cx="5113338" cy="914400"/>
          </a:xfrm>
        </p:grpSpPr>
        <p:sp>
          <p:nvSpPr>
            <p:cNvPr id="37" name="Rectangle à coins arrondis 36"/>
            <p:cNvSpPr/>
            <p:nvPr/>
          </p:nvSpPr>
          <p:spPr>
            <a:xfrm>
              <a:off x="4078288" y="3439900"/>
              <a:ext cx="3517900" cy="9144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GB">
                  <a:solidFill>
                    <a:srgbClr val="FFFFFF"/>
                  </a:solidFill>
                  <a:latin typeface="Calibri" charset="0"/>
                  <a:ea typeface="ＭＳ Ｐゴシック" charset="0"/>
                  <a:cs typeface="ＭＳ Ｐゴシック" charset="0"/>
                </a:rPr>
                <a:t>Massless goldstone bosons exist: the light hadron: pion, kaon</a:t>
              </a:r>
            </a:p>
          </p:txBody>
        </p:sp>
        <p:cxnSp>
          <p:nvCxnSpPr>
            <p:cNvPr id="39" name="Connecteur droit avec flèche 38"/>
            <p:cNvCxnSpPr/>
            <p:nvPr/>
          </p:nvCxnSpPr>
          <p:spPr>
            <a:xfrm flipV="1">
              <a:off x="2482850" y="4244763"/>
              <a:ext cx="1620838"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2" name="Grouper 11"/>
          <p:cNvGrpSpPr/>
          <p:nvPr/>
        </p:nvGrpSpPr>
        <p:grpSpPr>
          <a:xfrm>
            <a:off x="188913" y="2165138"/>
            <a:ext cx="3086100" cy="3235325"/>
            <a:chOff x="188913" y="2165138"/>
            <a:chExt cx="3086100" cy="3235325"/>
          </a:xfrm>
        </p:grpSpPr>
        <p:sp>
          <p:nvSpPr>
            <p:cNvPr id="77" name="Rectangle à coins arrondis 76"/>
            <p:cNvSpPr/>
            <p:nvPr/>
          </p:nvSpPr>
          <p:spPr>
            <a:xfrm>
              <a:off x="188913" y="4584488"/>
              <a:ext cx="3086100" cy="81597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GB">
                  <a:solidFill>
                    <a:srgbClr val="FFFFFF"/>
                  </a:solidFill>
                  <a:latin typeface="Calibri" charset="0"/>
                  <a:ea typeface="ＭＳ Ｐゴシック" charset="0"/>
                  <a:cs typeface="ＭＳ Ｐゴシック" charset="0"/>
                </a:rPr>
                <a:t>Chiral symmetry is restored at high energy or T</a:t>
              </a:r>
            </a:p>
          </p:txBody>
        </p:sp>
        <p:cxnSp>
          <p:nvCxnSpPr>
            <p:cNvPr id="78" name="Connecteur droit avec flèche 77"/>
            <p:cNvCxnSpPr/>
            <p:nvPr/>
          </p:nvCxnSpPr>
          <p:spPr>
            <a:xfrm rot="5400000">
              <a:off x="-752474" y="3373225"/>
              <a:ext cx="2419350" cy="317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3" name="Grouper 12"/>
          <p:cNvGrpSpPr/>
          <p:nvPr/>
        </p:nvGrpSpPr>
        <p:grpSpPr>
          <a:xfrm>
            <a:off x="188913" y="5400463"/>
            <a:ext cx="3276600" cy="1390650"/>
            <a:chOff x="188913" y="5400463"/>
            <a:chExt cx="3276600" cy="1390650"/>
          </a:xfrm>
        </p:grpSpPr>
        <p:sp>
          <p:nvSpPr>
            <p:cNvPr id="88" name="Rectangle à coins arrondis 87"/>
            <p:cNvSpPr/>
            <p:nvPr/>
          </p:nvSpPr>
          <p:spPr>
            <a:xfrm>
              <a:off x="188913" y="5876713"/>
              <a:ext cx="3276600" cy="9144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GB">
                  <a:solidFill>
                    <a:srgbClr val="FFFFFF"/>
                  </a:solidFill>
                  <a:latin typeface="Calibri" charset="0"/>
                  <a:ea typeface="ＭＳ Ｐゴシック" charset="0"/>
                  <a:cs typeface="ＭＳ Ｐゴシック" charset="0"/>
                </a:rPr>
                <a:t>Phase transition (or cross-over) should take place</a:t>
              </a:r>
            </a:p>
          </p:txBody>
        </p:sp>
        <p:cxnSp>
          <p:nvCxnSpPr>
            <p:cNvPr id="89" name="Connecteur droit avec flèche 88"/>
            <p:cNvCxnSpPr/>
            <p:nvPr/>
          </p:nvCxnSpPr>
          <p:spPr>
            <a:xfrm rot="16200000" flipH="1">
              <a:off x="1493838" y="5638588"/>
              <a:ext cx="47625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grpSp>
        <p:nvGrpSpPr>
          <p:cNvPr id="17" name="Grouper 16"/>
          <p:cNvGrpSpPr/>
          <p:nvPr/>
        </p:nvGrpSpPr>
        <p:grpSpPr>
          <a:xfrm>
            <a:off x="3465513" y="5865814"/>
            <a:ext cx="4684712" cy="914400"/>
            <a:chOff x="3465513" y="5865814"/>
            <a:chExt cx="4684712" cy="914400"/>
          </a:xfrm>
        </p:grpSpPr>
        <p:cxnSp>
          <p:nvCxnSpPr>
            <p:cNvPr id="98" name="Connecteur droit avec flèche 97"/>
            <p:cNvCxnSpPr>
              <a:stCxn id="88" idx="3"/>
            </p:cNvCxnSpPr>
            <p:nvPr/>
          </p:nvCxnSpPr>
          <p:spPr>
            <a:xfrm>
              <a:off x="3465513" y="6333913"/>
              <a:ext cx="123666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9" name="Rectangle à coins arrondis 98"/>
            <p:cNvSpPr/>
            <p:nvPr/>
          </p:nvSpPr>
          <p:spPr>
            <a:xfrm>
              <a:off x="4702175" y="5865814"/>
              <a:ext cx="3448050" cy="914400"/>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GB" dirty="0" err="1">
                  <a:solidFill>
                    <a:srgbClr val="FFFFFF"/>
                  </a:solidFill>
                  <a:latin typeface="Calibri" charset="0"/>
                  <a:ea typeface="ＭＳ Ｐゴシック" charset="0"/>
                  <a:cs typeface="ＭＳ Ｐゴシック" charset="0"/>
                </a:rPr>
                <a:t>Decofinement</a:t>
              </a:r>
              <a:r>
                <a:rPr lang="en-GB" dirty="0">
                  <a:solidFill>
                    <a:srgbClr val="FFFFFF"/>
                  </a:solidFill>
                  <a:latin typeface="Calibri" charset="0"/>
                  <a:ea typeface="ＭＳ Ｐゴシック" charset="0"/>
                  <a:cs typeface="ＭＳ Ｐゴシック" charset="0"/>
                </a:rPr>
                <a:t> (m=∞) and Chiral transition are the same in </a:t>
              </a:r>
              <a:r>
                <a:rPr lang="en-GB" dirty="0" smtClean="0">
                  <a:solidFill>
                    <a:srgbClr val="FFFFFF"/>
                  </a:solidFill>
                  <a:latin typeface="Calibri" charset="0"/>
                  <a:ea typeface="ＭＳ Ｐゴシック" charset="0"/>
                  <a:cs typeface="ＭＳ Ｐゴシック" charset="0"/>
                </a:rPr>
                <a:t>QCD? </a:t>
              </a:r>
              <a:endParaRPr lang="en-GB" dirty="0">
                <a:solidFill>
                  <a:srgbClr val="FFFFFF"/>
                </a:solidFill>
                <a:latin typeface="Calibri" charset="0"/>
                <a:ea typeface="ＭＳ Ｐゴシック" charset="0"/>
                <a:cs typeface="ＭＳ Ｐゴシック" charset="0"/>
              </a:endParaRPr>
            </a:p>
          </p:txBody>
        </p:sp>
      </p:grpSp>
      <p:grpSp>
        <p:nvGrpSpPr>
          <p:cNvPr id="15" name="Grouper 14"/>
          <p:cNvGrpSpPr/>
          <p:nvPr/>
        </p:nvGrpSpPr>
        <p:grpSpPr>
          <a:xfrm>
            <a:off x="2668588" y="4354300"/>
            <a:ext cx="6405562" cy="1830170"/>
            <a:chOff x="2668588" y="4354300"/>
            <a:chExt cx="6405562" cy="1830170"/>
          </a:xfrm>
        </p:grpSpPr>
        <p:sp>
          <p:nvSpPr>
            <p:cNvPr id="50" name="Rectangle à coins arrondis 49"/>
            <p:cNvSpPr/>
            <p:nvPr/>
          </p:nvSpPr>
          <p:spPr>
            <a:xfrm>
              <a:off x="4702175" y="4655708"/>
              <a:ext cx="4371975" cy="1022350"/>
            </a:xfrm>
            <a:prstGeom prst="round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anchor="ctr"/>
            <a:lstStyle/>
            <a:p>
              <a:pPr algn="ctr"/>
              <a:r>
                <a:rPr lang="en-GB" sz="1600">
                  <a:solidFill>
                    <a:srgbClr val="800000"/>
                  </a:solidFill>
                  <a:latin typeface="Calibri" charset="0"/>
                  <a:ea typeface="ＭＳ Ｐゴシック" charset="0"/>
                  <a:cs typeface="ＭＳ Ｐゴシック" charset="0"/>
                </a:rPr>
                <a:t>Masses of the pion, kaon ≠ 0 : Quark are not exactly massless (u,d,s). Chiral symmetry is explicitly broken</a:t>
              </a:r>
            </a:p>
          </p:txBody>
        </p:sp>
        <p:cxnSp>
          <p:nvCxnSpPr>
            <p:cNvPr id="96" name="Connecteur droit avec flèche 95"/>
            <p:cNvCxnSpPr>
              <a:stCxn id="50" idx="1"/>
            </p:cNvCxnSpPr>
            <p:nvPr/>
          </p:nvCxnSpPr>
          <p:spPr>
            <a:xfrm rot="10800000" flipV="1">
              <a:off x="2668588" y="5166883"/>
              <a:ext cx="2033587" cy="10175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6" name="Connecteur droit avec flèche 35"/>
            <p:cNvCxnSpPr>
              <a:endCxn id="50" idx="0"/>
            </p:cNvCxnSpPr>
            <p:nvPr/>
          </p:nvCxnSpPr>
          <p:spPr>
            <a:xfrm>
              <a:off x="6029728" y="4354300"/>
              <a:ext cx="858435" cy="3014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4" name="Espace réservé du numéro de diapositive 3"/>
          <p:cNvSpPr>
            <a:spLocks noGrp="1"/>
          </p:cNvSpPr>
          <p:nvPr>
            <p:ph type="sldNum" sz="quarter" idx="12"/>
          </p:nvPr>
        </p:nvSpPr>
        <p:spPr/>
        <p:txBody>
          <a:bodyPr/>
          <a:lstStyle/>
          <a:p>
            <a:fld id="{C5DEC1AB-76CD-D94A-A2FE-67B7BC71C580}" type="slidenum">
              <a:rPr lang="en-GB" smtClean="0"/>
              <a:t>14</a:t>
            </a:fld>
            <a:endParaRPr lang="en-GB"/>
          </a:p>
        </p:txBody>
      </p:sp>
    </p:spTree>
    <p:extLst>
      <p:ext uri="{BB962C8B-B14F-4D97-AF65-F5344CB8AC3E}">
        <p14:creationId xmlns:p14="http://schemas.microsoft.com/office/powerpoint/2010/main" val="81149187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5613"/>
                                        </p:tgtEl>
                                        <p:attrNameLst>
                                          <p:attrName>style.visibility</p:attrName>
                                        </p:attrNameLst>
                                      </p:cBhvr>
                                      <p:to>
                                        <p:strVal val="visible"/>
                                      </p:to>
                                    </p:set>
                                    <p:animEffect transition="in" filter="blinds(horizontal)">
                                      <p:cBhvr>
                                        <p:cTn id="22" dur="500"/>
                                        <p:tgtEl>
                                          <p:spTgt spid="25613"/>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left)">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wipe(up)">
                                      <p:cBhvr>
                                        <p:cTn id="32" dur="500"/>
                                        <p:tgtEl>
                                          <p:spTgt spid="1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wipe(up)">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wipe(up)">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wipe(left)">
                                      <p:cBhvr>
                                        <p:cTn id="4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re 1"/>
          <p:cNvSpPr>
            <a:spLocks noGrp="1"/>
          </p:cNvSpPr>
          <p:nvPr>
            <p:ph type="title"/>
          </p:nvPr>
        </p:nvSpPr>
        <p:spPr>
          <a:xfrm>
            <a:off x="785175" y="-76200"/>
            <a:ext cx="7749225" cy="1143000"/>
          </a:xfrm>
        </p:spPr>
        <p:txBody>
          <a:bodyPr>
            <a:normAutofit/>
          </a:bodyPr>
          <a:lstStyle/>
          <a:p>
            <a:r>
              <a:rPr lang="en-GB" dirty="0"/>
              <a:t>Analogy </a:t>
            </a:r>
            <a:r>
              <a:rPr lang="en-GB" dirty="0" smtClean="0"/>
              <a:t>of the Chiral Breaking</a:t>
            </a:r>
            <a:endParaRPr lang="en-GB" dirty="0"/>
          </a:p>
        </p:txBody>
      </p:sp>
      <p:graphicFrame>
        <p:nvGraphicFramePr>
          <p:cNvPr id="4" name="Tableau 3"/>
          <p:cNvGraphicFramePr>
            <a:graphicFrameLocks noGrp="1"/>
          </p:cNvGraphicFramePr>
          <p:nvPr/>
        </p:nvGraphicFramePr>
        <p:xfrm>
          <a:off x="779463" y="1585913"/>
          <a:ext cx="7678737" cy="4349750"/>
        </p:xfrm>
        <a:graphic>
          <a:graphicData uri="http://schemas.openxmlformats.org/drawingml/2006/table">
            <a:tbl>
              <a:tblPr/>
              <a:tblGrid>
                <a:gridCol w="2559050"/>
                <a:gridCol w="2560637"/>
                <a:gridCol w="2559050"/>
              </a:tblGrid>
              <a:tr h="86995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a:ln>
                            <a:noFill/>
                          </a:ln>
                          <a:solidFill>
                            <a:srgbClr val="FFFFFF"/>
                          </a:solidFill>
                          <a:effectLst/>
                          <a:latin typeface="Calibri" charset="0"/>
                          <a:ea typeface="ＭＳ Ｐゴシック" charset="0"/>
                          <a:cs typeface="ＭＳ Ｐゴシック" charset="0"/>
                        </a:rPr>
                        <a:t>Transition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a:ln>
                            <a:noFill/>
                          </a:ln>
                          <a:solidFill>
                            <a:srgbClr val="FFFFFF"/>
                          </a:solidFill>
                          <a:effectLst/>
                          <a:latin typeface="Calibri" charset="0"/>
                          <a:ea typeface="ＭＳ Ｐゴシック" charset="0"/>
                          <a:cs typeface="ＭＳ Ｐゴシック" charset="0"/>
                        </a:rPr>
                        <a:t>Chiral</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1" i="0" u="none" strike="noStrike" cap="none" normalizeH="0" baseline="0">
                          <a:ln>
                            <a:noFill/>
                          </a:ln>
                          <a:solidFill>
                            <a:srgbClr val="FFFFFF"/>
                          </a:solidFill>
                          <a:effectLst/>
                          <a:latin typeface="Calibri" charset="0"/>
                          <a:ea typeface="ＭＳ Ｐゴシック" charset="0"/>
                          <a:cs typeface="ＭＳ Ｐゴシック" charset="0"/>
                        </a:rPr>
                        <a:t>Ferromagnetic</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6995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Spontaneously broken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SU(3)</a:t>
                      </a:r>
                      <a:r>
                        <a:rPr kumimoji="0" lang="en-GB" sz="2400" b="0" i="0" u="none" strike="noStrike" cap="none" normalizeH="0" baseline="-25000">
                          <a:ln>
                            <a:noFill/>
                          </a:ln>
                          <a:solidFill>
                            <a:srgbClr val="000000"/>
                          </a:solidFill>
                          <a:effectLst/>
                          <a:latin typeface="Calibri" charset="0"/>
                          <a:ea typeface="ＭＳ Ｐゴシック" charset="0"/>
                          <a:cs typeface="ＭＳ Ｐゴシック" charset="0"/>
                        </a:rPr>
                        <a:t>L</a:t>
                      </a: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xSU(3)</a:t>
                      </a:r>
                      <a:r>
                        <a:rPr kumimoji="0" lang="en-GB" sz="2400" b="0" i="0" u="none" strike="noStrike" cap="none" normalizeH="0" baseline="-25000">
                          <a:ln>
                            <a:noFill/>
                          </a:ln>
                          <a:solidFill>
                            <a:srgbClr val="000000"/>
                          </a:solidFill>
                          <a:effectLst/>
                          <a:latin typeface="Calibri" charset="0"/>
                          <a:ea typeface="ＭＳ Ｐゴシック" charset="0"/>
                          <a:cs typeface="ＭＳ Ｐゴシック" charset="0"/>
                        </a:rPr>
                        <a:t>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Isotropie O(4)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6995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Order Parameter</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Condensate &lt;qq&gt;≠0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Magnetisation≠0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6995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Waves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Goldstone bosons: </a:t>
                      </a:r>
                      <a:r>
                        <a:rPr kumimoji="0" lang="en-GB" sz="2400" b="0" i="0" u="none" strike="noStrike" cap="none" normalizeH="0" baseline="0">
                          <a:ln>
                            <a:noFill/>
                          </a:ln>
                          <a:solidFill>
                            <a:srgbClr val="000000"/>
                          </a:solidFill>
                          <a:effectLst/>
                          <a:latin typeface="Symbol" charset="0"/>
                          <a:ea typeface="ＭＳ Ｐゴシック" charset="0"/>
                          <a:cs typeface="Symbol" charset="0"/>
                        </a:rPr>
                        <a:t>p</a:t>
                      </a: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 K, </a:t>
                      </a:r>
                      <a:r>
                        <a:rPr kumimoji="0" lang="en-GB" sz="2400" b="0" i="0" u="none" strike="noStrike" cap="none" normalizeH="0" baseline="0">
                          <a:ln>
                            <a:noFill/>
                          </a:ln>
                          <a:solidFill>
                            <a:srgbClr val="000000"/>
                          </a:solidFill>
                          <a:effectLst/>
                          <a:latin typeface="Symbol" charset="0"/>
                          <a:ea typeface="ＭＳ Ｐゴシック" charset="0"/>
                          <a:cs typeface="Symbol" charset="0"/>
                        </a:rPr>
                        <a:t>h</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Spin waves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69950">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Explicitly broken</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Mass of the quarks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GB" sz="2400" b="0" i="0" u="none" strike="noStrike" cap="none" normalizeH="0" baseline="0">
                          <a:ln>
                            <a:noFill/>
                          </a:ln>
                          <a:solidFill>
                            <a:srgbClr val="000000"/>
                          </a:solidFill>
                          <a:effectLst/>
                          <a:latin typeface="Calibri" charset="0"/>
                          <a:ea typeface="ＭＳ Ｐゴシック" charset="0"/>
                          <a:cs typeface="ＭＳ Ｐゴシック" charset="0"/>
                        </a:rPr>
                        <a:t>External Magnetic field</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 name="Rectangle 4"/>
          <p:cNvSpPr/>
          <p:nvPr/>
        </p:nvSpPr>
        <p:spPr>
          <a:xfrm>
            <a:off x="5697538" y="5918739"/>
            <a:ext cx="3017837" cy="307975"/>
          </a:xfrm>
          <a:prstGeom prst="rect">
            <a:avLst/>
          </a:prstGeom>
          <a:solidFill>
            <a:srgbClr val="95B3D7"/>
          </a:solidFill>
        </p:spPr>
        <p:style>
          <a:lnRef idx="1">
            <a:schemeClr val="accent1"/>
          </a:lnRef>
          <a:fillRef idx="2">
            <a:schemeClr val="accent1"/>
          </a:fillRef>
          <a:effectRef idx="1">
            <a:schemeClr val="accent1"/>
          </a:effectRef>
          <a:fontRef idx="minor">
            <a:schemeClr val="dk1"/>
          </a:fontRef>
        </p:style>
        <p:txBody>
          <a:bodyPr>
            <a:spAutoFit/>
          </a:bodyPr>
          <a:lstStyle/>
          <a:p>
            <a:r>
              <a:rPr lang="fr-FR" sz="1400" dirty="0" err="1">
                <a:solidFill>
                  <a:srgbClr val="000000"/>
                </a:solidFill>
                <a:latin typeface="Courier New"/>
                <a:ea typeface="ＭＳ Ｐゴシック" charset="0"/>
                <a:cs typeface="Courier New"/>
              </a:rPr>
              <a:t>T</a:t>
            </a:r>
            <a:r>
              <a:rPr lang="fr-FR" sz="1400" dirty="0">
                <a:solidFill>
                  <a:srgbClr val="000000"/>
                </a:solidFill>
                <a:latin typeface="Courier New"/>
                <a:ea typeface="ＭＳ Ｐゴシック" charset="0"/>
                <a:cs typeface="Courier New"/>
              </a:rPr>
              <a:t>. Schaefer hep-ph/0509068</a:t>
            </a:r>
            <a:endParaRPr lang="en-GB" sz="1400" dirty="0">
              <a:solidFill>
                <a:srgbClr val="000000"/>
              </a:solidFill>
              <a:latin typeface="Courier New"/>
              <a:ea typeface="ＭＳ Ｐゴシック" charset="0"/>
              <a:cs typeface="Courier New"/>
            </a:endParaRPr>
          </a:p>
        </p:txBody>
      </p:sp>
      <p:sp>
        <p:nvSpPr>
          <p:cNvPr id="6" name="Espace réservé du numéro de diapositive 5"/>
          <p:cNvSpPr>
            <a:spLocks noGrp="1"/>
          </p:cNvSpPr>
          <p:nvPr>
            <p:ph type="sldNum" sz="quarter" idx="12"/>
          </p:nvPr>
        </p:nvSpPr>
        <p:spPr/>
        <p:txBody>
          <a:bodyPr/>
          <a:lstStyle/>
          <a:p>
            <a:fld id="{C5DEC1AB-76CD-D94A-A2FE-67B7BC71C580}" type="slidenum">
              <a:rPr lang="en-GB" smtClean="0"/>
              <a:t>15</a:t>
            </a:fld>
            <a:endParaRPr lang="en-GB"/>
          </a:p>
        </p:txBody>
      </p:sp>
    </p:spTree>
    <p:extLst>
      <p:ext uri="{BB962C8B-B14F-4D97-AF65-F5344CB8AC3E}">
        <p14:creationId xmlns:p14="http://schemas.microsoft.com/office/powerpoint/2010/main" val="717411191"/>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re 1"/>
          <p:cNvSpPr>
            <a:spLocks noGrp="1"/>
          </p:cNvSpPr>
          <p:nvPr>
            <p:ph type="title"/>
          </p:nvPr>
        </p:nvSpPr>
        <p:spPr>
          <a:xfrm>
            <a:off x="910800" y="26078"/>
            <a:ext cx="8229600" cy="1143000"/>
          </a:xfrm>
        </p:spPr>
        <p:txBody>
          <a:bodyPr/>
          <a:lstStyle/>
          <a:p>
            <a:r>
              <a:rPr lang="en-GB" dirty="0"/>
              <a:t>Lattice QCD calculations</a:t>
            </a:r>
          </a:p>
        </p:txBody>
      </p:sp>
      <p:pic>
        <p:nvPicPr>
          <p:cNvPr id="27651" name="Image 3" descr="Screen shot 2011-08-30 at 3.13.23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03514" y="971550"/>
            <a:ext cx="6618288" cy="4691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à coins arrondis 4"/>
          <p:cNvSpPr/>
          <p:nvPr/>
        </p:nvSpPr>
        <p:spPr>
          <a:xfrm>
            <a:off x="817524" y="5572125"/>
            <a:ext cx="4295775" cy="669925"/>
          </a:xfrm>
          <a:prstGeom prst="roundRect">
            <a:avLst/>
          </a:prstGeom>
        </p:spPr>
        <p:style>
          <a:lnRef idx="1">
            <a:schemeClr val="accent1"/>
          </a:lnRef>
          <a:fillRef idx="3">
            <a:schemeClr val="accent1"/>
          </a:fillRef>
          <a:effectRef idx="2">
            <a:schemeClr val="accent1"/>
          </a:effectRef>
          <a:fontRef idx="minor">
            <a:schemeClr val="lt1"/>
          </a:fontRef>
        </p:style>
        <p:txBody>
          <a:bodyPr anchor="ctr"/>
          <a:lstStyle/>
          <a:p>
            <a:pPr algn="ctr"/>
            <a:r>
              <a:rPr lang="en-GB">
                <a:solidFill>
                  <a:srgbClr val="FFFFFF"/>
                </a:solidFill>
                <a:latin typeface="Calibri" charset="0"/>
                <a:ea typeface="ＭＳ Ｐゴシック" charset="0"/>
                <a:cs typeface="ＭＳ Ｐゴシック" charset="0"/>
              </a:rPr>
              <a:t>Hadron Gas to QGP phase transition</a:t>
            </a:r>
          </a:p>
        </p:txBody>
      </p:sp>
      <p:sp>
        <p:nvSpPr>
          <p:cNvPr id="27653" name="ZoneTexte 6"/>
          <p:cNvSpPr txBox="1">
            <a:spLocks noChangeArrowheads="1"/>
          </p:cNvSpPr>
          <p:nvPr/>
        </p:nvSpPr>
        <p:spPr bwMode="auto">
          <a:xfrm>
            <a:off x="2516188" y="1214438"/>
            <a:ext cx="6842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a:latin typeface="Symbol" charset="0"/>
                <a:cs typeface="Symbol" charset="0"/>
              </a:rPr>
              <a:t>m</a:t>
            </a:r>
            <a:r>
              <a:rPr lang="en-GB" baseline="-25000"/>
              <a:t>B</a:t>
            </a:r>
            <a:r>
              <a:rPr lang="en-GB"/>
              <a:t>=0</a:t>
            </a:r>
          </a:p>
        </p:txBody>
      </p:sp>
      <p:cxnSp>
        <p:nvCxnSpPr>
          <p:cNvPr id="9" name="Connecteur droit avec flèche 8"/>
          <p:cNvCxnSpPr/>
          <p:nvPr/>
        </p:nvCxnSpPr>
        <p:spPr>
          <a:xfrm flipV="1">
            <a:off x="2761552" y="3798187"/>
            <a:ext cx="335835" cy="177393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ZoneTexte 10"/>
          <p:cNvSpPr txBox="1"/>
          <p:nvPr/>
        </p:nvSpPr>
        <p:spPr>
          <a:xfrm>
            <a:off x="6396290" y="5464258"/>
            <a:ext cx="2596234" cy="369332"/>
          </a:xfrm>
          <a:prstGeom prst="rect">
            <a:avLst/>
          </a:prstGeom>
          <a:noFill/>
          <a:ln>
            <a:solidFill>
              <a:schemeClr val="tx1"/>
            </a:solidFill>
          </a:ln>
          <a:scene3d>
            <a:camera prst="orthographicFront">
              <a:rot lat="0" lon="0" rev="1140000"/>
            </a:camera>
            <a:lightRig rig="threePt" dir="t"/>
          </a:scene3d>
        </p:spPr>
        <p:txBody>
          <a:bodyPr wrap="none">
            <a:spAutoFit/>
          </a:bodyPr>
          <a:lstStyle/>
          <a:p>
            <a:pPr fontAlgn="auto">
              <a:spcBef>
                <a:spcPts val="0"/>
              </a:spcBef>
              <a:spcAft>
                <a:spcPts val="0"/>
              </a:spcAft>
              <a:defRPr/>
            </a:pPr>
            <a:r>
              <a:rPr lang="en-GB" dirty="0">
                <a:latin typeface="+mn-lt"/>
                <a:ea typeface="+mn-ea"/>
                <a:cs typeface="+mn-cs"/>
              </a:rPr>
              <a:t>Not latest </a:t>
            </a:r>
            <a:r>
              <a:rPr lang="en-GB" dirty="0" err="1">
                <a:latin typeface="+mn-lt"/>
                <a:ea typeface="+mn-ea"/>
                <a:cs typeface="+mn-cs"/>
              </a:rPr>
              <a:t>lQCD</a:t>
            </a:r>
            <a:r>
              <a:rPr lang="en-GB" dirty="0">
                <a:latin typeface="+mn-lt"/>
                <a:ea typeface="+mn-ea"/>
                <a:cs typeface="+mn-cs"/>
              </a:rPr>
              <a:t> results!</a:t>
            </a:r>
          </a:p>
        </p:txBody>
      </p:sp>
      <p:sp>
        <p:nvSpPr>
          <p:cNvPr id="10" name="Rectangle 9"/>
          <p:cNvSpPr/>
          <p:nvPr/>
        </p:nvSpPr>
        <p:spPr>
          <a:xfrm>
            <a:off x="1679787" y="6352157"/>
            <a:ext cx="5103628" cy="307777"/>
          </a:xfrm>
          <a:prstGeom prst="rect">
            <a:avLst/>
          </a:prstGeom>
          <a:solidFill>
            <a:srgbClr val="95B3D7"/>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a:latin typeface="Courier New"/>
                <a:cs typeface="Courier New"/>
              </a:rPr>
              <a:t>F. </a:t>
            </a:r>
            <a:r>
              <a:rPr lang="fr-FR" sz="1400" dirty="0" err="1" smtClean="0">
                <a:latin typeface="Courier New"/>
                <a:cs typeface="Courier New"/>
              </a:rPr>
              <a:t>Karsch</a:t>
            </a:r>
            <a:r>
              <a:rPr lang="fr-FR" sz="1400" dirty="0" smtClean="0">
                <a:latin typeface="Courier New"/>
                <a:cs typeface="Courier New"/>
              </a:rPr>
              <a:t>, hep</a:t>
            </a:r>
            <a:r>
              <a:rPr lang="fr-FR" sz="1400" dirty="0">
                <a:latin typeface="Courier New"/>
                <a:cs typeface="Courier New"/>
              </a:rPr>
              <a:t>-</a:t>
            </a:r>
            <a:r>
              <a:rPr lang="fr-FR" sz="1400" dirty="0" err="1">
                <a:latin typeface="Courier New"/>
                <a:cs typeface="Courier New"/>
              </a:rPr>
              <a:t>lat</a:t>
            </a:r>
            <a:r>
              <a:rPr lang="fr-FR" sz="1400" dirty="0">
                <a:latin typeface="Courier New"/>
                <a:cs typeface="Courier New"/>
              </a:rPr>
              <a:t>/</a:t>
            </a:r>
            <a:r>
              <a:rPr lang="fr-FR" sz="1400" dirty="0" smtClean="0">
                <a:latin typeface="Courier New"/>
                <a:cs typeface="Courier New"/>
              </a:rPr>
              <a:t>0106019</a:t>
            </a:r>
            <a:r>
              <a:rPr lang="fr-FR" sz="1400" dirty="0">
                <a:latin typeface="Courier New"/>
                <a:cs typeface="Courier New"/>
              </a:rPr>
              <a:t> </a:t>
            </a:r>
            <a:r>
              <a:rPr lang="fr-FR" sz="1400" dirty="0" smtClean="0">
                <a:latin typeface="Courier New"/>
                <a:cs typeface="Courier New"/>
              </a:rPr>
              <a:t>&amp; hep</a:t>
            </a:r>
            <a:r>
              <a:rPr lang="fr-FR" sz="1400" dirty="0">
                <a:latin typeface="Courier New"/>
                <a:cs typeface="Courier New"/>
              </a:rPr>
              <a:t>-ph/</a:t>
            </a:r>
            <a:r>
              <a:rPr lang="fr-FR" sz="1400" dirty="0" smtClean="0">
                <a:latin typeface="Courier New"/>
                <a:cs typeface="Courier New"/>
              </a:rPr>
              <a:t>0103314 </a:t>
            </a:r>
            <a:endParaRPr lang="fr-FR" sz="1400" dirty="0">
              <a:latin typeface="Courier New"/>
              <a:cs typeface="Courier New"/>
            </a:endParaRP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16</a:t>
            </a:fld>
            <a:endParaRPr lang="en-GB"/>
          </a:p>
        </p:txBody>
      </p:sp>
    </p:spTree>
    <p:extLst>
      <p:ext uri="{BB962C8B-B14F-4D97-AF65-F5344CB8AC3E}">
        <p14:creationId xmlns:p14="http://schemas.microsoft.com/office/powerpoint/2010/main" val="48583597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re 1"/>
          <p:cNvSpPr>
            <a:spLocks noGrp="1"/>
          </p:cNvSpPr>
          <p:nvPr>
            <p:ph type="title"/>
          </p:nvPr>
        </p:nvSpPr>
        <p:spPr>
          <a:xfrm>
            <a:off x="903556" y="0"/>
            <a:ext cx="7783244" cy="1143000"/>
          </a:xfrm>
        </p:spPr>
        <p:txBody>
          <a:bodyPr>
            <a:normAutofit/>
          </a:bodyPr>
          <a:lstStyle/>
          <a:p>
            <a:r>
              <a:rPr lang="en-GB" dirty="0"/>
              <a:t>Crossover </a:t>
            </a:r>
            <a:r>
              <a:rPr lang="en-GB" dirty="0" err="1"/>
              <a:t>vs</a:t>
            </a:r>
            <a:r>
              <a:rPr lang="en-GB" dirty="0"/>
              <a:t> phase transition</a:t>
            </a:r>
          </a:p>
        </p:txBody>
      </p:sp>
      <p:pic>
        <p:nvPicPr>
          <p:cNvPr id="28675" name="Image 3" descr="Screen shot 2011-08-30 at 3.17.49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1054100"/>
            <a:ext cx="9144000" cy="474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ZoneTexte 4"/>
          <p:cNvSpPr txBox="1"/>
          <p:nvPr/>
        </p:nvSpPr>
        <p:spPr>
          <a:xfrm>
            <a:off x="6396290" y="5708929"/>
            <a:ext cx="2596234" cy="369332"/>
          </a:xfrm>
          <a:prstGeom prst="rect">
            <a:avLst/>
          </a:prstGeom>
          <a:noFill/>
          <a:ln>
            <a:solidFill>
              <a:schemeClr val="tx1"/>
            </a:solidFill>
          </a:ln>
          <a:scene3d>
            <a:camera prst="orthographicFront">
              <a:rot lat="0" lon="0" rev="1140000"/>
            </a:camera>
            <a:lightRig rig="threePt" dir="t"/>
          </a:scene3d>
        </p:spPr>
        <p:txBody>
          <a:bodyPr wrap="none">
            <a:spAutoFit/>
          </a:bodyPr>
          <a:lstStyle/>
          <a:p>
            <a:pPr fontAlgn="auto">
              <a:spcBef>
                <a:spcPts val="0"/>
              </a:spcBef>
              <a:spcAft>
                <a:spcPts val="0"/>
              </a:spcAft>
              <a:defRPr/>
            </a:pPr>
            <a:r>
              <a:rPr lang="en-GB" dirty="0">
                <a:latin typeface="+mn-lt"/>
                <a:ea typeface="+mn-ea"/>
                <a:cs typeface="+mn-cs"/>
              </a:rPr>
              <a:t>Not latest </a:t>
            </a:r>
            <a:r>
              <a:rPr lang="en-GB" dirty="0" err="1">
                <a:latin typeface="+mn-lt"/>
                <a:ea typeface="+mn-ea"/>
                <a:cs typeface="+mn-cs"/>
              </a:rPr>
              <a:t>lQCD</a:t>
            </a:r>
            <a:r>
              <a:rPr lang="en-GB" dirty="0">
                <a:latin typeface="+mn-lt"/>
                <a:ea typeface="+mn-ea"/>
                <a:cs typeface="+mn-cs"/>
              </a:rPr>
              <a:t> results!</a:t>
            </a:r>
          </a:p>
        </p:txBody>
      </p:sp>
      <p:sp>
        <p:nvSpPr>
          <p:cNvPr id="6" name="Rectangle 5"/>
          <p:cNvSpPr/>
          <p:nvPr/>
        </p:nvSpPr>
        <p:spPr>
          <a:xfrm>
            <a:off x="605911" y="6198268"/>
            <a:ext cx="5103628" cy="307777"/>
          </a:xfrm>
          <a:prstGeom prst="rect">
            <a:avLst/>
          </a:prstGeom>
          <a:solidFill>
            <a:srgbClr val="95B3D7"/>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a:latin typeface="Courier New"/>
                <a:cs typeface="Courier New"/>
              </a:rPr>
              <a:t>F. </a:t>
            </a:r>
            <a:r>
              <a:rPr lang="fr-FR" sz="1400" dirty="0" err="1" smtClean="0">
                <a:latin typeface="Courier New"/>
                <a:cs typeface="Courier New"/>
              </a:rPr>
              <a:t>Karsch</a:t>
            </a:r>
            <a:r>
              <a:rPr lang="fr-FR" sz="1400" dirty="0" smtClean="0">
                <a:latin typeface="Courier New"/>
                <a:cs typeface="Courier New"/>
              </a:rPr>
              <a:t>, hep</a:t>
            </a:r>
            <a:r>
              <a:rPr lang="fr-FR" sz="1400" dirty="0">
                <a:latin typeface="Courier New"/>
                <a:cs typeface="Courier New"/>
              </a:rPr>
              <a:t>-</a:t>
            </a:r>
            <a:r>
              <a:rPr lang="fr-FR" sz="1400" dirty="0" err="1">
                <a:latin typeface="Courier New"/>
                <a:cs typeface="Courier New"/>
              </a:rPr>
              <a:t>lat</a:t>
            </a:r>
            <a:r>
              <a:rPr lang="fr-FR" sz="1400" dirty="0">
                <a:latin typeface="Courier New"/>
                <a:cs typeface="Courier New"/>
              </a:rPr>
              <a:t>/</a:t>
            </a:r>
            <a:r>
              <a:rPr lang="fr-FR" sz="1400" dirty="0" smtClean="0">
                <a:latin typeface="Courier New"/>
                <a:cs typeface="Courier New"/>
              </a:rPr>
              <a:t>0106019</a:t>
            </a:r>
            <a:r>
              <a:rPr lang="fr-FR" sz="1400" dirty="0">
                <a:latin typeface="Courier New"/>
                <a:cs typeface="Courier New"/>
              </a:rPr>
              <a:t> </a:t>
            </a:r>
            <a:r>
              <a:rPr lang="fr-FR" sz="1400" dirty="0" smtClean="0">
                <a:latin typeface="Courier New"/>
                <a:cs typeface="Courier New"/>
              </a:rPr>
              <a:t>&amp; hep</a:t>
            </a:r>
            <a:r>
              <a:rPr lang="fr-FR" sz="1400" dirty="0">
                <a:latin typeface="Courier New"/>
                <a:cs typeface="Courier New"/>
              </a:rPr>
              <a:t>-ph/</a:t>
            </a:r>
            <a:r>
              <a:rPr lang="fr-FR" sz="1400" dirty="0" smtClean="0">
                <a:latin typeface="Courier New"/>
                <a:cs typeface="Courier New"/>
              </a:rPr>
              <a:t>0103314 </a:t>
            </a:r>
            <a:endParaRPr lang="fr-FR" sz="1400" dirty="0">
              <a:latin typeface="Courier New"/>
              <a:cs typeface="Courier New"/>
            </a:endParaRP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17</a:t>
            </a:fld>
            <a:endParaRPr lang="en-GB"/>
          </a:p>
        </p:txBody>
      </p:sp>
    </p:spTree>
    <p:extLst>
      <p:ext uri="{BB962C8B-B14F-4D97-AF65-F5344CB8AC3E}">
        <p14:creationId xmlns:p14="http://schemas.microsoft.com/office/powerpoint/2010/main" val="87445322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err="1" smtClean="0"/>
              <a:t>Hadronic</a:t>
            </a:r>
            <a:r>
              <a:rPr lang="en-GB" dirty="0" smtClean="0"/>
              <a:t> Matter lay-out</a:t>
            </a:r>
            <a:endParaRPr lang="en-GB" dirty="0"/>
          </a:p>
        </p:txBody>
      </p:sp>
      <p:pic>
        <p:nvPicPr>
          <p:cNvPr id="3" name="Image 2"/>
          <p:cNvPicPr>
            <a:picLocks noChangeAspect="1"/>
          </p:cNvPicPr>
          <p:nvPr/>
        </p:nvPicPr>
        <p:blipFill>
          <a:blip r:embed="rId2"/>
          <a:stretch>
            <a:fillRect/>
          </a:stretch>
        </p:blipFill>
        <p:spPr>
          <a:xfrm>
            <a:off x="871198" y="1132142"/>
            <a:ext cx="7589853" cy="5687192"/>
          </a:xfrm>
          <a:prstGeom prst="rect">
            <a:avLst/>
          </a:prstGeom>
        </p:spPr>
      </p:pic>
      <p:grpSp>
        <p:nvGrpSpPr>
          <p:cNvPr id="7" name="Grouper 6"/>
          <p:cNvGrpSpPr/>
          <p:nvPr/>
        </p:nvGrpSpPr>
        <p:grpSpPr>
          <a:xfrm>
            <a:off x="900413" y="1270069"/>
            <a:ext cx="659155" cy="5307570"/>
            <a:chOff x="900413" y="1270069"/>
            <a:chExt cx="659155" cy="5307570"/>
          </a:xfrm>
        </p:grpSpPr>
        <p:sp>
          <p:nvSpPr>
            <p:cNvPr id="4" name="Rectangle à coins arrondis 3"/>
            <p:cNvSpPr/>
            <p:nvPr/>
          </p:nvSpPr>
          <p:spPr>
            <a:xfrm>
              <a:off x="929945" y="1270069"/>
              <a:ext cx="572399" cy="5307570"/>
            </a:xfrm>
            <a:prstGeom prst="roundRect">
              <a:avLst/>
            </a:prstGeom>
            <a:solidFill>
              <a:srgbClr val="FFFF00">
                <a:alpha val="25000"/>
              </a:srgbClr>
            </a:soli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sp>
          <p:nvSpPr>
            <p:cNvPr id="5" name="ZoneTexte 5"/>
            <p:cNvSpPr txBox="1">
              <a:spLocks noChangeArrowheads="1"/>
            </p:cNvSpPr>
            <p:nvPr/>
          </p:nvSpPr>
          <p:spPr bwMode="auto">
            <a:xfrm>
              <a:off x="900413" y="1298408"/>
              <a:ext cx="65915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dirty="0" err="1">
                  <a:latin typeface="Symbol" charset="0"/>
                  <a:cs typeface="Symbol" charset="0"/>
                </a:rPr>
                <a:t>m</a:t>
              </a:r>
              <a:r>
                <a:rPr lang="en-GB" baseline="-25000" dirty="0" err="1"/>
                <a:t>B</a:t>
              </a:r>
              <a:r>
                <a:rPr lang="en-GB" dirty="0"/>
                <a:t>=</a:t>
              </a:r>
              <a:r>
                <a:rPr lang="en-GB" dirty="0" smtClean="0"/>
                <a:t>0</a:t>
              </a:r>
            </a:p>
            <a:p>
              <a:r>
                <a:rPr lang="en-GB" dirty="0" err="1" smtClean="0"/>
                <a:t>lQCD</a:t>
              </a:r>
              <a:endParaRPr lang="en-GB" dirty="0"/>
            </a:p>
          </p:txBody>
        </p:sp>
      </p:grpSp>
      <p:sp>
        <p:nvSpPr>
          <p:cNvPr id="6" name="ZoneTexte 5"/>
          <p:cNvSpPr txBox="1">
            <a:spLocks noChangeArrowheads="1"/>
          </p:cNvSpPr>
          <p:nvPr/>
        </p:nvSpPr>
        <p:spPr bwMode="auto">
          <a:xfrm>
            <a:off x="5778014" y="1270069"/>
            <a:ext cx="147989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dirty="0" err="1" smtClean="0">
                <a:latin typeface="Symbol" charset="0"/>
                <a:cs typeface="Symbol" charset="0"/>
              </a:rPr>
              <a:t>m</a:t>
            </a:r>
            <a:r>
              <a:rPr lang="en-GB" baseline="-25000" dirty="0" err="1" smtClean="0"/>
              <a:t>B</a:t>
            </a:r>
            <a:r>
              <a:rPr lang="en-GB" dirty="0" smtClean="0"/>
              <a:t>≠ 0  models</a:t>
            </a:r>
          </a:p>
        </p:txBody>
      </p:sp>
      <p:sp>
        <p:nvSpPr>
          <p:cNvPr id="10" name="Espace réservé du numéro de diapositive 9"/>
          <p:cNvSpPr>
            <a:spLocks noGrp="1"/>
          </p:cNvSpPr>
          <p:nvPr>
            <p:ph type="sldNum" sz="quarter" idx="12"/>
          </p:nvPr>
        </p:nvSpPr>
        <p:spPr/>
        <p:txBody>
          <a:bodyPr/>
          <a:lstStyle/>
          <a:p>
            <a:fld id="{C5DEC1AB-76CD-D94A-A2FE-67B7BC71C580}" type="slidenum">
              <a:rPr lang="en-GB" smtClean="0"/>
              <a:t>18</a:t>
            </a:fld>
            <a:endParaRPr lang="en-GB"/>
          </a:p>
        </p:txBody>
      </p:sp>
    </p:spTree>
    <p:extLst>
      <p:ext uri="{BB962C8B-B14F-4D97-AF65-F5344CB8AC3E}">
        <p14:creationId xmlns:p14="http://schemas.microsoft.com/office/powerpoint/2010/main" val="392035426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re 1"/>
          <p:cNvSpPr>
            <a:spLocks noGrp="1"/>
          </p:cNvSpPr>
          <p:nvPr>
            <p:ph type="title"/>
          </p:nvPr>
        </p:nvSpPr>
        <p:spPr/>
        <p:txBody>
          <a:bodyPr/>
          <a:lstStyle/>
          <a:p>
            <a:r>
              <a:rPr lang="en-GB" dirty="0"/>
              <a:t>Golden “probes” of QGP</a:t>
            </a:r>
          </a:p>
        </p:txBody>
      </p:sp>
      <p:sp>
        <p:nvSpPr>
          <p:cNvPr id="31747" name="Espace réservé du contenu 3"/>
          <p:cNvSpPr>
            <a:spLocks noGrp="1"/>
          </p:cNvSpPr>
          <p:nvPr>
            <p:ph idx="1"/>
          </p:nvPr>
        </p:nvSpPr>
        <p:spPr>
          <a:xfrm>
            <a:off x="457200" y="1600200"/>
            <a:ext cx="8229600" cy="2313383"/>
          </a:xfrm>
        </p:spPr>
        <p:txBody>
          <a:bodyPr/>
          <a:lstStyle/>
          <a:p>
            <a:pPr marL="514350" indent="-514350">
              <a:buFont typeface="+mj-lt"/>
              <a:buAutoNum type="arabicPeriod"/>
            </a:pPr>
            <a:r>
              <a:rPr lang="en-GB" dirty="0"/>
              <a:t>Thermal radiation from QGP;</a:t>
            </a:r>
          </a:p>
          <a:p>
            <a:pPr marL="514350" indent="-514350">
              <a:buFont typeface="Calibri" charset="0"/>
              <a:buAutoNum type="arabicPeriod"/>
            </a:pPr>
            <a:r>
              <a:rPr lang="en-GB" dirty="0"/>
              <a:t>Heavy quark potential in QGP;</a:t>
            </a:r>
          </a:p>
          <a:p>
            <a:pPr marL="514350" indent="-514350">
              <a:buFont typeface="Calibri" charset="0"/>
              <a:buAutoNum type="arabicPeriod"/>
            </a:pPr>
            <a:r>
              <a:rPr lang="en-GB" dirty="0"/>
              <a:t>Parton-QGP interaction</a:t>
            </a: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19</a:t>
            </a:fld>
            <a:endParaRPr lang="en-GB"/>
          </a:p>
        </p:txBody>
      </p:sp>
    </p:spTree>
    <p:extLst>
      <p:ext uri="{BB962C8B-B14F-4D97-AF65-F5344CB8AC3E}">
        <p14:creationId xmlns:p14="http://schemas.microsoft.com/office/powerpoint/2010/main" val="40197731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Outlook of the seminar</a:t>
            </a:r>
            <a:endParaRPr lang="en-GB" dirty="0"/>
          </a:p>
        </p:txBody>
      </p:sp>
      <p:sp>
        <p:nvSpPr>
          <p:cNvPr id="3" name="Espace réservé du contenu 2"/>
          <p:cNvSpPr>
            <a:spLocks noGrp="1"/>
          </p:cNvSpPr>
          <p:nvPr>
            <p:ph idx="1"/>
          </p:nvPr>
        </p:nvSpPr>
        <p:spPr>
          <a:xfrm>
            <a:off x="457199" y="1600200"/>
            <a:ext cx="8329707" cy="4876800"/>
          </a:xfrm>
        </p:spPr>
        <p:txBody>
          <a:bodyPr>
            <a:normAutofit fontScale="92500" lnSpcReduction="10000"/>
          </a:bodyPr>
          <a:lstStyle/>
          <a:p>
            <a:r>
              <a:rPr lang="en-GB" dirty="0" smtClean="0"/>
              <a:t>Introduction.</a:t>
            </a:r>
          </a:p>
          <a:p>
            <a:r>
              <a:rPr lang="en-GB" dirty="0" err="1" smtClean="0"/>
              <a:t>Hadronic</a:t>
            </a:r>
            <a:r>
              <a:rPr lang="en-GB" dirty="0" smtClean="0"/>
              <a:t> matter phase diagram (</a:t>
            </a:r>
            <a:r>
              <a:rPr lang="en-GB" dirty="0" err="1" smtClean="0"/>
              <a:t>lQCD</a:t>
            </a:r>
            <a:r>
              <a:rPr lang="en-GB" dirty="0" smtClean="0"/>
              <a:t>).</a:t>
            </a:r>
          </a:p>
          <a:p>
            <a:r>
              <a:rPr lang="en-GB" dirty="0" smtClean="0"/>
              <a:t>Golden probes.</a:t>
            </a:r>
          </a:p>
          <a:p>
            <a:r>
              <a:rPr lang="en-GB" dirty="0" smtClean="0"/>
              <a:t>Heavy Ion Collisions.</a:t>
            </a:r>
          </a:p>
          <a:p>
            <a:r>
              <a:rPr lang="en-GB" dirty="0" smtClean="0"/>
              <a:t>Experimental Results.</a:t>
            </a:r>
          </a:p>
          <a:p>
            <a:r>
              <a:rPr lang="en-GB" dirty="0" smtClean="0"/>
              <a:t>More on Heavy Flavour and </a:t>
            </a:r>
            <a:r>
              <a:rPr lang="en-GB" dirty="0" err="1" smtClean="0"/>
              <a:t>Quarkonium</a:t>
            </a:r>
            <a:r>
              <a:rPr lang="en-GB" dirty="0" smtClean="0"/>
              <a:t>.</a:t>
            </a:r>
          </a:p>
          <a:p>
            <a:r>
              <a:rPr lang="en-GB" dirty="0" smtClean="0"/>
              <a:t>Future ALICE program for run#3.</a:t>
            </a:r>
          </a:p>
          <a:p>
            <a:r>
              <a:rPr lang="en-GB" dirty="0" smtClean="0"/>
              <a:t>MFT project.</a:t>
            </a:r>
          </a:p>
          <a:p>
            <a:r>
              <a:rPr lang="en-GB" dirty="0" smtClean="0"/>
              <a:t>Conclusions.</a:t>
            </a:r>
          </a:p>
          <a:p>
            <a:endParaRPr lang="en-GB" dirty="0" smtClean="0"/>
          </a:p>
          <a:p>
            <a:endParaRPr lang="en-GB" dirty="0"/>
          </a:p>
        </p:txBody>
      </p:sp>
      <p:sp>
        <p:nvSpPr>
          <p:cNvPr id="6" name="Espace réservé du numéro de diapositive 5"/>
          <p:cNvSpPr>
            <a:spLocks noGrp="1"/>
          </p:cNvSpPr>
          <p:nvPr>
            <p:ph type="sldNum" sz="quarter" idx="12"/>
          </p:nvPr>
        </p:nvSpPr>
        <p:spPr/>
        <p:txBody>
          <a:bodyPr/>
          <a:lstStyle/>
          <a:p>
            <a:fld id="{C5DEC1AB-76CD-D94A-A2FE-67B7BC71C580}" type="slidenum">
              <a:rPr lang="en-GB" smtClean="0"/>
              <a:t>2</a:t>
            </a:fld>
            <a:endParaRPr lang="en-GB"/>
          </a:p>
        </p:txBody>
      </p:sp>
    </p:spTree>
    <p:extLst>
      <p:ext uri="{BB962C8B-B14F-4D97-AF65-F5344CB8AC3E}">
        <p14:creationId xmlns:p14="http://schemas.microsoft.com/office/powerpoint/2010/main" val="3716839483"/>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re 1"/>
          <p:cNvSpPr>
            <a:spLocks noGrp="1"/>
          </p:cNvSpPr>
          <p:nvPr>
            <p:ph type="title"/>
          </p:nvPr>
        </p:nvSpPr>
        <p:spPr>
          <a:xfrm>
            <a:off x="457200" y="0"/>
            <a:ext cx="8229600" cy="1143000"/>
          </a:xfrm>
        </p:spPr>
        <p:txBody>
          <a:bodyPr/>
          <a:lstStyle/>
          <a:p>
            <a:r>
              <a:rPr lang="en-GB" dirty="0"/>
              <a:t>Thermal Radiation</a:t>
            </a:r>
          </a:p>
        </p:txBody>
      </p:sp>
      <p:sp>
        <p:nvSpPr>
          <p:cNvPr id="32771" name="Espace réservé du contenu 6"/>
          <p:cNvSpPr>
            <a:spLocks noGrp="1"/>
          </p:cNvSpPr>
          <p:nvPr>
            <p:ph idx="1"/>
          </p:nvPr>
        </p:nvSpPr>
        <p:spPr>
          <a:xfrm>
            <a:off x="0" y="1198214"/>
            <a:ext cx="9144000" cy="5659786"/>
          </a:xfrm>
        </p:spPr>
        <p:txBody>
          <a:bodyPr>
            <a:normAutofit/>
          </a:bodyPr>
          <a:lstStyle/>
          <a:p>
            <a:r>
              <a:rPr lang="en-GB" dirty="0"/>
              <a:t>Golden probe to measure the temperature of the QGP;</a:t>
            </a:r>
          </a:p>
          <a:p>
            <a:r>
              <a:rPr lang="en-GB" dirty="0"/>
              <a:t>It can be real (</a:t>
            </a:r>
            <a:r>
              <a:rPr lang="en-GB" dirty="0">
                <a:latin typeface="Symbol" charset="2"/>
                <a:cs typeface="Symbol" charset="2"/>
              </a:rPr>
              <a:t>g</a:t>
            </a:r>
            <a:r>
              <a:rPr lang="en-GB" dirty="0"/>
              <a:t> production) or virtual (</a:t>
            </a:r>
            <a:r>
              <a:rPr lang="en-GB" dirty="0">
                <a:latin typeface="Symbol" charset="2"/>
                <a:cs typeface="Symbol" charset="2"/>
              </a:rPr>
              <a:t>g</a:t>
            </a:r>
            <a:r>
              <a:rPr lang="en-GB" dirty="0"/>
              <a:t>*=&gt;</a:t>
            </a:r>
            <a:r>
              <a:rPr lang="en-GB" dirty="0" err="1"/>
              <a:t>e</a:t>
            </a:r>
            <a:r>
              <a:rPr lang="en-GB" baseline="30000" dirty="0" err="1"/>
              <a:t>+</a:t>
            </a:r>
            <a:r>
              <a:rPr lang="en-GB" dirty="0" err="1" smtClean="0"/>
              <a:t>e</a:t>
            </a:r>
            <a:r>
              <a:rPr lang="en-GB" baseline="30000" dirty="0"/>
              <a:t>-</a:t>
            </a:r>
            <a:r>
              <a:rPr lang="en-GB" dirty="0" smtClean="0"/>
              <a:t>) </a:t>
            </a:r>
            <a:r>
              <a:rPr lang="en-GB" dirty="0" err="1"/>
              <a:t>dielectron</a:t>
            </a:r>
            <a:r>
              <a:rPr lang="en-GB" dirty="0"/>
              <a:t> production;</a:t>
            </a:r>
          </a:p>
          <a:p>
            <a:r>
              <a:rPr lang="en-GB" dirty="0"/>
              <a:t>Black-body radiation tells us photon yield from thermal radiation strongly depend on T (T</a:t>
            </a:r>
            <a:r>
              <a:rPr lang="en-GB" baseline="30000" dirty="0"/>
              <a:t>4</a:t>
            </a:r>
            <a:r>
              <a:rPr lang="en-GB" dirty="0"/>
              <a:t>)</a:t>
            </a:r>
            <a:r>
              <a:rPr lang="en-GB" dirty="0" smtClean="0"/>
              <a:t>;</a:t>
            </a:r>
          </a:p>
          <a:p>
            <a:r>
              <a:rPr lang="en-GB" dirty="0" smtClean="0"/>
              <a:t>The macroscopic QGP will “radiate” not only photons, but leptons, gluons </a:t>
            </a:r>
            <a:r>
              <a:rPr lang="en-GB" dirty="0" err="1" smtClean="0"/>
              <a:t>etc</a:t>
            </a:r>
            <a:r>
              <a:rPr lang="en-GB" dirty="0"/>
              <a:t> </a:t>
            </a:r>
            <a:r>
              <a:rPr lang="en-GB" dirty="0" smtClean="0"/>
              <a:t>… </a:t>
            </a:r>
            <a:r>
              <a:rPr lang="en-GB" dirty="0" err="1" smtClean="0"/>
              <a:t>Ideed</a:t>
            </a:r>
            <a:r>
              <a:rPr lang="en-GB" dirty="0" smtClean="0"/>
              <a:t> QGP radiation and QGP is somehow the same! </a:t>
            </a:r>
            <a:endParaRPr lang="en-GB" dirty="0"/>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20</a:t>
            </a:fld>
            <a:endParaRPr lang="en-GB"/>
          </a:p>
        </p:txBody>
      </p:sp>
    </p:spTree>
    <p:extLst>
      <p:ext uri="{BB962C8B-B14F-4D97-AF65-F5344CB8AC3E}">
        <p14:creationId xmlns:p14="http://schemas.microsoft.com/office/powerpoint/2010/main" val="67792758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Black-body photon rates</a:t>
            </a:r>
            <a:endParaRPr lang="en-GB" dirty="0"/>
          </a:p>
        </p:txBody>
      </p:sp>
      <p:pic>
        <p:nvPicPr>
          <p:cNvPr id="3" name="Image 2"/>
          <p:cNvPicPr>
            <a:picLocks noChangeAspect="1"/>
          </p:cNvPicPr>
          <p:nvPr/>
        </p:nvPicPr>
        <p:blipFill>
          <a:blip r:embed="rId2"/>
          <a:stretch>
            <a:fillRect/>
          </a:stretch>
        </p:blipFill>
        <p:spPr>
          <a:xfrm>
            <a:off x="1104026" y="1319140"/>
            <a:ext cx="7582136" cy="5221359"/>
          </a:xfrm>
          <a:prstGeom prst="rect">
            <a:avLst/>
          </a:prstGeom>
        </p:spPr>
      </p:pic>
      <p:sp>
        <p:nvSpPr>
          <p:cNvPr id="6" name="Espace réservé du numéro de diapositive 5"/>
          <p:cNvSpPr>
            <a:spLocks noGrp="1"/>
          </p:cNvSpPr>
          <p:nvPr>
            <p:ph type="sldNum" sz="quarter" idx="12"/>
          </p:nvPr>
        </p:nvSpPr>
        <p:spPr/>
        <p:txBody>
          <a:bodyPr/>
          <a:lstStyle/>
          <a:p>
            <a:fld id="{C5DEC1AB-76CD-D94A-A2FE-67B7BC71C580}" type="slidenum">
              <a:rPr lang="en-GB" smtClean="0"/>
              <a:t>21</a:t>
            </a:fld>
            <a:endParaRPr lang="en-GB"/>
          </a:p>
        </p:txBody>
      </p:sp>
    </p:spTree>
    <p:extLst>
      <p:ext uri="{BB962C8B-B14F-4D97-AF65-F5344CB8AC3E}">
        <p14:creationId xmlns:p14="http://schemas.microsoft.com/office/powerpoint/2010/main" val="233424004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re 1"/>
          <p:cNvSpPr>
            <a:spLocks noGrp="1"/>
          </p:cNvSpPr>
          <p:nvPr>
            <p:ph type="title"/>
          </p:nvPr>
        </p:nvSpPr>
        <p:spPr>
          <a:xfrm>
            <a:off x="596296" y="-13703"/>
            <a:ext cx="8229600" cy="1143000"/>
          </a:xfrm>
        </p:spPr>
        <p:txBody>
          <a:bodyPr/>
          <a:lstStyle/>
          <a:p>
            <a:r>
              <a:rPr lang="en-GB" dirty="0" smtClean="0"/>
              <a:t>Caveat for small </a:t>
            </a:r>
            <a:r>
              <a:rPr lang="en-GB" dirty="0"/>
              <a:t>Q</a:t>
            </a:r>
            <a:r>
              <a:rPr lang="en-GB" dirty="0" smtClean="0"/>
              <a:t>GP drops</a:t>
            </a:r>
            <a:endParaRPr lang="en-GB" dirty="0"/>
          </a:p>
        </p:txBody>
      </p:sp>
      <p:sp>
        <p:nvSpPr>
          <p:cNvPr id="32771" name="Espace réservé du contenu 6"/>
          <p:cNvSpPr>
            <a:spLocks noGrp="1"/>
          </p:cNvSpPr>
          <p:nvPr>
            <p:ph idx="1"/>
          </p:nvPr>
        </p:nvSpPr>
        <p:spPr>
          <a:xfrm>
            <a:off x="0" y="1680693"/>
            <a:ext cx="9144000" cy="4697132"/>
          </a:xfrm>
        </p:spPr>
        <p:txBody>
          <a:bodyPr>
            <a:normAutofit/>
          </a:bodyPr>
          <a:lstStyle/>
          <a:p>
            <a:pPr algn="ctr">
              <a:buFont typeface="Wingdings" charset="2"/>
              <a:buChar char="ü"/>
            </a:pPr>
            <a:r>
              <a:rPr lang="en-GB" dirty="0"/>
              <a:t>B</a:t>
            </a:r>
            <a:r>
              <a:rPr lang="en-GB" dirty="0" smtClean="0"/>
              <a:t>ody </a:t>
            </a:r>
            <a:r>
              <a:rPr lang="en-GB" dirty="0"/>
              <a:t>thermal radiation is a bad approximation for a QGP of 7 </a:t>
            </a:r>
            <a:r>
              <a:rPr lang="en-GB" dirty="0" err="1"/>
              <a:t>fm</a:t>
            </a:r>
            <a:r>
              <a:rPr lang="en-GB" dirty="0"/>
              <a:t> diameter since the mean path of a photon or lepton in QGP will be larger that its diameter</a:t>
            </a:r>
            <a:r>
              <a:rPr lang="en-GB" dirty="0" smtClean="0"/>
              <a:t>.</a:t>
            </a:r>
          </a:p>
          <a:p>
            <a:pPr algn="ctr">
              <a:buFont typeface="Wingdings" charset="2"/>
              <a:buChar char="ü"/>
            </a:pPr>
            <a:r>
              <a:rPr lang="en-GB" dirty="0"/>
              <a:t> </a:t>
            </a:r>
            <a:r>
              <a:rPr lang="en-GB" dirty="0" smtClean="0"/>
              <a:t>Therefore photon emitted by the QGP are not in equilibrium with the QGP.</a:t>
            </a:r>
            <a:endParaRPr lang="en-GB" dirty="0"/>
          </a:p>
          <a:p>
            <a:pPr algn="ctr">
              <a:buFont typeface="Wingdings" charset="2"/>
              <a:buChar char="ü"/>
            </a:pPr>
            <a:r>
              <a:rPr lang="en-GB" dirty="0" smtClean="0"/>
              <a:t> </a:t>
            </a:r>
            <a:r>
              <a:rPr lang="en-GB" dirty="0"/>
              <a:t>Yields scale by a factor </a:t>
            </a:r>
            <a:r>
              <a:rPr lang="en-GB" dirty="0" smtClean="0"/>
              <a:t>~</a:t>
            </a:r>
            <a:r>
              <a:rPr lang="en-GB" dirty="0" err="1" smtClean="0">
                <a:latin typeface="Symbol" charset="2"/>
                <a:cs typeface="Symbol" charset="2"/>
              </a:rPr>
              <a:t>a</a:t>
            </a:r>
            <a:r>
              <a:rPr lang="en-GB" baseline="-25000" dirty="0" err="1" smtClean="0"/>
              <a:t>QED</a:t>
            </a:r>
            <a:r>
              <a:rPr lang="en-GB" dirty="0"/>
              <a:t>/</a:t>
            </a:r>
            <a:r>
              <a:rPr lang="en-GB" dirty="0">
                <a:latin typeface="Symbol" charset="2"/>
                <a:cs typeface="Symbol" charset="2"/>
              </a:rPr>
              <a:t>a</a:t>
            </a:r>
            <a:r>
              <a:rPr lang="en-GB" baseline="-25000" dirty="0"/>
              <a:t>QCD</a:t>
            </a:r>
            <a:r>
              <a:rPr lang="en-GB" dirty="0"/>
              <a:t>~0.02 (at </a:t>
            </a:r>
            <a:r>
              <a:rPr lang="en-GB" dirty="0" err="1"/>
              <a:t>GeV</a:t>
            </a:r>
            <a:r>
              <a:rPr lang="en-GB" dirty="0"/>
              <a:t> scale)</a:t>
            </a:r>
            <a:r>
              <a:rPr lang="en-GB" dirty="0" smtClean="0"/>
              <a:t>.</a:t>
            </a:r>
            <a:endParaRPr lang="en-GB" dirty="0"/>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22</a:t>
            </a:fld>
            <a:endParaRPr lang="en-GB"/>
          </a:p>
        </p:txBody>
      </p:sp>
    </p:spTree>
    <p:extLst>
      <p:ext uri="{BB962C8B-B14F-4D97-AF65-F5344CB8AC3E}">
        <p14:creationId xmlns:p14="http://schemas.microsoft.com/office/powerpoint/2010/main" val="296250635"/>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re 1"/>
          <p:cNvSpPr>
            <a:spLocks noGrp="1"/>
          </p:cNvSpPr>
          <p:nvPr>
            <p:ph type="title"/>
          </p:nvPr>
        </p:nvSpPr>
        <p:spPr>
          <a:xfrm>
            <a:off x="457200" y="0"/>
            <a:ext cx="8229600" cy="1143000"/>
          </a:xfrm>
        </p:spPr>
        <p:txBody>
          <a:bodyPr/>
          <a:lstStyle/>
          <a:p>
            <a:r>
              <a:rPr lang="en-GB" dirty="0" err="1"/>
              <a:t>Quarkonium</a:t>
            </a:r>
            <a:endParaRPr lang="en-GB" dirty="0"/>
          </a:p>
        </p:txBody>
      </p:sp>
      <p:sp>
        <p:nvSpPr>
          <p:cNvPr id="33795" name="Espace réservé du contenu 2"/>
          <p:cNvSpPr>
            <a:spLocks noGrp="1"/>
          </p:cNvSpPr>
          <p:nvPr>
            <p:ph idx="1"/>
          </p:nvPr>
        </p:nvSpPr>
        <p:spPr>
          <a:xfrm>
            <a:off x="198438" y="1143001"/>
            <a:ext cx="8945562" cy="4018340"/>
          </a:xfrm>
        </p:spPr>
        <p:txBody>
          <a:bodyPr>
            <a:normAutofit/>
          </a:bodyPr>
          <a:lstStyle/>
          <a:p>
            <a:r>
              <a:rPr lang="en-GB" sz="2800" dirty="0"/>
              <a:t>Bound state of Q and its anti-Q:</a:t>
            </a:r>
          </a:p>
          <a:p>
            <a:pPr lvl="1"/>
            <a:r>
              <a:rPr lang="en-GB" sz="2400" dirty="0" err="1"/>
              <a:t>Charmonium</a:t>
            </a:r>
            <a:r>
              <a:rPr lang="en-GB" sz="2400" dirty="0"/>
              <a:t> for c-</a:t>
            </a:r>
            <a:r>
              <a:rPr lang="en-GB" sz="2400" dirty="0" err="1"/>
              <a:t>cbar</a:t>
            </a:r>
            <a:r>
              <a:rPr lang="en-GB" sz="2400" dirty="0"/>
              <a:t>: J/</a:t>
            </a:r>
            <a:r>
              <a:rPr lang="en-GB" sz="2400" dirty="0">
                <a:latin typeface="Symbol" charset="2"/>
                <a:cs typeface="Symbol" charset="2"/>
              </a:rPr>
              <a:t>y</a:t>
            </a:r>
            <a:r>
              <a:rPr lang="en-GB" sz="2400" dirty="0"/>
              <a:t>, </a:t>
            </a:r>
            <a:r>
              <a:rPr lang="en-GB" sz="2400" dirty="0">
                <a:latin typeface="Symbol" charset="2"/>
                <a:cs typeface="Symbol" charset="2"/>
              </a:rPr>
              <a:t>y</a:t>
            </a:r>
            <a:r>
              <a:rPr lang="en-GB" sz="2400" dirty="0"/>
              <a:t>’, </a:t>
            </a:r>
            <a:r>
              <a:rPr lang="en-GB" sz="2400" dirty="0">
                <a:latin typeface="Symbol" charset="2"/>
                <a:cs typeface="Symbol" charset="2"/>
              </a:rPr>
              <a:t>c</a:t>
            </a:r>
            <a:r>
              <a:rPr lang="en-GB" sz="2400" dirty="0"/>
              <a:t>c;</a:t>
            </a:r>
          </a:p>
          <a:p>
            <a:pPr lvl="1"/>
            <a:r>
              <a:rPr lang="en-GB" sz="2400" dirty="0" err="1"/>
              <a:t>Bottomonium</a:t>
            </a:r>
            <a:r>
              <a:rPr lang="en-GB" sz="2400" dirty="0"/>
              <a:t> for b-bar: upsilon family 1S, 2S and 3S.</a:t>
            </a:r>
          </a:p>
          <a:p>
            <a:r>
              <a:rPr lang="en-GB" sz="2800" dirty="0"/>
              <a:t>Properly described by QM:</a:t>
            </a:r>
          </a:p>
        </p:txBody>
      </p:sp>
      <p:pic>
        <p:nvPicPr>
          <p:cNvPr id="33796" name="Image 3" descr="CharmoniumFeeddown.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4475" y="3620067"/>
            <a:ext cx="7620000" cy="323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7" name="ZoneTexte 5"/>
          <p:cNvSpPr txBox="1">
            <a:spLocks noChangeArrowheads="1"/>
          </p:cNvSpPr>
          <p:nvPr/>
        </p:nvSpPr>
        <p:spPr bwMode="auto">
          <a:xfrm>
            <a:off x="5557838" y="5300663"/>
            <a:ext cx="21732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dirty="0" err="1"/>
              <a:t>Charmonium</a:t>
            </a:r>
            <a:r>
              <a:rPr lang="en-GB" dirty="0"/>
              <a:t> family</a:t>
            </a:r>
          </a:p>
        </p:txBody>
      </p:sp>
      <p:pic>
        <p:nvPicPr>
          <p:cNvPr id="33798" name="Image 6" descr="Screen shot 2011-08-30 at 4.21.50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172075" y="2759075"/>
            <a:ext cx="2057400" cy="814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Espace réservé du numéro de diapositive 3"/>
          <p:cNvSpPr>
            <a:spLocks noGrp="1"/>
          </p:cNvSpPr>
          <p:nvPr>
            <p:ph type="sldNum" sz="quarter" idx="12"/>
          </p:nvPr>
        </p:nvSpPr>
        <p:spPr/>
        <p:txBody>
          <a:bodyPr/>
          <a:lstStyle/>
          <a:p>
            <a:fld id="{C5DEC1AB-76CD-D94A-A2FE-67B7BC71C580}" type="slidenum">
              <a:rPr lang="en-GB" smtClean="0"/>
              <a:t>23</a:t>
            </a:fld>
            <a:endParaRPr lang="en-GB"/>
          </a:p>
        </p:txBody>
      </p:sp>
    </p:spTree>
    <p:extLst>
      <p:ext uri="{BB962C8B-B14F-4D97-AF65-F5344CB8AC3E}">
        <p14:creationId xmlns:p14="http://schemas.microsoft.com/office/powerpoint/2010/main" val="1660774013"/>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re 1"/>
          <p:cNvSpPr>
            <a:spLocks noGrp="1"/>
          </p:cNvSpPr>
          <p:nvPr>
            <p:ph type="title"/>
          </p:nvPr>
        </p:nvSpPr>
        <p:spPr/>
        <p:txBody>
          <a:bodyPr>
            <a:normAutofit/>
          </a:bodyPr>
          <a:lstStyle/>
          <a:p>
            <a:r>
              <a:rPr lang="en-GB" dirty="0">
                <a:latin typeface="Calibri" charset="0"/>
              </a:rPr>
              <a:t>Colour  </a:t>
            </a:r>
            <a:r>
              <a:rPr lang="en-GB" dirty="0" smtClean="0">
                <a:latin typeface="Calibri" charset="0"/>
              </a:rPr>
              <a:t>Screening (CS)</a:t>
            </a:r>
            <a:endParaRPr lang="en-GB" dirty="0">
              <a:latin typeface="Calibri" charset="0"/>
            </a:endParaRPr>
          </a:p>
        </p:txBody>
      </p:sp>
      <p:sp>
        <p:nvSpPr>
          <p:cNvPr id="8" name="ZoneTexte 7"/>
          <p:cNvSpPr txBox="1"/>
          <p:nvPr/>
        </p:nvSpPr>
        <p:spPr>
          <a:xfrm>
            <a:off x="4735139" y="5177591"/>
            <a:ext cx="3823889"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r>
              <a:rPr lang="fr-FR" sz="1400" dirty="0" err="1" smtClean="0">
                <a:latin typeface="Courier New"/>
                <a:cs typeface="Courier New"/>
              </a:rPr>
              <a:t>Matsui</a:t>
            </a:r>
            <a:r>
              <a:rPr lang="fr-FR" sz="1400" dirty="0" smtClean="0">
                <a:latin typeface="Courier New"/>
                <a:cs typeface="Courier New"/>
              </a:rPr>
              <a:t> &amp; </a:t>
            </a:r>
            <a:r>
              <a:rPr lang="fr-FR" sz="1400" dirty="0" err="1" smtClean="0">
                <a:latin typeface="Courier New"/>
                <a:cs typeface="Courier New"/>
              </a:rPr>
              <a:t>Staz</a:t>
            </a:r>
            <a:r>
              <a:rPr lang="fr-FR" sz="1400" dirty="0" smtClean="0">
                <a:latin typeface="Courier New"/>
                <a:cs typeface="Courier New"/>
              </a:rPr>
              <a:t>, PLB 178, 416 (1986)</a:t>
            </a:r>
            <a:endParaRPr lang="fr-FR" sz="1400" dirty="0">
              <a:latin typeface="Courier New"/>
              <a:cs typeface="Courier New"/>
            </a:endParaRPr>
          </a:p>
        </p:txBody>
      </p:sp>
      <p:sp>
        <p:nvSpPr>
          <p:cNvPr id="4" name="Ellipse 3"/>
          <p:cNvSpPr/>
          <p:nvPr/>
        </p:nvSpPr>
        <p:spPr>
          <a:xfrm>
            <a:off x="2075543" y="3181652"/>
            <a:ext cx="169333" cy="18142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Ellipse 9"/>
          <p:cNvSpPr/>
          <p:nvPr/>
        </p:nvSpPr>
        <p:spPr>
          <a:xfrm>
            <a:off x="942911" y="5399414"/>
            <a:ext cx="169333" cy="181429"/>
          </a:xfrm>
          <a:prstGeom prst="ellipse">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Ellipse 10"/>
          <p:cNvSpPr/>
          <p:nvPr/>
        </p:nvSpPr>
        <p:spPr>
          <a:xfrm>
            <a:off x="2411226" y="2738965"/>
            <a:ext cx="169333" cy="18142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Rectangle à coins arrondis 4"/>
          <p:cNvSpPr/>
          <p:nvPr/>
        </p:nvSpPr>
        <p:spPr>
          <a:xfrm>
            <a:off x="424543" y="1663700"/>
            <a:ext cx="3962400" cy="32258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ZoneTexte 5"/>
          <p:cNvSpPr txBox="1"/>
          <p:nvPr/>
        </p:nvSpPr>
        <p:spPr>
          <a:xfrm>
            <a:off x="667744" y="1780810"/>
            <a:ext cx="1027157" cy="369332"/>
          </a:xfrm>
          <a:prstGeom prst="rect">
            <a:avLst/>
          </a:prstGeom>
          <a:noFill/>
        </p:spPr>
        <p:txBody>
          <a:bodyPr wrap="none" rtlCol="0">
            <a:spAutoFit/>
          </a:bodyPr>
          <a:lstStyle/>
          <a:p>
            <a:r>
              <a:rPr lang="en-GB" dirty="0" smtClean="0">
                <a:solidFill>
                  <a:srgbClr val="FF0000"/>
                </a:solidFill>
                <a:latin typeface="Arial"/>
                <a:cs typeface="Arial"/>
              </a:rPr>
              <a:t>Vacuum</a:t>
            </a:r>
            <a:endParaRPr lang="en-GB" dirty="0">
              <a:solidFill>
                <a:srgbClr val="FF0000"/>
              </a:solidFill>
              <a:latin typeface="Arial"/>
              <a:cs typeface="Arial"/>
            </a:endParaRPr>
          </a:p>
        </p:txBody>
      </p:sp>
      <p:grpSp>
        <p:nvGrpSpPr>
          <p:cNvPr id="16" name="Grouper 15"/>
          <p:cNvGrpSpPr/>
          <p:nvPr/>
        </p:nvGrpSpPr>
        <p:grpSpPr>
          <a:xfrm>
            <a:off x="2163232" y="2853268"/>
            <a:ext cx="338667" cy="393698"/>
            <a:chOff x="1934632" y="2624668"/>
            <a:chExt cx="338667" cy="393698"/>
          </a:xfrm>
        </p:grpSpPr>
        <p:sp>
          <p:nvSpPr>
            <p:cNvPr id="14" name="Forme libre 13"/>
            <p:cNvSpPr/>
            <p:nvPr/>
          </p:nvSpPr>
          <p:spPr>
            <a:xfrm>
              <a:off x="1976967" y="2671233"/>
              <a:ext cx="241300" cy="300567"/>
            </a:xfrm>
            <a:custGeom>
              <a:avLst/>
              <a:gdLst>
                <a:gd name="connsiteX0" fmla="*/ 241300 w 241300"/>
                <a:gd name="connsiteY0" fmla="*/ 0 h 300567"/>
                <a:gd name="connsiteX1" fmla="*/ 0 w 241300"/>
                <a:gd name="connsiteY1" fmla="*/ 300567 h 300567"/>
              </a:gdLst>
              <a:ahLst/>
              <a:cxnLst>
                <a:cxn ang="0">
                  <a:pos x="connsiteX0" y="connsiteY0"/>
                </a:cxn>
                <a:cxn ang="0">
                  <a:pos x="connsiteX1" y="connsiteY1"/>
                </a:cxn>
              </a:cxnLst>
              <a:rect l="l" t="t" r="r" b="b"/>
              <a:pathLst>
                <a:path w="241300" h="300567">
                  <a:moveTo>
                    <a:pt x="241300" y="0"/>
                  </a:moveTo>
                  <a:lnTo>
                    <a:pt x="0" y="300567"/>
                  </a:lnTo>
                </a:path>
              </a:pathLst>
            </a:cu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5" name="Forme libre 14"/>
            <p:cNvSpPr/>
            <p:nvPr/>
          </p:nvSpPr>
          <p:spPr>
            <a:xfrm>
              <a:off x="2015066" y="2696633"/>
              <a:ext cx="258233" cy="321733"/>
            </a:xfrm>
            <a:custGeom>
              <a:avLst/>
              <a:gdLst>
                <a:gd name="connsiteX0" fmla="*/ 258233 w 258233"/>
                <a:gd name="connsiteY0" fmla="*/ 0 h 321733"/>
                <a:gd name="connsiteX1" fmla="*/ 165100 w 258233"/>
                <a:gd name="connsiteY1" fmla="*/ 215900 h 321733"/>
                <a:gd name="connsiteX2" fmla="*/ 0 w 258233"/>
                <a:gd name="connsiteY2" fmla="*/ 321733 h 321733"/>
              </a:gdLst>
              <a:ahLst/>
              <a:cxnLst>
                <a:cxn ang="0">
                  <a:pos x="connsiteX0" y="connsiteY0"/>
                </a:cxn>
                <a:cxn ang="0">
                  <a:pos x="connsiteX1" y="connsiteY1"/>
                </a:cxn>
                <a:cxn ang="0">
                  <a:pos x="connsiteX2" y="connsiteY2"/>
                </a:cxn>
              </a:cxnLst>
              <a:rect l="l" t="t" r="r" b="b"/>
              <a:pathLst>
                <a:path w="258233" h="321733">
                  <a:moveTo>
                    <a:pt x="258233" y="0"/>
                  </a:moveTo>
                  <a:cubicBezTo>
                    <a:pt x="233186" y="81139"/>
                    <a:pt x="208139" y="162278"/>
                    <a:pt x="165100" y="215900"/>
                  </a:cubicBezTo>
                  <a:cubicBezTo>
                    <a:pt x="122061" y="269522"/>
                    <a:pt x="0" y="321733"/>
                    <a:pt x="0" y="321733"/>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0" name="Forme libre 19"/>
            <p:cNvSpPr/>
            <p:nvPr/>
          </p:nvSpPr>
          <p:spPr>
            <a:xfrm flipH="1" flipV="1">
              <a:off x="1934632" y="2624668"/>
              <a:ext cx="243759" cy="319916"/>
            </a:xfrm>
            <a:custGeom>
              <a:avLst/>
              <a:gdLst>
                <a:gd name="connsiteX0" fmla="*/ 258233 w 258233"/>
                <a:gd name="connsiteY0" fmla="*/ 0 h 321733"/>
                <a:gd name="connsiteX1" fmla="*/ 165100 w 258233"/>
                <a:gd name="connsiteY1" fmla="*/ 215900 h 321733"/>
                <a:gd name="connsiteX2" fmla="*/ 0 w 258233"/>
                <a:gd name="connsiteY2" fmla="*/ 321733 h 321733"/>
              </a:gdLst>
              <a:ahLst/>
              <a:cxnLst>
                <a:cxn ang="0">
                  <a:pos x="connsiteX0" y="connsiteY0"/>
                </a:cxn>
                <a:cxn ang="0">
                  <a:pos x="connsiteX1" y="connsiteY1"/>
                </a:cxn>
                <a:cxn ang="0">
                  <a:pos x="connsiteX2" y="connsiteY2"/>
                </a:cxn>
              </a:cxnLst>
              <a:rect l="l" t="t" r="r" b="b"/>
              <a:pathLst>
                <a:path w="258233" h="321733">
                  <a:moveTo>
                    <a:pt x="258233" y="0"/>
                  </a:moveTo>
                  <a:cubicBezTo>
                    <a:pt x="233186" y="81139"/>
                    <a:pt x="208139" y="162278"/>
                    <a:pt x="165100" y="215900"/>
                  </a:cubicBezTo>
                  <a:cubicBezTo>
                    <a:pt x="122061" y="269522"/>
                    <a:pt x="0" y="321733"/>
                    <a:pt x="0" y="321733"/>
                  </a:cubicBez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grpSp>
        <p:nvGrpSpPr>
          <p:cNvPr id="26" name="Grouper 25"/>
          <p:cNvGrpSpPr/>
          <p:nvPr/>
        </p:nvGrpSpPr>
        <p:grpSpPr>
          <a:xfrm>
            <a:off x="1903974" y="2668602"/>
            <a:ext cx="470924" cy="369332"/>
            <a:chOff x="1675374" y="2440002"/>
            <a:chExt cx="470924" cy="369332"/>
          </a:xfrm>
        </p:grpSpPr>
        <p:sp>
          <p:nvSpPr>
            <p:cNvPr id="17" name="ZoneTexte 16"/>
            <p:cNvSpPr txBox="1"/>
            <p:nvPr/>
          </p:nvSpPr>
          <p:spPr>
            <a:xfrm>
              <a:off x="1675374" y="2440002"/>
              <a:ext cx="343138" cy="369332"/>
            </a:xfrm>
            <a:prstGeom prst="rect">
              <a:avLst/>
            </a:prstGeom>
            <a:noFill/>
          </p:spPr>
          <p:txBody>
            <a:bodyPr wrap="none" rtlCol="0">
              <a:spAutoFit/>
            </a:bodyPr>
            <a:lstStyle/>
            <a:p>
              <a:r>
                <a:rPr lang="en-GB" dirty="0" smtClean="0"/>
                <a:t>r</a:t>
              </a:r>
              <a:r>
                <a:rPr lang="en-GB" baseline="-25000" dirty="0" smtClean="0"/>
                <a:t>0</a:t>
              </a:r>
              <a:endParaRPr lang="en-GB" baseline="-25000" dirty="0"/>
            </a:p>
          </p:txBody>
        </p:sp>
        <p:cxnSp>
          <p:nvCxnSpPr>
            <p:cNvPr id="19" name="Connecteur droit 18"/>
            <p:cNvCxnSpPr/>
            <p:nvPr/>
          </p:nvCxnSpPr>
          <p:spPr>
            <a:xfrm flipV="1">
              <a:off x="1964263" y="2480732"/>
              <a:ext cx="182035" cy="245536"/>
            </a:xfrm>
            <a:prstGeom prst="line">
              <a:avLst/>
            </a:prstGeom>
            <a:ln>
              <a:solidFill>
                <a:schemeClr val="tx1"/>
              </a:solidFill>
              <a:headEnd type="triangle"/>
              <a:tailEnd type="triangle"/>
            </a:ln>
          </p:spPr>
          <p:style>
            <a:lnRef idx="2">
              <a:schemeClr val="accent1"/>
            </a:lnRef>
            <a:fillRef idx="0">
              <a:schemeClr val="accent1"/>
            </a:fillRef>
            <a:effectRef idx="1">
              <a:schemeClr val="accent1"/>
            </a:effectRef>
            <a:fontRef idx="minor">
              <a:schemeClr val="tx1"/>
            </a:fontRef>
          </p:style>
        </p:cxnSp>
      </p:grpSp>
      <p:grpSp>
        <p:nvGrpSpPr>
          <p:cNvPr id="27" name="Grouper 26"/>
          <p:cNvGrpSpPr/>
          <p:nvPr/>
        </p:nvGrpSpPr>
        <p:grpSpPr>
          <a:xfrm>
            <a:off x="859559" y="3763194"/>
            <a:ext cx="3095651" cy="678930"/>
            <a:chOff x="819123" y="2515219"/>
            <a:chExt cx="3095651" cy="678930"/>
          </a:xfrm>
        </p:grpSpPr>
        <p:pic>
          <p:nvPicPr>
            <p:cNvPr id="22" name="Image 6" descr="Screen shot 2011-08-30 at 4.21.50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387599" y="2589642"/>
              <a:ext cx="1527175" cy="604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ZoneTexte 30"/>
            <p:cNvSpPr txBox="1"/>
            <p:nvPr/>
          </p:nvSpPr>
          <p:spPr>
            <a:xfrm>
              <a:off x="819123" y="2515219"/>
              <a:ext cx="1358891" cy="646331"/>
            </a:xfrm>
            <a:prstGeom prst="rect">
              <a:avLst/>
            </a:prstGeom>
            <a:noFill/>
          </p:spPr>
          <p:txBody>
            <a:bodyPr wrap="none" rtlCol="0">
              <a:spAutoFit/>
            </a:bodyPr>
            <a:lstStyle/>
            <a:p>
              <a:r>
                <a:rPr lang="en-GB" dirty="0" err="1" smtClean="0"/>
                <a:t>Quarkonium</a:t>
              </a:r>
              <a:endParaRPr lang="en-GB" dirty="0" smtClean="0"/>
            </a:p>
            <a:p>
              <a:r>
                <a:rPr lang="en-GB" dirty="0" smtClean="0"/>
                <a:t>Bound State</a:t>
              </a:r>
              <a:endParaRPr lang="en-GB" baseline="-25000" dirty="0"/>
            </a:p>
          </p:txBody>
        </p:sp>
      </p:grpSp>
      <p:grpSp>
        <p:nvGrpSpPr>
          <p:cNvPr id="319" name="Grouper 318"/>
          <p:cNvGrpSpPr/>
          <p:nvPr/>
        </p:nvGrpSpPr>
        <p:grpSpPr>
          <a:xfrm>
            <a:off x="5215025" y="3964359"/>
            <a:ext cx="3364391" cy="493903"/>
            <a:chOff x="4986425" y="3735759"/>
            <a:chExt cx="3364391" cy="493903"/>
          </a:xfrm>
        </p:grpSpPr>
        <p:pic>
          <p:nvPicPr>
            <p:cNvPr id="34" name="Image 4" descr="Screen shot 2011-08-30 at 4.24.40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412478" y="3735759"/>
              <a:ext cx="1938338" cy="493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 name="ZoneTexte 34"/>
            <p:cNvSpPr txBox="1"/>
            <p:nvPr/>
          </p:nvSpPr>
          <p:spPr>
            <a:xfrm>
              <a:off x="4986425" y="3736149"/>
              <a:ext cx="1334094" cy="369332"/>
            </a:xfrm>
            <a:prstGeom prst="rect">
              <a:avLst/>
            </a:prstGeom>
            <a:noFill/>
          </p:spPr>
          <p:txBody>
            <a:bodyPr wrap="none" rtlCol="0">
              <a:spAutoFit/>
            </a:bodyPr>
            <a:lstStyle/>
            <a:p>
              <a:r>
                <a:rPr lang="en-GB" dirty="0" smtClean="0"/>
                <a:t>Bound State</a:t>
              </a:r>
              <a:endParaRPr lang="en-GB" baseline="-25000" dirty="0"/>
            </a:p>
          </p:txBody>
        </p:sp>
      </p:grpSp>
      <p:grpSp>
        <p:nvGrpSpPr>
          <p:cNvPr id="32" name="Grouper 31"/>
          <p:cNvGrpSpPr/>
          <p:nvPr/>
        </p:nvGrpSpPr>
        <p:grpSpPr>
          <a:xfrm>
            <a:off x="4800600" y="1686681"/>
            <a:ext cx="3962400" cy="3225800"/>
            <a:chOff x="4572000" y="1458081"/>
            <a:chExt cx="3962400" cy="3225800"/>
          </a:xfrm>
        </p:grpSpPr>
        <p:sp>
          <p:nvSpPr>
            <p:cNvPr id="33" name="Rectangle à coins arrondis 32"/>
            <p:cNvSpPr/>
            <p:nvPr/>
          </p:nvSpPr>
          <p:spPr>
            <a:xfrm>
              <a:off x="4572000" y="1458081"/>
              <a:ext cx="3962400" cy="32258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ZoneTexte 35"/>
            <p:cNvSpPr txBox="1"/>
            <p:nvPr/>
          </p:nvSpPr>
          <p:spPr>
            <a:xfrm>
              <a:off x="4827723" y="1609876"/>
              <a:ext cx="1262297" cy="369332"/>
            </a:xfrm>
            <a:prstGeom prst="rect">
              <a:avLst/>
            </a:prstGeom>
            <a:noFill/>
          </p:spPr>
          <p:txBody>
            <a:bodyPr wrap="none" rtlCol="0">
              <a:spAutoFit/>
            </a:bodyPr>
            <a:lstStyle/>
            <a:p>
              <a:r>
                <a:rPr lang="en-GB" dirty="0" smtClean="0">
                  <a:solidFill>
                    <a:srgbClr val="FF0000"/>
                  </a:solidFill>
                  <a:latin typeface="Arial"/>
                  <a:cs typeface="Arial"/>
                </a:rPr>
                <a:t>In medium</a:t>
              </a:r>
              <a:endParaRPr lang="en-GB" dirty="0">
                <a:solidFill>
                  <a:srgbClr val="FF0000"/>
                </a:solidFill>
                <a:latin typeface="Arial"/>
                <a:cs typeface="Arial"/>
              </a:endParaRPr>
            </a:p>
          </p:txBody>
        </p:sp>
      </p:grpSp>
      <p:sp>
        <p:nvSpPr>
          <p:cNvPr id="28" name="ZoneTexte 27"/>
          <p:cNvSpPr txBox="1"/>
          <p:nvPr/>
        </p:nvSpPr>
        <p:spPr>
          <a:xfrm>
            <a:off x="6546693" y="2149285"/>
            <a:ext cx="928785" cy="369332"/>
          </a:xfrm>
          <a:prstGeom prst="rect">
            <a:avLst/>
          </a:prstGeom>
          <a:noFill/>
        </p:spPr>
        <p:txBody>
          <a:bodyPr wrap="none" rtlCol="0">
            <a:spAutoFit/>
          </a:bodyPr>
          <a:lstStyle/>
          <a:p>
            <a:r>
              <a:rPr lang="en-GB" dirty="0" smtClean="0"/>
              <a:t>T</a:t>
            </a:r>
            <a:r>
              <a:rPr lang="en-GB" baseline="-25000" dirty="0" smtClean="0"/>
              <a:t>C</a:t>
            </a:r>
            <a:r>
              <a:rPr lang="en-GB" dirty="0" smtClean="0"/>
              <a:t>&lt;T&lt;T</a:t>
            </a:r>
            <a:r>
              <a:rPr lang="en-GB" baseline="-25000" dirty="0" smtClean="0"/>
              <a:t>D</a:t>
            </a:r>
            <a:endParaRPr lang="en-GB" baseline="-25000" dirty="0"/>
          </a:p>
        </p:txBody>
      </p:sp>
      <p:sp>
        <p:nvSpPr>
          <p:cNvPr id="38" name="ZoneTexte 37"/>
          <p:cNvSpPr txBox="1"/>
          <p:nvPr/>
        </p:nvSpPr>
        <p:spPr>
          <a:xfrm>
            <a:off x="5158698" y="4232477"/>
            <a:ext cx="3227867" cy="646331"/>
          </a:xfrm>
          <a:prstGeom prst="rect">
            <a:avLst/>
          </a:prstGeom>
          <a:noFill/>
        </p:spPr>
        <p:txBody>
          <a:bodyPr wrap="none" rtlCol="0">
            <a:spAutoFit/>
          </a:bodyPr>
          <a:lstStyle/>
          <a:p>
            <a:pPr algn="ctr"/>
            <a:r>
              <a:rPr lang="en-GB" dirty="0" smtClean="0"/>
              <a:t>Melting of the </a:t>
            </a:r>
            <a:r>
              <a:rPr lang="en-GB" dirty="0" err="1" smtClean="0"/>
              <a:t>Quarkonium</a:t>
            </a:r>
            <a:endParaRPr lang="en-GB" dirty="0" smtClean="0"/>
          </a:p>
          <a:p>
            <a:pPr algn="ctr"/>
            <a:r>
              <a:rPr lang="en-GB" dirty="0" err="1" smtClean="0"/>
              <a:t>Deconfinement</a:t>
            </a:r>
            <a:r>
              <a:rPr lang="en-GB" dirty="0" smtClean="0"/>
              <a:t> of Heavy Quarks </a:t>
            </a:r>
            <a:endParaRPr lang="en-GB" baseline="-25000" dirty="0"/>
          </a:p>
        </p:txBody>
      </p:sp>
      <p:grpSp>
        <p:nvGrpSpPr>
          <p:cNvPr id="320" name="Grouper 319"/>
          <p:cNvGrpSpPr/>
          <p:nvPr/>
        </p:nvGrpSpPr>
        <p:grpSpPr>
          <a:xfrm>
            <a:off x="6443212" y="2802737"/>
            <a:ext cx="505016" cy="624116"/>
            <a:chOff x="6214612" y="2574137"/>
            <a:chExt cx="505016" cy="624116"/>
          </a:xfrm>
        </p:grpSpPr>
        <p:sp>
          <p:nvSpPr>
            <p:cNvPr id="40" name="Ellipse 39"/>
            <p:cNvSpPr/>
            <p:nvPr/>
          </p:nvSpPr>
          <p:spPr>
            <a:xfrm>
              <a:off x="6550295" y="2574137"/>
              <a:ext cx="169333" cy="18142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Ellipse 38"/>
            <p:cNvSpPr/>
            <p:nvPr/>
          </p:nvSpPr>
          <p:spPr>
            <a:xfrm>
              <a:off x="6214612" y="3016824"/>
              <a:ext cx="169333" cy="18142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41" name="Grouper 40"/>
          <p:cNvGrpSpPr/>
          <p:nvPr/>
        </p:nvGrpSpPr>
        <p:grpSpPr>
          <a:xfrm>
            <a:off x="6530901" y="2917040"/>
            <a:ext cx="338667" cy="393698"/>
            <a:chOff x="1934632" y="2624668"/>
            <a:chExt cx="338667" cy="393698"/>
          </a:xfrm>
        </p:grpSpPr>
        <p:sp>
          <p:nvSpPr>
            <p:cNvPr id="42" name="Forme libre 41"/>
            <p:cNvSpPr/>
            <p:nvPr/>
          </p:nvSpPr>
          <p:spPr>
            <a:xfrm>
              <a:off x="1976967" y="2671233"/>
              <a:ext cx="241300" cy="300567"/>
            </a:xfrm>
            <a:custGeom>
              <a:avLst/>
              <a:gdLst>
                <a:gd name="connsiteX0" fmla="*/ 241300 w 241300"/>
                <a:gd name="connsiteY0" fmla="*/ 0 h 300567"/>
                <a:gd name="connsiteX1" fmla="*/ 0 w 241300"/>
                <a:gd name="connsiteY1" fmla="*/ 300567 h 300567"/>
              </a:gdLst>
              <a:ahLst/>
              <a:cxnLst>
                <a:cxn ang="0">
                  <a:pos x="connsiteX0" y="connsiteY0"/>
                </a:cxn>
                <a:cxn ang="0">
                  <a:pos x="connsiteX1" y="connsiteY1"/>
                </a:cxn>
              </a:cxnLst>
              <a:rect l="l" t="t" r="r" b="b"/>
              <a:pathLst>
                <a:path w="241300" h="300567">
                  <a:moveTo>
                    <a:pt x="241300" y="0"/>
                  </a:moveTo>
                  <a:lnTo>
                    <a:pt x="0" y="300567"/>
                  </a:lnTo>
                </a:path>
              </a:pathLst>
            </a:cu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3" name="Forme libre 42"/>
            <p:cNvSpPr/>
            <p:nvPr/>
          </p:nvSpPr>
          <p:spPr>
            <a:xfrm>
              <a:off x="2015066" y="2696633"/>
              <a:ext cx="258233" cy="321733"/>
            </a:xfrm>
            <a:custGeom>
              <a:avLst/>
              <a:gdLst>
                <a:gd name="connsiteX0" fmla="*/ 258233 w 258233"/>
                <a:gd name="connsiteY0" fmla="*/ 0 h 321733"/>
                <a:gd name="connsiteX1" fmla="*/ 165100 w 258233"/>
                <a:gd name="connsiteY1" fmla="*/ 215900 h 321733"/>
                <a:gd name="connsiteX2" fmla="*/ 0 w 258233"/>
                <a:gd name="connsiteY2" fmla="*/ 321733 h 321733"/>
              </a:gdLst>
              <a:ahLst/>
              <a:cxnLst>
                <a:cxn ang="0">
                  <a:pos x="connsiteX0" y="connsiteY0"/>
                </a:cxn>
                <a:cxn ang="0">
                  <a:pos x="connsiteX1" y="connsiteY1"/>
                </a:cxn>
                <a:cxn ang="0">
                  <a:pos x="connsiteX2" y="connsiteY2"/>
                </a:cxn>
              </a:cxnLst>
              <a:rect l="l" t="t" r="r" b="b"/>
              <a:pathLst>
                <a:path w="258233" h="321733">
                  <a:moveTo>
                    <a:pt x="258233" y="0"/>
                  </a:moveTo>
                  <a:cubicBezTo>
                    <a:pt x="233186" y="81139"/>
                    <a:pt x="208139" y="162278"/>
                    <a:pt x="165100" y="215900"/>
                  </a:cubicBezTo>
                  <a:cubicBezTo>
                    <a:pt x="122061" y="269522"/>
                    <a:pt x="0" y="321733"/>
                    <a:pt x="0" y="321733"/>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4" name="Forme libre 43"/>
            <p:cNvSpPr/>
            <p:nvPr/>
          </p:nvSpPr>
          <p:spPr>
            <a:xfrm flipH="1" flipV="1">
              <a:off x="1934632" y="2624668"/>
              <a:ext cx="243759" cy="319916"/>
            </a:xfrm>
            <a:custGeom>
              <a:avLst/>
              <a:gdLst>
                <a:gd name="connsiteX0" fmla="*/ 258233 w 258233"/>
                <a:gd name="connsiteY0" fmla="*/ 0 h 321733"/>
                <a:gd name="connsiteX1" fmla="*/ 165100 w 258233"/>
                <a:gd name="connsiteY1" fmla="*/ 215900 h 321733"/>
                <a:gd name="connsiteX2" fmla="*/ 0 w 258233"/>
                <a:gd name="connsiteY2" fmla="*/ 321733 h 321733"/>
              </a:gdLst>
              <a:ahLst/>
              <a:cxnLst>
                <a:cxn ang="0">
                  <a:pos x="connsiteX0" y="connsiteY0"/>
                </a:cxn>
                <a:cxn ang="0">
                  <a:pos x="connsiteX1" y="connsiteY1"/>
                </a:cxn>
                <a:cxn ang="0">
                  <a:pos x="connsiteX2" y="connsiteY2"/>
                </a:cxn>
              </a:cxnLst>
              <a:rect l="l" t="t" r="r" b="b"/>
              <a:pathLst>
                <a:path w="258233" h="321733">
                  <a:moveTo>
                    <a:pt x="258233" y="0"/>
                  </a:moveTo>
                  <a:cubicBezTo>
                    <a:pt x="233186" y="81139"/>
                    <a:pt x="208139" y="162278"/>
                    <a:pt x="165100" y="215900"/>
                  </a:cubicBezTo>
                  <a:cubicBezTo>
                    <a:pt x="122061" y="269522"/>
                    <a:pt x="0" y="321733"/>
                    <a:pt x="0" y="321733"/>
                  </a:cubicBez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grpSp>
        <p:nvGrpSpPr>
          <p:cNvPr id="78" name="Grouper 77"/>
          <p:cNvGrpSpPr/>
          <p:nvPr/>
        </p:nvGrpSpPr>
        <p:grpSpPr>
          <a:xfrm>
            <a:off x="5974037" y="2230730"/>
            <a:ext cx="1872873" cy="1757477"/>
            <a:chOff x="5562034" y="2019153"/>
            <a:chExt cx="1872873" cy="1757477"/>
          </a:xfrm>
        </p:grpSpPr>
        <p:grpSp>
          <p:nvGrpSpPr>
            <p:cNvPr id="79" name="Grouper 78"/>
            <p:cNvGrpSpPr/>
            <p:nvPr/>
          </p:nvGrpSpPr>
          <p:grpSpPr>
            <a:xfrm>
              <a:off x="5562034" y="2566668"/>
              <a:ext cx="595758" cy="479516"/>
              <a:chOff x="5833429" y="2293317"/>
              <a:chExt cx="595758" cy="479516"/>
            </a:xfrm>
          </p:grpSpPr>
          <p:sp>
            <p:nvSpPr>
              <p:cNvPr id="80" name="Ellipse 79"/>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Ellipse 80"/>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Ellipse 81"/>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3" name="Ellipse 82"/>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4" name="Ellipse 83"/>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5" name="Ellipse 84"/>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Ellipse 85"/>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Ellipse 86"/>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8" name="Ellipse 87"/>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9" name="Ellipse 88"/>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Ellipse 89"/>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Ellipse 90"/>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Ellipse 91"/>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3" name="Ellipse 92"/>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4" name="Ellipse 93"/>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5" name="Ellipse 94"/>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6" name="Ellipse 95"/>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Ellipse 96"/>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Ellipse 97"/>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Ellipse 98"/>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0" name="Ellipse 99"/>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1" name="Ellipse 100"/>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Ellipse 101"/>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 name="Ellipse 102"/>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4" name="Ellipse 103"/>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5" name="Ellipse 104"/>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6" name="Ellipse 105"/>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7" name="Ellipse 106"/>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8" name="Ellipse 107"/>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9" name="Grouper 108"/>
            <p:cNvGrpSpPr/>
            <p:nvPr/>
          </p:nvGrpSpPr>
          <p:grpSpPr>
            <a:xfrm flipV="1">
              <a:off x="6158506" y="2307005"/>
              <a:ext cx="595758" cy="532148"/>
              <a:chOff x="5833429" y="2293317"/>
              <a:chExt cx="595758" cy="479516"/>
            </a:xfrm>
          </p:grpSpPr>
          <p:sp>
            <p:nvSpPr>
              <p:cNvPr id="110" name="Ellipse 109"/>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1" name="Ellipse 110"/>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2" name="Ellipse 111"/>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3" name="Ellipse 112"/>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4" name="Ellipse 113"/>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5" name="Ellipse 114"/>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6" name="Ellipse 115"/>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7" name="Ellipse 116"/>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Ellipse 117"/>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9" name="Ellipse 118"/>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0" name="Ellipse 119"/>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1" name="Ellipse 120"/>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2" name="Ellipse 121"/>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3" name="Ellipse 122"/>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4" name="Ellipse 123"/>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5" name="Ellipse 124"/>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6" name="Ellipse 125"/>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7" name="Ellipse 126"/>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8" name="Ellipse 127"/>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9" name="Ellipse 128"/>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0" name="Ellipse 129"/>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1" name="Ellipse 130"/>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2" name="Ellipse 131"/>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3" name="Ellipse 132"/>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4" name="Ellipse 133"/>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5" name="Ellipse 134"/>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6" name="Ellipse 135"/>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7" name="Ellipse 136"/>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8" name="Ellipse 137"/>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0" name="Grouper 29"/>
            <p:cNvGrpSpPr/>
            <p:nvPr/>
          </p:nvGrpSpPr>
          <p:grpSpPr>
            <a:xfrm>
              <a:off x="6173363" y="2801075"/>
              <a:ext cx="595758" cy="479516"/>
              <a:chOff x="5833429" y="2293317"/>
              <a:chExt cx="595758" cy="479516"/>
            </a:xfrm>
          </p:grpSpPr>
          <p:sp>
            <p:nvSpPr>
              <p:cNvPr id="48" name="Ellipse 47"/>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Ellipse 48"/>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Ellipse 49"/>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Ellipse 50"/>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Ellipse 51"/>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 name="Ellipse 52"/>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Ellipse 53"/>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Ellipse 54"/>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 name="Ellipse 55"/>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 name="Ellipse 56"/>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Ellipse 57"/>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Ellipse 58"/>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Ellipse 59"/>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1" name="Ellipse 60"/>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Ellipse 61"/>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Ellipse 62"/>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4" name="Ellipse 63"/>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5" name="Ellipse 64"/>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Ellipse 65"/>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Ellipse 66"/>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Ellipse 67"/>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Ellipse 68"/>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Ellipse 69"/>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Ellipse 70"/>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2" name="Ellipse 71"/>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3" name="Ellipse 72"/>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5" name="Ellipse 74"/>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6" name="Ellipse 75"/>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7" name="Ellipse 76"/>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39" name="Grouper 138"/>
            <p:cNvGrpSpPr/>
            <p:nvPr/>
          </p:nvGrpSpPr>
          <p:grpSpPr>
            <a:xfrm flipV="1">
              <a:off x="5600465" y="3046184"/>
              <a:ext cx="595758" cy="532148"/>
              <a:chOff x="5833429" y="2293317"/>
              <a:chExt cx="595758" cy="479516"/>
            </a:xfrm>
          </p:grpSpPr>
          <p:sp>
            <p:nvSpPr>
              <p:cNvPr id="140" name="Ellipse 139"/>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1" name="Ellipse 140"/>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2" name="Ellipse 141"/>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3" name="Ellipse 142"/>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4" name="Ellipse 143"/>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5" name="Ellipse 144"/>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6" name="Ellipse 145"/>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7" name="Ellipse 146"/>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8" name="Ellipse 147"/>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9" name="Ellipse 148"/>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0" name="Ellipse 149"/>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1" name="Ellipse 150"/>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2" name="Ellipse 151"/>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3" name="Ellipse 152"/>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4" name="Ellipse 153"/>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5" name="Ellipse 154"/>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6" name="Ellipse 155"/>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7" name="Ellipse 156"/>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8" name="Ellipse 157"/>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9" name="Ellipse 158"/>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0" name="Ellipse 159"/>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1" name="Ellipse 160"/>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2" name="Ellipse 161"/>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3" name="Ellipse 162"/>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4" name="Ellipse 163"/>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5" name="Ellipse 164"/>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6" name="Ellipse 165"/>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7" name="Ellipse 166"/>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8" name="Ellipse 167"/>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69" name="Grouper 168"/>
            <p:cNvGrpSpPr/>
            <p:nvPr/>
          </p:nvGrpSpPr>
          <p:grpSpPr>
            <a:xfrm flipV="1">
              <a:off x="6246694" y="3244482"/>
              <a:ext cx="595758" cy="532148"/>
              <a:chOff x="5833429" y="2293317"/>
              <a:chExt cx="595758" cy="479516"/>
            </a:xfrm>
          </p:grpSpPr>
          <p:sp>
            <p:nvSpPr>
              <p:cNvPr id="170" name="Ellipse 169"/>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1" name="Ellipse 170"/>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2" name="Ellipse 171"/>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3" name="Ellipse 172"/>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4" name="Ellipse 173"/>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5" name="Ellipse 174"/>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6" name="Ellipse 175"/>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7" name="Ellipse 176"/>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8" name="Ellipse 177"/>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9" name="Ellipse 178"/>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0" name="Ellipse 179"/>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1" name="Ellipse 180"/>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2" name="Ellipse 181"/>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3" name="Ellipse 182"/>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4" name="Ellipse 183"/>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5" name="Ellipse 184"/>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6" name="Ellipse 185"/>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7" name="Ellipse 186"/>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8" name="Ellipse 187"/>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9" name="Ellipse 188"/>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0" name="Ellipse 189"/>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1" name="Ellipse 190"/>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2" name="Ellipse 191"/>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3" name="Ellipse 192"/>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4" name="Ellipse 193"/>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5" name="Ellipse 194"/>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6" name="Ellipse 195"/>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7" name="Ellipse 196"/>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8" name="Ellipse 197"/>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99" name="Grouper 198"/>
            <p:cNvGrpSpPr/>
            <p:nvPr/>
          </p:nvGrpSpPr>
          <p:grpSpPr>
            <a:xfrm flipV="1">
              <a:off x="6779964" y="2754082"/>
              <a:ext cx="595758" cy="532148"/>
              <a:chOff x="5833429" y="2293317"/>
              <a:chExt cx="595758" cy="479516"/>
            </a:xfrm>
          </p:grpSpPr>
          <p:sp>
            <p:nvSpPr>
              <p:cNvPr id="200" name="Ellipse 199"/>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1" name="Ellipse 200"/>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2" name="Ellipse 201"/>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3" name="Ellipse 202"/>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4" name="Ellipse 203"/>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5" name="Ellipse 204"/>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6" name="Ellipse 205"/>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7" name="Ellipse 206"/>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8" name="Ellipse 207"/>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9" name="Ellipse 208"/>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0" name="Ellipse 209"/>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1" name="Ellipse 210"/>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2" name="Ellipse 211"/>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3" name="Ellipse 212"/>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4" name="Ellipse 213"/>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5" name="Ellipse 214"/>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6" name="Ellipse 215"/>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7" name="Ellipse 216"/>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8" name="Ellipse 217"/>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9" name="Ellipse 218"/>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0" name="Ellipse 219"/>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1" name="Ellipse 220"/>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2" name="Ellipse 221"/>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3" name="Ellipse 222"/>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4" name="Ellipse 223"/>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5" name="Ellipse 224"/>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6" name="Ellipse 225"/>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7" name="Ellipse 226"/>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8" name="Ellipse 227"/>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29" name="Grouper 228"/>
            <p:cNvGrpSpPr/>
            <p:nvPr/>
          </p:nvGrpSpPr>
          <p:grpSpPr>
            <a:xfrm flipV="1">
              <a:off x="5619683" y="2019153"/>
              <a:ext cx="595758" cy="532148"/>
              <a:chOff x="5833429" y="2293317"/>
              <a:chExt cx="595758" cy="479516"/>
            </a:xfrm>
          </p:grpSpPr>
          <p:sp>
            <p:nvSpPr>
              <p:cNvPr id="230" name="Ellipse 229"/>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1" name="Ellipse 230"/>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2" name="Ellipse 231"/>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3" name="Ellipse 232"/>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4" name="Ellipse 233"/>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5" name="Ellipse 234"/>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6" name="Ellipse 235"/>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7" name="Ellipse 236"/>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8" name="Ellipse 237"/>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9" name="Ellipse 238"/>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0" name="Ellipse 239"/>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1" name="Ellipse 240"/>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2" name="Ellipse 241"/>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3" name="Ellipse 242"/>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4" name="Ellipse 243"/>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5" name="Ellipse 244"/>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6" name="Ellipse 245"/>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7" name="Ellipse 246"/>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8" name="Ellipse 247"/>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9" name="Ellipse 248"/>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0" name="Ellipse 249"/>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1" name="Ellipse 250"/>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2" name="Ellipse 251"/>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3" name="Ellipse 252"/>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4" name="Ellipse 253"/>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5" name="Ellipse 254"/>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6" name="Ellipse 255"/>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7" name="Ellipse 256"/>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8" name="Ellipse 257"/>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59" name="Grouper 258"/>
            <p:cNvGrpSpPr/>
            <p:nvPr/>
          </p:nvGrpSpPr>
          <p:grpSpPr>
            <a:xfrm>
              <a:off x="6744027" y="2286175"/>
              <a:ext cx="595758" cy="479516"/>
              <a:chOff x="5833429" y="2293317"/>
              <a:chExt cx="595758" cy="479516"/>
            </a:xfrm>
          </p:grpSpPr>
          <p:sp>
            <p:nvSpPr>
              <p:cNvPr id="260" name="Ellipse 259"/>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1" name="Ellipse 260"/>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2" name="Ellipse 261"/>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3" name="Ellipse 262"/>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4" name="Ellipse 263"/>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5" name="Ellipse 264"/>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6" name="Ellipse 265"/>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7" name="Ellipse 266"/>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8" name="Ellipse 267"/>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9" name="Ellipse 268"/>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0" name="Ellipse 269"/>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1" name="Ellipse 270"/>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Ellipse 271"/>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3" name="Ellipse 272"/>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4" name="Ellipse 273"/>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5" name="Ellipse 274"/>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6" name="Ellipse 275"/>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7" name="Ellipse 276"/>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8" name="Ellipse 277"/>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9" name="Ellipse 278"/>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0" name="Ellipse 279"/>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1" name="Ellipse 280"/>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2" name="Ellipse 281"/>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3" name="Ellipse 282"/>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4" name="Ellipse 283"/>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5" name="Ellipse 284"/>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6" name="Ellipse 285"/>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7" name="Ellipse 286"/>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8" name="Ellipse 287"/>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89" name="Grouper 288"/>
            <p:cNvGrpSpPr/>
            <p:nvPr/>
          </p:nvGrpSpPr>
          <p:grpSpPr>
            <a:xfrm>
              <a:off x="6839149" y="3263962"/>
              <a:ext cx="595758" cy="479516"/>
              <a:chOff x="5833429" y="2293317"/>
              <a:chExt cx="595758" cy="479516"/>
            </a:xfrm>
          </p:grpSpPr>
          <p:sp>
            <p:nvSpPr>
              <p:cNvPr id="290" name="Ellipse 289"/>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1" name="Ellipse 290"/>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2" name="Ellipse 291"/>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3" name="Ellipse 292"/>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4" name="Ellipse 293"/>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5" name="Ellipse 294"/>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6" name="Ellipse 295"/>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7" name="Ellipse 296"/>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8" name="Ellipse 297"/>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9" name="Ellipse 298"/>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0" name="Ellipse 299"/>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1" name="Ellipse 300"/>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2" name="Ellipse 301"/>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3" name="Ellipse 302"/>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4" name="Ellipse 303"/>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5" name="Ellipse 304"/>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6" name="Ellipse 305"/>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7" name="Ellipse 306"/>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8" name="Ellipse 307"/>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9" name="Ellipse 308"/>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0" name="Ellipse 309"/>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1" name="Ellipse 310"/>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2" name="Ellipse 311"/>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3" name="Ellipse 312"/>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4" name="Ellipse 313"/>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5" name="Ellipse 314"/>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6" name="Ellipse 315"/>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7" name="Ellipse 316"/>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8" name="Ellipse 317"/>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sp>
        <p:nvSpPr>
          <p:cNvPr id="324" name="ZoneTexte 323"/>
          <p:cNvSpPr txBox="1"/>
          <p:nvPr/>
        </p:nvSpPr>
        <p:spPr>
          <a:xfrm>
            <a:off x="6952375" y="2016067"/>
            <a:ext cx="678608" cy="369332"/>
          </a:xfrm>
          <a:prstGeom prst="rect">
            <a:avLst/>
          </a:prstGeom>
          <a:noFill/>
        </p:spPr>
        <p:txBody>
          <a:bodyPr wrap="square" rtlCol="0">
            <a:spAutoFit/>
          </a:bodyPr>
          <a:lstStyle/>
          <a:p>
            <a:r>
              <a:rPr lang="en-GB" dirty="0" smtClean="0"/>
              <a:t>T</a:t>
            </a:r>
            <a:r>
              <a:rPr lang="en-GB" baseline="-25000" dirty="0" smtClean="0"/>
              <a:t>D</a:t>
            </a:r>
            <a:r>
              <a:rPr lang="en-GB" dirty="0" smtClean="0"/>
              <a:t>&lt;T</a:t>
            </a:r>
            <a:endParaRPr lang="en-GB" baseline="-25000" dirty="0"/>
          </a:p>
        </p:txBody>
      </p:sp>
      <p:grpSp>
        <p:nvGrpSpPr>
          <p:cNvPr id="323" name="Grouper 322"/>
          <p:cNvGrpSpPr/>
          <p:nvPr/>
        </p:nvGrpSpPr>
        <p:grpSpPr>
          <a:xfrm flipV="1">
            <a:off x="5916599" y="2259967"/>
            <a:ext cx="1872873" cy="1757477"/>
            <a:chOff x="5955734" y="2108053"/>
            <a:chExt cx="1872873" cy="1757477"/>
          </a:xfrm>
        </p:grpSpPr>
        <p:grpSp>
          <p:nvGrpSpPr>
            <p:cNvPr id="326" name="Grouper 325"/>
            <p:cNvGrpSpPr/>
            <p:nvPr/>
          </p:nvGrpSpPr>
          <p:grpSpPr>
            <a:xfrm>
              <a:off x="5955734" y="2655568"/>
              <a:ext cx="595758" cy="479516"/>
              <a:chOff x="5833429" y="2293317"/>
              <a:chExt cx="595758" cy="479516"/>
            </a:xfrm>
          </p:grpSpPr>
          <p:sp>
            <p:nvSpPr>
              <p:cNvPr id="567" name="Ellipse 566"/>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8" name="Ellipse 567"/>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9" name="Ellipse 568"/>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0" name="Ellipse 569"/>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1" name="Ellipse 570"/>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2" name="Ellipse 571"/>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3" name="Ellipse 572"/>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4" name="Ellipse 573"/>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5" name="Ellipse 574"/>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6" name="Ellipse 575"/>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7" name="Ellipse 576"/>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8" name="Ellipse 577"/>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9" name="Ellipse 578"/>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0" name="Ellipse 579"/>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1" name="Ellipse 580"/>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2" name="Ellipse 581"/>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3" name="Ellipse 582"/>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4" name="Ellipse 583"/>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5" name="Ellipse 584"/>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6" name="Ellipse 585"/>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7" name="Ellipse 586"/>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8" name="Ellipse 587"/>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9" name="Ellipse 588"/>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0" name="Ellipse 589"/>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1" name="Ellipse 590"/>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2" name="Ellipse 591"/>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3" name="Ellipse 592"/>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4" name="Ellipse 593"/>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5" name="Ellipse 594"/>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27" name="Grouper 326"/>
            <p:cNvGrpSpPr/>
            <p:nvPr/>
          </p:nvGrpSpPr>
          <p:grpSpPr>
            <a:xfrm flipV="1">
              <a:off x="6552206" y="2395905"/>
              <a:ext cx="595758" cy="532148"/>
              <a:chOff x="5833429" y="2293317"/>
              <a:chExt cx="595758" cy="479516"/>
            </a:xfrm>
          </p:grpSpPr>
          <p:sp>
            <p:nvSpPr>
              <p:cNvPr id="538" name="Ellipse 537"/>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9" name="Ellipse 538"/>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0" name="Ellipse 539"/>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1" name="Ellipse 540"/>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2" name="Ellipse 541"/>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3" name="Ellipse 542"/>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4" name="Ellipse 543"/>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5" name="Ellipse 544"/>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6" name="Ellipse 545"/>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7" name="Ellipse 546"/>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8" name="Ellipse 547"/>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9" name="Ellipse 548"/>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0" name="Ellipse 549"/>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1" name="Ellipse 550"/>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2" name="Ellipse 551"/>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3" name="Ellipse 552"/>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4" name="Ellipse 553"/>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5" name="Ellipse 554"/>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6" name="Ellipse 555"/>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7" name="Ellipse 556"/>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8" name="Ellipse 557"/>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9" name="Ellipse 558"/>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0" name="Ellipse 559"/>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1" name="Ellipse 560"/>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2" name="Ellipse 561"/>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3" name="Ellipse 562"/>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4" name="Ellipse 563"/>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5" name="Ellipse 564"/>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6" name="Ellipse 565"/>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28" name="Grouper 327"/>
            <p:cNvGrpSpPr/>
            <p:nvPr/>
          </p:nvGrpSpPr>
          <p:grpSpPr>
            <a:xfrm>
              <a:off x="6567063" y="2889975"/>
              <a:ext cx="595758" cy="479516"/>
              <a:chOff x="5833429" y="2293317"/>
              <a:chExt cx="595758" cy="479516"/>
            </a:xfrm>
          </p:grpSpPr>
          <p:sp>
            <p:nvSpPr>
              <p:cNvPr id="509" name="Ellipse 508"/>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0" name="Ellipse 509"/>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1" name="Ellipse 510"/>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2" name="Ellipse 511"/>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3" name="Ellipse 512"/>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4" name="Ellipse 513"/>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5" name="Ellipse 514"/>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6" name="Ellipse 515"/>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7" name="Ellipse 516"/>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8" name="Ellipse 517"/>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9" name="Ellipse 518"/>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0" name="Ellipse 519"/>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1" name="Ellipse 520"/>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2" name="Ellipse 521"/>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3" name="Ellipse 522"/>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4" name="Ellipse 523"/>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5" name="Ellipse 524"/>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6" name="Ellipse 525"/>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7" name="Ellipse 526"/>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8" name="Ellipse 527"/>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9" name="Ellipse 528"/>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0" name="Ellipse 529"/>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1" name="Ellipse 530"/>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2" name="Ellipse 531"/>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3" name="Ellipse 532"/>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4" name="Ellipse 533"/>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5" name="Ellipse 534"/>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6" name="Ellipse 535"/>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7" name="Ellipse 536"/>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29" name="Grouper 328"/>
            <p:cNvGrpSpPr/>
            <p:nvPr/>
          </p:nvGrpSpPr>
          <p:grpSpPr>
            <a:xfrm flipV="1">
              <a:off x="5994165" y="3135084"/>
              <a:ext cx="595758" cy="532148"/>
              <a:chOff x="5833429" y="2293317"/>
              <a:chExt cx="595758" cy="479516"/>
            </a:xfrm>
          </p:grpSpPr>
          <p:sp>
            <p:nvSpPr>
              <p:cNvPr id="480" name="Ellipse 479"/>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1" name="Ellipse 480"/>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2" name="Ellipse 481"/>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3" name="Ellipse 482"/>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4" name="Ellipse 483"/>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5" name="Ellipse 484"/>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6" name="Ellipse 485"/>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7" name="Ellipse 486"/>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8" name="Ellipse 487"/>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9" name="Ellipse 488"/>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0" name="Ellipse 489"/>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1" name="Ellipse 490"/>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2" name="Ellipse 491"/>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3" name="Ellipse 492"/>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4" name="Ellipse 493"/>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5" name="Ellipse 494"/>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6" name="Ellipse 495"/>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7" name="Ellipse 496"/>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8" name="Ellipse 497"/>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9" name="Ellipse 498"/>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0" name="Ellipse 499"/>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1" name="Ellipse 500"/>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2" name="Ellipse 501"/>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3" name="Ellipse 502"/>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4" name="Ellipse 503"/>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5" name="Ellipse 504"/>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6" name="Ellipse 505"/>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7" name="Ellipse 506"/>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8" name="Ellipse 507"/>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30" name="Grouper 329"/>
            <p:cNvGrpSpPr/>
            <p:nvPr/>
          </p:nvGrpSpPr>
          <p:grpSpPr>
            <a:xfrm flipV="1">
              <a:off x="6640394" y="3333382"/>
              <a:ext cx="595758" cy="532148"/>
              <a:chOff x="5833429" y="2293317"/>
              <a:chExt cx="595758" cy="479516"/>
            </a:xfrm>
          </p:grpSpPr>
          <p:sp>
            <p:nvSpPr>
              <p:cNvPr id="451" name="Ellipse 450"/>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2" name="Ellipse 451"/>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3" name="Ellipse 452"/>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4" name="Ellipse 453"/>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5" name="Ellipse 454"/>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6" name="Ellipse 455"/>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7" name="Ellipse 456"/>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8" name="Ellipse 457"/>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9" name="Ellipse 458"/>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0" name="Ellipse 459"/>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1" name="Ellipse 460"/>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2" name="Ellipse 461"/>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3" name="Ellipse 462"/>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4" name="Ellipse 463"/>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5" name="Ellipse 464"/>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6" name="Ellipse 465"/>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7" name="Ellipse 466"/>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8" name="Ellipse 467"/>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9" name="Ellipse 468"/>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0" name="Ellipse 469"/>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1" name="Ellipse 470"/>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2" name="Ellipse 471"/>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3" name="Ellipse 472"/>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4" name="Ellipse 473"/>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5" name="Ellipse 474"/>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6" name="Ellipse 475"/>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7" name="Ellipse 476"/>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8" name="Ellipse 477"/>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9" name="Ellipse 478"/>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31" name="Grouper 330"/>
            <p:cNvGrpSpPr/>
            <p:nvPr/>
          </p:nvGrpSpPr>
          <p:grpSpPr>
            <a:xfrm flipV="1">
              <a:off x="7173664" y="2842982"/>
              <a:ext cx="595758" cy="532148"/>
              <a:chOff x="5833429" y="2293317"/>
              <a:chExt cx="595758" cy="479516"/>
            </a:xfrm>
          </p:grpSpPr>
          <p:sp>
            <p:nvSpPr>
              <p:cNvPr id="422" name="Ellipse 421"/>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3" name="Ellipse 422"/>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4" name="Ellipse 423"/>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5" name="Ellipse 424"/>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6" name="Ellipse 425"/>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7" name="Ellipse 426"/>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8" name="Ellipse 427"/>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9" name="Ellipse 428"/>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0" name="Ellipse 429"/>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1" name="Ellipse 430"/>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2" name="Ellipse 431"/>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3" name="Ellipse 432"/>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4" name="Ellipse 433"/>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5" name="Ellipse 434"/>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6" name="Ellipse 435"/>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7" name="Ellipse 436"/>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8" name="Ellipse 437"/>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9" name="Ellipse 438"/>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0" name="Ellipse 439"/>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1" name="Ellipse 440"/>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2" name="Ellipse 441"/>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3" name="Ellipse 442"/>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4" name="Ellipse 443"/>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5" name="Ellipse 444"/>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6" name="Ellipse 445"/>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7" name="Ellipse 446"/>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8" name="Ellipse 447"/>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9" name="Ellipse 448"/>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0" name="Ellipse 449"/>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32" name="Grouper 331"/>
            <p:cNvGrpSpPr/>
            <p:nvPr/>
          </p:nvGrpSpPr>
          <p:grpSpPr>
            <a:xfrm flipV="1">
              <a:off x="6013383" y="2108053"/>
              <a:ext cx="595758" cy="532148"/>
              <a:chOff x="5833429" y="2293317"/>
              <a:chExt cx="595758" cy="479516"/>
            </a:xfrm>
          </p:grpSpPr>
          <p:sp>
            <p:nvSpPr>
              <p:cNvPr id="393" name="Ellipse 392"/>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4" name="Ellipse 393"/>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5" name="Ellipse 394"/>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6" name="Ellipse 395"/>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7" name="Ellipse 396"/>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8" name="Ellipse 397"/>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9" name="Ellipse 398"/>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0" name="Ellipse 399"/>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1" name="Ellipse 400"/>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2" name="Ellipse 401"/>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3" name="Ellipse 402"/>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4" name="Ellipse 403"/>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5" name="Ellipse 404"/>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6" name="Ellipse 405"/>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7" name="Ellipse 406"/>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8" name="Ellipse 407"/>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9" name="Ellipse 408"/>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0" name="Ellipse 409"/>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1" name="Ellipse 410"/>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2" name="Ellipse 411"/>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3" name="Ellipse 412"/>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4" name="Ellipse 413"/>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5" name="Ellipse 414"/>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6" name="Ellipse 415"/>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7" name="Ellipse 416"/>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8" name="Ellipse 417"/>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9" name="Ellipse 418"/>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0" name="Ellipse 419"/>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1" name="Ellipse 420"/>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33" name="Grouper 332"/>
            <p:cNvGrpSpPr/>
            <p:nvPr/>
          </p:nvGrpSpPr>
          <p:grpSpPr>
            <a:xfrm>
              <a:off x="7137727" y="2375075"/>
              <a:ext cx="595758" cy="479516"/>
              <a:chOff x="5833429" y="2293317"/>
              <a:chExt cx="595758" cy="479516"/>
            </a:xfrm>
          </p:grpSpPr>
          <p:sp>
            <p:nvSpPr>
              <p:cNvPr id="364" name="Ellipse 363"/>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5" name="Ellipse 364"/>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6" name="Ellipse 365"/>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7" name="Ellipse 366"/>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8" name="Ellipse 367"/>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9" name="Ellipse 368"/>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0" name="Ellipse 369"/>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1" name="Ellipse 370"/>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2" name="Ellipse 371"/>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3" name="Ellipse 372"/>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4" name="Ellipse 373"/>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5" name="Ellipse 374"/>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6" name="Ellipse 375"/>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7" name="Ellipse 376"/>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8" name="Ellipse 377"/>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9" name="Ellipse 378"/>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0" name="Ellipse 379"/>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1" name="Ellipse 380"/>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2" name="Ellipse 381"/>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3" name="Ellipse 382"/>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4" name="Ellipse 383"/>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5" name="Ellipse 384"/>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6" name="Ellipse 385"/>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7" name="Ellipse 386"/>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8" name="Ellipse 387"/>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9" name="Ellipse 388"/>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0" name="Ellipse 389"/>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1" name="Ellipse 390"/>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2" name="Ellipse 391"/>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334" name="Grouper 333"/>
            <p:cNvGrpSpPr/>
            <p:nvPr/>
          </p:nvGrpSpPr>
          <p:grpSpPr>
            <a:xfrm>
              <a:off x="7232849" y="3352862"/>
              <a:ext cx="595758" cy="479516"/>
              <a:chOff x="5833429" y="2293317"/>
              <a:chExt cx="595758" cy="479516"/>
            </a:xfrm>
          </p:grpSpPr>
          <p:sp>
            <p:nvSpPr>
              <p:cNvPr id="335" name="Ellipse 334"/>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6" name="Ellipse 335"/>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7" name="Ellipse 336"/>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8" name="Ellipse 337"/>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9" name="Ellipse 338"/>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0" name="Ellipse 339"/>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1" name="Ellipse 340"/>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2" name="Ellipse 341"/>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3" name="Ellipse 342"/>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4" name="Ellipse 343"/>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5" name="Ellipse 344"/>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6" name="Ellipse 345"/>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7" name="Ellipse 346"/>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8" name="Ellipse 347"/>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9" name="Ellipse 348"/>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0" name="Ellipse 349"/>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1" name="Ellipse 350"/>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2" name="Ellipse 351"/>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3" name="Ellipse 352"/>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4" name="Ellipse 353"/>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5" name="Ellipse 354"/>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6" name="Ellipse 355"/>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7" name="Ellipse 356"/>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8" name="Ellipse 357"/>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9" name="Ellipse 358"/>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0" name="Ellipse 359"/>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1" name="Ellipse 360"/>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2" name="Ellipse 361"/>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3" name="Ellipse 362"/>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sp>
        <p:nvSpPr>
          <p:cNvPr id="321" name="ZoneTexte 320"/>
          <p:cNvSpPr txBox="1"/>
          <p:nvPr/>
        </p:nvSpPr>
        <p:spPr>
          <a:xfrm>
            <a:off x="1112244" y="5275956"/>
            <a:ext cx="2467630" cy="646331"/>
          </a:xfrm>
          <a:prstGeom prst="rect">
            <a:avLst/>
          </a:prstGeom>
          <a:noFill/>
        </p:spPr>
        <p:txBody>
          <a:bodyPr wrap="none" rtlCol="0">
            <a:spAutoFit/>
          </a:bodyPr>
          <a:lstStyle/>
          <a:p>
            <a:r>
              <a:rPr lang="en-GB" dirty="0" smtClean="0"/>
              <a:t>Heavy Quark: c or b</a:t>
            </a:r>
            <a:endParaRPr lang="en-GB" dirty="0"/>
          </a:p>
          <a:p>
            <a:r>
              <a:rPr lang="en-GB" dirty="0" smtClean="0"/>
              <a:t>Light Quarks and Gluons</a:t>
            </a:r>
            <a:endParaRPr lang="en-GB" dirty="0"/>
          </a:p>
        </p:txBody>
      </p:sp>
      <p:sp>
        <p:nvSpPr>
          <p:cNvPr id="600" name="Ellipse 599"/>
          <p:cNvSpPr/>
          <p:nvPr/>
        </p:nvSpPr>
        <p:spPr>
          <a:xfrm>
            <a:off x="994238" y="5750234"/>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 name="Espace réservé du numéro de diapositive 6"/>
          <p:cNvSpPr>
            <a:spLocks noGrp="1"/>
          </p:cNvSpPr>
          <p:nvPr>
            <p:ph type="sldNum" sz="quarter" idx="12"/>
          </p:nvPr>
        </p:nvSpPr>
        <p:spPr/>
        <p:txBody>
          <a:bodyPr/>
          <a:lstStyle/>
          <a:p>
            <a:fld id="{C5DEC1AB-76CD-D94A-A2FE-67B7BC71C580}" type="slidenum">
              <a:rPr lang="en-GB" smtClean="0"/>
              <a:t>24</a:t>
            </a:fld>
            <a:endParaRPr lang="en-GB"/>
          </a:p>
        </p:txBody>
      </p:sp>
    </p:spTree>
    <p:extLst>
      <p:ext uri="{BB962C8B-B14F-4D97-AF65-F5344CB8AC3E}">
        <p14:creationId xmlns:p14="http://schemas.microsoft.com/office/powerpoint/2010/main" val="1691924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strips(downLeft)">
                                      <p:cBhvr>
                                        <p:cTn id="7" dur="500"/>
                                        <p:tgtEl>
                                          <p:spTgt spid="27"/>
                                        </p:tgtEl>
                                      </p:cBhvr>
                                    </p:animEffect>
                                  </p:childTnLst>
                                </p:cTn>
                              </p:par>
                              <p:par>
                                <p:cTn id="8" presetID="18" presetClass="entr" presetSubtype="12"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strips(downLef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8" presetClass="entr" presetSubtype="12" fill="hold" nodeType="clickEffect">
                                  <p:stCondLst>
                                    <p:cond delay="0"/>
                                  </p:stCondLst>
                                  <p:childTnLst>
                                    <p:set>
                                      <p:cBhvr>
                                        <p:cTn id="14" dur="1" fill="hold">
                                          <p:stCondLst>
                                            <p:cond delay="0"/>
                                          </p:stCondLst>
                                        </p:cTn>
                                        <p:tgtEl>
                                          <p:spTgt spid="26"/>
                                        </p:tgtEl>
                                        <p:attrNameLst>
                                          <p:attrName>style.visibility</p:attrName>
                                        </p:attrNameLst>
                                      </p:cBhvr>
                                      <p:to>
                                        <p:strVal val="visible"/>
                                      </p:to>
                                    </p:set>
                                    <p:animEffect transition="in" filter="strips(downLeft)">
                                      <p:cBhvr>
                                        <p:cTn id="15" dur="500"/>
                                        <p:tgtEl>
                                          <p:spTgt spid="26"/>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4" fill="hold" nodeType="click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down)">
                                      <p:cBhvr>
                                        <p:cTn id="20" dur="500"/>
                                        <p:tgtEl>
                                          <p:spTgt spid="32"/>
                                        </p:tgtEl>
                                      </p:cBhvr>
                                    </p:animEffect>
                                  </p:childTnLst>
                                </p:cTn>
                              </p:par>
                            </p:childTnLst>
                          </p:cTn>
                        </p:par>
                      </p:childTnLst>
                    </p:cTn>
                  </p:par>
                  <p:par>
                    <p:cTn id="21" fill="hold">
                      <p:stCondLst>
                        <p:cond delay="indefinite"/>
                      </p:stCondLst>
                      <p:childTnLst>
                        <p:par>
                          <p:cTn id="22" fill="hold">
                            <p:stCondLst>
                              <p:cond delay="0"/>
                            </p:stCondLst>
                            <p:childTnLst>
                              <p:par>
                                <p:cTn id="23" presetID="18" presetClass="entr" presetSubtype="12" fill="hold" nodeType="clickEffect">
                                  <p:stCondLst>
                                    <p:cond delay="0"/>
                                  </p:stCondLst>
                                  <p:childTnLst>
                                    <p:set>
                                      <p:cBhvr>
                                        <p:cTn id="24" dur="1" fill="hold">
                                          <p:stCondLst>
                                            <p:cond delay="0"/>
                                          </p:stCondLst>
                                        </p:cTn>
                                        <p:tgtEl>
                                          <p:spTgt spid="320"/>
                                        </p:tgtEl>
                                        <p:attrNameLst>
                                          <p:attrName>style.visibility</p:attrName>
                                        </p:attrNameLst>
                                      </p:cBhvr>
                                      <p:to>
                                        <p:strVal val="visible"/>
                                      </p:to>
                                    </p:set>
                                    <p:animEffect transition="in" filter="strips(downLeft)">
                                      <p:cBhvr>
                                        <p:cTn id="25" dur="500"/>
                                        <p:tgtEl>
                                          <p:spTgt spid="320"/>
                                        </p:tgtEl>
                                      </p:cBhvr>
                                    </p:animEffect>
                                  </p:childTnLst>
                                </p:cTn>
                              </p:par>
                              <p:par>
                                <p:cTn id="26" presetID="18" presetClass="entr" presetSubtype="12"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strips(downLeft)">
                                      <p:cBhvr>
                                        <p:cTn id="28" dur="500"/>
                                        <p:tgtEl>
                                          <p:spTgt spid="41"/>
                                        </p:tgtEl>
                                      </p:cBhvr>
                                    </p:animEffect>
                                  </p:childTnLst>
                                </p:cTn>
                              </p:par>
                            </p:childTnLst>
                          </p:cTn>
                        </p:par>
                      </p:childTnLst>
                    </p:cTn>
                  </p:par>
                  <p:par>
                    <p:cTn id="29" fill="hold">
                      <p:stCondLst>
                        <p:cond delay="indefinite"/>
                      </p:stCondLst>
                      <p:childTnLst>
                        <p:par>
                          <p:cTn id="30" fill="hold">
                            <p:stCondLst>
                              <p:cond delay="0"/>
                            </p:stCondLst>
                            <p:childTnLst>
                              <p:par>
                                <p:cTn id="31" presetID="18" presetClass="entr" presetSubtype="12"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strips(downLeft)">
                                      <p:cBhvr>
                                        <p:cTn id="33" dur="500"/>
                                        <p:tgtEl>
                                          <p:spTgt spid="28"/>
                                        </p:tgtEl>
                                      </p:cBhvr>
                                    </p:animEffect>
                                  </p:childTnLst>
                                </p:cTn>
                              </p:par>
                              <p:par>
                                <p:cTn id="34" presetID="18" presetClass="entr" presetSubtype="12" fill="hold" nodeType="withEffect">
                                  <p:stCondLst>
                                    <p:cond delay="0"/>
                                  </p:stCondLst>
                                  <p:childTnLst>
                                    <p:set>
                                      <p:cBhvr>
                                        <p:cTn id="35" dur="1" fill="hold">
                                          <p:stCondLst>
                                            <p:cond delay="0"/>
                                          </p:stCondLst>
                                        </p:cTn>
                                        <p:tgtEl>
                                          <p:spTgt spid="78"/>
                                        </p:tgtEl>
                                        <p:attrNameLst>
                                          <p:attrName>style.visibility</p:attrName>
                                        </p:attrNameLst>
                                      </p:cBhvr>
                                      <p:to>
                                        <p:strVal val="visible"/>
                                      </p:to>
                                    </p:set>
                                    <p:animEffect transition="in" filter="strips(downLeft)">
                                      <p:cBhvr>
                                        <p:cTn id="36" dur="500"/>
                                        <p:tgtEl>
                                          <p:spTgt spid="78"/>
                                        </p:tgtEl>
                                      </p:cBhvr>
                                    </p:animEffect>
                                  </p:childTnLst>
                                </p:cTn>
                              </p:par>
                            </p:childTnLst>
                          </p:cTn>
                        </p:par>
                      </p:childTnLst>
                    </p:cTn>
                  </p:par>
                  <p:par>
                    <p:cTn id="37" fill="hold">
                      <p:stCondLst>
                        <p:cond delay="indefinite"/>
                      </p:stCondLst>
                      <p:childTnLst>
                        <p:par>
                          <p:cTn id="38" fill="hold">
                            <p:stCondLst>
                              <p:cond delay="0"/>
                            </p:stCondLst>
                            <p:childTnLst>
                              <p:par>
                                <p:cTn id="39" presetID="18" presetClass="entr" presetSubtype="12" fill="hold" nodeType="clickEffect">
                                  <p:stCondLst>
                                    <p:cond delay="0"/>
                                  </p:stCondLst>
                                  <p:childTnLst>
                                    <p:set>
                                      <p:cBhvr>
                                        <p:cTn id="40" dur="1" fill="hold">
                                          <p:stCondLst>
                                            <p:cond delay="0"/>
                                          </p:stCondLst>
                                        </p:cTn>
                                        <p:tgtEl>
                                          <p:spTgt spid="319"/>
                                        </p:tgtEl>
                                        <p:attrNameLst>
                                          <p:attrName>style.visibility</p:attrName>
                                        </p:attrNameLst>
                                      </p:cBhvr>
                                      <p:to>
                                        <p:strVal val="visible"/>
                                      </p:to>
                                    </p:set>
                                    <p:animEffect transition="in" filter="strips(downLeft)">
                                      <p:cBhvr>
                                        <p:cTn id="41" dur="500"/>
                                        <p:tgtEl>
                                          <p:spTgt spid="319"/>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grpId="1" nodeType="clickEffect">
                                  <p:stCondLst>
                                    <p:cond delay="0"/>
                                  </p:stCondLst>
                                  <p:childTnLst>
                                    <p:set>
                                      <p:cBhvr>
                                        <p:cTn id="45" dur="1" fill="hold">
                                          <p:stCondLst>
                                            <p:cond delay="0"/>
                                          </p:stCondLst>
                                        </p:cTn>
                                        <p:tgtEl>
                                          <p:spTgt spid="28"/>
                                        </p:tgtEl>
                                        <p:attrNameLst>
                                          <p:attrName>style.visibility</p:attrName>
                                        </p:attrNameLst>
                                      </p:cBhvr>
                                      <p:to>
                                        <p:strVal val="hidden"/>
                                      </p:to>
                                    </p:set>
                                  </p:childTnLst>
                                </p:cTn>
                              </p:par>
                              <p:par>
                                <p:cTn id="46" presetID="18" presetClass="entr" presetSubtype="12" fill="hold" grpId="0" nodeType="withEffect">
                                  <p:stCondLst>
                                    <p:cond delay="0"/>
                                  </p:stCondLst>
                                  <p:childTnLst>
                                    <p:set>
                                      <p:cBhvr>
                                        <p:cTn id="47" dur="1" fill="hold">
                                          <p:stCondLst>
                                            <p:cond delay="0"/>
                                          </p:stCondLst>
                                        </p:cTn>
                                        <p:tgtEl>
                                          <p:spTgt spid="324"/>
                                        </p:tgtEl>
                                        <p:attrNameLst>
                                          <p:attrName>style.visibility</p:attrName>
                                        </p:attrNameLst>
                                      </p:cBhvr>
                                      <p:to>
                                        <p:strVal val="visible"/>
                                      </p:to>
                                    </p:set>
                                    <p:animEffect transition="in" filter="strips(downLeft)">
                                      <p:cBhvr>
                                        <p:cTn id="48" dur="500"/>
                                        <p:tgtEl>
                                          <p:spTgt spid="324"/>
                                        </p:tgtEl>
                                      </p:cBhvr>
                                    </p:animEffect>
                                  </p:childTnLst>
                                </p:cTn>
                              </p:par>
                              <p:par>
                                <p:cTn id="49" presetID="18" presetClass="entr" presetSubtype="12" fill="hold" nodeType="withEffect">
                                  <p:stCondLst>
                                    <p:cond delay="0"/>
                                  </p:stCondLst>
                                  <p:childTnLst>
                                    <p:set>
                                      <p:cBhvr>
                                        <p:cTn id="50" dur="1" fill="hold">
                                          <p:stCondLst>
                                            <p:cond delay="0"/>
                                          </p:stCondLst>
                                        </p:cTn>
                                        <p:tgtEl>
                                          <p:spTgt spid="323"/>
                                        </p:tgtEl>
                                        <p:attrNameLst>
                                          <p:attrName>style.visibility</p:attrName>
                                        </p:attrNameLst>
                                      </p:cBhvr>
                                      <p:to>
                                        <p:strVal val="visible"/>
                                      </p:to>
                                    </p:set>
                                    <p:animEffect transition="in" filter="strips(downLeft)">
                                      <p:cBhvr>
                                        <p:cTn id="51" dur="500"/>
                                        <p:tgtEl>
                                          <p:spTgt spid="323"/>
                                        </p:tgtEl>
                                      </p:cBhvr>
                                    </p:animEffect>
                                  </p:childTnLst>
                                </p:cTn>
                              </p:par>
                              <p:par>
                                <p:cTn id="52" presetID="3" presetClass="exit" presetSubtype="10" fill="hold" nodeType="withEffect">
                                  <p:stCondLst>
                                    <p:cond delay="0"/>
                                  </p:stCondLst>
                                  <p:childTnLst>
                                    <p:animEffect transition="out" filter="blinds(horizontal)">
                                      <p:cBhvr>
                                        <p:cTn id="53" dur="500"/>
                                        <p:tgtEl>
                                          <p:spTgt spid="319"/>
                                        </p:tgtEl>
                                      </p:cBhvr>
                                    </p:animEffect>
                                    <p:set>
                                      <p:cBhvr>
                                        <p:cTn id="54" dur="1" fill="hold">
                                          <p:stCondLst>
                                            <p:cond delay="499"/>
                                          </p:stCondLst>
                                        </p:cTn>
                                        <p:tgtEl>
                                          <p:spTgt spid="319"/>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3" presetClass="exit" presetSubtype="10" fill="hold" nodeType="clickEffect">
                                  <p:stCondLst>
                                    <p:cond delay="0"/>
                                  </p:stCondLst>
                                  <p:childTnLst>
                                    <p:animEffect transition="out" filter="blinds(horizontal)">
                                      <p:cBhvr>
                                        <p:cTn id="58" dur="500"/>
                                        <p:tgtEl>
                                          <p:spTgt spid="41"/>
                                        </p:tgtEl>
                                      </p:cBhvr>
                                    </p:animEffect>
                                    <p:set>
                                      <p:cBhvr>
                                        <p:cTn id="59" dur="1" fill="hold">
                                          <p:stCondLst>
                                            <p:cond delay="499"/>
                                          </p:stCondLst>
                                        </p:cTn>
                                        <p:tgtEl>
                                          <p:spTgt spid="41"/>
                                        </p:tgtEl>
                                        <p:attrNameLst>
                                          <p:attrName>style.visibility</p:attrName>
                                        </p:attrNameLst>
                                      </p:cBhvr>
                                      <p:to>
                                        <p:strVal val="hidden"/>
                                      </p:to>
                                    </p:set>
                                  </p:childTnLst>
                                </p:cTn>
                              </p:par>
                            </p:childTnLst>
                          </p:cTn>
                        </p:par>
                      </p:childTnLst>
                    </p:cTn>
                  </p:par>
                  <p:par>
                    <p:cTn id="60" fill="hold">
                      <p:stCondLst>
                        <p:cond delay="indefinite"/>
                      </p:stCondLst>
                      <p:childTnLst>
                        <p:par>
                          <p:cTn id="61" fill="hold">
                            <p:stCondLst>
                              <p:cond delay="0"/>
                            </p:stCondLst>
                            <p:childTnLst>
                              <p:par>
                                <p:cTn id="62" presetID="18" presetClass="entr" presetSubtype="12" fill="hold" grpId="0" nodeType="clickEffect">
                                  <p:stCondLst>
                                    <p:cond delay="0"/>
                                  </p:stCondLst>
                                  <p:childTnLst>
                                    <p:set>
                                      <p:cBhvr>
                                        <p:cTn id="63" dur="1" fill="hold">
                                          <p:stCondLst>
                                            <p:cond delay="0"/>
                                          </p:stCondLst>
                                        </p:cTn>
                                        <p:tgtEl>
                                          <p:spTgt spid="38"/>
                                        </p:tgtEl>
                                        <p:attrNameLst>
                                          <p:attrName>style.visibility</p:attrName>
                                        </p:attrNameLst>
                                      </p:cBhvr>
                                      <p:to>
                                        <p:strVal val="visible"/>
                                      </p:to>
                                    </p:set>
                                    <p:animEffect transition="in" filter="strips(downLeft)">
                                      <p:cBhvr>
                                        <p:cTn id="6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8" grpId="1"/>
      <p:bldP spid="38" grpId="0"/>
      <p:bldP spid="32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re 1"/>
          <p:cNvSpPr>
            <a:spLocks noGrp="1"/>
          </p:cNvSpPr>
          <p:nvPr>
            <p:ph type="title"/>
          </p:nvPr>
        </p:nvSpPr>
        <p:spPr>
          <a:xfrm>
            <a:off x="685863" y="-8408"/>
            <a:ext cx="7780132" cy="1143000"/>
          </a:xfrm>
        </p:spPr>
        <p:txBody>
          <a:bodyPr/>
          <a:lstStyle/>
          <a:p>
            <a:r>
              <a:rPr lang="en-GB" dirty="0" smtClean="0">
                <a:latin typeface="Calibri" charset="0"/>
              </a:rPr>
              <a:t>CS of the heavy </a:t>
            </a:r>
            <a:r>
              <a:rPr lang="en-GB" dirty="0">
                <a:latin typeface="Calibri" charset="0"/>
              </a:rPr>
              <a:t>q</a:t>
            </a:r>
            <a:r>
              <a:rPr lang="en-GB" dirty="0" smtClean="0">
                <a:latin typeface="Calibri" charset="0"/>
              </a:rPr>
              <a:t>uark </a:t>
            </a:r>
            <a:r>
              <a:rPr lang="en-GB" dirty="0">
                <a:latin typeface="Calibri" charset="0"/>
              </a:rPr>
              <a:t>V(r)</a:t>
            </a:r>
          </a:p>
        </p:txBody>
      </p:sp>
      <p:sp>
        <p:nvSpPr>
          <p:cNvPr id="35843" name="Espace réservé du contenu 2"/>
          <p:cNvSpPr>
            <a:spLocks noGrp="1"/>
          </p:cNvSpPr>
          <p:nvPr>
            <p:ph idx="1"/>
          </p:nvPr>
        </p:nvSpPr>
        <p:spPr>
          <a:xfrm>
            <a:off x="0" y="1166981"/>
            <a:ext cx="8886825" cy="4525962"/>
          </a:xfrm>
        </p:spPr>
        <p:txBody>
          <a:bodyPr/>
          <a:lstStyle/>
          <a:p>
            <a:r>
              <a:rPr lang="en-GB" dirty="0">
                <a:latin typeface="Calibri" charset="0"/>
              </a:rPr>
              <a:t>Colour charges in the QGP could screen the potential between two heavy quarks:</a:t>
            </a:r>
          </a:p>
          <a:p>
            <a:r>
              <a:rPr lang="en-GB" dirty="0">
                <a:latin typeface="Calibri" charset="0"/>
              </a:rPr>
              <a:t>Only if </a:t>
            </a:r>
            <a:r>
              <a:rPr lang="en-GB" dirty="0" err="1">
                <a:latin typeface="Symbol" charset="0"/>
                <a:cs typeface="Symbol" charset="0"/>
              </a:rPr>
              <a:t>l</a:t>
            </a:r>
            <a:r>
              <a:rPr lang="en-GB" baseline="-25000" dirty="0" err="1">
                <a:latin typeface="Calibri" charset="0"/>
              </a:rPr>
              <a:t>D</a:t>
            </a:r>
            <a:r>
              <a:rPr lang="en-GB" dirty="0">
                <a:latin typeface="Calibri" charset="0"/>
              </a:rPr>
              <a:t>(Debye Length)</a:t>
            </a:r>
            <a:r>
              <a:rPr lang="en-GB" dirty="0" smtClean="0">
                <a:latin typeface="Calibri" charset="0"/>
              </a:rPr>
              <a:t>&lt;r</a:t>
            </a:r>
            <a:r>
              <a:rPr lang="en-GB" baseline="-25000" dirty="0" smtClean="0">
                <a:latin typeface="Calibri" charset="0"/>
              </a:rPr>
              <a:t>0</a:t>
            </a:r>
            <a:r>
              <a:rPr lang="en-GB" dirty="0" smtClean="0">
                <a:latin typeface="Calibri" charset="0"/>
              </a:rPr>
              <a:t>(</a:t>
            </a:r>
            <a:r>
              <a:rPr lang="en-GB" dirty="0">
                <a:latin typeface="Calibri" charset="0"/>
              </a:rPr>
              <a:t>size of the </a:t>
            </a:r>
            <a:r>
              <a:rPr lang="en-GB" dirty="0" err="1">
                <a:latin typeface="Calibri" charset="0"/>
              </a:rPr>
              <a:t>quarkonum</a:t>
            </a:r>
            <a:r>
              <a:rPr lang="en-GB" dirty="0">
                <a:latin typeface="Calibri" charset="0"/>
              </a:rPr>
              <a:t>) screening occurs;</a:t>
            </a:r>
          </a:p>
          <a:p>
            <a:r>
              <a:rPr lang="en-GB" dirty="0" err="1">
                <a:latin typeface="Symbol" charset="0"/>
                <a:cs typeface="Symbol" charset="0"/>
              </a:rPr>
              <a:t>l</a:t>
            </a:r>
            <a:r>
              <a:rPr lang="en-GB" baseline="-25000" dirty="0" err="1">
                <a:latin typeface="Calibri" charset="0"/>
              </a:rPr>
              <a:t>D</a:t>
            </a:r>
            <a:r>
              <a:rPr lang="en-GB" dirty="0">
                <a:latin typeface="Calibri" charset="0"/>
              </a:rPr>
              <a:t> depends on QGP temperature.</a:t>
            </a:r>
          </a:p>
          <a:p>
            <a:endParaRPr lang="en-GB" dirty="0">
              <a:latin typeface="Calibri" charset="0"/>
            </a:endParaRPr>
          </a:p>
        </p:txBody>
      </p:sp>
      <p:pic>
        <p:nvPicPr>
          <p:cNvPr id="35844" name="Image 4" descr="Screen shot 2011-08-30 at 4.24.40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548438" y="1695646"/>
            <a:ext cx="2641600"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5" name="Image 6" descr="Screen shot 2011-08-30 at 4.30.22 A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813" y="3812665"/>
            <a:ext cx="9144001" cy="298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Espace réservé du numéro de diapositive 3"/>
          <p:cNvSpPr>
            <a:spLocks noGrp="1"/>
          </p:cNvSpPr>
          <p:nvPr>
            <p:ph type="sldNum" sz="quarter" idx="12"/>
          </p:nvPr>
        </p:nvSpPr>
        <p:spPr/>
        <p:txBody>
          <a:bodyPr/>
          <a:lstStyle/>
          <a:p>
            <a:fld id="{C5DEC1AB-76CD-D94A-A2FE-67B7BC71C580}" type="slidenum">
              <a:rPr lang="en-GB" smtClean="0"/>
              <a:t>25</a:t>
            </a:fld>
            <a:endParaRPr lang="en-GB"/>
          </a:p>
        </p:txBody>
      </p:sp>
    </p:spTree>
    <p:extLst>
      <p:ext uri="{BB962C8B-B14F-4D97-AF65-F5344CB8AC3E}">
        <p14:creationId xmlns:p14="http://schemas.microsoft.com/office/powerpoint/2010/main" val="2176411256"/>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Dissociation Temperature</a:t>
            </a:r>
            <a:endParaRPr lang="en-GB" dirty="0"/>
          </a:p>
        </p:txBody>
      </p:sp>
      <p:sp>
        <p:nvSpPr>
          <p:cNvPr id="5" name="Espace réservé du contenu 4"/>
          <p:cNvSpPr>
            <a:spLocks noGrp="1"/>
          </p:cNvSpPr>
          <p:nvPr>
            <p:ph idx="1"/>
          </p:nvPr>
        </p:nvSpPr>
        <p:spPr>
          <a:xfrm>
            <a:off x="282417" y="4024447"/>
            <a:ext cx="8504489" cy="4525963"/>
          </a:xfrm>
        </p:spPr>
        <p:txBody>
          <a:bodyPr/>
          <a:lstStyle/>
          <a:p>
            <a:r>
              <a:rPr lang="en-GB" dirty="0" smtClean="0">
                <a:latin typeface="Symbol" charset="2"/>
                <a:cs typeface="Symbol" charset="2"/>
              </a:rPr>
              <a:t>y</a:t>
            </a:r>
            <a:r>
              <a:rPr lang="en-GB" dirty="0" smtClean="0"/>
              <a:t>’ and </a:t>
            </a:r>
            <a:r>
              <a:rPr lang="en-GB" dirty="0" smtClean="0">
                <a:latin typeface="Symbol" charset="2"/>
                <a:cs typeface="Symbol" charset="2"/>
              </a:rPr>
              <a:t>c</a:t>
            </a:r>
            <a:r>
              <a:rPr lang="en-GB" baseline="-25000" dirty="0" smtClean="0"/>
              <a:t>c</a:t>
            </a:r>
            <a:r>
              <a:rPr lang="en-GB" dirty="0" smtClean="0"/>
              <a:t> melt at QGP transition.</a:t>
            </a:r>
          </a:p>
          <a:p>
            <a:r>
              <a:rPr lang="en-GB" dirty="0" smtClean="0"/>
              <a:t>J/</a:t>
            </a:r>
            <a:r>
              <a:rPr lang="en-GB" dirty="0" smtClean="0">
                <a:latin typeface="Symbol" charset="2"/>
                <a:cs typeface="Symbol" charset="2"/>
              </a:rPr>
              <a:t>y</a:t>
            </a:r>
            <a:r>
              <a:rPr lang="en-GB" dirty="0" smtClean="0"/>
              <a:t> and </a:t>
            </a:r>
            <a:r>
              <a:rPr lang="en-GB" dirty="0" err="1" smtClean="0">
                <a:latin typeface="Symbol" charset="2"/>
                <a:cs typeface="Symbol" charset="2"/>
              </a:rPr>
              <a:t>ϒ</a:t>
            </a:r>
            <a:r>
              <a:rPr lang="en-GB" dirty="0" smtClean="0"/>
              <a:t>(2S) melt at similar temperatures.</a:t>
            </a:r>
          </a:p>
          <a:p>
            <a:r>
              <a:rPr lang="en-GB" dirty="0" err="1" smtClean="0">
                <a:latin typeface="Symbol" charset="2"/>
                <a:cs typeface="Symbol" charset="2"/>
              </a:rPr>
              <a:t>ϒ</a:t>
            </a:r>
            <a:r>
              <a:rPr lang="en-GB" dirty="0" smtClean="0">
                <a:latin typeface="Symbol" charset="2"/>
                <a:cs typeface="Symbol" charset="2"/>
              </a:rPr>
              <a:t> </a:t>
            </a:r>
            <a:r>
              <a:rPr lang="en-GB" dirty="0" smtClean="0"/>
              <a:t>(1S) needs very hot QGP to be melted. </a:t>
            </a:r>
            <a:endParaRPr lang="en-GB" dirty="0"/>
          </a:p>
        </p:txBody>
      </p:sp>
      <p:pic>
        <p:nvPicPr>
          <p:cNvPr id="7" name="Image 6"/>
          <p:cNvPicPr>
            <a:picLocks noChangeAspect="1"/>
          </p:cNvPicPr>
          <p:nvPr/>
        </p:nvPicPr>
        <p:blipFill>
          <a:blip r:embed="rId2"/>
          <a:stretch>
            <a:fillRect/>
          </a:stretch>
        </p:blipFill>
        <p:spPr>
          <a:xfrm>
            <a:off x="342529" y="1394348"/>
            <a:ext cx="8658878" cy="1297005"/>
          </a:xfrm>
          <a:prstGeom prst="rect">
            <a:avLst/>
          </a:prstGeom>
        </p:spPr>
      </p:pic>
      <p:sp>
        <p:nvSpPr>
          <p:cNvPr id="8" name="Rectangle 7"/>
          <p:cNvSpPr/>
          <p:nvPr/>
        </p:nvSpPr>
        <p:spPr>
          <a:xfrm>
            <a:off x="2493553" y="2822811"/>
            <a:ext cx="6402985" cy="523220"/>
          </a:xfrm>
          <a:prstGeom prst="rect">
            <a:avLst/>
          </a:prstGeom>
          <a:solidFill>
            <a:srgbClr val="95B3D7"/>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a:latin typeface="Courier New"/>
                <a:cs typeface="Courier New"/>
              </a:rPr>
              <a:t>A. </a:t>
            </a:r>
            <a:r>
              <a:rPr lang="fr-FR" sz="1400" dirty="0" err="1">
                <a:latin typeface="Courier New"/>
                <a:cs typeface="Courier New"/>
              </a:rPr>
              <a:t>Mocsy</a:t>
            </a:r>
            <a:r>
              <a:rPr lang="fr-FR" sz="1400" dirty="0">
                <a:latin typeface="Courier New"/>
                <a:cs typeface="Courier New"/>
              </a:rPr>
              <a:t> and P. </a:t>
            </a:r>
            <a:r>
              <a:rPr lang="fr-FR" sz="1400" dirty="0" err="1">
                <a:latin typeface="Courier New"/>
                <a:cs typeface="Courier New"/>
              </a:rPr>
              <a:t>Petreczky</a:t>
            </a:r>
            <a:r>
              <a:rPr lang="fr-FR" sz="1400" dirty="0">
                <a:latin typeface="Courier New"/>
                <a:cs typeface="Courier New"/>
              </a:rPr>
              <a:t> in </a:t>
            </a:r>
            <a:r>
              <a:rPr lang="fr-FR" sz="1400" dirty="0" smtClean="0">
                <a:latin typeface="Courier New"/>
                <a:cs typeface="Courier New"/>
              </a:rPr>
              <a:t>S</a:t>
            </a:r>
            <a:r>
              <a:rPr lang="fr-FR" sz="1400" dirty="0">
                <a:latin typeface="Courier New"/>
                <a:cs typeface="Courier New"/>
              </a:rPr>
              <a:t>. </a:t>
            </a:r>
            <a:r>
              <a:rPr lang="fr-FR" sz="1400" dirty="0" err="1" smtClean="0">
                <a:latin typeface="Courier New"/>
                <a:cs typeface="Courier New"/>
              </a:rPr>
              <a:t>Abreu</a:t>
            </a:r>
            <a:r>
              <a:rPr lang="fr-FR" sz="1400" dirty="0" smtClean="0">
                <a:latin typeface="Courier New"/>
                <a:cs typeface="Courier New"/>
              </a:rPr>
              <a:t> </a:t>
            </a:r>
            <a:r>
              <a:rPr lang="fr-FR" sz="1400" dirty="0">
                <a:latin typeface="Courier New"/>
                <a:cs typeface="Courier New"/>
              </a:rPr>
              <a:t>et </a:t>
            </a:r>
            <a:r>
              <a:rPr lang="fr-FR" sz="1400" dirty="0" smtClean="0">
                <a:latin typeface="Courier New"/>
                <a:cs typeface="Courier New"/>
              </a:rPr>
              <a:t>al. </a:t>
            </a:r>
            <a:r>
              <a:rPr lang="fr-FR" sz="1400" dirty="0">
                <a:latin typeface="Courier New"/>
                <a:cs typeface="Courier New"/>
              </a:rPr>
              <a:t>Journal of </a:t>
            </a:r>
            <a:r>
              <a:rPr lang="fr-FR" sz="1400" dirty="0" err="1">
                <a:latin typeface="Courier New"/>
                <a:cs typeface="Courier New"/>
              </a:rPr>
              <a:t>Physics</a:t>
            </a:r>
            <a:r>
              <a:rPr lang="fr-FR" sz="1400" dirty="0">
                <a:latin typeface="Courier New"/>
                <a:cs typeface="Courier New"/>
              </a:rPr>
              <a:t> </a:t>
            </a:r>
            <a:r>
              <a:rPr lang="fr-FR" sz="1400" dirty="0" smtClean="0">
                <a:latin typeface="Courier New"/>
                <a:cs typeface="Courier New"/>
              </a:rPr>
              <a:t>G,054001 (2008</a:t>
            </a:r>
            <a:r>
              <a:rPr lang="fr-FR" sz="1400" dirty="0">
                <a:latin typeface="Courier New"/>
                <a:cs typeface="Courier New"/>
              </a:rPr>
              <a:t>)</a:t>
            </a:r>
            <a:r>
              <a:rPr lang="fr-FR" sz="1400" dirty="0" smtClean="0">
                <a:latin typeface="Courier New"/>
                <a:cs typeface="Courier New"/>
              </a:rPr>
              <a:t> </a:t>
            </a:r>
            <a:r>
              <a:rPr lang="fr-FR" sz="1400" dirty="0">
                <a:latin typeface="Courier New"/>
                <a:cs typeface="Courier New"/>
              </a:rPr>
              <a:t>arXiv:0711.0974v1. </a:t>
            </a:r>
          </a:p>
        </p:txBody>
      </p:sp>
      <p:sp>
        <p:nvSpPr>
          <p:cNvPr id="6" name="Espace réservé du numéro de diapositive 5"/>
          <p:cNvSpPr>
            <a:spLocks noGrp="1"/>
          </p:cNvSpPr>
          <p:nvPr>
            <p:ph type="sldNum" sz="quarter" idx="12"/>
          </p:nvPr>
        </p:nvSpPr>
        <p:spPr/>
        <p:txBody>
          <a:bodyPr/>
          <a:lstStyle/>
          <a:p>
            <a:fld id="{C5DEC1AB-76CD-D94A-A2FE-67B7BC71C580}" type="slidenum">
              <a:rPr lang="en-GB" smtClean="0"/>
              <a:t>26</a:t>
            </a:fld>
            <a:endParaRPr lang="en-GB"/>
          </a:p>
        </p:txBody>
      </p:sp>
    </p:spTree>
    <p:extLst>
      <p:ext uri="{BB962C8B-B14F-4D97-AF65-F5344CB8AC3E}">
        <p14:creationId xmlns:p14="http://schemas.microsoft.com/office/powerpoint/2010/main" val="3151654477"/>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re 1"/>
          <p:cNvSpPr>
            <a:spLocks noGrp="1"/>
          </p:cNvSpPr>
          <p:nvPr>
            <p:ph type="title"/>
          </p:nvPr>
        </p:nvSpPr>
        <p:spPr>
          <a:xfrm>
            <a:off x="457200" y="0"/>
            <a:ext cx="8229600" cy="1143000"/>
          </a:xfrm>
        </p:spPr>
        <p:txBody>
          <a:bodyPr/>
          <a:lstStyle/>
          <a:p>
            <a:r>
              <a:rPr lang="en-GB" dirty="0"/>
              <a:t>Parton-QGP interaction</a:t>
            </a:r>
          </a:p>
        </p:txBody>
      </p:sp>
      <p:sp>
        <p:nvSpPr>
          <p:cNvPr id="36867" name="Espace réservé du contenu 15"/>
          <p:cNvSpPr>
            <a:spLocks noGrp="1"/>
          </p:cNvSpPr>
          <p:nvPr>
            <p:ph idx="1"/>
          </p:nvPr>
        </p:nvSpPr>
        <p:spPr>
          <a:xfrm>
            <a:off x="314325" y="3402013"/>
            <a:ext cx="8588375" cy="3216275"/>
          </a:xfrm>
        </p:spPr>
        <p:txBody>
          <a:bodyPr/>
          <a:lstStyle/>
          <a:p>
            <a:r>
              <a:rPr lang="en-GB" dirty="0"/>
              <a:t>Depending on colour density in the QGP;</a:t>
            </a:r>
          </a:p>
          <a:p>
            <a:r>
              <a:rPr lang="en-GB" dirty="0" err="1"/>
              <a:t>Casimir</a:t>
            </a:r>
            <a:r>
              <a:rPr lang="en-GB" dirty="0"/>
              <a:t> factor (C</a:t>
            </a:r>
            <a:r>
              <a:rPr lang="en-GB" baseline="-25000" dirty="0"/>
              <a:t>R</a:t>
            </a:r>
            <a:r>
              <a:rPr lang="en-GB" dirty="0"/>
              <a:t>): 4/3 for q , 3 for g</a:t>
            </a:r>
          </a:p>
          <a:p>
            <a:r>
              <a:rPr lang="en-GB" dirty="0"/>
              <a:t>Dead cone effect: important for beauty 5 </a:t>
            </a:r>
            <a:r>
              <a:rPr lang="en-GB" dirty="0" err="1"/>
              <a:t>GeV</a:t>
            </a:r>
            <a:r>
              <a:rPr lang="en-GB" dirty="0"/>
              <a:t>/c</a:t>
            </a:r>
            <a:r>
              <a:rPr lang="en-GB" baseline="30000" dirty="0"/>
              <a:t>2</a:t>
            </a:r>
          </a:p>
        </p:txBody>
      </p:sp>
      <p:sp>
        <p:nvSpPr>
          <p:cNvPr id="5" name="Ellipse 4"/>
          <p:cNvSpPr/>
          <p:nvPr/>
        </p:nvSpPr>
        <p:spPr>
          <a:xfrm>
            <a:off x="4206415" y="956585"/>
            <a:ext cx="978778" cy="2260271"/>
          </a:xfrm>
          <a:prstGeom prst="ellipse">
            <a:avLst/>
          </a:prstGeom>
          <a:gradFill flip="none" rotWithShape="1">
            <a:gsLst>
              <a:gs pos="0">
                <a:srgbClr val="FF0000"/>
              </a:gs>
              <a:gs pos="100000">
                <a:srgbClr val="FFFFFF"/>
              </a:gs>
            </a:gsLst>
            <a:path path="circle">
              <a:fillToRect l="50000" t="50000" r="50000" b="50000"/>
            </a:path>
            <a:tileRect/>
          </a:gradFill>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7" name="Connecteur droit avec flèche 6"/>
          <p:cNvCxnSpPr/>
          <p:nvPr/>
        </p:nvCxnSpPr>
        <p:spPr>
          <a:xfrm flipV="1">
            <a:off x="5184775" y="1852613"/>
            <a:ext cx="2308225" cy="238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6872" name="ZoneTexte 7"/>
          <p:cNvSpPr txBox="1">
            <a:spLocks noChangeArrowheads="1"/>
          </p:cNvSpPr>
          <p:nvPr/>
        </p:nvSpPr>
        <p:spPr bwMode="auto">
          <a:xfrm>
            <a:off x="1511300" y="1982788"/>
            <a:ext cx="612775"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sz="2400"/>
              <a:t>q,g</a:t>
            </a:r>
          </a:p>
        </p:txBody>
      </p:sp>
      <p:sp>
        <p:nvSpPr>
          <p:cNvPr id="36873" name="ZoneTexte 8"/>
          <p:cNvSpPr txBox="1">
            <a:spLocks noChangeArrowheads="1"/>
          </p:cNvSpPr>
          <p:nvPr/>
        </p:nvSpPr>
        <p:spPr bwMode="auto">
          <a:xfrm>
            <a:off x="3128963" y="1333500"/>
            <a:ext cx="38893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sz="2400"/>
              <a:t>E</a:t>
            </a:r>
          </a:p>
        </p:txBody>
      </p:sp>
      <p:sp>
        <p:nvSpPr>
          <p:cNvPr id="36874" name="ZoneTexte 9"/>
          <p:cNvSpPr txBox="1">
            <a:spLocks noChangeArrowheads="1"/>
          </p:cNvSpPr>
          <p:nvPr/>
        </p:nvSpPr>
        <p:spPr bwMode="auto">
          <a:xfrm>
            <a:off x="5461000" y="1333500"/>
            <a:ext cx="9191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sz="2400" dirty="0"/>
              <a:t>E-</a:t>
            </a:r>
            <a:r>
              <a:rPr lang="en-GB" sz="2400" dirty="0">
                <a:latin typeface="Symbol" charset="0"/>
                <a:cs typeface="Symbol" charset="0"/>
              </a:rPr>
              <a:t>D</a:t>
            </a:r>
            <a:r>
              <a:rPr lang="en-GB" sz="2400" dirty="0"/>
              <a:t>E</a:t>
            </a:r>
          </a:p>
        </p:txBody>
      </p:sp>
      <p:cxnSp>
        <p:nvCxnSpPr>
          <p:cNvPr id="12" name="Connecteur droit 11"/>
          <p:cNvCxnSpPr/>
          <p:nvPr/>
        </p:nvCxnSpPr>
        <p:spPr>
          <a:xfrm rot="10800000">
            <a:off x="1535113" y="1876425"/>
            <a:ext cx="3021012" cy="1588"/>
          </a:xfrm>
          <a:prstGeom prst="line">
            <a:avLst/>
          </a:prstGeom>
        </p:spPr>
        <p:style>
          <a:lnRef idx="2">
            <a:schemeClr val="accent1"/>
          </a:lnRef>
          <a:fillRef idx="0">
            <a:schemeClr val="accent1"/>
          </a:fillRef>
          <a:effectRef idx="1">
            <a:schemeClr val="accent1"/>
          </a:effectRef>
          <a:fontRef idx="minor">
            <a:schemeClr val="tx1"/>
          </a:fontRef>
        </p:style>
      </p:cxnSp>
      <p:sp>
        <p:nvSpPr>
          <p:cNvPr id="17" name="Ellipse 16"/>
          <p:cNvSpPr/>
          <p:nvPr/>
        </p:nvSpPr>
        <p:spPr>
          <a:xfrm>
            <a:off x="7493000" y="1597025"/>
            <a:ext cx="371475" cy="465138"/>
          </a:xfrm>
          <a:prstGeom prst="ellipse">
            <a:avLst/>
          </a:prstGeom>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GB"/>
          </a:p>
        </p:txBody>
      </p:sp>
      <p:cxnSp>
        <p:nvCxnSpPr>
          <p:cNvPr id="19" name="Connecteur droit avec flèche 18"/>
          <p:cNvCxnSpPr/>
          <p:nvPr/>
        </p:nvCxnSpPr>
        <p:spPr>
          <a:xfrm flipV="1">
            <a:off x="7880350" y="1403350"/>
            <a:ext cx="519113" cy="419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1" name="Connecteur droit avec flèche 20"/>
          <p:cNvCxnSpPr>
            <a:stCxn id="17" idx="6"/>
          </p:cNvCxnSpPr>
          <p:nvPr/>
        </p:nvCxnSpPr>
        <p:spPr>
          <a:xfrm flipV="1">
            <a:off x="7864475" y="1333500"/>
            <a:ext cx="1279525" cy="4968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Connecteur droit avec flèche 23"/>
          <p:cNvCxnSpPr>
            <a:stCxn id="17" idx="6"/>
          </p:cNvCxnSpPr>
          <p:nvPr/>
        </p:nvCxnSpPr>
        <p:spPr>
          <a:xfrm flipV="1">
            <a:off x="7864475" y="1752600"/>
            <a:ext cx="1038225" cy="777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9" name="Connecteur droit avec flèche 28"/>
          <p:cNvCxnSpPr>
            <a:stCxn id="17" idx="6"/>
          </p:cNvCxnSpPr>
          <p:nvPr/>
        </p:nvCxnSpPr>
        <p:spPr>
          <a:xfrm flipV="1">
            <a:off x="7864475" y="1555750"/>
            <a:ext cx="1038225" cy="27463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Connecteur droit avec flèche 31"/>
          <p:cNvCxnSpPr>
            <a:stCxn id="17" idx="6"/>
          </p:cNvCxnSpPr>
          <p:nvPr/>
        </p:nvCxnSpPr>
        <p:spPr>
          <a:xfrm>
            <a:off x="7864475" y="1830388"/>
            <a:ext cx="1190625" cy="222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Connecteur droit avec flèche 34"/>
          <p:cNvCxnSpPr>
            <a:stCxn id="17" idx="6"/>
          </p:cNvCxnSpPr>
          <p:nvPr/>
        </p:nvCxnSpPr>
        <p:spPr>
          <a:xfrm>
            <a:off x="7864475" y="1830388"/>
            <a:ext cx="822325" cy="152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pic>
        <p:nvPicPr>
          <p:cNvPr id="36883" name="Image 37" descr="Screen shot 2011-08-30 at 4.38.52 A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19513" y="5284788"/>
            <a:ext cx="5321300" cy="134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ZoneTexte 9"/>
          <p:cNvSpPr txBox="1">
            <a:spLocks noChangeArrowheads="1"/>
          </p:cNvSpPr>
          <p:nvPr/>
        </p:nvSpPr>
        <p:spPr bwMode="auto">
          <a:xfrm>
            <a:off x="4473035" y="2069741"/>
            <a:ext cx="5232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sz="2400" dirty="0" smtClean="0">
                <a:latin typeface="Symbol" charset="0"/>
                <a:cs typeface="Symbol" charset="0"/>
              </a:rPr>
              <a:t>D</a:t>
            </a:r>
            <a:r>
              <a:rPr lang="en-GB" sz="2400" dirty="0" smtClean="0"/>
              <a:t>E</a:t>
            </a:r>
            <a:endParaRPr lang="en-GB" sz="2400" dirty="0"/>
          </a:p>
        </p:txBody>
      </p:sp>
      <p:grpSp>
        <p:nvGrpSpPr>
          <p:cNvPr id="9" name="Grouper 8"/>
          <p:cNvGrpSpPr/>
          <p:nvPr/>
        </p:nvGrpSpPr>
        <p:grpSpPr>
          <a:xfrm>
            <a:off x="4936067" y="2443163"/>
            <a:ext cx="3564466" cy="707886"/>
            <a:chOff x="4936067" y="2443163"/>
            <a:chExt cx="3564466" cy="707886"/>
          </a:xfrm>
        </p:grpSpPr>
        <p:sp>
          <p:nvSpPr>
            <p:cNvPr id="4" name="ZoneTexte 3"/>
            <p:cNvSpPr txBox="1"/>
            <p:nvPr/>
          </p:nvSpPr>
          <p:spPr>
            <a:xfrm>
              <a:off x="5274733" y="2443163"/>
              <a:ext cx="3225800" cy="707886"/>
            </a:xfrm>
            <a:prstGeom prst="rect">
              <a:avLst/>
            </a:prstGeom>
            <a:noFill/>
          </p:spPr>
          <p:txBody>
            <a:bodyPr wrap="square" rtlCol="0">
              <a:spAutoFit/>
            </a:bodyPr>
            <a:lstStyle/>
            <a:p>
              <a:pPr algn="ctr"/>
              <a:r>
                <a:rPr lang="en-GB" sz="2000" dirty="0" smtClean="0">
                  <a:solidFill>
                    <a:srgbClr val="FF0000"/>
                  </a:solidFill>
                </a:rPr>
                <a:t>How is the energy dissipated  in the medium?</a:t>
              </a:r>
              <a:endParaRPr lang="en-GB" sz="2000" dirty="0">
                <a:solidFill>
                  <a:srgbClr val="FF0000"/>
                </a:solidFill>
              </a:endParaRPr>
            </a:p>
          </p:txBody>
        </p:sp>
        <p:cxnSp>
          <p:nvCxnSpPr>
            <p:cNvPr id="8" name="Connecteur droit avec flèche 7"/>
            <p:cNvCxnSpPr/>
            <p:nvPr/>
          </p:nvCxnSpPr>
          <p:spPr>
            <a:xfrm>
              <a:off x="4936067" y="2443163"/>
              <a:ext cx="448733" cy="24923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6" name="Espace réservé du numéro de diapositive 5"/>
          <p:cNvSpPr>
            <a:spLocks noGrp="1"/>
          </p:cNvSpPr>
          <p:nvPr>
            <p:ph type="sldNum" sz="quarter" idx="12"/>
          </p:nvPr>
        </p:nvSpPr>
        <p:spPr/>
        <p:txBody>
          <a:bodyPr/>
          <a:lstStyle/>
          <a:p>
            <a:fld id="{C5DEC1AB-76CD-D94A-A2FE-67B7BC71C580}" type="slidenum">
              <a:rPr lang="en-GB" smtClean="0"/>
              <a:t>27</a:t>
            </a:fld>
            <a:endParaRPr lang="en-GB"/>
          </a:p>
        </p:txBody>
      </p:sp>
    </p:spTree>
    <p:extLst>
      <p:ext uri="{BB962C8B-B14F-4D97-AF65-F5344CB8AC3E}">
        <p14:creationId xmlns:p14="http://schemas.microsoft.com/office/powerpoint/2010/main" val="384277183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strips(downRight)">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7081" y="2943048"/>
            <a:ext cx="7674663" cy="1143000"/>
          </a:xfrm>
        </p:spPr>
        <p:txBody>
          <a:bodyPr/>
          <a:lstStyle/>
          <a:p>
            <a:r>
              <a:rPr lang="en-GB" dirty="0" smtClean="0"/>
              <a:t>Heavy Ion Collisions</a:t>
            </a:r>
            <a:endParaRPr lang="en-GB" dirty="0"/>
          </a:p>
        </p:txBody>
      </p:sp>
      <p:sp>
        <p:nvSpPr>
          <p:cNvPr id="5" name="Espace réservé du numéro de diapositive 4"/>
          <p:cNvSpPr>
            <a:spLocks noGrp="1"/>
          </p:cNvSpPr>
          <p:nvPr>
            <p:ph type="sldNum" sz="quarter" idx="12"/>
          </p:nvPr>
        </p:nvSpPr>
        <p:spPr/>
        <p:txBody>
          <a:bodyPr/>
          <a:lstStyle/>
          <a:p>
            <a:fld id="{C5DEC1AB-76CD-D94A-A2FE-67B7BC71C580}" type="slidenum">
              <a:rPr lang="en-GB" smtClean="0"/>
              <a:t>28</a:t>
            </a:fld>
            <a:endParaRPr lang="en-GB"/>
          </a:p>
        </p:txBody>
      </p:sp>
    </p:spTree>
    <p:extLst>
      <p:ext uri="{BB962C8B-B14F-4D97-AF65-F5344CB8AC3E}">
        <p14:creationId xmlns:p14="http://schemas.microsoft.com/office/powerpoint/2010/main" val="1189873785"/>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r>
              <a:rPr lang="en-US" dirty="0"/>
              <a:t>Experimental Method</a:t>
            </a:r>
          </a:p>
        </p:txBody>
      </p:sp>
      <p:sp>
        <p:nvSpPr>
          <p:cNvPr id="39939" name="Rectangle 3"/>
          <p:cNvSpPr>
            <a:spLocks noGrp="1" noChangeArrowheads="1"/>
          </p:cNvSpPr>
          <p:nvPr>
            <p:ph type="body" idx="1"/>
          </p:nvPr>
        </p:nvSpPr>
        <p:spPr>
          <a:xfrm>
            <a:off x="685800" y="1371600"/>
            <a:ext cx="8001000" cy="4495800"/>
          </a:xfrm>
        </p:spPr>
        <p:txBody>
          <a:bodyPr>
            <a:normAutofit/>
          </a:bodyPr>
          <a:lstStyle/>
          <a:p>
            <a:r>
              <a:rPr lang="en-US" dirty="0"/>
              <a:t>Heating matter with Ultra Relativistic Heavy Ion Collisions.</a:t>
            </a:r>
          </a:p>
          <a:p>
            <a:r>
              <a:rPr lang="en-US" dirty="0"/>
              <a:t>The first problems to be solved:</a:t>
            </a:r>
          </a:p>
          <a:p>
            <a:pPr lvl="3"/>
            <a:r>
              <a:rPr lang="en-US" dirty="0"/>
              <a:t>More complex than an incoherent superposition of individual </a:t>
            </a:r>
            <a:r>
              <a:rPr lang="en-US" dirty="0" err="1"/>
              <a:t>parton-parton</a:t>
            </a:r>
            <a:r>
              <a:rPr lang="en-US" dirty="0"/>
              <a:t> (nucleon-nucleon) collisions.</a:t>
            </a:r>
          </a:p>
          <a:p>
            <a:pPr lvl="3"/>
            <a:r>
              <a:rPr lang="en-US" dirty="0"/>
              <a:t>Full Thermal and Chemical Equilibration of the system.</a:t>
            </a:r>
          </a:p>
          <a:p>
            <a:pPr lvl="3"/>
            <a:r>
              <a:rPr lang="en-US" dirty="0"/>
              <a:t>Nuclear </a:t>
            </a:r>
            <a:r>
              <a:rPr lang="fr-FR" dirty="0"/>
              <a:t>D</a:t>
            </a:r>
            <a:r>
              <a:rPr lang="en-US" dirty="0" err="1"/>
              <a:t>ynamics</a:t>
            </a:r>
            <a:r>
              <a:rPr lang="en-US" dirty="0"/>
              <a:t> under control </a:t>
            </a:r>
          </a:p>
          <a:p>
            <a:r>
              <a:rPr lang="en-US" dirty="0"/>
              <a:t>Looking for Probes of the equilibrated and highly excited matter</a:t>
            </a:r>
            <a:r>
              <a:rPr lang="en-US" dirty="0" smtClean="0"/>
              <a:t>.</a:t>
            </a:r>
            <a:endParaRPr lang="en-US" dirty="0"/>
          </a:p>
          <a:p>
            <a:endParaRPr lang="en-US" dirty="0" smtClean="0"/>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29</a:t>
            </a:fld>
            <a:endParaRPr lang="en-GB"/>
          </a:p>
        </p:txBody>
      </p:sp>
    </p:spTree>
    <p:extLst>
      <p:ext uri="{BB962C8B-B14F-4D97-AF65-F5344CB8AC3E}">
        <p14:creationId xmlns:p14="http://schemas.microsoft.com/office/powerpoint/2010/main" val="3616567864"/>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Key Questions</a:t>
            </a:r>
            <a:endParaRPr lang="en-GB" dirty="0"/>
          </a:p>
        </p:txBody>
      </p:sp>
      <p:sp>
        <p:nvSpPr>
          <p:cNvPr id="3" name="Espace réservé du contenu 2"/>
          <p:cNvSpPr>
            <a:spLocks noGrp="1"/>
          </p:cNvSpPr>
          <p:nvPr>
            <p:ph idx="1"/>
          </p:nvPr>
        </p:nvSpPr>
        <p:spPr>
          <a:xfrm>
            <a:off x="457200" y="1346200"/>
            <a:ext cx="8229600" cy="5010150"/>
          </a:xfrm>
        </p:spPr>
        <p:txBody>
          <a:bodyPr>
            <a:normAutofit fontScale="85000" lnSpcReduction="10000"/>
          </a:bodyPr>
          <a:lstStyle/>
          <a:p>
            <a:pPr>
              <a:buFont typeface="Wingdings" charset="2"/>
              <a:buChar char="ü"/>
            </a:pPr>
            <a:r>
              <a:rPr lang="en-GB" dirty="0" smtClean="0"/>
              <a:t>What are the fundamental properties of strongly interacting matter as a function of temperature and density? </a:t>
            </a:r>
          </a:p>
          <a:p>
            <a:pPr>
              <a:buFont typeface="Wingdings" charset="2"/>
              <a:buChar char="ü"/>
            </a:pPr>
            <a:r>
              <a:rPr lang="en-GB" dirty="0" smtClean="0"/>
              <a:t>How do hadrons acquire their mass and how is the mass modified by the medium they move in? </a:t>
            </a:r>
          </a:p>
          <a:p>
            <a:pPr>
              <a:buFont typeface="Wingdings" charset="2"/>
              <a:buChar char="ü"/>
            </a:pPr>
            <a:r>
              <a:rPr lang="en-GB" dirty="0" smtClean="0"/>
              <a:t>What are the properties of the quark gluon plasma? </a:t>
            </a:r>
          </a:p>
          <a:p>
            <a:pPr>
              <a:buFont typeface="Wingdings" charset="2"/>
              <a:buChar char="ü"/>
            </a:pPr>
            <a:r>
              <a:rPr lang="en-GB" dirty="0" smtClean="0"/>
              <a:t>To which extent did these properties govern the </a:t>
            </a:r>
          </a:p>
          <a:p>
            <a:pPr>
              <a:buFont typeface="Wingdings" charset="2"/>
              <a:buChar char="ü"/>
            </a:pPr>
            <a:r>
              <a:rPr lang="en-GB" dirty="0" smtClean="0"/>
              <a:t>evolution of the universe? </a:t>
            </a:r>
          </a:p>
          <a:p>
            <a:pPr>
              <a:buFont typeface="Wingdings" charset="2"/>
              <a:buChar char="ü"/>
            </a:pPr>
            <a:r>
              <a:rPr lang="en-GB" dirty="0" smtClean="0"/>
              <a:t>Are there colour superconductors and highly dense </a:t>
            </a:r>
            <a:r>
              <a:rPr lang="en-GB" dirty="0" err="1" smtClean="0"/>
              <a:t>gluonic</a:t>
            </a:r>
            <a:r>
              <a:rPr lang="en-GB" dirty="0" smtClean="0"/>
              <a:t> objects in nature? </a:t>
            </a:r>
          </a:p>
          <a:p>
            <a:pPr>
              <a:buFont typeface="Wingdings" charset="2"/>
              <a:buChar char="ü"/>
            </a:pPr>
            <a:endParaRPr lang="en-GB" dirty="0"/>
          </a:p>
        </p:txBody>
      </p:sp>
      <p:sp>
        <p:nvSpPr>
          <p:cNvPr id="5" name="Rectangle 4"/>
          <p:cNvSpPr/>
          <p:nvPr/>
        </p:nvSpPr>
        <p:spPr>
          <a:xfrm>
            <a:off x="6077003" y="5939956"/>
            <a:ext cx="2503487" cy="307777"/>
          </a:xfrm>
          <a:prstGeom prst="rect">
            <a:avLst/>
          </a:prstGeom>
          <a:solidFill>
            <a:schemeClr val="accent1">
              <a:lumMod val="60000"/>
              <a:lumOff val="40000"/>
            </a:schemeClr>
          </a:solidFill>
        </p:spPr>
        <p:style>
          <a:lnRef idx="1">
            <a:schemeClr val="accent1"/>
          </a:lnRef>
          <a:fillRef idx="2">
            <a:schemeClr val="accent1"/>
          </a:fillRef>
          <a:effectRef idx="1">
            <a:schemeClr val="accent1"/>
          </a:effectRef>
          <a:fontRef idx="minor">
            <a:schemeClr val="dk1"/>
          </a:fontRef>
        </p:style>
        <p:txBody>
          <a:bodyPr>
            <a:spAutoFit/>
          </a:bodyPr>
          <a:lstStyle/>
          <a:p>
            <a:pPr algn="ctr"/>
            <a:r>
              <a:rPr lang="fr-FR" sz="1400" dirty="0" err="1" smtClean="0">
                <a:solidFill>
                  <a:srgbClr val="000000"/>
                </a:solidFill>
                <a:latin typeface="Courier New" charset="0"/>
                <a:ea typeface="ＭＳ Ｐゴシック" charset="0"/>
                <a:cs typeface="Courier New" charset="0"/>
              </a:rPr>
              <a:t>NuPECC</a:t>
            </a:r>
            <a:r>
              <a:rPr lang="fr-FR" sz="1400" dirty="0" smtClean="0">
                <a:solidFill>
                  <a:srgbClr val="000000"/>
                </a:solidFill>
                <a:latin typeface="Courier New" charset="0"/>
                <a:ea typeface="ＭＳ Ｐゴシック" charset="0"/>
                <a:cs typeface="Courier New" charset="0"/>
              </a:rPr>
              <a:t> Report</a:t>
            </a:r>
            <a:endParaRPr lang="en-GB" sz="1400" dirty="0">
              <a:solidFill>
                <a:srgbClr val="000000"/>
              </a:solidFill>
              <a:latin typeface="Courier New" charset="0"/>
              <a:ea typeface="ＭＳ Ｐゴシック" charset="0"/>
              <a:cs typeface="Courier New" charset="0"/>
            </a:endParaRPr>
          </a:p>
        </p:txBody>
      </p:sp>
      <p:sp>
        <p:nvSpPr>
          <p:cNvPr id="6" name="Rectangle à coins arrondis 5"/>
          <p:cNvSpPr/>
          <p:nvPr/>
        </p:nvSpPr>
        <p:spPr>
          <a:xfrm>
            <a:off x="457200" y="1346200"/>
            <a:ext cx="8329707" cy="1193800"/>
          </a:xfrm>
          <a:prstGeom prst="round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a:solidFill>
                  <a:srgbClr val="FF0000"/>
                </a:solidFill>
              </a:ln>
              <a:noFill/>
            </a:endParaRPr>
          </a:p>
        </p:txBody>
      </p:sp>
      <p:sp>
        <p:nvSpPr>
          <p:cNvPr id="7" name="Rectangle à coins arrondis 6"/>
          <p:cNvSpPr/>
          <p:nvPr/>
        </p:nvSpPr>
        <p:spPr>
          <a:xfrm>
            <a:off x="458693" y="3340100"/>
            <a:ext cx="8329707" cy="825500"/>
          </a:xfrm>
          <a:prstGeom prst="roundRect">
            <a:avLst/>
          </a:prstGeom>
          <a:noFill/>
          <a:ln w="285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a:solidFill>
                  <a:srgbClr val="FF0000"/>
                </a:solidFill>
              </a:ln>
              <a:noFill/>
            </a:endParaRPr>
          </a:p>
        </p:txBody>
      </p:sp>
      <p:sp>
        <p:nvSpPr>
          <p:cNvPr id="9" name="Espace réservé du numéro de diapositive 8"/>
          <p:cNvSpPr>
            <a:spLocks noGrp="1"/>
          </p:cNvSpPr>
          <p:nvPr>
            <p:ph type="sldNum" sz="quarter" idx="12"/>
          </p:nvPr>
        </p:nvSpPr>
        <p:spPr/>
        <p:txBody>
          <a:bodyPr/>
          <a:lstStyle/>
          <a:p>
            <a:fld id="{C5DEC1AB-76CD-D94A-A2FE-67B7BC71C580}" type="slidenum">
              <a:rPr lang="en-GB" smtClean="0"/>
              <a:t>3</a:t>
            </a:fld>
            <a:endParaRPr lang="en-GB"/>
          </a:p>
        </p:txBody>
      </p:sp>
    </p:spTree>
    <p:extLst>
      <p:ext uri="{BB962C8B-B14F-4D97-AF65-F5344CB8AC3E}">
        <p14:creationId xmlns:p14="http://schemas.microsoft.com/office/powerpoint/2010/main" val="22907456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strips(down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strips(down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GB" dirty="0" err="1" smtClean="0"/>
              <a:t>Bjorken</a:t>
            </a:r>
            <a:r>
              <a:rPr lang="en-GB" dirty="0" smtClean="0"/>
              <a:t> Model I</a:t>
            </a:r>
            <a:endParaRPr lang="en-GB" dirty="0"/>
          </a:p>
        </p:txBody>
      </p:sp>
      <p:pic>
        <p:nvPicPr>
          <p:cNvPr id="6" name="Image 5"/>
          <p:cNvPicPr>
            <a:picLocks noChangeAspect="1"/>
          </p:cNvPicPr>
          <p:nvPr/>
        </p:nvPicPr>
        <p:blipFill>
          <a:blip r:embed="rId2"/>
          <a:stretch>
            <a:fillRect/>
          </a:stretch>
        </p:blipFill>
        <p:spPr>
          <a:xfrm>
            <a:off x="990429" y="993076"/>
            <a:ext cx="7074365" cy="5483924"/>
          </a:xfrm>
          <a:prstGeom prst="rect">
            <a:avLst/>
          </a:prstGeom>
        </p:spPr>
      </p:pic>
      <p:sp>
        <p:nvSpPr>
          <p:cNvPr id="7" name="ZoneTexte 6"/>
          <p:cNvSpPr txBox="1"/>
          <p:nvPr/>
        </p:nvSpPr>
        <p:spPr bwMode="auto">
          <a:xfrm>
            <a:off x="6040337" y="6134099"/>
            <a:ext cx="2959100" cy="296861"/>
          </a:xfrm>
          <a:prstGeom prst="rect">
            <a:avLst/>
          </a:prstGeom>
          <a:solidFill>
            <a:schemeClr val="accent1">
              <a:lumMod val="60000"/>
              <a:lumOff val="40000"/>
            </a:schemeClr>
          </a:solidFill>
        </p:spPr>
        <p:style>
          <a:lnRef idx="1">
            <a:schemeClr val="accent2"/>
          </a:lnRef>
          <a:fillRef idx="2">
            <a:schemeClr val="accent2"/>
          </a:fillRef>
          <a:effectRef idx="1">
            <a:schemeClr val="accent2"/>
          </a:effectRef>
          <a:fontRef idx="minor">
            <a:schemeClr val="dk1"/>
          </a:fontRef>
        </p:style>
        <p:txBody>
          <a:bodyPr lIns="81043" tIns="40522" rIns="81043" bIns="40522">
            <a:spAutoFit/>
          </a:bodyPr>
          <a:lstStyle/>
          <a:p>
            <a:pPr algn="ctr" fontAlgn="auto">
              <a:spcBef>
                <a:spcPts val="0"/>
              </a:spcBef>
              <a:spcAft>
                <a:spcPts val="0"/>
              </a:spcAft>
              <a:defRPr/>
            </a:pPr>
            <a:r>
              <a:rPr lang="en-GB" sz="1400" dirty="0" err="1">
                <a:solidFill>
                  <a:srgbClr val="800000"/>
                </a:solidFill>
                <a:latin typeface="Courier New"/>
                <a:ea typeface="Comic Sans MS" charset="0"/>
                <a:cs typeface="Courier New"/>
              </a:rPr>
              <a:t>Bjorken</a:t>
            </a:r>
            <a:r>
              <a:rPr lang="en-GB" sz="1400" dirty="0">
                <a:solidFill>
                  <a:srgbClr val="800000"/>
                </a:solidFill>
                <a:latin typeface="Courier New"/>
                <a:ea typeface="Comic Sans MS" charset="0"/>
                <a:cs typeface="Courier New"/>
              </a:rPr>
              <a:t> PRD27 140 (1983)</a:t>
            </a:r>
          </a:p>
        </p:txBody>
      </p:sp>
      <p:sp>
        <p:nvSpPr>
          <p:cNvPr id="8" name="ZoneTexte 7"/>
          <p:cNvSpPr txBox="1"/>
          <p:nvPr/>
        </p:nvSpPr>
        <p:spPr>
          <a:xfrm>
            <a:off x="5577809" y="1096886"/>
            <a:ext cx="2710404" cy="461665"/>
          </a:xfrm>
          <a:prstGeom prst="rect">
            <a:avLst/>
          </a:prstGeom>
          <a:noFill/>
        </p:spPr>
        <p:txBody>
          <a:bodyPr wrap="square" rtlCol="0">
            <a:spAutoFit/>
          </a:bodyPr>
          <a:lstStyle/>
          <a:p>
            <a:pPr algn="ctr"/>
            <a:r>
              <a:rPr lang="en-GB" sz="2400" dirty="0" err="1" smtClean="0">
                <a:solidFill>
                  <a:srgbClr val="FF0000"/>
                </a:solidFill>
              </a:rPr>
              <a:t>sqrt</a:t>
            </a:r>
            <a:r>
              <a:rPr lang="en-GB" sz="2400" dirty="0" smtClean="0">
                <a:solidFill>
                  <a:srgbClr val="FF0000"/>
                </a:solidFill>
              </a:rPr>
              <a:t>(s)&gt;20 </a:t>
            </a:r>
            <a:r>
              <a:rPr lang="en-GB" sz="2400" dirty="0" err="1" smtClean="0">
                <a:solidFill>
                  <a:srgbClr val="FF0000"/>
                </a:solidFill>
              </a:rPr>
              <a:t>GeV</a:t>
            </a:r>
            <a:endParaRPr lang="en-GB" sz="2400" dirty="0">
              <a:solidFill>
                <a:srgbClr val="FF0000"/>
              </a:solidFill>
            </a:endParaRPr>
          </a:p>
        </p:txBody>
      </p:sp>
      <p:cxnSp>
        <p:nvCxnSpPr>
          <p:cNvPr id="10" name="Connecteur droit avec flèche 9"/>
          <p:cNvCxnSpPr/>
          <p:nvPr/>
        </p:nvCxnSpPr>
        <p:spPr>
          <a:xfrm flipV="1">
            <a:off x="5103629" y="1708704"/>
            <a:ext cx="1829382" cy="107188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4" name="ZoneTexte 13"/>
          <p:cNvSpPr txBox="1"/>
          <p:nvPr/>
        </p:nvSpPr>
        <p:spPr>
          <a:xfrm>
            <a:off x="358582" y="3194983"/>
            <a:ext cx="2710404" cy="1200328"/>
          </a:xfrm>
          <a:prstGeom prst="rect">
            <a:avLst/>
          </a:prstGeom>
          <a:noFill/>
        </p:spPr>
        <p:txBody>
          <a:bodyPr wrap="square" rtlCol="0">
            <a:spAutoFit/>
          </a:bodyPr>
          <a:lstStyle/>
          <a:p>
            <a:pPr algn="ctr"/>
            <a:r>
              <a:rPr lang="en-GB" sz="2400" dirty="0" smtClean="0">
                <a:solidFill>
                  <a:srgbClr val="FF0000"/>
                </a:solidFill>
              </a:rPr>
              <a:t>At LHC</a:t>
            </a:r>
          </a:p>
          <a:p>
            <a:pPr algn="ctr"/>
            <a:r>
              <a:rPr lang="en-GB" sz="2400" dirty="0" smtClean="0">
                <a:solidFill>
                  <a:srgbClr val="FF0000"/>
                </a:solidFill>
                <a:latin typeface="Symbol" charset="2"/>
                <a:cs typeface="Symbol" charset="2"/>
              </a:rPr>
              <a:t>e</a:t>
            </a:r>
            <a:r>
              <a:rPr lang="en-GB" sz="2400" baseline="-25000" dirty="0" smtClean="0">
                <a:solidFill>
                  <a:srgbClr val="FF0000"/>
                </a:solidFill>
              </a:rPr>
              <a:t>0</a:t>
            </a:r>
            <a:r>
              <a:rPr lang="en-GB" sz="2400" dirty="0" smtClean="0">
                <a:solidFill>
                  <a:srgbClr val="FF0000"/>
                </a:solidFill>
              </a:rPr>
              <a:t> ~ 10-40 </a:t>
            </a:r>
            <a:r>
              <a:rPr lang="en-GB" sz="2400" dirty="0" err="1" smtClean="0">
                <a:solidFill>
                  <a:srgbClr val="FF0000"/>
                </a:solidFill>
              </a:rPr>
              <a:t>GeV</a:t>
            </a:r>
            <a:r>
              <a:rPr lang="en-GB" sz="2400" dirty="0" smtClean="0">
                <a:solidFill>
                  <a:srgbClr val="FF0000"/>
                </a:solidFill>
              </a:rPr>
              <a:t>/fm3</a:t>
            </a:r>
          </a:p>
          <a:p>
            <a:pPr algn="ctr"/>
            <a:r>
              <a:rPr lang="en-GB" sz="2400" dirty="0" smtClean="0">
                <a:solidFill>
                  <a:srgbClr val="FF0000"/>
                </a:solidFill>
              </a:rPr>
              <a:t>T</a:t>
            </a:r>
            <a:r>
              <a:rPr lang="en-GB" sz="2400" baseline="-25000" dirty="0" smtClean="0">
                <a:solidFill>
                  <a:srgbClr val="FF0000"/>
                </a:solidFill>
              </a:rPr>
              <a:t>i</a:t>
            </a:r>
            <a:r>
              <a:rPr lang="en-GB" sz="2400" dirty="0" smtClean="0">
                <a:solidFill>
                  <a:srgbClr val="FF0000"/>
                </a:solidFill>
              </a:rPr>
              <a:t> ~ 350-550 </a:t>
            </a:r>
            <a:r>
              <a:rPr lang="en-GB" sz="2400" dirty="0" err="1" smtClean="0">
                <a:solidFill>
                  <a:srgbClr val="FF0000"/>
                </a:solidFill>
              </a:rPr>
              <a:t>TeV</a:t>
            </a:r>
            <a:endParaRPr lang="en-GB" sz="2400" dirty="0">
              <a:solidFill>
                <a:srgbClr val="FF0000"/>
              </a:solidFill>
            </a:endParaRPr>
          </a:p>
        </p:txBody>
      </p:sp>
      <p:cxnSp>
        <p:nvCxnSpPr>
          <p:cNvPr id="15" name="Connecteur droit avec flèche 14"/>
          <p:cNvCxnSpPr>
            <a:endCxn id="14" idx="3"/>
          </p:cNvCxnSpPr>
          <p:nvPr/>
        </p:nvCxnSpPr>
        <p:spPr>
          <a:xfrm flipH="1" flipV="1">
            <a:off x="3068986" y="3795147"/>
            <a:ext cx="1440385" cy="60016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18" name="Image 17"/>
          <p:cNvPicPr>
            <a:picLocks noChangeAspect="1"/>
          </p:cNvPicPr>
          <p:nvPr/>
        </p:nvPicPr>
        <p:blipFill>
          <a:blip r:embed="rId3"/>
          <a:stretch>
            <a:fillRect/>
          </a:stretch>
        </p:blipFill>
        <p:spPr>
          <a:xfrm>
            <a:off x="6028685" y="3194983"/>
            <a:ext cx="3136900" cy="1181100"/>
          </a:xfrm>
          <a:prstGeom prst="rect">
            <a:avLst/>
          </a:prstGeom>
        </p:spPr>
      </p:pic>
      <p:cxnSp>
        <p:nvCxnSpPr>
          <p:cNvPr id="19" name="Connecteur droit avec flèche 18"/>
          <p:cNvCxnSpPr>
            <a:endCxn id="18" idx="1"/>
          </p:cNvCxnSpPr>
          <p:nvPr/>
        </p:nvCxnSpPr>
        <p:spPr>
          <a:xfrm flipV="1">
            <a:off x="4509370" y="3785533"/>
            <a:ext cx="1519315" cy="60977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 name="Espace réservé du numéro de diapositive 4"/>
          <p:cNvSpPr>
            <a:spLocks noGrp="1"/>
          </p:cNvSpPr>
          <p:nvPr>
            <p:ph type="sldNum" sz="quarter" idx="12"/>
          </p:nvPr>
        </p:nvSpPr>
        <p:spPr/>
        <p:txBody>
          <a:bodyPr/>
          <a:lstStyle/>
          <a:p>
            <a:fld id="{C5DEC1AB-76CD-D94A-A2FE-67B7BC71C580}" type="slidenum">
              <a:rPr lang="en-GB" smtClean="0"/>
              <a:t>30</a:t>
            </a:fld>
            <a:endParaRPr lang="en-GB"/>
          </a:p>
        </p:txBody>
      </p:sp>
    </p:spTree>
    <p:extLst>
      <p:ext uri="{BB962C8B-B14F-4D97-AF65-F5344CB8AC3E}">
        <p14:creationId xmlns:p14="http://schemas.microsoft.com/office/powerpoint/2010/main" val="3051753056"/>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err="1" smtClean="0"/>
              <a:t>Bjorken</a:t>
            </a:r>
            <a:r>
              <a:rPr lang="en-GB" dirty="0" smtClean="0"/>
              <a:t> Model II</a:t>
            </a:r>
            <a:endParaRPr lang="en-GB" dirty="0"/>
          </a:p>
        </p:txBody>
      </p:sp>
      <p:pic>
        <p:nvPicPr>
          <p:cNvPr id="3" name="Image 2"/>
          <p:cNvPicPr>
            <a:picLocks noChangeAspect="1"/>
          </p:cNvPicPr>
          <p:nvPr/>
        </p:nvPicPr>
        <p:blipFill>
          <a:blip r:embed="rId2"/>
          <a:stretch>
            <a:fillRect/>
          </a:stretch>
        </p:blipFill>
        <p:spPr>
          <a:xfrm>
            <a:off x="852448" y="1080607"/>
            <a:ext cx="7804258" cy="5079863"/>
          </a:xfrm>
          <a:prstGeom prst="rect">
            <a:avLst/>
          </a:prstGeom>
        </p:spPr>
      </p:pic>
      <p:sp>
        <p:nvSpPr>
          <p:cNvPr id="4" name="ZoneTexte 3"/>
          <p:cNvSpPr txBox="1"/>
          <p:nvPr/>
        </p:nvSpPr>
        <p:spPr bwMode="auto">
          <a:xfrm>
            <a:off x="6065737" y="6146799"/>
            <a:ext cx="2959100" cy="296861"/>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lIns="81043" tIns="40522" rIns="81043" bIns="40522">
            <a:spAutoFit/>
          </a:bodyPr>
          <a:lstStyle/>
          <a:p>
            <a:pPr algn="ctr" fontAlgn="auto">
              <a:spcBef>
                <a:spcPts val="0"/>
              </a:spcBef>
              <a:spcAft>
                <a:spcPts val="0"/>
              </a:spcAft>
              <a:defRPr/>
            </a:pPr>
            <a:r>
              <a:rPr lang="en-GB" sz="1400" dirty="0" err="1">
                <a:solidFill>
                  <a:srgbClr val="800000"/>
                </a:solidFill>
                <a:latin typeface="Courier New"/>
                <a:ea typeface="Comic Sans MS" charset="0"/>
                <a:cs typeface="Courier New"/>
              </a:rPr>
              <a:t>Bjorken</a:t>
            </a:r>
            <a:r>
              <a:rPr lang="en-GB" sz="1400" dirty="0">
                <a:solidFill>
                  <a:srgbClr val="800000"/>
                </a:solidFill>
                <a:latin typeface="Courier New"/>
                <a:ea typeface="Comic Sans MS" charset="0"/>
                <a:cs typeface="Courier New"/>
              </a:rPr>
              <a:t> PRD27 140 (1983)</a:t>
            </a:r>
          </a:p>
        </p:txBody>
      </p:sp>
      <p:sp>
        <p:nvSpPr>
          <p:cNvPr id="7" name="Espace réservé du numéro de diapositive 6"/>
          <p:cNvSpPr>
            <a:spLocks noGrp="1"/>
          </p:cNvSpPr>
          <p:nvPr>
            <p:ph type="sldNum" sz="quarter" idx="12"/>
          </p:nvPr>
        </p:nvSpPr>
        <p:spPr/>
        <p:txBody>
          <a:bodyPr/>
          <a:lstStyle/>
          <a:p>
            <a:fld id="{C5DEC1AB-76CD-D94A-A2FE-67B7BC71C580}" type="slidenum">
              <a:rPr lang="en-GB" smtClean="0"/>
              <a:t>31</a:t>
            </a:fld>
            <a:endParaRPr lang="en-GB"/>
          </a:p>
        </p:txBody>
      </p:sp>
    </p:spTree>
    <p:extLst>
      <p:ext uri="{BB962C8B-B14F-4D97-AF65-F5344CB8AC3E}">
        <p14:creationId xmlns:p14="http://schemas.microsoft.com/office/powerpoint/2010/main" val="1125831350"/>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0" y="215900"/>
            <a:ext cx="9144000" cy="2171971"/>
          </a:xfrm>
          <a:prstGeom prst="rect">
            <a:avLst/>
          </a:prstGeom>
        </p:spPr>
      </p:pic>
      <p:pic>
        <p:nvPicPr>
          <p:cNvPr id="7" name="Image 6"/>
          <p:cNvPicPr>
            <a:picLocks noChangeAspect="1"/>
          </p:cNvPicPr>
          <p:nvPr/>
        </p:nvPicPr>
        <p:blipFill>
          <a:blip r:embed="rId3"/>
          <a:stretch>
            <a:fillRect/>
          </a:stretch>
        </p:blipFill>
        <p:spPr>
          <a:xfrm>
            <a:off x="0" y="2374900"/>
            <a:ext cx="9144000" cy="4159325"/>
          </a:xfrm>
          <a:prstGeom prst="rect">
            <a:avLst/>
          </a:prstGeom>
        </p:spPr>
      </p:pic>
      <p:pic>
        <p:nvPicPr>
          <p:cNvPr id="9" name="Image 8"/>
          <p:cNvPicPr>
            <a:picLocks noChangeAspect="1"/>
          </p:cNvPicPr>
          <p:nvPr/>
        </p:nvPicPr>
        <p:blipFill>
          <a:blip r:embed="rId4"/>
          <a:stretch>
            <a:fillRect/>
          </a:stretch>
        </p:blipFill>
        <p:spPr>
          <a:xfrm>
            <a:off x="0" y="2387870"/>
            <a:ext cx="1829513" cy="634729"/>
          </a:xfrm>
          <a:prstGeom prst="rect">
            <a:avLst/>
          </a:prstGeom>
        </p:spPr>
      </p:pic>
      <p:sp>
        <p:nvSpPr>
          <p:cNvPr id="3" name="Espace réservé du numéro de diapositive 2"/>
          <p:cNvSpPr>
            <a:spLocks noGrp="1"/>
          </p:cNvSpPr>
          <p:nvPr>
            <p:ph type="sldNum" sz="quarter" idx="4"/>
          </p:nvPr>
        </p:nvSpPr>
        <p:spPr/>
        <p:txBody>
          <a:bodyPr/>
          <a:lstStyle/>
          <a:p>
            <a:fld id="{2066355A-084C-D24E-9AD2-7E4FC41EA627}" type="slidenum">
              <a:rPr lang="en-US" smtClean="0"/>
              <a:pPr/>
              <a:t>32</a:t>
            </a:fld>
            <a:endParaRPr lang="en-US" dirty="0"/>
          </a:p>
        </p:txBody>
      </p:sp>
    </p:spTree>
    <p:extLst>
      <p:ext uri="{BB962C8B-B14F-4D97-AF65-F5344CB8AC3E}">
        <p14:creationId xmlns:p14="http://schemas.microsoft.com/office/powerpoint/2010/main" val="140775034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linds(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QGP droplet rapidity</a:t>
            </a:r>
            <a:endParaRPr lang="en-GB" dirty="0"/>
          </a:p>
        </p:txBody>
      </p:sp>
      <p:sp>
        <p:nvSpPr>
          <p:cNvPr id="5" name="Espace réservé du contenu 4"/>
          <p:cNvSpPr>
            <a:spLocks noGrp="1"/>
          </p:cNvSpPr>
          <p:nvPr>
            <p:ph idx="1"/>
          </p:nvPr>
        </p:nvSpPr>
        <p:spPr/>
        <p:txBody>
          <a:bodyPr/>
          <a:lstStyle/>
          <a:p>
            <a:r>
              <a:rPr lang="en-GB" dirty="0" smtClean="0"/>
              <a:t>QGP is produced along </a:t>
            </a:r>
            <a:r>
              <a:rPr lang="en-GB" dirty="0" err="1" smtClean="0"/>
              <a:t>Bjorken</a:t>
            </a:r>
            <a:r>
              <a:rPr lang="en-GB" dirty="0" smtClean="0"/>
              <a:t> rapidity plateau, provided that the </a:t>
            </a:r>
            <a:r>
              <a:rPr lang="en-GB" dirty="0" smtClean="0"/>
              <a:t>charged </a:t>
            </a:r>
            <a:r>
              <a:rPr lang="en-GB" dirty="0" smtClean="0"/>
              <a:t>particle density is large enough.</a:t>
            </a:r>
          </a:p>
          <a:p>
            <a:r>
              <a:rPr lang="en-GB" dirty="0" smtClean="0"/>
              <a:t>To some extend, many QGP droplets coexists in a single heavy ion collisions.</a:t>
            </a:r>
          </a:p>
          <a:p>
            <a:r>
              <a:rPr lang="en-GB" dirty="0" smtClean="0"/>
              <a:t>Initial condition like gluon density, energy density, charm density etc. varies with rapidity.</a:t>
            </a:r>
          </a:p>
          <a:p>
            <a:endParaRPr lang="en-GB" dirty="0"/>
          </a:p>
        </p:txBody>
      </p:sp>
      <p:sp>
        <p:nvSpPr>
          <p:cNvPr id="6" name="Espace réservé du numéro de diapositive 5"/>
          <p:cNvSpPr>
            <a:spLocks noGrp="1"/>
          </p:cNvSpPr>
          <p:nvPr>
            <p:ph type="sldNum" sz="quarter" idx="12"/>
          </p:nvPr>
        </p:nvSpPr>
        <p:spPr/>
        <p:txBody>
          <a:bodyPr/>
          <a:lstStyle/>
          <a:p>
            <a:fld id="{C5DEC1AB-76CD-D94A-A2FE-67B7BC71C580}" type="slidenum">
              <a:rPr lang="en-GB" smtClean="0"/>
              <a:t>33</a:t>
            </a:fld>
            <a:endParaRPr lang="en-GB"/>
          </a:p>
        </p:txBody>
      </p:sp>
    </p:spTree>
    <p:extLst>
      <p:ext uri="{BB962C8B-B14F-4D97-AF65-F5344CB8AC3E}">
        <p14:creationId xmlns:p14="http://schemas.microsoft.com/office/powerpoint/2010/main" val="740510306"/>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Titre 1"/>
          <p:cNvSpPr>
            <a:spLocks noGrp="1"/>
          </p:cNvSpPr>
          <p:nvPr>
            <p:ph type="title"/>
          </p:nvPr>
        </p:nvSpPr>
        <p:spPr/>
        <p:txBody>
          <a:bodyPr/>
          <a:lstStyle/>
          <a:p>
            <a:r>
              <a:rPr lang="en-GB"/>
              <a:t>H</a:t>
            </a:r>
            <a:r>
              <a:rPr lang="fr-FR"/>
              <a:t>e</a:t>
            </a:r>
            <a:r>
              <a:rPr lang="en-GB"/>
              <a:t>avy Ion Facilities</a:t>
            </a:r>
          </a:p>
        </p:txBody>
      </p:sp>
      <p:sp>
        <p:nvSpPr>
          <p:cNvPr id="49155" name="Espace réservé du contenu 2"/>
          <p:cNvSpPr>
            <a:spLocks noGrp="1"/>
          </p:cNvSpPr>
          <p:nvPr>
            <p:ph idx="1"/>
          </p:nvPr>
        </p:nvSpPr>
        <p:spPr>
          <a:xfrm>
            <a:off x="139824" y="1371371"/>
            <a:ext cx="8878915" cy="5292936"/>
          </a:xfrm>
        </p:spPr>
        <p:txBody>
          <a:bodyPr/>
          <a:lstStyle/>
          <a:p>
            <a:r>
              <a:rPr lang="en-GB" dirty="0"/>
              <a:t>SPS Heavy Ion accelerator (1986-):</a:t>
            </a:r>
          </a:p>
          <a:p>
            <a:pPr lvl="1"/>
            <a:r>
              <a:rPr lang="en-GB" sz="2400" dirty="0" err="1"/>
              <a:t>Pb</a:t>
            </a:r>
            <a:r>
              <a:rPr lang="en-GB" sz="2400" dirty="0"/>
              <a:t>, In at 158A </a:t>
            </a:r>
            <a:r>
              <a:rPr lang="en-GB" sz="2400" dirty="0" err="1"/>
              <a:t>GeV</a:t>
            </a:r>
            <a:r>
              <a:rPr lang="en-GB" sz="2400" dirty="0"/>
              <a:t>, O, S at 200A </a:t>
            </a:r>
            <a:r>
              <a:rPr lang="en-GB" sz="2400" dirty="0" err="1"/>
              <a:t>GeV</a:t>
            </a:r>
            <a:r>
              <a:rPr lang="en-GB" sz="2400" dirty="0"/>
              <a:t> on fixed target;</a:t>
            </a:r>
          </a:p>
          <a:p>
            <a:pPr lvl="1"/>
            <a:r>
              <a:rPr lang="en-GB" sz="2400" dirty="0"/>
              <a:t>NA35,WA80, CERES, WA98, NA50, NA49, NA57, NA60..</a:t>
            </a:r>
            <a:endParaRPr lang="fr-FR" sz="2400" dirty="0"/>
          </a:p>
          <a:p>
            <a:r>
              <a:rPr lang="fr-FR" dirty="0"/>
              <a:t>RHIC, BNL (2000 - ?):</a:t>
            </a:r>
          </a:p>
          <a:p>
            <a:pPr lvl="1"/>
            <a:r>
              <a:rPr lang="fr-FR" sz="2400" dirty="0" err="1"/>
              <a:t>Au+Au</a:t>
            </a:r>
            <a:r>
              <a:rPr lang="fr-FR" sz="2400" dirty="0"/>
              <a:t> </a:t>
            </a:r>
            <a:r>
              <a:rPr lang="fr-FR" sz="2400" dirty="0" err="1"/>
              <a:t>at</a:t>
            </a:r>
            <a:r>
              <a:rPr lang="fr-FR" sz="2400" dirty="0"/>
              <a:t> 62, 130, 200A </a:t>
            </a:r>
            <a:r>
              <a:rPr lang="fr-FR" sz="2400" dirty="0" err="1"/>
              <a:t>GeV</a:t>
            </a:r>
            <a:r>
              <a:rPr lang="fr-FR" sz="2400" dirty="0"/>
              <a:t>, </a:t>
            </a:r>
            <a:r>
              <a:rPr lang="fr-FR" sz="2400" dirty="0" err="1"/>
              <a:t>d+Au</a:t>
            </a:r>
            <a:r>
              <a:rPr lang="fr-FR" sz="2400" dirty="0"/>
              <a:t> </a:t>
            </a:r>
            <a:r>
              <a:rPr lang="fr-FR" sz="2400" dirty="0" err="1"/>
              <a:t>at</a:t>
            </a:r>
            <a:r>
              <a:rPr lang="fr-FR" sz="2400" dirty="0"/>
              <a:t> 200 </a:t>
            </a:r>
            <a:r>
              <a:rPr lang="fr-FR" sz="2400" dirty="0" err="1"/>
              <a:t>GeV</a:t>
            </a:r>
            <a:r>
              <a:rPr lang="fr-FR" sz="2400" dirty="0"/>
              <a:t>, </a:t>
            </a:r>
            <a:r>
              <a:rPr lang="fr-FR" sz="2400" dirty="0" err="1"/>
              <a:t>p+p</a:t>
            </a:r>
            <a:r>
              <a:rPr lang="fr-FR" sz="2400" dirty="0"/>
              <a:t> </a:t>
            </a:r>
            <a:r>
              <a:rPr lang="fr-FR" sz="2400" dirty="0" err="1"/>
              <a:t>at</a:t>
            </a:r>
            <a:r>
              <a:rPr lang="fr-FR" sz="2400" dirty="0"/>
              <a:t> 200GeV and </a:t>
            </a:r>
            <a:r>
              <a:rPr lang="fr-FR" sz="2400" dirty="0" err="1"/>
              <a:t>Cu+Cu</a:t>
            </a:r>
            <a:r>
              <a:rPr lang="fr-FR" sz="2400" dirty="0"/>
              <a:t> </a:t>
            </a:r>
            <a:r>
              <a:rPr lang="fr-FR" sz="2400" dirty="0" err="1"/>
              <a:t>at</a:t>
            </a:r>
            <a:r>
              <a:rPr lang="fr-FR" sz="2400" dirty="0"/>
              <a:t> 62 and 200A </a:t>
            </a:r>
            <a:r>
              <a:rPr lang="fr-FR" sz="2400" dirty="0" err="1"/>
              <a:t>GeV</a:t>
            </a:r>
            <a:r>
              <a:rPr lang="fr-FR" sz="2400" dirty="0"/>
              <a:t>;</a:t>
            </a:r>
          </a:p>
          <a:p>
            <a:pPr lvl="1"/>
            <a:r>
              <a:rPr lang="fr-FR" sz="2400" dirty="0"/>
              <a:t>PHENIX, STAR, PHOBOS, BRAHMS;</a:t>
            </a:r>
          </a:p>
          <a:p>
            <a:r>
              <a:rPr lang="fr-FR" dirty="0"/>
              <a:t>LHC, CERN (</a:t>
            </a:r>
            <a:r>
              <a:rPr lang="fr-FR" dirty="0" smtClean="0"/>
              <a:t>2010 </a:t>
            </a:r>
            <a:r>
              <a:rPr lang="fr-FR" dirty="0"/>
              <a:t>- ?):	</a:t>
            </a:r>
          </a:p>
          <a:p>
            <a:pPr lvl="1">
              <a:buFontTx/>
              <a:buChar char="-"/>
            </a:pPr>
            <a:r>
              <a:rPr lang="fr-FR" sz="2400" dirty="0" err="1"/>
              <a:t>PbPb</a:t>
            </a:r>
            <a:r>
              <a:rPr lang="fr-FR" sz="2400" dirty="0"/>
              <a:t> </a:t>
            </a:r>
            <a:r>
              <a:rPr lang="fr-FR" sz="2400" dirty="0" err="1"/>
              <a:t>at</a:t>
            </a:r>
            <a:r>
              <a:rPr lang="fr-FR" sz="2400" dirty="0"/>
              <a:t> 5.5A </a:t>
            </a:r>
            <a:r>
              <a:rPr lang="fr-FR" sz="2400" dirty="0" err="1"/>
              <a:t>TeV</a:t>
            </a:r>
            <a:r>
              <a:rPr lang="fr-FR" sz="2400" dirty="0"/>
              <a:t>;</a:t>
            </a:r>
          </a:p>
          <a:p>
            <a:pPr lvl="1">
              <a:buFontTx/>
              <a:buChar char="-"/>
            </a:pPr>
            <a:r>
              <a:rPr lang="fr-FR" sz="2400" dirty="0"/>
              <a:t>ALICE, CMS, ATLAS;</a:t>
            </a:r>
          </a:p>
          <a:p>
            <a:pPr lvl="1"/>
            <a:endParaRPr lang="en-GB" dirty="0"/>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34</a:t>
            </a:fld>
            <a:endParaRPr lang="en-GB"/>
          </a:p>
        </p:txBody>
      </p:sp>
    </p:spTree>
    <p:extLst>
      <p:ext uri="{BB962C8B-B14F-4D97-AF65-F5344CB8AC3E}">
        <p14:creationId xmlns:p14="http://schemas.microsoft.com/office/powerpoint/2010/main" val="2086678169"/>
      </p:ext>
    </p:extLst>
  </p:cSld>
  <p:clrMapOvr>
    <a:masterClrMapping/>
  </p:clrMapOvr>
  <p:transition xmlns:p14="http://schemas.microsoft.com/office/powerpoint/2010/main" spd="med">
    <p:push dir="u"/>
  </p:transition>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914400" y="34662"/>
            <a:ext cx="7696200" cy="1143000"/>
          </a:xfrm>
        </p:spPr>
        <p:txBody>
          <a:bodyPr>
            <a:normAutofit/>
          </a:bodyPr>
          <a:lstStyle/>
          <a:p>
            <a:r>
              <a:rPr lang="en-US" dirty="0"/>
              <a:t>Relativistic Heavy Ion </a:t>
            </a:r>
            <a:r>
              <a:rPr lang="en-US" dirty="0" smtClean="0"/>
              <a:t>Collider</a:t>
            </a:r>
            <a:endParaRPr lang="en-US" dirty="0"/>
          </a:p>
        </p:txBody>
      </p:sp>
      <p:pic>
        <p:nvPicPr>
          <p:cNvPr id="52227" name="Picture 4" descr="RHICcomplex.jpg                                                00000904 PA server                      B15D229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38600" y="1552575"/>
            <a:ext cx="5029200" cy="3705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228" name="Text Box 5"/>
          <p:cNvSpPr txBox="1">
            <a:spLocks noChangeArrowheads="1"/>
          </p:cNvSpPr>
          <p:nvPr/>
        </p:nvSpPr>
        <p:spPr bwMode="auto">
          <a:xfrm>
            <a:off x="152400" y="1189038"/>
            <a:ext cx="3886200" cy="4823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457200" indent="-457200">
              <a:defRPr>
                <a:solidFill>
                  <a:schemeClr val="tx1"/>
                </a:solidFill>
                <a:latin typeface="Calibri" charset="0"/>
                <a:ea typeface="ＭＳ Ｐゴシック" charset="0"/>
                <a:cs typeface="ＭＳ Ｐゴシック" charset="0"/>
              </a:defRPr>
            </a:lvl1pPr>
            <a:lvl2pPr marL="914400" indent="-457200">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buClr>
                <a:schemeClr val="tx1"/>
              </a:buClr>
              <a:buFontTx/>
              <a:buChar char="•"/>
            </a:pPr>
            <a:r>
              <a:rPr lang="en-US" dirty="0">
                <a:latin typeface="Comic Sans MS"/>
                <a:cs typeface="Comic Sans MS"/>
              </a:rPr>
              <a:t>3.83 km circumference</a:t>
            </a:r>
          </a:p>
          <a:p>
            <a:pPr>
              <a:lnSpc>
                <a:spcPct val="90000"/>
              </a:lnSpc>
              <a:spcBef>
                <a:spcPct val="20000"/>
              </a:spcBef>
              <a:buClr>
                <a:schemeClr val="tx1"/>
              </a:buClr>
              <a:buFontTx/>
              <a:buChar char="•"/>
            </a:pPr>
            <a:r>
              <a:rPr lang="en-US" dirty="0">
                <a:latin typeface="Comic Sans MS"/>
                <a:cs typeface="Comic Sans MS"/>
              </a:rPr>
              <a:t>Two </a:t>
            </a:r>
            <a:r>
              <a:rPr lang="en-US" i="1" dirty="0">
                <a:latin typeface="Comic Sans MS"/>
                <a:cs typeface="Comic Sans MS"/>
              </a:rPr>
              <a:t>separated </a:t>
            </a:r>
            <a:r>
              <a:rPr lang="en-US" dirty="0">
                <a:latin typeface="Comic Sans MS"/>
                <a:cs typeface="Comic Sans MS"/>
              </a:rPr>
              <a:t>rings</a:t>
            </a:r>
          </a:p>
          <a:p>
            <a:pPr lvl="1">
              <a:lnSpc>
                <a:spcPct val="90000"/>
              </a:lnSpc>
              <a:spcBef>
                <a:spcPct val="20000"/>
              </a:spcBef>
              <a:buClr>
                <a:schemeClr val="tx1"/>
              </a:buClr>
              <a:buFontTx/>
              <a:buChar char="•"/>
            </a:pPr>
            <a:r>
              <a:rPr lang="en-US" sz="2000" dirty="0">
                <a:latin typeface="Comic Sans MS"/>
                <a:cs typeface="Comic Sans MS"/>
              </a:rPr>
              <a:t>120 bunches/ring</a:t>
            </a:r>
          </a:p>
          <a:p>
            <a:pPr lvl="1">
              <a:lnSpc>
                <a:spcPct val="90000"/>
              </a:lnSpc>
              <a:spcBef>
                <a:spcPct val="20000"/>
              </a:spcBef>
              <a:buClr>
                <a:schemeClr val="tx1"/>
              </a:buClr>
              <a:buFontTx/>
              <a:buChar char="•"/>
            </a:pPr>
            <a:r>
              <a:rPr lang="en-US" sz="2000" dirty="0">
                <a:latin typeface="Comic Sans MS"/>
                <a:cs typeface="Comic Sans MS"/>
              </a:rPr>
              <a:t>106 ns bunch crossing time</a:t>
            </a:r>
          </a:p>
          <a:p>
            <a:pPr>
              <a:lnSpc>
                <a:spcPct val="90000"/>
              </a:lnSpc>
              <a:spcBef>
                <a:spcPct val="20000"/>
              </a:spcBef>
              <a:buClr>
                <a:schemeClr val="tx1"/>
              </a:buClr>
              <a:buFontTx/>
              <a:buChar char="•"/>
            </a:pPr>
            <a:r>
              <a:rPr lang="en-US" dirty="0" smtClean="0">
                <a:latin typeface="Comic Sans MS"/>
                <a:cs typeface="Comic Sans MS"/>
              </a:rPr>
              <a:t>A-A</a:t>
            </a:r>
            <a:r>
              <a:rPr lang="en-US" dirty="0">
                <a:latin typeface="Comic Sans MS"/>
                <a:cs typeface="Comic Sans MS"/>
              </a:rPr>
              <a:t>, </a:t>
            </a:r>
            <a:r>
              <a:rPr lang="en-US" dirty="0" smtClean="0">
                <a:latin typeface="Comic Sans MS"/>
                <a:cs typeface="Comic Sans MS"/>
              </a:rPr>
              <a:t>p-A</a:t>
            </a:r>
            <a:r>
              <a:rPr lang="en-US" dirty="0">
                <a:latin typeface="Comic Sans MS"/>
                <a:cs typeface="Comic Sans MS"/>
              </a:rPr>
              <a:t>, </a:t>
            </a:r>
            <a:r>
              <a:rPr lang="en-US" dirty="0" smtClean="0">
                <a:latin typeface="Comic Sans MS"/>
                <a:cs typeface="Comic Sans MS"/>
              </a:rPr>
              <a:t>p-p</a:t>
            </a:r>
            <a:endParaRPr lang="en-US" dirty="0">
              <a:latin typeface="Comic Sans MS"/>
              <a:cs typeface="Comic Sans MS"/>
            </a:endParaRPr>
          </a:p>
          <a:p>
            <a:pPr>
              <a:lnSpc>
                <a:spcPct val="90000"/>
              </a:lnSpc>
              <a:spcBef>
                <a:spcPct val="20000"/>
              </a:spcBef>
              <a:buClr>
                <a:schemeClr val="tx1"/>
              </a:buClr>
              <a:buFontTx/>
              <a:buChar char="•"/>
            </a:pPr>
            <a:r>
              <a:rPr lang="en-US" dirty="0">
                <a:latin typeface="Comic Sans MS"/>
                <a:cs typeface="Comic Sans MS"/>
              </a:rPr>
              <a:t>Maximum Beam Energy :</a:t>
            </a:r>
          </a:p>
          <a:p>
            <a:pPr lvl="1">
              <a:lnSpc>
                <a:spcPct val="90000"/>
              </a:lnSpc>
              <a:spcBef>
                <a:spcPct val="20000"/>
              </a:spcBef>
              <a:buClr>
                <a:schemeClr val="tx1"/>
              </a:buClr>
              <a:buFontTx/>
              <a:buChar char="•"/>
            </a:pPr>
            <a:r>
              <a:rPr lang="en-US" sz="2000" dirty="0">
                <a:latin typeface="Comic Sans MS"/>
                <a:cs typeface="Comic Sans MS"/>
              </a:rPr>
              <a:t>500 </a:t>
            </a:r>
            <a:r>
              <a:rPr lang="en-US" sz="2000" dirty="0" err="1">
                <a:latin typeface="Comic Sans MS"/>
                <a:cs typeface="Comic Sans MS"/>
              </a:rPr>
              <a:t>GeV</a:t>
            </a:r>
            <a:r>
              <a:rPr lang="en-US" sz="2000" dirty="0">
                <a:latin typeface="Comic Sans MS"/>
                <a:cs typeface="Comic Sans MS"/>
              </a:rPr>
              <a:t> for </a:t>
            </a:r>
            <a:r>
              <a:rPr lang="en-US" sz="2000" dirty="0" err="1">
                <a:latin typeface="Comic Sans MS"/>
                <a:cs typeface="Comic Sans MS"/>
              </a:rPr>
              <a:t>p+p</a:t>
            </a:r>
            <a:endParaRPr lang="en-US" sz="2000" dirty="0">
              <a:latin typeface="Comic Sans MS"/>
              <a:cs typeface="Comic Sans MS"/>
            </a:endParaRPr>
          </a:p>
          <a:p>
            <a:pPr lvl="1">
              <a:lnSpc>
                <a:spcPct val="90000"/>
              </a:lnSpc>
              <a:spcBef>
                <a:spcPct val="20000"/>
              </a:spcBef>
              <a:buClr>
                <a:schemeClr val="tx1"/>
              </a:buClr>
              <a:buFontTx/>
              <a:buChar char="•"/>
            </a:pPr>
            <a:r>
              <a:rPr lang="en-US" sz="2000" dirty="0">
                <a:latin typeface="Comic Sans MS"/>
                <a:cs typeface="Comic Sans MS"/>
              </a:rPr>
              <a:t>200</a:t>
            </a:r>
            <a:r>
              <a:rPr lang="fr-FR" sz="2000" dirty="0">
                <a:latin typeface="Comic Sans MS"/>
                <a:cs typeface="Comic Sans MS"/>
              </a:rPr>
              <a:t>A</a:t>
            </a:r>
            <a:r>
              <a:rPr lang="en-US" sz="2000" dirty="0">
                <a:latin typeface="Comic Sans MS"/>
                <a:cs typeface="Comic Sans MS"/>
              </a:rPr>
              <a:t> </a:t>
            </a:r>
            <a:r>
              <a:rPr lang="en-US" sz="2000" dirty="0" err="1">
                <a:latin typeface="Comic Sans MS"/>
                <a:cs typeface="Comic Sans MS"/>
              </a:rPr>
              <a:t>GeV</a:t>
            </a:r>
            <a:r>
              <a:rPr lang="en-US" sz="2000" dirty="0">
                <a:latin typeface="Comic Sans MS"/>
                <a:cs typeface="Comic Sans MS"/>
              </a:rPr>
              <a:t> for </a:t>
            </a:r>
            <a:r>
              <a:rPr lang="en-US" sz="2000" dirty="0" err="1">
                <a:latin typeface="Comic Sans MS"/>
                <a:cs typeface="Comic Sans MS"/>
              </a:rPr>
              <a:t>Au+Au</a:t>
            </a:r>
            <a:r>
              <a:rPr lang="en-US" sz="2000" dirty="0">
                <a:latin typeface="Comic Sans MS"/>
                <a:cs typeface="Comic Sans MS"/>
              </a:rPr>
              <a:t> </a:t>
            </a:r>
          </a:p>
          <a:p>
            <a:pPr>
              <a:lnSpc>
                <a:spcPct val="90000"/>
              </a:lnSpc>
              <a:spcBef>
                <a:spcPct val="20000"/>
              </a:spcBef>
              <a:buClr>
                <a:schemeClr val="tx1"/>
              </a:buClr>
              <a:buFontTx/>
              <a:buChar char="•"/>
            </a:pPr>
            <a:r>
              <a:rPr lang="en-US" dirty="0">
                <a:latin typeface="Comic Sans MS"/>
                <a:cs typeface="Comic Sans MS"/>
              </a:rPr>
              <a:t>Luminosity</a:t>
            </a:r>
          </a:p>
          <a:p>
            <a:pPr lvl="1">
              <a:lnSpc>
                <a:spcPct val="90000"/>
              </a:lnSpc>
              <a:spcBef>
                <a:spcPct val="20000"/>
              </a:spcBef>
              <a:buClr>
                <a:schemeClr val="tx1"/>
              </a:buClr>
              <a:buFontTx/>
              <a:buChar char="•"/>
            </a:pPr>
            <a:r>
              <a:rPr lang="en-US" sz="2000" dirty="0" err="1">
                <a:latin typeface="Comic Sans MS"/>
                <a:cs typeface="Comic Sans MS"/>
              </a:rPr>
              <a:t>Au+Au</a:t>
            </a:r>
            <a:r>
              <a:rPr lang="en-US" sz="2000" dirty="0">
                <a:latin typeface="Comic Sans MS"/>
                <a:cs typeface="Comic Sans MS"/>
              </a:rPr>
              <a:t>: 2 x 10</a:t>
            </a:r>
            <a:r>
              <a:rPr lang="en-US" baseline="30000" dirty="0">
                <a:latin typeface="Comic Sans MS"/>
                <a:cs typeface="Comic Sans MS"/>
              </a:rPr>
              <a:t>26</a:t>
            </a:r>
            <a:r>
              <a:rPr lang="en-US" sz="2000" dirty="0">
                <a:latin typeface="Comic Sans MS"/>
                <a:cs typeface="Comic Sans MS"/>
              </a:rPr>
              <a:t> cm</a:t>
            </a:r>
            <a:r>
              <a:rPr lang="en-US" baseline="30000" dirty="0">
                <a:latin typeface="Comic Sans MS"/>
                <a:cs typeface="Comic Sans MS"/>
              </a:rPr>
              <a:t>-2</a:t>
            </a:r>
            <a:r>
              <a:rPr lang="en-US" sz="2000" dirty="0">
                <a:latin typeface="Comic Sans MS"/>
                <a:cs typeface="Comic Sans MS"/>
              </a:rPr>
              <a:t> s</a:t>
            </a:r>
            <a:r>
              <a:rPr lang="en-US" baseline="30000" dirty="0">
                <a:latin typeface="Comic Sans MS"/>
                <a:cs typeface="Comic Sans MS"/>
              </a:rPr>
              <a:t>-1</a:t>
            </a:r>
            <a:endParaRPr lang="en-US" sz="2000" dirty="0">
              <a:latin typeface="Comic Sans MS"/>
              <a:cs typeface="Comic Sans MS"/>
            </a:endParaRPr>
          </a:p>
          <a:p>
            <a:pPr lvl="1">
              <a:lnSpc>
                <a:spcPct val="90000"/>
              </a:lnSpc>
              <a:spcBef>
                <a:spcPct val="20000"/>
              </a:spcBef>
              <a:buClr>
                <a:schemeClr val="tx1"/>
              </a:buClr>
              <a:buFontTx/>
              <a:buChar char="•"/>
            </a:pPr>
            <a:r>
              <a:rPr lang="en-US" sz="2000" dirty="0">
                <a:latin typeface="Comic Sans MS"/>
                <a:cs typeface="Comic Sans MS"/>
              </a:rPr>
              <a:t>   </a:t>
            </a:r>
            <a:r>
              <a:rPr lang="en-US" sz="2000" dirty="0" err="1">
                <a:latin typeface="Comic Sans MS"/>
                <a:cs typeface="Comic Sans MS"/>
              </a:rPr>
              <a:t>p+p</a:t>
            </a:r>
            <a:r>
              <a:rPr lang="en-US" sz="2000" dirty="0">
                <a:latin typeface="Comic Sans MS"/>
                <a:cs typeface="Comic Sans MS"/>
              </a:rPr>
              <a:t>  : 2 x 10</a:t>
            </a:r>
            <a:r>
              <a:rPr lang="en-US" baseline="30000" dirty="0">
                <a:latin typeface="Comic Sans MS"/>
                <a:cs typeface="Comic Sans MS"/>
              </a:rPr>
              <a:t>32</a:t>
            </a:r>
            <a:r>
              <a:rPr lang="en-US" sz="2000" dirty="0">
                <a:latin typeface="Comic Sans MS"/>
                <a:cs typeface="Comic Sans MS"/>
              </a:rPr>
              <a:t> cm</a:t>
            </a:r>
            <a:r>
              <a:rPr lang="en-US" baseline="30000" dirty="0">
                <a:latin typeface="Comic Sans MS"/>
                <a:cs typeface="Comic Sans MS"/>
              </a:rPr>
              <a:t>-2</a:t>
            </a:r>
            <a:r>
              <a:rPr lang="en-US" sz="2000" dirty="0">
                <a:latin typeface="Comic Sans MS"/>
                <a:cs typeface="Comic Sans MS"/>
              </a:rPr>
              <a:t> s</a:t>
            </a:r>
            <a:r>
              <a:rPr lang="en-US" baseline="30000" dirty="0">
                <a:latin typeface="Comic Sans MS"/>
                <a:cs typeface="Comic Sans MS"/>
              </a:rPr>
              <a:t>-1</a:t>
            </a:r>
            <a:r>
              <a:rPr lang="en-US" sz="2000" dirty="0">
                <a:latin typeface="Comic Sans MS"/>
                <a:cs typeface="Comic Sans MS"/>
              </a:rPr>
              <a:t> </a:t>
            </a:r>
          </a:p>
          <a:p>
            <a:pPr>
              <a:lnSpc>
                <a:spcPct val="90000"/>
              </a:lnSpc>
              <a:spcBef>
                <a:spcPct val="20000"/>
              </a:spcBef>
              <a:buClr>
                <a:schemeClr val="tx1"/>
              </a:buClr>
              <a:buFontTx/>
              <a:buChar char="•"/>
            </a:pPr>
            <a:r>
              <a:rPr lang="en-US" sz="2800" dirty="0">
                <a:solidFill>
                  <a:srgbClr val="FF3300"/>
                </a:solidFill>
                <a:latin typeface="Arial"/>
                <a:cs typeface="Arial"/>
              </a:rPr>
              <a:t>Mid-rapidity at 90</a:t>
            </a:r>
            <a:r>
              <a:rPr lang="fr-FR" sz="2800" baseline="30000" dirty="0">
                <a:solidFill>
                  <a:srgbClr val="FF3300"/>
                </a:solidFill>
                <a:latin typeface="Arial"/>
                <a:cs typeface="Arial"/>
              </a:rPr>
              <a:t>o</a:t>
            </a:r>
            <a:endParaRPr lang="en-US" sz="2800" baseline="30000" dirty="0">
              <a:solidFill>
                <a:srgbClr val="FF3300"/>
              </a:solidFill>
              <a:latin typeface="Arial"/>
              <a:cs typeface="Arial"/>
            </a:endParaRPr>
          </a:p>
          <a:p>
            <a:pPr>
              <a:lnSpc>
                <a:spcPct val="90000"/>
              </a:lnSpc>
              <a:spcBef>
                <a:spcPct val="20000"/>
              </a:spcBef>
              <a:buClr>
                <a:schemeClr val="tx1"/>
              </a:buClr>
              <a:buFontTx/>
              <a:buChar char="•"/>
            </a:pPr>
            <a:r>
              <a:rPr lang="en-US" sz="2800" dirty="0">
                <a:solidFill>
                  <a:srgbClr val="FF3300"/>
                </a:solidFill>
                <a:latin typeface="Arial"/>
                <a:cs typeface="Arial"/>
              </a:rPr>
              <a:t>Interaction Point</a:t>
            </a:r>
          </a:p>
        </p:txBody>
      </p:sp>
      <p:sp>
        <p:nvSpPr>
          <p:cNvPr id="52230" name="Line 7"/>
          <p:cNvSpPr>
            <a:spLocks noChangeShapeType="1"/>
          </p:cNvSpPr>
          <p:nvPr/>
        </p:nvSpPr>
        <p:spPr bwMode="auto">
          <a:xfrm>
            <a:off x="1384300" y="4749800"/>
            <a:ext cx="152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2231" name="Text Box 9"/>
          <p:cNvSpPr txBox="1">
            <a:spLocks noChangeArrowheads="1"/>
          </p:cNvSpPr>
          <p:nvPr/>
        </p:nvSpPr>
        <p:spPr bwMode="auto">
          <a:xfrm>
            <a:off x="5073650" y="5257800"/>
            <a:ext cx="39941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a:t>Upton, Long Island, New York</a:t>
            </a:r>
          </a:p>
        </p:txBody>
      </p:sp>
      <p:sp>
        <p:nvSpPr>
          <p:cNvPr id="10" name="Line 7"/>
          <p:cNvSpPr>
            <a:spLocks noChangeShapeType="1"/>
          </p:cNvSpPr>
          <p:nvPr/>
        </p:nvSpPr>
        <p:spPr bwMode="auto">
          <a:xfrm>
            <a:off x="1625600" y="4749800"/>
            <a:ext cx="152400" cy="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35</a:t>
            </a:fld>
            <a:endParaRPr lang="en-GB"/>
          </a:p>
        </p:txBody>
      </p:sp>
    </p:spTree>
    <p:extLst>
      <p:ext uri="{BB962C8B-B14F-4D97-AF65-F5344CB8AC3E}">
        <p14:creationId xmlns:p14="http://schemas.microsoft.com/office/powerpoint/2010/main" val="2097094182"/>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026"/>
          <p:cNvSpPr>
            <a:spLocks noGrp="1" noChangeArrowheads="1"/>
          </p:cNvSpPr>
          <p:nvPr>
            <p:ph type="title"/>
          </p:nvPr>
        </p:nvSpPr>
        <p:spPr>
          <a:xfrm>
            <a:off x="685800" y="-76200"/>
            <a:ext cx="7772400" cy="1143000"/>
          </a:xfrm>
        </p:spPr>
        <p:txBody>
          <a:bodyPr/>
          <a:lstStyle/>
          <a:p>
            <a:r>
              <a:rPr lang="en-US" dirty="0"/>
              <a:t>Accelerator Elements</a:t>
            </a:r>
          </a:p>
        </p:txBody>
      </p:sp>
      <p:grpSp>
        <p:nvGrpSpPr>
          <p:cNvPr id="54275" name="Group 1039"/>
          <p:cNvGrpSpPr>
            <a:grpSpLocks/>
          </p:cNvGrpSpPr>
          <p:nvPr/>
        </p:nvGrpSpPr>
        <p:grpSpPr bwMode="auto">
          <a:xfrm>
            <a:off x="152400" y="990600"/>
            <a:ext cx="3816350" cy="4648200"/>
            <a:chOff x="144" y="1152"/>
            <a:chExt cx="2224" cy="2786"/>
          </a:xfrm>
        </p:grpSpPr>
        <p:grpSp>
          <p:nvGrpSpPr>
            <p:cNvPr id="54290" name="Group 1037"/>
            <p:cNvGrpSpPr>
              <a:grpSpLocks/>
            </p:cNvGrpSpPr>
            <p:nvPr/>
          </p:nvGrpSpPr>
          <p:grpSpPr bwMode="auto">
            <a:xfrm>
              <a:off x="144" y="1152"/>
              <a:ext cx="2131" cy="2786"/>
              <a:chOff x="144" y="2974"/>
              <a:chExt cx="2131" cy="2786"/>
            </a:xfrm>
          </p:grpSpPr>
          <p:pic>
            <p:nvPicPr>
              <p:cNvPr id="54292" name="Picture 1030" descr="C:\Mes documents\Gines\qm2002\BnlTande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 y="2974"/>
                <a:ext cx="2131" cy="2786"/>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54293" name="Text Box 1031"/>
              <p:cNvSpPr txBox="1">
                <a:spLocks noChangeArrowheads="1"/>
              </p:cNvSpPr>
              <p:nvPr/>
            </p:nvSpPr>
            <p:spPr bwMode="auto">
              <a:xfrm>
                <a:off x="288" y="3120"/>
                <a:ext cx="1749" cy="27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a:t>Tandem Van de Graaff</a:t>
                </a:r>
              </a:p>
            </p:txBody>
          </p:sp>
        </p:grpSp>
        <p:sp>
          <p:nvSpPr>
            <p:cNvPr id="54291" name="Text Box 1038"/>
            <p:cNvSpPr txBox="1">
              <a:spLocks noChangeArrowheads="1"/>
            </p:cNvSpPr>
            <p:nvPr/>
          </p:nvSpPr>
          <p:spPr bwMode="auto">
            <a:xfrm>
              <a:off x="182" y="3578"/>
              <a:ext cx="2186" cy="274"/>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a:t>Au</a:t>
              </a:r>
              <a:r>
                <a:rPr lang="en-US" baseline="30000"/>
                <a:t>-</a:t>
              </a:r>
              <a:r>
                <a:rPr lang="en-US"/>
                <a:t>  to Au</a:t>
              </a:r>
              <a:r>
                <a:rPr lang="en-US" baseline="30000"/>
                <a:t>+12,</a:t>
              </a:r>
              <a:r>
                <a:rPr lang="en-US"/>
                <a:t> Au</a:t>
              </a:r>
              <a:r>
                <a:rPr lang="en-US" baseline="30000"/>
                <a:t>+32</a:t>
              </a:r>
              <a:r>
                <a:rPr lang="en-US"/>
                <a:t> 1A MeV</a:t>
              </a:r>
            </a:p>
          </p:txBody>
        </p:sp>
      </p:grpSp>
      <p:grpSp>
        <p:nvGrpSpPr>
          <p:cNvPr id="4" name="Group 1042"/>
          <p:cNvGrpSpPr>
            <a:grpSpLocks/>
          </p:cNvGrpSpPr>
          <p:nvPr/>
        </p:nvGrpSpPr>
        <p:grpSpPr bwMode="auto">
          <a:xfrm>
            <a:off x="228600" y="1447800"/>
            <a:ext cx="3598863" cy="4800600"/>
            <a:chOff x="181" y="480"/>
            <a:chExt cx="2267" cy="3024"/>
          </a:xfrm>
        </p:grpSpPr>
        <p:pic>
          <p:nvPicPr>
            <p:cNvPr id="54288" name="Picture 1040" descr="C:\Mes documents\Gines\qm2002\BnlBoost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1" y="480"/>
              <a:ext cx="2267" cy="3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9" name="Text Box 1041"/>
            <p:cNvSpPr txBox="1">
              <a:spLocks noChangeArrowheads="1"/>
            </p:cNvSpPr>
            <p:nvPr/>
          </p:nvSpPr>
          <p:spPr bwMode="auto">
            <a:xfrm>
              <a:off x="319" y="2046"/>
              <a:ext cx="1466" cy="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ctr"/>
              <a:r>
                <a:rPr lang="en-US" b="1">
                  <a:solidFill>
                    <a:schemeClr val="bg1"/>
                  </a:solidFill>
                </a:rPr>
                <a:t>Booster</a:t>
              </a:r>
            </a:p>
            <a:p>
              <a:pPr algn="ctr"/>
              <a:r>
                <a:rPr lang="en-US" b="1">
                  <a:solidFill>
                    <a:schemeClr val="bg1"/>
                  </a:solidFill>
                </a:rPr>
                <a:t>Au+32 to Au+77</a:t>
              </a:r>
            </a:p>
            <a:p>
              <a:pPr algn="ctr"/>
              <a:r>
                <a:rPr lang="en-US" b="1">
                  <a:solidFill>
                    <a:schemeClr val="bg1"/>
                  </a:solidFill>
                </a:rPr>
                <a:t>~90A MeV</a:t>
              </a:r>
            </a:p>
          </p:txBody>
        </p:sp>
      </p:grpSp>
      <p:grpSp>
        <p:nvGrpSpPr>
          <p:cNvPr id="5" name="Group 1044"/>
          <p:cNvGrpSpPr>
            <a:grpSpLocks/>
          </p:cNvGrpSpPr>
          <p:nvPr/>
        </p:nvGrpSpPr>
        <p:grpSpPr bwMode="auto">
          <a:xfrm>
            <a:off x="4038600" y="990600"/>
            <a:ext cx="4949825" cy="3714750"/>
            <a:chOff x="2544" y="648"/>
            <a:chExt cx="3118" cy="2340"/>
          </a:xfrm>
        </p:grpSpPr>
        <p:grpSp>
          <p:nvGrpSpPr>
            <p:cNvPr id="54284" name="Group 1036"/>
            <p:cNvGrpSpPr>
              <a:grpSpLocks/>
            </p:cNvGrpSpPr>
            <p:nvPr/>
          </p:nvGrpSpPr>
          <p:grpSpPr bwMode="auto">
            <a:xfrm>
              <a:off x="2544" y="648"/>
              <a:ext cx="3118" cy="2340"/>
              <a:chOff x="1296" y="648"/>
              <a:chExt cx="3118" cy="2340"/>
            </a:xfrm>
          </p:grpSpPr>
          <p:pic>
            <p:nvPicPr>
              <p:cNvPr id="54286" name="Picture 1033" descr="C:\Mes documents\Gines\qm2002\AgsRing.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6" y="648"/>
                <a:ext cx="3118" cy="23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7" name="Text Box 1034"/>
              <p:cNvSpPr txBox="1">
                <a:spLocks noChangeArrowheads="1"/>
              </p:cNvSpPr>
              <p:nvPr/>
            </p:nvSpPr>
            <p:spPr bwMode="auto">
              <a:xfrm>
                <a:off x="1583" y="2448"/>
                <a:ext cx="2641"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ctr"/>
                <a:r>
                  <a:rPr lang="en-US"/>
                  <a:t>AGS</a:t>
                </a:r>
              </a:p>
              <a:p>
                <a:pPr algn="ctr"/>
                <a:r>
                  <a:rPr lang="en-US"/>
                  <a:t>Alternating Gradient Synchroton</a:t>
                </a:r>
              </a:p>
            </p:txBody>
          </p:sp>
        </p:grpSp>
        <p:sp>
          <p:nvSpPr>
            <p:cNvPr id="54285" name="Text Box 1043"/>
            <p:cNvSpPr txBox="1">
              <a:spLocks noChangeArrowheads="1"/>
            </p:cNvSpPr>
            <p:nvPr/>
          </p:nvSpPr>
          <p:spPr bwMode="auto">
            <a:xfrm>
              <a:off x="2544" y="2064"/>
              <a:ext cx="1431"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ctr"/>
              <a:r>
                <a:rPr lang="en-US"/>
                <a:t>Au+77 to Au+79</a:t>
              </a:r>
            </a:p>
            <a:p>
              <a:pPr algn="ctr"/>
              <a:r>
                <a:rPr lang="en-US"/>
                <a:t>9A GeV</a:t>
              </a:r>
            </a:p>
          </p:txBody>
        </p:sp>
      </p:grpSp>
      <p:grpSp>
        <p:nvGrpSpPr>
          <p:cNvPr id="7" name="Group 1046"/>
          <p:cNvGrpSpPr>
            <a:grpSpLocks/>
          </p:cNvGrpSpPr>
          <p:nvPr/>
        </p:nvGrpSpPr>
        <p:grpSpPr bwMode="auto">
          <a:xfrm>
            <a:off x="4038600" y="2286000"/>
            <a:ext cx="5029200" cy="3949700"/>
            <a:chOff x="2544" y="1448"/>
            <a:chExt cx="3168" cy="2488"/>
          </a:xfrm>
        </p:grpSpPr>
        <p:grpSp>
          <p:nvGrpSpPr>
            <p:cNvPr id="54280" name="Group 1035"/>
            <p:cNvGrpSpPr>
              <a:grpSpLocks/>
            </p:cNvGrpSpPr>
            <p:nvPr/>
          </p:nvGrpSpPr>
          <p:grpSpPr bwMode="auto">
            <a:xfrm>
              <a:off x="2544" y="1448"/>
              <a:ext cx="3168" cy="2488"/>
              <a:chOff x="1573" y="1423"/>
              <a:chExt cx="3168" cy="2488"/>
            </a:xfrm>
          </p:grpSpPr>
          <p:pic>
            <p:nvPicPr>
              <p:cNvPr id="54282" name="Picture 1027" descr="tunnelD0230298.jpg                                             00000904 PA server                      B15D229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73" y="1423"/>
                <a:ext cx="3168" cy="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83" name="Text Box 1028"/>
              <p:cNvSpPr txBox="1">
                <a:spLocks noChangeArrowheads="1"/>
              </p:cNvSpPr>
              <p:nvPr/>
            </p:nvSpPr>
            <p:spPr bwMode="auto">
              <a:xfrm>
                <a:off x="2208" y="3312"/>
                <a:ext cx="2517"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ctr"/>
                <a:r>
                  <a:rPr lang="en-US"/>
                  <a:t>RHIC</a:t>
                </a:r>
              </a:p>
              <a:p>
                <a:pPr algn="ctr"/>
                <a:r>
                  <a:rPr lang="en-US"/>
                  <a:t>Relativistic Heavy Ion Collider</a:t>
                </a:r>
              </a:p>
            </p:txBody>
          </p:sp>
        </p:grpSp>
        <p:sp>
          <p:nvSpPr>
            <p:cNvPr id="54281" name="Text Box 1045"/>
            <p:cNvSpPr txBox="1">
              <a:spLocks noChangeArrowheads="1"/>
            </p:cNvSpPr>
            <p:nvPr/>
          </p:nvSpPr>
          <p:spPr bwMode="auto">
            <a:xfrm>
              <a:off x="2640" y="3082"/>
              <a:ext cx="1094" cy="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ctr"/>
              <a:r>
                <a:rPr lang="en-US"/>
                <a:t>Au</a:t>
              </a:r>
              <a:r>
                <a:rPr lang="en-US" baseline="30000"/>
                <a:t>+79</a:t>
              </a:r>
              <a:r>
                <a:rPr lang="en-US"/>
                <a:t>+Au</a:t>
              </a:r>
              <a:r>
                <a:rPr lang="en-US" baseline="30000"/>
                <a:t>+79</a:t>
              </a:r>
            </a:p>
            <a:p>
              <a:pPr algn="ctr"/>
              <a:r>
                <a:rPr lang="en-US"/>
                <a:t>100A GeV</a:t>
              </a:r>
            </a:p>
          </p:txBody>
        </p:sp>
      </p:grpSp>
      <p:sp>
        <p:nvSpPr>
          <p:cNvPr id="6" name="Espace réservé du numéro de diapositive 5"/>
          <p:cNvSpPr>
            <a:spLocks noGrp="1"/>
          </p:cNvSpPr>
          <p:nvPr>
            <p:ph type="sldNum" sz="quarter" idx="12"/>
          </p:nvPr>
        </p:nvSpPr>
        <p:spPr/>
        <p:txBody>
          <a:bodyPr/>
          <a:lstStyle/>
          <a:p>
            <a:fld id="{C5DEC1AB-76CD-D94A-A2FE-67B7BC71C580}" type="slidenum">
              <a:rPr lang="en-GB" smtClean="0"/>
              <a:t>36</a:t>
            </a:fld>
            <a:endParaRPr lang="en-GB"/>
          </a:p>
        </p:txBody>
      </p:sp>
    </p:spTree>
    <p:extLst>
      <p:ext uri="{BB962C8B-B14F-4D97-AF65-F5344CB8AC3E}">
        <p14:creationId xmlns:p14="http://schemas.microsoft.com/office/powerpoint/2010/main" val="217251151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dissolve">
                                      <p:cBhvr>
                                        <p:cTn id="12" dur="500"/>
                                        <p:tgtEl>
                                          <p:spTgt spid="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1026"/>
          <p:cNvSpPr>
            <a:spLocks noGrp="1" noChangeArrowheads="1"/>
          </p:cNvSpPr>
          <p:nvPr>
            <p:ph type="title"/>
          </p:nvPr>
        </p:nvSpPr>
        <p:spPr/>
        <p:txBody>
          <a:bodyPr/>
          <a:lstStyle/>
          <a:p>
            <a:r>
              <a:rPr lang="en-US">
                <a:latin typeface="Calibri" charset="0"/>
              </a:rPr>
              <a:t>Super Proton Synchroton SPS</a:t>
            </a:r>
          </a:p>
        </p:txBody>
      </p:sp>
      <p:pic>
        <p:nvPicPr>
          <p:cNvPr id="50179" name="Picture 1027" descr="C:\Mes documents\Gines\qm2002\CernAcceleratorComplex_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 y="1066800"/>
            <a:ext cx="5292725" cy="502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030"/>
          <p:cNvGrpSpPr>
            <a:grpSpLocks/>
          </p:cNvGrpSpPr>
          <p:nvPr/>
        </p:nvGrpSpPr>
        <p:grpSpPr bwMode="auto">
          <a:xfrm>
            <a:off x="2667000" y="1066800"/>
            <a:ext cx="6248400" cy="4191000"/>
            <a:chOff x="1680" y="672"/>
            <a:chExt cx="3936" cy="2640"/>
          </a:xfrm>
        </p:grpSpPr>
        <p:pic>
          <p:nvPicPr>
            <p:cNvPr id="50196" name="Picture 1028" descr="C:\Mes documents\Gines\qm2002\CernHeavyIonLinac.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4" y="672"/>
              <a:ext cx="3072" cy="18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97" name="Line 1029"/>
            <p:cNvSpPr>
              <a:spLocks noChangeShapeType="1"/>
            </p:cNvSpPr>
            <p:nvPr/>
          </p:nvSpPr>
          <p:spPr bwMode="auto">
            <a:xfrm flipV="1">
              <a:off x="1680" y="2256"/>
              <a:ext cx="864" cy="1056"/>
            </a:xfrm>
            <a:prstGeom prst="line">
              <a:avLst/>
            </a:prstGeom>
            <a:noFill/>
            <a:ln w="5715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nvGrpSpPr>
          <p:cNvPr id="3" name="Group 1033"/>
          <p:cNvGrpSpPr>
            <a:grpSpLocks/>
          </p:cNvGrpSpPr>
          <p:nvPr/>
        </p:nvGrpSpPr>
        <p:grpSpPr bwMode="auto">
          <a:xfrm>
            <a:off x="2819400" y="3257550"/>
            <a:ext cx="6191250" cy="2990850"/>
            <a:chOff x="1776" y="2052"/>
            <a:chExt cx="3900" cy="1884"/>
          </a:xfrm>
        </p:grpSpPr>
        <p:pic>
          <p:nvPicPr>
            <p:cNvPr id="50194" name="Picture 1031" descr="C:\Mes documents\Gines\qm2002\CernPSBooste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80" y="2052"/>
              <a:ext cx="2796" cy="18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95" name="Line 1032"/>
            <p:cNvSpPr>
              <a:spLocks noChangeShapeType="1"/>
            </p:cNvSpPr>
            <p:nvPr/>
          </p:nvSpPr>
          <p:spPr bwMode="auto">
            <a:xfrm>
              <a:off x="1776" y="2928"/>
              <a:ext cx="1056" cy="384"/>
            </a:xfrm>
            <a:prstGeom prst="line">
              <a:avLst/>
            </a:prstGeom>
            <a:noFill/>
            <a:ln w="3810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grpSp>
        <p:nvGrpSpPr>
          <p:cNvPr id="4" name="Group 1037"/>
          <p:cNvGrpSpPr>
            <a:grpSpLocks/>
          </p:cNvGrpSpPr>
          <p:nvPr/>
        </p:nvGrpSpPr>
        <p:grpSpPr bwMode="auto">
          <a:xfrm>
            <a:off x="3048000" y="1371600"/>
            <a:ext cx="6019800" cy="3943350"/>
            <a:chOff x="1920" y="864"/>
            <a:chExt cx="3792" cy="2484"/>
          </a:xfrm>
        </p:grpSpPr>
        <p:pic>
          <p:nvPicPr>
            <p:cNvPr id="50191" name="Picture 1034" descr="C:\Mes documents\Gines\qm2002\CernSPSTunne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86" y="864"/>
              <a:ext cx="3226" cy="2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92" name="Line 1035"/>
            <p:cNvSpPr>
              <a:spLocks noChangeShapeType="1"/>
            </p:cNvSpPr>
            <p:nvPr/>
          </p:nvSpPr>
          <p:spPr bwMode="auto">
            <a:xfrm flipV="1">
              <a:off x="1920" y="1920"/>
              <a:ext cx="528" cy="336"/>
            </a:xfrm>
            <a:prstGeom prst="line">
              <a:avLst/>
            </a:prstGeom>
            <a:noFill/>
            <a:ln w="3810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0193" name="Text Box 1036"/>
            <p:cNvSpPr txBox="1">
              <a:spLocks noChangeArrowheads="1"/>
            </p:cNvSpPr>
            <p:nvPr/>
          </p:nvSpPr>
          <p:spPr bwMode="auto">
            <a:xfrm>
              <a:off x="4080" y="2716"/>
              <a:ext cx="1564"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sz="3600" b="1"/>
                <a:t>SPS Tunnel</a:t>
              </a:r>
            </a:p>
          </p:txBody>
        </p:sp>
      </p:grpSp>
      <p:sp>
        <p:nvSpPr>
          <p:cNvPr id="50183" name="Text Box 1042"/>
          <p:cNvSpPr txBox="1">
            <a:spLocks noChangeArrowheads="1"/>
          </p:cNvSpPr>
          <p:nvPr/>
        </p:nvSpPr>
        <p:spPr bwMode="auto">
          <a:xfrm>
            <a:off x="152400" y="5715000"/>
            <a:ext cx="20796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US"/>
              <a:t>CERN, Geneva</a:t>
            </a:r>
          </a:p>
        </p:txBody>
      </p:sp>
      <p:grpSp>
        <p:nvGrpSpPr>
          <p:cNvPr id="5" name="Group 1044"/>
          <p:cNvGrpSpPr>
            <a:grpSpLocks/>
          </p:cNvGrpSpPr>
          <p:nvPr/>
        </p:nvGrpSpPr>
        <p:grpSpPr bwMode="auto">
          <a:xfrm>
            <a:off x="1143000" y="1371600"/>
            <a:ext cx="8045450" cy="3152775"/>
            <a:chOff x="720" y="864"/>
            <a:chExt cx="5068" cy="1986"/>
          </a:xfrm>
        </p:grpSpPr>
        <p:grpSp>
          <p:nvGrpSpPr>
            <p:cNvPr id="50186" name="Group 1041"/>
            <p:cNvGrpSpPr>
              <a:grpSpLocks/>
            </p:cNvGrpSpPr>
            <p:nvPr/>
          </p:nvGrpSpPr>
          <p:grpSpPr bwMode="auto">
            <a:xfrm>
              <a:off x="720" y="864"/>
              <a:ext cx="4639" cy="1488"/>
              <a:chOff x="720" y="864"/>
              <a:chExt cx="4639" cy="1488"/>
            </a:xfrm>
          </p:grpSpPr>
          <p:sp>
            <p:nvSpPr>
              <p:cNvPr id="50188" name="Text Box 1038"/>
              <p:cNvSpPr txBox="1">
                <a:spLocks noChangeArrowheads="1"/>
              </p:cNvSpPr>
              <p:nvPr/>
            </p:nvSpPr>
            <p:spPr bwMode="auto">
              <a:xfrm>
                <a:off x="3600" y="1034"/>
                <a:ext cx="1759" cy="754"/>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lgn="ctr"/>
                <a:r>
                  <a:rPr lang="en-US" b="1">
                    <a:solidFill>
                      <a:srgbClr val="FF3300"/>
                    </a:solidFill>
                  </a:rPr>
                  <a:t>160A GeV Pb Beam</a:t>
                </a:r>
              </a:p>
              <a:p>
                <a:pPr algn="ctr"/>
                <a:r>
                  <a:rPr lang="en-US" b="1">
                    <a:solidFill>
                      <a:srgbClr val="FF3300"/>
                    </a:solidFill>
                  </a:rPr>
                  <a:t>for physics</a:t>
                </a:r>
              </a:p>
              <a:p>
                <a:pPr algn="ctr"/>
                <a:r>
                  <a:rPr lang="en-US" b="1">
                    <a:solidFill>
                      <a:srgbClr val="FF3300"/>
                    </a:solidFill>
                    <a:cs typeface="Times New Roman" charset="0"/>
                  </a:rPr>
                  <a:t>√s  ~  17A GeV</a:t>
                </a:r>
                <a:endParaRPr lang="en-US" b="1">
                  <a:solidFill>
                    <a:srgbClr val="FF3300"/>
                  </a:solidFill>
                </a:endParaRPr>
              </a:p>
            </p:txBody>
          </p:sp>
          <p:sp>
            <p:nvSpPr>
              <p:cNvPr id="50189" name="Line 1039"/>
              <p:cNvSpPr>
                <a:spLocks noChangeShapeType="1"/>
              </p:cNvSpPr>
              <p:nvPr/>
            </p:nvSpPr>
            <p:spPr bwMode="auto">
              <a:xfrm>
                <a:off x="1584" y="864"/>
                <a:ext cx="2016" cy="288"/>
              </a:xfrm>
              <a:prstGeom prst="line">
                <a:avLst/>
              </a:prstGeom>
              <a:noFill/>
              <a:ln w="3810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50190" name="Line 1040"/>
              <p:cNvSpPr>
                <a:spLocks noChangeShapeType="1"/>
              </p:cNvSpPr>
              <p:nvPr/>
            </p:nvSpPr>
            <p:spPr bwMode="auto">
              <a:xfrm flipV="1">
                <a:off x="720" y="1296"/>
                <a:ext cx="2832" cy="1056"/>
              </a:xfrm>
              <a:prstGeom prst="line">
                <a:avLst/>
              </a:prstGeom>
              <a:noFill/>
              <a:ln w="38100">
                <a:solidFill>
                  <a:srgbClr val="FF33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grpSp>
        <p:sp>
          <p:nvSpPr>
            <p:cNvPr id="50187" name="Text Box 1043"/>
            <p:cNvSpPr txBox="1">
              <a:spLocks noChangeArrowheads="1"/>
            </p:cNvSpPr>
            <p:nvPr/>
          </p:nvSpPr>
          <p:spPr bwMode="auto">
            <a:xfrm>
              <a:off x="2832" y="1872"/>
              <a:ext cx="2956" cy="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charset="0"/>
                  <a:ea typeface="ＭＳ Ｐゴシック" charset="0"/>
                  <a:cs typeface="ＭＳ Ｐゴシック" charset="0"/>
                </a:defRPr>
              </a:lvl1pPr>
              <a:lvl2pPr>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pPr>
                <a:buFontTx/>
                <a:buChar char="•"/>
              </a:pPr>
              <a:r>
                <a:rPr lang="fr-FR">
                  <a:solidFill>
                    <a:srgbClr val="FF3300"/>
                  </a:solidFill>
                </a:rPr>
                <a:t> West Area  </a:t>
              </a:r>
            </a:p>
            <a:p>
              <a:r>
                <a:rPr lang="fr-FR">
                  <a:solidFill>
                    <a:srgbClr val="FF3300"/>
                  </a:solidFill>
                </a:rPr>
                <a:t>     WAXX experiment (Switzerland)</a:t>
              </a:r>
            </a:p>
            <a:p>
              <a:pPr>
                <a:buFontTx/>
                <a:buChar char="•"/>
              </a:pPr>
              <a:r>
                <a:rPr lang="fr-FR">
                  <a:solidFill>
                    <a:srgbClr val="FF3300"/>
                  </a:solidFill>
                </a:rPr>
                <a:t> North Area  </a:t>
              </a:r>
            </a:p>
            <a:p>
              <a:pPr lvl="1"/>
              <a:r>
                <a:rPr lang="fr-FR">
                  <a:solidFill>
                    <a:srgbClr val="FF3300"/>
                  </a:solidFill>
                </a:rPr>
                <a:t>NAXX experiment (France)</a:t>
              </a:r>
              <a:endParaRPr lang="en-US">
                <a:solidFill>
                  <a:srgbClr val="FF3300"/>
                </a:solidFill>
              </a:endParaRPr>
            </a:p>
          </p:txBody>
        </p:sp>
      </p:grpSp>
      <p:sp>
        <p:nvSpPr>
          <p:cNvPr id="8" name="Espace réservé du numéro de diapositive 7"/>
          <p:cNvSpPr>
            <a:spLocks noGrp="1"/>
          </p:cNvSpPr>
          <p:nvPr>
            <p:ph type="sldNum" sz="quarter" idx="12"/>
          </p:nvPr>
        </p:nvSpPr>
        <p:spPr/>
        <p:txBody>
          <a:bodyPr/>
          <a:lstStyle/>
          <a:p>
            <a:fld id="{C5DEC1AB-76CD-D94A-A2FE-67B7BC71C580}" type="slidenum">
              <a:rPr lang="en-GB" smtClean="0"/>
              <a:t>37</a:t>
            </a:fld>
            <a:endParaRPr lang="en-GB"/>
          </a:p>
        </p:txBody>
      </p:sp>
    </p:spTree>
    <p:extLst>
      <p:ext uri="{BB962C8B-B14F-4D97-AF65-F5344CB8AC3E}">
        <p14:creationId xmlns:p14="http://schemas.microsoft.com/office/powerpoint/2010/main" val="28976039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subTnLst>
                                    <p:set>
                                      <p:cBhvr override="childStyle">
                                        <p:cTn dur="1" fill="hold" display="0" masterRel="nextClick" afterEffect="1"/>
                                        <p:tgtEl>
                                          <p:spTgt spid="2"/>
                                        </p:tgtEl>
                                        <p:attrNameLst>
                                          <p:attrName>style.visibility</p:attrName>
                                        </p:attrNameLst>
                                      </p:cBhvr>
                                      <p:to>
                                        <p:strVal val="hidden"/>
                                      </p:to>
                                    </p:set>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dissolve">
                                      <p:cBhvr>
                                        <p:cTn id="2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re 1"/>
          <p:cNvSpPr>
            <a:spLocks noGrp="1"/>
          </p:cNvSpPr>
          <p:nvPr>
            <p:ph type="title"/>
          </p:nvPr>
        </p:nvSpPr>
        <p:spPr>
          <a:xfrm>
            <a:off x="457200" y="0"/>
            <a:ext cx="8229600" cy="1143000"/>
          </a:xfrm>
        </p:spPr>
        <p:txBody>
          <a:bodyPr/>
          <a:lstStyle/>
          <a:p>
            <a:r>
              <a:rPr lang="en-GB" dirty="0"/>
              <a:t>Large Hadron Collider</a:t>
            </a:r>
          </a:p>
        </p:txBody>
      </p:sp>
      <p:sp>
        <p:nvSpPr>
          <p:cNvPr id="55299" name="Espace réservé du contenu 4"/>
          <p:cNvSpPr>
            <a:spLocks noGrp="1"/>
          </p:cNvSpPr>
          <p:nvPr>
            <p:ph idx="1"/>
          </p:nvPr>
        </p:nvSpPr>
        <p:spPr>
          <a:xfrm>
            <a:off x="-22225" y="1120775"/>
            <a:ext cx="4506913" cy="5737225"/>
          </a:xfrm>
        </p:spPr>
        <p:txBody>
          <a:bodyPr/>
          <a:lstStyle/>
          <a:p>
            <a:r>
              <a:rPr lang="en-GB" sz="2800" dirty="0" err="1"/>
              <a:t>PbPb</a:t>
            </a:r>
            <a:r>
              <a:rPr lang="en-GB" sz="2800" dirty="0"/>
              <a:t> collisions at 5.5A </a:t>
            </a:r>
            <a:r>
              <a:rPr lang="en-GB" sz="2800" dirty="0" err="1"/>
              <a:t>TeV</a:t>
            </a:r>
            <a:r>
              <a:rPr lang="en-GB" sz="2800" dirty="0"/>
              <a:t> ( x30 step );</a:t>
            </a:r>
          </a:p>
          <a:p>
            <a:r>
              <a:rPr lang="en-GB" sz="2800" dirty="0"/>
              <a:t>Luminosity 10</a:t>
            </a:r>
            <a:r>
              <a:rPr lang="en-GB" sz="2800" baseline="30000" dirty="0"/>
              <a:t>27</a:t>
            </a:r>
            <a:r>
              <a:rPr lang="en-GB" sz="2800" dirty="0"/>
              <a:t> cm</a:t>
            </a:r>
            <a:r>
              <a:rPr lang="en-GB" sz="2800" baseline="30000" dirty="0"/>
              <a:t>-2</a:t>
            </a:r>
            <a:r>
              <a:rPr lang="en-GB" sz="2800" dirty="0"/>
              <a:t> s</a:t>
            </a:r>
            <a:r>
              <a:rPr lang="en-GB" sz="2800" baseline="30000" dirty="0"/>
              <a:t>-1</a:t>
            </a:r>
            <a:r>
              <a:rPr lang="en-GB" sz="2800" dirty="0"/>
              <a:t>;</a:t>
            </a:r>
          </a:p>
          <a:p>
            <a:pPr lvl="1"/>
            <a:r>
              <a:rPr lang="en-GB" sz="2400" dirty="0"/>
              <a:t>Limited by physics;</a:t>
            </a:r>
          </a:p>
          <a:p>
            <a:r>
              <a:rPr lang="en-GB" sz="2800" dirty="0"/>
              <a:t>QGP: hotter, bigger and longer;</a:t>
            </a:r>
          </a:p>
          <a:p>
            <a:r>
              <a:rPr lang="en-GB" sz="2800" dirty="0"/>
              <a:t>Baryon free matter;</a:t>
            </a:r>
          </a:p>
          <a:p>
            <a:r>
              <a:rPr lang="en-GB" sz="2800" dirty="0"/>
              <a:t>Large production cross-</a:t>
            </a:r>
            <a:r>
              <a:rPr lang="en-GB" sz="2800" dirty="0" err="1"/>
              <a:t>secti</a:t>
            </a:r>
            <a:r>
              <a:rPr lang="fr-FR" sz="2800" dirty="0"/>
              <a:t>on</a:t>
            </a:r>
            <a:r>
              <a:rPr lang="en-GB" sz="2800" dirty="0"/>
              <a:t> of hard (penetrating) probes;</a:t>
            </a:r>
          </a:p>
          <a:p>
            <a:endParaRPr lang="en-GB" sz="2800" dirty="0"/>
          </a:p>
        </p:txBody>
      </p:sp>
      <p:pic>
        <p:nvPicPr>
          <p:cNvPr id="5530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0413" y="1003300"/>
            <a:ext cx="4573587" cy="486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Espace réservé du numéro de diapositive 3"/>
          <p:cNvSpPr>
            <a:spLocks noGrp="1"/>
          </p:cNvSpPr>
          <p:nvPr>
            <p:ph type="sldNum" sz="quarter" idx="12"/>
          </p:nvPr>
        </p:nvSpPr>
        <p:spPr/>
        <p:txBody>
          <a:bodyPr/>
          <a:lstStyle/>
          <a:p>
            <a:fld id="{C5DEC1AB-76CD-D94A-A2FE-67B7BC71C580}" type="slidenum">
              <a:rPr lang="en-GB" smtClean="0"/>
              <a:t>38</a:t>
            </a:fld>
            <a:endParaRPr lang="en-GB"/>
          </a:p>
        </p:txBody>
      </p:sp>
    </p:spTree>
    <p:extLst>
      <p:ext uri="{BB962C8B-B14F-4D97-AF65-F5344CB8AC3E}">
        <p14:creationId xmlns:p14="http://schemas.microsoft.com/office/powerpoint/2010/main" val="3051566128"/>
      </p:ext>
    </p:extLst>
  </p:cSld>
  <p:clrMapOvr>
    <a:masterClrMapping/>
  </p:clrMapOvr>
  <p:transition xmlns:p14="http://schemas.microsoft.com/office/powerpoint/2010/main" spd="med">
    <p:wedge/>
  </p:transition>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6" name="Picture 4" descr="Picture1.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0650" y="1401763"/>
            <a:ext cx="4527550" cy="4883150"/>
          </a:xfrm>
          <a:prstGeom prst="rect">
            <a:avLst/>
          </a:prstGeom>
          <a:noFill/>
          <a:ln w="9525">
            <a:solidFill>
              <a:srgbClr val="002774"/>
            </a:solidFill>
            <a:miter lim="800000"/>
            <a:headEnd/>
            <a:tailEnd/>
          </a:ln>
          <a:extLst>
            <a:ext uri="{909E8E84-426E-40dd-AFC4-6F175D3DCCD1}">
              <a14:hiddenFill xmlns:a14="http://schemas.microsoft.com/office/drawing/2010/main">
                <a:solidFill>
                  <a:srgbClr val="FFFFFF"/>
                </a:solidFill>
              </a14:hiddenFill>
            </a:ext>
          </a:extLst>
        </p:spPr>
      </p:pic>
      <p:sp>
        <p:nvSpPr>
          <p:cNvPr id="57347" name="Titre 1"/>
          <p:cNvSpPr>
            <a:spLocks noGrp="1"/>
          </p:cNvSpPr>
          <p:nvPr>
            <p:ph type="title"/>
          </p:nvPr>
        </p:nvSpPr>
        <p:spPr>
          <a:xfrm>
            <a:off x="457200" y="60325"/>
            <a:ext cx="8229600" cy="1143000"/>
          </a:xfrm>
        </p:spPr>
        <p:txBody>
          <a:bodyPr/>
          <a:lstStyle/>
          <a:p>
            <a:r>
              <a:rPr lang="fr-FR" dirty="0"/>
              <a:t>Interaction Points</a:t>
            </a:r>
          </a:p>
        </p:txBody>
      </p:sp>
      <p:sp>
        <p:nvSpPr>
          <p:cNvPr id="57348" name="Espace réservé du contenu 5"/>
          <p:cNvSpPr>
            <a:spLocks noGrp="1"/>
          </p:cNvSpPr>
          <p:nvPr>
            <p:ph idx="1"/>
          </p:nvPr>
        </p:nvSpPr>
        <p:spPr>
          <a:xfrm>
            <a:off x="4648200" y="1203325"/>
            <a:ext cx="4495800" cy="5151438"/>
          </a:xfrm>
        </p:spPr>
        <p:txBody>
          <a:bodyPr/>
          <a:lstStyle/>
          <a:p>
            <a:r>
              <a:rPr lang="en-GB" dirty="0"/>
              <a:t>4 experiments:</a:t>
            </a:r>
          </a:p>
          <a:p>
            <a:pPr lvl="1"/>
            <a:r>
              <a:rPr lang="en-GB" dirty="0"/>
              <a:t>ATLAS (Higgs, new physics, QGP);</a:t>
            </a:r>
          </a:p>
          <a:p>
            <a:pPr lvl="1"/>
            <a:r>
              <a:rPr lang="en-GB" dirty="0"/>
              <a:t>CMS (</a:t>
            </a:r>
            <a:r>
              <a:rPr lang="en-GB" dirty="0" err="1"/>
              <a:t>Higgs,new</a:t>
            </a:r>
            <a:r>
              <a:rPr lang="en-GB" dirty="0"/>
              <a:t> physics , QGP);</a:t>
            </a:r>
          </a:p>
          <a:p>
            <a:pPr lvl="1"/>
            <a:r>
              <a:rPr lang="en-GB" dirty="0" err="1"/>
              <a:t>LHCb</a:t>
            </a:r>
            <a:r>
              <a:rPr lang="en-GB" dirty="0"/>
              <a:t> (Anti-matter, new physics);</a:t>
            </a:r>
          </a:p>
          <a:p>
            <a:pPr lvl="1"/>
            <a:r>
              <a:rPr lang="en-GB" dirty="0">
                <a:solidFill>
                  <a:srgbClr val="FF0000"/>
                </a:solidFill>
              </a:rPr>
              <a:t>ALICE (</a:t>
            </a:r>
            <a:r>
              <a:rPr lang="en-GB" dirty="0" smtClean="0">
                <a:solidFill>
                  <a:srgbClr val="FF0000"/>
                </a:solidFill>
              </a:rPr>
              <a:t>QGP)</a:t>
            </a:r>
            <a:r>
              <a:rPr lang="en-GB" dirty="0">
                <a:solidFill>
                  <a:srgbClr val="FF0000"/>
                </a:solidFill>
              </a:rPr>
              <a:t>;</a:t>
            </a: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39</a:t>
            </a:fld>
            <a:endParaRPr lang="en-GB"/>
          </a:p>
        </p:txBody>
      </p:sp>
    </p:spTree>
    <p:extLst>
      <p:ext uri="{BB962C8B-B14F-4D97-AF65-F5344CB8AC3E}">
        <p14:creationId xmlns:p14="http://schemas.microsoft.com/office/powerpoint/2010/main" val="344698189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23367" y="0"/>
            <a:ext cx="7783244" cy="1143000"/>
          </a:xfrm>
        </p:spPr>
        <p:txBody>
          <a:bodyPr/>
          <a:lstStyle/>
          <a:p>
            <a:r>
              <a:rPr lang="en-GB" dirty="0" smtClean="0"/>
              <a:t>Phase Diagram of Matter</a:t>
            </a:r>
            <a:endParaRPr lang="en-GB" dirty="0"/>
          </a:p>
        </p:txBody>
      </p:sp>
      <p:pic>
        <p:nvPicPr>
          <p:cNvPr id="3" name="Picture 6" descr="Z:\conferences\split06\PhaseDiagra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032" y="1055845"/>
            <a:ext cx="8123767" cy="55017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Espace réservé du numéro de diapositive 5"/>
          <p:cNvSpPr>
            <a:spLocks noGrp="1"/>
          </p:cNvSpPr>
          <p:nvPr>
            <p:ph type="sldNum" sz="quarter" idx="12"/>
          </p:nvPr>
        </p:nvSpPr>
        <p:spPr/>
        <p:txBody>
          <a:bodyPr/>
          <a:lstStyle/>
          <a:p>
            <a:fld id="{C5DEC1AB-76CD-D94A-A2FE-67B7BC71C580}" type="slidenum">
              <a:rPr lang="en-GB" smtClean="0"/>
              <a:t>4</a:t>
            </a:fld>
            <a:endParaRPr lang="en-GB"/>
          </a:p>
        </p:txBody>
      </p:sp>
    </p:spTree>
    <p:extLst>
      <p:ext uri="{BB962C8B-B14F-4D97-AF65-F5344CB8AC3E}">
        <p14:creationId xmlns:p14="http://schemas.microsoft.com/office/powerpoint/2010/main" val="3038015345"/>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Titre 7"/>
          <p:cNvSpPr>
            <a:spLocks noGrp="1"/>
          </p:cNvSpPr>
          <p:nvPr>
            <p:ph type="title"/>
          </p:nvPr>
        </p:nvSpPr>
        <p:spPr/>
        <p:txBody>
          <a:bodyPr/>
          <a:lstStyle/>
          <a:p>
            <a:r>
              <a:rPr lang="en-GB" dirty="0" smtClean="0"/>
              <a:t>Experimental Results </a:t>
            </a:r>
            <a:endParaRPr lang="en-GB" dirty="0"/>
          </a:p>
        </p:txBody>
      </p:sp>
      <p:sp>
        <p:nvSpPr>
          <p:cNvPr id="91139" name="Espace réservé du contenu 8"/>
          <p:cNvSpPr>
            <a:spLocks noGrp="1"/>
          </p:cNvSpPr>
          <p:nvPr>
            <p:ph idx="1"/>
          </p:nvPr>
        </p:nvSpPr>
        <p:spPr>
          <a:xfrm>
            <a:off x="321816" y="1217571"/>
            <a:ext cx="8458200" cy="5637212"/>
          </a:xfrm>
        </p:spPr>
        <p:txBody>
          <a:bodyPr/>
          <a:lstStyle/>
          <a:p>
            <a:pPr marL="0" algn="ctr">
              <a:spcBef>
                <a:spcPct val="0"/>
              </a:spcBef>
              <a:buFont typeface="Arial" charset="0"/>
              <a:buNone/>
            </a:pPr>
            <a:r>
              <a:rPr lang="es-ES_tradnl" sz="3600" i="1" dirty="0">
                <a:solidFill>
                  <a:srgbClr val="0000FF"/>
                </a:solidFill>
                <a:latin typeface="Calibri" charset="0"/>
              </a:rPr>
              <a:t>Caminante, son tus huellas el camino, </a:t>
            </a:r>
          </a:p>
          <a:p>
            <a:pPr marL="0" algn="ctr">
              <a:spcBef>
                <a:spcPct val="0"/>
              </a:spcBef>
              <a:buFont typeface="Arial" charset="0"/>
              <a:buNone/>
            </a:pPr>
            <a:r>
              <a:rPr lang="es-ES_tradnl" sz="3600" i="1" dirty="0">
                <a:solidFill>
                  <a:srgbClr val="0000FF"/>
                </a:solidFill>
                <a:latin typeface="Calibri" charset="0"/>
              </a:rPr>
              <a:t>y nada más, </a:t>
            </a:r>
          </a:p>
          <a:p>
            <a:pPr marL="0" algn="ctr">
              <a:spcBef>
                <a:spcPct val="0"/>
              </a:spcBef>
              <a:buFont typeface="Arial" charset="0"/>
              <a:buNone/>
            </a:pPr>
            <a:r>
              <a:rPr lang="es-ES_tradnl" sz="3600" i="1" dirty="0">
                <a:solidFill>
                  <a:srgbClr val="0000FF"/>
                </a:solidFill>
                <a:latin typeface="Calibri" charset="0"/>
              </a:rPr>
              <a:t>caminante no hay camino, </a:t>
            </a:r>
          </a:p>
          <a:p>
            <a:pPr marL="0" algn="ctr">
              <a:spcBef>
                <a:spcPct val="0"/>
              </a:spcBef>
              <a:buFont typeface="Arial" charset="0"/>
              <a:buNone/>
            </a:pPr>
            <a:r>
              <a:rPr lang="es-ES_tradnl" sz="3600" i="1" dirty="0">
                <a:solidFill>
                  <a:srgbClr val="0000FF"/>
                </a:solidFill>
                <a:latin typeface="Calibri" charset="0"/>
              </a:rPr>
              <a:t>se hace camino al andar.</a:t>
            </a:r>
          </a:p>
          <a:p>
            <a:pPr marL="0" algn="ctr">
              <a:spcBef>
                <a:spcPct val="0"/>
              </a:spcBef>
              <a:buFont typeface="Arial" charset="0"/>
              <a:buNone/>
            </a:pPr>
            <a:r>
              <a:rPr lang="en-GB" sz="3600" i="1" dirty="0">
                <a:solidFill>
                  <a:srgbClr val="000090"/>
                </a:solidFill>
                <a:latin typeface="Calibri" charset="0"/>
              </a:rPr>
              <a:t>Traveller, the path is your tracks</a:t>
            </a:r>
            <a:br>
              <a:rPr lang="en-GB" sz="3600" i="1" dirty="0">
                <a:solidFill>
                  <a:srgbClr val="000090"/>
                </a:solidFill>
                <a:latin typeface="Calibri" charset="0"/>
              </a:rPr>
            </a:br>
            <a:r>
              <a:rPr lang="en-GB" sz="3600" i="1" dirty="0">
                <a:solidFill>
                  <a:srgbClr val="000090"/>
                </a:solidFill>
                <a:latin typeface="Calibri" charset="0"/>
              </a:rPr>
              <a:t>And nothing more.</a:t>
            </a:r>
            <a:br>
              <a:rPr lang="en-GB" sz="3600" i="1" dirty="0">
                <a:solidFill>
                  <a:srgbClr val="000090"/>
                </a:solidFill>
                <a:latin typeface="Calibri" charset="0"/>
              </a:rPr>
            </a:br>
            <a:r>
              <a:rPr lang="en-GB" sz="3600" i="1" dirty="0">
                <a:solidFill>
                  <a:srgbClr val="000090"/>
                </a:solidFill>
                <a:latin typeface="Calibri" charset="0"/>
              </a:rPr>
              <a:t>Traveller, there is no path</a:t>
            </a:r>
            <a:br>
              <a:rPr lang="en-GB" sz="3600" i="1" dirty="0">
                <a:solidFill>
                  <a:srgbClr val="000090"/>
                </a:solidFill>
                <a:latin typeface="Calibri" charset="0"/>
              </a:rPr>
            </a:br>
            <a:r>
              <a:rPr lang="en-GB" sz="3600" i="1" dirty="0">
                <a:solidFill>
                  <a:srgbClr val="000090"/>
                </a:solidFill>
                <a:latin typeface="Calibri" charset="0"/>
              </a:rPr>
              <a:t>The path is made by walking.</a:t>
            </a:r>
          </a:p>
          <a:p>
            <a:pPr marL="0" algn="ctr">
              <a:spcBef>
                <a:spcPct val="0"/>
              </a:spcBef>
              <a:buFont typeface="Arial" charset="0"/>
              <a:buNone/>
            </a:pPr>
            <a:r>
              <a:rPr lang="en-GB" sz="3600" i="1" dirty="0">
                <a:solidFill>
                  <a:srgbClr val="0000FF"/>
                </a:solidFill>
                <a:latin typeface="Calibri" charset="0"/>
              </a:rPr>
              <a:t>Poem of Antonio Machado (1875 -1939).</a:t>
            </a:r>
          </a:p>
        </p:txBody>
      </p:sp>
      <p:sp>
        <p:nvSpPr>
          <p:cNvPr id="5" name="ZoneTexte 4"/>
          <p:cNvSpPr txBox="1"/>
          <p:nvPr/>
        </p:nvSpPr>
        <p:spPr bwMode="auto">
          <a:xfrm>
            <a:off x="2041674" y="6424196"/>
            <a:ext cx="5294064"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fontAlgn="auto">
              <a:spcBef>
                <a:spcPts val="0"/>
              </a:spcBef>
              <a:spcAft>
                <a:spcPts val="0"/>
              </a:spcAft>
              <a:defRPr/>
            </a:pPr>
            <a:r>
              <a:rPr lang="en-GB" sz="1400" dirty="0" smtClean="0">
                <a:solidFill>
                  <a:srgbClr val="800000"/>
                </a:solidFill>
                <a:latin typeface="Courier New"/>
                <a:ea typeface="Comic Sans MS" charset="0"/>
                <a:cs typeface="Courier New"/>
              </a:rPr>
              <a:t>H. </a:t>
            </a:r>
            <a:r>
              <a:rPr lang="en-GB" sz="1400" dirty="0" err="1" smtClean="0">
                <a:solidFill>
                  <a:srgbClr val="800000"/>
                </a:solidFill>
                <a:latin typeface="Courier New"/>
                <a:ea typeface="Comic Sans MS" charset="0"/>
                <a:cs typeface="Courier New"/>
              </a:rPr>
              <a:t>Satz</a:t>
            </a:r>
            <a:r>
              <a:rPr lang="en-GB" sz="1400" dirty="0" smtClean="0">
                <a:solidFill>
                  <a:srgbClr val="800000"/>
                </a:solidFill>
                <a:latin typeface="Courier New"/>
                <a:ea typeface="Comic Sans MS" charset="0"/>
                <a:cs typeface="Courier New"/>
              </a:rPr>
              <a:t>, Quark Matter 2002, Nantes, France</a:t>
            </a:r>
            <a:endParaRPr lang="en-GB" sz="1400" dirty="0">
              <a:solidFill>
                <a:srgbClr val="800000"/>
              </a:solidFill>
              <a:latin typeface="Courier New"/>
              <a:ea typeface="Comic Sans MS" charset="0"/>
              <a:cs typeface="Courier New"/>
            </a:endParaRP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40</a:t>
            </a:fld>
            <a:endParaRPr lang="en-GB"/>
          </a:p>
        </p:txBody>
      </p:sp>
    </p:spTree>
    <p:extLst>
      <p:ext uri="{BB962C8B-B14F-4D97-AF65-F5344CB8AC3E}">
        <p14:creationId xmlns:p14="http://schemas.microsoft.com/office/powerpoint/2010/main" val="4158522613"/>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er 12"/>
          <p:cNvGrpSpPr/>
          <p:nvPr/>
        </p:nvGrpSpPr>
        <p:grpSpPr>
          <a:xfrm>
            <a:off x="5619210" y="2115468"/>
            <a:ext cx="3281877" cy="4383593"/>
            <a:chOff x="4884369" y="2110416"/>
            <a:chExt cx="3281877" cy="4383593"/>
          </a:xfrm>
        </p:grpSpPr>
        <p:pic>
          <p:nvPicPr>
            <p:cNvPr id="12" name="Image 11"/>
            <p:cNvPicPr>
              <a:picLocks noChangeAspect="1"/>
            </p:cNvPicPr>
            <p:nvPr/>
          </p:nvPicPr>
          <p:blipFill>
            <a:blip r:embed="rId2"/>
            <a:stretch>
              <a:fillRect/>
            </a:stretch>
          </p:blipFill>
          <p:spPr>
            <a:xfrm>
              <a:off x="5142035" y="2110416"/>
              <a:ext cx="2631346" cy="2247389"/>
            </a:xfrm>
            <a:prstGeom prst="rect">
              <a:avLst/>
            </a:prstGeom>
          </p:spPr>
        </p:pic>
        <p:pic>
          <p:nvPicPr>
            <p:cNvPr id="18" name="Image 17"/>
            <p:cNvPicPr>
              <a:picLocks noChangeAspect="1"/>
            </p:cNvPicPr>
            <p:nvPr/>
          </p:nvPicPr>
          <p:blipFill>
            <a:blip r:embed="rId3"/>
            <a:stretch>
              <a:fillRect/>
            </a:stretch>
          </p:blipFill>
          <p:spPr>
            <a:xfrm>
              <a:off x="4884369" y="4357805"/>
              <a:ext cx="3281877" cy="2136204"/>
            </a:xfrm>
            <a:prstGeom prst="rect">
              <a:avLst/>
            </a:prstGeom>
          </p:spPr>
        </p:pic>
      </p:grpSp>
      <p:sp>
        <p:nvSpPr>
          <p:cNvPr id="2" name="Titre 1"/>
          <p:cNvSpPr>
            <a:spLocks noGrp="1"/>
          </p:cNvSpPr>
          <p:nvPr>
            <p:ph type="title"/>
          </p:nvPr>
        </p:nvSpPr>
        <p:spPr>
          <a:xfrm>
            <a:off x="1306996" y="12700"/>
            <a:ext cx="6452704" cy="1130300"/>
          </a:xfrm>
        </p:spPr>
        <p:txBody>
          <a:bodyPr>
            <a:noAutofit/>
          </a:bodyPr>
          <a:lstStyle/>
          <a:p>
            <a:pPr algn="ctr"/>
            <a:r>
              <a:rPr lang="en-GB" sz="4000" b="0" dirty="0" smtClean="0"/>
              <a:t>Heavy Ion Collisions at RHIC and LHC</a:t>
            </a:r>
            <a:endParaRPr lang="en-GB" sz="4000" b="0" dirty="0"/>
          </a:p>
        </p:txBody>
      </p:sp>
      <p:sp>
        <p:nvSpPr>
          <p:cNvPr id="3" name="Espace réservé du contenu 2"/>
          <p:cNvSpPr>
            <a:spLocks noGrp="1"/>
          </p:cNvSpPr>
          <p:nvPr>
            <p:ph sz="quarter" idx="10"/>
          </p:nvPr>
        </p:nvSpPr>
        <p:spPr>
          <a:xfrm>
            <a:off x="232834" y="1237080"/>
            <a:ext cx="8607777" cy="873336"/>
          </a:xfrm>
        </p:spPr>
        <p:txBody>
          <a:bodyPr>
            <a:normAutofit/>
          </a:bodyPr>
          <a:lstStyle/>
          <a:p>
            <a:pPr algn="ctr"/>
            <a:r>
              <a:rPr lang="en-GB" sz="2000" b="0" dirty="0" smtClean="0"/>
              <a:t>Experimental study of the </a:t>
            </a:r>
            <a:r>
              <a:rPr lang="en-GB" sz="2000" b="0" dirty="0" err="1"/>
              <a:t>h</a:t>
            </a:r>
            <a:r>
              <a:rPr lang="en-GB" sz="2000" b="0" dirty="0" err="1" smtClean="0"/>
              <a:t>adronic</a:t>
            </a:r>
            <a:r>
              <a:rPr lang="en-GB" sz="2000" b="0" dirty="0" smtClean="0"/>
              <a:t>-matter phase diagram by means of the heavy ion collisions at ultra relativistic energies.  </a:t>
            </a:r>
            <a:endParaRPr lang="en-GB" sz="2000" b="0" dirty="0"/>
          </a:p>
        </p:txBody>
      </p:sp>
      <p:pic>
        <p:nvPicPr>
          <p:cNvPr id="7" name="Image 6"/>
          <p:cNvPicPr>
            <a:picLocks noChangeAspect="1"/>
          </p:cNvPicPr>
          <p:nvPr/>
        </p:nvPicPr>
        <p:blipFill>
          <a:blip r:embed="rId4"/>
          <a:stretch>
            <a:fillRect/>
          </a:stretch>
        </p:blipFill>
        <p:spPr>
          <a:xfrm>
            <a:off x="50800" y="2179638"/>
            <a:ext cx="5236427" cy="3923734"/>
          </a:xfrm>
          <a:prstGeom prst="rect">
            <a:avLst/>
          </a:prstGeom>
        </p:spPr>
      </p:pic>
      <p:sp>
        <p:nvSpPr>
          <p:cNvPr id="11" name="ZoneTexte 10"/>
          <p:cNvSpPr txBox="1">
            <a:spLocks noChangeArrowheads="1"/>
          </p:cNvSpPr>
          <p:nvPr/>
        </p:nvSpPr>
        <p:spPr bwMode="auto">
          <a:xfrm>
            <a:off x="2134189" y="2018708"/>
            <a:ext cx="167303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smtClean="0">
                <a:latin typeface="Symbol" charset="0"/>
                <a:cs typeface="Symbol" charset="0"/>
              </a:rPr>
              <a:t>m</a:t>
            </a:r>
            <a:r>
              <a:rPr lang="en-GB" baseline="-25000" smtClean="0"/>
              <a:t>B</a:t>
            </a:r>
            <a:r>
              <a:rPr lang="en-GB" smtClean="0"/>
              <a:t>≠ 0  models</a:t>
            </a:r>
          </a:p>
        </p:txBody>
      </p:sp>
      <p:sp>
        <p:nvSpPr>
          <p:cNvPr id="14" name="ZoneTexte 13"/>
          <p:cNvSpPr txBox="1"/>
          <p:nvPr/>
        </p:nvSpPr>
        <p:spPr>
          <a:xfrm>
            <a:off x="7409959" y="2760064"/>
            <a:ext cx="1674691" cy="738664"/>
          </a:xfrm>
          <a:prstGeom prst="rect">
            <a:avLst/>
          </a:prstGeom>
          <a:noFill/>
        </p:spPr>
        <p:txBody>
          <a:bodyPr wrap="square" rtlCol="0">
            <a:spAutoFit/>
          </a:bodyPr>
          <a:lstStyle/>
          <a:p>
            <a:pPr algn="ctr"/>
            <a:r>
              <a:rPr lang="en-GB" sz="1400" dirty="0" smtClean="0">
                <a:solidFill>
                  <a:srgbClr val="FF0000"/>
                </a:solidFill>
              </a:rPr>
              <a:t>At the LHC </a:t>
            </a:r>
          </a:p>
          <a:p>
            <a:pPr algn="ctr"/>
            <a:r>
              <a:rPr lang="en-GB" sz="1400" dirty="0" smtClean="0">
                <a:solidFill>
                  <a:srgbClr val="FF0000"/>
                </a:solidFill>
                <a:latin typeface="Symbol" charset="2"/>
                <a:cs typeface="Symbol" charset="2"/>
              </a:rPr>
              <a:t>e</a:t>
            </a:r>
            <a:r>
              <a:rPr lang="en-GB" sz="1400" baseline="-25000" dirty="0" smtClean="0">
                <a:solidFill>
                  <a:srgbClr val="FF0000"/>
                </a:solidFill>
              </a:rPr>
              <a:t>0</a:t>
            </a:r>
            <a:r>
              <a:rPr lang="en-GB" sz="1400" dirty="0" smtClean="0">
                <a:solidFill>
                  <a:srgbClr val="FF0000"/>
                </a:solidFill>
              </a:rPr>
              <a:t> ~ 10-40 </a:t>
            </a:r>
            <a:r>
              <a:rPr lang="en-GB" sz="1400" dirty="0" err="1" smtClean="0">
                <a:solidFill>
                  <a:srgbClr val="FF0000"/>
                </a:solidFill>
              </a:rPr>
              <a:t>GeV</a:t>
            </a:r>
            <a:r>
              <a:rPr lang="en-GB" sz="1400" dirty="0" smtClean="0">
                <a:solidFill>
                  <a:srgbClr val="FF0000"/>
                </a:solidFill>
              </a:rPr>
              <a:t>/fm</a:t>
            </a:r>
            <a:r>
              <a:rPr lang="en-GB" sz="1400" baseline="30000" dirty="0" smtClean="0">
                <a:solidFill>
                  <a:srgbClr val="FF0000"/>
                </a:solidFill>
              </a:rPr>
              <a:t>3</a:t>
            </a:r>
          </a:p>
          <a:p>
            <a:pPr algn="ctr"/>
            <a:r>
              <a:rPr lang="en-GB" sz="1400" dirty="0" smtClean="0">
                <a:solidFill>
                  <a:srgbClr val="FF0000"/>
                </a:solidFill>
              </a:rPr>
              <a:t>T</a:t>
            </a:r>
            <a:r>
              <a:rPr lang="en-GB" sz="1400" baseline="-25000" dirty="0" smtClean="0">
                <a:solidFill>
                  <a:srgbClr val="FF0000"/>
                </a:solidFill>
              </a:rPr>
              <a:t>i</a:t>
            </a:r>
            <a:r>
              <a:rPr lang="en-GB" sz="1400" dirty="0" smtClean="0">
                <a:solidFill>
                  <a:srgbClr val="FF0000"/>
                </a:solidFill>
              </a:rPr>
              <a:t> ~ 350-550 </a:t>
            </a:r>
            <a:r>
              <a:rPr lang="en-GB" sz="1400" dirty="0">
                <a:solidFill>
                  <a:srgbClr val="FF0000"/>
                </a:solidFill>
              </a:rPr>
              <a:t>M</a:t>
            </a:r>
            <a:r>
              <a:rPr lang="en-GB" sz="1400" dirty="0" smtClean="0">
                <a:solidFill>
                  <a:srgbClr val="FF0000"/>
                </a:solidFill>
              </a:rPr>
              <a:t>eV</a:t>
            </a:r>
            <a:endParaRPr lang="en-GB" sz="1400" dirty="0">
              <a:solidFill>
                <a:srgbClr val="FF0000"/>
              </a:solidFill>
            </a:endParaRPr>
          </a:p>
        </p:txBody>
      </p:sp>
      <p:cxnSp>
        <p:nvCxnSpPr>
          <p:cNvPr id="17" name="Connecteur droit avec flèche 16"/>
          <p:cNvCxnSpPr/>
          <p:nvPr/>
        </p:nvCxnSpPr>
        <p:spPr>
          <a:xfrm flipH="1" flipV="1">
            <a:off x="629087" y="2612571"/>
            <a:ext cx="6531294" cy="114904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6" name="ZoneTexte 15"/>
          <p:cNvSpPr txBox="1"/>
          <p:nvPr/>
        </p:nvSpPr>
        <p:spPr bwMode="auto">
          <a:xfrm>
            <a:off x="2643108" y="6207919"/>
            <a:ext cx="2959100" cy="296861"/>
          </a:xfrm>
          <a:prstGeom prst="rect">
            <a:avLst/>
          </a:prstGeom>
          <a:solidFill>
            <a:schemeClr val="accent1">
              <a:lumMod val="60000"/>
              <a:lumOff val="40000"/>
            </a:schemeClr>
          </a:solidFill>
        </p:spPr>
        <p:style>
          <a:lnRef idx="1">
            <a:schemeClr val="accent2"/>
          </a:lnRef>
          <a:fillRef idx="2">
            <a:schemeClr val="accent2"/>
          </a:fillRef>
          <a:effectRef idx="1">
            <a:schemeClr val="accent2"/>
          </a:effectRef>
          <a:fontRef idx="minor">
            <a:schemeClr val="dk1"/>
          </a:fontRef>
        </p:style>
        <p:txBody>
          <a:bodyPr lIns="81043" tIns="40522" rIns="81043" bIns="40522">
            <a:spAutoFit/>
          </a:bodyPr>
          <a:lstStyle/>
          <a:p>
            <a:pPr algn="ctr" fontAlgn="auto">
              <a:spcBef>
                <a:spcPts val="0"/>
              </a:spcBef>
              <a:spcAft>
                <a:spcPts val="0"/>
              </a:spcAft>
              <a:defRPr/>
            </a:pPr>
            <a:r>
              <a:rPr lang="en-GB" sz="1400" dirty="0" err="1">
                <a:solidFill>
                  <a:srgbClr val="800000"/>
                </a:solidFill>
                <a:latin typeface="Courier New"/>
                <a:ea typeface="Comic Sans MS" charset="0"/>
                <a:cs typeface="Courier New"/>
              </a:rPr>
              <a:t>Bjorken</a:t>
            </a:r>
            <a:r>
              <a:rPr lang="en-GB" sz="1400" dirty="0">
                <a:solidFill>
                  <a:srgbClr val="800000"/>
                </a:solidFill>
                <a:latin typeface="Courier New"/>
                <a:ea typeface="Comic Sans MS" charset="0"/>
                <a:cs typeface="Courier New"/>
              </a:rPr>
              <a:t> PRD27 140 (1983)</a:t>
            </a:r>
          </a:p>
        </p:txBody>
      </p:sp>
      <p:cxnSp>
        <p:nvCxnSpPr>
          <p:cNvPr id="20" name="Connecteur droit avec flèche 19"/>
          <p:cNvCxnSpPr/>
          <p:nvPr/>
        </p:nvCxnSpPr>
        <p:spPr>
          <a:xfrm flipH="1" flipV="1">
            <a:off x="629087" y="3410857"/>
            <a:ext cx="6683694" cy="1403048"/>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3" name="Connecteur droit avec flèche 22"/>
          <p:cNvCxnSpPr/>
          <p:nvPr/>
        </p:nvCxnSpPr>
        <p:spPr>
          <a:xfrm flipH="1" flipV="1">
            <a:off x="629087" y="4362857"/>
            <a:ext cx="6683694" cy="152752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6" name="Connecteur droit avec flèche 25"/>
          <p:cNvCxnSpPr/>
          <p:nvPr/>
        </p:nvCxnSpPr>
        <p:spPr>
          <a:xfrm>
            <a:off x="532190" y="2612571"/>
            <a:ext cx="0" cy="1850572"/>
          </a:xfrm>
          <a:prstGeom prst="straightConnector1">
            <a:avLst/>
          </a:prstGeom>
          <a:ln w="76200" cmpd="sng">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6" name="Espace réservé du numéro de diapositive 5"/>
          <p:cNvSpPr>
            <a:spLocks noGrp="1"/>
          </p:cNvSpPr>
          <p:nvPr>
            <p:ph type="sldNum" sz="quarter" idx="4"/>
          </p:nvPr>
        </p:nvSpPr>
        <p:spPr/>
        <p:txBody>
          <a:bodyPr/>
          <a:lstStyle/>
          <a:p>
            <a:fld id="{2066355A-084C-D24E-9AD2-7E4FC41EA627}" type="slidenum">
              <a:rPr lang="en-US" smtClean="0"/>
              <a:pPr/>
              <a:t>41</a:t>
            </a:fld>
            <a:endParaRPr lang="en-US" dirty="0"/>
          </a:p>
        </p:txBody>
      </p:sp>
    </p:spTree>
    <p:extLst>
      <p:ext uri="{BB962C8B-B14F-4D97-AF65-F5344CB8AC3E}">
        <p14:creationId xmlns:p14="http://schemas.microsoft.com/office/powerpoint/2010/main" val="776688408"/>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blinds(horizontal)">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blinds(horizontal)">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blinds(horizontal)">
                                      <p:cBhvr>
                                        <p:cTn id="22"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re 1"/>
          <p:cNvSpPr>
            <a:spLocks noGrp="1"/>
          </p:cNvSpPr>
          <p:nvPr>
            <p:ph type="title"/>
          </p:nvPr>
        </p:nvSpPr>
        <p:spPr>
          <a:xfrm>
            <a:off x="457200" y="0"/>
            <a:ext cx="8229600" cy="1143000"/>
          </a:xfrm>
        </p:spPr>
        <p:txBody>
          <a:bodyPr/>
          <a:lstStyle/>
          <a:p>
            <a:r>
              <a:rPr lang="en-GB" dirty="0"/>
              <a:t>Probes of QGP</a:t>
            </a:r>
          </a:p>
        </p:txBody>
      </p:sp>
      <p:sp>
        <p:nvSpPr>
          <p:cNvPr id="60419" name="Espace réservé du contenu 2"/>
          <p:cNvSpPr>
            <a:spLocks noGrp="1"/>
          </p:cNvSpPr>
          <p:nvPr>
            <p:ph idx="1"/>
          </p:nvPr>
        </p:nvSpPr>
        <p:spPr>
          <a:xfrm>
            <a:off x="177800" y="1117684"/>
            <a:ext cx="8966200" cy="5753100"/>
          </a:xfrm>
        </p:spPr>
        <p:txBody>
          <a:bodyPr>
            <a:normAutofit/>
          </a:bodyPr>
          <a:lstStyle/>
          <a:p>
            <a:r>
              <a:rPr lang="en-GB" dirty="0"/>
              <a:t>Global Probes: Multiplicity, Centrality dependence, transverse energy,  …</a:t>
            </a:r>
          </a:p>
          <a:p>
            <a:r>
              <a:rPr lang="en-GB" dirty="0" err="1"/>
              <a:t>Hadronic</a:t>
            </a:r>
            <a:r>
              <a:rPr lang="en-GB" dirty="0"/>
              <a:t> Phase Probes (freeze-out): hadron yields, hadron y and </a:t>
            </a:r>
            <a:r>
              <a:rPr lang="en-GB" dirty="0" err="1"/>
              <a:t>pT</a:t>
            </a:r>
            <a:r>
              <a:rPr lang="en-GB" dirty="0"/>
              <a:t> distributions, elliptic flow, HBT hadron correlations, Hadron resonances, vector mesons …</a:t>
            </a:r>
          </a:p>
          <a:p>
            <a:r>
              <a:rPr lang="en-GB" b="1" dirty="0">
                <a:solidFill>
                  <a:srgbClr val="FF0000"/>
                </a:solidFill>
              </a:rPr>
              <a:t>Penetrating (QGP) Probes : Photons, </a:t>
            </a:r>
            <a:r>
              <a:rPr lang="en-GB" b="1" dirty="0" err="1">
                <a:solidFill>
                  <a:srgbClr val="FF0000"/>
                </a:solidFill>
              </a:rPr>
              <a:t>Dileptons</a:t>
            </a:r>
            <a:r>
              <a:rPr lang="en-GB" b="1" dirty="0">
                <a:solidFill>
                  <a:srgbClr val="FF0000"/>
                </a:solidFill>
              </a:rPr>
              <a:t>, Jets and Heavy </a:t>
            </a:r>
            <a:r>
              <a:rPr lang="en-GB" b="1" dirty="0" smtClean="0">
                <a:solidFill>
                  <a:srgbClr val="FF0000"/>
                </a:solidFill>
              </a:rPr>
              <a:t>Quarks.</a:t>
            </a:r>
            <a:endParaRPr lang="en-GB" b="1" dirty="0">
              <a:solidFill>
                <a:srgbClr val="FF0000"/>
              </a:solidFill>
            </a:endParaRPr>
          </a:p>
          <a:p>
            <a:r>
              <a:rPr lang="en-GB" dirty="0">
                <a:solidFill>
                  <a:srgbClr val="FF0000"/>
                </a:solidFill>
              </a:rPr>
              <a:t>Initial state probes: Photons, </a:t>
            </a:r>
            <a:r>
              <a:rPr lang="en-GB" dirty="0" err="1">
                <a:solidFill>
                  <a:srgbClr val="FF0000"/>
                </a:solidFill>
              </a:rPr>
              <a:t>Dileptons</a:t>
            </a:r>
            <a:r>
              <a:rPr lang="en-GB" dirty="0">
                <a:solidFill>
                  <a:srgbClr val="FF0000"/>
                </a:solidFill>
              </a:rPr>
              <a:t>, Electro-Weak Bosons and, naturally, </a:t>
            </a:r>
            <a:r>
              <a:rPr lang="en-GB" dirty="0" err="1">
                <a:solidFill>
                  <a:srgbClr val="FF0000"/>
                </a:solidFill>
              </a:rPr>
              <a:t>pp</a:t>
            </a:r>
            <a:r>
              <a:rPr lang="en-GB" dirty="0">
                <a:solidFill>
                  <a:srgbClr val="FF0000"/>
                </a:solidFill>
              </a:rPr>
              <a:t> and </a:t>
            </a:r>
            <a:r>
              <a:rPr lang="en-GB" dirty="0" err="1">
                <a:solidFill>
                  <a:srgbClr val="FF0000"/>
                </a:solidFill>
              </a:rPr>
              <a:t>pA</a:t>
            </a:r>
            <a:r>
              <a:rPr lang="en-GB" dirty="0">
                <a:solidFill>
                  <a:srgbClr val="FF0000"/>
                </a:solidFill>
              </a:rPr>
              <a:t> </a:t>
            </a:r>
            <a:r>
              <a:rPr lang="en-GB" dirty="0" smtClean="0">
                <a:solidFill>
                  <a:srgbClr val="FF0000"/>
                </a:solidFill>
              </a:rPr>
              <a:t>collisions.</a:t>
            </a:r>
            <a:endParaRPr lang="en-GB" dirty="0">
              <a:solidFill>
                <a:srgbClr val="FF0000"/>
              </a:solidFill>
            </a:endParaRP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42</a:t>
            </a:fld>
            <a:endParaRPr lang="en-GB"/>
          </a:p>
        </p:txBody>
      </p:sp>
    </p:spTree>
    <p:extLst>
      <p:ext uri="{BB962C8B-B14F-4D97-AF65-F5344CB8AC3E}">
        <p14:creationId xmlns:p14="http://schemas.microsoft.com/office/powerpoint/2010/main" val="170391909"/>
      </p:ext>
    </p:extLst>
  </p:cSld>
  <p:clrMapOvr>
    <a:masterClrMapping/>
  </p:clrMapOvr>
  <mc:AlternateContent xmlns:mc="http://schemas.openxmlformats.org/markup-compatibility/2006" xmlns:p14="http://schemas.microsoft.com/office/powerpoint/2010/main">
    <mc:Choice Requires="p14">
      <p:transition spd="med">
        <p14:prism dir="r"/>
      </p:transition>
    </mc:Choice>
    <mc:Fallback xmlns="">
      <p:transition xmlns:p14="http://schemas.microsoft.com/office/powerpoint/2010/main" spd="med">
        <p:fade/>
      </p:transition>
    </mc:Fallback>
  </mc:AlternateContent>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Initial Energy Density</a:t>
            </a:r>
            <a:endParaRPr lang="en-GB" dirty="0"/>
          </a:p>
        </p:txBody>
      </p:sp>
      <p:sp>
        <p:nvSpPr>
          <p:cNvPr id="3" name="Espace réservé du contenu 2"/>
          <p:cNvSpPr>
            <a:spLocks noGrp="1"/>
          </p:cNvSpPr>
          <p:nvPr>
            <p:ph idx="1"/>
          </p:nvPr>
        </p:nvSpPr>
        <p:spPr>
          <a:xfrm>
            <a:off x="562069" y="5340133"/>
            <a:ext cx="8229600" cy="1347473"/>
          </a:xfrm>
        </p:spPr>
        <p:txBody>
          <a:bodyPr/>
          <a:lstStyle/>
          <a:p>
            <a:r>
              <a:rPr lang="en-GB" dirty="0" smtClean="0"/>
              <a:t>Au-Au at 200 </a:t>
            </a:r>
            <a:r>
              <a:rPr lang="en-GB" dirty="0" err="1" smtClean="0"/>
              <a:t>GeV</a:t>
            </a:r>
            <a:r>
              <a:rPr lang="en-GB" dirty="0"/>
              <a:t>,</a:t>
            </a:r>
            <a:r>
              <a:rPr lang="en-GB" dirty="0" smtClean="0"/>
              <a:t> </a:t>
            </a:r>
            <a:r>
              <a:rPr lang="en-GB" dirty="0" err="1">
                <a:latin typeface="Symbol" charset="2"/>
                <a:cs typeface="Symbol" charset="2"/>
              </a:rPr>
              <a:t>e</a:t>
            </a:r>
            <a:r>
              <a:rPr lang="en-GB" baseline="-25000" dirty="0" err="1" smtClean="0"/>
              <a:t>Bj</a:t>
            </a:r>
            <a:r>
              <a:rPr lang="en-GB" dirty="0" smtClean="0"/>
              <a:t> ~ 5 -10 </a:t>
            </a:r>
            <a:r>
              <a:rPr lang="en-GB" dirty="0" err="1" smtClean="0"/>
              <a:t>GeV</a:t>
            </a:r>
            <a:r>
              <a:rPr lang="en-GB" dirty="0" smtClean="0"/>
              <a:t>/fm</a:t>
            </a:r>
            <a:r>
              <a:rPr lang="en-GB" baseline="30000" dirty="0" smtClean="0"/>
              <a:t>3</a:t>
            </a:r>
          </a:p>
          <a:p>
            <a:r>
              <a:rPr lang="en-GB" dirty="0" err="1" smtClean="0"/>
              <a:t>Pb-Pb</a:t>
            </a:r>
            <a:r>
              <a:rPr lang="en-GB" dirty="0" smtClean="0"/>
              <a:t> at 2.76 </a:t>
            </a:r>
            <a:r>
              <a:rPr lang="en-GB" dirty="0" err="1" smtClean="0"/>
              <a:t>TeV</a:t>
            </a:r>
            <a:r>
              <a:rPr lang="en-GB" dirty="0" smtClean="0"/>
              <a:t>, </a:t>
            </a:r>
            <a:r>
              <a:rPr lang="en-GB" dirty="0" err="1" smtClean="0">
                <a:latin typeface="Symbol" charset="2"/>
                <a:cs typeface="Symbol" charset="2"/>
              </a:rPr>
              <a:t>e</a:t>
            </a:r>
            <a:r>
              <a:rPr lang="en-GB" baseline="-25000" dirty="0" err="1" smtClean="0"/>
              <a:t>Bj</a:t>
            </a:r>
            <a:r>
              <a:rPr lang="en-GB" dirty="0" smtClean="0"/>
              <a:t> ~ 15-30 </a:t>
            </a:r>
            <a:r>
              <a:rPr lang="en-GB" dirty="0" err="1" smtClean="0"/>
              <a:t>GeV</a:t>
            </a:r>
            <a:r>
              <a:rPr lang="en-GB" dirty="0" smtClean="0"/>
              <a:t>/fm</a:t>
            </a:r>
            <a:r>
              <a:rPr lang="en-GB" baseline="30000" dirty="0" smtClean="0"/>
              <a:t>3</a:t>
            </a:r>
          </a:p>
          <a:p>
            <a:endParaRPr lang="en-GB" dirty="0"/>
          </a:p>
        </p:txBody>
      </p:sp>
      <p:pic>
        <p:nvPicPr>
          <p:cNvPr id="4" name="Image 3" descr="Screen shot 2011-09-11 at 10.36.16 PM.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51478" y="1309534"/>
            <a:ext cx="4497717" cy="3672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p:nvPr/>
        </p:nvSpPr>
        <p:spPr>
          <a:xfrm>
            <a:off x="768693" y="4982466"/>
            <a:ext cx="3262941" cy="307777"/>
          </a:xfrm>
          <a:prstGeom prst="rect">
            <a:avLst/>
          </a:prstGeom>
          <a:solidFill>
            <a:srgbClr val="95B3D7"/>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800000"/>
                </a:solidFill>
                <a:latin typeface="Courier New"/>
                <a:ea typeface="ＭＳ Ｐゴシック" charset="0"/>
                <a:cs typeface="Courier New"/>
              </a:rPr>
              <a:t>PHENIX, PRC71, 034908 (2005)</a:t>
            </a:r>
            <a:endParaRPr lang="en-GB" sz="1400" dirty="0">
              <a:solidFill>
                <a:srgbClr val="800000"/>
              </a:solidFill>
              <a:latin typeface="Courier New"/>
              <a:ea typeface="ＭＳ Ｐゴシック" charset="0"/>
              <a:cs typeface="Courier New"/>
            </a:endParaRPr>
          </a:p>
        </p:txBody>
      </p:sp>
      <p:pic>
        <p:nvPicPr>
          <p:cNvPr id="6" name="Image 5" descr="Screen Shot 2012-06-25 at 6.03.42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71363" y="1309534"/>
            <a:ext cx="3929500" cy="3292564"/>
          </a:xfrm>
          <a:prstGeom prst="rect">
            <a:avLst/>
          </a:prstGeom>
        </p:spPr>
      </p:pic>
      <p:sp>
        <p:nvSpPr>
          <p:cNvPr id="7" name="Rectangle 6"/>
          <p:cNvSpPr/>
          <p:nvPr/>
        </p:nvSpPr>
        <p:spPr>
          <a:xfrm>
            <a:off x="5033053" y="5017532"/>
            <a:ext cx="3496298" cy="307777"/>
          </a:xfrm>
          <a:prstGeom prst="rect">
            <a:avLst/>
          </a:prstGeom>
          <a:solidFill>
            <a:srgbClr val="95B3D7"/>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800000"/>
                </a:solidFill>
                <a:latin typeface="Courier New"/>
                <a:ea typeface="ＭＳ Ｐゴシック" charset="0"/>
                <a:cs typeface="Courier New"/>
              </a:rPr>
              <a:t>ALICE, PRL 105, 252301 (2010)</a:t>
            </a:r>
            <a:endParaRPr lang="en-GB" sz="1400" dirty="0">
              <a:solidFill>
                <a:srgbClr val="800000"/>
              </a:solidFill>
              <a:latin typeface="Courier New"/>
              <a:ea typeface="ＭＳ Ｐゴシック" charset="0"/>
              <a:cs typeface="Courier New"/>
            </a:endParaRPr>
          </a:p>
        </p:txBody>
      </p:sp>
      <p:sp>
        <p:nvSpPr>
          <p:cNvPr id="10" name="Espace réservé du numéro de diapositive 9"/>
          <p:cNvSpPr>
            <a:spLocks noGrp="1"/>
          </p:cNvSpPr>
          <p:nvPr>
            <p:ph type="sldNum" sz="quarter" idx="12"/>
          </p:nvPr>
        </p:nvSpPr>
        <p:spPr/>
        <p:txBody>
          <a:bodyPr/>
          <a:lstStyle/>
          <a:p>
            <a:fld id="{C5DEC1AB-76CD-D94A-A2FE-67B7BC71C580}" type="slidenum">
              <a:rPr lang="en-GB" smtClean="0"/>
              <a:t>43</a:t>
            </a:fld>
            <a:endParaRPr lang="en-GB"/>
          </a:p>
        </p:txBody>
      </p:sp>
    </p:spTree>
    <p:extLst>
      <p:ext uri="{BB962C8B-B14F-4D97-AF65-F5344CB8AC3E}">
        <p14:creationId xmlns:p14="http://schemas.microsoft.com/office/powerpoint/2010/main" val="499707569"/>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4753052" y="1015218"/>
            <a:ext cx="3806748" cy="2702626"/>
          </a:xfrm>
          <a:prstGeom prst="rect">
            <a:avLst/>
          </a:prstGeom>
        </p:spPr>
      </p:pic>
      <p:sp>
        <p:nvSpPr>
          <p:cNvPr id="2" name="Titre 1"/>
          <p:cNvSpPr>
            <a:spLocks noGrp="1"/>
          </p:cNvSpPr>
          <p:nvPr>
            <p:ph type="title"/>
          </p:nvPr>
        </p:nvSpPr>
        <p:spPr/>
        <p:txBody>
          <a:bodyPr/>
          <a:lstStyle/>
          <a:p>
            <a:r>
              <a:rPr lang="en-GB" dirty="0" smtClean="0"/>
              <a:t>Size and Lifetime</a:t>
            </a:r>
            <a:endParaRPr lang="en-GB" dirty="0"/>
          </a:p>
        </p:txBody>
      </p:sp>
      <p:sp>
        <p:nvSpPr>
          <p:cNvPr id="3" name="Espace réservé du contenu 2"/>
          <p:cNvSpPr>
            <a:spLocks noGrp="1"/>
          </p:cNvSpPr>
          <p:nvPr>
            <p:ph idx="1"/>
          </p:nvPr>
        </p:nvSpPr>
        <p:spPr>
          <a:xfrm>
            <a:off x="177800" y="1389775"/>
            <a:ext cx="3949700" cy="4525963"/>
          </a:xfrm>
        </p:spPr>
        <p:txBody>
          <a:bodyPr>
            <a:normAutofit lnSpcReduction="10000"/>
          </a:bodyPr>
          <a:lstStyle/>
          <a:p>
            <a:r>
              <a:rPr lang="en-GB" dirty="0" smtClean="0"/>
              <a:t>Two pion Bose-Einstein correlations.</a:t>
            </a:r>
          </a:p>
          <a:p>
            <a:r>
              <a:rPr lang="en-GB" dirty="0" smtClean="0"/>
              <a:t>Larger source radii at the LHC.</a:t>
            </a:r>
          </a:p>
          <a:p>
            <a:r>
              <a:rPr lang="en-GB" dirty="0" smtClean="0"/>
              <a:t>Larger Lifetime (40% </a:t>
            </a:r>
            <a:r>
              <a:rPr lang="en-GB" dirty="0" err="1" smtClean="0"/>
              <a:t>wrt</a:t>
            </a:r>
            <a:r>
              <a:rPr lang="en-GB" dirty="0" smtClean="0"/>
              <a:t> RHC).</a:t>
            </a:r>
          </a:p>
          <a:p>
            <a:r>
              <a:rPr lang="en-GB" dirty="0" smtClean="0"/>
              <a:t>Larger volume (2-fold factor).</a:t>
            </a:r>
            <a:endParaRPr lang="en-GB" dirty="0"/>
          </a:p>
        </p:txBody>
      </p:sp>
      <p:pic>
        <p:nvPicPr>
          <p:cNvPr id="5" name="Image 4"/>
          <p:cNvPicPr>
            <a:picLocks noChangeAspect="1"/>
          </p:cNvPicPr>
          <p:nvPr/>
        </p:nvPicPr>
        <p:blipFill>
          <a:blip r:embed="rId3"/>
          <a:stretch>
            <a:fillRect/>
          </a:stretch>
        </p:blipFill>
        <p:spPr>
          <a:xfrm>
            <a:off x="4789659" y="3652757"/>
            <a:ext cx="3806748" cy="2613106"/>
          </a:xfrm>
          <a:prstGeom prst="rect">
            <a:avLst/>
          </a:prstGeom>
        </p:spPr>
      </p:pic>
      <p:sp>
        <p:nvSpPr>
          <p:cNvPr id="7" name="Rectangle 6"/>
          <p:cNvSpPr/>
          <p:nvPr/>
        </p:nvSpPr>
        <p:spPr>
          <a:xfrm>
            <a:off x="5033053" y="6297613"/>
            <a:ext cx="3247347" cy="307777"/>
          </a:xfrm>
          <a:prstGeom prst="rect">
            <a:avLst/>
          </a:prstGeom>
          <a:solidFill>
            <a:srgbClr val="95B3D7"/>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800000"/>
                </a:solidFill>
                <a:latin typeface="Courier New"/>
                <a:ea typeface="ＭＳ Ｐゴシック" charset="0"/>
                <a:cs typeface="Courier New"/>
              </a:rPr>
              <a:t>ALICE, PLB 396, 328 (2011)</a:t>
            </a:r>
            <a:endParaRPr lang="en-GB" sz="1400" dirty="0">
              <a:solidFill>
                <a:srgbClr val="800000"/>
              </a:solidFill>
              <a:latin typeface="Courier New"/>
              <a:ea typeface="ＭＳ Ｐゴシック" charset="0"/>
              <a:cs typeface="Courier New"/>
            </a:endParaRPr>
          </a:p>
        </p:txBody>
      </p:sp>
      <p:pic>
        <p:nvPicPr>
          <p:cNvPr id="8" name="Image 7"/>
          <p:cNvPicPr>
            <a:picLocks noChangeAspect="1"/>
          </p:cNvPicPr>
          <p:nvPr/>
        </p:nvPicPr>
        <p:blipFill>
          <a:blip r:embed="rId4"/>
          <a:stretch>
            <a:fillRect/>
          </a:stretch>
        </p:blipFill>
        <p:spPr>
          <a:xfrm>
            <a:off x="3106428" y="1389775"/>
            <a:ext cx="1901225" cy="1328025"/>
          </a:xfrm>
          <a:prstGeom prst="rect">
            <a:avLst/>
          </a:prstGeom>
        </p:spPr>
      </p:pic>
      <p:sp>
        <p:nvSpPr>
          <p:cNvPr id="10" name="Espace réservé du numéro de diapositive 9"/>
          <p:cNvSpPr>
            <a:spLocks noGrp="1"/>
          </p:cNvSpPr>
          <p:nvPr>
            <p:ph type="sldNum" sz="quarter" idx="12"/>
          </p:nvPr>
        </p:nvSpPr>
        <p:spPr/>
        <p:txBody>
          <a:bodyPr/>
          <a:lstStyle/>
          <a:p>
            <a:fld id="{C5DEC1AB-76CD-D94A-A2FE-67B7BC71C580}" type="slidenum">
              <a:rPr lang="en-GB" smtClean="0"/>
              <a:t>44</a:t>
            </a:fld>
            <a:endParaRPr lang="en-GB"/>
          </a:p>
        </p:txBody>
      </p:sp>
    </p:spTree>
    <p:extLst>
      <p:ext uri="{BB962C8B-B14F-4D97-AF65-F5344CB8AC3E}">
        <p14:creationId xmlns:p14="http://schemas.microsoft.com/office/powerpoint/2010/main" val="3658038796"/>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258" name="Image 5"/>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605338" y="1295400"/>
            <a:ext cx="4433887" cy="344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6259" name="Titre 1"/>
          <p:cNvSpPr>
            <a:spLocks noGrp="1"/>
          </p:cNvSpPr>
          <p:nvPr>
            <p:ph type="title"/>
          </p:nvPr>
        </p:nvSpPr>
        <p:spPr/>
        <p:txBody>
          <a:bodyPr/>
          <a:lstStyle/>
          <a:p>
            <a:r>
              <a:rPr lang="en-GB" dirty="0"/>
              <a:t>Elliptic Flow (v</a:t>
            </a:r>
            <a:r>
              <a:rPr lang="en-GB" baseline="-25000" dirty="0"/>
              <a:t>2</a:t>
            </a:r>
            <a:r>
              <a:rPr lang="en-GB" dirty="0"/>
              <a:t>) at RHIC</a:t>
            </a:r>
          </a:p>
        </p:txBody>
      </p:sp>
      <p:sp>
        <p:nvSpPr>
          <p:cNvPr id="96260" name="Espace réservé du contenu 2"/>
          <p:cNvSpPr>
            <a:spLocks noGrp="1"/>
          </p:cNvSpPr>
          <p:nvPr>
            <p:ph idx="1"/>
          </p:nvPr>
        </p:nvSpPr>
        <p:spPr>
          <a:xfrm>
            <a:off x="0" y="4403725"/>
            <a:ext cx="9144000" cy="2408238"/>
          </a:xfrm>
        </p:spPr>
        <p:txBody>
          <a:bodyPr/>
          <a:lstStyle/>
          <a:p>
            <a:r>
              <a:rPr lang="en-GB" dirty="0"/>
              <a:t>Elliptic flow is important in HIC;</a:t>
            </a:r>
          </a:p>
          <a:p>
            <a:r>
              <a:rPr lang="en-GB" i="1" dirty="0"/>
              <a:t>Well understood </a:t>
            </a:r>
            <a:r>
              <a:rPr lang="en-GB" dirty="0"/>
              <a:t>at RHIC with </a:t>
            </a:r>
            <a:r>
              <a:rPr lang="en-GB" dirty="0" err="1"/>
              <a:t>Hydrodynamical</a:t>
            </a:r>
            <a:r>
              <a:rPr lang="en-GB" dirty="0"/>
              <a:t> models;</a:t>
            </a:r>
          </a:p>
          <a:p>
            <a:pPr lvl="1"/>
            <a:r>
              <a:rPr lang="en-GB" dirty="0" err="1"/>
              <a:t>sQGP</a:t>
            </a:r>
            <a:r>
              <a:rPr lang="en-GB" dirty="0"/>
              <a:t> concept has been suggested;</a:t>
            </a:r>
          </a:p>
          <a:p>
            <a:endParaRPr lang="en-GB" dirty="0"/>
          </a:p>
        </p:txBody>
      </p:sp>
      <p:pic>
        <p:nvPicPr>
          <p:cNvPr id="96261" name="Image 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04800" y="1041400"/>
            <a:ext cx="3873500" cy="2695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oneTexte 6"/>
          <p:cNvSpPr txBox="1"/>
          <p:nvPr/>
        </p:nvSpPr>
        <p:spPr>
          <a:xfrm>
            <a:off x="5517422" y="1041400"/>
            <a:ext cx="3169378"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fontAlgn="auto">
              <a:spcBef>
                <a:spcPts val="0"/>
              </a:spcBef>
              <a:spcAft>
                <a:spcPts val="0"/>
              </a:spcAft>
              <a:defRPr/>
            </a:pPr>
            <a:r>
              <a:rPr lang="fr-FR" sz="1400" dirty="0" smtClean="0">
                <a:solidFill>
                  <a:srgbClr val="800000"/>
                </a:solidFill>
                <a:latin typeface="Courier New"/>
                <a:ea typeface="ＭＳ Ｐゴシック" charset="-128"/>
                <a:cs typeface="Courier New"/>
              </a:rPr>
              <a:t>STAR, </a:t>
            </a:r>
            <a:r>
              <a:rPr lang="fr-FR" sz="1400" dirty="0">
                <a:solidFill>
                  <a:srgbClr val="800000"/>
                </a:solidFill>
                <a:latin typeface="Courier New"/>
                <a:ea typeface="ＭＳ Ｐゴシック" charset="-128"/>
                <a:cs typeface="Courier New"/>
              </a:rPr>
              <a:t>PRC72(2005)014904</a:t>
            </a:r>
          </a:p>
        </p:txBody>
      </p:sp>
      <p:pic>
        <p:nvPicPr>
          <p:cNvPr id="96263" name="Image 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5750" y="3733800"/>
            <a:ext cx="3905250" cy="731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Espace réservé du numéro de diapositive 3"/>
          <p:cNvSpPr>
            <a:spLocks noGrp="1"/>
          </p:cNvSpPr>
          <p:nvPr>
            <p:ph type="sldNum" sz="quarter" idx="12"/>
          </p:nvPr>
        </p:nvSpPr>
        <p:spPr/>
        <p:txBody>
          <a:bodyPr/>
          <a:lstStyle/>
          <a:p>
            <a:fld id="{C5DEC1AB-76CD-D94A-A2FE-67B7BC71C580}" type="slidenum">
              <a:rPr lang="en-GB" smtClean="0"/>
              <a:t>45</a:t>
            </a:fld>
            <a:endParaRPr lang="en-GB"/>
          </a:p>
        </p:txBody>
      </p:sp>
    </p:spTree>
    <p:extLst>
      <p:ext uri="{BB962C8B-B14F-4D97-AF65-F5344CB8AC3E}">
        <p14:creationId xmlns:p14="http://schemas.microsoft.com/office/powerpoint/2010/main" val="36864918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Elliptic Flow (v</a:t>
            </a:r>
            <a:r>
              <a:rPr lang="en-GB" baseline="-25000" dirty="0" smtClean="0"/>
              <a:t>2</a:t>
            </a:r>
            <a:r>
              <a:rPr lang="en-GB" dirty="0" smtClean="0"/>
              <a:t>) at LHC</a:t>
            </a:r>
            <a:endParaRPr lang="en-GB" dirty="0"/>
          </a:p>
        </p:txBody>
      </p:sp>
      <p:sp>
        <p:nvSpPr>
          <p:cNvPr id="3" name="Espace réservé du contenu 2"/>
          <p:cNvSpPr>
            <a:spLocks noGrp="1"/>
          </p:cNvSpPr>
          <p:nvPr>
            <p:ph idx="1"/>
          </p:nvPr>
        </p:nvSpPr>
        <p:spPr>
          <a:xfrm>
            <a:off x="154814" y="1246643"/>
            <a:ext cx="4769701" cy="5339586"/>
          </a:xfrm>
        </p:spPr>
        <p:txBody>
          <a:bodyPr>
            <a:normAutofit fontScale="92500" lnSpcReduction="10000"/>
          </a:bodyPr>
          <a:lstStyle/>
          <a:p>
            <a:pPr>
              <a:buFont typeface="Wingdings" charset="2"/>
              <a:buChar char="ü"/>
            </a:pPr>
            <a:r>
              <a:rPr lang="en-GB" dirty="0" smtClean="0"/>
              <a:t>Strong and similar elliptic flow (v</a:t>
            </a:r>
            <a:r>
              <a:rPr lang="en-GB" baseline="-25000" dirty="0" smtClean="0"/>
              <a:t>2</a:t>
            </a:r>
            <a:r>
              <a:rPr lang="en-GB" dirty="0" smtClean="0"/>
              <a:t>) observed at RHIC and LHC.</a:t>
            </a:r>
          </a:p>
          <a:p>
            <a:pPr>
              <a:buFont typeface="Wingdings" charset="2"/>
              <a:buChar char="ü"/>
            </a:pPr>
            <a:r>
              <a:rPr lang="en-GB" dirty="0" smtClean="0"/>
              <a:t>QGP behaves as a ideal fluid.</a:t>
            </a:r>
          </a:p>
          <a:p>
            <a:pPr>
              <a:buFont typeface="Wingdings" charset="2"/>
              <a:buChar char="ü"/>
            </a:pPr>
            <a:r>
              <a:rPr lang="en-GB" dirty="0" smtClean="0"/>
              <a:t>v</a:t>
            </a:r>
            <a:r>
              <a:rPr lang="en-GB" baseline="-25000" dirty="0" smtClean="0"/>
              <a:t>2</a:t>
            </a:r>
            <a:r>
              <a:rPr lang="en-GB" dirty="0" smtClean="0"/>
              <a:t> constrains the (</a:t>
            </a:r>
            <a:r>
              <a:rPr lang="en-GB" dirty="0" smtClean="0">
                <a:latin typeface="Symbol" charset="2"/>
                <a:cs typeface="Symbol" charset="2"/>
              </a:rPr>
              <a:t>h</a:t>
            </a:r>
            <a:r>
              <a:rPr lang="en-GB" dirty="0" smtClean="0"/>
              <a:t>/s)</a:t>
            </a:r>
            <a:r>
              <a:rPr lang="en-GB" baseline="-25000" dirty="0" smtClean="0"/>
              <a:t>QGP</a:t>
            </a:r>
            <a:r>
              <a:rPr lang="en-GB" dirty="0" smtClean="0"/>
              <a:t> via viscous RHD models.</a:t>
            </a:r>
          </a:p>
          <a:p>
            <a:pPr>
              <a:buFont typeface="Wingdings" charset="2"/>
              <a:buChar char="ü"/>
            </a:pPr>
            <a:r>
              <a:rPr lang="en-GB" dirty="0" smtClean="0"/>
              <a:t>Identified particle v</a:t>
            </a:r>
            <a:r>
              <a:rPr lang="en-GB" baseline="-25000" dirty="0" smtClean="0"/>
              <a:t>2</a:t>
            </a:r>
            <a:r>
              <a:rPr lang="en-GB" dirty="0" smtClean="0"/>
              <a:t> and high </a:t>
            </a:r>
            <a:r>
              <a:rPr lang="en-GB" dirty="0" err="1" smtClean="0"/>
              <a:t>p</a:t>
            </a:r>
            <a:r>
              <a:rPr lang="en-GB" baseline="-25000" dirty="0" err="1" smtClean="0"/>
              <a:t>T</a:t>
            </a:r>
            <a:r>
              <a:rPr lang="en-GB" dirty="0" smtClean="0"/>
              <a:t> v</a:t>
            </a:r>
            <a:r>
              <a:rPr lang="en-GB" baseline="-25000" dirty="0" smtClean="0"/>
              <a:t>2</a:t>
            </a:r>
            <a:r>
              <a:rPr lang="en-GB" dirty="0" smtClean="0"/>
              <a:t> being deeply studied.</a:t>
            </a:r>
            <a:endParaRPr lang="en-GB" dirty="0"/>
          </a:p>
        </p:txBody>
      </p:sp>
      <p:pic>
        <p:nvPicPr>
          <p:cNvPr id="7" name="Image 6" descr="Screen Shot 2012-06-26 at 5.22.3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21430" y="1277003"/>
            <a:ext cx="4215053" cy="3264037"/>
          </a:xfrm>
          <a:prstGeom prst="rect">
            <a:avLst/>
          </a:prstGeom>
        </p:spPr>
      </p:pic>
      <p:pic>
        <p:nvPicPr>
          <p:cNvPr id="9" name="Image 8" descr="Screen Shot 2012-06-26 at 5.29.48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5791" y="925242"/>
            <a:ext cx="4240692" cy="5431108"/>
          </a:xfrm>
          <a:prstGeom prst="rect">
            <a:avLst/>
          </a:prstGeom>
        </p:spPr>
      </p:pic>
      <p:sp>
        <p:nvSpPr>
          <p:cNvPr id="10" name="Rectangle 9"/>
          <p:cNvSpPr/>
          <p:nvPr/>
        </p:nvSpPr>
        <p:spPr>
          <a:xfrm>
            <a:off x="2971800" y="6185746"/>
            <a:ext cx="3581400" cy="307777"/>
          </a:xfrm>
          <a:prstGeom prst="rect">
            <a:avLst/>
          </a:prstGeom>
          <a:solidFill>
            <a:schemeClr val="accent1">
              <a:lumMod val="60000"/>
              <a:lumOff val="40000"/>
            </a:schemeClr>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ALICE, PRL 105, 252302 (2010)</a:t>
            </a:r>
            <a:endParaRPr lang="en-GB" sz="1400" dirty="0">
              <a:solidFill>
                <a:srgbClr val="000000"/>
              </a:solidFill>
              <a:latin typeface="Courier New" charset="0"/>
              <a:ea typeface="ＭＳ Ｐゴシック" charset="0"/>
              <a:cs typeface="Courier New" charset="0"/>
            </a:endParaRPr>
          </a:p>
        </p:txBody>
      </p:sp>
      <p:sp>
        <p:nvSpPr>
          <p:cNvPr id="6" name="Espace réservé du numéro de diapositive 5"/>
          <p:cNvSpPr>
            <a:spLocks noGrp="1"/>
          </p:cNvSpPr>
          <p:nvPr>
            <p:ph type="sldNum" sz="quarter" idx="12"/>
          </p:nvPr>
        </p:nvSpPr>
        <p:spPr/>
        <p:txBody>
          <a:bodyPr/>
          <a:lstStyle/>
          <a:p>
            <a:fld id="{C5DEC1AB-76CD-D94A-A2FE-67B7BC71C580}" type="slidenum">
              <a:rPr lang="en-GB" smtClean="0"/>
              <a:t>46</a:t>
            </a:fld>
            <a:endParaRPr lang="en-GB"/>
          </a:p>
        </p:txBody>
      </p:sp>
    </p:spTree>
    <p:extLst>
      <p:ext uri="{BB962C8B-B14F-4D97-AF65-F5344CB8AC3E}">
        <p14:creationId xmlns:p14="http://schemas.microsoft.com/office/powerpoint/2010/main" val="11551123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Titre 1"/>
          <p:cNvSpPr>
            <a:spLocks noGrp="1"/>
          </p:cNvSpPr>
          <p:nvPr>
            <p:ph type="title"/>
          </p:nvPr>
        </p:nvSpPr>
        <p:spPr>
          <a:xfrm>
            <a:off x="601539" y="0"/>
            <a:ext cx="7675833" cy="1143000"/>
          </a:xfrm>
        </p:spPr>
        <p:txBody>
          <a:bodyPr/>
          <a:lstStyle/>
          <a:p>
            <a:r>
              <a:rPr lang="en-GB" dirty="0" smtClean="0"/>
              <a:t>Equilibration</a:t>
            </a:r>
            <a:endParaRPr lang="en-GB" dirty="0"/>
          </a:p>
        </p:txBody>
      </p:sp>
      <p:sp>
        <p:nvSpPr>
          <p:cNvPr id="95235" name="Espace réservé du contenu 2"/>
          <p:cNvSpPr>
            <a:spLocks noGrp="1"/>
          </p:cNvSpPr>
          <p:nvPr>
            <p:ph idx="1"/>
          </p:nvPr>
        </p:nvSpPr>
        <p:spPr>
          <a:xfrm>
            <a:off x="0" y="1154113"/>
            <a:ext cx="4576763" cy="5597525"/>
          </a:xfrm>
        </p:spPr>
        <p:txBody>
          <a:bodyPr/>
          <a:lstStyle/>
          <a:p>
            <a:r>
              <a:rPr lang="en-GB" dirty="0"/>
              <a:t>Chemical freeze-out;</a:t>
            </a:r>
          </a:p>
          <a:p>
            <a:endParaRPr lang="en-GB" dirty="0"/>
          </a:p>
          <a:p>
            <a:endParaRPr lang="en-GB" dirty="0"/>
          </a:p>
          <a:p>
            <a:endParaRPr lang="en-GB" dirty="0"/>
          </a:p>
          <a:p>
            <a:endParaRPr lang="en-GB" dirty="0"/>
          </a:p>
          <a:p>
            <a:r>
              <a:rPr lang="en-GB" dirty="0"/>
              <a:t>Two parameters: </a:t>
            </a:r>
            <a:r>
              <a:rPr lang="en-GB" dirty="0" err="1"/>
              <a:t>T</a:t>
            </a:r>
            <a:r>
              <a:rPr lang="en-GB" baseline="-25000" dirty="0" err="1"/>
              <a:t>ch</a:t>
            </a:r>
            <a:r>
              <a:rPr lang="en-GB" dirty="0"/>
              <a:t> and </a:t>
            </a:r>
            <a:r>
              <a:rPr lang="en-GB" dirty="0" err="1"/>
              <a:t>m</a:t>
            </a:r>
            <a:r>
              <a:rPr lang="en-GB" baseline="-25000" dirty="0" err="1"/>
              <a:t>B</a:t>
            </a:r>
            <a:r>
              <a:rPr lang="en-GB" baseline="-25000" dirty="0"/>
              <a:t>;</a:t>
            </a:r>
          </a:p>
          <a:p>
            <a:pPr lvl="1"/>
            <a:r>
              <a:rPr lang="en-GB" dirty="0" err="1"/>
              <a:t>T</a:t>
            </a:r>
            <a:r>
              <a:rPr lang="en-GB" baseline="-25000" dirty="0" err="1"/>
              <a:t>ch</a:t>
            </a:r>
            <a:r>
              <a:rPr lang="en-GB" dirty="0"/>
              <a:t> = (160±2) MeV</a:t>
            </a:r>
            <a:r>
              <a:rPr lang="en-GB" baseline="-25000" dirty="0"/>
              <a:t>;</a:t>
            </a:r>
          </a:p>
          <a:p>
            <a:pPr lvl="1"/>
            <a:r>
              <a:rPr lang="en-GB" dirty="0" err="1"/>
              <a:t>m</a:t>
            </a:r>
            <a:r>
              <a:rPr lang="en-GB" baseline="-25000" dirty="0" err="1"/>
              <a:t>B</a:t>
            </a:r>
            <a:r>
              <a:rPr lang="en-GB" baseline="-25000" dirty="0"/>
              <a:t> ;</a:t>
            </a:r>
            <a:r>
              <a:rPr lang="en-GB" dirty="0"/>
              <a:t>= (20±4) MeV</a:t>
            </a:r>
          </a:p>
          <a:p>
            <a:pPr lvl="1"/>
            <a:endParaRPr lang="en-GB" dirty="0"/>
          </a:p>
        </p:txBody>
      </p:sp>
      <p:pic>
        <p:nvPicPr>
          <p:cNvPr id="95236" name="Image 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6999" y="1987425"/>
            <a:ext cx="4312457" cy="2055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5237" name="Image 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270375" y="1295400"/>
            <a:ext cx="4835525"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ZoneTexte 6"/>
          <p:cNvSpPr txBox="1"/>
          <p:nvPr/>
        </p:nvSpPr>
        <p:spPr>
          <a:xfrm>
            <a:off x="4270375" y="6138408"/>
            <a:ext cx="4797425"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fontAlgn="auto">
              <a:spcBef>
                <a:spcPts val="0"/>
              </a:spcBef>
              <a:spcAft>
                <a:spcPts val="0"/>
              </a:spcAft>
              <a:defRPr/>
            </a:pPr>
            <a:r>
              <a:rPr lang="fr-FR" sz="1400" dirty="0">
                <a:solidFill>
                  <a:srgbClr val="800000"/>
                </a:solidFill>
                <a:latin typeface="Courier New"/>
                <a:ea typeface="ＭＳ Ｐゴシック" charset="-128"/>
                <a:cs typeface="Courier New"/>
              </a:rPr>
              <a:t>A. Andronic et al., </a:t>
            </a:r>
            <a:r>
              <a:rPr lang="fr-FR" sz="1400" dirty="0" err="1">
                <a:solidFill>
                  <a:srgbClr val="800000"/>
                </a:solidFill>
                <a:latin typeface="Courier New"/>
                <a:ea typeface="ＭＳ Ｐゴシック" charset="-128"/>
                <a:cs typeface="Courier New"/>
              </a:rPr>
              <a:t>arXiv:nucl-th</a:t>
            </a:r>
            <a:r>
              <a:rPr lang="fr-FR" sz="1400" dirty="0">
                <a:solidFill>
                  <a:srgbClr val="800000"/>
                </a:solidFill>
                <a:latin typeface="Courier New"/>
                <a:ea typeface="ＭＳ Ｐゴシック" charset="-128"/>
                <a:cs typeface="Courier New"/>
              </a:rPr>
              <a:t>/0511071v3</a:t>
            </a: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47</a:t>
            </a:fld>
            <a:endParaRPr lang="en-GB"/>
          </a:p>
        </p:txBody>
      </p:sp>
    </p:spTree>
    <p:extLst>
      <p:ext uri="{BB962C8B-B14F-4D97-AF65-F5344CB8AC3E}">
        <p14:creationId xmlns:p14="http://schemas.microsoft.com/office/powerpoint/2010/main" val="178939551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Stat. </a:t>
            </a:r>
            <a:r>
              <a:rPr lang="en-GB" dirty="0" err="1" smtClean="0"/>
              <a:t>Hadr</a:t>
            </a:r>
            <a:r>
              <a:rPr lang="en-GB" dirty="0" smtClean="0"/>
              <a:t>. </a:t>
            </a:r>
            <a:r>
              <a:rPr lang="en-GB" dirty="0"/>
              <a:t>a</a:t>
            </a:r>
            <a:r>
              <a:rPr lang="en-GB" dirty="0" smtClean="0"/>
              <a:t>t the LHC</a:t>
            </a:r>
            <a:endParaRPr lang="en-GB" dirty="0"/>
          </a:p>
        </p:txBody>
      </p:sp>
      <p:sp>
        <p:nvSpPr>
          <p:cNvPr id="3" name="Espace réservé du contenu 2"/>
          <p:cNvSpPr>
            <a:spLocks noGrp="1"/>
          </p:cNvSpPr>
          <p:nvPr>
            <p:ph idx="1"/>
          </p:nvPr>
        </p:nvSpPr>
        <p:spPr>
          <a:xfrm>
            <a:off x="224157" y="1852149"/>
            <a:ext cx="3539477" cy="4003874"/>
          </a:xfrm>
        </p:spPr>
        <p:txBody>
          <a:bodyPr>
            <a:normAutofit/>
          </a:bodyPr>
          <a:lstStyle/>
          <a:p>
            <a:r>
              <a:rPr lang="en-GB" dirty="0" smtClean="0"/>
              <a:t>Same temperature;</a:t>
            </a:r>
          </a:p>
          <a:p>
            <a:r>
              <a:rPr lang="en-GB" dirty="0" err="1" smtClean="0">
                <a:latin typeface="Symbol" charset="2"/>
                <a:cs typeface="Symbol" charset="2"/>
              </a:rPr>
              <a:t>m</a:t>
            </a:r>
            <a:r>
              <a:rPr lang="en-GB" baseline="-25000" dirty="0" err="1" smtClean="0"/>
              <a:t>b</a:t>
            </a:r>
            <a:r>
              <a:rPr lang="en-GB" dirty="0" smtClean="0"/>
              <a:t> ~ 0;</a:t>
            </a:r>
          </a:p>
          <a:p>
            <a:r>
              <a:rPr lang="en-GB" dirty="0" smtClean="0"/>
              <a:t>Proton and antiproton yields not understood yet. </a:t>
            </a:r>
          </a:p>
          <a:p>
            <a:endParaRPr lang="en-GB" dirty="0"/>
          </a:p>
        </p:txBody>
      </p:sp>
      <p:pic>
        <p:nvPicPr>
          <p:cNvPr id="4" name="Image 3"/>
          <p:cNvPicPr>
            <a:picLocks noChangeAspect="1"/>
          </p:cNvPicPr>
          <p:nvPr/>
        </p:nvPicPr>
        <p:blipFill>
          <a:blip r:embed="rId2"/>
          <a:stretch>
            <a:fillRect/>
          </a:stretch>
        </p:blipFill>
        <p:spPr>
          <a:xfrm>
            <a:off x="3904858" y="1246643"/>
            <a:ext cx="5063560" cy="4621031"/>
          </a:xfrm>
          <a:prstGeom prst="rect">
            <a:avLst/>
          </a:prstGeom>
        </p:spPr>
      </p:pic>
      <p:sp>
        <p:nvSpPr>
          <p:cNvPr id="5" name="ZoneTexte 4"/>
          <p:cNvSpPr txBox="1"/>
          <p:nvPr/>
        </p:nvSpPr>
        <p:spPr>
          <a:xfrm>
            <a:off x="4351939" y="6045200"/>
            <a:ext cx="4363845"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fr-FR" sz="1400" dirty="0">
                <a:latin typeface="Courier New"/>
                <a:cs typeface="Courier New"/>
              </a:rPr>
              <a:t>A. </a:t>
            </a:r>
            <a:r>
              <a:rPr lang="fr-FR" sz="1400" dirty="0" smtClean="0">
                <a:latin typeface="Courier New"/>
                <a:cs typeface="Courier New"/>
              </a:rPr>
              <a:t>Andronic et al., arXiv</a:t>
            </a:r>
            <a:r>
              <a:rPr lang="fr-FR" sz="1400" dirty="0">
                <a:latin typeface="Courier New"/>
                <a:cs typeface="Courier New"/>
              </a:rPr>
              <a:t>:</a:t>
            </a:r>
            <a:r>
              <a:rPr lang="fr-FR" sz="1400" dirty="0" smtClean="0">
                <a:latin typeface="Courier New"/>
                <a:cs typeface="Courier New"/>
              </a:rPr>
              <a:t>1210.7724</a:t>
            </a:r>
            <a:endParaRPr lang="fr-FR" sz="1400" dirty="0">
              <a:latin typeface="Courier New"/>
              <a:cs typeface="Courier New"/>
            </a:endParaRPr>
          </a:p>
        </p:txBody>
      </p:sp>
      <p:sp>
        <p:nvSpPr>
          <p:cNvPr id="8" name="Espace réservé du numéro de diapositive 7"/>
          <p:cNvSpPr>
            <a:spLocks noGrp="1"/>
          </p:cNvSpPr>
          <p:nvPr>
            <p:ph type="sldNum" sz="quarter" idx="12"/>
          </p:nvPr>
        </p:nvSpPr>
        <p:spPr/>
        <p:txBody>
          <a:bodyPr/>
          <a:lstStyle/>
          <a:p>
            <a:fld id="{C5DEC1AB-76CD-D94A-A2FE-67B7BC71C580}" type="slidenum">
              <a:rPr lang="en-GB" smtClean="0"/>
              <a:t>48</a:t>
            </a:fld>
            <a:endParaRPr lang="en-GB"/>
          </a:p>
        </p:txBody>
      </p:sp>
    </p:spTree>
    <p:extLst>
      <p:ext uri="{BB962C8B-B14F-4D97-AF65-F5344CB8AC3E}">
        <p14:creationId xmlns:p14="http://schemas.microsoft.com/office/powerpoint/2010/main" val="1788896301"/>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Initial Temperature</a:t>
            </a:r>
            <a:endParaRPr lang="en-GB" dirty="0"/>
          </a:p>
        </p:txBody>
      </p:sp>
      <p:sp>
        <p:nvSpPr>
          <p:cNvPr id="3" name="Espace réservé du contenu 2"/>
          <p:cNvSpPr>
            <a:spLocks noGrp="1"/>
          </p:cNvSpPr>
          <p:nvPr>
            <p:ph idx="1"/>
          </p:nvPr>
        </p:nvSpPr>
        <p:spPr>
          <a:xfrm>
            <a:off x="0" y="1600200"/>
            <a:ext cx="4136502" cy="4525963"/>
          </a:xfrm>
        </p:spPr>
        <p:txBody>
          <a:bodyPr>
            <a:normAutofit fontScale="92500"/>
          </a:bodyPr>
          <a:lstStyle/>
          <a:p>
            <a:r>
              <a:rPr lang="en-GB" dirty="0" smtClean="0"/>
              <a:t>Difficult measurement!</a:t>
            </a:r>
          </a:p>
          <a:p>
            <a:r>
              <a:rPr lang="en-GB" dirty="0" smtClean="0"/>
              <a:t>Virtual direct photons (</a:t>
            </a:r>
            <a:r>
              <a:rPr lang="en-GB" dirty="0" err="1" smtClean="0"/>
              <a:t>m</a:t>
            </a:r>
            <a:r>
              <a:rPr lang="en-GB" baseline="-25000" dirty="0" err="1" smtClean="0"/>
              <a:t>e+e</a:t>
            </a:r>
            <a:r>
              <a:rPr lang="en-GB" baseline="-25000" dirty="0" smtClean="0"/>
              <a:t>-</a:t>
            </a:r>
            <a:r>
              <a:rPr lang="en-GB" dirty="0" smtClean="0"/>
              <a:t>&lt;300 MeV/c</a:t>
            </a:r>
            <a:r>
              <a:rPr lang="en-GB" baseline="30000" dirty="0" smtClean="0"/>
              <a:t>2</a:t>
            </a:r>
            <a:r>
              <a:rPr lang="en-GB" dirty="0" smtClean="0"/>
              <a:t>).</a:t>
            </a:r>
          </a:p>
          <a:p>
            <a:r>
              <a:rPr lang="en-GB" dirty="0" smtClean="0"/>
              <a:t>T</a:t>
            </a:r>
            <a:r>
              <a:rPr lang="en-GB" baseline="-25000" dirty="0" smtClean="0"/>
              <a:t>i</a:t>
            </a:r>
            <a:r>
              <a:rPr lang="en-GB" dirty="0" smtClean="0"/>
              <a:t> 300-600 MeV.</a:t>
            </a:r>
          </a:p>
          <a:p>
            <a:r>
              <a:rPr lang="en-GB" dirty="0" smtClean="0"/>
              <a:t>Recently measured by ALICE: 40% larger inverse slope.</a:t>
            </a:r>
            <a:endParaRPr lang="en-GB" dirty="0"/>
          </a:p>
        </p:txBody>
      </p:sp>
      <p:pic>
        <p:nvPicPr>
          <p:cNvPr id="5" name="Image 4"/>
          <p:cNvPicPr>
            <a:picLocks noChangeAspect="1"/>
          </p:cNvPicPr>
          <p:nvPr/>
        </p:nvPicPr>
        <p:blipFill>
          <a:blip r:embed="rId2"/>
          <a:stretch>
            <a:fillRect/>
          </a:stretch>
        </p:blipFill>
        <p:spPr>
          <a:xfrm>
            <a:off x="4190999" y="1391257"/>
            <a:ext cx="4570539" cy="5204761"/>
          </a:xfrm>
          <a:prstGeom prst="rect">
            <a:avLst/>
          </a:prstGeom>
        </p:spPr>
      </p:pic>
      <p:sp>
        <p:nvSpPr>
          <p:cNvPr id="6" name="ZoneTexte 5"/>
          <p:cNvSpPr txBox="1"/>
          <p:nvPr/>
        </p:nvSpPr>
        <p:spPr>
          <a:xfrm>
            <a:off x="3982113" y="1108329"/>
            <a:ext cx="5091975"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r>
              <a:rPr lang="fr-FR" sz="1400" dirty="0" smtClean="0">
                <a:latin typeface="Courier New"/>
                <a:cs typeface="Courier New"/>
              </a:rPr>
              <a:t>PHENIX, </a:t>
            </a:r>
            <a:r>
              <a:rPr lang="en-US" sz="1400" dirty="0" smtClean="0">
                <a:latin typeface="Courier New"/>
                <a:cs typeface="Courier New"/>
              </a:rPr>
              <a:t>PRL 104, 132301 (2010</a:t>
            </a:r>
            <a:r>
              <a:rPr lang="en-US" sz="1400" dirty="0">
                <a:latin typeface="Courier New"/>
                <a:cs typeface="Courier New"/>
              </a:rPr>
              <a:t>)</a:t>
            </a:r>
            <a:r>
              <a:rPr lang="en-US" sz="1400" dirty="0" smtClean="0">
                <a:latin typeface="Courier New"/>
                <a:cs typeface="Courier New"/>
              </a:rPr>
              <a:t> </a:t>
            </a:r>
            <a:r>
              <a:rPr lang="en-US" sz="1400" dirty="0">
                <a:latin typeface="Courier New"/>
                <a:cs typeface="Courier New"/>
              </a:rPr>
              <a:t>arXiv:</a:t>
            </a:r>
            <a:r>
              <a:rPr lang="en-US" sz="1400" dirty="0" smtClean="0">
                <a:latin typeface="Courier New"/>
                <a:cs typeface="Courier New"/>
              </a:rPr>
              <a:t>0804.4168</a:t>
            </a:r>
            <a:endParaRPr lang="en-US" sz="1400" dirty="0">
              <a:latin typeface="Courier New"/>
              <a:cs typeface="Courier New"/>
            </a:endParaRPr>
          </a:p>
        </p:txBody>
      </p:sp>
      <p:sp>
        <p:nvSpPr>
          <p:cNvPr id="7" name="ZoneTexte 6"/>
          <p:cNvSpPr txBox="1"/>
          <p:nvPr/>
        </p:nvSpPr>
        <p:spPr>
          <a:xfrm>
            <a:off x="417487" y="6126163"/>
            <a:ext cx="3459756"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fr-FR" sz="1400" dirty="0" smtClean="0">
                <a:latin typeface="Courier New"/>
                <a:cs typeface="Courier New"/>
              </a:rPr>
              <a:t>ALICE, </a:t>
            </a:r>
            <a:r>
              <a:rPr lang="fr-FR" sz="1400" dirty="0">
                <a:latin typeface="Courier New"/>
                <a:cs typeface="Courier New"/>
              </a:rPr>
              <a:t>arXiv:</a:t>
            </a:r>
            <a:r>
              <a:rPr lang="fr-FR" sz="1400" dirty="0" smtClean="0">
                <a:latin typeface="Courier New"/>
                <a:cs typeface="Courier New"/>
              </a:rPr>
              <a:t>1210.5958</a:t>
            </a:r>
            <a:r>
              <a:rPr lang="fr-FR" sz="1400" dirty="0">
                <a:latin typeface="Courier New"/>
                <a:cs typeface="Courier New"/>
              </a:rPr>
              <a:t> </a:t>
            </a:r>
            <a:r>
              <a:rPr lang="fr-FR" sz="1400" dirty="0" smtClean="0">
                <a:latin typeface="Courier New"/>
                <a:cs typeface="Courier New"/>
              </a:rPr>
              <a:t>(2012)</a:t>
            </a:r>
            <a:endParaRPr lang="en-US" sz="1400" dirty="0">
              <a:latin typeface="Courier New"/>
              <a:cs typeface="Courier New"/>
            </a:endParaRPr>
          </a:p>
        </p:txBody>
      </p:sp>
      <p:sp>
        <p:nvSpPr>
          <p:cNvPr id="9" name="Espace réservé du numéro de diapositive 8"/>
          <p:cNvSpPr>
            <a:spLocks noGrp="1"/>
          </p:cNvSpPr>
          <p:nvPr>
            <p:ph type="sldNum" sz="quarter" idx="12"/>
          </p:nvPr>
        </p:nvSpPr>
        <p:spPr/>
        <p:txBody>
          <a:bodyPr/>
          <a:lstStyle/>
          <a:p>
            <a:fld id="{C5DEC1AB-76CD-D94A-A2FE-67B7BC71C580}" type="slidenum">
              <a:rPr lang="en-GB" smtClean="0"/>
              <a:t>49</a:t>
            </a:fld>
            <a:endParaRPr lang="en-GB"/>
          </a:p>
        </p:txBody>
      </p:sp>
    </p:spTree>
    <p:extLst>
      <p:ext uri="{BB962C8B-B14F-4D97-AF65-F5344CB8AC3E}">
        <p14:creationId xmlns:p14="http://schemas.microsoft.com/office/powerpoint/2010/main" val="414759335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re 1"/>
          <p:cNvSpPr>
            <a:spLocks noGrp="1"/>
          </p:cNvSpPr>
          <p:nvPr>
            <p:ph type="title"/>
          </p:nvPr>
        </p:nvSpPr>
        <p:spPr/>
        <p:txBody>
          <a:bodyPr/>
          <a:lstStyle/>
          <a:p>
            <a:r>
              <a:rPr lang="en-GB" dirty="0" err="1"/>
              <a:t>Hadronic</a:t>
            </a:r>
            <a:r>
              <a:rPr lang="en-GB" dirty="0"/>
              <a:t> matter at high T</a:t>
            </a:r>
          </a:p>
        </p:txBody>
      </p:sp>
      <p:sp>
        <p:nvSpPr>
          <p:cNvPr id="20483" name="Espace réservé du contenu 3"/>
          <p:cNvSpPr>
            <a:spLocks noGrp="1"/>
          </p:cNvSpPr>
          <p:nvPr>
            <p:ph idx="1"/>
          </p:nvPr>
        </p:nvSpPr>
        <p:spPr>
          <a:xfrm>
            <a:off x="151790" y="1419952"/>
            <a:ext cx="8934450" cy="4645711"/>
          </a:xfrm>
        </p:spPr>
        <p:txBody>
          <a:bodyPr>
            <a:normAutofit/>
          </a:bodyPr>
          <a:lstStyle/>
          <a:p>
            <a:pPr>
              <a:buFont typeface="Wingdings" charset="2"/>
              <a:buChar char="ü"/>
            </a:pPr>
            <a:r>
              <a:rPr lang="en-GB" dirty="0"/>
              <a:t>Before the discovering of the QCD asymptotic freedom, </a:t>
            </a:r>
            <a:r>
              <a:rPr lang="en-GB" dirty="0" err="1"/>
              <a:t>Hagedorn</a:t>
            </a:r>
            <a:r>
              <a:rPr lang="en-GB" dirty="0"/>
              <a:t> tried to imagine the properties of matter at high T (in the 60’s</a:t>
            </a:r>
            <a:r>
              <a:rPr lang="en-GB" dirty="0" smtClean="0"/>
              <a:t>).</a:t>
            </a:r>
            <a:endParaRPr lang="en-GB" dirty="0"/>
          </a:p>
          <a:p>
            <a:pPr>
              <a:buFont typeface="Wingdings" charset="2"/>
              <a:buChar char="ü"/>
            </a:pPr>
            <a:r>
              <a:rPr lang="en-GB" dirty="0" err="1"/>
              <a:t>Hadronic</a:t>
            </a:r>
            <a:r>
              <a:rPr lang="en-GB" dirty="0"/>
              <a:t> resonances are created increasing the internal degrees of freedom of the system;</a:t>
            </a:r>
          </a:p>
          <a:p>
            <a:pPr>
              <a:buFont typeface="Wingdings" charset="2"/>
              <a:buChar char="ü"/>
            </a:pPr>
            <a:r>
              <a:rPr lang="en-GB" dirty="0" err="1"/>
              <a:t>Hagedorn</a:t>
            </a:r>
            <a:r>
              <a:rPr lang="en-GB" dirty="0"/>
              <a:t> realized that the number of hadron species increases exponentially with the hadron </a:t>
            </a:r>
            <a:r>
              <a:rPr lang="en-GB" dirty="0" smtClean="0"/>
              <a:t>mass.</a:t>
            </a:r>
            <a:endParaRPr lang="en-GB" dirty="0"/>
          </a:p>
          <a:p>
            <a:pPr>
              <a:buFont typeface="Wingdings" charset="2"/>
              <a:buChar char="ü"/>
            </a:pPr>
            <a:endParaRPr lang="en-GB" dirty="0"/>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5</a:t>
            </a:fld>
            <a:endParaRPr lang="en-GB"/>
          </a:p>
        </p:txBody>
      </p:sp>
    </p:spTree>
    <p:extLst>
      <p:ext uri="{BB962C8B-B14F-4D97-AF65-F5344CB8AC3E}">
        <p14:creationId xmlns:p14="http://schemas.microsoft.com/office/powerpoint/2010/main" val="1854440443"/>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The opacity of QGP</a:t>
            </a:r>
            <a:endParaRPr lang="en-GB" dirty="0"/>
          </a:p>
        </p:txBody>
      </p:sp>
      <p:sp>
        <p:nvSpPr>
          <p:cNvPr id="3" name="Espace réservé du contenu 2"/>
          <p:cNvSpPr>
            <a:spLocks noGrp="1"/>
          </p:cNvSpPr>
          <p:nvPr>
            <p:ph idx="1"/>
          </p:nvPr>
        </p:nvSpPr>
        <p:spPr>
          <a:xfrm>
            <a:off x="562069" y="5673994"/>
            <a:ext cx="8574110" cy="1137402"/>
          </a:xfrm>
        </p:spPr>
        <p:txBody>
          <a:bodyPr>
            <a:normAutofit fontScale="85000" lnSpcReduction="10000"/>
          </a:bodyPr>
          <a:lstStyle/>
          <a:p>
            <a:r>
              <a:rPr lang="en-GB" dirty="0" smtClean="0"/>
              <a:t>Strong R</a:t>
            </a:r>
            <a:r>
              <a:rPr lang="en-GB" baseline="-25000" dirty="0" smtClean="0"/>
              <a:t>AA</a:t>
            </a:r>
            <a:r>
              <a:rPr lang="en-GB" dirty="0" smtClean="0"/>
              <a:t> suppression is observed (RAA~0.13)</a:t>
            </a:r>
          </a:p>
          <a:p>
            <a:r>
              <a:rPr lang="en-GB" dirty="0" smtClean="0"/>
              <a:t>Increase of RAA at high </a:t>
            </a:r>
            <a:r>
              <a:rPr lang="en-GB" dirty="0" err="1" smtClean="0"/>
              <a:t>p</a:t>
            </a:r>
            <a:r>
              <a:rPr lang="en-GB" baseline="-25000" dirty="0" err="1" smtClean="0"/>
              <a:t>T</a:t>
            </a:r>
            <a:r>
              <a:rPr lang="en-GB" dirty="0" err="1" smtClean="0"/>
              <a:t>.</a:t>
            </a:r>
            <a:endParaRPr lang="en-GB" dirty="0"/>
          </a:p>
        </p:txBody>
      </p:sp>
      <p:pic>
        <p:nvPicPr>
          <p:cNvPr id="4" name="Image 3"/>
          <p:cNvPicPr>
            <a:picLocks noChangeAspect="1"/>
          </p:cNvPicPr>
          <p:nvPr/>
        </p:nvPicPr>
        <p:blipFill>
          <a:blip r:embed="rId2"/>
          <a:stretch>
            <a:fillRect/>
          </a:stretch>
        </p:blipFill>
        <p:spPr>
          <a:xfrm>
            <a:off x="-7821" y="1546814"/>
            <a:ext cx="9144000" cy="4254804"/>
          </a:xfrm>
          <a:prstGeom prst="rect">
            <a:avLst/>
          </a:prstGeom>
        </p:spPr>
      </p:pic>
      <p:sp>
        <p:nvSpPr>
          <p:cNvPr id="5" name="ZoneTexte 4"/>
          <p:cNvSpPr txBox="1"/>
          <p:nvPr/>
        </p:nvSpPr>
        <p:spPr>
          <a:xfrm>
            <a:off x="5267677" y="1441677"/>
            <a:ext cx="3669497"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r>
              <a:rPr lang="fr-FR" sz="1400" dirty="0" smtClean="0">
                <a:latin typeface="Courier New"/>
                <a:cs typeface="Courier New"/>
              </a:rPr>
              <a:t>ALICE, arXiv</a:t>
            </a:r>
            <a:r>
              <a:rPr lang="fr-FR" sz="1400" dirty="0">
                <a:latin typeface="Courier New"/>
                <a:cs typeface="Courier New"/>
              </a:rPr>
              <a:t>:</a:t>
            </a:r>
            <a:r>
              <a:rPr lang="fr-FR" sz="1400" dirty="0" smtClean="0">
                <a:latin typeface="Courier New"/>
                <a:cs typeface="Courier New"/>
              </a:rPr>
              <a:t>1208.2711 (2012) </a:t>
            </a:r>
            <a:endParaRPr lang="fr-FR" sz="1400" dirty="0">
              <a:latin typeface="Courier New"/>
              <a:cs typeface="Courier New"/>
            </a:endParaRPr>
          </a:p>
        </p:txBody>
      </p:sp>
      <p:sp>
        <p:nvSpPr>
          <p:cNvPr id="6" name="ZoneTexte 5"/>
          <p:cNvSpPr txBox="1"/>
          <p:nvPr/>
        </p:nvSpPr>
        <p:spPr>
          <a:xfrm>
            <a:off x="58261" y="1226233"/>
            <a:ext cx="3099463" cy="512723"/>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fr-FR" sz="1400" dirty="0" smtClean="0">
                <a:latin typeface="Courier New"/>
                <a:cs typeface="Courier New"/>
              </a:rPr>
              <a:t>PHENIX</a:t>
            </a:r>
            <a:r>
              <a:rPr lang="fr-FR" sz="1400" dirty="0">
                <a:latin typeface="Courier New"/>
                <a:cs typeface="Courier New"/>
              </a:rPr>
              <a:t>. </a:t>
            </a:r>
            <a:r>
              <a:rPr lang="fr-FR" sz="1400" dirty="0" smtClean="0">
                <a:latin typeface="Courier New"/>
                <a:cs typeface="Courier New"/>
              </a:rPr>
              <a:t>PRL 91,072301 (2003) </a:t>
            </a:r>
            <a:r>
              <a:rPr lang="fr-FR" sz="1400" dirty="0" err="1" smtClean="0">
                <a:latin typeface="Courier New"/>
                <a:cs typeface="Courier New"/>
              </a:rPr>
              <a:t>nucl</a:t>
            </a:r>
            <a:r>
              <a:rPr lang="fr-FR" sz="1400" dirty="0">
                <a:latin typeface="Courier New"/>
                <a:cs typeface="Courier New"/>
              </a:rPr>
              <a:t>-ex/0304022</a:t>
            </a:r>
            <a:r>
              <a:rPr lang="fr-FR" sz="1400" dirty="0" smtClean="0">
                <a:latin typeface="Courier New"/>
                <a:cs typeface="Courier New"/>
              </a:rPr>
              <a:t>.</a:t>
            </a:r>
            <a:endParaRPr lang="fr-FR" sz="1400" dirty="0">
              <a:latin typeface="Courier New"/>
              <a:cs typeface="Courier New"/>
            </a:endParaRPr>
          </a:p>
        </p:txBody>
      </p:sp>
      <p:sp>
        <p:nvSpPr>
          <p:cNvPr id="9" name="Espace réservé du numéro de diapositive 8"/>
          <p:cNvSpPr>
            <a:spLocks noGrp="1"/>
          </p:cNvSpPr>
          <p:nvPr>
            <p:ph type="sldNum" sz="quarter" idx="12"/>
          </p:nvPr>
        </p:nvSpPr>
        <p:spPr/>
        <p:txBody>
          <a:bodyPr/>
          <a:lstStyle/>
          <a:p>
            <a:fld id="{C5DEC1AB-76CD-D94A-A2FE-67B7BC71C580}" type="slidenum">
              <a:rPr lang="en-GB" smtClean="0"/>
              <a:t>50</a:t>
            </a:fld>
            <a:endParaRPr lang="en-GB"/>
          </a:p>
        </p:txBody>
      </p:sp>
    </p:spTree>
    <p:extLst>
      <p:ext uri="{BB962C8B-B14F-4D97-AF65-F5344CB8AC3E}">
        <p14:creationId xmlns:p14="http://schemas.microsoft.com/office/powerpoint/2010/main" val="4087110043"/>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en-GB" dirty="0" smtClean="0"/>
              <a:t>Toward a direct signal</a:t>
            </a:r>
            <a:endParaRPr lang="en-GB" dirty="0"/>
          </a:p>
        </p:txBody>
      </p:sp>
      <p:sp>
        <p:nvSpPr>
          <p:cNvPr id="3" name="Espace réservé du contenu 2"/>
          <p:cNvSpPr>
            <a:spLocks noGrp="1"/>
          </p:cNvSpPr>
          <p:nvPr>
            <p:ph idx="1"/>
          </p:nvPr>
        </p:nvSpPr>
        <p:spPr>
          <a:xfrm>
            <a:off x="0" y="5487564"/>
            <a:ext cx="9144000" cy="1370435"/>
          </a:xfrm>
        </p:spPr>
        <p:txBody>
          <a:bodyPr>
            <a:normAutofit fontScale="92500" lnSpcReduction="20000"/>
          </a:bodyPr>
          <a:lstStyle/>
          <a:p>
            <a:pPr algn="ctr"/>
            <a:r>
              <a:rPr lang="en-GB" dirty="0" smtClean="0"/>
              <a:t>Larger asymmetry of </a:t>
            </a:r>
            <a:r>
              <a:rPr lang="en-GB" dirty="0" err="1" smtClean="0"/>
              <a:t>dijet</a:t>
            </a:r>
            <a:r>
              <a:rPr lang="en-GB" dirty="0" smtClean="0"/>
              <a:t> production in central </a:t>
            </a:r>
            <a:r>
              <a:rPr lang="en-GB" dirty="0" err="1" smtClean="0"/>
              <a:t>Pb-Pb</a:t>
            </a:r>
            <a:r>
              <a:rPr lang="en-GB" dirty="0" smtClean="0"/>
              <a:t> collisions at the LHC.</a:t>
            </a:r>
          </a:p>
          <a:p>
            <a:pPr algn="ctr"/>
            <a:r>
              <a:rPr lang="en-GB" dirty="0" smtClean="0"/>
              <a:t>Very promising </a:t>
            </a:r>
            <a:r>
              <a:rPr lang="en-GB" dirty="0" err="1" smtClean="0"/>
              <a:t>gamma+jet</a:t>
            </a:r>
            <a:r>
              <a:rPr lang="en-GB" dirty="0" smtClean="0"/>
              <a:t>, </a:t>
            </a:r>
            <a:r>
              <a:rPr lang="en-GB" dirty="0" err="1" smtClean="0"/>
              <a:t>Z+jet</a:t>
            </a:r>
            <a:r>
              <a:rPr lang="en-GB" dirty="0" smtClean="0"/>
              <a:t> … </a:t>
            </a:r>
          </a:p>
          <a:p>
            <a:pPr algn="ctr"/>
            <a:endParaRPr lang="en-GB" dirty="0"/>
          </a:p>
        </p:txBody>
      </p:sp>
      <p:pic>
        <p:nvPicPr>
          <p:cNvPr id="4" name="Image 3"/>
          <p:cNvPicPr>
            <a:picLocks noChangeAspect="1"/>
          </p:cNvPicPr>
          <p:nvPr/>
        </p:nvPicPr>
        <p:blipFill>
          <a:blip r:embed="rId2"/>
          <a:stretch>
            <a:fillRect/>
          </a:stretch>
        </p:blipFill>
        <p:spPr>
          <a:xfrm>
            <a:off x="0" y="1219200"/>
            <a:ext cx="9144000" cy="4411488"/>
          </a:xfrm>
          <a:prstGeom prst="rect">
            <a:avLst/>
          </a:prstGeom>
        </p:spPr>
      </p:pic>
      <p:sp>
        <p:nvSpPr>
          <p:cNvPr id="5" name="ZoneTexte 4"/>
          <p:cNvSpPr txBox="1"/>
          <p:nvPr/>
        </p:nvSpPr>
        <p:spPr>
          <a:xfrm>
            <a:off x="3693716" y="988794"/>
            <a:ext cx="5243453"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r>
              <a:rPr lang="fr-FR" sz="1400" dirty="0" smtClean="0">
                <a:latin typeface="Courier New"/>
                <a:cs typeface="Courier New"/>
              </a:rPr>
              <a:t>ATLAS, PRL </a:t>
            </a:r>
            <a:r>
              <a:rPr lang="fr-FR" sz="1400" dirty="0">
                <a:latin typeface="Courier New"/>
                <a:cs typeface="Courier New"/>
              </a:rPr>
              <a:t>105</a:t>
            </a:r>
            <a:r>
              <a:rPr lang="fr-FR" sz="1400" dirty="0" smtClean="0">
                <a:latin typeface="Courier New"/>
                <a:cs typeface="Courier New"/>
              </a:rPr>
              <a:t>, 252303 (2010) </a:t>
            </a:r>
            <a:r>
              <a:rPr lang="fr-FR" sz="1400" dirty="0">
                <a:latin typeface="Courier New"/>
                <a:cs typeface="Courier New"/>
              </a:rPr>
              <a:t>arXiv:</a:t>
            </a:r>
            <a:r>
              <a:rPr lang="fr-FR" sz="1400" dirty="0" smtClean="0">
                <a:latin typeface="Courier New"/>
                <a:cs typeface="Courier New"/>
              </a:rPr>
              <a:t>1011.6182</a:t>
            </a:r>
            <a:endParaRPr lang="fr-FR" sz="1400" dirty="0">
              <a:latin typeface="Courier New"/>
              <a:cs typeface="Courier New"/>
            </a:endParaRPr>
          </a:p>
        </p:txBody>
      </p:sp>
      <p:sp>
        <p:nvSpPr>
          <p:cNvPr id="8" name="Espace réservé du numéro de diapositive 7"/>
          <p:cNvSpPr>
            <a:spLocks noGrp="1"/>
          </p:cNvSpPr>
          <p:nvPr>
            <p:ph type="sldNum" sz="quarter" idx="12"/>
          </p:nvPr>
        </p:nvSpPr>
        <p:spPr/>
        <p:txBody>
          <a:bodyPr/>
          <a:lstStyle/>
          <a:p>
            <a:fld id="{C5DEC1AB-76CD-D94A-A2FE-67B7BC71C580}" type="slidenum">
              <a:rPr lang="en-GB" smtClean="0"/>
              <a:t>51</a:t>
            </a:fld>
            <a:endParaRPr lang="en-GB"/>
          </a:p>
        </p:txBody>
      </p:sp>
    </p:spTree>
    <p:extLst>
      <p:ext uri="{BB962C8B-B14F-4D97-AF65-F5344CB8AC3E}">
        <p14:creationId xmlns:p14="http://schemas.microsoft.com/office/powerpoint/2010/main" val="3434856600"/>
      </p:ext>
    </p:extLst>
  </p:cSld>
  <p:clrMapOvr>
    <a:masterClrMapping/>
  </p:clrMapOvr>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Colour Screening at RHIC</a:t>
            </a:r>
            <a:endParaRPr lang="en-GB" dirty="0"/>
          </a:p>
        </p:txBody>
      </p:sp>
      <p:sp>
        <p:nvSpPr>
          <p:cNvPr id="3" name="Espace réservé du contenu 2"/>
          <p:cNvSpPr>
            <a:spLocks noGrp="1"/>
          </p:cNvSpPr>
          <p:nvPr>
            <p:ph idx="1"/>
          </p:nvPr>
        </p:nvSpPr>
        <p:spPr>
          <a:xfrm>
            <a:off x="58260" y="1555112"/>
            <a:ext cx="4136501" cy="5120846"/>
          </a:xfrm>
        </p:spPr>
        <p:txBody>
          <a:bodyPr>
            <a:normAutofit fontScale="85000" lnSpcReduction="20000"/>
          </a:bodyPr>
          <a:lstStyle/>
          <a:p>
            <a:r>
              <a:rPr lang="en-GB" dirty="0" smtClean="0"/>
              <a:t>J/</a:t>
            </a:r>
            <a:r>
              <a:rPr lang="en-GB" dirty="0" smtClean="0">
                <a:latin typeface="Symbol" charset="2"/>
                <a:cs typeface="Symbol" charset="2"/>
              </a:rPr>
              <a:t>y</a:t>
            </a:r>
            <a:r>
              <a:rPr lang="en-GB" dirty="0" smtClean="0"/>
              <a:t> suppression observed 40-80%.</a:t>
            </a:r>
          </a:p>
          <a:p>
            <a:r>
              <a:rPr lang="en-GB" dirty="0" smtClean="0"/>
              <a:t>Not clear if only resonances are suppressed.</a:t>
            </a:r>
          </a:p>
          <a:p>
            <a:r>
              <a:rPr lang="en-GB" dirty="0" smtClean="0"/>
              <a:t>More suppression at larger </a:t>
            </a:r>
            <a:r>
              <a:rPr lang="en-GB" dirty="0" err="1" smtClean="0"/>
              <a:t>rapidities</a:t>
            </a:r>
            <a:endParaRPr lang="en-GB" dirty="0" smtClean="0"/>
          </a:p>
          <a:p>
            <a:r>
              <a:rPr lang="en-GB" dirty="0" smtClean="0"/>
              <a:t>Less suppression at high </a:t>
            </a:r>
            <a:r>
              <a:rPr lang="en-GB" dirty="0" err="1" smtClean="0"/>
              <a:t>p</a:t>
            </a:r>
            <a:r>
              <a:rPr lang="en-GB" baseline="-25000" dirty="0" err="1" smtClean="0"/>
              <a:t>T</a:t>
            </a:r>
            <a:r>
              <a:rPr lang="en-GB" dirty="0" err="1" smtClean="0"/>
              <a:t>.</a:t>
            </a:r>
            <a:endParaRPr lang="en-GB" dirty="0" smtClean="0"/>
          </a:p>
          <a:p>
            <a:r>
              <a:rPr lang="en-GB" dirty="0" smtClean="0"/>
              <a:t>Cold nuclear matter effect are crucial and could mimics QGP effects</a:t>
            </a:r>
          </a:p>
        </p:txBody>
      </p:sp>
      <p:grpSp>
        <p:nvGrpSpPr>
          <p:cNvPr id="4" name="Grouper 18"/>
          <p:cNvGrpSpPr>
            <a:grpSpLocks/>
          </p:cNvGrpSpPr>
          <p:nvPr/>
        </p:nvGrpSpPr>
        <p:grpSpPr bwMode="auto">
          <a:xfrm>
            <a:off x="4253022" y="1230706"/>
            <a:ext cx="4793695" cy="5276134"/>
            <a:chOff x="3111500" y="2832100"/>
            <a:chExt cx="2933700" cy="3275013"/>
          </a:xfrm>
        </p:grpSpPr>
        <p:pic>
          <p:nvPicPr>
            <p:cNvPr id="5" name="Image 11" descr="1103.6269v1_fig.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11500" y="2832100"/>
              <a:ext cx="2933700" cy="3275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ZoneTexte 17"/>
            <p:cNvSpPr txBox="1">
              <a:spLocks noChangeArrowheads="1"/>
            </p:cNvSpPr>
            <p:nvPr/>
          </p:nvSpPr>
          <p:spPr bwMode="auto">
            <a:xfrm>
              <a:off x="3937000" y="4813299"/>
              <a:ext cx="1044088" cy="75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a:t>PHENIX</a:t>
              </a:r>
            </a:p>
          </p:txBody>
        </p:sp>
      </p:grpSp>
      <p:sp>
        <p:nvSpPr>
          <p:cNvPr id="7" name="ZoneTexte 6"/>
          <p:cNvSpPr txBox="1"/>
          <p:nvPr/>
        </p:nvSpPr>
        <p:spPr>
          <a:xfrm>
            <a:off x="3434458" y="6226701"/>
            <a:ext cx="4971388"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r>
              <a:rPr lang="fr-FR" sz="1400" dirty="0" smtClean="0">
                <a:latin typeface="Courier New"/>
                <a:cs typeface="Courier New"/>
              </a:rPr>
              <a:t>PHENIX, PRC84, 054912 (2011</a:t>
            </a:r>
            <a:r>
              <a:rPr lang="fr-FR" sz="1400" dirty="0">
                <a:latin typeface="Courier New"/>
                <a:cs typeface="Courier New"/>
              </a:rPr>
              <a:t>)</a:t>
            </a:r>
            <a:r>
              <a:rPr lang="fr-FR" sz="1400" dirty="0" smtClean="0">
                <a:latin typeface="Courier New"/>
                <a:cs typeface="Courier New"/>
              </a:rPr>
              <a:t> </a:t>
            </a:r>
            <a:r>
              <a:rPr lang="fr-FR" sz="1400" dirty="0">
                <a:latin typeface="Courier New"/>
                <a:cs typeface="Courier New"/>
              </a:rPr>
              <a:t>arXiv:</a:t>
            </a:r>
            <a:r>
              <a:rPr lang="fr-FR" sz="1400" dirty="0" smtClean="0">
                <a:latin typeface="Courier New"/>
                <a:cs typeface="Courier New"/>
              </a:rPr>
              <a:t>1103.6269</a:t>
            </a:r>
            <a:endParaRPr lang="fr-FR" sz="1400" dirty="0">
              <a:latin typeface="Courier New"/>
              <a:cs typeface="Courier New"/>
            </a:endParaRPr>
          </a:p>
        </p:txBody>
      </p:sp>
      <p:sp>
        <p:nvSpPr>
          <p:cNvPr id="8" name="ZoneTexte 7"/>
          <p:cNvSpPr txBox="1"/>
          <p:nvPr/>
        </p:nvSpPr>
        <p:spPr>
          <a:xfrm>
            <a:off x="1737335" y="4540614"/>
            <a:ext cx="2457427"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fr-FR" sz="1400" dirty="0" smtClean="0">
                <a:latin typeface="Courier New"/>
                <a:cs typeface="Courier New"/>
              </a:rPr>
              <a:t>STAR</a:t>
            </a:r>
            <a:r>
              <a:rPr lang="fr-FR" sz="1400" dirty="0">
                <a:latin typeface="Courier New"/>
                <a:cs typeface="Courier New"/>
              </a:rPr>
              <a:t>,</a:t>
            </a:r>
            <a:r>
              <a:rPr lang="fr-FR" sz="1400" dirty="0" smtClean="0">
                <a:latin typeface="Courier New"/>
                <a:cs typeface="Courier New"/>
              </a:rPr>
              <a:t> arXiv</a:t>
            </a:r>
            <a:r>
              <a:rPr lang="fr-FR" sz="1400" dirty="0">
                <a:latin typeface="Courier New"/>
                <a:cs typeface="Courier New"/>
              </a:rPr>
              <a:t>:</a:t>
            </a:r>
            <a:r>
              <a:rPr lang="fr-FR" sz="1400" dirty="0" smtClean="0">
                <a:latin typeface="Courier New"/>
                <a:cs typeface="Courier New"/>
              </a:rPr>
              <a:t>1208.2736</a:t>
            </a:r>
            <a:endParaRPr lang="fr-FR" sz="1400" dirty="0">
              <a:latin typeface="Courier New"/>
              <a:cs typeface="Courier New"/>
            </a:endParaRPr>
          </a:p>
        </p:txBody>
      </p:sp>
      <p:sp>
        <p:nvSpPr>
          <p:cNvPr id="10" name="ZoneTexte 9"/>
          <p:cNvSpPr txBox="1"/>
          <p:nvPr/>
        </p:nvSpPr>
        <p:spPr>
          <a:xfrm>
            <a:off x="1522513" y="1000798"/>
            <a:ext cx="3823889"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r>
              <a:rPr lang="fr-FR" sz="1400" dirty="0" err="1" smtClean="0">
                <a:latin typeface="Courier New"/>
                <a:cs typeface="Courier New"/>
              </a:rPr>
              <a:t>Matsui</a:t>
            </a:r>
            <a:r>
              <a:rPr lang="fr-FR" sz="1400" dirty="0" smtClean="0">
                <a:latin typeface="Courier New"/>
                <a:cs typeface="Courier New"/>
              </a:rPr>
              <a:t> &amp; </a:t>
            </a:r>
            <a:r>
              <a:rPr lang="fr-FR" sz="1400" dirty="0" err="1" smtClean="0">
                <a:latin typeface="Courier New"/>
                <a:cs typeface="Courier New"/>
              </a:rPr>
              <a:t>Staz</a:t>
            </a:r>
            <a:r>
              <a:rPr lang="fr-FR" sz="1400" dirty="0" smtClean="0">
                <a:latin typeface="Courier New"/>
                <a:cs typeface="Courier New"/>
              </a:rPr>
              <a:t>, PLB 178, 416 (1986)</a:t>
            </a:r>
            <a:endParaRPr lang="fr-FR" sz="1400" dirty="0">
              <a:latin typeface="Courier New"/>
              <a:cs typeface="Courier New"/>
            </a:endParaRPr>
          </a:p>
        </p:txBody>
      </p:sp>
      <p:sp>
        <p:nvSpPr>
          <p:cNvPr id="12" name="Espace réservé du numéro de diapositive 11"/>
          <p:cNvSpPr>
            <a:spLocks noGrp="1"/>
          </p:cNvSpPr>
          <p:nvPr>
            <p:ph type="sldNum" sz="quarter" idx="12"/>
          </p:nvPr>
        </p:nvSpPr>
        <p:spPr/>
        <p:txBody>
          <a:bodyPr/>
          <a:lstStyle/>
          <a:p>
            <a:fld id="{C5DEC1AB-76CD-D94A-A2FE-67B7BC71C580}" type="slidenum">
              <a:rPr lang="en-GB" smtClean="0"/>
              <a:t>52</a:t>
            </a:fld>
            <a:endParaRPr lang="en-GB"/>
          </a:p>
        </p:txBody>
      </p:sp>
    </p:spTree>
    <p:extLst>
      <p:ext uri="{BB962C8B-B14F-4D97-AF65-F5344CB8AC3E}">
        <p14:creationId xmlns:p14="http://schemas.microsoft.com/office/powerpoint/2010/main" val="3574470248"/>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0"/>
            <a:ext cx="8229600" cy="1143000"/>
          </a:xfrm>
        </p:spPr>
        <p:txBody>
          <a:bodyPr/>
          <a:lstStyle/>
          <a:p>
            <a:r>
              <a:rPr lang="en-GB" dirty="0"/>
              <a:t>Colour Screening at </a:t>
            </a:r>
            <a:r>
              <a:rPr lang="en-GB" dirty="0" smtClean="0"/>
              <a:t>LHC</a:t>
            </a:r>
            <a:endParaRPr lang="en-GB" dirty="0"/>
          </a:p>
        </p:txBody>
      </p:sp>
      <p:sp>
        <p:nvSpPr>
          <p:cNvPr id="3" name="Espace réservé du contenu 2"/>
          <p:cNvSpPr>
            <a:spLocks noGrp="1"/>
          </p:cNvSpPr>
          <p:nvPr>
            <p:ph idx="1"/>
          </p:nvPr>
        </p:nvSpPr>
        <p:spPr>
          <a:xfrm>
            <a:off x="354773" y="4915254"/>
            <a:ext cx="8087483" cy="1648284"/>
          </a:xfrm>
        </p:spPr>
        <p:txBody>
          <a:bodyPr>
            <a:normAutofit/>
          </a:bodyPr>
          <a:lstStyle/>
          <a:p>
            <a:pPr>
              <a:buFont typeface="Wingdings" charset="2"/>
              <a:buChar char="ü"/>
            </a:pPr>
            <a:r>
              <a:rPr lang="en-GB" sz="2800" dirty="0" err="1" smtClean="0">
                <a:latin typeface="Symbol" charset="2"/>
                <a:cs typeface="Symbol" charset="2"/>
              </a:rPr>
              <a:t>ϒ</a:t>
            </a:r>
            <a:r>
              <a:rPr lang="en-GB" sz="2800" dirty="0" smtClean="0">
                <a:latin typeface="Symbol" charset="2"/>
                <a:cs typeface="Symbol" charset="2"/>
              </a:rPr>
              <a:t> </a:t>
            </a:r>
            <a:r>
              <a:rPr lang="en-GB" sz="2800" dirty="0" smtClean="0"/>
              <a:t>(2S) and </a:t>
            </a:r>
            <a:r>
              <a:rPr lang="en-GB" sz="2800" dirty="0" err="1">
                <a:latin typeface="Symbol" charset="2"/>
                <a:cs typeface="Symbol" charset="2"/>
              </a:rPr>
              <a:t>ϒ</a:t>
            </a:r>
            <a:r>
              <a:rPr lang="en-GB" sz="2800" dirty="0">
                <a:latin typeface="Symbol" charset="2"/>
                <a:cs typeface="Symbol" charset="2"/>
              </a:rPr>
              <a:t> </a:t>
            </a:r>
            <a:r>
              <a:rPr lang="en-GB" sz="2800" dirty="0" smtClean="0"/>
              <a:t>(3S) are suppressed.</a:t>
            </a:r>
          </a:p>
          <a:p>
            <a:pPr>
              <a:buFont typeface="Wingdings" charset="2"/>
              <a:buChar char="ü"/>
            </a:pPr>
            <a:r>
              <a:rPr lang="en-GB" sz="2800" dirty="0" err="1">
                <a:latin typeface="Symbol" charset="2"/>
                <a:cs typeface="Symbol" charset="2"/>
              </a:rPr>
              <a:t>ϒ</a:t>
            </a:r>
            <a:r>
              <a:rPr lang="en-GB" sz="2800" dirty="0" smtClean="0"/>
              <a:t>(1S) partially suppressed.</a:t>
            </a:r>
          </a:p>
        </p:txBody>
      </p:sp>
      <p:sp>
        <p:nvSpPr>
          <p:cNvPr id="6" name="ZoneTexte 5"/>
          <p:cNvSpPr txBox="1"/>
          <p:nvPr/>
        </p:nvSpPr>
        <p:spPr>
          <a:xfrm>
            <a:off x="572738" y="1129861"/>
            <a:ext cx="5107031" cy="512723"/>
          </a:xfrm>
          <a:prstGeom prst="rect">
            <a:avLst/>
          </a:prstGeom>
          <a:solidFill>
            <a:srgbClr val="D9D9D9"/>
          </a:solidFill>
          <a:ln>
            <a:noFill/>
          </a:ln>
          <a:effectLst/>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fr-FR" sz="1400" dirty="0" smtClean="0">
                <a:latin typeface="Courier New"/>
                <a:cs typeface="Courier New"/>
              </a:rPr>
              <a:t>CMS, </a:t>
            </a:r>
            <a:r>
              <a:rPr lang="hu-HU" sz="1400" dirty="0" smtClean="0">
                <a:latin typeface="Courier New"/>
                <a:cs typeface="Courier New"/>
              </a:rPr>
              <a:t>PRL 107 (2011) </a:t>
            </a:r>
            <a:r>
              <a:rPr lang="hu-HU" sz="1400" dirty="0">
                <a:latin typeface="Courier New"/>
                <a:cs typeface="Courier New"/>
              </a:rPr>
              <a:t>052302 arXiv:1105.4894.</a:t>
            </a:r>
            <a:endParaRPr lang="fr-FR" sz="1400" dirty="0" smtClean="0">
              <a:latin typeface="Courier New"/>
              <a:cs typeface="Courier New"/>
            </a:endParaRPr>
          </a:p>
          <a:p>
            <a:pPr algn="ctr"/>
            <a:r>
              <a:rPr lang="fr-FR" sz="1400" dirty="0" smtClean="0">
                <a:latin typeface="Courier New"/>
                <a:cs typeface="Courier New"/>
              </a:rPr>
              <a:t>CMS, PRL 109 </a:t>
            </a:r>
            <a:r>
              <a:rPr lang="fr-FR" sz="1400" dirty="0">
                <a:latin typeface="Courier New"/>
                <a:cs typeface="Courier New"/>
              </a:rPr>
              <a:t>(2012) </a:t>
            </a:r>
            <a:r>
              <a:rPr lang="fr-FR" sz="1400" dirty="0" smtClean="0">
                <a:latin typeface="Courier New"/>
                <a:cs typeface="Courier New"/>
              </a:rPr>
              <a:t>222301, </a:t>
            </a:r>
            <a:r>
              <a:rPr lang="fr-FR" sz="1400" dirty="0">
                <a:latin typeface="Courier New"/>
                <a:cs typeface="Courier New"/>
              </a:rPr>
              <a:t>arXiv:1208.2826. </a:t>
            </a:r>
            <a:endParaRPr lang="en-US" sz="1400" dirty="0">
              <a:latin typeface="Courier New"/>
              <a:cs typeface="Courier New"/>
            </a:endParaRPr>
          </a:p>
        </p:txBody>
      </p:sp>
      <p:sp>
        <p:nvSpPr>
          <p:cNvPr id="8" name="Espace réservé du numéro de diapositive 7"/>
          <p:cNvSpPr>
            <a:spLocks noGrp="1"/>
          </p:cNvSpPr>
          <p:nvPr>
            <p:ph type="sldNum" sz="quarter" idx="12"/>
          </p:nvPr>
        </p:nvSpPr>
        <p:spPr/>
        <p:txBody>
          <a:bodyPr/>
          <a:lstStyle/>
          <a:p>
            <a:fld id="{C5DEC1AB-76CD-D94A-A2FE-67B7BC71C580}" type="slidenum">
              <a:rPr lang="en-GB" smtClean="0"/>
              <a:t>53</a:t>
            </a:fld>
            <a:endParaRPr lang="en-GB"/>
          </a:p>
        </p:txBody>
      </p:sp>
      <p:pic>
        <p:nvPicPr>
          <p:cNvPr id="4" name="Image 3"/>
          <p:cNvPicPr>
            <a:picLocks noChangeAspect="1"/>
          </p:cNvPicPr>
          <p:nvPr/>
        </p:nvPicPr>
        <p:blipFill>
          <a:blip r:embed="rId2"/>
          <a:stretch>
            <a:fillRect/>
          </a:stretch>
        </p:blipFill>
        <p:spPr>
          <a:xfrm>
            <a:off x="147685" y="1707496"/>
            <a:ext cx="4439391" cy="3098560"/>
          </a:xfrm>
          <a:prstGeom prst="rect">
            <a:avLst/>
          </a:prstGeom>
        </p:spPr>
      </p:pic>
      <p:pic>
        <p:nvPicPr>
          <p:cNvPr id="7" name="Image 6"/>
          <p:cNvPicPr>
            <a:picLocks noChangeAspect="1"/>
          </p:cNvPicPr>
          <p:nvPr/>
        </p:nvPicPr>
        <p:blipFill>
          <a:blip r:embed="rId3"/>
          <a:stretch>
            <a:fillRect/>
          </a:stretch>
        </p:blipFill>
        <p:spPr>
          <a:xfrm>
            <a:off x="4597580" y="1643464"/>
            <a:ext cx="4546420" cy="3173263"/>
          </a:xfrm>
          <a:prstGeom prst="rect">
            <a:avLst/>
          </a:prstGeom>
        </p:spPr>
      </p:pic>
      <p:sp>
        <p:nvSpPr>
          <p:cNvPr id="9" name="Rectangle 8"/>
          <p:cNvSpPr/>
          <p:nvPr/>
        </p:nvSpPr>
        <p:spPr>
          <a:xfrm>
            <a:off x="4597580" y="1643464"/>
            <a:ext cx="4546420" cy="316259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8093241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linds(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blinds(horizontal)">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9"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5280189" y="1473200"/>
            <a:ext cx="3744352" cy="3518244"/>
          </a:xfrm>
          <a:prstGeom prst="rect">
            <a:avLst/>
          </a:prstGeom>
        </p:spPr>
      </p:pic>
      <p:sp>
        <p:nvSpPr>
          <p:cNvPr id="2" name="Titre 1"/>
          <p:cNvSpPr>
            <a:spLocks noGrp="1"/>
          </p:cNvSpPr>
          <p:nvPr>
            <p:ph type="title"/>
          </p:nvPr>
        </p:nvSpPr>
        <p:spPr>
          <a:xfrm>
            <a:off x="952500" y="0"/>
            <a:ext cx="6457900" cy="1143000"/>
          </a:xfrm>
        </p:spPr>
        <p:txBody>
          <a:bodyPr/>
          <a:lstStyle/>
          <a:p>
            <a:r>
              <a:rPr lang="en-GB" dirty="0" smtClean="0"/>
              <a:t>Suppression of </a:t>
            </a:r>
            <a:r>
              <a:rPr lang="en-GB" dirty="0" err="1" smtClean="0">
                <a:latin typeface="Symbol" charset="2"/>
                <a:cs typeface="Symbol" charset="2"/>
              </a:rPr>
              <a:t>ϒ</a:t>
            </a:r>
            <a:r>
              <a:rPr lang="en-GB" dirty="0" smtClean="0"/>
              <a:t>(1S)</a:t>
            </a:r>
            <a:endParaRPr lang="en-GB" dirty="0"/>
          </a:p>
        </p:txBody>
      </p:sp>
      <p:sp>
        <p:nvSpPr>
          <p:cNvPr id="3" name="Espace réservé du contenu 2"/>
          <p:cNvSpPr>
            <a:spLocks noGrp="1"/>
          </p:cNvSpPr>
          <p:nvPr>
            <p:ph idx="1"/>
          </p:nvPr>
        </p:nvSpPr>
        <p:spPr>
          <a:xfrm>
            <a:off x="126340" y="1372986"/>
            <a:ext cx="5444909" cy="4983364"/>
          </a:xfrm>
        </p:spPr>
        <p:txBody>
          <a:bodyPr>
            <a:normAutofit fontScale="92500" lnSpcReduction="10000"/>
          </a:bodyPr>
          <a:lstStyle/>
          <a:p>
            <a:pPr>
              <a:buFont typeface="Wingdings" charset="2"/>
              <a:buChar char="ü"/>
            </a:pPr>
            <a:r>
              <a:rPr lang="en-GB" b="0" i="0" dirty="0" smtClean="0">
                <a:solidFill>
                  <a:schemeClr val="tx1"/>
                </a:solidFill>
                <a:ea typeface="Helvetica"/>
                <a:cs typeface="Helvetica"/>
              </a:rPr>
              <a:t>The</a:t>
            </a:r>
            <a:r>
              <a:rPr lang="en-GB" b="0" i="0" dirty="0" smtClean="0">
                <a:solidFill>
                  <a:schemeClr val="tx1"/>
                </a:solidFill>
                <a:latin typeface="Helvetica"/>
                <a:ea typeface="Helvetica"/>
                <a:cs typeface="Helvetica"/>
              </a:rPr>
              <a:t> </a:t>
            </a:r>
            <a:r>
              <a:rPr lang="en-GB" dirty="0" err="1" smtClean="0">
                <a:solidFill>
                  <a:schemeClr val="tx1"/>
                </a:solidFill>
                <a:latin typeface="Symbol" charset="2"/>
                <a:cs typeface="Symbol" charset="2"/>
              </a:rPr>
              <a:t>ϒ</a:t>
            </a:r>
            <a:r>
              <a:rPr lang="en-GB" b="0" i="0" dirty="0" smtClean="0">
                <a:solidFill>
                  <a:schemeClr val="tx1"/>
                </a:solidFill>
                <a:latin typeface="+mj-lt"/>
                <a:ea typeface="Helvetica"/>
                <a:cs typeface="Helvetica"/>
              </a:rPr>
              <a:t>(1S) suppression presented could be indirectly caused by the suppression of excited </a:t>
            </a:r>
            <a:r>
              <a:rPr lang="en-GB" dirty="0" err="1" smtClean="0">
                <a:solidFill>
                  <a:schemeClr val="tx1"/>
                </a:solidFill>
                <a:latin typeface="Symbol" charset="2"/>
                <a:cs typeface="Symbol" charset="2"/>
              </a:rPr>
              <a:t>ϒ</a:t>
            </a:r>
            <a:r>
              <a:rPr lang="en-GB" dirty="0">
                <a:solidFill>
                  <a:schemeClr val="tx1"/>
                </a:solidFill>
                <a:latin typeface="+mj-lt"/>
                <a:ea typeface="Helvetica"/>
                <a:cs typeface="Helvetica"/>
              </a:rPr>
              <a:t> </a:t>
            </a:r>
            <a:r>
              <a:rPr lang="en-GB" b="0" i="0" dirty="0" smtClean="0">
                <a:solidFill>
                  <a:schemeClr val="tx1"/>
                </a:solidFill>
                <a:latin typeface="+mj-lt"/>
                <a:ea typeface="Helvetica"/>
                <a:cs typeface="Helvetica"/>
              </a:rPr>
              <a:t>states.</a:t>
            </a:r>
          </a:p>
          <a:p>
            <a:pPr>
              <a:buFont typeface="Wingdings" charset="2"/>
              <a:buChar char="ü"/>
            </a:pPr>
            <a:r>
              <a:rPr lang="en-GB" dirty="0" smtClean="0">
                <a:solidFill>
                  <a:schemeClr val="tx1"/>
                </a:solidFill>
                <a:latin typeface="+mj-lt"/>
                <a:ea typeface="Helvetica"/>
                <a:cs typeface="Helvetica"/>
              </a:rPr>
              <a:t>Rapidity  dependence of </a:t>
            </a:r>
            <a:r>
              <a:rPr lang="en-GB" dirty="0" err="1" smtClean="0">
                <a:solidFill>
                  <a:schemeClr val="tx1"/>
                </a:solidFill>
                <a:latin typeface="Symbol" charset="2"/>
                <a:cs typeface="Symbol" charset="2"/>
              </a:rPr>
              <a:t>ϒ</a:t>
            </a:r>
            <a:r>
              <a:rPr lang="en-GB" dirty="0">
                <a:solidFill>
                  <a:schemeClr val="tx1"/>
                </a:solidFill>
                <a:ea typeface="Helvetica"/>
                <a:cs typeface="Helvetica"/>
              </a:rPr>
              <a:t>(1S) </a:t>
            </a:r>
            <a:r>
              <a:rPr lang="en-GB" dirty="0" smtClean="0">
                <a:solidFill>
                  <a:schemeClr val="tx1"/>
                </a:solidFill>
                <a:ea typeface="Helvetica"/>
                <a:cs typeface="Helvetica"/>
              </a:rPr>
              <a:t> R</a:t>
            </a:r>
            <a:r>
              <a:rPr lang="en-GB" baseline="-25000" dirty="0" smtClean="0">
                <a:solidFill>
                  <a:schemeClr val="tx1"/>
                </a:solidFill>
                <a:ea typeface="Helvetica"/>
                <a:cs typeface="Helvetica"/>
              </a:rPr>
              <a:t>AA </a:t>
            </a:r>
            <a:r>
              <a:rPr lang="en-GB" dirty="0" smtClean="0">
                <a:solidFill>
                  <a:schemeClr val="tx1"/>
                </a:solidFill>
                <a:latin typeface="+mj-lt"/>
                <a:ea typeface="Helvetica"/>
                <a:cs typeface="Helvetica"/>
              </a:rPr>
              <a:t>remains puzzling.</a:t>
            </a:r>
            <a:endParaRPr lang="en-GB" b="0" i="0" dirty="0" smtClean="0">
              <a:solidFill>
                <a:schemeClr val="tx1"/>
              </a:solidFill>
              <a:latin typeface="+mj-lt"/>
              <a:ea typeface="Helvetica"/>
              <a:cs typeface="Helvetica"/>
            </a:endParaRPr>
          </a:p>
          <a:p>
            <a:pPr>
              <a:buFont typeface="Wingdings" charset="2"/>
              <a:buChar char="ü"/>
            </a:pPr>
            <a:endParaRPr lang="en-GB" dirty="0" smtClean="0">
              <a:solidFill>
                <a:schemeClr val="tx1"/>
              </a:solidFill>
            </a:endParaRPr>
          </a:p>
          <a:p>
            <a:pPr>
              <a:buFont typeface="Wingdings" charset="2"/>
              <a:buChar char="ü"/>
            </a:pPr>
            <a:r>
              <a:rPr lang="en-GB" dirty="0" smtClean="0"/>
              <a:t>J/</a:t>
            </a:r>
            <a:r>
              <a:rPr lang="en-GB" dirty="0" smtClean="0">
                <a:latin typeface="Symbol" charset="2"/>
                <a:cs typeface="Symbol" charset="2"/>
              </a:rPr>
              <a:t>y</a:t>
            </a:r>
            <a:r>
              <a:rPr lang="en-GB" dirty="0" smtClean="0"/>
              <a:t> must be strongly suppressed at the LHC since similar dissociation temperature as </a:t>
            </a:r>
            <a:r>
              <a:rPr lang="en-GB" dirty="0" err="1" smtClean="0">
                <a:latin typeface="Symbol" charset="2"/>
                <a:cs typeface="Symbol" charset="2"/>
              </a:rPr>
              <a:t>ϒ</a:t>
            </a:r>
            <a:r>
              <a:rPr lang="en-GB" dirty="0" smtClean="0">
                <a:ea typeface="Helvetica"/>
                <a:cs typeface="Helvetica"/>
              </a:rPr>
              <a:t>(2S). </a:t>
            </a:r>
            <a:endParaRPr lang="en-GB" dirty="0" smtClean="0"/>
          </a:p>
        </p:txBody>
      </p:sp>
      <p:sp>
        <p:nvSpPr>
          <p:cNvPr id="4" name="Espace réservé du numéro de diapositive 3"/>
          <p:cNvSpPr>
            <a:spLocks noGrp="1"/>
          </p:cNvSpPr>
          <p:nvPr>
            <p:ph type="sldNum" sz="quarter" idx="12"/>
          </p:nvPr>
        </p:nvSpPr>
        <p:spPr/>
        <p:txBody>
          <a:bodyPr/>
          <a:lstStyle/>
          <a:p>
            <a:fld id="{2B6ED272-BAE2-4D49-A477-B5FEDB90E480}" type="slidenum">
              <a:rPr lang="en-GB" smtClean="0"/>
              <a:t>54</a:t>
            </a:fld>
            <a:endParaRPr lang="en-GB"/>
          </a:p>
        </p:txBody>
      </p:sp>
      <p:sp>
        <p:nvSpPr>
          <p:cNvPr id="5" name="ZoneTexte 4"/>
          <p:cNvSpPr txBox="1"/>
          <p:nvPr/>
        </p:nvSpPr>
        <p:spPr>
          <a:xfrm>
            <a:off x="6115000" y="5568950"/>
            <a:ext cx="2590800" cy="297279"/>
          </a:xfrm>
          <a:prstGeom prst="rect">
            <a:avLst/>
          </a:prstGeom>
          <a:solidFill>
            <a:srgbClr val="D9D9D9"/>
          </a:solidFill>
          <a:ln>
            <a:noFill/>
          </a:ln>
          <a:effectLst/>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fr-FR" sz="1400" dirty="0" smtClean="0">
                <a:latin typeface="Courier New"/>
                <a:cs typeface="Courier New"/>
              </a:rPr>
              <a:t>CMS, </a:t>
            </a:r>
            <a:r>
              <a:rPr lang="fr-FR" sz="1400" dirty="0" smtClean="0">
                <a:latin typeface="Courier New"/>
                <a:cs typeface="Courier New"/>
              </a:rPr>
              <a:t>Quark </a:t>
            </a:r>
            <a:r>
              <a:rPr lang="fr-FR" sz="1400" dirty="0" err="1" smtClean="0">
                <a:latin typeface="Courier New"/>
                <a:cs typeface="Courier New"/>
              </a:rPr>
              <a:t>Matter</a:t>
            </a:r>
            <a:r>
              <a:rPr lang="fr-FR" sz="1400" dirty="0" smtClean="0">
                <a:latin typeface="Courier New"/>
                <a:cs typeface="Courier New"/>
              </a:rPr>
              <a:t> 2015</a:t>
            </a:r>
            <a:endParaRPr lang="en-US" sz="1400" dirty="0">
              <a:latin typeface="Courier New"/>
              <a:cs typeface="Courier New"/>
            </a:endParaRPr>
          </a:p>
        </p:txBody>
      </p:sp>
      <p:sp>
        <p:nvSpPr>
          <p:cNvPr id="10" name="ZoneTexte 9"/>
          <p:cNvSpPr txBox="1"/>
          <p:nvPr/>
        </p:nvSpPr>
        <p:spPr>
          <a:xfrm>
            <a:off x="599374" y="4070260"/>
            <a:ext cx="4680815" cy="297279"/>
          </a:xfrm>
          <a:prstGeom prst="rect">
            <a:avLst/>
          </a:prstGeom>
          <a:solidFill>
            <a:srgbClr val="D9D9D9"/>
          </a:solidFill>
          <a:ln>
            <a:noFill/>
          </a:ln>
          <a:effectLst/>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fr-FR" sz="1400" dirty="0" smtClean="0">
                <a:latin typeface="Courier New"/>
                <a:cs typeface="Courier New"/>
              </a:rPr>
              <a:t>ALICE, </a:t>
            </a:r>
            <a:r>
              <a:rPr lang="hu-HU" sz="1400" dirty="0" smtClean="0">
                <a:latin typeface="Courier New"/>
                <a:cs typeface="Courier New"/>
              </a:rPr>
              <a:t>PLB738 (2014) 361, arXiv:1405.4493</a:t>
            </a:r>
            <a:endParaRPr lang="en-US" sz="1400" dirty="0">
              <a:latin typeface="Courier New"/>
              <a:cs typeface="Courier New"/>
            </a:endParaRPr>
          </a:p>
        </p:txBody>
      </p:sp>
    </p:spTree>
    <p:extLst>
      <p:ext uri="{BB962C8B-B14F-4D97-AF65-F5344CB8AC3E}">
        <p14:creationId xmlns:p14="http://schemas.microsoft.com/office/powerpoint/2010/main" val="158542763"/>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a:stretch>
            <a:fillRect/>
          </a:stretch>
        </p:blipFill>
        <p:spPr>
          <a:xfrm>
            <a:off x="359491" y="1645012"/>
            <a:ext cx="6226553" cy="4676765"/>
          </a:xfrm>
          <a:prstGeom prst="rect">
            <a:avLst/>
          </a:prstGeom>
        </p:spPr>
      </p:pic>
      <p:sp>
        <p:nvSpPr>
          <p:cNvPr id="2" name="Titre 1"/>
          <p:cNvSpPr>
            <a:spLocks noGrp="1"/>
          </p:cNvSpPr>
          <p:nvPr>
            <p:ph type="title"/>
          </p:nvPr>
        </p:nvSpPr>
        <p:spPr>
          <a:xfrm>
            <a:off x="1143000" y="30329"/>
            <a:ext cx="7251700" cy="1143000"/>
          </a:xfrm>
        </p:spPr>
        <p:txBody>
          <a:bodyPr>
            <a:normAutofit fontScale="90000"/>
          </a:bodyPr>
          <a:lstStyle/>
          <a:p>
            <a:r>
              <a:rPr lang="en-GB" sz="3600" dirty="0" smtClean="0"/>
              <a:t>J/</a:t>
            </a:r>
            <a:r>
              <a:rPr lang="en-GB" sz="3600" dirty="0" smtClean="0">
                <a:latin typeface="Symbol" charset="2"/>
                <a:cs typeface="Symbol" charset="2"/>
              </a:rPr>
              <a:t>y</a:t>
            </a:r>
            <a:r>
              <a:rPr lang="en-GB" sz="3600" dirty="0" smtClean="0"/>
              <a:t> is not strongly suppressed at the LHC !</a:t>
            </a:r>
            <a:endParaRPr lang="en-GB" sz="3600" dirty="0"/>
          </a:p>
        </p:txBody>
      </p:sp>
      <p:sp>
        <p:nvSpPr>
          <p:cNvPr id="7" name="Espace réservé du numéro de diapositive 6"/>
          <p:cNvSpPr>
            <a:spLocks noGrp="1"/>
          </p:cNvSpPr>
          <p:nvPr>
            <p:ph type="sldNum" sz="quarter" idx="12"/>
          </p:nvPr>
        </p:nvSpPr>
        <p:spPr/>
        <p:txBody>
          <a:bodyPr/>
          <a:lstStyle/>
          <a:p>
            <a:fld id="{C5DEC1AB-76CD-D94A-A2FE-67B7BC71C580}" type="slidenum">
              <a:rPr lang="en-GB" smtClean="0"/>
              <a:t>55</a:t>
            </a:fld>
            <a:endParaRPr lang="en-GB"/>
          </a:p>
        </p:txBody>
      </p:sp>
      <p:sp>
        <p:nvSpPr>
          <p:cNvPr id="5" name="ZoneTexte 4"/>
          <p:cNvSpPr txBox="1"/>
          <p:nvPr/>
        </p:nvSpPr>
        <p:spPr>
          <a:xfrm>
            <a:off x="6847440" y="2783677"/>
            <a:ext cx="1746447" cy="2862323"/>
          </a:xfrm>
          <a:prstGeom prst="rect">
            <a:avLst/>
          </a:prstGeom>
          <a:noFill/>
        </p:spPr>
        <p:txBody>
          <a:bodyPr wrap="square" rtlCol="0">
            <a:spAutoFit/>
          </a:bodyPr>
          <a:lstStyle/>
          <a:p>
            <a:r>
              <a:rPr lang="en-GB" dirty="0" smtClean="0">
                <a:latin typeface="Courier"/>
                <a:cs typeface="Courier"/>
              </a:rPr>
              <a:t>Note: Inclusive J/</a:t>
            </a:r>
            <a:r>
              <a:rPr lang="en-GB" dirty="0" smtClean="0">
                <a:latin typeface="Symbol" charset="2"/>
                <a:cs typeface="Symbol" charset="2"/>
              </a:rPr>
              <a:t>y</a:t>
            </a:r>
            <a:r>
              <a:rPr lang="en-GB" dirty="0" smtClean="0">
                <a:latin typeface="Courier"/>
                <a:cs typeface="Courier"/>
              </a:rPr>
              <a:t>. Feed-down contribution from B decays does not change the physics message.</a:t>
            </a:r>
            <a:endParaRPr lang="en-GB" dirty="0">
              <a:latin typeface="Courier"/>
              <a:cs typeface="Courier"/>
            </a:endParaRPr>
          </a:p>
        </p:txBody>
      </p:sp>
      <p:pic>
        <p:nvPicPr>
          <p:cNvPr id="6" name="Image 5"/>
          <p:cNvPicPr>
            <a:picLocks noChangeAspect="1"/>
          </p:cNvPicPr>
          <p:nvPr/>
        </p:nvPicPr>
        <p:blipFill>
          <a:blip r:embed="rId3"/>
          <a:stretch>
            <a:fillRect/>
          </a:stretch>
        </p:blipFill>
        <p:spPr>
          <a:xfrm>
            <a:off x="359491" y="1645012"/>
            <a:ext cx="6668882" cy="4995225"/>
          </a:xfrm>
          <a:prstGeom prst="rect">
            <a:avLst/>
          </a:prstGeom>
        </p:spPr>
      </p:pic>
      <p:sp>
        <p:nvSpPr>
          <p:cNvPr id="3" name="ZoneTexte 2"/>
          <p:cNvSpPr txBox="1"/>
          <p:nvPr/>
        </p:nvSpPr>
        <p:spPr>
          <a:xfrm>
            <a:off x="3471713" y="1099664"/>
            <a:ext cx="5413461" cy="728166"/>
          </a:xfrm>
          <a:prstGeom prst="rect">
            <a:avLst/>
          </a:prstGeom>
          <a:solidFill>
            <a:srgbClr val="D9D9D9"/>
          </a:solidFill>
          <a:ln>
            <a:noFill/>
          </a:ln>
          <a:effectLst/>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fr-FR" sz="1400" dirty="0" smtClean="0">
                <a:latin typeface="Courier New"/>
                <a:cs typeface="Courier New"/>
              </a:rPr>
              <a:t>ALICE, PRL 109, 072301 (2012), arXiv</a:t>
            </a:r>
            <a:r>
              <a:rPr lang="fr-FR" sz="1400" dirty="0">
                <a:latin typeface="Courier New"/>
                <a:cs typeface="Courier New"/>
              </a:rPr>
              <a:t>:</a:t>
            </a:r>
            <a:r>
              <a:rPr lang="fr-FR" sz="1400" dirty="0" smtClean="0">
                <a:latin typeface="Courier New"/>
                <a:cs typeface="Courier New"/>
              </a:rPr>
              <a:t>1202.1383</a:t>
            </a:r>
            <a:r>
              <a:rPr lang="fr-FR" sz="1400" dirty="0">
                <a:latin typeface="Courier New"/>
                <a:cs typeface="Courier New"/>
              </a:rPr>
              <a:t>	</a:t>
            </a:r>
          </a:p>
          <a:p>
            <a:pPr algn="ctr"/>
            <a:r>
              <a:rPr lang="fr-FR" sz="1400" dirty="0" smtClean="0">
                <a:latin typeface="Courier New"/>
                <a:cs typeface="Courier New"/>
              </a:rPr>
              <a:t>ALICE,PLB734 </a:t>
            </a:r>
            <a:r>
              <a:rPr lang="fr-FR" sz="1400" dirty="0">
                <a:latin typeface="Courier New"/>
                <a:cs typeface="Courier New"/>
              </a:rPr>
              <a:t>(2014) </a:t>
            </a:r>
            <a:r>
              <a:rPr lang="fr-FR" sz="1400" dirty="0" smtClean="0">
                <a:latin typeface="Courier New"/>
                <a:cs typeface="Courier New"/>
              </a:rPr>
              <a:t>314, arXiv</a:t>
            </a:r>
            <a:r>
              <a:rPr lang="fr-FR" sz="1400" dirty="0">
                <a:latin typeface="Courier New"/>
                <a:cs typeface="Courier New"/>
              </a:rPr>
              <a:t>:1311.0214</a:t>
            </a:r>
            <a:endParaRPr lang="fr-FR" sz="1400" dirty="0" smtClean="0">
              <a:latin typeface="Courier New"/>
              <a:cs typeface="Courier New"/>
            </a:endParaRPr>
          </a:p>
          <a:p>
            <a:pPr algn="ctr"/>
            <a:r>
              <a:rPr lang="fr-FR" sz="1400" dirty="0" smtClean="0">
                <a:latin typeface="Courier New"/>
                <a:cs typeface="Courier New"/>
              </a:rPr>
              <a:t>ALICE, </a:t>
            </a:r>
            <a:r>
              <a:rPr lang="fr-FR" sz="1400" dirty="0" smtClean="0">
                <a:solidFill>
                  <a:srgbClr val="000000"/>
                </a:solidFill>
                <a:latin typeface="Courier New" charset="0"/>
                <a:ea typeface="ＭＳ Ｐゴシック" charset="0"/>
                <a:cs typeface="Courier New" charset="0"/>
              </a:rPr>
              <a:t>arXiv:1506.08804 </a:t>
            </a:r>
            <a:r>
              <a:rPr lang="fr-FR" sz="1400" dirty="0" smtClean="0">
                <a:latin typeface="Courier New"/>
                <a:cs typeface="Courier New"/>
              </a:rPr>
              <a:t> </a:t>
            </a:r>
            <a:endParaRPr lang="en-US" sz="1400" dirty="0">
              <a:latin typeface="Courier New"/>
              <a:cs typeface="Courier New"/>
            </a:endParaRPr>
          </a:p>
        </p:txBody>
      </p:sp>
    </p:spTree>
    <p:extLst>
      <p:ext uri="{BB962C8B-B14F-4D97-AF65-F5344CB8AC3E}">
        <p14:creationId xmlns:p14="http://schemas.microsoft.com/office/powerpoint/2010/main" val="8967496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2811"/>
            <a:ext cx="8229600" cy="1143000"/>
          </a:xfrm>
        </p:spPr>
        <p:txBody>
          <a:bodyPr/>
          <a:lstStyle/>
          <a:p>
            <a:r>
              <a:rPr lang="en-GB" dirty="0" smtClean="0"/>
              <a:t>Recombination hypothesis</a:t>
            </a:r>
            <a:endParaRPr lang="en-GB" dirty="0"/>
          </a:p>
        </p:txBody>
      </p:sp>
      <p:sp>
        <p:nvSpPr>
          <p:cNvPr id="554" name="Espace réservé du contenu 553"/>
          <p:cNvSpPr>
            <a:spLocks noGrp="1"/>
          </p:cNvSpPr>
          <p:nvPr>
            <p:ph idx="1"/>
          </p:nvPr>
        </p:nvSpPr>
        <p:spPr>
          <a:xfrm>
            <a:off x="305780" y="1268423"/>
            <a:ext cx="3923320" cy="5453052"/>
          </a:xfrm>
        </p:spPr>
        <p:txBody>
          <a:bodyPr>
            <a:normAutofit lnSpcReduction="10000"/>
          </a:bodyPr>
          <a:lstStyle/>
          <a:p>
            <a:r>
              <a:rPr lang="en-GB" dirty="0" smtClean="0"/>
              <a:t>At T&gt;T</a:t>
            </a:r>
            <a:r>
              <a:rPr lang="en-GB" baseline="-25000" dirty="0" smtClean="0"/>
              <a:t>D</a:t>
            </a:r>
            <a:r>
              <a:rPr lang="en-GB" dirty="0" smtClean="0"/>
              <a:t>, dissociation due to colour screening.</a:t>
            </a:r>
          </a:p>
          <a:p>
            <a:r>
              <a:rPr lang="en-GB" dirty="0" smtClean="0"/>
              <a:t>High charm density at the LHC.</a:t>
            </a:r>
          </a:p>
          <a:p>
            <a:r>
              <a:rPr lang="en-GB" dirty="0" smtClean="0"/>
              <a:t>Recombination of charm quark for T&lt;T</a:t>
            </a:r>
            <a:r>
              <a:rPr lang="en-GB" baseline="-25000" dirty="0" smtClean="0"/>
              <a:t>D</a:t>
            </a:r>
            <a:r>
              <a:rPr lang="en-GB" dirty="0" smtClean="0"/>
              <a:t>, to form </a:t>
            </a:r>
            <a:r>
              <a:rPr lang="en-GB" dirty="0" err="1" smtClean="0"/>
              <a:t>quarkonium</a:t>
            </a:r>
            <a:r>
              <a:rPr lang="en-GB" dirty="0" smtClean="0"/>
              <a:t> states.</a:t>
            </a:r>
          </a:p>
          <a:p>
            <a:endParaRPr lang="en-GB" dirty="0" smtClean="0"/>
          </a:p>
          <a:p>
            <a:endParaRPr lang="en-GB" dirty="0"/>
          </a:p>
        </p:txBody>
      </p:sp>
      <p:grpSp>
        <p:nvGrpSpPr>
          <p:cNvPr id="4" name="Grouper 3"/>
          <p:cNvGrpSpPr/>
          <p:nvPr/>
        </p:nvGrpSpPr>
        <p:grpSpPr>
          <a:xfrm>
            <a:off x="5738879" y="1720353"/>
            <a:ext cx="1872873" cy="1757477"/>
            <a:chOff x="5562034" y="2019153"/>
            <a:chExt cx="1872873" cy="1757477"/>
          </a:xfrm>
        </p:grpSpPr>
        <p:grpSp>
          <p:nvGrpSpPr>
            <p:cNvPr id="5" name="Grouper 4"/>
            <p:cNvGrpSpPr/>
            <p:nvPr/>
          </p:nvGrpSpPr>
          <p:grpSpPr>
            <a:xfrm>
              <a:off x="5562034" y="2566668"/>
              <a:ext cx="595758" cy="479516"/>
              <a:chOff x="5833429" y="2293317"/>
              <a:chExt cx="595758" cy="479516"/>
            </a:xfrm>
          </p:grpSpPr>
          <p:sp>
            <p:nvSpPr>
              <p:cNvPr id="246" name="Ellipse 245"/>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7" name="Ellipse 246"/>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8" name="Ellipse 247"/>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9" name="Ellipse 248"/>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0" name="Ellipse 249"/>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1" name="Ellipse 250"/>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2" name="Ellipse 251"/>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3" name="Ellipse 252"/>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4" name="Ellipse 253"/>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5" name="Ellipse 254"/>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6" name="Ellipse 255"/>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7" name="Ellipse 256"/>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8" name="Ellipse 257"/>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9" name="Ellipse 258"/>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0" name="Ellipse 259"/>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1" name="Ellipse 260"/>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2" name="Ellipse 261"/>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3" name="Ellipse 262"/>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4" name="Ellipse 263"/>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5" name="Ellipse 264"/>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6" name="Ellipse 265"/>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7" name="Ellipse 266"/>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8" name="Ellipse 267"/>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9" name="Ellipse 268"/>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0" name="Ellipse 269"/>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1" name="Ellipse 270"/>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2" name="Ellipse 271"/>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3" name="Ellipse 272"/>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4" name="Ellipse 273"/>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6" name="Grouper 5"/>
            <p:cNvGrpSpPr/>
            <p:nvPr/>
          </p:nvGrpSpPr>
          <p:grpSpPr>
            <a:xfrm flipV="1">
              <a:off x="6158506" y="2307005"/>
              <a:ext cx="595758" cy="532148"/>
              <a:chOff x="5833429" y="2293317"/>
              <a:chExt cx="595758" cy="479516"/>
            </a:xfrm>
          </p:grpSpPr>
          <p:sp>
            <p:nvSpPr>
              <p:cNvPr id="217" name="Ellipse 216"/>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8" name="Ellipse 217"/>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9" name="Ellipse 218"/>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0" name="Ellipse 219"/>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1" name="Ellipse 220"/>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2" name="Ellipse 221"/>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3" name="Ellipse 222"/>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4" name="Ellipse 223"/>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5" name="Ellipse 224"/>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6" name="Ellipse 225"/>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7" name="Ellipse 226"/>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8" name="Ellipse 227"/>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9" name="Ellipse 228"/>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0" name="Ellipse 229"/>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1" name="Ellipse 230"/>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2" name="Ellipse 231"/>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3" name="Ellipse 232"/>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4" name="Ellipse 233"/>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5" name="Ellipse 234"/>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6" name="Ellipse 235"/>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7" name="Ellipse 236"/>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8" name="Ellipse 237"/>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9" name="Ellipse 238"/>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0" name="Ellipse 239"/>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1" name="Ellipse 240"/>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2" name="Ellipse 241"/>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3" name="Ellipse 242"/>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4" name="Ellipse 243"/>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5" name="Ellipse 244"/>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7" name="Grouper 6"/>
            <p:cNvGrpSpPr/>
            <p:nvPr/>
          </p:nvGrpSpPr>
          <p:grpSpPr>
            <a:xfrm>
              <a:off x="6173363" y="2801075"/>
              <a:ext cx="595758" cy="479516"/>
              <a:chOff x="5833429" y="2293317"/>
              <a:chExt cx="595758" cy="479516"/>
            </a:xfrm>
          </p:grpSpPr>
          <p:sp>
            <p:nvSpPr>
              <p:cNvPr id="188" name="Ellipse 187"/>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9" name="Ellipse 188"/>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0" name="Ellipse 189"/>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1" name="Ellipse 190"/>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2" name="Ellipse 191"/>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3" name="Ellipse 192"/>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4" name="Ellipse 193"/>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5" name="Ellipse 194"/>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6" name="Ellipse 195"/>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7" name="Ellipse 196"/>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8" name="Ellipse 197"/>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9" name="Ellipse 198"/>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0" name="Ellipse 199"/>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1" name="Ellipse 200"/>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2" name="Ellipse 201"/>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3" name="Ellipse 202"/>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4" name="Ellipse 203"/>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5" name="Ellipse 204"/>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6" name="Ellipse 205"/>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7" name="Ellipse 206"/>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8" name="Ellipse 207"/>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9" name="Ellipse 208"/>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0" name="Ellipse 209"/>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1" name="Ellipse 210"/>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2" name="Ellipse 211"/>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3" name="Ellipse 212"/>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4" name="Ellipse 213"/>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5" name="Ellipse 214"/>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6" name="Ellipse 215"/>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8" name="Grouper 7"/>
            <p:cNvGrpSpPr/>
            <p:nvPr/>
          </p:nvGrpSpPr>
          <p:grpSpPr>
            <a:xfrm flipV="1">
              <a:off x="5600465" y="3046184"/>
              <a:ext cx="595758" cy="532148"/>
              <a:chOff x="5833429" y="2293317"/>
              <a:chExt cx="595758" cy="479516"/>
            </a:xfrm>
          </p:grpSpPr>
          <p:sp>
            <p:nvSpPr>
              <p:cNvPr id="159" name="Ellipse 158"/>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0" name="Ellipse 159"/>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1" name="Ellipse 160"/>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2" name="Ellipse 161"/>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3" name="Ellipse 162"/>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4" name="Ellipse 163"/>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5" name="Ellipse 164"/>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6" name="Ellipse 165"/>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7" name="Ellipse 166"/>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8" name="Ellipse 167"/>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9" name="Ellipse 168"/>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0" name="Ellipse 169"/>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1" name="Ellipse 170"/>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2" name="Ellipse 171"/>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3" name="Ellipse 172"/>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4" name="Ellipse 173"/>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5" name="Ellipse 174"/>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6" name="Ellipse 175"/>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7" name="Ellipse 176"/>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8" name="Ellipse 177"/>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9" name="Ellipse 178"/>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0" name="Ellipse 179"/>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1" name="Ellipse 180"/>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2" name="Ellipse 181"/>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3" name="Ellipse 182"/>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4" name="Ellipse 183"/>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5" name="Ellipse 184"/>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6" name="Ellipse 185"/>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7" name="Ellipse 186"/>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9" name="Grouper 8"/>
            <p:cNvGrpSpPr/>
            <p:nvPr/>
          </p:nvGrpSpPr>
          <p:grpSpPr>
            <a:xfrm flipV="1">
              <a:off x="6246694" y="3244482"/>
              <a:ext cx="595758" cy="532148"/>
              <a:chOff x="5833429" y="2293317"/>
              <a:chExt cx="595758" cy="479516"/>
            </a:xfrm>
          </p:grpSpPr>
          <p:sp>
            <p:nvSpPr>
              <p:cNvPr id="130" name="Ellipse 129"/>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1" name="Ellipse 130"/>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2" name="Ellipse 131"/>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3" name="Ellipse 132"/>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4" name="Ellipse 133"/>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5" name="Ellipse 134"/>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6" name="Ellipse 135"/>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7" name="Ellipse 136"/>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8" name="Ellipse 137"/>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9" name="Ellipse 138"/>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0" name="Ellipse 139"/>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1" name="Ellipse 140"/>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2" name="Ellipse 141"/>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3" name="Ellipse 142"/>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4" name="Ellipse 143"/>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5" name="Ellipse 144"/>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6" name="Ellipse 145"/>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7" name="Ellipse 146"/>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8" name="Ellipse 147"/>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9" name="Ellipse 148"/>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0" name="Ellipse 149"/>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1" name="Ellipse 150"/>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2" name="Ellipse 151"/>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3" name="Ellipse 152"/>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4" name="Ellipse 153"/>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5" name="Ellipse 154"/>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6" name="Ellipse 155"/>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7" name="Ellipse 156"/>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8" name="Ellipse 157"/>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0" name="Grouper 9"/>
            <p:cNvGrpSpPr/>
            <p:nvPr/>
          </p:nvGrpSpPr>
          <p:grpSpPr>
            <a:xfrm flipV="1">
              <a:off x="6779964" y="2754082"/>
              <a:ext cx="595758" cy="532148"/>
              <a:chOff x="5833429" y="2293317"/>
              <a:chExt cx="595758" cy="479516"/>
            </a:xfrm>
          </p:grpSpPr>
          <p:sp>
            <p:nvSpPr>
              <p:cNvPr id="101" name="Ellipse 100"/>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Ellipse 101"/>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3" name="Ellipse 102"/>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4" name="Ellipse 103"/>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5" name="Ellipse 104"/>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6" name="Ellipse 105"/>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7" name="Ellipse 106"/>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8" name="Ellipse 107"/>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9" name="Ellipse 108"/>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0" name="Ellipse 109"/>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1" name="Ellipse 110"/>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2" name="Ellipse 111"/>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3" name="Ellipse 112"/>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4" name="Ellipse 113"/>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5" name="Ellipse 114"/>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6" name="Ellipse 115"/>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7" name="Ellipse 116"/>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Ellipse 117"/>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9" name="Ellipse 118"/>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0" name="Ellipse 119"/>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1" name="Ellipse 120"/>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2" name="Ellipse 121"/>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3" name="Ellipse 122"/>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4" name="Ellipse 123"/>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5" name="Ellipse 124"/>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6" name="Ellipse 125"/>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7" name="Ellipse 126"/>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8" name="Ellipse 127"/>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9" name="Ellipse 128"/>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 name="Grouper 10"/>
            <p:cNvGrpSpPr/>
            <p:nvPr/>
          </p:nvGrpSpPr>
          <p:grpSpPr>
            <a:xfrm flipV="1">
              <a:off x="5619683" y="2019153"/>
              <a:ext cx="595758" cy="532148"/>
              <a:chOff x="5833429" y="2293317"/>
              <a:chExt cx="595758" cy="479516"/>
            </a:xfrm>
          </p:grpSpPr>
          <p:sp>
            <p:nvSpPr>
              <p:cNvPr id="72" name="Ellipse 71"/>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3" name="Ellipse 72"/>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4" name="Ellipse 73"/>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5" name="Ellipse 74"/>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6" name="Ellipse 75"/>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7" name="Ellipse 76"/>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8" name="Ellipse 77"/>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9" name="Ellipse 78"/>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0" name="Ellipse 79"/>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1" name="Ellipse 80"/>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2" name="Ellipse 81"/>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3" name="Ellipse 82"/>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4" name="Ellipse 83"/>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5" name="Ellipse 84"/>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6" name="Ellipse 85"/>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7" name="Ellipse 86"/>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8" name="Ellipse 87"/>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9" name="Ellipse 88"/>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Ellipse 89"/>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Ellipse 90"/>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2" name="Ellipse 91"/>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3" name="Ellipse 92"/>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4" name="Ellipse 93"/>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5" name="Ellipse 94"/>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6" name="Ellipse 95"/>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Ellipse 96"/>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8" name="Ellipse 97"/>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9" name="Ellipse 98"/>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0" name="Ellipse 99"/>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2" name="Grouper 11"/>
            <p:cNvGrpSpPr/>
            <p:nvPr/>
          </p:nvGrpSpPr>
          <p:grpSpPr>
            <a:xfrm>
              <a:off x="6744027" y="2286175"/>
              <a:ext cx="595758" cy="479516"/>
              <a:chOff x="5833429" y="2293317"/>
              <a:chExt cx="595758" cy="479516"/>
            </a:xfrm>
          </p:grpSpPr>
          <p:sp>
            <p:nvSpPr>
              <p:cNvPr id="43" name="Ellipse 42"/>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 name="Ellipse 43"/>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 name="Ellipse 44"/>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 name="Ellipse 45"/>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 name="Ellipse 46"/>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 name="Ellipse 47"/>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 name="Ellipse 48"/>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 name="Ellipse 49"/>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 name="Ellipse 50"/>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 name="Ellipse 51"/>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 name="Ellipse 52"/>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Ellipse 53"/>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Ellipse 54"/>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 name="Ellipse 55"/>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7" name="Ellipse 56"/>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8" name="Ellipse 57"/>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Ellipse 58"/>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0" name="Ellipse 59"/>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1" name="Ellipse 60"/>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2" name="Ellipse 61"/>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3" name="Ellipse 62"/>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4" name="Ellipse 63"/>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5" name="Ellipse 64"/>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6" name="Ellipse 65"/>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7" name="Ellipse 66"/>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8" name="Ellipse 67"/>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9" name="Ellipse 68"/>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0" name="Ellipse 69"/>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71" name="Ellipse 70"/>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3" name="Grouper 12"/>
            <p:cNvGrpSpPr/>
            <p:nvPr/>
          </p:nvGrpSpPr>
          <p:grpSpPr>
            <a:xfrm>
              <a:off x="6839149" y="3263962"/>
              <a:ext cx="595758" cy="479516"/>
              <a:chOff x="5833429" y="2293317"/>
              <a:chExt cx="595758" cy="479516"/>
            </a:xfrm>
          </p:grpSpPr>
          <p:sp>
            <p:nvSpPr>
              <p:cNvPr id="14" name="Ellipse 13"/>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Ellipse 14"/>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Ellipse 15"/>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Ellipse 16"/>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Ellipse 17"/>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Ellipse 18"/>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Ellipse 19"/>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Ellipse 20"/>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2" name="Ellipse 21"/>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Ellipse 22"/>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4" name="Ellipse 23"/>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Ellipse 24"/>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6" name="Ellipse 25"/>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Ellipse 26"/>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Ellipse 27"/>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Ellipse 28"/>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Ellipse 29"/>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Ellipse 30"/>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Ellipse 31"/>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Ellipse 32"/>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Ellipse 33"/>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Ellipse 34"/>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 name="Ellipse 35"/>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 name="Ellipse 36"/>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 name="Ellipse 37"/>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 name="Ellipse 38"/>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 name="Ellipse 39"/>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 name="Ellipse 40"/>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 name="Ellipse 41"/>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nvGrpSpPr>
          <p:cNvPr id="275" name="Grouper 274"/>
          <p:cNvGrpSpPr/>
          <p:nvPr/>
        </p:nvGrpSpPr>
        <p:grpSpPr>
          <a:xfrm>
            <a:off x="5891279" y="1872753"/>
            <a:ext cx="1872873" cy="1757477"/>
            <a:chOff x="5562034" y="2019153"/>
            <a:chExt cx="1872873" cy="1757477"/>
          </a:xfrm>
        </p:grpSpPr>
        <p:grpSp>
          <p:nvGrpSpPr>
            <p:cNvPr id="276" name="Grouper 275"/>
            <p:cNvGrpSpPr/>
            <p:nvPr/>
          </p:nvGrpSpPr>
          <p:grpSpPr>
            <a:xfrm>
              <a:off x="5562034" y="2566668"/>
              <a:ext cx="595758" cy="479516"/>
              <a:chOff x="5833429" y="2293317"/>
              <a:chExt cx="595758" cy="479516"/>
            </a:xfrm>
          </p:grpSpPr>
          <p:sp>
            <p:nvSpPr>
              <p:cNvPr id="517" name="Ellipse 516"/>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8" name="Ellipse 517"/>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9" name="Ellipse 518"/>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0" name="Ellipse 519"/>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1" name="Ellipse 520"/>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2" name="Ellipse 521"/>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3" name="Ellipse 522"/>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4" name="Ellipse 523"/>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5" name="Ellipse 524"/>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6" name="Ellipse 525"/>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7" name="Ellipse 526"/>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8" name="Ellipse 527"/>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29" name="Ellipse 528"/>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0" name="Ellipse 529"/>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1" name="Ellipse 530"/>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2" name="Ellipse 531"/>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3" name="Ellipse 532"/>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4" name="Ellipse 533"/>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5" name="Ellipse 534"/>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6" name="Ellipse 535"/>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7" name="Ellipse 536"/>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8" name="Ellipse 537"/>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9" name="Ellipse 538"/>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0" name="Ellipse 539"/>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1" name="Ellipse 540"/>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2" name="Ellipse 541"/>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3" name="Ellipse 542"/>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4" name="Ellipse 543"/>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5" name="Ellipse 544"/>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77" name="Grouper 276"/>
            <p:cNvGrpSpPr/>
            <p:nvPr/>
          </p:nvGrpSpPr>
          <p:grpSpPr>
            <a:xfrm flipV="1">
              <a:off x="6158506" y="2307005"/>
              <a:ext cx="595758" cy="532148"/>
              <a:chOff x="5833429" y="2293317"/>
              <a:chExt cx="595758" cy="479516"/>
            </a:xfrm>
          </p:grpSpPr>
          <p:sp>
            <p:nvSpPr>
              <p:cNvPr id="488" name="Ellipse 487"/>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9" name="Ellipse 488"/>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0" name="Ellipse 489"/>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1" name="Ellipse 490"/>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2" name="Ellipse 491"/>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3" name="Ellipse 492"/>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4" name="Ellipse 493"/>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5" name="Ellipse 494"/>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6" name="Ellipse 495"/>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7" name="Ellipse 496"/>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8" name="Ellipse 497"/>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99" name="Ellipse 498"/>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0" name="Ellipse 499"/>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1" name="Ellipse 500"/>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2" name="Ellipse 501"/>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3" name="Ellipse 502"/>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4" name="Ellipse 503"/>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5" name="Ellipse 504"/>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6" name="Ellipse 505"/>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7" name="Ellipse 506"/>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8" name="Ellipse 507"/>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09" name="Ellipse 508"/>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0" name="Ellipse 509"/>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1" name="Ellipse 510"/>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2" name="Ellipse 511"/>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3" name="Ellipse 512"/>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4" name="Ellipse 513"/>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5" name="Ellipse 514"/>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16" name="Ellipse 515"/>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78" name="Grouper 277"/>
            <p:cNvGrpSpPr/>
            <p:nvPr/>
          </p:nvGrpSpPr>
          <p:grpSpPr>
            <a:xfrm>
              <a:off x="6173363" y="2801075"/>
              <a:ext cx="595758" cy="479516"/>
              <a:chOff x="5833429" y="2293317"/>
              <a:chExt cx="595758" cy="479516"/>
            </a:xfrm>
          </p:grpSpPr>
          <p:sp>
            <p:nvSpPr>
              <p:cNvPr id="459" name="Ellipse 458"/>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0" name="Ellipse 459"/>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1" name="Ellipse 460"/>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2" name="Ellipse 461"/>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3" name="Ellipse 462"/>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4" name="Ellipse 463"/>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5" name="Ellipse 464"/>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6" name="Ellipse 465"/>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7" name="Ellipse 466"/>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8" name="Ellipse 467"/>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69" name="Ellipse 468"/>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0" name="Ellipse 469"/>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1" name="Ellipse 470"/>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2" name="Ellipse 471"/>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3" name="Ellipse 472"/>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4" name="Ellipse 473"/>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5" name="Ellipse 474"/>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6" name="Ellipse 475"/>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7" name="Ellipse 476"/>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8" name="Ellipse 477"/>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79" name="Ellipse 478"/>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0" name="Ellipse 479"/>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1" name="Ellipse 480"/>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2" name="Ellipse 481"/>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3" name="Ellipse 482"/>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4" name="Ellipse 483"/>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5" name="Ellipse 484"/>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6" name="Ellipse 485"/>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87" name="Ellipse 486"/>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79" name="Grouper 278"/>
            <p:cNvGrpSpPr/>
            <p:nvPr/>
          </p:nvGrpSpPr>
          <p:grpSpPr>
            <a:xfrm flipV="1">
              <a:off x="5600465" y="3046184"/>
              <a:ext cx="595758" cy="532148"/>
              <a:chOff x="5833429" y="2293317"/>
              <a:chExt cx="595758" cy="479516"/>
            </a:xfrm>
          </p:grpSpPr>
          <p:sp>
            <p:nvSpPr>
              <p:cNvPr id="430" name="Ellipse 429"/>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1" name="Ellipse 430"/>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2" name="Ellipse 431"/>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3" name="Ellipse 432"/>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4" name="Ellipse 433"/>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5" name="Ellipse 434"/>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6" name="Ellipse 435"/>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7" name="Ellipse 436"/>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8" name="Ellipse 437"/>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39" name="Ellipse 438"/>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0" name="Ellipse 439"/>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1" name="Ellipse 440"/>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2" name="Ellipse 441"/>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3" name="Ellipse 442"/>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4" name="Ellipse 443"/>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5" name="Ellipse 444"/>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6" name="Ellipse 445"/>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7" name="Ellipse 446"/>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8" name="Ellipse 447"/>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49" name="Ellipse 448"/>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0" name="Ellipse 449"/>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1" name="Ellipse 450"/>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2" name="Ellipse 451"/>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3" name="Ellipse 452"/>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4" name="Ellipse 453"/>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5" name="Ellipse 454"/>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6" name="Ellipse 455"/>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7" name="Ellipse 456"/>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58" name="Ellipse 457"/>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80" name="Grouper 279"/>
            <p:cNvGrpSpPr/>
            <p:nvPr/>
          </p:nvGrpSpPr>
          <p:grpSpPr>
            <a:xfrm flipV="1">
              <a:off x="6246694" y="3244482"/>
              <a:ext cx="595758" cy="532148"/>
              <a:chOff x="5833429" y="2293317"/>
              <a:chExt cx="595758" cy="479516"/>
            </a:xfrm>
          </p:grpSpPr>
          <p:sp>
            <p:nvSpPr>
              <p:cNvPr id="401" name="Ellipse 400"/>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2" name="Ellipse 401"/>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3" name="Ellipse 402"/>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4" name="Ellipse 403"/>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5" name="Ellipse 404"/>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6" name="Ellipse 405"/>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7" name="Ellipse 406"/>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8" name="Ellipse 407"/>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9" name="Ellipse 408"/>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0" name="Ellipse 409"/>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1" name="Ellipse 410"/>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2" name="Ellipse 411"/>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3" name="Ellipse 412"/>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4" name="Ellipse 413"/>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5" name="Ellipse 414"/>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6" name="Ellipse 415"/>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7" name="Ellipse 416"/>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8" name="Ellipse 417"/>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19" name="Ellipse 418"/>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0" name="Ellipse 419"/>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1" name="Ellipse 420"/>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2" name="Ellipse 421"/>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3" name="Ellipse 422"/>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4" name="Ellipse 423"/>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5" name="Ellipse 424"/>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6" name="Ellipse 425"/>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7" name="Ellipse 426"/>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8" name="Ellipse 427"/>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29" name="Ellipse 428"/>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81" name="Grouper 280"/>
            <p:cNvGrpSpPr/>
            <p:nvPr/>
          </p:nvGrpSpPr>
          <p:grpSpPr>
            <a:xfrm flipV="1">
              <a:off x="6779964" y="2754082"/>
              <a:ext cx="595758" cy="532148"/>
              <a:chOff x="5833429" y="2293317"/>
              <a:chExt cx="595758" cy="479516"/>
            </a:xfrm>
          </p:grpSpPr>
          <p:sp>
            <p:nvSpPr>
              <p:cNvPr id="372" name="Ellipse 371"/>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3" name="Ellipse 372"/>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4" name="Ellipse 373"/>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5" name="Ellipse 374"/>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6" name="Ellipse 375"/>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7" name="Ellipse 376"/>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8" name="Ellipse 377"/>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9" name="Ellipse 378"/>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0" name="Ellipse 379"/>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1" name="Ellipse 380"/>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2" name="Ellipse 381"/>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3" name="Ellipse 382"/>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4" name="Ellipse 383"/>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5" name="Ellipse 384"/>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6" name="Ellipse 385"/>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7" name="Ellipse 386"/>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8" name="Ellipse 387"/>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89" name="Ellipse 388"/>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0" name="Ellipse 389"/>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1" name="Ellipse 390"/>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2" name="Ellipse 391"/>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3" name="Ellipse 392"/>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4" name="Ellipse 393"/>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5" name="Ellipse 394"/>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6" name="Ellipse 395"/>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7" name="Ellipse 396"/>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8" name="Ellipse 397"/>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99" name="Ellipse 398"/>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400" name="Ellipse 399"/>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82" name="Grouper 281"/>
            <p:cNvGrpSpPr/>
            <p:nvPr/>
          </p:nvGrpSpPr>
          <p:grpSpPr>
            <a:xfrm flipV="1">
              <a:off x="5619683" y="2019153"/>
              <a:ext cx="595758" cy="532148"/>
              <a:chOff x="5833429" y="2293317"/>
              <a:chExt cx="595758" cy="479516"/>
            </a:xfrm>
          </p:grpSpPr>
          <p:sp>
            <p:nvSpPr>
              <p:cNvPr id="343" name="Ellipse 342"/>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4" name="Ellipse 343"/>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5" name="Ellipse 344"/>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6" name="Ellipse 345"/>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7" name="Ellipse 346"/>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8" name="Ellipse 347"/>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9" name="Ellipse 348"/>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0" name="Ellipse 349"/>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1" name="Ellipse 350"/>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2" name="Ellipse 351"/>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3" name="Ellipse 352"/>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4" name="Ellipse 353"/>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5" name="Ellipse 354"/>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6" name="Ellipse 355"/>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7" name="Ellipse 356"/>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8" name="Ellipse 357"/>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9" name="Ellipse 358"/>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0" name="Ellipse 359"/>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1" name="Ellipse 360"/>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2" name="Ellipse 361"/>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3" name="Ellipse 362"/>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4" name="Ellipse 363"/>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5" name="Ellipse 364"/>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6" name="Ellipse 365"/>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7" name="Ellipse 366"/>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8" name="Ellipse 367"/>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69" name="Ellipse 368"/>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0" name="Ellipse 369"/>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71" name="Ellipse 370"/>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83" name="Grouper 282"/>
            <p:cNvGrpSpPr/>
            <p:nvPr/>
          </p:nvGrpSpPr>
          <p:grpSpPr>
            <a:xfrm>
              <a:off x="6744027" y="2286175"/>
              <a:ext cx="595758" cy="479516"/>
              <a:chOff x="5833429" y="2293317"/>
              <a:chExt cx="595758" cy="479516"/>
            </a:xfrm>
          </p:grpSpPr>
          <p:sp>
            <p:nvSpPr>
              <p:cNvPr id="314" name="Ellipse 313"/>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5" name="Ellipse 314"/>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6" name="Ellipse 315"/>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7" name="Ellipse 316"/>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8" name="Ellipse 317"/>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9" name="Ellipse 318"/>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0" name="Ellipse 319"/>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1" name="Ellipse 320"/>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2" name="Ellipse 321"/>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3" name="Ellipse 322"/>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4" name="Ellipse 323"/>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5" name="Ellipse 324"/>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6" name="Ellipse 325"/>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7" name="Ellipse 326"/>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8" name="Ellipse 327"/>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9" name="Ellipse 328"/>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0" name="Ellipse 329"/>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1" name="Ellipse 330"/>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2" name="Ellipse 331"/>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3" name="Ellipse 332"/>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4" name="Ellipse 333"/>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5" name="Ellipse 334"/>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6" name="Ellipse 335"/>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7" name="Ellipse 336"/>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8" name="Ellipse 337"/>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9" name="Ellipse 338"/>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0" name="Ellipse 339"/>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1" name="Ellipse 340"/>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2" name="Ellipse 341"/>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284" name="Grouper 283"/>
            <p:cNvGrpSpPr/>
            <p:nvPr/>
          </p:nvGrpSpPr>
          <p:grpSpPr>
            <a:xfrm>
              <a:off x="6839149" y="3263962"/>
              <a:ext cx="595758" cy="479516"/>
              <a:chOff x="5833429" y="2293317"/>
              <a:chExt cx="595758" cy="479516"/>
            </a:xfrm>
          </p:grpSpPr>
          <p:sp>
            <p:nvSpPr>
              <p:cNvPr id="285" name="Ellipse 284"/>
              <p:cNvSpPr/>
              <p:nvPr/>
            </p:nvSpPr>
            <p:spPr>
              <a:xfrm>
                <a:off x="6047688" y="255269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6" name="Ellipse 285"/>
              <p:cNvSpPr/>
              <p:nvPr/>
            </p:nvSpPr>
            <p:spPr>
              <a:xfrm>
                <a:off x="6015033" y="2376078"/>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7" name="Ellipse 286"/>
              <p:cNvSpPr/>
              <p:nvPr/>
            </p:nvSpPr>
            <p:spPr>
              <a:xfrm>
                <a:off x="6194160" y="2457872"/>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8" name="Ellipse 287"/>
              <p:cNvSpPr/>
              <p:nvPr/>
            </p:nvSpPr>
            <p:spPr>
              <a:xfrm>
                <a:off x="6194160" y="2621277"/>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9" name="Ellipse 288"/>
              <p:cNvSpPr/>
              <p:nvPr/>
            </p:nvSpPr>
            <p:spPr>
              <a:xfrm>
                <a:off x="6044301" y="270364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0" name="Ellipse 289"/>
              <p:cNvSpPr/>
              <p:nvPr/>
            </p:nvSpPr>
            <p:spPr>
              <a:xfrm>
                <a:off x="6275804" y="2529839"/>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1" name="Ellipse 290"/>
              <p:cNvSpPr/>
              <p:nvPr/>
            </p:nvSpPr>
            <p:spPr>
              <a:xfrm>
                <a:off x="6200088" y="2725211"/>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2" name="Ellipse 291"/>
              <p:cNvSpPr/>
              <p:nvPr/>
            </p:nvSpPr>
            <p:spPr>
              <a:xfrm>
                <a:off x="6044301" y="2438945"/>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3" name="Ellipse 292"/>
              <p:cNvSpPr/>
              <p:nvPr/>
            </p:nvSpPr>
            <p:spPr>
              <a:xfrm>
                <a:off x="5930635" y="2581279"/>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4" name="Ellipse 293"/>
              <p:cNvSpPr/>
              <p:nvPr/>
            </p:nvSpPr>
            <p:spPr>
              <a:xfrm>
                <a:off x="6148441" y="2392381"/>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5" name="Ellipse 294"/>
              <p:cNvSpPr/>
              <p:nvPr/>
            </p:nvSpPr>
            <p:spPr>
              <a:xfrm>
                <a:off x="6297454" y="23989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6" name="Ellipse 295"/>
              <p:cNvSpPr/>
              <p:nvPr/>
            </p:nvSpPr>
            <p:spPr>
              <a:xfrm>
                <a:off x="6231068" y="2297338"/>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7" name="Ellipse 296"/>
              <p:cNvSpPr/>
              <p:nvPr/>
            </p:nvSpPr>
            <p:spPr>
              <a:xfrm>
                <a:off x="6154369" y="2535560"/>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8" name="Ellipse 297"/>
              <p:cNvSpPr/>
              <p:nvPr/>
            </p:nvSpPr>
            <p:spPr>
              <a:xfrm>
                <a:off x="5930635" y="2480731"/>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9" name="Ellipse 298"/>
              <p:cNvSpPr/>
              <p:nvPr/>
            </p:nvSpPr>
            <p:spPr>
              <a:xfrm>
                <a:off x="5879148" y="2673773"/>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0" name="Ellipse 299"/>
              <p:cNvSpPr/>
              <p:nvPr/>
            </p:nvSpPr>
            <p:spPr>
              <a:xfrm>
                <a:off x="6297454" y="262805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1" name="Ellipse 300"/>
              <p:cNvSpPr/>
              <p:nvPr/>
            </p:nvSpPr>
            <p:spPr>
              <a:xfrm>
                <a:off x="6383468" y="24497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2" name="Ellipse 301"/>
              <p:cNvSpPr/>
              <p:nvPr/>
            </p:nvSpPr>
            <p:spPr>
              <a:xfrm>
                <a:off x="6093407" y="229733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3" name="Ellipse 302"/>
              <p:cNvSpPr/>
              <p:nvPr/>
            </p:nvSpPr>
            <p:spPr>
              <a:xfrm>
                <a:off x="6090020" y="2622665"/>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4" name="Ellipse 303"/>
              <p:cNvSpPr/>
              <p:nvPr/>
            </p:nvSpPr>
            <p:spPr>
              <a:xfrm>
                <a:off x="5884916" y="2383484"/>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5" name="Ellipse 304"/>
              <p:cNvSpPr/>
              <p:nvPr/>
            </p:nvSpPr>
            <p:spPr>
              <a:xfrm>
                <a:off x="5833429" y="2552698"/>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6" name="Ellipse 305"/>
              <p:cNvSpPr/>
              <p:nvPr/>
            </p:nvSpPr>
            <p:spPr>
              <a:xfrm>
                <a:off x="6360608" y="2543172"/>
                <a:ext cx="45719" cy="45719"/>
              </a:xfrm>
              <a:prstGeom prst="ellipse">
                <a:avLst/>
              </a:prstGeom>
              <a:solidFill>
                <a:srgbClr val="99663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7" name="Ellipse 306"/>
              <p:cNvSpPr/>
              <p:nvPr/>
            </p:nvSpPr>
            <p:spPr>
              <a:xfrm>
                <a:off x="5953494" y="2293317"/>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8" name="Ellipse 307"/>
              <p:cNvSpPr/>
              <p:nvPr/>
            </p:nvSpPr>
            <p:spPr>
              <a:xfrm>
                <a:off x="6112879" y="2727114"/>
                <a:ext cx="45719" cy="4571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9" name="Ellipse 308"/>
              <p:cNvSpPr/>
              <p:nvPr/>
            </p:nvSpPr>
            <p:spPr>
              <a:xfrm>
                <a:off x="5992173" y="26455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0" name="Ellipse 309"/>
              <p:cNvSpPr/>
              <p:nvPr/>
            </p:nvSpPr>
            <p:spPr>
              <a:xfrm>
                <a:off x="6365364" y="2360624"/>
                <a:ext cx="45719" cy="45719"/>
              </a:xfrm>
              <a:prstGeom prst="ellipse">
                <a:avLst/>
              </a:prstGeom>
              <a:solidFill>
                <a:srgbClr val="00FF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1" name="Ellipse 310"/>
              <p:cNvSpPr/>
              <p:nvPr/>
            </p:nvSpPr>
            <p:spPr>
              <a:xfrm>
                <a:off x="6337748" y="2706160"/>
                <a:ext cx="45719" cy="4571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2" name="Ellipse 311"/>
              <p:cNvSpPr/>
              <p:nvPr/>
            </p:nvSpPr>
            <p:spPr>
              <a:xfrm>
                <a:off x="5839567" y="2449738"/>
                <a:ext cx="45719" cy="45719"/>
              </a:xfrm>
              <a:prstGeom prst="ellipse">
                <a:avLst/>
              </a:prstGeom>
              <a:solidFill>
                <a:srgbClr val="0000FF"/>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3" name="Ellipse 312"/>
              <p:cNvSpPr/>
              <p:nvPr/>
            </p:nvSpPr>
            <p:spPr>
              <a:xfrm>
                <a:off x="5839197" y="2320197"/>
                <a:ext cx="45719" cy="45719"/>
              </a:xfrm>
              <a:prstGeom prst="ellipse">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sp>
        <p:nvSpPr>
          <p:cNvPr id="546" name="Ellipse 545"/>
          <p:cNvSpPr/>
          <p:nvPr/>
        </p:nvSpPr>
        <p:spPr>
          <a:xfrm>
            <a:off x="6056603" y="2683274"/>
            <a:ext cx="169333" cy="18142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7" name="Ellipse 546"/>
          <p:cNvSpPr/>
          <p:nvPr/>
        </p:nvSpPr>
        <p:spPr>
          <a:xfrm>
            <a:off x="6392286" y="2240587"/>
            <a:ext cx="169333" cy="18142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8" name="Ellipse 547"/>
          <p:cNvSpPr/>
          <p:nvPr/>
        </p:nvSpPr>
        <p:spPr>
          <a:xfrm>
            <a:off x="6907633" y="2442579"/>
            <a:ext cx="169333" cy="18142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9" name="Ellipse 548"/>
          <p:cNvSpPr/>
          <p:nvPr/>
        </p:nvSpPr>
        <p:spPr>
          <a:xfrm>
            <a:off x="7243316" y="1999892"/>
            <a:ext cx="169333" cy="18142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0" name="Ellipse 549"/>
          <p:cNvSpPr/>
          <p:nvPr/>
        </p:nvSpPr>
        <p:spPr>
          <a:xfrm>
            <a:off x="6285395" y="3228987"/>
            <a:ext cx="169333" cy="18142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1" name="Ellipse 550"/>
          <p:cNvSpPr/>
          <p:nvPr/>
        </p:nvSpPr>
        <p:spPr>
          <a:xfrm>
            <a:off x="6621078" y="2786300"/>
            <a:ext cx="169333" cy="18142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2" name="Ellipse 551"/>
          <p:cNvSpPr/>
          <p:nvPr/>
        </p:nvSpPr>
        <p:spPr>
          <a:xfrm>
            <a:off x="7517530" y="2518271"/>
            <a:ext cx="169333" cy="181429"/>
          </a:xfrm>
          <a:prstGeom prst="ellipse">
            <a:avLst/>
          </a:prstGeom>
          <a:solidFill>
            <a:srgbClr val="80008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3" name="Ellipse 552"/>
          <p:cNvSpPr/>
          <p:nvPr/>
        </p:nvSpPr>
        <p:spPr>
          <a:xfrm>
            <a:off x="6875531" y="3307376"/>
            <a:ext cx="169333" cy="181429"/>
          </a:xfrm>
          <a:prstGeom prst="ellipse">
            <a:avLst/>
          </a:prstGeom>
          <a:solidFill>
            <a:srgbClr val="008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5" name="ZoneTexte 554"/>
          <p:cNvSpPr txBox="1"/>
          <p:nvPr/>
        </p:nvSpPr>
        <p:spPr>
          <a:xfrm>
            <a:off x="6622013" y="1556209"/>
            <a:ext cx="678608" cy="369332"/>
          </a:xfrm>
          <a:prstGeom prst="rect">
            <a:avLst/>
          </a:prstGeom>
          <a:noFill/>
        </p:spPr>
        <p:txBody>
          <a:bodyPr wrap="square" rtlCol="0">
            <a:spAutoFit/>
          </a:bodyPr>
          <a:lstStyle/>
          <a:p>
            <a:r>
              <a:rPr lang="en-GB" dirty="0" smtClean="0"/>
              <a:t>T</a:t>
            </a:r>
            <a:r>
              <a:rPr lang="en-GB" baseline="-25000" dirty="0" smtClean="0"/>
              <a:t>D</a:t>
            </a:r>
            <a:r>
              <a:rPr lang="en-GB" dirty="0" smtClean="0"/>
              <a:t>&lt;T</a:t>
            </a:r>
            <a:endParaRPr lang="en-GB" baseline="-25000" dirty="0"/>
          </a:p>
        </p:txBody>
      </p:sp>
      <p:sp>
        <p:nvSpPr>
          <p:cNvPr id="556" name="ZoneTexte 555"/>
          <p:cNvSpPr txBox="1"/>
          <p:nvPr/>
        </p:nvSpPr>
        <p:spPr>
          <a:xfrm>
            <a:off x="6635341" y="1609678"/>
            <a:ext cx="928785" cy="369332"/>
          </a:xfrm>
          <a:prstGeom prst="rect">
            <a:avLst/>
          </a:prstGeom>
          <a:noFill/>
        </p:spPr>
        <p:txBody>
          <a:bodyPr wrap="none" rtlCol="0">
            <a:spAutoFit/>
          </a:bodyPr>
          <a:lstStyle/>
          <a:p>
            <a:r>
              <a:rPr lang="en-GB" dirty="0" smtClean="0"/>
              <a:t>T</a:t>
            </a:r>
            <a:r>
              <a:rPr lang="en-GB" baseline="-25000" dirty="0" smtClean="0"/>
              <a:t>C</a:t>
            </a:r>
            <a:r>
              <a:rPr lang="en-GB" dirty="0" smtClean="0"/>
              <a:t>&lt;T&lt;T</a:t>
            </a:r>
            <a:r>
              <a:rPr lang="en-GB" baseline="-25000" dirty="0" smtClean="0"/>
              <a:t>D</a:t>
            </a:r>
            <a:endParaRPr lang="en-GB" baseline="-25000" dirty="0"/>
          </a:p>
        </p:txBody>
      </p:sp>
      <p:sp>
        <p:nvSpPr>
          <p:cNvPr id="557" name="Rectangle à coins arrondis 556"/>
          <p:cNvSpPr/>
          <p:nvPr/>
        </p:nvSpPr>
        <p:spPr>
          <a:xfrm>
            <a:off x="4585680" y="1241942"/>
            <a:ext cx="3962400" cy="2717800"/>
          </a:xfrm>
          <a:prstGeom prst="round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8" name="ZoneTexte 557"/>
          <p:cNvSpPr txBox="1"/>
          <p:nvPr/>
        </p:nvSpPr>
        <p:spPr>
          <a:xfrm>
            <a:off x="4585680" y="4053513"/>
            <a:ext cx="3847120" cy="1938992"/>
          </a:xfrm>
          <a:prstGeom prst="rect">
            <a:avLst/>
          </a:prstGeom>
          <a:noFill/>
        </p:spPr>
        <p:txBody>
          <a:bodyPr wrap="square" rtlCol="0">
            <a:spAutoFit/>
          </a:bodyPr>
          <a:lstStyle/>
          <a:p>
            <a:pPr algn="ctr"/>
            <a:r>
              <a:rPr lang="en-GB" sz="2000" dirty="0" smtClean="0">
                <a:solidFill>
                  <a:srgbClr val="FF0000"/>
                </a:solidFill>
              </a:rPr>
              <a:t>Deep link between open and hidden charm production: R</a:t>
            </a:r>
            <a:r>
              <a:rPr lang="en-GB" sz="2000" baseline="-25000" dirty="0" smtClean="0">
                <a:solidFill>
                  <a:srgbClr val="FF0000"/>
                </a:solidFill>
              </a:rPr>
              <a:t>AA</a:t>
            </a:r>
            <a:r>
              <a:rPr lang="en-GB" sz="2000" dirty="0" smtClean="0">
                <a:solidFill>
                  <a:srgbClr val="FF0000"/>
                </a:solidFill>
              </a:rPr>
              <a:t>, v</a:t>
            </a:r>
            <a:r>
              <a:rPr lang="en-GB" sz="2000" baseline="-25000" dirty="0" smtClean="0">
                <a:solidFill>
                  <a:srgbClr val="FF0000"/>
                </a:solidFill>
              </a:rPr>
              <a:t>2</a:t>
            </a:r>
            <a:r>
              <a:rPr lang="en-GB" sz="2000" dirty="0" smtClean="0">
                <a:solidFill>
                  <a:srgbClr val="FF0000"/>
                </a:solidFill>
              </a:rPr>
              <a:t>, </a:t>
            </a:r>
            <a:r>
              <a:rPr lang="en-GB" sz="2000" dirty="0" err="1" smtClean="0">
                <a:solidFill>
                  <a:srgbClr val="FF0000"/>
                </a:solidFill>
              </a:rPr>
              <a:t>etc</a:t>
            </a:r>
            <a:r>
              <a:rPr lang="en-GB" sz="2000" dirty="0" smtClean="0">
                <a:solidFill>
                  <a:srgbClr val="FF0000"/>
                </a:solidFill>
              </a:rPr>
              <a:t> .... </a:t>
            </a:r>
          </a:p>
          <a:p>
            <a:pPr algn="ctr"/>
            <a:r>
              <a:rPr lang="en-GB" sz="2000" dirty="0" smtClean="0">
                <a:solidFill>
                  <a:srgbClr val="FF0000"/>
                </a:solidFill>
              </a:rPr>
              <a:t>Open heavy flavour is the natural reference for </a:t>
            </a:r>
            <a:r>
              <a:rPr lang="en-GB" sz="2000" dirty="0" err="1" smtClean="0">
                <a:solidFill>
                  <a:srgbClr val="FF0000"/>
                </a:solidFill>
              </a:rPr>
              <a:t>quarkonium</a:t>
            </a:r>
            <a:r>
              <a:rPr lang="en-GB" sz="2000" dirty="0" smtClean="0">
                <a:solidFill>
                  <a:srgbClr val="FF0000"/>
                </a:solidFill>
              </a:rPr>
              <a:t> if measured down to </a:t>
            </a:r>
            <a:r>
              <a:rPr lang="en-GB" sz="2000" dirty="0" err="1" smtClean="0">
                <a:solidFill>
                  <a:srgbClr val="FF0000"/>
                </a:solidFill>
              </a:rPr>
              <a:t>p</a:t>
            </a:r>
            <a:r>
              <a:rPr lang="en-GB" sz="2000" baseline="-25000" dirty="0" err="1" smtClean="0">
                <a:solidFill>
                  <a:srgbClr val="FF0000"/>
                </a:solidFill>
              </a:rPr>
              <a:t>T</a:t>
            </a:r>
            <a:r>
              <a:rPr lang="en-GB" sz="2000" dirty="0" smtClean="0">
                <a:solidFill>
                  <a:srgbClr val="FF0000"/>
                </a:solidFill>
              </a:rPr>
              <a:t>=0 </a:t>
            </a:r>
            <a:endParaRPr lang="en-GB" sz="2000" dirty="0">
              <a:solidFill>
                <a:srgbClr val="FF0000"/>
              </a:solidFill>
            </a:endParaRPr>
          </a:p>
        </p:txBody>
      </p:sp>
      <p:grpSp>
        <p:nvGrpSpPr>
          <p:cNvPr id="569" name="Grouper 568"/>
          <p:cNvGrpSpPr/>
          <p:nvPr/>
        </p:nvGrpSpPr>
        <p:grpSpPr>
          <a:xfrm>
            <a:off x="6183760" y="2143794"/>
            <a:ext cx="1413543" cy="783687"/>
            <a:chOff x="6183760" y="2603652"/>
            <a:chExt cx="1413543" cy="783687"/>
          </a:xfrm>
        </p:grpSpPr>
        <p:sp>
          <p:nvSpPr>
            <p:cNvPr id="563" name="Forme libre 562"/>
            <p:cNvSpPr/>
            <p:nvPr/>
          </p:nvSpPr>
          <p:spPr>
            <a:xfrm flipV="1">
              <a:off x="6194167" y="3168087"/>
              <a:ext cx="489350" cy="80771"/>
            </a:xfrm>
            <a:custGeom>
              <a:avLst/>
              <a:gdLst>
                <a:gd name="connsiteX0" fmla="*/ 258233 w 258233"/>
                <a:gd name="connsiteY0" fmla="*/ 0 h 321733"/>
                <a:gd name="connsiteX1" fmla="*/ 165100 w 258233"/>
                <a:gd name="connsiteY1" fmla="*/ 215900 h 321733"/>
                <a:gd name="connsiteX2" fmla="*/ 0 w 258233"/>
                <a:gd name="connsiteY2" fmla="*/ 321733 h 321733"/>
              </a:gdLst>
              <a:ahLst/>
              <a:cxnLst>
                <a:cxn ang="0">
                  <a:pos x="connsiteX0" y="connsiteY0"/>
                </a:cxn>
                <a:cxn ang="0">
                  <a:pos x="connsiteX1" y="connsiteY1"/>
                </a:cxn>
                <a:cxn ang="0">
                  <a:pos x="connsiteX2" y="connsiteY2"/>
                </a:cxn>
              </a:cxnLst>
              <a:rect l="l" t="t" r="r" b="b"/>
              <a:pathLst>
                <a:path w="258233" h="321733">
                  <a:moveTo>
                    <a:pt x="258233" y="0"/>
                  </a:moveTo>
                  <a:cubicBezTo>
                    <a:pt x="233186" y="81139"/>
                    <a:pt x="208139" y="162278"/>
                    <a:pt x="165100" y="215900"/>
                  </a:cubicBezTo>
                  <a:cubicBezTo>
                    <a:pt x="122061" y="269522"/>
                    <a:pt x="0" y="321733"/>
                    <a:pt x="0" y="321733"/>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64" name="Forme libre 563"/>
            <p:cNvSpPr/>
            <p:nvPr/>
          </p:nvSpPr>
          <p:spPr>
            <a:xfrm flipV="1">
              <a:off x="6220668" y="3256228"/>
              <a:ext cx="420379" cy="45719"/>
            </a:xfrm>
            <a:custGeom>
              <a:avLst/>
              <a:gdLst>
                <a:gd name="connsiteX0" fmla="*/ 241300 w 241300"/>
                <a:gd name="connsiteY0" fmla="*/ 0 h 300567"/>
                <a:gd name="connsiteX1" fmla="*/ 0 w 241300"/>
                <a:gd name="connsiteY1" fmla="*/ 300567 h 300567"/>
              </a:gdLst>
              <a:ahLst/>
              <a:cxnLst>
                <a:cxn ang="0">
                  <a:pos x="connsiteX0" y="connsiteY0"/>
                </a:cxn>
                <a:cxn ang="0">
                  <a:pos x="connsiteX1" y="connsiteY1"/>
                </a:cxn>
              </a:cxnLst>
              <a:rect l="l" t="t" r="r" b="b"/>
              <a:pathLst>
                <a:path w="241300" h="300567">
                  <a:moveTo>
                    <a:pt x="241300" y="0"/>
                  </a:moveTo>
                  <a:lnTo>
                    <a:pt x="0" y="300567"/>
                  </a:lnTo>
                </a:path>
              </a:pathLst>
            </a:cu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65" name="Forme libre 564"/>
            <p:cNvSpPr/>
            <p:nvPr/>
          </p:nvSpPr>
          <p:spPr>
            <a:xfrm flipH="1">
              <a:off x="6183760" y="3317174"/>
              <a:ext cx="454038" cy="70165"/>
            </a:xfrm>
            <a:custGeom>
              <a:avLst/>
              <a:gdLst>
                <a:gd name="connsiteX0" fmla="*/ 258233 w 258233"/>
                <a:gd name="connsiteY0" fmla="*/ 0 h 321733"/>
                <a:gd name="connsiteX1" fmla="*/ 165100 w 258233"/>
                <a:gd name="connsiteY1" fmla="*/ 215900 h 321733"/>
                <a:gd name="connsiteX2" fmla="*/ 0 w 258233"/>
                <a:gd name="connsiteY2" fmla="*/ 321733 h 321733"/>
              </a:gdLst>
              <a:ahLst/>
              <a:cxnLst>
                <a:cxn ang="0">
                  <a:pos x="connsiteX0" y="connsiteY0"/>
                </a:cxn>
                <a:cxn ang="0">
                  <a:pos x="connsiteX1" y="connsiteY1"/>
                </a:cxn>
                <a:cxn ang="0">
                  <a:pos x="connsiteX2" y="connsiteY2"/>
                </a:cxn>
              </a:cxnLst>
              <a:rect l="l" t="t" r="r" b="b"/>
              <a:pathLst>
                <a:path w="258233" h="321733">
                  <a:moveTo>
                    <a:pt x="258233" y="0"/>
                  </a:moveTo>
                  <a:cubicBezTo>
                    <a:pt x="233186" y="81139"/>
                    <a:pt x="208139" y="162278"/>
                    <a:pt x="165100" y="215900"/>
                  </a:cubicBezTo>
                  <a:cubicBezTo>
                    <a:pt x="122061" y="269522"/>
                    <a:pt x="0" y="321733"/>
                    <a:pt x="0" y="321733"/>
                  </a:cubicBez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66" name="Forme libre 565"/>
            <p:cNvSpPr/>
            <p:nvPr/>
          </p:nvSpPr>
          <p:spPr>
            <a:xfrm flipV="1">
              <a:off x="7400167" y="2603652"/>
              <a:ext cx="197136" cy="374476"/>
            </a:xfrm>
            <a:custGeom>
              <a:avLst/>
              <a:gdLst>
                <a:gd name="connsiteX0" fmla="*/ 258233 w 258233"/>
                <a:gd name="connsiteY0" fmla="*/ 0 h 321733"/>
                <a:gd name="connsiteX1" fmla="*/ 165100 w 258233"/>
                <a:gd name="connsiteY1" fmla="*/ 215900 h 321733"/>
                <a:gd name="connsiteX2" fmla="*/ 0 w 258233"/>
                <a:gd name="connsiteY2" fmla="*/ 321733 h 321733"/>
              </a:gdLst>
              <a:ahLst/>
              <a:cxnLst>
                <a:cxn ang="0">
                  <a:pos x="connsiteX0" y="connsiteY0"/>
                </a:cxn>
                <a:cxn ang="0">
                  <a:pos x="connsiteX1" y="connsiteY1"/>
                </a:cxn>
                <a:cxn ang="0">
                  <a:pos x="connsiteX2" y="connsiteY2"/>
                </a:cxn>
              </a:cxnLst>
              <a:rect l="l" t="t" r="r" b="b"/>
              <a:pathLst>
                <a:path w="258233" h="321733">
                  <a:moveTo>
                    <a:pt x="258233" y="0"/>
                  </a:moveTo>
                  <a:cubicBezTo>
                    <a:pt x="233186" y="81139"/>
                    <a:pt x="208139" y="162278"/>
                    <a:pt x="165100" y="215900"/>
                  </a:cubicBezTo>
                  <a:cubicBezTo>
                    <a:pt x="122061" y="269522"/>
                    <a:pt x="0" y="321733"/>
                    <a:pt x="0" y="321733"/>
                  </a:cubicBezTo>
                </a:path>
              </a:pathLst>
            </a:custGeom>
            <a:ln>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67" name="Forme libre 566"/>
            <p:cNvSpPr/>
            <p:nvPr/>
          </p:nvSpPr>
          <p:spPr>
            <a:xfrm flipV="1">
              <a:off x="7363247" y="2612294"/>
              <a:ext cx="189320" cy="380858"/>
            </a:xfrm>
            <a:custGeom>
              <a:avLst/>
              <a:gdLst>
                <a:gd name="connsiteX0" fmla="*/ 241300 w 241300"/>
                <a:gd name="connsiteY0" fmla="*/ 0 h 300567"/>
                <a:gd name="connsiteX1" fmla="*/ 0 w 241300"/>
                <a:gd name="connsiteY1" fmla="*/ 300567 h 300567"/>
              </a:gdLst>
              <a:ahLst/>
              <a:cxnLst>
                <a:cxn ang="0">
                  <a:pos x="connsiteX0" y="connsiteY0"/>
                </a:cxn>
                <a:cxn ang="0">
                  <a:pos x="connsiteX1" y="connsiteY1"/>
                </a:cxn>
              </a:cxnLst>
              <a:rect l="l" t="t" r="r" b="b"/>
              <a:pathLst>
                <a:path w="241300" h="300567">
                  <a:moveTo>
                    <a:pt x="241300" y="0"/>
                  </a:moveTo>
                  <a:lnTo>
                    <a:pt x="0" y="300567"/>
                  </a:lnTo>
                </a:path>
              </a:pathLst>
            </a:custGeom>
            <a:ln>
              <a:solidFill>
                <a:srgbClr val="008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568" name="Forme libre 567"/>
            <p:cNvSpPr/>
            <p:nvPr/>
          </p:nvSpPr>
          <p:spPr>
            <a:xfrm flipH="1">
              <a:off x="7290813" y="2612295"/>
              <a:ext cx="220350" cy="457519"/>
            </a:xfrm>
            <a:custGeom>
              <a:avLst/>
              <a:gdLst>
                <a:gd name="connsiteX0" fmla="*/ 258233 w 258233"/>
                <a:gd name="connsiteY0" fmla="*/ 0 h 321733"/>
                <a:gd name="connsiteX1" fmla="*/ 165100 w 258233"/>
                <a:gd name="connsiteY1" fmla="*/ 215900 h 321733"/>
                <a:gd name="connsiteX2" fmla="*/ 0 w 258233"/>
                <a:gd name="connsiteY2" fmla="*/ 321733 h 321733"/>
              </a:gdLst>
              <a:ahLst/>
              <a:cxnLst>
                <a:cxn ang="0">
                  <a:pos x="connsiteX0" y="connsiteY0"/>
                </a:cxn>
                <a:cxn ang="0">
                  <a:pos x="connsiteX1" y="connsiteY1"/>
                </a:cxn>
                <a:cxn ang="0">
                  <a:pos x="connsiteX2" y="connsiteY2"/>
                </a:cxn>
              </a:cxnLst>
              <a:rect l="l" t="t" r="r" b="b"/>
              <a:pathLst>
                <a:path w="258233" h="321733">
                  <a:moveTo>
                    <a:pt x="258233" y="0"/>
                  </a:moveTo>
                  <a:cubicBezTo>
                    <a:pt x="233186" y="81139"/>
                    <a:pt x="208139" y="162278"/>
                    <a:pt x="165100" y="215900"/>
                  </a:cubicBezTo>
                  <a:cubicBezTo>
                    <a:pt x="122061" y="269522"/>
                    <a:pt x="0" y="321733"/>
                    <a:pt x="0" y="321733"/>
                  </a:cubicBezTo>
                </a:path>
              </a:pathLst>
            </a:custGeom>
            <a:ln>
              <a:solidFill>
                <a:srgbClr val="0000FF"/>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sp>
        <p:nvSpPr>
          <p:cNvPr id="560" name="Espace réservé du numéro de diapositive 559"/>
          <p:cNvSpPr>
            <a:spLocks noGrp="1"/>
          </p:cNvSpPr>
          <p:nvPr>
            <p:ph type="sldNum" sz="quarter" idx="12"/>
          </p:nvPr>
        </p:nvSpPr>
        <p:spPr/>
        <p:txBody>
          <a:bodyPr/>
          <a:lstStyle/>
          <a:p>
            <a:fld id="{C5DEC1AB-76CD-D94A-A2FE-67B7BC71C580}" type="slidenum">
              <a:rPr lang="en-GB" smtClean="0"/>
              <a:t>56</a:t>
            </a:fld>
            <a:endParaRPr lang="en-GB"/>
          </a:p>
        </p:txBody>
      </p:sp>
      <p:sp>
        <p:nvSpPr>
          <p:cNvPr id="3" name="ZoneTexte 2"/>
          <p:cNvSpPr txBox="1"/>
          <p:nvPr/>
        </p:nvSpPr>
        <p:spPr>
          <a:xfrm>
            <a:off x="517857" y="6025352"/>
            <a:ext cx="7444382" cy="738664"/>
          </a:xfrm>
          <a:prstGeom prst="rect">
            <a:avLst/>
          </a:prstGeom>
          <a:solidFill>
            <a:schemeClr val="bg1">
              <a:lumMod val="85000"/>
            </a:schemeClr>
          </a:solidFill>
        </p:spPr>
        <p:txBody>
          <a:bodyPr wrap="square" rtlCol="0">
            <a:spAutoFit/>
          </a:bodyPr>
          <a:lstStyle/>
          <a:p>
            <a:r>
              <a:rPr lang="en-GB" sz="1400" dirty="0" err="1" smtClean="0">
                <a:latin typeface="Courier New"/>
                <a:cs typeface="Courier New"/>
              </a:rPr>
              <a:t>R.L.Thews</a:t>
            </a:r>
            <a:r>
              <a:rPr lang="en-GB" sz="1400" dirty="0" smtClean="0">
                <a:latin typeface="Courier New"/>
                <a:cs typeface="Courier New"/>
              </a:rPr>
              <a:t>, </a:t>
            </a:r>
            <a:r>
              <a:rPr lang="en-GB" sz="1400" dirty="0" err="1" smtClean="0">
                <a:latin typeface="Courier New"/>
                <a:cs typeface="Courier New"/>
              </a:rPr>
              <a:t>M.Schroedter,and</a:t>
            </a:r>
            <a:r>
              <a:rPr lang="en-GB" sz="1400" dirty="0" smtClean="0">
                <a:latin typeface="Courier New"/>
                <a:cs typeface="Courier New"/>
              </a:rPr>
              <a:t> </a:t>
            </a:r>
            <a:r>
              <a:rPr lang="en-GB" sz="1400" dirty="0" err="1" smtClean="0">
                <a:latin typeface="Courier New"/>
                <a:cs typeface="Courier New"/>
              </a:rPr>
              <a:t>J.Rafelski</a:t>
            </a:r>
            <a:r>
              <a:rPr lang="en-GB" sz="1400" dirty="0" smtClean="0">
                <a:latin typeface="Courier New"/>
                <a:cs typeface="Courier New"/>
              </a:rPr>
              <a:t>, PRC63(2001)054905, </a:t>
            </a:r>
            <a:r>
              <a:rPr lang="en-GB" sz="1400" dirty="0" err="1" smtClean="0">
                <a:latin typeface="Courier New"/>
                <a:cs typeface="Courier New"/>
              </a:rPr>
              <a:t>arXiv:hep-ph</a:t>
            </a:r>
            <a:r>
              <a:rPr lang="en-GB" sz="1400" dirty="0" smtClean="0">
                <a:latin typeface="Courier New"/>
                <a:cs typeface="Courier New"/>
              </a:rPr>
              <a:t>/0007323 </a:t>
            </a:r>
            <a:r>
              <a:rPr lang="en-GB" sz="1400" dirty="0" err="1" smtClean="0">
                <a:latin typeface="Courier New"/>
                <a:cs typeface="Courier New"/>
              </a:rPr>
              <a:t>P.Braun-Munzingerand</a:t>
            </a:r>
            <a:r>
              <a:rPr lang="en-GB" sz="1400" dirty="0" smtClean="0">
                <a:latin typeface="Courier New"/>
                <a:cs typeface="Courier New"/>
              </a:rPr>
              <a:t> and </a:t>
            </a:r>
            <a:r>
              <a:rPr lang="en-GB" sz="1400" dirty="0" err="1" smtClean="0">
                <a:latin typeface="Courier New"/>
                <a:cs typeface="Courier New"/>
              </a:rPr>
              <a:t>J.Stachel</a:t>
            </a:r>
            <a:r>
              <a:rPr lang="en-GB" sz="1400" dirty="0" smtClean="0">
                <a:latin typeface="Courier New"/>
                <a:cs typeface="Courier New"/>
              </a:rPr>
              <a:t>, PLB490</a:t>
            </a:r>
          </a:p>
          <a:p>
            <a:r>
              <a:rPr lang="en-GB" sz="1400" dirty="0" smtClean="0">
                <a:latin typeface="Courier New"/>
                <a:cs typeface="Courier New"/>
              </a:rPr>
              <a:t>(2000) 196, </a:t>
            </a:r>
            <a:r>
              <a:rPr lang="en-GB" sz="1400" dirty="0" err="1" smtClean="0">
                <a:latin typeface="Courier New"/>
                <a:cs typeface="Courier New"/>
              </a:rPr>
              <a:t>arXiv:nucl-th</a:t>
            </a:r>
            <a:r>
              <a:rPr lang="en-GB" sz="1400" dirty="0" smtClean="0">
                <a:latin typeface="Courier New"/>
                <a:cs typeface="Courier New"/>
              </a:rPr>
              <a:t>/0007059</a:t>
            </a:r>
            <a:endParaRPr lang="en-GB" sz="1400" dirty="0">
              <a:latin typeface="Courier New"/>
              <a:cs typeface="Courier New"/>
            </a:endParaRPr>
          </a:p>
        </p:txBody>
      </p:sp>
    </p:spTree>
    <p:extLst>
      <p:ext uri="{BB962C8B-B14F-4D97-AF65-F5344CB8AC3E}">
        <p14:creationId xmlns:p14="http://schemas.microsoft.com/office/powerpoint/2010/main" val="106442583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xit" presetSubtype="10" fill="hold" nodeType="clickEffect">
                                  <p:stCondLst>
                                    <p:cond delay="0"/>
                                  </p:stCondLst>
                                  <p:childTnLst>
                                    <p:animEffect transition="out" filter="checkerboard(across)">
                                      <p:cBhvr>
                                        <p:cTn id="6" dur="500"/>
                                        <p:tgtEl>
                                          <p:spTgt spid="275"/>
                                        </p:tgtEl>
                                      </p:cBhvr>
                                    </p:animEffect>
                                    <p:set>
                                      <p:cBhvr>
                                        <p:cTn id="7" dur="1" fill="hold">
                                          <p:stCondLst>
                                            <p:cond delay="499"/>
                                          </p:stCondLst>
                                        </p:cTn>
                                        <p:tgtEl>
                                          <p:spTgt spid="275"/>
                                        </p:tgtEl>
                                        <p:attrNameLst>
                                          <p:attrName>style.visibility</p:attrName>
                                        </p:attrNameLst>
                                      </p:cBhvr>
                                      <p:to>
                                        <p:strVal val="hidden"/>
                                      </p:to>
                                    </p:set>
                                  </p:childTnLst>
                                </p:cTn>
                              </p:par>
                              <p:par>
                                <p:cTn id="8" presetID="3" presetClass="exit" presetSubtype="10" fill="hold" grpId="0" nodeType="withEffect">
                                  <p:stCondLst>
                                    <p:cond delay="0"/>
                                  </p:stCondLst>
                                  <p:childTnLst>
                                    <p:animEffect transition="out" filter="blinds(horizontal)">
                                      <p:cBhvr>
                                        <p:cTn id="9" dur="500"/>
                                        <p:tgtEl>
                                          <p:spTgt spid="555"/>
                                        </p:tgtEl>
                                      </p:cBhvr>
                                    </p:animEffect>
                                    <p:set>
                                      <p:cBhvr>
                                        <p:cTn id="10" dur="1" fill="hold">
                                          <p:stCondLst>
                                            <p:cond delay="499"/>
                                          </p:stCondLst>
                                        </p:cTn>
                                        <p:tgtEl>
                                          <p:spTgt spid="555"/>
                                        </p:tgtEl>
                                        <p:attrNameLst>
                                          <p:attrName>style.visibility</p:attrName>
                                        </p:attrNameLst>
                                      </p:cBhvr>
                                      <p:to>
                                        <p:strVal val="hidden"/>
                                      </p:to>
                                    </p:set>
                                  </p:childTnLst>
                                </p:cTn>
                              </p:par>
                              <p:par>
                                <p:cTn id="11" presetID="18" presetClass="entr" presetSubtype="12" fill="hold" grpId="0" nodeType="withEffect">
                                  <p:stCondLst>
                                    <p:cond delay="0"/>
                                  </p:stCondLst>
                                  <p:childTnLst>
                                    <p:set>
                                      <p:cBhvr>
                                        <p:cTn id="12" dur="1" fill="hold">
                                          <p:stCondLst>
                                            <p:cond delay="0"/>
                                          </p:stCondLst>
                                        </p:cTn>
                                        <p:tgtEl>
                                          <p:spTgt spid="556"/>
                                        </p:tgtEl>
                                        <p:attrNameLst>
                                          <p:attrName>style.visibility</p:attrName>
                                        </p:attrNameLst>
                                      </p:cBhvr>
                                      <p:to>
                                        <p:strVal val="visible"/>
                                      </p:to>
                                    </p:set>
                                    <p:animEffect transition="in" filter="strips(downLeft)">
                                      <p:cBhvr>
                                        <p:cTn id="13" dur="500"/>
                                        <p:tgtEl>
                                          <p:spTgt spid="556"/>
                                        </p:tgtEl>
                                      </p:cBhvr>
                                    </p:animEffect>
                                  </p:childTnLst>
                                </p:cTn>
                              </p:par>
                            </p:childTnLst>
                          </p:cTn>
                        </p:par>
                      </p:childTnLst>
                    </p:cTn>
                  </p:par>
                  <p:par>
                    <p:cTn id="14" fill="hold">
                      <p:stCondLst>
                        <p:cond delay="indefinite"/>
                      </p:stCondLst>
                      <p:childTnLst>
                        <p:par>
                          <p:cTn id="15" fill="hold">
                            <p:stCondLst>
                              <p:cond delay="0"/>
                            </p:stCondLst>
                            <p:childTnLst>
                              <p:par>
                                <p:cTn id="16" presetID="18" presetClass="entr" presetSubtype="12" fill="hold" nodeType="clickEffect">
                                  <p:stCondLst>
                                    <p:cond delay="0"/>
                                  </p:stCondLst>
                                  <p:childTnLst>
                                    <p:set>
                                      <p:cBhvr>
                                        <p:cTn id="17" dur="1" fill="hold">
                                          <p:stCondLst>
                                            <p:cond delay="0"/>
                                          </p:stCondLst>
                                        </p:cTn>
                                        <p:tgtEl>
                                          <p:spTgt spid="569"/>
                                        </p:tgtEl>
                                        <p:attrNameLst>
                                          <p:attrName>style.visibility</p:attrName>
                                        </p:attrNameLst>
                                      </p:cBhvr>
                                      <p:to>
                                        <p:strVal val="visible"/>
                                      </p:to>
                                    </p:set>
                                    <p:animEffect transition="in" filter="strips(downLeft)">
                                      <p:cBhvr>
                                        <p:cTn id="18" dur="500"/>
                                        <p:tgtEl>
                                          <p:spTgt spid="569"/>
                                        </p:tgtEl>
                                      </p:cBhvr>
                                    </p:animEffect>
                                  </p:childTnLst>
                                </p:cTn>
                              </p:par>
                            </p:childTnLst>
                          </p:cTn>
                        </p:par>
                      </p:childTnLst>
                    </p:cTn>
                  </p:par>
                  <p:par>
                    <p:cTn id="19" fill="hold">
                      <p:stCondLst>
                        <p:cond delay="indefinite"/>
                      </p:stCondLst>
                      <p:childTnLst>
                        <p:par>
                          <p:cTn id="20" fill="hold">
                            <p:stCondLst>
                              <p:cond delay="0"/>
                            </p:stCondLst>
                            <p:childTnLst>
                              <p:par>
                                <p:cTn id="21" presetID="18" presetClass="entr" presetSubtype="12" fill="hold" grpId="0" nodeType="clickEffect">
                                  <p:stCondLst>
                                    <p:cond delay="0"/>
                                  </p:stCondLst>
                                  <p:childTnLst>
                                    <p:set>
                                      <p:cBhvr>
                                        <p:cTn id="22" dur="1" fill="hold">
                                          <p:stCondLst>
                                            <p:cond delay="0"/>
                                          </p:stCondLst>
                                        </p:cTn>
                                        <p:tgtEl>
                                          <p:spTgt spid="558"/>
                                        </p:tgtEl>
                                        <p:attrNameLst>
                                          <p:attrName>style.visibility</p:attrName>
                                        </p:attrNameLst>
                                      </p:cBhvr>
                                      <p:to>
                                        <p:strVal val="visible"/>
                                      </p:to>
                                    </p:set>
                                    <p:animEffect transition="in" filter="strips(downLeft)">
                                      <p:cBhvr>
                                        <p:cTn id="23" dur="500"/>
                                        <p:tgtEl>
                                          <p:spTgt spid="5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5" grpId="0"/>
      <p:bldP spid="556" grpId="0"/>
      <p:bldP spid="558"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30329"/>
            <a:ext cx="9144000" cy="1143000"/>
          </a:xfrm>
        </p:spPr>
        <p:txBody>
          <a:bodyPr>
            <a:normAutofit/>
          </a:bodyPr>
          <a:lstStyle/>
          <a:p>
            <a:r>
              <a:rPr lang="en-GB" dirty="0" smtClean="0"/>
              <a:t>Non zero J/</a:t>
            </a:r>
            <a:r>
              <a:rPr lang="en-GB" dirty="0" smtClean="0">
                <a:latin typeface="Symbol" charset="2"/>
                <a:cs typeface="Symbol" charset="2"/>
              </a:rPr>
              <a:t>y</a:t>
            </a:r>
            <a:r>
              <a:rPr lang="en-GB" dirty="0" smtClean="0"/>
              <a:t> v</a:t>
            </a:r>
            <a:r>
              <a:rPr lang="en-GB" baseline="-25000" dirty="0" smtClean="0"/>
              <a:t>2</a:t>
            </a:r>
            <a:r>
              <a:rPr lang="en-GB" dirty="0" smtClean="0"/>
              <a:t> at the LHC</a:t>
            </a:r>
            <a:endParaRPr lang="en-GB" dirty="0"/>
          </a:p>
        </p:txBody>
      </p:sp>
      <p:sp>
        <p:nvSpPr>
          <p:cNvPr id="3" name="ZoneTexte 2"/>
          <p:cNvSpPr txBox="1"/>
          <p:nvPr/>
        </p:nvSpPr>
        <p:spPr>
          <a:xfrm>
            <a:off x="1429923" y="1177623"/>
            <a:ext cx="5156121" cy="297279"/>
          </a:xfrm>
          <a:prstGeom prst="rect">
            <a:avLst/>
          </a:prstGeom>
          <a:solidFill>
            <a:srgbClr val="D9D9D9"/>
          </a:solidFill>
          <a:ln>
            <a:noFill/>
          </a:ln>
          <a:effectLst/>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fr-FR" sz="1400" dirty="0" smtClean="0">
                <a:latin typeface="Courier New"/>
                <a:cs typeface="Courier New"/>
              </a:rPr>
              <a:t>ALICE, PRL 109, 072301 (2012)  </a:t>
            </a:r>
            <a:r>
              <a:rPr lang="fr-FR" sz="1400" dirty="0">
                <a:latin typeface="Courier New"/>
                <a:cs typeface="Courier New"/>
              </a:rPr>
              <a:t>arXiv:</a:t>
            </a:r>
            <a:r>
              <a:rPr lang="fr-FR" sz="1400" dirty="0" smtClean="0">
                <a:latin typeface="Courier New"/>
                <a:cs typeface="Courier New"/>
              </a:rPr>
              <a:t>1202.1383 </a:t>
            </a:r>
            <a:endParaRPr lang="en-US" sz="1400" dirty="0">
              <a:latin typeface="Courier New"/>
              <a:cs typeface="Courier New"/>
            </a:endParaRPr>
          </a:p>
        </p:txBody>
      </p:sp>
      <p:sp>
        <p:nvSpPr>
          <p:cNvPr id="7" name="Espace réservé du numéro de diapositive 6"/>
          <p:cNvSpPr>
            <a:spLocks noGrp="1"/>
          </p:cNvSpPr>
          <p:nvPr>
            <p:ph type="sldNum" sz="quarter" idx="12"/>
          </p:nvPr>
        </p:nvSpPr>
        <p:spPr/>
        <p:txBody>
          <a:bodyPr/>
          <a:lstStyle/>
          <a:p>
            <a:fld id="{C5DEC1AB-76CD-D94A-A2FE-67B7BC71C580}" type="slidenum">
              <a:rPr lang="en-GB" smtClean="0"/>
              <a:t>57</a:t>
            </a:fld>
            <a:endParaRPr lang="en-GB"/>
          </a:p>
        </p:txBody>
      </p:sp>
      <p:pic>
        <p:nvPicPr>
          <p:cNvPr id="5" name="Image 4"/>
          <p:cNvPicPr>
            <a:picLocks noChangeAspect="1"/>
          </p:cNvPicPr>
          <p:nvPr/>
        </p:nvPicPr>
        <p:blipFill>
          <a:blip r:embed="rId2"/>
          <a:stretch>
            <a:fillRect/>
          </a:stretch>
        </p:blipFill>
        <p:spPr>
          <a:xfrm>
            <a:off x="633756" y="1498745"/>
            <a:ext cx="5499100" cy="4127500"/>
          </a:xfrm>
          <a:prstGeom prst="rect">
            <a:avLst/>
          </a:prstGeom>
        </p:spPr>
      </p:pic>
      <p:sp>
        <p:nvSpPr>
          <p:cNvPr id="8" name="ZoneTexte 7"/>
          <p:cNvSpPr txBox="1"/>
          <p:nvPr/>
        </p:nvSpPr>
        <p:spPr>
          <a:xfrm>
            <a:off x="6246656" y="1586350"/>
            <a:ext cx="2686601" cy="3970318"/>
          </a:xfrm>
          <a:prstGeom prst="rect">
            <a:avLst/>
          </a:prstGeom>
          <a:noFill/>
        </p:spPr>
        <p:txBody>
          <a:bodyPr wrap="square" rtlCol="0">
            <a:spAutoFit/>
          </a:bodyPr>
          <a:lstStyle/>
          <a:p>
            <a:r>
              <a:rPr lang="en-GB" dirty="0" smtClean="0">
                <a:latin typeface="Courier"/>
                <a:cs typeface="Courier"/>
              </a:rPr>
              <a:t>Note: Inclusive J/</a:t>
            </a:r>
            <a:r>
              <a:rPr lang="en-GB" dirty="0" smtClean="0">
                <a:latin typeface="Symbol" charset="2"/>
                <a:cs typeface="Symbol" charset="2"/>
              </a:rPr>
              <a:t>y</a:t>
            </a:r>
            <a:r>
              <a:rPr lang="en-GB" dirty="0" smtClean="0">
                <a:latin typeface="Courier"/>
                <a:cs typeface="Courier"/>
              </a:rPr>
              <a:t>. Feed-down contribution from B decays can be dominant, namely at high </a:t>
            </a:r>
            <a:r>
              <a:rPr lang="en-GB" dirty="0" err="1" smtClean="0">
                <a:latin typeface="Courier"/>
                <a:cs typeface="Courier"/>
              </a:rPr>
              <a:t>pT.</a:t>
            </a:r>
            <a:r>
              <a:rPr lang="en-GB" dirty="0" smtClean="0">
                <a:latin typeface="Courier"/>
                <a:cs typeface="Courier"/>
              </a:rPr>
              <a:t/>
            </a:r>
            <a:br>
              <a:rPr lang="en-GB" dirty="0" smtClean="0">
                <a:latin typeface="Courier"/>
                <a:cs typeface="Courier"/>
              </a:rPr>
            </a:br>
            <a:r>
              <a:rPr lang="en-GB" dirty="0" smtClean="0">
                <a:latin typeface="Courier"/>
                <a:cs typeface="Courier"/>
              </a:rPr>
              <a:t>CMS collaboration has measured non zero v</a:t>
            </a:r>
            <a:r>
              <a:rPr lang="en-GB" baseline="-25000" dirty="0" smtClean="0">
                <a:latin typeface="Courier"/>
                <a:cs typeface="Courier"/>
              </a:rPr>
              <a:t>2</a:t>
            </a:r>
            <a:r>
              <a:rPr lang="en-GB" dirty="0" smtClean="0">
                <a:latin typeface="Courier"/>
                <a:cs typeface="Courier"/>
              </a:rPr>
              <a:t> of prompt J/</a:t>
            </a:r>
            <a:r>
              <a:rPr lang="en-GB" dirty="0" smtClean="0">
                <a:latin typeface="Symbol" charset="2"/>
                <a:cs typeface="Symbol" charset="2"/>
              </a:rPr>
              <a:t>y</a:t>
            </a:r>
            <a:r>
              <a:rPr lang="en-GB" dirty="0" smtClean="0">
                <a:latin typeface="Courier"/>
                <a:cs typeface="Courier"/>
              </a:rPr>
              <a:t>.</a:t>
            </a:r>
          </a:p>
          <a:p>
            <a:r>
              <a:rPr lang="en-GB" dirty="0" smtClean="0">
                <a:latin typeface="Courier"/>
                <a:cs typeface="Courier"/>
              </a:rPr>
              <a:t>Measurement of prompt J/</a:t>
            </a:r>
            <a:r>
              <a:rPr lang="en-GB" dirty="0" smtClean="0">
                <a:latin typeface="Symbol" charset="2"/>
                <a:cs typeface="Symbol" charset="2"/>
              </a:rPr>
              <a:t>y</a:t>
            </a:r>
            <a:r>
              <a:rPr lang="en-GB" dirty="0" smtClean="0">
                <a:latin typeface="Courier"/>
                <a:cs typeface="Courier"/>
              </a:rPr>
              <a:t> at low </a:t>
            </a:r>
            <a:r>
              <a:rPr lang="en-GB" dirty="0" err="1" smtClean="0">
                <a:latin typeface="Courier"/>
                <a:cs typeface="Courier"/>
              </a:rPr>
              <a:t>p</a:t>
            </a:r>
            <a:r>
              <a:rPr lang="en-GB" baseline="-25000" dirty="0" err="1" smtClean="0">
                <a:latin typeface="Courier"/>
                <a:cs typeface="Courier"/>
              </a:rPr>
              <a:t>T</a:t>
            </a:r>
            <a:r>
              <a:rPr lang="en-GB" dirty="0" smtClean="0">
                <a:latin typeface="Courier"/>
                <a:cs typeface="Courier"/>
              </a:rPr>
              <a:t> is crucial (Run3 at the LHC)</a:t>
            </a:r>
            <a:endParaRPr lang="en-GB" dirty="0">
              <a:latin typeface="Courier"/>
              <a:cs typeface="Courier"/>
            </a:endParaRPr>
          </a:p>
        </p:txBody>
      </p:sp>
      <p:sp>
        <p:nvSpPr>
          <p:cNvPr id="10" name="Espace réservé du contenu 3"/>
          <p:cNvSpPr txBox="1">
            <a:spLocks/>
          </p:cNvSpPr>
          <p:nvPr/>
        </p:nvSpPr>
        <p:spPr>
          <a:xfrm>
            <a:off x="175162" y="5687409"/>
            <a:ext cx="8911997" cy="875897"/>
          </a:xfrm>
          <a:prstGeom prst="rect">
            <a:avLst/>
          </a:prstGeom>
        </p:spPr>
        <p:txBody>
          <a:bodyPr vert="horz" lIns="91440" tIns="45720" rIns="91440" bIns="45720" rtlCol="0" anchor="ctr"/>
          <a:lstStyle>
            <a:defPPr>
              <a:defRPr lang="fr-FR"/>
            </a:defPPr>
            <a:lvl1pPr marL="0" algn="ct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2800" dirty="0" smtClean="0">
                <a:solidFill>
                  <a:schemeClr val="tx1"/>
                </a:solidFill>
              </a:rPr>
              <a:t>Non zero J/</a:t>
            </a:r>
            <a:r>
              <a:rPr lang="en-GB" sz="2800" dirty="0" smtClean="0">
                <a:solidFill>
                  <a:schemeClr val="tx1"/>
                </a:solidFill>
                <a:latin typeface="Symbol" charset="2"/>
                <a:cs typeface="Symbol" charset="2"/>
              </a:rPr>
              <a:t>y</a:t>
            </a:r>
            <a:r>
              <a:rPr lang="en-GB" sz="2800" dirty="0" smtClean="0">
                <a:solidFill>
                  <a:schemeClr val="tx1"/>
                </a:solidFill>
              </a:rPr>
              <a:t> elliptic flow at intermediate </a:t>
            </a:r>
            <a:r>
              <a:rPr lang="en-GB" sz="2800" dirty="0" err="1" smtClean="0">
                <a:solidFill>
                  <a:schemeClr val="tx1"/>
                </a:solidFill>
              </a:rPr>
              <a:t>p</a:t>
            </a:r>
            <a:r>
              <a:rPr lang="en-GB" sz="2800" baseline="-25000" dirty="0" err="1" smtClean="0">
                <a:solidFill>
                  <a:schemeClr val="tx1"/>
                </a:solidFill>
              </a:rPr>
              <a:t>T</a:t>
            </a:r>
            <a:r>
              <a:rPr lang="en-GB" sz="2800" dirty="0" smtClean="0">
                <a:solidFill>
                  <a:schemeClr val="tx1"/>
                </a:solidFill>
              </a:rPr>
              <a:t> favours the recombination hypothesis.</a:t>
            </a:r>
            <a:endParaRPr lang="en-GB" sz="2800" dirty="0">
              <a:solidFill>
                <a:schemeClr val="tx1"/>
              </a:solidFill>
            </a:endParaRPr>
          </a:p>
        </p:txBody>
      </p:sp>
    </p:spTree>
    <p:extLst>
      <p:ext uri="{BB962C8B-B14F-4D97-AF65-F5344CB8AC3E}">
        <p14:creationId xmlns:p14="http://schemas.microsoft.com/office/powerpoint/2010/main" val="3309837296"/>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80432" y="246481"/>
            <a:ext cx="7211566" cy="777396"/>
          </a:xfrm>
        </p:spPr>
        <p:txBody>
          <a:bodyPr>
            <a:noAutofit/>
          </a:bodyPr>
          <a:lstStyle/>
          <a:p>
            <a:r>
              <a:rPr lang="en-GB" sz="4000" b="0" dirty="0" smtClean="0"/>
              <a:t>J/</a:t>
            </a:r>
            <a:r>
              <a:rPr lang="en-GB" sz="4000" b="0" dirty="0">
                <a:latin typeface="Symbol" charset="2"/>
                <a:cs typeface="Symbol" charset="2"/>
              </a:rPr>
              <a:t>y</a:t>
            </a:r>
            <a:r>
              <a:rPr lang="en-GB" sz="4000" b="0" dirty="0" smtClean="0"/>
              <a:t> R</a:t>
            </a:r>
            <a:r>
              <a:rPr lang="en-GB" sz="4000" b="0" baseline="-25000" dirty="0" smtClean="0"/>
              <a:t>AA</a:t>
            </a:r>
            <a:r>
              <a:rPr lang="en-GB" sz="4000" b="0" dirty="0" smtClean="0"/>
              <a:t> </a:t>
            </a:r>
            <a:r>
              <a:rPr lang="en-GB" sz="4000" b="0" dirty="0" smtClean="0"/>
              <a:t>rapidity dependence</a:t>
            </a:r>
            <a:endParaRPr lang="en-GB" sz="3600" dirty="0"/>
          </a:p>
        </p:txBody>
      </p:sp>
      <p:sp>
        <p:nvSpPr>
          <p:cNvPr id="4" name="Espace réservé du contenu 3"/>
          <p:cNvSpPr>
            <a:spLocks noGrp="1"/>
          </p:cNvSpPr>
          <p:nvPr>
            <p:ph sz="quarter" idx="11"/>
          </p:nvPr>
        </p:nvSpPr>
        <p:spPr>
          <a:xfrm>
            <a:off x="235267" y="1617318"/>
            <a:ext cx="3891988" cy="1116769"/>
          </a:xfrm>
        </p:spPr>
        <p:txBody>
          <a:bodyPr/>
          <a:lstStyle/>
          <a:p>
            <a:pPr marL="0" indent="0">
              <a:buNone/>
            </a:pPr>
            <a:r>
              <a:rPr lang="en-GB" dirty="0" smtClean="0"/>
              <a:t>Larger J/</a:t>
            </a:r>
            <a:r>
              <a:rPr lang="en-GB" dirty="0" smtClean="0">
                <a:latin typeface="Symbol" charset="2"/>
                <a:cs typeface="Symbol" charset="2"/>
              </a:rPr>
              <a:t>y</a:t>
            </a:r>
            <a:r>
              <a:rPr lang="en-GB" dirty="0" smtClean="0"/>
              <a:t> R</a:t>
            </a:r>
            <a:r>
              <a:rPr lang="en-GB" baseline="-25000" dirty="0" smtClean="0"/>
              <a:t>AA</a:t>
            </a:r>
            <a:r>
              <a:rPr lang="en-GB" dirty="0" smtClean="0"/>
              <a:t> at y=0</a:t>
            </a:r>
          </a:p>
        </p:txBody>
      </p:sp>
      <p:sp>
        <p:nvSpPr>
          <p:cNvPr id="13" name="Rectangle 12"/>
          <p:cNvSpPr/>
          <p:nvPr/>
        </p:nvSpPr>
        <p:spPr>
          <a:xfrm>
            <a:off x="5241303" y="1177724"/>
            <a:ext cx="3452494" cy="738664"/>
          </a:xfrm>
          <a:prstGeom prst="rect">
            <a:avLst/>
          </a:prstGeom>
          <a:solidFill>
            <a:srgbClr val="D9D9D9"/>
          </a:solidFill>
          <a:ln>
            <a:noFill/>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a:latin typeface="Courier New"/>
                <a:cs typeface="Courier New"/>
              </a:rPr>
              <a:t>ALICE,PLB734 (2014) 314, arXiv:1311.0214</a:t>
            </a:r>
          </a:p>
          <a:p>
            <a:pPr algn="ctr"/>
            <a:r>
              <a:rPr lang="fr-FR" sz="1400" dirty="0" smtClean="0">
                <a:solidFill>
                  <a:srgbClr val="000000"/>
                </a:solidFill>
                <a:latin typeface="Courier New" charset="0"/>
                <a:ea typeface="ＭＳ Ｐゴシック" charset="0"/>
                <a:cs typeface="Courier New" charset="0"/>
              </a:rPr>
              <a:t>ALICE, arXiv:1506.08804 </a:t>
            </a:r>
            <a:endParaRPr lang="en-GB" sz="1400" dirty="0">
              <a:solidFill>
                <a:srgbClr val="000000"/>
              </a:solidFill>
              <a:latin typeface="Courier New" charset="0"/>
              <a:ea typeface="ＭＳ Ｐゴシック" charset="0"/>
              <a:cs typeface="Courier New" charset="0"/>
            </a:endParaRPr>
          </a:p>
        </p:txBody>
      </p:sp>
      <p:sp>
        <p:nvSpPr>
          <p:cNvPr id="7" name="Espace réservé du numéro de diapositive 6"/>
          <p:cNvSpPr>
            <a:spLocks noGrp="1"/>
          </p:cNvSpPr>
          <p:nvPr>
            <p:ph type="sldNum" sz="quarter" idx="4"/>
          </p:nvPr>
        </p:nvSpPr>
        <p:spPr/>
        <p:txBody>
          <a:bodyPr/>
          <a:lstStyle/>
          <a:p>
            <a:fld id="{2066355A-084C-D24E-9AD2-7E4FC41EA627}" type="slidenum">
              <a:rPr lang="en-US" smtClean="0"/>
              <a:pPr/>
              <a:t>58</a:t>
            </a:fld>
            <a:endParaRPr lang="en-US" dirty="0"/>
          </a:p>
        </p:txBody>
      </p:sp>
      <p:grpSp>
        <p:nvGrpSpPr>
          <p:cNvPr id="6" name="Grouper 5"/>
          <p:cNvGrpSpPr/>
          <p:nvPr/>
        </p:nvGrpSpPr>
        <p:grpSpPr>
          <a:xfrm>
            <a:off x="4007252" y="1916388"/>
            <a:ext cx="4960460" cy="3529127"/>
            <a:chOff x="3974408" y="1675510"/>
            <a:chExt cx="4960460" cy="3529127"/>
          </a:xfrm>
        </p:grpSpPr>
        <p:pic>
          <p:nvPicPr>
            <p:cNvPr id="5" name="Image 4"/>
            <p:cNvPicPr>
              <a:picLocks noChangeAspect="1"/>
            </p:cNvPicPr>
            <p:nvPr/>
          </p:nvPicPr>
          <p:blipFill>
            <a:blip r:embed="rId2"/>
            <a:stretch>
              <a:fillRect/>
            </a:stretch>
          </p:blipFill>
          <p:spPr>
            <a:xfrm>
              <a:off x="4072515" y="1675510"/>
              <a:ext cx="4862353" cy="3529127"/>
            </a:xfrm>
            <a:prstGeom prst="rect">
              <a:avLst/>
            </a:prstGeom>
          </p:spPr>
        </p:pic>
        <p:sp>
          <p:nvSpPr>
            <p:cNvPr id="11" name="ZoneTexte 10"/>
            <p:cNvSpPr txBox="1"/>
            <p:nvPr/>
          </p:nvSpPr>
          <p:spPr>
            <a:xfrm rot="16200000">
              <a:off x="3661763" y="2034815"/>
              <a:ext cx="1086956" cy="461665"/>
            </a:xfrm>
            <a:prstGeom prst="rect">
              <a:avLst/>
            </a:prstGeom>
            <a:solidFill>
              <a:schemeClr val="bg1"/>
            </a:solidFill>
          </p:spPr>
          <p:txBody>
            <a:bodyPr wrap="none" rtlCol="0">
              <a:spAutoFit/>
            </a:bodyPr>
            <a:lstStyle/>
            <a:p>
              <a:r>
                <a:rPr lang="en-GB" sz="2400" dirty="0" smtClean="0"/>
                <a:t>J/</a:t>
              </a:r>
              <a:r>
                <a:rPr lang="en-GB" sz="2400" dirty="0" smtClean="0">
                  <a:latin typeface="Symbol" charset="2"/>
                  <a:cs typeface="Symbol" charset="2"/>
                </a:rPr>
                <a:t>y</a:t>
              </a:r>
              <a:r>
                <a:rPr lang="en-GB" sz="2400" dirty="0" smtClean="0"/>
                <a:t> R</a:t>
              </a:r>
              <a:r>
                <a:rPr lang="en-GB" sz="2400" baseline="-25000" dirty="0" smtClean="0"/>
                <a:t>AA</a:t>
              </a:r>
              <a:endParaRPr lang="en-GB" sz="2400" baseline="-25000" dirty="0"/>
            </a:p>
          </p:txBody>
        </p:sp>
      </p:grpSp>
      <p:sp>
        <p:nvSpPr>
          <p:cNvPr id="14" name="Espace réservé du contenu 3"/>
          <p:cNvSpPr>
            <a:spLocks noGrp="1"/>
          </p:cNvSpPr>
          <p:nvPr>
            <p:ph sz="quarter" idx="11"/>
          </p:nvPr>
        </p:nvSpPr>
        <p:spPr>
          <a:xfrm>
            <a:off x="175162" y="5430568"/>
            <a:ext cx="8911997" cy="875897"/>
          </a:xfrm>
        </p:spPr>
        <p:txBody>
          <a:bodyPr/>
          <a:lstStyle/>
          <a:p>
            <a:pPr marL="0" indent="0" algn="ctr">
              <a:lnSpc>
                <a:spcPct val="100000"/>
              </a:lnSpc>
              <a:buNone/>
            </a:pPr>
            <a:r>
              <a:rPr lang="en-GB" dirty="0"/>
              <a:t>Expected by recombination models since charm density is larger</a:t>
            </a:r>
            <a:r>
              <a:rPr lang="en-GB" dirty="0" smtClean="0"/>
              <a:t>.</a:t>
            </a:r>
            <a:endParaRPr lang="en-GB" dirty="0"/>
          </a:p>
        </p:txBody>
      </p:sp>
    </p:spTree>
    <p:extLst>
      <p:ext uri="{BB962C8B-B14F-4D97-AF65-F5344CB8AC3E}">
        <p14:creationId xmlns:p14="http://schemas.microsoft.com/office/powerpoint/2010/main" val="2253693218"/>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08068" y="241966"/>
            <a:ext cx="7729020" cy="838842"/>
          </a:xfrm>
        </p:spPr>
        <p:txBody>
          <a:bodyPr>
            <a:noAutofit/>
          </a:bodyPr>
          <a:lstStyle/>
          <a:p>
            <a:r>
              <a:rPr lang="en-GB" sz="4000" b="0" dirty="0"/>
              <a:t>J/</a:t>
            </a:r>
            <a:r>
              <a:rPr lang="en-GB" sz="4000" b="0" dirty="0">
                <a:latin typeface="Symbol" charset="2"/>
                <a:cs typeface="Symbol" charset="2"/>
              </a:rPr>
              <a:t>y</a:t>
            </a:r>
            <a:r>
              <a:rPr lang="en-GB" sz="4000" b="0" dirty="0"/>
              <a:t> R</a:t>
            </a:r>
            <a:r>
              <a:rPr lang="en-GB" sz="4000" b="0" baseline="-25000" dirty="0"/>
              <a:t>AA</a:t>
            </a:r>
            <a:r>
              <a:rPr lang="en-GB" sz="4000" b="0" dirty="0"/>
              <a:t> </a:t>
            </a:r>
            <a:r>
              <a:rPr lang="en-GB" sz="4000" b="0" dirty="0" smtClean="0"/>
              <a:t>momentum </a:t>
            </a:r>
            <a:r>
              <a:rPr lang="en-GB" sz="4000" b="0" dirty="0"/>
              <a:t>dependence</a:t>
            </a:r>
          </a:p>
        </p:txBody>
      </p:sp>
      <p:sp>
        <p:nvSpPr>
          <p:cNvPr id="3" name="Espace réservé du contenu 2"/>
          <p:cNvSpPr>
            <a:spLocks noGrp="1"/>
          </p:cNvSpPr>
          <p:nvPr>
            <p:ph sz="quarter" idx="10"/>
          </p:nvPr>
        </p:nvSpPr>
        <p:spPr>
          <a:xfrm>
            <a:off x="5243911" y="969442"/>
            <a:ext cx="3741542" cy="994081"/>
          </a:xfrm>
        </p:spPr>
        <p:txBody>
          <a:bodyPr>
            <a:noAutofit/>
          </a:bodyPr>
          <a:lstStyle/>
          <a:p>
            <a:pPr algn="ctr"/>
            <a:r>
              <a:rPr lang="en-GB" sz="2400" b="0" dirty="0"/>
              <a:t>Large </a:t>
            </a:r>
            <a:r>
              <a:rPr lang="en-GB" sz="2400" b="0" dirty="0" smtClean="0"/>
              <a:t>J/</a:t>
            </a:r>
            <a:r>
              <a:rPr lang="en-GB" sz="2400" b="0" dirty="0" smtClean="0">
                <a:latin typeface="Symbol" charset="2"/>
                <a:cs typeface="Symbol" charset="2"/>
              </a:rPr>
              <a:t>y</a:t>
            </a:r>
            <a:r>
              <a:rPr lang="en-GB" sz="2400" b="0" dirty="0" smtClean="0"/>
              <a:t> R</a:t>
            </a:r>
            <a:r>
              <a:rPr lang="en-GB" sz="2400" b="0" baseline="-25000" dirty="0" smtClean="0"/>
              <a:t>AA </a:t>
            </a:r>
            <a:r>
              <a:rPr lang="en-GB" sz="2400" b="0" dirty="0"/>
              <a:t>at low </a:t>
            </a:r>
            <a:r>
              <a:rPr lang="en-GB" sz="2400" b="0" dirty="0" err="1" smtClean="0"/>
              <a:t>pT</a:t>
            </a:r>
            <a:r>
              <a:rPr lang="en-GB" sz="2400" b="0" dirty="0" smtClean="0"/>
              <a:t> in central </a:t>
            </a:r>
            <a:r>
              <a:rPr lang="en-GB" sz="2400" b="0" dirty="0" err="1" smtClean="0"/>
              <a:t>Pb-Pb</a:t>
            </a:r>
            <a:r>
              <a:rPr lang="en-GB" sz="2400" b="0" dirty="0" smtClean="0"/>
              <a:t> collisions.</a:t>
            </a:r>
            <a:endParaRPr lang="en-GB" sz="2400" b="0" dirty="0"/>
          </a:p>
        </p:txBody>
      </p:sp>
      <p:sp>
        <p:nvSpPr>
          <p:cNvPr id="4" name="Espace réservé du contenu 3"/>
          <p:cNvSpPr>
            <a:spLocks noGrp="1"/>
          </p:cNvSpPr>
          <p:nvPr>
            <p:ph sz="quarter" idx="11"/>
          </p:nvPr>
        </p:nvSpPr>
        <p:spPr>
          <a:xfrm>
            <a:off x="217975" y="5563651"/>
            <a:ext cx="8911997" cy="1199819"/>
          </a:xfrm>
        </p:spPr>
        <p:txBody>
          <a:bodyPr/>
          <a:lstStyle/>
          <a:p>
            <a:pPr marL="0" indent="0">
              <a:lnSpc>
                <a:spcPct val="100000"/>
              </a:lnSpc>
              <a:spcBef>
                <a:spcPts val="168"/>
              </a:spcBef>
              <a:buNone/>
            </a:pPr>
            <a:r>
              <a:rPr lang="en-GB" dirty="0" smtClean="0"/>
              <a:t>Recombination models predict larger R</a:t>
            </a:r>
            <a:r>
              <a:rPr lang="en-GB" baseline="-25000" dirty="0" smtClean="0"/>
              <a:t>AA</a:t>
            </a:r>
            <a:r>
              <a:rPr lang="en-GB" dirty="0" smtClean="0"/>
              <a:t> at low </a:t>
            </a:r>
            <a:r>
              <a:rPr lang="en-GB" dirty="0" err="1" smtClean="0"/>
              <a:t>p</a:t>
            </a:r>
            <a:r>
              <a:rPr lang="en-GB" baseline="-25000" dirty="0" err="1" smtClean="0"/>
              <a:t>T</a:t>
            </a:r>
            <a:r>
              <a:rPr lang="en-GB" dirty="0" err="1" smtClean="0"/>
              <a:t>.</a:t>
            </a:r>
            <a:r>
              <a:rPr lang="en-GB" dirty="0"/>
              <a:t> </a:t>
            </a:r>
            <a:r>
              <a:rPr lang="en-GB" dirty="0" smtClean="0"/>
              <a:t>At </a:t>
            </a:r>
            <a:r>
              <a:rPr lang="en-GB" dirty="0" smtClean="0"/>
              <a:t>high </a:t>
            </a:r>
            <a:r>
              <a:rPr lang="en-GB" dirty="0" err="1" smtClean="0"/>
              <a:t>pT</a:t>
            </a:r>
            <a:r>
              <a:rPr lang="en-GB" dirty="0" smtClean="0"/>
              <a:t> suppression is very strong.</a:t>
            </a:r>
          </a:p>
        </p:txBody>
      </p:sp>
      <p:sp>
        <p:nvSpPr>
          <p:cNvPr id="7" name="Espace réservé du numéro de diapositive 6"/>
          <p:cNvSpPr>
            <a:spLocks noGrp="1"/>
          </p:cNvSpPr>
          <p:nvPr>
            <p:ph type="sldNum" sz="quarter" idx="4"/>
          </p:nvPr>
        </p:nvSpPr>
        <p:spPr/>
        <p:txBody>
          <a:bodyPr/>
          <a:lstStyle/>
          <a:p>
            <a:fld id="{2066355A-084C-D24E-9AD2-7E4FC41EA627}" type="slidenum">
              <a:rPr lang="en-US" smtClean="0"/>
              <a:pPr/>
              <a:t>59</a:t>
            </a:fld>
            <a:endParaRPr lang="en-US" dirty="0"/>
          </a:p>
        </p:txBody>
      </p:sp>
      <p:pic>
        <p:nvPicPr>
          <p:cNvPr id="5" name="Image 4"/>
          <p:cNvPicPr>
            <a:picLocks noChangeAspect="1"/>
          </p:cNvPicPr>
          <p:nvPr/>
        </p:nvPicPr>
        <p:blipFill>
          <a:blip r:embed="rId2"/>
          <a:stretch>
            <a:fillRect/>
          </a:stretch>
        </p:blipFill>
        <p:spPr>
          <a:xfrm>
            <a:off x="32844" y="1565913"/>
            <a:ext cx="4865702" cy="3547134"/>
          </a:xfrm>
          <a:prstGeom prst="rect">
            <a:avLst/>
          </a:prstGeom>
        </p:spPr>
      </p:pic>
      <p:pic>
        <p:nvPicPr>
          <p:cNvPr id="6" name="Image 5"/>
          <p:cNvPicPr>
            <a:picLocks noChangeAspect="1"/>
          </p:cNvPicPr>
          <p:nvPr/>
        </p:nvPicPr>
        <p:blipFill>
          <a:blip r:embed="rId3"/>
          <a:stretch>
            <a:fillRect/>
          </a:stretch>
        </p:blipFill>
        <p:spPr>
          <a:xfrm>
            <a:off x="4695971" y="1609709"/>
            <a:ext cx="4391188" cy="3306512"/>
          </a:xfrm>
          <a:prstGeom prst="rect">
            <a:avLst/>
          </a:prstGeom>
        </p:spPr>
      </p:pic>
      <p:sp>
        <p:nvSpPr>
          <p:cNvPr id="13" name="Rectangle 12"/>
          <p:cNvSpPr/>
          <p:nvPr/>
        </p:nvSpPr>
        <p:spPr>
          <a:xfrm>
            <a:off x="4052901" y="5093739"/>
            <a:ext cx="5034258" cy="523220"/>
          </a:xfrm>
          <a:prstGeom prst="rect">
            <a:avLst/>
          </a:prstGeom>
          <a:solidFill>
            <a:srgbClr val="D9D9D9"/>
          </a:solidFill>
          <a:ln>
            <a:noFill/>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a:latin typeface="Courier New"/>
                <a:cs typeface="Courier New"/>
              </a:rPr>
              <a:t>ALICE,PLB734 (2014) 314, arXiv:1311.0214</a:t>
            </a:r>
          </a:p>
          <a:p>
            <a:pPr algn="ctr"/>
            <a:r>
              <a:rPr lang="fr-FR" sz="1400" dirty="0" smtClean="0">
                <a:solidFill>
                  <a:srgbClr val="000000"/>
                </a:solidFill>
                <a:latin typeface="Courier New" charset="0"/>
                <a:ea typeface="ＭＳ Ｐゴシック" charset="0"/>
                <a:cs typeface="Courier New" charset="0"/>
              </a:rPr>
              <a:t>ALICE, arXiv:1506.08804 </a:t>
            </a:r>
            <a:endParaRPr lang="en-GB" sz="1400" dirty="0">
              <a:solidFill>
                <a:srgbClr val="000000"/>
              </a:solidFill>
              <a:latin typeface="Courier New" charset="0"/>
              <a:ea typeface="ＭＳ Ｐゴシック" charset="0"/>
              <a:cs typeface="Courier New" charset="0"/>
            </a:endParaRPr>
          </a:p>
        </p:txBody>
      </p:sp>
    </p:spTree>
    <p:extLst>
      <p:ext uri="{BB962C8B-B14F-4D97-AF65-F5344CB8AC3E}">
        <p14:creationId xmlns:p14="http://schemas.microsoft.com/office/powerpoint/2010/main" val="2775767497"/>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9" name="Espace réservé du contenu 4" descr="Screen shot 2011-08-18 at 3.52.28 PM.png"/>
          <p:cNvPicPr>
            <a:picLocks noChangeAspect="1"/>
          </p:cNvPicPr>
          <p:nvPr/>
        </p:nvPicPr>
        <p:blipFill>
          <a:blip r:embed="rId2">
            <a:extLst>
              <a:ext uri="{28A0092B-C50C-407E-A947-70E740481C1C}">
                <a14:useLocalDpi xmlns:a14="http://schemas.microsoft.com/office/drawing/2010/main" val="0"/>
              </a:ext>
            </a:extLst>
          </a:blip>
          <a:srcRect l="-13446" r="-13446"/>
          <a:stretch>
            <a:fillRect/>
          </a:stretch>
        </p:blipFill>
        <p:spPr bwMode="auto">
          <a:xfrm>
            <a:off x="3440113" y="916215"/>
            <a:ext cx="5451475" cy="299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6" name="Titre 1"/>
          <p:cNvSpPr>
            <a:spLocks noGrp="1"/>
          </p:cNvSpPr>
          <p:nvPr>
            <p:ph type="title"/>
          </p:nvPr>
        </p:nvSpPr>
        <p:spPr/>
        <p:txBody>
          <a:bodyPr/>
          <a:lstStyle/>
          <a:p>
            <a:r>
              <a:rPr lang="en-GB" dirty="0" err="1"/>
              <a:t>Hagedorn</a:t>
            </a:r>
            <a:r>
              <a:rPr lang="en-GB" dirty="0"/>
              <a:t> limit temperature</a:t>
            </a:r>
          </a:p>
        </p:txBody>
      </p:sp>
      <p:pic>
        <p:nvPicPr>
          <p:cNvPr id="21507" name="Image 6" descr="Screen shot 2011-08-18 at 3.52.53 P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71438" y="1393825"/>
            <a:ext cx="411162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Espace réservé du contenu 21"/>
          <p:cNvSpPr>
            <a:spLocks noGrp="1"/>
          </p:cNvSpPr>
          <p:nvPr>
            <p:ph idx="1"/>
          </p:nvPr>
        </p:nvSpPr>
        <p:spPr>
          <a:xfrm>
            <a:off x="100614" y="3671485"/>
            <a:ext cx="8966253" cy="2692400"/>
          </a:xfrm>
        </p:spPr>
        <p:txBody>
          <a:bodyPr>
            <a:normAutofit/>
          </a:bodyPr>
          <a:lstStyle/>
          <a:p>
            <a:pPr>
              <a:lnSpc>
                <a:spcPct val="90000"/>
              </a:lnSpc>
            </a:pPr>
            <a:r>
              <a:rPr lang="en-GB" sz="2800" dirty="0"/>
              <a:t>When matter try to reach the T</a:t>
            </a:r>
            <a:r>
              <a:rPr lang="en-GB" sz="2800" baseline="-25000" dirty="0"/>
              <a:t>H</a:t>
            </a:r>
            <a:r>
              <a:rPr lang="en-GB" sz="2800" dirty="0"/>
              <a:t> temperature, energy is used to increase the number of </a:t>
            </a:r>
            <a:r>
              <a:rPr lang="en-GB" sz="2800" dirty="0" err="1"/>
              <a:t>hadronic</a:t>
            </a:r>
            <a:r>
              <a:rPr lang="en-GB" sz="2800" dirty="0"/>
              <a:t> </a:t>
            </a:r>
            <a:r>
              <a:rPr lang="en-GB" sz="2800" dirty="0" smtClean="0"/>
              <a:t>resonances.</a:t>
            </a:r>
            <a:endParaRPr lang="en-GB" sz="2800" dirty="0"/>
          </a:p>
          <a:p>
            <a:pPr>
              <a:lnSpc>
                <a:spcPct val="90000"/>
              </a:lnSpc>
            </a:pPr>
            <a:r>
              <a:rPr lang="en-GB" sz="2800" dirty="0"/>
              <a:t>In consequence, infinite energy will be needed to reach a temperature T</a:t>
            </a:r>
            <a:r>
              <a:rPr lang="en-GB" sz="2800" baseline="-25000" dirty="0"/>
              <a:t>H </a:t>
            </a:r>
            <a:r>
              <a:rPr lang="en-GB" sz="2800" dirty="0"/>
              <a:t>(~170 MeV) of </a:t>
            </a:r>
            <a:r>
              <a:rPr lang="en-GB" sz="2800" dirty="0" smtClean="0"/>
              <a:t>matter. T</a:t>
            </a:r>
            <a:r>
              <a:rPr lang="en-GB" sz="2800" baseline="-25000" dirty="0" smtClean="0"/>
              <a:t>H</a:t>
            </a:r>
            <a:r>
              <a:rPr lang="en-GB" sz="2800" dirty="0" smtClean="0"/>
              <a:t> becomes </a:t>
            </a:r>
            <a:r>
              <a:rPr lang="en-GB" sz="2800" dirty="0"/>
              <a:t>the limit temperature of the matter.</a:t>
            </a:r>
          </a:p>
        </p:txBody>
      </p:sp>
      <p:sp>
        <p:nvSpPr>
          <p:cNvPr id="21510" name="ZoneTexte 23"/>
          <p:cNvSpPr txBox="1">
            <a:spLocks noChangeArrowheads="1"/>
          </p:cNvSpPr>
          <p:nvPr/>
        </p:nvSpPr>
        <p:spPr bwMode="auto">
          <a:xfrm>
            <a:off x="397668" y="2429413"/>
            <a:ext cx="3725863"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charset="0"/>
                <a:ea typeface="ＭＳ Ｐゴシック" charset="0"/>
                <a:cs typeface="ＭＳ Ｐゴシック" charset="0"/>
              </a:defRPr>
            </a:lvl1pPr>
            <a:lvl2pPr marL="37931725" indent="-37474525">
              <a:defRPr>
                <a:solidFill>
                  <a:schemeClr val="tx1"/>
                </a:solidFill>
                <a:latin typeface="Calibri" charset="0"/>
                <a:ea typeface="ＭＳ Ｐゴシック" charset="0"/>
              </a:defRPr>
            </a:lvl2pPr>
            <a:lvl3pPr>
              <a:defRPr>
                <a:solidFill>
                  <a:schemeClr val="tx1"/>
                </a:solidFill>
                <a:latin typeface="Calibri" charset="0"/>
                <a:ea typeface="ＭＳ Ｐゴシック" charset="0"/>
              </a:defRPr>
            </a:lvl3pPr>
            <a:lvl4pPr>
              <a:defRPr>
                <a:solidFill>
                  <a:schemeClr val="tx1"/>
                </a:solidFill>
                <a:latin typeface="Calibri" charset="0"/>
                <a:ea typeface="ＭＳ Ｐゴシック" charset="0"/>
              </a:defRPr>
            </a:lvl4pPr>
            <a:lvl5pPr>
              <a:defRPr>
                <a:solidFill>
                  <a:schemeClr val="tx1"/>
                </a:solidFill>
                <a:latin typeface="Calibri" charset="0"/>
                <a:ea typeface="ＭＳ Ｐゴシック" charset="0"/>
              </a:defRPr>
            </a:lvl5pPr>
            <a:lvl6pPr marL="457200" fontAlgn="base">
              <a:spcBef>
                <a:spcPct val="0"/>
              </a:spcBef>
              <a:spcAft>
                <a:spcPct val="0"/>
              </a:spcAft>
              <a:defRPr>
                <a:solidFill>
                  <a:schemeClr val="tx1"/>
                </a:solidFill>
                <a:latin typeface="Calibri" charset="0"/>
                <a:ea typeface="ＭＳ Ｐゴシック" charset="0"/>
              </a:defRPr>
            </a:lvl6pPr>
            <a:lvl7pPr marL="914400" fontAlgn="base">
              <a:spcBef>
                <a:spcPct val="0"/>
              </a:spcBef>
              <a:spcAft>
                <a:spcPct val="0"/>
              </a:spcAft>
              <a:defRPr>
                <a:solidFill>
                  <a:schemeClr val="tx1"/>
                </a:solidFill>
                <a:latin typeface="Calibri" charset="0"/>
                <a:ea typeface="ＭＳ Ｐゴシック" charset="0"/>
              </a:defRPr>
            </a:lvl7pPr>
            <a:lvl8pPr marL="1371600" fontAlgn="base">
              <a:spcBef>
                <a:spcPct val="0"/>
              </a:spcBef>
              <a:spcAft>
                <a:spcPct val="0"/>
              </a:spcAft>
              <a:defRPr>
                <a:solidFill>
                  <a:schemeClr val="tx1"/>
                </a:solidFill>
                <a:latin typeface="Calibri" charset="0"/>
                <a:ea typeface="ＭＳ Ｐゴシック" charset="0"/>
              </a:defRPr>
            </a:lvl8pPr>
            <a:lvl9pPr marL="1828800" fontAlgn="base">
              <a:spcBef>
                <a:spcPct val="0"/>
              </a:spcBef>
              <a:spcAft>
                <a:spcPct val="0"/>
              </a:spcAft>
              <a:defRPr>
                <a:solidFill>
                  <a:schemeClr val="tx1"/>
                </a:solidFill>
                <a:latin typeface="Calibri" charset="0"/>
                <a:ea typeface="ＭＳ Ｐゴシック" charset="0"/>
              </a:defRPr>
            </a:lvl9pPr>
          </a:lstStyle>
          <a:p>
            <a:r>
              <a:rPr lang="en-GB" dirty="0">
                <a:latin typeface="Arial"/>
                <a:cs typeface="Arial"/>
              </a:rPr>
              <a:t>T</a:t>
            </a:r>
            <a:r>
              <a:rPr lang="en-GB" baseline="-25000" dirty="0">
                <a:latin typeface="Arial"/>
                <a:cs typeface="Arial"/>
              </a:rPr>
              <a:t>H</a:t>
            </a:r>
            <a:r>
              <a:rPr lang="en-GB" dirty="0">
                <a:latin typeface="Arial"/>
                <a:cs typeface="Arial"/>
              </a:rPr>
              <a:t> is the </a:t>
            </a:r>
            <a:r>
              <a:rPr lang="en-GB" dirty="0" err="1">
                <a:latin typeface="Arial"/>
                <a:cs typeface="Arial"/>
              </a:rPr>
              <a:t>Hagedorn</a:t>
            </a:r>
            <a:r>
              <a:rPr lang="en-GB" dirty="0">
                <a:latin typeface="Arial"/>
                <a:cs typeface="Arial"/>
              </a:rPr>
              <a:t> temperature</a:t>
            </a:r>
          </a:p>
        </p:txBody>
      </p:sp>
      <p:sp>
        <p:nvSpPr>
          <p:cNvPr id="25" name="Rectangle 24"/>
          <p:cNvSpPr/>
          <p:nvPr/>
        </p:nvSpPr>
        <p:spPr>
          <a:xfrm>
            <a:off x="2363829" y="6142670"/>
            <a:ext cx="6643688" cy="307975"/>
          </a:xfrm>
          <a:prstGeom prst="rect">
            <a:avLst/>
          </a:prstGeom>
          <a:solidFill>
            <a:schemeClr val="accent1">
              <a:lumMod val="60000"/>
              <a:lumOff val="40000"/>
            </a:schemeClr>
          </a:solidFill>
        </p:spPr>
        <p:style>
          <a:lnRef idx="1">
            <a:schemeClr val="accent1"/>
          </a:lnRef>
          <a:fillRef idx="2">
            <a:schemeClr val="accent1"/>
          </a:fillRef>
          <a:effectRef idx="1">
            <a:schemeClr val="accent1"/>
          </a:effectRef>
          <a:fontRef idx="minor">
            <a:schemeClr val="dk1"/>
          </a:fontRef>
        </p:style>
        <p:txBody>
          <a:bodyPr>
            <a:spAutoFit/>
          </a:bodyPr>
          <a:lstStyle/>
          <a:p>
            <a:pPr algn="ctr"/>
            <a:r>
              <a:rPr lang="fr-FR" sz="1400">
                <a:solidFill>
                  <a:srgbClr val="000000"/>
                </a:solidFill>
                <a:latin typeface="Courier New" charset="0"/>
                <a:ea typeface="ＭＳ Ｐゴシック" charset="0"/>
                <a:cs typeface="Courier New" charset="0"/>
              </a:rPr>
              <a:t>R. Hagedorn, Nuovo Cimento Supplementovol.3, page 147 (1965)</a:t>
            </a:r>
            <a:endParaRPr lang="en-GB" sz="1400">
              <a:solidFill>
                <a:srgbClr val="000000"/>
              </a:solidFill>
              <a:latin typeface="Courier New" charset="0"/>
              <a:ea typeface="ＭＳ Ｐゴシック" charset="0"/>
              <a:cs typeface="Courier New" charset="0"/>
            </a:endParaRPr>
          </a:p>
        </p:txBody>
      </p:sp>
      <p:sp>
        <p:nvSpPr>
          <p:cNvPr id="26" name="Rectangle 25"/>
          <p:cNvSpPr/>
          <p:nvPr/>
        </p:nvSpPr>
        <p:spPr>
          <a:xfrm>
            <a:off x="6534203" y="2637956"/>
            <a:ext cx="2503487" cy="522287"/>
          </a:xfrm>
          <a:prstGeom prst="rect">
            <a:avLst/>
          </a:prstGeom>
          <a:solidFill>
            <a:schemeClr val="accent1">
              <a:lumMod val="60000"/>
              <a:lumOff val="40000"/>
            </a:schemeClr>
          </a:solidFill>
        </p:spPr>
        <p:style>
          <a:lnRef idx="1">
            <a:schemeClr val="accent1"/>
          </a:lnRef>
          <a:fillRef idx="2">
            <a:schemeClr val="accent1"/>
          </a:fillRef>
          <a:effectRef idx="1">
            <a:schemeClr val="accent1"/>
          </a:effectRef>
          <a:fontRef idx="minor">
            <a:schemeClr val="dk1"/>
          </a:fontRef>
        </p:style>
        <p:txBody>
          <a:bodyPr>
            <a:spAutoFit/>
          </a:bodyPr>
          <a:lstStyle/>
          <a:p>
            <a:pPr algn="ctr"/>
            <a:r>
              <a:rPr lang="fr-FR" sz="1400" dirty="0">
                <a:solidFill>
                  <a:srgbClr val="000000"/>
                </a:solidFill>
                <a:latin typeface="Courier New" charset="0"/>
                <a:ea typeface="ＭＳ Ｐゴシック" charset="0"/>
                <a:cs typeface="Courier New" charset="0"/>
              </a:rPr>
              <a:t>W. </a:t>
            </a:r>
            <a:r>
              <a:rPr lang="fr-FR" sz="1400" dirty="0" err="1">
                <a:solidFill>
                  <a:srgbClr val="000000"/>
                </a:solidFill>
                <a:latin typeface="Courier New" charset="0"/>
                <a:ea typeface="ＭＳ Ｐゴシック" charset="0"/>
                <a:cs typeface="Courier New" charset="0"/>
              </a:rPr>
              <a:t>Broniowski</a:t>
            </a:r>
            <a:r>
              <a:rPr lang="fr-FR" sz="1400" dirty="0">
                <a:solidFill>
                  <a:srgbClr val="000000"/>
                </a:solidFill>
                <a:latin typeface="Courier New" charset="0"/>
                <a:ea typeface="ＭＳ Ｐゴシック" charset="0"/>
                <a:cs typeface="Courier New" charset="0"/>
              </a:rPr>
              <a:t> et al., PRD 70,117503(2004)</a:t>
            </a:r>
            <a:endParaRPr lang="en-GB" sz="1400" dirty="0">
              <a:solidFill>
                <a:srgbClr val="000000"/>
              </a:solidFill>
              <a:latin typeface="Courier New" charset="0"/>
              <a:ea typeface="ＭＳ Ｐゴシック" charset="0"/>
              <a:cs typeface="Courier New" charset="0"/>
            </a:endParaRPr>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6</a:t>
            </a:fld>
            <a:endParaRPr lang="en-GB"/>
          </a:p>
        </p:txBody>
      </p:sp>
    </p:spTree>
    <p:extLst>
      <p:ext uri="{BB962C8B-B14F-4D97-AF65-F5344CB8AC3E}">
        <p14:creationId xmlns:p14="http://schemas.microsoft.com/office/powerpoint/2010/main" val="2386771894"/>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Screen Shot 2015-08-11 at 12.24.5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62768" y="759817"/>
            <a:ext cx="4271752" cy="5397370"/>
          </a:xfrm>
          <a:prstGeom prst="rect">
            <a:avLst/>
          </a:prstGeom>
        </p:spPr>
      </p:pic>
      <p:sp>
        <p:nvSpPr>
          <p:cNvPr id="2" name="Titre 1"/>
          <p:cNvSpPr>
            <a:spLocks noGrp="1"/>
          </p:cNvSpPr>
          <p:nvPr>
            <p:ph type="title"/>
          </p:nvPr>
        </p:nvSpPr>
        <p:spPr>
          <a:xfrm>
            <a:off x="1048786" y="92630"/>
            <a:ext cx="7405112" cy="897116"/>
          </a:xfrm>
        </p:spPr>
        <p:txBody>
          <a:bodyPr>
            <a:noAutofit/>
          </a:bodyPr>
          <a:lstStyle/>
          <a:p>
            <a:r>
              <a:rPr lang="en-GB" sz="4000" b="0" dirty="0" smtClean="0"/>
              <a:t>The Surprise</a:t>
            </a:r>
            <a:endParaRPr lang="en-GB" sz="4000" b="0" dirty="0"/>
          </a:p>
        </p:txBody>
      </p:sp>
      <p:sp>
        <p:nvSpPr>
          <p:cNvPr id="4" name="Espace réservé du contenu 3"/>
          <p:cNvSpPr>
            <a:spLocks noGrp="1"/>
          </p:cNvSpPr>
          <p:nvPr>
            <p:ph sz="quarter" idx="11"/>
          </p:nvPr>
        </p:nvSpPr>
        <p:spPr>
          <a:xfrm>
            <a:off x="357316" y="3967459"/>
            <a:ext cx="4656695" cy="2032441"/>
          </a:xfrm>
        </p:spPr>
        <p:txBody>
          <a:bodyPr/>
          <a:lstStyle/>
          <a:p>
            <a:pPr>
              <a:lnSpc>
                <a:spcPct val="100000"/>
              </a:lnSpc>
              <a:spcBef>
                <a:spcPts val="0"/>
              </a:spcBef>
              <a:buFont typeface="Wingdings" charset="2"/>
              <a:buChar char="ü"/>
            </a:pPr>
            <a:r>
              <a:rPr lang="en-GB" sz="2400" dirty="0" smtClean="0"/>
              <a:t>Excess of J/</a:t>
            </a:r>
            <a:r>
              <a:rPr lang="en-GB" sz="2400" dirty="0" smtClean="0">
                <a:latin typeface="Symbol" charset="2"/>
                <a:cs typeface="Symbol" charset="2"/>
              </a:rPr>
              <a:t>y</a:t>
            </a:r>
            <a:r>
              <a:rPr lang="en-GB" sz="2400" dirty="0" smtClean="0"/>
              <a:t> yield observed at low </a:t>
            </a:r>
            <a:r>
              <a:rPr lang="en-GB" sz="2400" dirty="0" err="1" smtClean="0"/>
              <a:t>p</a:t>
            </a:r>
            <a:r>
              <a:rPr lang="en-GB" sz="2400" baseline="-25000" dirty="0" err="1" smtClean="0"/>
              <a:t>T</a:t>
            </a:r>
            <a:r>
              <a:rPr lang="en-GB" sz="2400" dirty="0"/>
              <a:t> </a:t>
            </a:r>
            <a:r>
              <a:rPr lang="en-GB" sz="2400" dirty="0" smtClean="0"/>
              <a:t>(</a:t>
            </a:r>
            <a:r>
              <a:rPr lang="en-GB" sz="2400" dirty="0" err="1" smtClean="0"/>
              <a:t>p</a:t>
            </a:r>
            <a:r>
              <a:rPr lang="en-GB" sz="2400" baseline="-25000" dirty="0" err="1" smtClean="0"/>
              <a:t>T</a:t>
            </a:r>
            <a:r>
              <a:rPr lang="en-GB" sz="2400" dirty="0" smtClean="0"/>
              <a:t>&lt;300 MeV).</a:t>
            </a:r>
          </a:p>
          <a:p>
            <a:pPr>
              <a:lnSpc>
                <a:spcPct val="100000"/>
              </a:lnSpc>
              <a:spcBef>
                <a:spcPts val="0"/>
              </a:spcBef>
              <a:buFont typeface="Wingdings" charset="2"/>
              <a:buChar char="ü"/>
            </a:pPr>
            <a:r>
              <a:rPr lang="en-GB" sz="2400" dirty="0" smtClean="0"/>
              <a:t>Observed in semi-peripheral </a:t>
            </a:r>
            <a:r>
              <a:rPr lang="en-GB" sz="2400" dirty="0" err="1" smtClean="0"/>
              <a:t>Pb-Pb</a:t>
            </a:r>
            <a:r>
              <a:rPr lang="en-GB" sz="2400" dirty="0" smtClean="0"/>
              <a:t> collisions.</a:t>
            </a:r>
          </a:p>
        </p:txBody>
      </p:sp>
      <p:sp>
        <p:nvSpPr>
          <p:cNvPr id="7" name="Espace réservé du numéro de diapositive 6"/>
          <p:cNvSpPr>
            <a:spLocks noGrp="1"/>
          </p:cNvSpPr>
          <p:nvPr>
            <p:ph type="sldNum" sz="quarter" idx="4"/>
          </p:nvPr>
        </p:nvSpPr>
        <p:spPr/>
        <p:txBody>
          <a:bodyPr/>
          <a:lstStyle/>
          <a:p>
            <a:fld id="{2066355A-084C-D24E-9AD2-7E4FC41EA627}" type="slidenum">
              <a:rPr lang="en-US" smtClean="0"/>
              <a:pPr/>
              <a:t>60</a:t>
            </a:fld>
            <a:endParaRPr lang="en-US" dirty="0"/>
          </a:p>
        </p:txBody>
      </p:sp>
      <p:pic>
        <p:nvPicPr>
          <p:cNvPr id="5" name="Image 4"/>
          <p:cNvPicPr>
            <a:picLocks noChangeAspect="1"/>
          </p:cNvPicPr>
          <p:nvPr/>
        </p:nvPicPr>
        <p:blipFill>
          <a:blip r:embed="rId3"/>
          <a:stretch>
            <a:fillRect/>
          </a:stretch>
        </p:blipFill>
        <p:spPr>
          <a:xfrm>
            <a:off x="495087" y="983579"/>
            <a:ext cx="3894908" cy="2775848"/>
          </a:xfrm>
          <a:prstGeom prst="rect">
            <a:avLst/>
          </a:prstGeom>
        </p:spPr>
      </p:pic>
      <p:sp>
        <p:nvSpPr>
          <p:cNvPr id="11" name="Rectangle 10"/>
          <p:cNvSpPr/>
          <p:nvPr/>
        </p:nvSpPr>
        <p:spPr>
          <a:xfrm>
            <a:off x="1379403" y="819941"/>
            <a:ext cx="3174810" cy="307777"/>
          </a:xfrm>
          <a:prstGeom prst="rect">
            <a:avLst/>
          </a:prstGeom>
          <a:solidFill>
            <a:srgbClr val="D9D9D9"/>
          </a:solidFill>
          <a:ln>
            <a:noFill/>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ALICE, arXiv:1506.08804 </a:t>
            </a:r>
            <a:endParaRPr lang="en-GB" sz="1400" dirty="0">
              <a:solidFill>
                <a:srgbClr val="000000"/>
              </a:solidFill>
              <a:latin typeface="Courier New" charset="0"/>
              <a:ea typeface="ＭＳ Ｐゴシック" charset="0"/>
              <a:cs typeface="Courier New" charset="0"/>
            </a:endParaRPr>
          </a:p>
        </p:txBody>
      </p:sp>
      <p:grpSp>
        <p:nvGrpSpPr>
          <p:cNvPr id="15" name="Grouper 14"/>
          <p:cNvGrpSpPr/>
          <p:nvPr/>
        </p:nvGrpSpPr>
        <p:grpSpPr>
          <a:xfrm>
            <a:off x="985286" y="1116769"/>
            <a:ext cx="306533" cy="2664556"/>
            <a:chOff x="985286" y="1116769"/>
            <a:chExt cx="306533" cy="2664556"/>
          </a:xfrm>
        </p:grpSpPr>
        <p:sp>
          <p:nvSpPr>
            <p:cNvPr id="12" name="Ellipse 11"/>
            <p:cNvSpPr/>
            <p:nvPr/>
          </p:nvSpPr>
          <p:spPr>
            <a:xfrm>
              <a:off x="985286" y="1116769"/>
              <a:ext cx="306533" cy="1357640"/>
            </a:xfrm>
            <a:prstGeom prst="ellipse">
              <a:avLst/>
            </a:prstGeom>
            <a:noFill/>
            <a:ln w="190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4" name="Connecteur droit avec flèche 13"/>
            <p:cNvCxnSpPr>
              <a:stCxn id="12" idx="4"/>
            </p:cNvCxnSpPr>
            <p:nvPr/>
          </p:nvCxnSpPr>
          <p:spPr>
            <a:xfrm>
              <a:off x="1138553" y="2474409"/>
              <a:ext cx="0" cy="1306916"/>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16" name="Rectangle 15"/>
          <p:cNvSpPr/>
          <p:nvPr/>
        </p:nvSpPr>
        <p:spPr>
          <a:xfrm>
            <a:off x="1576714" y="6069150"/>
            <a:ext cx="6269510" cy="523220"/>
          </a:xfrm>
          <a:prstGeom prst="rect">
            <a:avLst/>
          </a:prstGeom>
          <a:solidFill>
            <a:srgbClr val="D9D9D9"/>
          </a:solidFill>
          <a:ln>
            <a:noFill/>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ALICE, L. </a:t>
            </a:r>
            <a:r>
              <a:rPr lang="fr-FR" sz="1400" dirty="0" err="1" smtClean="0">
                <a:solidFill>
                  <a:srgbClr val="000000"/>
                </a:solidFill>
                <a:latin typeface="Courier New" charset="0"/>
                <a:ea typeface="ＭＳ Ｐゴシック" charset="0"/>
                <a:cs typeface="Courier New" charset="0"/>
              </a:rPr>
              <a:t>Massacrier</a:t>
            </a:r>
            <a:r>
              <a:rPr lang="fr-FR" sz="1400" dirty="0" smtClean="0">
                <a:solidFill>
                  <a:srgbClr val="000000"/>
                </a:solidFill>
                <a:latin typeface="Courier New" charset="0"/>
                <a:ea typeface="ＭＳ Ｐゴシック" charset="0"/>
                <a:cs typeface="Courier New" charset="0"/>
              </a:rPr>
              <a:t>, EDS2015, Corse, France</a:t>
            </a:r>
          </a:p>
          <a:p>
            <a:pPr algn="ctr"/>
            <a:r>
              <a:rPr lang="fr-FR" sz="1400" dirty="0" smtClean="0">
                <a:solidFill>
                  <a:srgbClr val="000000"/>
                </a:solidFill>
                <a:latin typeface="Courier New" charset="0"/>
                <a:ea typeface="ＭＳ Ｐゴシック" charset="0"/>
                <a:cs typeface="Courier New" charset="0"/>
              </a:rPr>
              <a:t>ALICE, A. Lardeux, HP2015, </a:t>
            </a:r>
            <a:r>
              <a:rPr lang="fr-FR" sz="1400" dirty="0" err="1" smtClean="0">
                <a:solidFill>
                  <a:srgbClr val="000000"/>
                </a:solidFill>
                <a:latin typeface="Courier New" charset="0"/>
                <a:ea typeface="ＭＳ Ｐゴシック" charset="0"/>
                <a:cs typeface="Courier New" charset="0"/>
              </a:rPr>
              <a:t>Monreal</a:t>
            </a:r>
            <a:r>
              <a:rPr lang="fr-FR" sz="1400" dirty="0" smtClean="0">
                <a:solidFill>
                  <a:srgbClr val="000000"/>
                </a:solidFill>
                <a:latin typeface="Courier New" charset="0"/>
                <a:ea typeface="ＭＳ Ｐゴシック" charset="0"/>
                <a:cs typeface="Courier New" charset="0"/>
              </a:rPr>
              <a:t>, Canada </a:t>
            </a:r>
            <a:endParaRPr lang="en-GB" sz="1400" dirty="0">
              <a:solidFill>
                <a:srgbClr val="000000"/>
              </a:solidFill>
              <a:latin typeface="Courier New" charset="0"/>
              <a:ea typeface="ＭＳ Ｐゴシック" charset="0"/>
              <a:cs typeface="Courier New" charset="0"/>
            </a:endParaRPr>
          </a:p>
        </p:txBody>
      </p:sp>
    </p:spTree>
    <p:extLst>
      <p:ext uri="{BB962C8B-B14F-4D97-AF65-F5344CB8AC3E}">
        <p14:creationId xmlns:p14="http://schemas.microsoft.com/office/powerpoint/2010/main" val="2910373492"/>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linds(horizontal)">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57200" y="22811"/>
            <a:ext cx="8229600" cy="1143000"/>
          </a:xfrm>
        </p:spPr>
        <p:txBody>
          <a:bodyPr/>
          <a:lstStyle/>
          <a:p>
            <a:r>
              <a:rPr lang="en-GB" dirty="0" smtClean="0"/>
              <a:t>J/</a:t>
            </a:r>
            <a:r>
              <a:rPr lang="en-GB" dirty="0" smtClean="0">
                <a:latin typeface="Symbol" charset="2"/>
                <a:cs typeface="Symbol" charset="2"/>
              </a:rPr>
              <a:t>y</a:t>
            </a:r>
            <a:r>
              <a:rPr lang="en-GB" dirty="0" smtClean="0"/>
              <a:t> R</a:t>
            </a:r>
            <a:r>
              <a:rPr lang="en-GB" baseline="-25000" dirty="0" smtClean="0"/>
              <a:t>AA</a:t>
            </a:r>
            <a:r>
              <a:rPr lang="en-GB" dirty="0" smtClean="0"/>
              <a:t> at very low </a:t>
            </a:r>
            <a:r>
              <a:rPr lang="en-GB" dirty="0" err="1" smtClean="0"/>
              <a:t>p</a:t>
            </a:r>
            <a:r>
              <a:rPr lang="en-GB" baseline="-25000" dirty="0" err="1" smtClean="0"/>
              <a:t>T</a:t>
            </a:r>
            <a:endParaRPr lang="en-GB" baseline="-25000" dirty="0"/>
          </a:p>
        </p:txBody>
      </p:sp>
      <p:sp>
        <p:nvSpPr>
          <p:cNvPr id="5" name="Espace réservé du contenu 4"/>
          <p:cNvSpPr>
            <a:spLocks noGrp="1"/>
          </p:cNvSpPr>
          <p:nvPr>
            <p:ph idx="1"/>
          </p:nvPr>
        </p:nvSpPr>
        <p:spPr>
          <a:xfrm>
            <a:off x="358672" y="1534601"/>
            <a:ext cx="3864822" cy="4136926"/>
          </a:xfrm>
        </p:spPr>
        <p:txBody>
          <a:bodyPr>
            <a:normAutofit fontScale="77500" lnSpcReduction="20000"/>
          </a:bodyPr>
          <a:lstStyle/>
          <a:p>
            <a:r>
              <a:rPr lang="en-GB" dirty="0" smtClean="0"/>
              <a:t>R</a:t>
            </a:r>
            <a:r>
              <a:rPr lang="en-GB" baseline="-25000" dirty="0" smtClean="0"/>
              <a:t>AA</a:t>
            </a:r>
            <a:r>
              <a:rPr lang="en-GB" dirty="0" smtClean="0"/>
              <a:t> reaches 7 at very low </a:t>
            </a:r>
            <a:r>
              <a:rPr lang="en-GB" dirty="0" err="1" smtClean="0"/>
              <a:t>p</a:t>
            </a:r>
            <a:r>
              <a:rPr lang="en-GB" baseline="-25000" dirty="0" err="1" smtClean="0"/>
              <a:t>T</a:t>
            </a:r>
            <a:r>
              <a:rPr lang="en-GB" dirty="0" smtClean="0"/>
              <a:t> (</a:t>
            </a:r>
            <a:r>
              <a:rPr lang="en-GB" dirty="0" err="1" smtClean="0"/>
              <a:t>p</a:t>
            </a:r>
            <a:r>
              <a:rPr lang="en-GB" baseline="-25000" dirty="0" err="1"/>
              <a:t>T</a:t>
            </a:r>
            <a:r>
              <a:rPr lang="en-GB" dirty="0" smtClean="0"/>
              <a:t>&lt;300 MeV) !</a:t>
            </a:r>
          </a:p>
          <a:p>
            <a:r>
              <a:rPr lang="en-GB" dirty="0" smtClean="0"/>
              <a:t>No </a:t>
            </a:r>
            <a:r>
              <a:rPr lang="en-GB" dirty="0" err="1" smtClean="0"/>
              <a:t>hadronic</a:t>
            </a:r>
            <a:r>
              <a:rPr lang="en-GB" dirty="0" smtClean="0"/>
              <a:t> model predicts such a strong effect at low </a:t>
            </a:r>
            <a:r>
              <a:rPr lang="en-GB" dirty="0" err="1" smtClean="0"/>
              <a:t>p</a:t>
            </a:r>
            <a:r>
              <a:rPr lang="en-GB" baseline="-25000" dirty="0" err="1" smtClean="0"/>
              <a:t>T</a:t>
            </a:r>
            <a:r>
              <a:rPr lang="en-GB" dirty="0" err="1" smtClean="0"/>
              <a:t>.</a:t>
            </a:r>
            <a:endParaRPr lang="en-GB" dirty="0" smtClean="0"/>
          </a:p>
          <a:p>
            <a:r>
              <a:rPr lang="en-GB" dirty="0" smtClean="0"/>
              <a:t>Coherent J/</a:t>
            </a:r>
            <a:r>
              <a:rPr lang="en-GB" dirty="0" smtClean="0">
                <a:latin typeface="Symbol" charset="2"/>
                <a:cs typeface="Symbol" charset="2"/>
              </a:rPr>
              <a:t>y</a:t>
            </a:r>
            <a:r>
              <a:rPr lang="en-GB" dirty="0" smtClean="0"/>
              <a:t> photo-production could be the natural explanation of this effect.</a:t>
            </a:r>
          </a:p>
          <a:p>
            <a:endParaRPr lang="en-GB" dirty="0" smtClean="0"/>
          </a:p>
          <a:p>
            <a:endParaRPr lang="en-GB" dirty="0" smtClean="0"/>
          </a:p>
          <a:p>
            <a:endParaRPr lang="en-GB" dirty="0"/>
          </a:p>
        </p:txBody>
      </p:sp>
      <p:sp>
        <p:nvSpPr>
          <p:cNvPr id="3" name="Espace réservé du numéro de diapositive 2"/>
          <p:cNvSpPr>
            <a:spLocks noGrp="1"/>
          </p:cNvSpPr>
          <p:nvPr>
            <p:ph type="sldNum" sz="quarter" idx="12"/>
          </p:nvPr>
        </p:nvSpPr>
        <p:spPr/>
        <p:txBody>
          <a:bodyPr/>
          <a:lstStyle/>
          <a:p>
            <a:fld id="{2B6ED272-BAE2-4D49-A477-B5FEDB90E480}" type="slidenum">
              <a:rPr lang="en-GB" smtClean="0"/>
              <a:t>61</a:t>
            </a:fld>
            <a:endParaRPr lang="en-GB"/>
          </a:p>
        </p:txBody>
      </p:sp>
      <p:pic>
        <p:nvPicPr>
          <p:cNvPr id="4" name="Image 3" descr="Screen Shot 2015-08-11 at 12.30.0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22022" y="1165811"/>
            <a:ext cx="4462356" cy="4493078"/>
          </a:xfrm>
          <a:prstGeom prst="rect">
            <a:avLst/>
          </a:prstGeom>
        </p:spPr>
      </p:pic>
      <p:sp>
        <p:nvSpPr>
          <p:cNvPr id="6" name="Rectangle 5"/>
          <p:cNvSpPr/>
          <p:nvPr/>
        </p:nvSpPr>
        <p:spPr>
          <a:xfrm>
            <a:off x="1231059" y="5563203"/>
            <a:ext cx="6269510" cy="523220"/>
          </a:xfrm>
          <a:prstGeom prst="rect">
            <a:avLst/>
          </a:prstGeom>
          <a:solidFill>
            <a:srgbClr val="D9D9D9"/>
          </a:solidFill>
          <a:ln>
            <a:noFill/>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ALICE, L. </a:t>
            </a:r>
            <a:r>
              <a:rPr lang="fr-FR" sz="1400" dirty="0" err="1" smtClean="0">
                <a:solidFill>
                  <a:srgbClr val="000000"/>
                </a:solidFill>
                <a:latin typeface="Courier New" charset="0"/>
                <a:ea typeface="ＭＳ Ｐゴシック" charset="0"/>
                <a:cs typeface="Courier New" charset="0"/>
              </a:rPr>
              <a:t>Massacrier</a:t>
            </a:r>
            <a:r>
              <a:rPr lang="fr-FR" sz="1400" dirty="0" smtClean="0">
                <a:solidFill>
                  <a:srgbClr val="000000"/>
                </a:solidFill>
                <a:latin typeface="Courier New" charset="0"/>
                <a:ea typeface="ＭＳ Ｐゴシック" charset="0"/>
                <a:cs typeface="Courier New" charset="0"/>
              </a:rPr>
              <a:t>, EDS2015, Corse, France</a:t>
            </a:r>
          </a:p>
          <a:p>
            <a:pPr algn="ctr"/>
            <a:r>
              <a:rPr lang="fr-FR" sz="1400" dirty="0" smtClean="0">
                <a:solidFill>
                  <a:srgbClr val="000000"/>
                </a:solidFill>
                <a:latin typeface="Courier New" charset="0"/>
                <a:ea typeface="ＭＳ Ｐゴシック" charset="0"/>
                <a:cs typeface="Courier New" charset="0"/>
              </a:rPr>
              <a:t>ALICE, A. Lardeux, HP2015, </a:t>
            </a:r>
            <a:r>
              <a:rPr lang="fr-FR" sz="1400" dirty="0" err="1" smtClean="0">
                <a:solidFill>
                  <a:srgbClr val="000000"/>
                </a:solidFill>
                <a:latin typeface="Courier New" charset="0"/>
                <a:ea typeface="ＭＳ Ｐゴシック" charset="0"/>
                <a:cs typeface="Courier New" charset="0"/>
              </a:rPr>
              <a:t>Monreal</a:t>
            </a:r>
            <a:r>
              <a:rPr lang="fr-FR" sz="1400" dirty="0" smtClean="0">
                <a:solidFill>
                  <a:srgbClr val="000000"/>
                </a:solidFill>
                <a:latin typeface="Courier New" charset="0"/>
                <a:ea typeface="ＭＳ Ｐゴシック" charset="0"/>
                <a:cs typeface="Courier New" charset="0"/>
              </a:rPr>
              <a:t>, Canada </a:t>
            </a:r>
            <a:endParaRPr lang="en-GB" sz="1400" dirty="0">
              <a:solidFill>
                <a:srgbClr val="000000"/>
              </a:solidFill>
              <a:latin typeface="Courier New" charset="0"/>
              <a:ea typeface="ＭＳ Ｐゴシック" charset="0"/>
              <a:cs typeface="Courier New" charset="0"/>
            </a:endParaRPr>
          </a:p>
        </p:txBody>
      </p:sp>
    </p:spTree>
    <p:extLst>
      <p:ext uri="{BB962C8B-B14F-4D97-AF65-F5344CB8AC3E}">
        <p14:creationId xmlns:p14="http://schemas.microsoft.com/office/powerpoint/2010/main" val="3749196249"/>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p:cNvPicPr>
            <a:picLocks noChangeAspect="1"/>
          </p:cNvPicPr>
          <p:nvPr/>
        </p:nvPicPr>
        <p:blipFill>
          <a:blip r:embed="rId2"/>
          <a:stretch>
            <a:fillRect/>
          </a:stretch>
        </p:blipFill>
        <p:spPr>
          <a:xfrm>
            <a:off x="806715" y="3287748"/>
            <a:ext cx="3492403" cy="3240702"/>
          </a:xfrm>
          <a:prstGeom prst="rect">
            <a:avLst/>
          </a:prstGeom>
        </p:spPr>
      </p:pic>
      <p:sp>
        <p:nvSpPr>
          <p:cNvPr id="2" name="Titre 1"/>
          <p:cNvSpPr>
            <a:spLocks noGrp="1"/>
          </p:cNvSpPr>
          <p:nvPr>
            <p:ph type="title"/>
          </p:nvPr>
        </p:nvSpPr>
        <p:spPr>
          <a:xfrm>
            <a:off x="1256557" y="9524"/>
            <a:ext cx="7211567" cy="1209675"/>
          </a:xfrm>
        </p:spPr>
        <p:txBody>
          <a:bodyPr>
            <a:noAutofit/>
          </a:bodyPr>
          <a:lstStyle/>
          <a:p>
            <a:pPr algn="ctr"/>
            <a:r>
              <a:rPr lang="en-GB" sz="3600" b="0" dirty="0" smtClean="0"/>
              <a:t>Evaluation of the J/</a:t>
            </a:r>
            <a:r>
              <a:rPr lang="en-GB" sz="3600" b="0" dirty="0" smtClean="0">
                <a:latin typeface="Symbol" charset="2"/>
                <a:cs typeface="Symbol" charset="2"/>
              </a:rPr>
              <a:t>y</a:t>
            </a:r>
            <a:r>
              <a:rPr lang="en-GB" sz="3600" b="0" dirty="0" smtClean="0"/>
              <a:t> excess at very low </a:t>
            </a:r>
            <a:r>
              <a:rPr lang="en-GB" sz="3600" b="0" i="1" dirty="0" err="1" smtClean="0"/>
              <a:t>p</a:t>
            </a:r>
            <a:r>
              <a:rPr lang="en-GB" sz="3600" b="0" baseline="-25000" dirty="0" err="1" smtClean="0"/>
              <a:t>T</a:t>
            </a:r>
            <a:endParaRPr lang="en-GB" sz="3600" b="0" baseline="-25000" dirty="0"/>
          </a:p>
        </p:txBody>
      </p:sp>
      <p:sp>
        <p:nvSpPr>
          <p:cNvPr id="4" name="Espace réservé du contenu 3"/>
          <p:cNvSpPr>
            <a:spLocks noGrp="1"/>
          </p:cNvSpPr>
          <p:nvPr>
            <p:ph sz="quarter" idx="11"/>
          </p:nvPr>
        </p:nvSpPr>
        <p:spPr>
          <a:xfrm>
            <a:off x="6111239" y="1544068"/>
            <a:ext cx="2602089" cy="1794480"/>
          </a:xfrm>
        </p:spPr>
        <p:txBody>
          <a:bodyPr/>
          <a:lstStyle/>
          <a:p>
            <a:pPr>
              <a:lnSpc>
                <a:spcPct val="100000"/>
              </a:lnSpc>
              <a:buFont typeface="Lucida Grande"/>
              <a:buChar char="-"/>
            </a:pPr>
            <a:r>
              <a:rPr lang="en-GB" sz="2000" dirty="0" smtClean="0"/>
              <a:t>5.4 (3.4)</a:t>
            </a:r>
            <a:r>
              <a:rPr lang="en-GB" sz="2000" dirty="0" smtClean="0">
                <a:latin typeface="Symbol" charset="2"/>
                <a:cs typeface="Symbol" charset="2"/>
              </a:rPr>
              <a:t>s</a:t>
            </a:r>
            <a:r>
              <a:rPr lang="en-GB" sz="2000" dirty="0" smtClean="0"/>
              <a:t> significance in 70-90% (50-70%) centrality bins.</a:t>
            </a:r>
          </a:p>
          <a:p>
            <a:pPr>
              <a:lnSpc>
                <a:spcPct val="100000"/>
              </a:lnSpc>
              <a:buFont typeface="Lucida Grande"/>
              <a:buChar char="-"/>
            </a:pPr>
            <a:r>
              <a:rPr lang="en-GB" sz="2000" dirty="0" smtClean="0"/>
              <a:t>1.4</a:t>
            </a:r>
            <a:r>
              <a:rPr lang="en-GB" sz="2000" dirty="0" smtClean="0">
                <a:latin typeface="Symbol" charset="2"/>
                <a:cs typeface="Symbol" charset="2"/>
              </a:rPr>
              <a:t>s</a:t>
            </a:r>
            <a:r>
              <a:rPr lang="en-GB" sz="2000" dirty="0" smtClean="0"/>
              <a:t> in 30-50%.</a:t>
            </a:r>
          </a:p>
          <a:p>
            <a:pPr>
              <a:lnSpc>
                <a:spcPct val="100000"/>
              </a:lnSpc>
              <a:buFont typeface="Lucida Grande"/>
              <a:buChar char="-"/>
            </a:pPr>
            <a:endParaRPr lang="en-GB" sz="2000" dirty="0"/>
          </a:p>
        </p:txBody>
      </p:sp>
      <p:sp>
        <p:nvSpPr>
          <p:cNvPr id="5" name="Espace réservé du numéro de diapositive 4"/>
          <p:cNvSpPr>
            <a:spLocks noGrp="1"/>
          </p:cNvSpPr>
          <p:nvPr>
            <p:ph type="sldNum" sz="quarter" idx="4"/>
          </p:nvPr>
        </p:nvSpPr>
        <p:spPr/>
        <p:txBody>
          <a:bodyPr/>
          <a:lstStyle/>
          <a:p>
            <a:fld id="{2066355A-084C-D24E-9AD2-7E4FC41EA627}" type="slidenum">
              <a:rPr lang="en-US" smtClean="0"/>
              <a:pPr/>
              <a:t>62</a:t>
            </a:fld>
            <a:endParaRPr lang="en-US" dirty="0"/>
          </a:p>
        </p:txBody>
      </p:sp>
      <p:sp>
        <p:nvSpPr>
          <p:cNvPr id="9" name="Espace réservé du contenu 3"/>
          <p:cNvSpPr txBox="1">
            <a:spLocks/>
          </p:cNvSpPr>
          <p:nvPr/>
        </p:nvSpPr>
        <p:spPr>
          <a:xfrm>
            <a:off x="4337219" y="3792360"/>
            <a:ext cx="4708538" cy="2716389"/>
          </a:xfrm>
          <a:prstGeom prst="rect">
            <a:avLst/>
          </a:prstGeom>
        </p:spPr>
        <p:txBody>
          <a:bodyPr vert="horz" lIns="108000" tIns="0" rIns="108000" bIns="0" rtlCol="0">
            <a:noAutofit/>
          </a:bodyPr>
          <a:lstStyle>
            <a:lvl1pPr marL="285750" indent="-285750" algn="l" defTabSz="457200" rtl="0" eaLnBrk="1" latinLnBrk="0" hangingPunct="1">
              <a:lnSpc>
                <a:spcPct val="150000"/>
              </a:lnSpc>
              <a:spcBef>
                <a:spcPct val="20000"/>
              </a:spcBef>
              <a:buFont typeface="Arial" panose="020B0604020202020204" pitchFamily="34" charset="0"/>
              <a:buChar char="•"/>
              <a:defRPr sz="3200" kern="1200" baseline="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000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00000"/>
              </a:lnSpc>
              <a:buFont typeface="Lucida Grande"/>
              <a:buChar char="-"/>
            </a:pPr>
            <a:r>
              <a:rPr lang="en-GB" sz="2000" dirty="0" smtClean="0"/>
              <a:t>Coherent </a:t>
            </a:r>
            <a:r>
              <a:rPr lang="en-GB" sz="2000" dirty="0" err="1" smtClean="0"/>
              <a:t>photoproduction</a:t>
            </a:r>
            <a:r>
              <a:rPr lang="en-GB" sz="2000" dirty="0" smtClean="0"/>
              <a:t> of J/</a:t>
            </a:r>
            <a:r>
              <a:rPr lang="en-GB" sz="2000" dirty="0" smtClean="0">
                <a:latin typeface="Symbol" charset="2"/>
                <a:cs typeface="Symbol" charset="2"/>
              </a:rPr>
              <a:t>y</a:t>
            </a:r>
            <a:r>
              <a:rPr lang="en-GB" sz="2000" dirty="0" smtClean="0"/>
              <a:t> in </a:t>
            </a:r>
            <a:r>
              <a:rPr lang="en-GB" sz="2000" dirty="0" err="1" smtClean="0"/>
              <a:t>Pb-Pb</a:t>
            </a:r>
            <a:r>
              <a:rPr lang="en-GB" sz="2000" dirty="0" smtClean="0"/>
              <a:t> collisions.</a:t>
            </a:r>
          </a:p>
          <a:p>
            <a:pPr>
              <a:lnSpc>
                <a:spcPct val="100000"/>
              </a:lnSpc>
              <a:buFont typeface="Lucida Grande"/>
              <a:buChar char="-"/>
            </a:pPr>
            <a:r>
              <a:rPr lang="en-GB" sz="2000" dirty="0" smtClean="0"/>
              <a:t>&lt;</a:t>
            </a:r>
            <a:r>
              <a:rPr lang="en-GB" sz="2000" i="1" dirty="0" err="1" smtClean="0"/>
              <a:t>p</a:t>
            </a:r>
            <a:r>
              <a:rPr lang="en-GB" sz="2000" baseline="-25000" dirty="0" err="1" smtClean="0"/>
              <a:t>T</a:t>
            </a:r>
            <a:r>
              <a:rPr lang="en-GB" sz="2000" dirty="0" smtClean="0"/>
              <a:t>&gt;~60 MeV/c </a:t>
            </a:r>
            <a:r>
              <a:rPr lang="en-GB" sz="2000" dirty="0" smtClean="0"/>
              <a:t>(~100 </a:t>
            </a:r>
            <a:r>
              <a:rPr lang="en-GB" sz="2000" dirty="0" smtClean="0"/>
              <a:t>MeV/c after </a:t>
            </a:r>
            <a:r>
              <a:rPr lang="en-GB" sz="2000" dirty="0" err="1" smtClean="0"/>
              <a:t>muon</a:t>
            </a:r>
            <a:r>
              <a:rPr lang="en-GB" sz="2000" dirty="0" smtClean="0"/>
              <a:t> spectrometer response function).</a:t>
            </a:r>
            <a:endParaRPr lang="en-GB" sz="2000" baseline="-25000" dirty="0" smtClean="0"/>
          </a:p>
          <a:p>
            <a:pPr>
              <a:lnSpc>
                <a:spcPct val="100000"/>
              </a:lnSpc>
              <a:buFont typeface="Lucida Grande"/>
              <a:buChar char="-"/>
            </a:pPr>
            <a:r>
              <a:rPr lang="en-GB" sz="2000" dirty="0" smtClean="0"/>
              <a:t>Shape of STARLIGHT calculation in </a:t>
            </a:r>
            <a:r>
              <a:rPr lang="en-GB" sz="2000" dirty="0" smtClean="0"/>
              <a:t>ultra-peripheral collisions (UPC) </a:t>
            </a:r>
            <a:r>
              <a:rPr lang="en-GB" sz="2000" dirty="0" smtClean="0"/>
              <a:t>in good qualitative agreement.</a:t>
            </a:r>
          </a:p>
          <a:p>
            <a:pPr>
              <a:lnSpc>
                <a:spcPct val="100000"/>
              </a:lnSpc>
              <a:buFont typeface="Lucida Grande"/>
              <a:buChar char="-"/>
            </a:pPr>
            <a:endParaRPr lang="en-GB" sz="2000" dirty="0"/>
          </a:p>
        </p:txBody>
      </p:sp>
      <p:pic>
        <p:nvPicPr>
          <p:cNvPr id="11" name="Image 10"/>
          <p:cNvPicPr>
            <a:picLocks noChangeAspect="1"/>
          </p:cNvPicPr>
          <p:nvPr/>
        </p:nvPicPr>
        <p:blipFill>
          <a:blip r:embed="rId3"/>
          <a:stretch>
            <a:fillRect/>
          </a:stretch>
        </p:blipFill>
        <p:spPr>
          <a:xfrm>
            <a:off x="705114" y="1467868"/>
            <a:ext cx="5478797" cy="1819880"/>
          </a:xfrm>
          <a:prstGeom prst="rect">
            <a:avLst/>
          </a:prstGeom>
        </p:spPr>
      </p:pic>
      <p:sp>
        <p:nvSpPr>
          <p:cNvPr id="12" name="Espace réservé du contenu 2"/>
          <p:cNvSpPr>
            <a:spLocks noGrp="1"/>
          </p:cNvSpPr>
          <p:nvPr>
            <p:ph sz="quarter" idx="10"/>
          </p:nvPr>
        </p:nvSpPr>
        <p:spPr>
          <a:xfrm>
            <a:off x="4355390" y="3338548"/>
            <a:ext cx="4750510" cy="743126"/>
          </a:xfrm>
        </p:spPr>
        <p:txBody>
          <a:bodyPr>
            <a:normAutofit/>
          </a:bodyPr>
          <a:lstStyle/>
          <a:p>
            <a:r>
              <a:rPr lang="en-GB" dirty="0" smtClean="0"/>
              <a:t>Hypothesis on the underlying mechanism</a:t>
            </a:r>
            <a:endParaRPr lang="en-GB" dirty="0"/>
          </a:p>
        </p:txBody>
      </p:sp>
    </p:spTree>
    <p:extLst>
      <p:ext uri="{BB962C8B-B14F-4D97-AF65-F5344CB8AC3E}">
        <p14:creationId xmlns:p14="http://schemas.microsoft.com/office/powerpoint/2010/main" val="416281584"/>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8457" y="71998"/>
            <a:ext cx="6896843" cy="1135914"/>
          </a:xfrm>
        </p:spPr>
        <p:txBody>
          <a:bodyPr>
            <a:noAutofit/>
          </a:bodyPr>
          <a:lstStyle/>
          <a:p>
            <a:pPr algn="ctr"/>
            <a:r>
              <a:rPr lang="en-GB" sz="4000" b="0" dirty="0" err="1" smtClean="0"/>
              <a:t>Photoproduction</a:t>
            </a:r>
            <a:r>
              <a:rPr lang="en-GB" sz="4000" b="0" dirty="0" smtClean="0"/>
              <a:t> in </a:t>
            </a:r>
            <a:r>
              <a:rPr lang="en-GB" sz="4000" b="0" dirty="0" err="1" smtClean="0"/>
              <a:t>Pb-Pb</a:t>
            </a:r>
            <a:r>
              <a:rPr lang="en-GB" sz="4000" b="0" dirty="0" smtClean="0"/>
              <a:t> UPC at 2.76 </a:t>
            </a:r>
            <a:r>
              <a:rPr lang="en-GB" sz="4000" b="0" dirty="0" err="1" smtClean="0"/>
              <a:t>TeV</a:t>
            </a:r>
            <a:endParaRPr lang="en-GB" sz="4000" b="0" dirty="0"/>
          </a:p>
        </p:txBody>
      </p:sp>
      <p:sp>
        <p:nvSpPr>
          <p:cNvPr id="4" name="Espace réservé du contenu 3"/>
          <p:cNvSpPr>
            <a:spLocks noGrp="1"/>
          </p:cNvSpPr>
          <p:nvPr>
            <p:ph sz="quarter" idx="11"/>
          </p:nvPr>
        </p:nvSpPr>
        <p:spPr>
          <a:xfrm>
            <a:off x="5219700" y="3543300"/>
            <a:ext cx="3800937" cy="2654300"/>
          </a:xfrm>
        </p:spPr>
        <p:txBody>
          <a:bodyPr/>
          <a:lstStyle/>
          <a:p>
            <a:pPr>
              <a:lnSpc>
                <a:spcPct val="100000"/>
              </a:lnSpc>
              <a:buFont typeface="Lucida Grande"/>
              <a:buChar char="-"/>
            </a:pPr>
            <a:r>
              <a:rPr lang="en-GB" sz="2000" dirty="0" smtClean="0"/>
              <a:t>Photon from the </a:t>
            </a:r>
            <a:r>
              <a:rPr lang="en-GB" sz="2000" dirty="0" err="1" smtClean="0"/>
              <a:t>Pb</a:t>
            </a:r>
            <a:r>
              <a:rPr lang="en-GB" sz="2000" dirty="0" smtClean="0"/>
              <a:t> EM field interacts with the </a:t>
            </a:r>
            <a:r>
              <a:rPr lang="en-GB" sz="2000" dirty="0" err="1" smtClean="0"/>
              <a:t>Pb</a:t>
            </a:r>
            <a:r>
              <a:rPr lang="en-GB" sz="2000" dirty="0" smtClean="0"/>
              <a:t> nucleus (coherent) or with a nucleon (incoherent).</a:t>
            </a:r>
          </a:p>
          <a:p>
            <a:pPr>
              <a:lnSpc>
                <a:spcPct val="100000"/>
              </a:lnSpc>
              <a:buFont typeface="Lucida Grande"/>
              <a:buChar char="-"/>
            </a:pPr>
            <a:r>
              <a:rPr lang="en-GB" sz="2000" dirty="0" smtClean="0"/>
              <a:t>Measured in </a:t>
            </a:r>
            <a:r>
              <a:rPr lang="en-GB" sz="2000" dirty="0" err="1" smtClean="0"/>
              <a:t>Pb-Pb</a:t>
            </a:r>
            <a:r>
              <a:rPr lang="en-GB" sz="2000" dirty="0" smtClean="0"/>
              <a:t> ultra peripheral collisions (</a:t>
            </a:r>
            <a:r>
              <a:rPr lang="en-GB" sz="2000" i="1" dirty="0" smtClean="0"/>
              <a:t>b</a:t>
            </a:r>
            <a:r>
              <a:rPr lang="en-GB" sz="2000" dirty="0" smtClean="0"/>
              <a:t>&gt;2 </a:t>
            </a:r>
            <a:r>
              <a:rPr lang="en-GB" sz="2000" i="1" dirty="0" err="1" smtClean="0"/>
              <a:t>R</a:t>
            </a:r>
            <a:r>
              <a:rPr lang="en-GB" sz="2000" baseline="-25000" dirty="0" err="1" smtClean="0"/>
              <a:t>Pb</a:t>
            </a:r>
            <a:r>
              <a:rPr lang="en-GB" sz="2000" dirty="0" smtClean="0"/>
              <a:t>).</a:t>
            </a:r>
          </a:p>
          <a:p>
            <a:pPr>
              <a:lnSpc>
                <a:spcPct val="100000"/>
              </a:lnSpc>
              <a:buFont typeface="Lucida Grande"/>
              <a:buChar char="-"/>
            </a:pPr>
            <a:r>
              <a:rPr lang="en-GB" sz="2000" dirty="0" smtClean="0"/>
              <a:t>Sensitive to gluon </a:t>
            </a:r>
            <a:r>
              <a:rPr lang="en-GB" sz="2000" dirty="0" err="1" smtClean="0"/>
              <a:t>nPDF</a:t>
            </a:r>
            <a:r>
              <a:rPr lang="en-GB" sz="2000" dirty="0" smtClean="0"/>
              <a:t>.</a:t>
            </a:r>
            <a:endParaRPr lang="en-GB" sz="2000" dirty="0"/>
          </a:p>
        </p:txBody>
      </p:sp>
      <p:sp>
        <p:nvSpPr>
          <p:cNvPr id="5" name="Espace réservé du numéro de diapositive 4"/>
          <p:cNvSpPr>
            <a:spLocks noGrp="1"/>
          </p:cNvSpPr>
          <p:nvPr>
            <p:ph type="sldNum" sz="quarter" idx="4"/>
          </p:nvPr>
        </p:nvSpPr>
        <p:spPr/>
        <p:txBody>
          <a:bodyPr/>
          <a:lstStyle/>
          <a:p>
            <a:fld id="{2066355A-084C-D24E-9AD2-7E4FC41EA627}" type="slidenum">
              <a:rPr lang="en-US" smtClean="0"/>
              <a:pPr/>
              <a:t>63</a:t>
            </a:fld>
            <a:endParaRPr lang="en-US" dirty="0"/>
          </a:p>
        </p:txBody>
      </p:sp>
      <p:pic>
        <p:nvPicPr>
          <p:cNvPr id="7" name="Image 6"/>
          <p:cNvPicPr>
            <a:picLocks noChangeAspect="1"/>
          </p:cNvPicPr>
          <p:nvPr/>
        </p:nvPicPr>
        <p:blipFill>
          <a:blip r:embed="rId2"/>
          <a:stretch>
            <a:fillRect/>
          </a:stretch>
        </p:blipFill>
        <p:spPr>
          <a:xfrm>
            <a:off x="5257800" y="1460500"/>
            <a:ext cx="3800937" cy="1827060"/>
          </a:xfrm>
          <a:prstGeom prst="rect">
            <a:avLst/>
          </a:prstGeom>
        </p:spPr>
      </p:pic>
      <p:sp>
        <p:nvSpPr>
          <p:cNvPr id="8" name="Rectangle 7"/>
          <p:cNvSpPr/>
          <p:nvPr/>
        </p:nvSpPr>
        <p:spPr>
          <a:xfrm>
            <a:off x="609600" y="5192936"/>
            <a:ext cx="4470399" cy="738664"/>
          </a:xfrm>
          <a:prstGeom prst="rect">
            <a:avLst/>
          </a:prstGeom>
          <a:solidFill>
            <a:srgbClr val="D9D9D9"/>
          </a:solidFill>
          <a:ln>
            <a:noFill/>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ALICE Collaboration, </a:t>
            </a:r>
            <a:r>
              <a:rPr lang="fr-FR" sz="1400" dirty="0" smtClean="0">
                <a:solidFill>
                  <a:srgbClr val="000000"/>
                </a:solidFill>
                <a:latin typeface="Courier New" charset="0"/>
                <a:ea typeface="ＭＳ Ｐゴシック" charset="0"/>
                <a:cs typeface="Courier New" charset="0"/>
              </a:rPr>
              <a:t>PLB718 (2013) </a:t>
            </a:r>
            <a:r>
              <a:rPr lang="fr-FR" sz="1400" dirty="0" smtClean="0">
                <a:solidFill>
                  <a:srgbClr val="000000"/>
                </a:solidFill>
                <a:latin typeface="Courier New" charset="0"/>
                <a:ea typeface="ＭＳ Ｐゴシック" charset="0"/>
                <a:cs typeface="Courier New" charset="0"/>
              </a:rPr>
              <a:t>1273</a:t>
            </a:r>
            <a:endParaRPr lang="fr-FR" sz="1400" dirty="0">
              <a:solidFill>
                <a:srgbClr val="000000"/>
              </a:solidFill>
              <a:latin typeface="Courier New" charset="0"/>
              <a:ea typeface="ＭＳ Ｐゴシック" charset="0"/>
              <a:cs typeface="Courier New" charset="0"/>
            </a:endParaRPr>
          </a:p>
          <a:p>
            <a:pPr algn="ctr"/>
            <a:r>
              <a:rPr lang="fr-FR" sz="1400" dirty="0" smtClean="0">
                <a:solidFill>
                  <a:srgbClr val="000000"/>
                </a:solidFill>
                <a:latin typeface="Courier New" charset="0"/>
                <a:ea typeface="ＭＳ Ｐゴシック" charset="0"/>
                <a:cs typeface="Courier New" charset="0"/>
              </a:rPr>
              <a:t>arXiv</a:t>
            </a:r>
            <a:r>
              <a:rPr lang="fr-FR" sz="1400" dirty="0">
                <a:solidFill>
                  <a:srgbClr val="000000"/>
                </a:solidFill>
                <a:latin typeface="Courier New" charset="0"/>
                <a:ea typeface="ＭＳ Ｐゴシック" charset="0"/>
                <a:cs typeface="Courier New" charset="0"/>
              </a:rPr>
              <a:t>:1209.3715 </a:t>
            </a:r>
            <a:r>
              <a:rPr lang="fr-FR" sz="1400" dirty="0" smtClean="0">
                <a:solidFill>
                  <a:srgbClr val="000000"/>
                </a:solidFill>
                <a:latin typeface="Courier New" charset="0"/>
                <a:ea typeface="ＭＳ Ｐゴシック" charset="0"/>
                <a:cs typeface="Courier New" charset="0"/>
              </a:rPr>
              <a:t>and </a:t>
            </a:r>
            <a:endParaRPr lang="fr-FR" sz="1400" dirty="0" smtClean="0">
              <a:solidFill>
                <a:srgbClr val="000000"/>
              </a:solidFill>
              <a:latin typeface="Courier New" charset="0"/>
              <a:ea typeface="ＭＳ Ｐゴシック" charset="0"/>
              <a:cs typeface="Courier New" charset="0"/>
            </a:endParaRPr>
          </a:p>
          <a:p>
            <a:pPr algn="ctr"/>
            <a:r>
              <a:rPr lang="fr-FR" sz="1400" dirty="0" smtClean="0">
                <a:solidFill>
                  <a:srgbClr val="000000"/>
                </a:solidFill>
                <a:latin typeface="Courier New" charset="0"/>
                <a:ea typeface="ＭＳ Ｐゴシック" charset="0"/>
                <a:cs typeface="Courier New" charset="0"/>
              </a:rPr>
              <a:t>EPJ73 </a:t>
            </a:r>
            <a:r>
              <a:rPr lang="fr-FR" sz="1400" dirty="0" smtClean="0">
                <a:solidFill>
                  <a:srgbClr val="000000"/>
                </a:solidFill>
                <a:latin typeface="Courier New" charset="0"/>
                <a:ea typeface="ＭＳ Ｐゴシック" charset="0"/>
                <a:cs typeface="Courier New" charset="0"/>
              </a:rPr>
              <a:t>(2013) 11 arXiv:1305.1467 </a:t>
            </a:r>
            <a:endParaRPr lang="en-GB" sz="1400" dirty="0">
              <a:solidFill>
                <a:srgbClr val="000000"/>
              </a:solidFill>
              <a:latin typeface="Courier New" charset="0"/>
              <a:ea typeface="ＭＳ Ｐゴシック" charset="0"/>
              <a:cs typeface="Courier New" charset="0"/>
            </a:endParaRPr>
          </a:p>
        </p:txBody>
      </p:sp>
      <p:pic>
        <p:nvPicPr>
          <p:cNvPr id="9" name="Image 8"/>
          <p:cNvPicPr>
            <a:picLocks noChangeAspect="1"/>
          </p:cNvPicPr>
          <p:nvPr/>
        </p:nvPicPr>
        <p:blipFill>
          <a:blip r:embed="rId3"/>
          <a:stretch>
            <a:fillRect/>
          </a:stretch>
        </p:blipFill>
        <p:spPr>
          <a:xfrm>
            <a:off x="12700" y="1284112"/>
            <a:ext cx="5308600" cy="3632200"/>
          </a:xfrm>
          <a:prstGeom prst="rect">
            <a:avLst/>
          </a:prstGeom>
        </p:spPr>
      </p:pic>
    </p:spTree>
    <p:extLst>
      <p:ext uri="{BB962C8B-B14F-4D97-AF65-F5344CB8AC3E}">
        <p14:creationId xmlns:p14="http://schemas.microsoft.com/office/powerpoint/2010/main" val="196087440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er 13"/>
          <p:cNvGrpSpPr/>
          <p:nvPr/>
        </p:nvGrpSpPr>
        <p:grpSpPr>
          <a:xfrm>
            <a:off x="3635092" y="2038350"/>
            <a:ext cx="5253444" cy="1741488"/>
            <a:chOff x="4038600" y="-590550"/>
            <a:chExt cx="3733800" cy="1181100"/>
          </a:xfrm>
        </p:grpSpPr>
        <p:pic>
          <p:nvPicPr>
            <p:cNvPr id="10" name="Image 9"/>
            <p:cNvPicPr>
              <a:picLocks noChangeAspect="1"/>
            </p:cNvPicPr>
            <p:nvPr/>
          </p:nvPicPr>
          <p:blipFill>
            <a:blip r:embed="rId2"/>
            <a:stretch>
              <a:fillRect/>
            </a:stretch>
          </p:blipFill>
          <p:spPr>
            <a:xfrm>
              <a:off x="4038600" y="-590550"/>
              <a:ext cx="1676400" cy="1181100"/>
            </a:xfrm>
            <a:prstGeom prst="rect">
              <a:avLst/>
            </a:prstGeom>
          </p:spPr>
        </p:pic>
        <p:pic>
          <p:nvPicPr>
            <p:cNvPr id="13" name="Image 12"/>
            <p:cNvPicPr>
              <a:picLocks noChangeAspect="1"/>
            </p:cNvPicPr>
            <p:nvPr/>
          </p:nvPicPr>
          <p:blipFill>
            <a:blip r:embed="rId3"/>
            <a:stretch>
              <a:fillRect/>
            </a:stretch>
          </p:blipFill>
          <p:spPr>
            <a:xfrm>
              <a:off x="5676900" y="-590550"/>
              <a:ext cx="2095500" cy="1181100"/>
            </a:xfrm>
            <a:prstGeom prst="rect">
              <a:avLst/>
            </a:prstGeom>
          </p:spPr>
        </p:pic>
      </p:grpSp>
      <p:sp>
        <p:nvSpPr>
          <p:cNvPr id="2" name="Titre 1"/>
          <p:cNvSpPr>
            <a:spLocks noGrp="1"/>
          </p:cNvSpPr>
          <p:nvPr>
            <p:ph type="title"/>
          </p:nvPr>
        </p:nvSpPr>
        <p:spPr>
          <a:xfrm>
            <a:off x="1182116" y="73025"/>
            <a:ext cx="7211567" cy="433854"/>
          </a:xfrm>
        </p:spPr>
        <p:txBody>
          <a:bodyPr>
            <a:noAutofit/>
          </a:bodyPr>
          <a:lstStyle/>
          <a:p>
            <a:pPr algn="ctr"/>
            <a:r>
              <a:rPr lang="en-GB" sz="4000" b="0" dirty="0" smtClean="0"/>
              <a:t>Coherent </a:t>
            </a:r>
            <a:r>
              <a:rPr lang="en-GB" sz="4000" b="0" dirty="0" err="1"/>
              <a:t>p</a:t>
            </a:r>
            <a:r>
              <a:rPr lang="en-GB" sz="4000" b="0" dirty="0" err="1" smtClean="0"/>
              <a:t>hotoproduction</a:t>
            </a:r>
            <a:r>
              <a:rPr lang="en-GB" sz="4000" b="0" dirty="0" smtClean="0"/>
              <a:t> cross-section</a:t>
            </a:r>
            <a:endParaRPr lang="en-GB" sz="4000" b="0" dirty="0"/>
          </a:p>
        </p:txBody>
      </p:sp>
      <p:sp>
        <p:nvSpPr>
          <p:cNvPr id="3" name="Espace réservé du contenu 2"/>
          <p:cNvSpPr>
            <a:spLocks noGrp="1"/>
          </p:cNvSpPr>
          <p:nvPr>
            <p:ph sz="quarter" idx="10"/>
          </p:nvPr>
        </p:nvSpPr>
        <p:spPr/>
        <p:txBody>
          <a:bodyPr/>
          <a:lstStyle/>
          <a:p>
            <a:r>
              <a:rPr lang="en-GB" i="1" dirty="0" err="1"/>
              <a:t>N</a:t>
            </a:r>
            <a:r>
              <a:rPr lang="en-GB" baseline="-25000" dirty="0" err="1"/>
              <a:t>AA</a:t>
            </a:r>
            <a:r>
              <a:rPr lang="en-GB" baseline="30000" dirty="0" err="1"/>
              <a:t>excess</a:t>
            </a:r>
            <a:r>
              <a:rPr lang="en-GB" baseline="30000" dirty="0"/>
              <a:t> J/</a:t>
            </a:r>
            <a:r>
              <a:rPr lang="en-GB" baseline="30000" dirty="0">
                <a:latin typeface="Symbol" charset="2"/>
                <a:cs typeface="Symbol" charset="2"/>
              </a:rPr>
              <a:t>y</a:t>
            </a:r>
            <a:r>
              <a:rPr lang="en-GB" i="1" dirty="0"/>
              <a:t> / (1+f</a:t>
            </a:r>
            <a:r>
              <a:rPr lang="en-GB" baseline="-25000" dirty="0"/>
              <a:t>D</a:t>
            </a:r>
            <a:r>
              <a:rPr lang="en-GB" i="1" dirty="0"/>
              <a:t>+f</a:t>
            </a:r>
            <a:r>
              <a:rPr lang="en-GB" baseline="-25000" dirty="0"/>
              <a:t>I</a:t>
            </a:r>
            <a:r>
              <a:rPr lang="en-GB" i="1" dirty="0" smtClean="0"/>
              <a:t>)  </a:t>
            </a:r>
            <a:r>
              <a:rPr lang="en-GB" i="1" dirty="0" smtClean="0">
                <a:sym typeface="Wingdings"/>
              </a:rPr>
              <a:t>  </a:t>
            </a:r>
            <a:r>
              <a:rPr lang="en-GB" i="1" dirty="0" err="1" smtClean="0">
                <a:sym typeface="Wingdings"/>
              </a:rPr>
              <a:t>d</a:t>
            </a:r>
            <a:r>
              <a:rPr lang="en-GB" i="1" dirty="0" err="1" smtClean="0">
                <a:latin typeface="Symbol" charset="2"/>
                <a:cs typeface="Symbol" charset="2"/>
                <a:sym typeface="Wingdings"/>
              </a:rPr>
              <a:t>s</a:t>
            </a:r>
            <a:r>
              <a:rPr lang="en-GB" baseline="30000" dirty="0" err="1" smtClean="0">
                <a:sym typeface="Wingdings"/>
              </a:rPr>
              <a:t>coh</a:t>
            </a:r>
            <a:r>
              <a:rPr lang="en-GB" baseline="-25000" dirty="0" err="1" smtClean="0">
                <a:sym typeface="Wingdings"/>
              </a:rPr>
              <a:t>J</a:t>
            </a:r>
            <a:r>
              <a:rPr lang="en-GB" baseline="-25000" dirty="0" smtClean="0">
                <a:sym typeface="Wingdings"/>
              </a:rPr>
              <a:t>/</a:t>
            </a:r>
            <a:r>
              <a:rPr lang="en-GB" baseline="-25000" dirty="0" smtClean="0">
                <a:latin typeface="Symbol" charset="2"/>
                <a:cs typeface="Symbol" charset="2"/>
                <a:sym typeface="Wingdings"/>
              </a:rPr>
              <a:t>y</a:t>
            </a:r>
            <a:r>
              <a:rPr lang="en-GB" i="1" dirty="0" smtClean="0">
                <a:sym typeface="Wingdings"/>
              </a:rPr>
              <a:t>/</a:t>
            </a:r>
            <a:r>
              <a:rPr lang="en-GB" i="1" dirty="0" err="1" smtClean="0">
                <a:sym typeface="Wingdings"/>
              </a:rPr>
              <a:t>dy</a:t>
            </a:r>
            <a:endParaRPr lang="en-GB" i="1" dirty="0"/>
          </a:p>
          <a:p>
            <a:endParaRPr lang="en-GB" dirty="0"/>
          </a:p>
        </p:txBody>
      </p:sp>
      <p:sp>
        <p:nvSpPr>
          <p:cNvPr id="4" name="Espace réservé du contenu 3"/>
          <p:cNvSpPr>
            <a:spLocks noGrp="1"/>
          </p:cNvSpPr>
          <p:nvPr>
            <p:ph sz="quarter" idx="11"/>
          </p:nvPr>
        </p:nvSpPr>
        <p:spPr>
          <a:xfrm>
            <a:off x="293511" y="1784352"/>
            <a:ext cx="3046589" cy="4210048"/>
          </a:xfrm>
        </p:spPr>
        <p:txBody>
          <a:bodyPr/>
          <a:lstStyle/>
          <a:p>
            <a:pPr>
              <a:lnSpc>
                <a:spcPct val="100000"/>
              </a:lnSpc>
              <a:buFont typeface="Lucida Grande"/>
              <a:buChar char="-"/>
            </a:pPr>
            <a:r>
              <a:rPr lang="en-GB" sz="2000" dirty="0" smtClean="0"/>
              <a:t>Correction by the fraction of incoherent contribution, </a:t>
            </a:r>
            <a:r>
              <a:rPr lang="en-GB" sz="2000" i="1" dirty="0" err="1" smtClean="0"/>
              <a:t>f</a:t>
            </a:r>
            <a:r>
              <a:rPr lang="en-GB" sz="2000" baseline="-25000" dirty="0" err="1" smtClean="0"/>
              <a:t>I</a:t>
            </a:r>
            <a:r>
              <a:rPr lang="en-GB" sz="2000" dirty="0" smtClean="0"/>
              <a:t>.</a:t>
            </a:r>
          </a:p>
          <a:p>
            <a:pPr>
              <a:lnSpc>
                <a:spcPct val="100000"/>
              </a:lnSpc>
              <a:buFont typeface="Lucida Grande"/>
              <a:buChar char="-"/>
            </a:pPr>
            <a:r>
              <a:rPr lang="en-GB" sz="2000" dirty="0" smtClean="0"/>
              <a:t>Correction by the feed-down of coherently </a:t>
            </a:r>
            <a:r>
              <a:rPr lang="en-GB" sz="2000" dirty="0" err="1" smtClean="0"/>
              <a:t>photoproduced</a:t>
            </a:r>
            <a:r>
              <a:rPr lang="en-GB" sz="2000" dirty="0" smtClean="0">
                <a:latin typeface="Symbol" charset="2"/>
                <a:cs typeface="Symbol" charset="2"/>
              </a:rPr>
              <a:t> y</a:t>
            </a:r>
            <a:r>
              <a:rPr lang="en-GB" sz="2000" dirty="0" smtClean="0"/>
              <a:t>(2S), </a:t>
            </a:r>
            <a:r>
              <a:rPr lang="en-GB" sz="2000" i="1" dirty="0" err="1" smtClean="0"/>
              <a:t>f</a:t>
            </a:r>
            <a:r>
              <a:rPr lang="en-GB" sz="2000" baseline="-25000" dirty="0" err="1" smtClean="0">
                <a:cs typeface="Symbol" charset="2"/>
              </a:rPr>
              <a:t>D</a:t>
            </a:r>
            <a:r>
              <a:rPr lang="en-GB" sz="2000" dirty="0" smtClean="0">
                <a:cs typeface="Symbol" charset="2"/>
              </a:rPr>
              <a:t>.</a:t>
            </a:r>
          </a:p>
          <a:p>
            <a:pPr>
              <a:lnSpc>
                <a:spcPct val="100000"/>
              </a:lnSpc>
              <a:buFont typeface="Lucida Grande"/>
              <a:buChar char="-"/>
            </a:pPr>
            <a:r>
              <a:rPr lang="en-GB" sz="2000" dirty="0" smtClean="0"/>
              <a:t>(Ax</a:t>
            </a:r>
            <a:r>
              <a:rPr lang="en-GB" sz="2000" dirty="0" smtClean="0">
                <a:latin typeface="Symbol" charset="2"/>
                <a:cs typeface="Symbol" charset="2"/>
              </a:rPr>
              <a:t>e)</a:t>
            </a:r>
            <a:r>
              <a:rPr lang="en-GB" sz="2000" baseline="-25000" dirty="0" smtClean="0">
                <a:latin typeface="Symbol" charset="2"/>
                <a:cs typeface="Symbol" charset="2"/>
              </a:rPr>
              <a:t>AA</a:t>
            </a:r>
            <a:r>
              <a:rPr lang="en-GB" sz="2000" baseline="30000" dirty="0" smtClean="0">
                <a:cs typeface="Symbol" charset="2"/>
              </a:rPr>
              <a:t>J</a:t>
            </a:r>
            <a:r>
              <a:rPr lang="en-GB" sz="2000" baseline="30000" dirty="0" smtClean="0">
                <a:latin typeface="Symbol" charset="2"/>
                <a:cs typeface="Symbol" charset="2"/>
              </a:rPr>
              <a:t>/y</a:t>
            </a:r>
            <a:r>
              <a:rPr lang="en-GB" sz="2000" dirty="0" smtClean="0"/>
              <a:t> </a:t>
            </a:r>
            <a:r>
              <a:rPr lang="en-GB" sz="2000" dirty="0" smtClean="0"/>
              <a:t>assuming coherent </a:t>
            </a:r>
            <a:r>
              <a:rPr lang="en-GB" sz="2000" dirty="0" err="1" smtClean="0"/>
              <a:t>photoproduction</a:t>
            </a:r>
            <a:r>
              <a:rPr lang="en-GB" sz="2000" dirty="0" smtClean="0"/>
              <a:t> (transverse polarized J/</a:t>
            </a:r>
            <a:r>
              <a:rPr lang="en-GB" sz="2000" dirty="0" smtClean="0">
                <a:latin typeface="Symbol" charset="2"/>
                <a:cs typeface="Symbol" charset="2"/>
              </a:rPr>
              <a:t>y</a:t>
            </a:r>
            <a:r>
              <a:rPr lang="en-GB" sz="2000" dirty="0" smtClean="0"/>
              <a:t>) from STARTLIGHT.</a:t>
            </a:r>
            <a:endParaRPr lang="en-GB" sz="2000" dirty="0"/>
          </a:p>
        </p:txBody>
      </p:sp>
      <p:sp>
        <p:nvSpPr>
          <p:cNvPr id="5" name="Espace réservé du numéro de diapositive 4"/>
          <p:cNvSpPr>
            <a:spLocks noGrp="1"/>
          </p:cNvSpPr>
          <p:nvPr>
            <p:ph type="sldNum" sz="quarter" idx="4"/>
          </p:nvPr>
        </p:nvSpPr>
        <p:spPr/>
        <p:txBody>
          <a:bodyPr/>
          <a:lstStyle/>
          <a:p>
            <a:fld id="{2066355A-084C-D24E-9AD2-7E4FC41EA627}" type="slidenum">
              <a:rPr lang="en-US" smtClean="0"/>
              <a:pPr/>
              <a:t>64</a:t>
            </a:fld>
            <a:endParaRPr lang="en-US" dirty="0"/>
          </a:p>
        </p:txBody>
      </p:sp>
      <p:sp>
        <p:nvSpPr>
          <p:cNvPr id="11" name="Rectangle 10"/>
          <p:cNvSpPr/>
          <p:nvPr/>
        </p:nvSpPr>
        <p:spPr>
          <a:xfrm>
            <a:off x="7239001" y="2057400"/>
            <a:ext cx="1612900" cy="1684338"/>
          </a:xfrm>
          <a:prstGeom prst="rect">
            <a:avLst/>
          </a:prstGeom>
          <a:noFill/>
          <a:ln w="57150" cmpd="sng">
            <a:solidFill>
              <a:srgbClr val="8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Espace réservé du contenu 3"/>
          <p:cNvSpPr txBox="1">
            <a:spLocks/>
          </p:cNvSpPr>
          <p:nvPr/>
        </p:nvSpPr>
        <p:spPr>
          <a:xfrm>
            <a:off x="3622391" y="3892550"/>
            <a:ext cx="5229509" cy="2821164"/>
          </a:xfrm>
          <a:prstGeom prst="rect">
            <a:avLst/>
          </a:prstGeom>
        </p:spPr>
        <p:txBody>
          <a:bodyPr vert="horz" lIns="108000" tIns="0" rIns="108000" bIns="0" rtlCol="0">
            <a:noAutofit/>
          </a:bodyPr>
          <a:lstStyle>
            <a:lvl1pPr marL="285750" indent="-285750" algn="l" defTabSz="457200" rtl="0" eaLnBrk="1" latinLnBrk="0" hangingPunct="1">
              <a:lnSpc>
                <a:spcPct val="150000"/>
              </a:lnSpc>
              <a:spcBef>
                <a:spcPct val="20000"/>
              </a:spcBef>
              <a:buFont typeface="Arial" panose="020B0604020202020204" pitchFamily="34" charset="0"/>
              <a:buChar char="•"/>
              <a:defRPr sz="3200" kern="1200" baseline="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rgbClr val="0000FF"/>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rgbClr val="0000FF"/>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buNone/>
            </a:pPr>
            <a:r>
              <a:rPr lang="en-GB" sz="2000" dirty="0"/>
              <a:t>Uncorrelated </a:t>
            </a:r>
            <a:r>
              <a:rPr lang="en-GB" sz="2000" dirty="0" smtClean="0"/>
              <a:t>systematics as a function of centrality:</a:t>
            </a:r>
          </a:p>
          <a:p>
            <a:pPr lvl="1">
              <a:buFont typeface="Lucida Grande"/>
              <a:buChar char="-"/>
            </a:pPr>
            <a:r>
              <a:rPr lang="en-GB" sz="1600" dirty="0" smtClean="0"/>
              <a:t>Measured excess,</a:t>
            </a:r>
          </a:p>
          <a:p>
            <a:pPr lvl="1">
              <a:buFont typeface="Lucida Grande"/>
              <a:buChar char="-"/>
            </a:pPr>
            <a:r>
              <a:rPr lang="en-GB" sz="1600" dirty="0" smtClean="0"/>
              <a:t>Incoherent J/</a:t>
            </a:r>
            <a:r>
              <a:rPr lang="en-GB" sz="1600" dirty="0" smtClean="0">
                <a:latin typeface="Symbol" charset="2"/>
                <a:cs typeface="Symbol" charset="2"/>
              </a:rPr>
              <a:t>y</a:t>
            </a:r>
            <a:r>
              <a:rPr lang="en-GB" sz="1600" dirty="0" smtClean="0"/>
              <a:t> and coherent </a:t>
            </a:r>
            <a:r>
              <a:rPr lang="en-GB" sz="1600" dirty="0" smtClean="0">
                <a:latin typeface="Symbol" charset="2"/>
                <a:cs typeface="Symbol" charset="2"/>
              </a:rPr>
              <a:t>y</a:t>
            </a:r>
            <a:r>
              <a:rPr lang="en-GB" sz="1600" dirty="0" smtClean="0"/>
              <a:t>(2S) contributions,</a:t>
            </a:r>
          </a:p>
          <a:p>
            <a:pPr lvl="1">
              <a:buFont typeface="Lucida Grande"/>
              <a:buChar char="-"/>
            </a:pPr>
            <a:r>
              <a:rPr lang="en-GB" sz="1600" dirty="0" smtClean="0"/>
              <a:t>Centrality selection, occupancy, trigger, tracking.</a:t>
            </a:r>
            <a:endParaRPr lang="en-GB" sz="1600" dirty="0"/>
          </a:p>
          <a:p>
            <a:pPr marL="0" indent="0">
              <a:lnSpc>
                <a:spcPct val="100000"/>
              </a:lnSpc>
              <a:buNone/>
            </a:pPr>
            <a:r>
              <a:rPr lang="en-GB" sz="2000" dirty="0" smtClean="0"/>
              <a:t>Correlated systematic 14%</a:t>
            </a:r>
          </a:p>
          <a:p>
            <a:pPr lvl="1">
              <a:buFont typeface="Lucida Grande"/>
              <a:buChar char="-"/>
            </a:pPr>
            <a:r>
              <a:rPr lang="en-GB" sz="1600" dirty="0" smtClean="0"/>
              <a:t>Luminosity, </a:t>
            </a:r>
            <a:r>
              <a:rPr lang="en-GB" sz="1600" dirty="0"/>
              <a:t>MC </a:t>
            </a:r>
            <a:r>
              <a:rPr lang="en-GB" sz="1600" dirty="0" smtClean="0"/>
              <a:t>input, </a:t>
            </a:r>
            <a:r>
              <a:rPr lang="en-GB" sz="1600" dirty="0" smtClean="0"/>
              <a:t>trigger and </a:t>
            </a:r>
            <a:r>
              <a:rPr lang="en-GB" sz="1600" dirty="0" smtClean="0"/>
              <a:t>tracking efficiencies, and matching.</a:t>
            </a:r>
          </a:p>
        </p:txBody>
      </p:sp>
      <p:sp>
        <p:nvSpPr>
          <p:cNvPr id="20" name="Rectangle 19"/>
          <p:cNvSpPr/>
          <p:nvPr/>
        </p:nvSpPr>
        <p:spPr>
          <a:xfrm>
            <a:off x="4787900" y="1361724"/>
            <a:ext cx="4140201" cy="523220"/>
          </a:xfrm>
          <a:prstGeom prst="rect">
            <a:avLst/>
          </a:prstGeom>
          <a:solidFill>
            <a:srgbClr val="D9D9D9"/>
          </a:solidFill>
          <a:ln>
            <a:noFill/>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ALICE Collaboration, </a:t>
            </a:r>
            <a:r>
              <a:rPr lang="fr-FR" sz="1400" dirty="0" smtClean="0">
                <a:solidFill>
                  <a:srgbClr val="000000"/>
                </a:solidFill>
                <a:latin typeface="Courier New" charset="0"/>
                <a:ea typeface="ＭＳ Ｐゴシック" charset="0"/>
                <a:cs typeface="Courier New" charset="0"/>
              </a:rPr>
              <a:t>PLB718 (2013) </a:t>
            </a:r>
            <a:r>
              <a:rPr lang="fr-FR" sz="1400" dirty="0" smtClean="0">
                <a:solidFill>
                  <a:srgbClr val="000000"/>
                </a:solidFill>
                <a:latin typeface="Courier New" charset="0"/>
                <a:ea typeface="ＭＳ Ｐゴシック" charset="0"/>
                <a:cs typeface="Courier New" charset="0"/>
              </a:rPr>
              <a:t>1273 arXiv</a:t>
            </a:r>
            <a:r>
              <a:rPr lang="fr-FR" sz="1400" dirty="0">
                <a:solidFill>
                  <a:srgbClr val="000000"/>
                </a:solidFill>
                <a:latin typeface="Courier New" charset="0"/>
                <a:ea typeface="ＭＳ Ｐゴシック" charset="0"/>
                <a:cs typeface="Courier New" charset="0"/>
              </a:rPr>
              <a:t>:</a:t>
            </a:r>
            <a:r>
              <a:rPr lang="fr-FR" sz="1400" dirty="0" smtClean="0">
                <a:solidFill>
                  <a:srgbClr val="000000"/>
                </a:solidFill>
                <a:latin typeface="Courier New" charset="0"/>
                <a:ea typeface="ＭＳ Ｐゴシック" charset="0"/>
                <a:cs typeface="Courier New" charset="0"/>
              </a:rPr>
              <a:t>1209.3715</a:t>
            </a:r>
            <a:endParaRPr lang="en-GB" sz="1400" dirty="0">
              <a:solidFill>
                <a:srgbClr val="000000"/>
              </a:solidFill>
              <a:latin typeface="Courier New" charset="0"/>
              <a:ea typeface="ＭＳ Ｐゴシック" charset="0"/>
              <a:cs typeface="Courier New" charset="0"/>
            </a:endParaRPr>
          </a:p>
        </p:txBody>
      </p:sp>
    </p:spTree>
    <p:extLst>
      <p:ext uri="{BB962C8B-B14F-4D97-AF65-F5344CB8AC3E}">
        <p14:creationId xmlns:p14="http://schemas.microsoft.com/office/powerpoint/2010/main" val="289762455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83717" y="0"/>
            <a:ext cx="7211567" cy="1067442"/>
          </a:xfrm>
        </p:spPr>
        <p:txBody>
          <a:bodyPr>
            <a:noAutofit/>
          </a:bodyPr>
          <a:lstStyle/>
          <a:p>
            <a:pPr algn="ctr"/>
            <a:r>
              <a:rPr lang="en-GB" sz="4400" b="0" dirty="0" smtClean="0"/>
              <a:t>Comparison with theoretical expectations</a:t>
            </a:r>
            <a:endParaRPr lang="en-GB" sz="4400" b="0" dirty="0"/>
          </a:p>
        </p:txBody>
      </p:sp>
      <p:sp>
        <p:nvSpPr>
          <p:cNvPr id="3" name="Espace réservé du contenu 2"/>
          <p:cNvSpPr>
            <a:spLocks noGrp="1"/>
          </p:cNvSpPr>
          <p:nvPr>
            <p:ph sz="quarter" idx="10"/>
          </p:nvPr>
        </p:nvSpPr>
        <p:spPr>
          <a:xfrm>
            <a:off x="634290" y="1207912"/>
            <a:ext cx="8217610" cy="743126"/>
          </a:xfrm>
        </p:spPr>
        <p:txBody>
          <a:bodyPr>
            <a:normAutofit/>
          </a:bodyPr>
          <a:lstStyle/>
          <a:p>
            <a:r>
              <a:rPr lang="en-GB" dirty="0" smtClean="0"/>
              <a:t>No model is available for a complete description of coherent </a:t>
            </a:r>
            <a:r>
              <a:rPr lang="en-GB" dirty="0" err="1" smtClean="0"/>
              <a:t>photoproduction</a:t>
            </a:r>
            <a:r>
              <a:rPr lang="en-GB" dirty="0" smtClean="0"/>
              <a:t> in </a:t>
            </a:r>
            <a:r>
              <a:rPr lang="en-GB" dirty="0" err="1" smtClean="0"/>
              <a:t>Pb-Pb</a:t>
            </a:r>
            <a:r>
              <a:rPr lang="en-GB" dirty="0" smtClean="0"/>
              <a:t> nuclear collisions.</a:t>
            </a:r>
            <a:endParaRPr lang="en-GB" dirty="0"/>
          </a:p>
        </p:txBody>
      </p:sp>
      <p:sp>
        <p:nvSpPr>
          <p:cNvPr id="4" name="Espace réservé du contenu 3"/>
          <p:cNvSpPr>
            <a:spLocks noGrp="1"/>
          </p:cNvSpPr>
          <p:nvPr>
            <p:ph sz="quarter" idx="11"/>
          </p:nvPr>
        </p:nvSpPr>
        <p:spPr>
          <a:xfrm>
            <a:off x="344311" y="1908175"/>
            <a:ext cx="4545190" cy="4581525"/>
          </a:xfrm>
        </p:spPr>
        <p:txBody>
          <a:bodyPr/>
          <a:lstStyle/>
          <a:p>
            <a:pPr>
              <a:lnSpc>
                <a:spcPct val="100000"/>
              </a:lnSpc>
              <a:buFont typeface="Lucida Grande"/>
              <a:buChar char="-"/>
            </a:pPr>
            <a:r>
              <a:rPr lang="en-GB" sz="2000" dirty="0" smtClean="0"/>
              <a:t>Part of the nuclei interacts.</a:t>
            </a:r>
          </a:p>
          <a:p>
            <a:pPr>
              <a:lnSpc>
                <a:spcPct val="100000"/>
              </a:lnSpc>
              <a:buFont typeface="Lucida Grande"/>
              <a:buChar char="-"/>
            </a:pPr>
            <a:r>
              <a:rPr lang="en-GB" sz="2000" dirty="0" smtClean="0"/>
              <a:t>Photon flux of a charge distribution of the nucleus for </a:t>
            </a:r>
            <a:r>
              <a:rPr lang="en-GB" sz="2000" i="1" dirty="0" smtClean="0"/>
              <a:t>b</a:t>
            </a:r>
            <a:r>
              <a:rPr lang="en-GB" sz="2000" dirty="0" smtClean="0"/>
              <a:t>&lt;2</a:t>
            </a:r>
            <a:r>
              <a:rPr lang="en-GB" sz="2000" i="1" dirty="0" smtClean="0"/>
              <a:t>R</a:t>
            </a:r>
            <a:r>
              <a:rPr lang="en-GB" sz="2000" baseline="-25000" dirty="0" smtClean="0"/>
              <a:t>Pb</a:t>
            </a:r>
            <a:r>
              <a:rPr lang="en-GB" sz="2000" dirty="0" smtClean="0"/>
              <a:t>.</a:t>
            </a:r>
          </a:p>
          <a:p>
            <a:pPr>
              <a:lnSpc>
                <a:spcPct val="100000"/>
              </a:lnSpc>
              <a:buFont typeface="Lucida Grande"/>
              <a:buChar char="-"/>
            </a:pPr>
            <a:r>
              <a:rPr lang="en-GB" sz="2000" dirty="0" smtClean="0"/>
              <a:t>An </a:t>
            </a:r>
            <a:r>
              <a:rPr lang="en-GB" sz="2000" dirty="0" smtClean="0"/>
              <a:t>extrapolation of measured J/</a:t>
            </a:r>
            <a:r>
              <a:rPr lang="en-GB" sz="2000" dirty="0" smtClean="0">
                <a:latin typeface="Symbol" charset="2"/>
                <a:cs typeface="Symbol" charset="2"/>
              </a:rPr>
              <a:t>y</a:t>
            </a:r>
            <a:r>
              <a:rPr lang="en-GB" sz="2000" dirty="0" smtClean="0"/>
              <a:t> in UPC (</a:t>
            </a:r>
            <a:r>
              <a:rPr lang="en-GB" sz="2000" i="1" dirty="0" smtClean="0"/>
              <a:t>b</a:t>
            </a:r>
            <a:r>
              <a:rPr lang="en-GB" sz="2000" baseline="-25000" dirty="0" smtClean="0"/>
              <a:t>1</a:t>
            </a:r>
            <a:r>
              <a:rPr lang="en-GB" sz="2000" dirty="0" smtClean="0"/>
              <a:t>=2</a:t>
            </a:r>
            <a:r>
              <a:rPr lang="en-GB" sz="2000" i="1" dirty="0" smtClean="0"/>
              <a:t>R</a:t>
            </a:r>
            <a:r>
              <a:rPr lang="en-GB" sz="2000" baseline="-25000" dirty="0" smtClean="0"/>
              <a:t>Pb</a:t>
            </a:r>
            <a:r>
              <a:rPr lang="en-GB" sz="2000" dirty="0" smtClean="0"/>
              <a:t>,</a:t>
            </a:r>
            <a:r>
              <a:rPr lang="en-GB" sz="2000" i="1" dirty="0" smtClean="0"/>
              <a:t>b</a:t>
            </a:r>
            <a:r>
              <a:rPr lang="en-GB" sz="2000" baseline="-25000" dirty="0" smtClean="0"/>
              <a:t>2</a:t>
            </a:r>
            <a:r>
              <a:rPr lang="en-GB" sz="2000" dirty="0" smtClean="0"/>
              <a:t>=∞) to 70-90% (</a:t>
            </a:r>
            <a:r>
              <a:rPr lang="en-GB" sz="2000" i="1" dirty="0" smtClean="0"/>
              <a:t>N</a:t>
            </a:r>
            <a:r>
              <a:rPr lang="en-GB" sz="2000" baseline="-25000" dirty="0" smtClean="0"/>
              <a:t>part</a:t>
            </a:r>
            <a:r>
              <a:rPr lang="en-GB" sz="2000" dirty="0" smtClean="0"/>
              <a:t>~11) centrality class (</a:t>
            </a:r>
            <a:r>
              <a:rPr lang="en-GB" sz="2000" i="1" dirty="0" smtClean="0"/>
              <a:t>b</a:t>
            </a:r>
            <a:r>
              <a:rPr lang="en-GB" sz="2000" baseline="-25000" dirty="0" smtClean="0"/>
              <a:t>1</a:t>
            </a:r>
            <a:r>
              <a:rPr lang="en-GB" sz="2000" baseline="30000" dirty="0" smtClean="0"/>
              <a:t>70-90%</a:t>
            </a:r>
            <a:r>
              <a:rPr lang="en-GB" sz="2000" dirty="0" smtClean="0"/>
              <a:t>,</a:t>
            </a:r>
            <a:r>
              <a:rPr lang="en-GB" sz="2000" i="1" dirty="0" smtClean="0"/>
              <a:t>b</a:t>
            </a:r>
            <a:r>
              <a:rPr lang="en-GB" sz="2000" baseline="-25000" dirty="0" smtClean="0"/>
              <a:t>2</a:t>
            </a:r>
            <a:r>
              <a:rPr lang="en-GB" sz="2000" baseline="30000" dirty="0" smtClean="0"/>
              <a:t>70-90%</a:t>
            </a:r>
            <a:r>
              <a:rPr lang="en-GB" sz="2000" dirty="0" smtClean="0"/>
              <a:t>)</a:t>
            </a:r>
            <a:r>
              <a:rPr lang="en-GB" sz="2000" dirty="0" smtClean="0"/>
              <a:t>, provides a </a:t>
            </a:r>
            <a:r>
              <a:rPr lang="en-GB" sz="2000" dirty="0" smtClean="0"/>
              <a:t>cross section </a:t>
            </a:r>
            <a:r>
              <a:rPr lang="en-GB" sz="2000" dirty="0" smtClean="0"/>
              <a:t>of ~40 </a:t>
            </a:r>
            <a:r>
              <a:rPr lang="en-GB" sz="2000" dirty="0" err="1" smtClean="0">
                <a:latin typeface="Symbol" charset="2"/>
                <a:cs typeface="Symbol" charset="2"/>
              </a:rPr>
              <a:t>m</a:t>
            </a:r>
            <a:r>
              <a:rPr lang="en-GB" sz="2000" dirty="0" err="1" smtClean="0"/>
              <a:t>b</a:t>
            </a:r>
            <a:r>
              <a:rPr lang="en-GB" sz="2000" dirty="0" smtClean="0"/>
              <a:t>. Good qualitative agreement with the measured value 59±16 </a:t>
            </a:r>
            <a:r>
              <a:rPr lang="en-GB" sz="2000" dirty="0" err="1" smtClean="0">
                <a:latin typeface="Symbol" charset="2"/>
                <a:cs typeface="Symbol" charset="2"/>
              </a:rPr>
              <a:t>m</a:t>
            </a:r>
            <a:r>
              <a:rPr lang="en-GB" sz="2000" dirty="0" err="1" smtClean="0"/>
              <a:t>b</a:t>
            </a:r>
            <a:r>
              <a:rPr lang="en-GB" sz="2000" dirty="0"/>
              <a:t>. </a:t>
            </a:r>
            <a:endParaRPr lang="en-GB" sz="2000" dirty="0" smtClean="0"/>
          </a:p>
          <a:p>
            <a:pPr>
              <a:lnSpc>
                <a:spcPct val="100000"/>
              </a:lnSpc>
              <a:buFont typeface="Lucida Grande"/>
              <a:buChar char="-"/>
            </a:pPr>
            <a:r>
              <a:rPr lang="en-GB" sz="2000" dirty="0" smtClean="0"/>
              <a:t>Two </a:t>
            </a:r>
            <a:r>
              <a:rPr lang="en-GB" sz="2000" dirty="0"/>
              <a:t>extreme cases for the photon flux:</a:t>
            </a:r>
          </a:p>
          <a:p>
            <a:pPr lvl="1">
              <a:buFont typeface="Lucida Grande"/>
              <a:buChar char="-"/>
            </a:pPr>
            <a:r>
              <a:rPr lang="en-GB" sz="1600" dirty="0"/>
              <a:t>full nucleus</a:t>
            </a:r>
          </a:p>
          <a:p>
            <a:pPr lvl="1">
              <a:buFont typeface="Lucida Grande"/>
              <a:buChar char="-"/>
            </a:pPr>
            <a:r>
              <a:rPr lang="en-GB" sz="1600" dirty="0"/>
              <a:t>spectator region</a:t>
            </a:r>
          </a:p>
          <a:p>
            <a:pPr>
              <a:lnSpc>
                <a:spcPct val="100000"/>
              </a:lnSpc>
              <a:buFont typeface="Lucida Grande"/>
              <a:buChar char="-"/>
            </a:pPr>
            <a:endParaRPr lang="en-GB" sz="2000" dirty="0" smtClean="0"/>
          </a:p>
          <a:p>
            <a:pPr lvl="1">
              <a:buFont typeface="Lucida Grande"/>
              <a:buChar char="-"/>
            </a:pPr>
            <a:endParaRPr lang="en-GB" sz="1600" dirty="0"/>
          </a:p>
        </p:txBody>
      </p:sp>
      <p:sp>
        <p:nvSpPr>
          <p:cNvPr id="5" name="Espace réservé du numéro de diapositive 4"/>
          <p:cNvSpPr>
            <a:spLocks noGrp="1"/>
          </p:cNvSpPr>
          <p:nvPr>
            <p:ph type="sldNum" sz="quarter" idx="4"/>
          </p:nvPr>
        </p:nvSpPr>
        <p:spPr/>
        <p:txBody>
          <a:bodyPr/>
          <a:lstStyle/>
          <a:p>
            <a:fld id="{2066355A-084C-D24E-9AD2-7E4FC41EA627}" type="slidenum">
              <a:rPr lang="en-US" smtClean="0"/>
              <a:pPr/>
              <a:t>65</a:t>
            </a:fld>
            <a:endParaRPr lang="en-US" dirty="0"/>
          </a:p>
        </p:txBody>
      </p:sp>
      <p:sp>
        <p:nvSpPr>
          <p:cNvPr id="12" name="ZoneTexte 11"/>
          <p:cNvSpPr txBox="1"/>
          <p:nvPr/>
        </p:nvSpPr>
        <p:spPr>
          <a:xfrm>
            <a:off x="7417009" y="2549009"/>
            <a:ext cx="1608133" cy="584776"/>
          </a:xfrm>
          <a:prstGeom prst="rect">
            <a:avLst/>
          </a:prstGeom>
          <a:noFill/>
        </p:spPr>
        <p:txBody>
          <a:bodyPr wrap="none" rtlCol="0">
            <a:spAutoFit/>
          </a:bodyPr>
          <a:lstStyle/>
          <a:p>
            <a:pPr algn="r"/>
            <a:r>
              <a:rPr lang="en-GB" sz="1600" dirty="0" err="1" smtClean="0">
                <a:latin typeface="Century Gothic"/>
                <a:cs typeface="Century Gothic"/>
              </a:rPr>
              <a:t>E</a:t>
            </a:r>
            <a:r>
              <a:rPr lang="en-GB" sz="1600" baseline="-25000" dirty="0" err="1" smtClean="0">
                <a:latin typeface="Symbol" charset="2"/>
                <a:cs typeface="Symbol" charset="2"/>
              </a:rPr>
              <a:t>g</a:t>
            </a:r>
            <a:r>
              <a:rPr lang="en-GB" sz="1600" dirty="0" smtClean="0">
                <a:latin typeface="Century Gothic"/>
                <a:cs typeface="Century Gothic"/>
              </a:rPr>
              <a:t> = </a:t>
            </a:r>
            <a:r>
              <a:rPr lang="en-GB" sz="1600" dirty="0" err="1" smtClean="0">
                <a:latin typeface="Century Gothic"/>
                <a:cs typeface="Century Gothic"/>
              </a:rPr>
              <a:t>ħw</a:t>
            </a:r>
            <a:r>
              <a:rPr lang="en-GB" sz="1600" baseline="-25000" dirty="0" err="1" smtClean="0">
                <a:latin typeface="Symbol" charset="2"/>
                <a:cs typeface="Symbol" charset="2"/>
              </a:rPr>
              <a:t>g</a:t>
            </a:r>
            <a:r>
              <a:rPr lang="en-GB" sz="1600" dirty="0" smtClean="0">
                <a:latin typeface="Century Gothic"/>
                <a:cs typeface="Century Gothic"/>
              </a:rPr>
              <a:t> </a:t>
            </a:r>
          </a:p>
          <a:p>
            <a:pPr algn="r"/>
            <a:r>
              <a:rPr lang="en-GB" sz="1600" dirty="0" smtClean="0">
                <a:latin typeface="Century Gothic"/>
                <a:cs typeface="Century Gothic"/>
              </a:rPr>
              <a:t>N</a:t>
            </a:r>
            <a:r>
              <a:rPr lang="en-GB" sz="1600" baseline="-25000" dirty="0" smtClean="0">
                <a:latin typeface="Symbol" charset="2"/>
                <a:cs typeface="Symbol" charset="2"/>
              </a:rPr>
              <a:t>g</a:t>
            </a:r>
            <a:r>
              <a:rPr lang="en-GB" sz="1600" dirty="0" smtClean="0">
                <a:latin typeface="Century Gothic"/>
                <a:cs typeface="Century Gothic"/>
              </a:rPr>
              <a:t> photon </a:t>
            </a:r>
            <a:r>
              <a:rPr lang="en-GB" sz="1600" dirty="0">
                <a:latin typeface="Century Gothic"/>
                <a:cs typeface="Century Gothic"/>
              </a:rPr>
              <a:t>f</a:t>
            </a:r>
            <a:r>
              <a:rPr lang="en-GB" sz="1600" dirty="0" smtClean="0">
                <a:latin typeface="Century Gothic"/>
                <a:cs typeface="Century Gothic"/>
              </a:rPr>
              <a:t>lux</a:t>
            </a:r>
            <a:endParaRPr lang="en-GB" sz="1600" baseline="-25000" dirty="0">
              <a:latin typeface="Century Gothic"/>
              <a:cs typeface="Century Gothic"/>
            </a:endParaRPr>
          </a:p>
        </p:txBody>
      </p:sp>
      <p:sp>
        <p:nvSpPr>
          <p:cNvPr id="14" name="Ellipse 13"/>
          <p:cNvSpPr/>
          <p:nvPr/>
        </p:nvSpPr>
        <p:spPr>
          <a:xfrm>
            <a:off x="6577135" y="4470400"/>
            <a:ext cx="157167" cy="1092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39" name="Grouper 38"/>
          <p:cNvGrpSpPr/>
          <p:nvPr/>
        </p:nvGrpSpPr>
        <p:grpSpPr>
          <a:xfrm>
            <a:off x="4709850" y="3263900"/>
            <a:ext cx="4131810" cy="2921576"/>
            <a:chOff x="4709850" y="3263900"/>
            <a:chExt cx="4131810" cy="2921576"/>
          </a:xfrm>
        </p:grpSpPr>
        <p:pic>
          <p:nvPicPr>
            <p:cNvPr id="28" name="Image 27"/>
            <p:cNvPicPr>
              <a:picLocks noChangeAspect="1"/>
            </p:cNvPicPr>
            <p:nvPr/>
          </p:nvPicPr>
          <p:blipFill>
            <a:blip r:embed="rId2"/>
            <a:stretch>
              <a:fillRect/>
            </a:stretch>
          </p:blipFill>
          <p:spPr>
            <a:xfrm flipH="1">
              <a:off x="5556392" y="4775200"/>
              <a:ext cx="989681" cy="241300"/>
            </a:xfrm>
            <a:prstGeom prst="rect">
              <a:avLst/>
            </a:prstGeom>
          </p:spPr>
        </p:pic>
        <p:sp>
          <p:nvSpPr>
            <p:cNvPr id="13" name="Ellipse 12"/>
            <p:cNvSpPr/>
            <p:nvPr/>
          </p:nvSpPr>
          <p:spPr>
            <a:xfrm>
              <a:off x="5434135" y="3619500"/>
              <a:ext cx="157167" cy="1092200"/>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ZoneTexte 15"/>
            <p:cNvSpPr txBox="1"/>
            <p:nvPr/>
          </p:nvSpPr>
          <p:spPr>
            <a:xfrm>
              <a:off x="4965700" y="3263900"/>
              <a:ext cx="1514490" cy="338554"/>
            </a:xfrm>
            <a:prstGeom prst="rect">
              <a:avLst/>
            </a:prstGeom>
            <a:noFill/>
          </p:spPr>
          <p:txBody>
            <a:bodyPr wrap="none" rtlCol="0">
              <a:spAutoFit/>
            </a:bodyPr>
            <a:lstStyle/>
            <a:p>
              <a:pPr algn="r"/>
              <a:r>
                <a:rPr lang="en-GB" sz="1600" baseline="-25000" dirty="0" smtClean="0">
                  <a:latin typeface="Century Gothic"/>
                  <a:cs typeface="Century Gothic"/>
                </a:rPr>
                <a:t>82</a:t>
              </a:r>
              <a:r>
                <a:rPr lang="en-GB" sz="1600" dirty="0" smtClean="0">
                  <a:latin typeface="Century Gothic"/>
                  <a:cs typeface="Century Gothic"/>
                </a:rPr>
                <a:t>Pb </a:t>
              </a:r>
              <a:r>
                <a:rPr lang="en-GB" sz="1600" dirty="0" smtClean="0">
                  <a:latin typeface="Symbol" charset="2"/>
                  <a:cs typeface="Symbol" charset="2"/>
                </a:rPr>
                <a:t>g</a:t>
              </a:r>
              <a:r>
                <a:rPr lang="en-GB" sz="1600" dirty="0" smtClean="0">
                  <a:latin typeface="Century Gothic"/>
                  <a:cs typeface="Century Gothic"/>
                </a:rPr>
                <a:t> source</a:t>
              </a:r>
              <a:endParaRPr lang="en-GB" sz="1600" baseline="-25000" dirty="0">
                <a:latin typeface="Century Gothic"/>
                <a:cs typeface="Century Gothic"/>
              </a:endParaRPr>
            </a:p>
          </p:txBody>
        </p:sp>
        <p:cxnSp>
          <p:nvCxnSpPr>
            <p:cNvPr id="18" name="Connecteur droit avec flèche 17"/>
            <p:cNvCxnSpPr>
              <a:stCxn id="13" idx="6"/>
            </p:cNvCxnSpPr>
            <p:nvPr/>
          </p:nvCxnSpPr>
          <p:spPr>
            <a:xfrm>
              <a:off x="5591302" y="4165600"/>
              <a:ext cx="2396998" cy="12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9" name="Connecteur droit avec flèche 18"/>
            <p:cNvCxnSpPr>
              <a:stCxn id="14" idx="2"/>
            </p:cNvCxnSpPr>
            <p:nvPr/>
          </p:nvCxnSpPr>
          <p:spPr>
            <a:xfrm flipH="1">
              <a:off x="4709850" y="5016500"/>
              <a:ext cx="1867285" cy="254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3" name="Connecteur droit 22"/>
            <p:cNvCxnSpPr>
              <a:endCxn id="14" idx="0"/>
            </p:cNvCxnSpPr>
            <p:nvPr/>
          </p:nvCxnSpPr>
          <p:spPr>
            <a:xfrm>
              <a:off x="5591302" y="4470400"/>
              <a:ext cx="1064417"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7" name="Connecteur droit 26"/>
            <p:cNvCxnSpPr/>
            <p:nvPr/>
          </p:nvCxnSpPr>
          <p:spPr>
            <a:xfrm>
              <a:off x="5576491" y="4711700"/>
              <a:ext cx="1064417" cy="0"/>
            </a:xfrm>
            <a:prstGeom prst="line">
              <a:avLst/>
            </a:prstGeom>
            <a:ln>
              <a:prstDash val="dash"/>
            </a:ln>
          </p:spPr>
          <p:style>
            <a:lnRef idx="2">
              <a:schemeClr val="accent1"/>
            </a:lnRef>
            <a:fillRef idx="0">
              <a:schemeClr val="accent1"/>
            </a:fillRef>
            <a:effectRef idx="1">
              <a:schemeClr val="accent1"/>
            </a:effectRef>
            <a:fontRef idx="minor">
              <a:schemeClr val="tx1"/>
            </a:fontRef>
          </p:style>
        </p:cxnSp>
        <p:cxnSp>
          <p:nvCxnSpPr>
            <p:cNvPr id="29" name="Connecteur droit 28"/>
            <p:cNvCxnSpPr/>
            <p:nvPr/>
          </p:nvCxnSpPr>
          <p:spPr>
            <a:xfrm>
              <a:off x="6640908" y="4470400"/>
              <a:ext cx="920359" cy="342900"/>
            </a:xfrm>
            <a:prstGeom prst="line">
              <a:avLst/>
            </a:prstGeom>
            <a:ln w="12700" cmpd="sng">
              <a:prstDash val="solid"/>
            </a:ln>
          </p:spPr>
          <p:style>
            <a:lnRef idx="2">
              <a:schemeClr val="accent1"/>
            </a:lnRef>
            <a:fillRef idx="0">
              <a:schemeClr val="accent1"/>
            </a:fillRef>
            <a:effectRef idx="1">
              <a:schemeClr val="accent1"/>
            </a:effectRef>
            <a:fontRef idx="minor">
              <a:schemeClr val="tx1"/>
            </a:fontRef>
          </p:style>
        </p:cxnSp>
        <p:cxnSp>
          <p:nvCxnSpPr>
            <p:cNvPr id="31" name="Connecteur droit 30"/>
            <p:cNvCxnSpPr>
              <a:stCxn id="14" idx="4"/>
            </p:cNvCxnSpPr>
            <p:nvPr/>
          </p:nvCxnSpPr>
          <p:spPr>
            <a:xfrm flipV="1">
              <a:off x="6655719" y="5245100"/>
              <a:ext cx="905548" cy="317500"/>
            </a:xfrm>
            <a:prstGeom prst="line">
              <a:avLst/>
            </a:prstGeom>
            <a:ln w="12700" cmpd="sng">
              <a:prstDash val="solid"/>
            </a:ln>
          </p:spPr>
          <p:style>
            <a:lnRef idx="2">
              <a:schemeClr val="accent1"/>
            </a:lnRef>
            <a:fillRef idx="0">
              <a:schemeClr val="accent1"/>
            </a:fillRef>
            <a:effectRef idx="1">
              <a:schemeClr val="accent1"/>
            </a:effectRef>
            <a:fontRef idx="minor">
              <a:schemeClr val="tx1"/>
            </a:fontRef>
          </p:style>
        </p:cxnSp>
        <p:sp>
          <p:nvSpPr>
            <p:cNvPr id="34" name="Ellipse 33"/>
            <p:cNvSpPr/>
            <p:nvPr/>
          </p:nvSpPr>
          <p:spPr>
            <a:xfrm>
              <a:off x="7484532" y="4813300"/>
              <a:ext cx="119067" cy="431800"/>
            </a:xfrm>
            <a:prstGeom prst="ellipse">
              <a:avLst/>
            </a:prstGeom>
            <a:pattFill prst="ltDnDiag">
              <a:fgClr>
                <a:prstClr val="black"/>
              </a:fgClr>
              <a:bgClr>
                <a:prstClr val="white"/>
              </a:bgClr>
            </a:patt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5" name="ZoneTexte 34"/>
            <p:cNvSpPr txBox="1"/>
            <p:nvPr/>
          </p:nvSpPr>
          <p:spPr>
            <a:xfrm>
              <a:off x="5921585" y="5600700"/>
              <a:ext cx="1546015" cy="584776"/>
            </a:xfrm>
            <a:prstGeom prst="rect">
              <a:avLst/>
            </a:prstGeom>
            <a:noFill/>
          </p:spPr>
          <p:txBody>
            <a:bodyPr wrap="none" rtlCol="0">
              <a:spAutoFit/>
            </a:bodyPr>
            <a:lstStyle/>
            <a:p>
              <a:pPr algn="r"/>
              <a:r>
                <a:rPr lang="en-GB" sz="1600" baseline="30000" dirty="0" smtClean="0">
                  <a:latin typeface="Century Gothic"/>
                  <a:cs typeface="Century Gothic"/>
                </a:rPr>
                <a:t>208</a:t>
              </a:r>
              <a:r>
                <a:rPr lang="en-GB" sz="1600" dirty="0" smtClean="0">
                  <a:latin typeface="Century Gothic"/>
                  <a:cs typeface="Century Gothic"/>
                </a:rPr>
                <a:t>Pb  nuclear </a:t>
              </a:r>
            </a:p>
            <a:p>
              <a:pPr algn="r"/>
              <a:r>
                <a:rPr lang="en-GB" sz="1600" dirty="0" smtClean="0">
                  <a:latin typeface="Century Gothic"/>
                  <a:cs typeface="Century Gothic"/>
                </a:rPr>
                <a:t>target</a:t>
              </a:r>
              <a:endParaRPr lang="en-GB" sz="1600" baseline="-25000" dirty="0">
                <a:latin typeface="Century Gothic"/>
                <a:cs typeface="Century Gothic"/>
              </a:endParaRPr>
            </a:p>
          </p:txBody>
        </p:sp>
        <p:sp>
          <p:nvSpPr>
            <p:cNvPr id="37" name="ZoneTexte 36"/>
            <p:cNvSpPr txBox="1"/>
            <p:nvPr/>
          </p:nvSpPr>
          <p:spPr>
            <a:xfrm>
              <a:off x="7583617" y="4779550"/>
              <a:ext cx="1258043" cy="584776"/>
            </a:xfrm>
            <a:prstGeom prst="rect">
              <a:avLst/>
            </a:prstGeom>
            <a:noFill/>
          </p:spPr>
          <p:txBody>
            <a:bodyPr wrap="none" rtlCol="0">
              <a:spAutoFit/>
            </a:bodyPr>
            <a:lstStyle/>
            <a:p>
              <a:pPr algn="ctr"/>
              <a:r>
                <a:rPr lang="en-GB" sz="1600" dirty="0" smtClean="0">
                  <a:latin typeface="Century Gothic"/>
                  <a:cs typeface="Century Gothic"/>
                </a:rPr>
                <a:t>J/</a:t>
              </a:r>
              <a:r>
                <a:rPr lang="en-GB" sz="1600" dirty="0" smtClean="0">
                  <a:latin typeface="Symbol" charset="2"/>
                  <a:cs typeface="Symbol" charset="2"/>
                </a:rPr>
                <a:t>y</a:t>
              </a:r>
              <a:endParaRPr lang="en-GB" sz="1600" dirty="0" smtClean="0">
                <a:latin typeface="Century Gothic"/>
                <a:cs typeface="Century Gothic"/>
              </a:endParaRPr>
            </a:p>
            <a:p>
              <a:pPr algn="ctr"/>
              <a:r>
                <a:rPr lang="en-GB" sz="1600" dirty="0" smtClean="0">
                  <a:latin typeface="Century Gothic"/>
                  <a:cs typeface="Century Gothic"/>
                </a:rPr>
                <a:t>&lt;</a:t>
              </a:r>
              <a:r>
                <a:rPr lang="en-GB" sz="1600" i="1" dirty="0" err="1" smtClean="0">
                  <a:latin typeface="Century Gothic"/>
                  <a:cs typeface="Century Gothic"/>
                </a:rPr>
                <a:t>p</a:t>
              </a:r>
              <a:r>
                <a:rPr lang="en-GB" sz="1600" baseline="-25000" dirty="0" err="1" smtClean="0">
                  <a:latin typeface="Century Gothic"/>
                  <a:cs typeface="Century Gothic"/>
                </a:rPr>
                <a:t>T</a:t>
              </a:r>
              <a:r>
                <a:rPr lang="en-GB" sz="1600" dirty="0" smtClean="0">
                  <a:latin typeface="Century Gothic"/>
                  <a:cs typeface="Century Gothic"/>
                </a:rPr>
                <a:t>&gt;~1/</a:t>
              </a:r>
              <a:r>
                <a:rPr lang="en-GB" sz="1600" dirty="0" err="1" smtClean="0">
                  <a:latin typeface="Century Gothic"/>
                  <a:cs typeface="Century Gothic"/>
                </a:rPr>
                <a:t>R</a:t>
              </a:r>
              <a:r>
                <a:rPr lang="en-GB" sz="1600" baseline="-25000" dirty="0" err="1" smtClean="0">
                  <a:latin typeface="Century Gothic"/>
                  <a:cs typeface="Century Gothic"/>
                </a:rPr>
                <a:t>Pb</a:t>
              </a:r>
              <a:endParaRPr lang="en-GB" sz="1600" baseline="-25000" dirty="0">
                <a:latin typeface="Century Gothic"/>
                <a:cs typeface="Century Gothic"/>
              </a:endParaRPr>
            </a:p>
          </p:txBody>
        </p:sp>
        <p:sp>
          <p:nvSpPr>
            <p:cNvPr id="38" name="ZoneTexte 37"/>
            <p:cNvSpPr txBox="1"/>
            <p:nvPr/>
          </p:nvSpPr>
          <p:spPr>
            <a:xfrm>
              <a:off x="5282541" y="4665246"/>
              <a:ext cx="325830" cy="338554"/>
            </a:xfrm>
            <a:prstGeom prst="rect">
              <a:avLst/>
            </a:prstGeom>
            <a:noFill/>
          </p:spPr>
          <p:txBody>
            <a:bodyPr wrap="none" rtlCol="0">
              <a:spAutoFit/>
            </a:bodyPr>
            <a:lstStyle/>
            <a:p>
              <a:pPr algn="r"/>
              <a:r>
                <a:rPr lang="en-GB" sz="1600" dirty="0" smtClean="0">
                  <a:latin typeface="Century Gothic"/>
                  <a:cs typeface="Century Gothic"/>
                </a:rPr>
                <a:t> </a:t>
              </a:r>
              <a:r>
                <a:rPr lang="en-GB" sz="1600" dirty="0" smtClean="0">
                  <a:latin typeface="Symbol" charset="2"/>
                  <a:cs typeface="Symbol" charset="2"/>
                </a:rPr>
                <a:t>g</a:t>
              </a:r>
              <a:endParaRPr lang="en-GB" sz="1600" baseline="-25000" dirty="0">
                <a:latin typeface="Century Gothic"/>
                <a:cs typeface="Century Gothic"/>
              </a:endParaRPr>
            </a:p>
          </p:txBody>
        </p:sp>
      </p:grpSp>
      <p:pic>
        <p:nvPicPr>
          <p:cNvPr id="40" name="Image 39"/>
          <p:cNvPicPr>
            <a:picLocks noChangeAspect="1"/>
          </p:cNvPicPr>
          <p:nvPr/>
        </p:nvPicPr>
        <p:blipFill>
          <a:blip r:embed="rId3"/>
          <a:stretch>
            <a:fillRect/>
          </a:stretch>
        </p:blipFill>
        <p:spPr>
          <a:xfrm>
            <a:off x="4542819" y="1852613"/>
            <a:ext cx="4575781" cy="588962"/>
          </a:xfrm>
          <a:prstGeom prst="rect">
            <a:avLst/>
          </a:prstGeom>
        </p:spPr>
      </p:pic>
      <p:cxnSp>
        <p:nvCxnSpPr>
          <p:cNvPr id="24" name="Connecteur droit avec flèche 23"/>
          <p:cNvCxnSpPr>
            <a:stCxn id="34" idx="6"/>
          </p:cNvCxnSpPr>
          <p:nvPr/>
        </p:nvCxnSpPr>
        <p:spPr>
          <a:xfrm>
            <a:off x="7603599" y="5029200"/>
            <a:ext cx="259157"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569851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09411" y="49131"/>
            <a:ext cx="6370889" cy="1260380"/>
          </a:xfrm>
        </p:spPr>
        <p:txBody>
          <a:bodyPr>
            <a:noAutofit/>
          </a:bodyPr>
          <a:lstStyle/>
          <a:p>
            <a:pPr algn="ctr"/>
            <a:r>
              <a:rPr lang="en-GB" sz="4000" b="0" dirty="0" smtClean="0"/>
              <a:t>Model </a:t>
            </a:r>
            <a:r>
              <a:rPr lang="en-GB" sz="4000" b="0" dirty="0" err="1" smtClean="0"/>
              <a:t>M.Klusek-Gawenda</a:t>
            </a:r>
            <a:r>
              <a:rPr lang="en-GB" sz="4000" b="0" dirty="0" smtClean="0"/>
              <a:t> &amp; A. </a:t>
            </a:r>
            <a:r>
              <a:rPr lang="en-GB" sz="4000" b="0" dirty="0" err="1" smtClean="0"/>
              <a:t>Szczurek</a:t>
            </a:r>
            <a:endParaRPr lang="en-GB" sz="4000" b="0" dirty="0"/>
          </a:p>
        </p:txBody>
      </p:sp>
      <p:sp>
        <p:nvSpPr>
          <p:cNvPr id="4" name="Espace réservé du contenu 3"/>
          <p:cNvSpPr>
            <a:spLocks noGrp="1"/>
          </p:cNvSpPr>
          <p:nvPr>
            <p:ph sz="quarter" idx="11"/>
          </p:nvPr>
        </p:nvSpPr>
        <p:spPr>
          <a:xfrm>
            <a:off x="4638994" y="2155072"/>
            <a:ext cx="4441505" cy="3644469"/>
          </a:xfrm>
        </p:spPr>
        <p:txBody>
          <a:bodyPr/>
          <a:lstStyle/>
          <a:p>
            <a:pPr>
              <a:lnSpc>
                <a:spcPct val="100000"/>
              </a:lnSpc>
              <a:buFont typeface="Lucida Grande"/>
              <a:buChar char="-"/>
            </a:pPr>
            <a:r>
              <a:rPr lang="en-GB" sz="2000" dirty="0" smtClean="0"/>
              <a:t>“Calculation of coherent </a:t>
            </a:r>
            <a:r>
              <a:rPr lang="en-GB" sz="2000" dirty="0" err="1" smtClean="0"/>
              <a:t>photoproduction</a:t>
            </a:r>
            <a:r>
              <a:rPr lang="en-GB" sz="2000" dirty="0" smtClean="0"/>
              <a:t> for </a:t>
            </a:r>
            <a:r>
              <a:rPr lang="en-GB" sz="2000" i="1" dirty="0" smtClean="0"/>
              <a:t>b</a:t>
            </a:r>
            <a:r>
              <a:rPr lang="en-GB" sz="2000" dirty="0" smtClean="0"/>
              <a:t>&lt;2</a:t>
            </a:r>
            <a:r>
              <a:rPr lang="en-GB" sz="2000" i="1" dirty="0" smtClean="0"/>
              <a:t>R</a:t>
            </a:r>
            <a:r>
              <a:rPr lang="en-GB" sz="2000" baseline="-25000" dirty="0" smtClean="0"/>
              <a:t>A</a:t>
            </a:r>
            <a:r>
              <a:rPr lang="en-GB" sz="2000" dirty="0" smtClean="0"/>
              <a:t> is not clear.”</a:t>
            </a:r>
          </a:p>
          <a:p>
            <a:pPr>
              <a:lnSpc>
                <a:spcPct val="100000"/>
              </a:lnSpc>
              <a:buFont typeface="Lucida Grande"/>
              <a:buChar char="-"/>
            </a:pPr>
            <a:r>
              <a:rPr lang="en-GB" sz="2000" dirty="0"/>
              <a:t>Different ways to treat the overlap region.</a:t>
            </a:r>
          </a:p>
          <a:p>
            <a:pPr>
              <a:lnSpc>
                <a:spcPct val="100000"/>
              </a:lnSpc>
              <a:buFont typeface="Lucida Grande"/>
              <a:buChar char="-"/>
            </a:pPr>
            <a:r>
              <a:rPr lang="en-GB" sz="2000" dirty="0" smtClean="0"/>
              <a:t>Reasonable good agreement with our preliminary results.</a:t>
            </a:r>
          </a:p>
          <a:p>
            <a:pPr>
              <a:lnSpc>
                <a:spcPct val="100000"/>
              </a:lnSpc>
              <a:buFont typeface="Lucida Grande"/>
              <a:buChar char="-"/>
            </a:pPr>
            <a:r>
              <a:rPr lang="en-GB" sz="2000" dirty="0" smtClean="0"/>
              <a:t>Experimental data favour the scenario where only the spectator region contributes to the coherent </a:t>
            </a:r>
            <a:r>
              <a:rPr lang="en-GB" sz="2000" dirty="0" err="1" smtClean="0"/>
              <a:t>photoproduction</a:t>
            </a:r>
            <a:r>
              <a:rPr lang="en-GB" sz="2000" dirty="0" smtClean="0"/>
              <a:t>.</a:t>
            </a:r>
          </a:p>
          <a:p>
            <a:pPr>
              <a:lnSpc>
                <a:spcPct val="100000"/>
              </a:lnSpc>
              <a:buFont typeface="Lucida Grande"/>
              <a:buChar char="-"/>
            </a:pPr>
            <a:endParaRPr lang="en-GB" sz="2000" dirty="0" smtClean="0"/>
          </a:p>
          <a:p>
            <a:pPr>
              <a:lnSpc>
                <a:spcPct val="100000"/>
              </a:lnSpc>
              <a:buFont typeface="Lucida Grande"/>
              <a:buChar char="-"/>
            </a:pPr>
            <a:endParaRPr lang="en-GB" sz="2000" dirty="0"/>
          </a:p>
        </p:txBody>
      </p:sp>
      <p:sp>
        <p:nvSpPr>
          <p:cNvPr id="5" name="Espace réservé du numéro de diapositive 4"/>
          <p:cNvSpPr>
            <a:spLocks noGrp="1"/>
          </p:cNvSpPr>
          <p:nvPr>
            <p:ph type="sldNum" sz="quarter" idx="4"/>
          </p:nvPr>
        </p:nvSpPr>
        <p:spPr/>
        <p:txBody>
          <a:bodyPr/>
          <a:lstStyle/>
          <a:p>
            <a:fld id="{2066355A-084C-D24E-9AD2-7E4FC41EA627}" type="slidenum">
              <a:rPr lang="en-US" smtClean="0"/>
              <a:pPr/>
              <a:t>66</a:t>
            </a:fld>
            <a:endParaRPr lang="en-US" dirty="0"/>
          </a:p>
        </p:txBody>
      </p:sp>
      <p:pic>
        <p:nvPicPr>
          <p:cNvPr id="7" name="Image 6"/>
          <p:cNvPicPr>
            <a:picLocks noChangeAspect="1"/>
          </p:cNvPicPr>
          <p:nvPr/>
        </p:nvPicPr>
        <p:blipFill>
          <a:blip r:embed="rId2"/>
          <a:stretch>
            <a:fillRect/>
          </a:stretch>
        </p:blipFill>
        <p:spPr>
          <a:xfrm>
            <a:off x="114300" y="1309511"/>
            <a:ext cx="4600895" cy="4410779"/>
          </a:xfrm>
          <a:prstGeom prst="rect">
            <a:avLst/>
          </a:prstGeom>
        </p:spPr>
      </p:pic>
      <p:sp>
        <p:nvSpPr>
          <p:cNvPr id="8" name="Rectangle 7"/>
          <p:cNvSpPr/>
          <p:nvPr/>
        </p:nvSpPr>
        <p:spPr>
          <a:xfrm>
            <a:off x="371795" y="5870020"/>
            <a:ext cx="7325125" cy="523220"/>
          </a:xfrm>
          <a:prstGeom prst="rect">
            <a:avLst/>
          </a:prstGeom>
          <a:solidFill>
            <a:srgbClr val="D9D9D9"/>
          </a:solidFill>
          <a:ln>
            <a:noFill/>
          </a:ln>
          <a:effectLst/>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M. </a:t>
            </a:r>
            <a:r>
              <a:rPr lang="fr-FR" sz="1400" dirty="0" err="1" smtClean="0">
                <a:solidFill>
                  <a:srgbClr val="000000"/>
                </a:solidFill>
                <a:latin typeface="Courier New" charset="0"/>
                <a:ea typeface="ＭＳ Ｐゴシック" charset="0"/>
                <a:cs typeface="Courier New" charset="0"/>
              </a:rPr>
              <a:t>Klusek-Gawenda</a:t>
            </a:r>
            <a:r>
              <a:rPr lang="fr-FR" sz="1400" dirty="0" smtClean="0">
                <a:solidFill>
                  <a:srgbClr val="000000"/>
                </a:solidFill>
                <a:latin typeface="Courier New" charset="0"/>
                <a:ea typeface="ＭＳ Ｐゴシック" charset="0"/>
                <a:cs typeface="Courier New" charset="0"/>
              </a:rPr>
              <a:t> and A. </a:t>
            </a:r>
            <a:r>
              <a:rPr lang="fr-FR" sz="1400" dirty="0" err="1" smtClean="0">
                <a:solidFill>
                  <a:srgbClr val="000000"/>
                </a:solidFill>
                <a:latin typeface="Courier New" charset="0"/>
                <a:ea typeface="ＭＳ Ｐゴシック" charset="0"/>
                <a:cs typeface="Courier New" charset="0"/>
              </a:rPr>
              <a:t>Szczurek</a:t>
            </a:r>
            <a:r>
              <a:rPr lang="fr-FR" sz="1400" dirty="0" smtClean="0">
                <a:solidFill>
                  <a:srgbClr val="000000"/>
                </a:solidFill>
                <a:latin typeface="Courier New" charset="0"/>
                <a:ea typeface="ＭＳ Ｐゴシック" charset="0"/>
                <a:cs typeface="Courier New" charset="0"/>
              </a:rPr>
              <a:t> arXiv:1509.03173v1 and </a:t>
            </a:r>
          </a:p>
          <a:p>
            <a:pPr algn="ctr"/>
            <a:r>
              <a:rPr lang="fr-FR" sz="1400" dirty="0" smtClean="0">
                <a:solidFill>
                  <a:srgbClr val="000000"/>
                </a:solidFill>
                <a:latin typeface="Courier New" charset="0"/>
                <a:ea typeface="ＭＳ Ｐゴシック" charset="0"/>
                <a:cs typeface="Courier New" charset="0"/>
              </a:rPr>
              <a:t>L. </a:t>
            </a:r>
            <a:r>
              <a:rPr lang="fr-FR" sz="1400" dirty="0" err="1" smtClean="0">
                <a:solidFill>
                  <a:srgbClr val="000000"/>
                </a:solidFill>
                <a:latin typeface="Courier New" charset="0"/>
                <a:ea typeface="ＭＳ Ｐゴシック" charset="0"/>
                <a:cs typeface="Courier New" charset="0"/>
              </a:rPr>
              <a:t>Massacrier</a:t>
            </a:r>
            <a:r>
              <a:rPr lang="fr-FR" sz="1400" dirty="0" smtClean="0">
                <a:solidFill>
                  <a:srgbClr val="000000"/>
                </a:solidFill>
                <a:latin typeface="Courier New" charset="0"/>
                <a:ea typeface="ＭＳ Ｐゴシック" charset="0"/>
                <a:cs typeface="Courier New" charset="0"/>
              </a:rPr>
              <a:t> for ALICE </a:t>
            </a:r>
            <a:r>
              <a:rPr lang="fr-FR" sz="1400" dirty="0" err="1" smtClean="0">
                <a:solidFill>
                  <a:srgbClr val="000000"/>
                </a:solidFill>
                <a:latin typeface="Courier New" charset="0"/>
                <a:ea typeface="ＭＳ Ｐゴシック" charset="0"/>
                <a:cs typeface="Courier New" charset="0"/>
              </a:rPr>
              <a:t>Collab</a:t>
            </a:r>
            <a:r>
              <a:rPr lang="fr-FR" sz="1400" dirty="0" smtClean="0">
                <a:solidFill>
                  <a:srgbClr val="000000"/>
                </a:solidFill>
                <a:latin typeface="Courier New" charset="0"/>
                <a:ea typeface="ＭＳ Ｐゴシック" charset="0"/>
                <a:cs typeface="Courier New" charset="0"/>
              </a:rPr>
              <a:t>., EDS2015, </a:t>
            </a:r>
            <a:r>
              <a:rPr lang="fr-FR" sz="1400" dirty="0" err="1" smtClean="0">
                <a:solidFill>
                  <a:srgbClr val="000000"/>
                </a:solidFill>
                <a:latin typeface="Courier New" charset="0"/>
                <a:ea typeface="ＭＳ Ｐゴシック" charset="0"/>
                <a:cs typeface="Courier New" charset="0"/>
              </a:rPr>
              <a:t>Corsica</a:t>
            </a:r>
            <a:r>
              <a:rPr lang="fr-FR" sz="1400" dirty="0" smtClean="0">
                <a:solidFill>
                  <a:srgbClr val="000000"/>
                </a:solidFill>
                <a:latin typeface="Courier New" charset="0"/>
                <a:ea typeface="ＭＳ Ｐゴシック" charset="0"/>
                <a:cs typeface="Courier New" charset="0"/>
              </a:rPr>
              <a:t>, </a:t>
            </a:r>
            <a:r>
              <a:rPr lang="fr-FR" sz="1400" dirty="0" smtClean="0">
                <a:solidFill>
                  <a:srgbClr val="000000"/>
                </a:solidFill>
                <a:latin typeface="Courier New" charset="0"/>
                <a:ea typeface="ＭＳ Ｐゴシック" charset="0"/>
                <a:cs typeface="Courier New" charset="0"/>
              </a:rPr>
              <a:t>France</a:t>
            </a:r>
          </a:p>
        </p:txBody>
      </p:sp>
      <p:grpSp>
        <p:nvGrpSpPr>
          <p:cNvPr id="15" name="Grouper 14"/>
          <p:cNvGrpSpPr/>
          <p:nvPr/>
        </p:nvGrpSpPr>
        <p:grpSpPr>
          <a:xfrm>
            <a:off x="2832100" y="2602240"/>
            <a:ext cx="1570558" cy="523220"/>
            <a:chOff x="2901950" y="2642227"/>
            <a:chExt cx="1570558" cy="523220"/>
          </a:xfrm>
        </p:grpSpPr>
        <p:sp>
          <p:nvSpPr>
            <p:cNvPr id="10" name="ZoneTexte 9"/>
            <p:cNvSpPr txBox="1"/>
            <p:nvPr/>
          </p:nvSpPr>
          <p:spPr>
            <a:xfrm>
              <a:off x="2990850" y="2642227"/>
              <a:ext cx="1481658" cy="523220"/>
            </a:xfrm>
            <a:prstGeom prst="rect">
              <a:avLst/>
            </a:prstGeom>
            <a:noFill/>
          </p:spPr>
          <p:txBody>
            <a:bodyPr wrap="none" rtlCol="0">
              <a:spAutoFit/>
            </a:bodyPr>
            <a:lstStyle/>
            <a:p>
              <a:r>
                <a:rPr lang="en-GB" sz="1400" dirty="0" smtClean="0"/>
                <a:t>ALICE Results</a:t>
              </a:r>
            </a:p>
            <a:p>
              <a:r>
                <a:rPr lang="en-GB" sz="1400" dirty="0" smtClean="0"/>
                <a:t>Systematic </a:t>
              </a:r>
              <a:r>
                <a:rPr lang="en-GB" sz="1400" dirty="0" err="1" smtClean="0"/>
                <a:t>Unc</a:t>
              </a:r>
              <a:r>
                <a:rPr lang="en-GB" sz="1400" dirty="0" smtClean="0"/>
                <a:t>.</a:t>
              </a:r>
              <a:endParaRPr lang="en-GB" sz="1400" dirty="0"/>
            </a:p>
          </p:txBody>
        </p:sp>
        <p:pic>
          <p:nvPicPr>
            <p:cNvPr id="13" name="Image 12"/>
            <p:cNvPicPr>
              <a:picLocks noChangeAspect="1"/>
            </p:cNvPicPr>
            <p:nvPr/>
          </p:nvPicPr>
          <p:blipFill>
            <a:blip r:embed="rId3"/>
            <a:stretch>
              <a:fillRect/>
            </a:stretch>
          </p:blipFill>
          <p:spPr>
            <a:xfrm>
              <a:off x="2901950" y="2911904"/>
              <a:ext cx="114300" cy="139700"/>
            </a:xfrm>
            <a:prstGeom prst="rect">
              <a:avLst/>
            </a:prstGeom>
          </p:spPr>
        </p:pic>
        <p:pic>
          <p:nvPicPr>
            <p:cNvPr id="14" name="Image 13"/>
            <p:cNvPicPr>
              <a:picLocks noChangeAspect="1"/>
            </p:cNvPicPr>
            <p:nvPr/>
          </p:nvPicPr>
          <p:blipFill>
            <a:blip r:embed="rId4"/>
            <a:stretch>
              <a:fillRect/>
            </a:stretch>
          </p:blipFill>
          <p:spPr>
            <a:xfrm>
              <a:off x="2914650" y="2724150"/>
              <a:ext cx="101600" cy="101600"/>
            </a:xfrm>
            <a:prstGeom prst="rect">
              <a:avLst/>
            </a:prstGeom>
          </p:spPr>
        </p:pic>
      </p:grpSp>
      <p:sp>
        <p:nvSpPr>
          <p:cNvPr id="16" name="ZoneTexte 15"/>
          <p:cNvSpPr txBox="1"/>
          <p:nvPr/>
        </p:nvSpPr>
        <p:spPr>
          <a:xfrm>
            <a:off x="4689793" y="1336323"/>
            <a:ext cx="4390705" cy="738664"/>
          </a:xfrm>
          <a:prstGeom prst="rect">
            <a:avLst/>
          </a:prstGeom>
          <a:noFill/>
        </p:spPr>
        <p:txBody>
          <a:bodyPr wrap="square" rtlCol="0">
            <a:spAutoFit/>
          </a:bodyPr>
          <a:lstStyle/>
          <a:p>
            <a:r>
              <a:rPr lang="en-GB" sz="1400" dirty="0" smtClean="0"/>
              <a:t>(0) UPC </a:t>
            </a:r>
            <a:r>
              <a:rPr lang="en-GB" sz="1400" dirty="0" smtClean="0">
                <a:latin typeface="Symbol" charset="2"/>
                <a:cs typeface="Symbol" charset="2"/>
              </a:rPr>
              <a:t>g</a:t>
            </a:r>
            <a:r>
              <a:rPr lang="en-GB" sz="1400" dirty="0" smtClean="0"/>
              <a:t> flux approximation.</a:t>
            </a:r>
          </a:p>
          <a:p>
            <a:r>
              <a:rPr lang="en-GB" sz="1400" dirty="0" smtClean="0">
                <a:latin typeface="Symbol" charset="2"/>
                <a:cs typeface="Symbol" charset="2"/>
              </a:rPr>
              <a:t>(1)  g</a:t>
            </a:r>
            <a:r>
              <a:rPr lang="en-GB" sz="1400" dirty="0" smtClean="0"/>
              <a:t> flux in the whole nuclear target.</a:t>
            </a:r>
          </a:p>
          <a:p>
            <a:r>
              <a:rPr lang="en-GB" sz="1400" dirty="0" smtClean="0"/>
              <a:t>(2)  </a:t>
            </a:r>
            <a:r>
              <a:rPr lang="en-GB" sz="1400" dirty="0" smtClean="0">
                <a:latin typeface="Symbol" charset="2"/>
                <a:cs typeface="Symbol" charset="2"/>
              </a:rPr>
              <a:t>g</a:t>
            </a:r>
            <a:r>
              <a:rPr lang="en-GB" sz="1400" dirty="0" smtClean="0"/>
              <a:t> flux in the spectator nuclear target.</a:t>
            </a:r>
            <a:endParaRPr lang="en-GB" sz="1400" dirty="0"/>
          </a:p>
        </p:txBody>
      </p:sp>
    </p:spTree>
    <p:extLst>
      <p:ext uri="{BB962C8B-B14F-4D97-AF65-F5344CB8AC3E}">
        <p14:creationId xmlns:p14="http://schemas.microsoft.com/office/powerpoint/2010/main" val="149028238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93057" y="365125"/>
            <a:ext cx="7211567" cy="433854"/>
          </a:xfrm>
        </p:spPr>
        <p:txBody>
          <a:bodyPr>
            <a:noAutofit/>
          </a:bodyPr>
          <a:lstStyle/>
          <a:p>
            <a:r>
              <a:rPr lang="en-GB" sz="4000" b="0" dirty="0" smtClean="0"/>
              <a:t>Prospects</a:t>
            </a:r>
            <a:endParaRPr lang="en-GB" sz="4000" b="0" dirty="0"/>
          </a:p>
        </p:txBody>
      </p:sp>
      <p:sp>
        <p:nvSpPr>
          <p:cNvPr id="4" name="Espace réservé du contenu 3"/>
          <p:cNvSpPr>
            <a:spLocks noGrp="1"/>
          </p:cNvSpPr>
          <p:nvPr>
            <p:ph sz="quarter" idx="11"/>
          </p:nvPr>
        </p:nvSpPr>
        <p:spPr>
          <a:xfrm>
            <a:off x="621557" y="1441100"/>
            <a:ext cx="7887443" cy="5150201"/>
          </a:xfrm>
        </p:spPr>
        <p:txBody>
          <a:bodyPr/>
          <a:lstStyle/>
          <a:p>
            <a:pPr>
              <a:lnSpc>
                <a:spcPct val="100000"/>
              </a:lnSpc>
              <a:buFont typeface="Lucida Grande"/>
              <a:buChar char="-"/>
            </a:pPr>
            <a:r>
              <a:rPr lang="en-GB" sz="2000" dirty="0" smtClean="0"/>
              <a:t>Theoretical model addressing all the aspects is needed. Ideally to provide a reference to this observable in the absence of QGP.</a:t>
            </a:r>
          </a:p>
          <a:p>
            <a:pPr>
              <a:lnSpc>
                <a:spcPct val="100000"/>
              </a:lnSpc>
              <a:buFont typeface="Lucida Grande"/>
              <a:buChar char="-"/>
            </a:pPr>
            <a:r>
              <a:rPr lang="en-GB" sz="2000" dirty="0" smtClean="0"/>
              <a:t>Measurement of the excess in central and semi-central collisions at forward and mid-rapidity will be explored during Run2 and </a:t>
            </a:r>
            <a:r>
              <a:rPr lang="en-GB" sz="2000" dirty="0" smtClean="0"/>
              <a:t>Run3 at the LHC. </a:t>
            </a:r>
            <a:endParaRPr lang="en-GB" sz="2000" dirty="0" smtClean="0"/>
          </a:p>
          <a:p>
            <a:pPr>
              <a:lnSpc>
                <a:spcPct val="100000"/>
              </a:lnSpc>
              <a:buFont typeface="Lucida Grande"/>
              <a:buChar char="-"/>
            </a:pPr>
            <a:r>
              <a:rPr lang="en-GB" sz="2000" dirty="0" smtClean="0"/>
              <a:t>Measurements of the mean </a:t>
            </a:r>
            <a:r>
              <a:rPr lang="en-GB" sz="2000" i="1" dirty="0" err="1" smtClean="0"/>
              <a:t>p</a:t>
            </a:r>
            <a:r>
              <a:rPr lang="en-GB" sz="2000" baseline="-25000" dirty="0" err="1" smtClean="0"/>
              <a:t>T</a:t>
            </a:r>
            <a:r>
              <a:rPr lang="en-GB" sz="2000" dirty="0" smtClean="0"/>
              <a:t> </a:t>
            </a:r>
            <a:r>
              <a:rPr lang="en-GB" sz="2000" dirty="0" smtClean="0"/>
              <a:t>are also </a:t>
            </a:r>
            <a:r>
              <a:rPr lang="en-GB" sz="2000" dirty="0" smtClean="0"/>
              <a:t>needed to study the size of the region contributing to the coherent </a:t>
            </a:r>
            <a:r>
              <a:rPr lang="en-GB" sz="2000" dirty="0" err="1" smtClean="0"/>
              <a:t>photoproduction</a:t>
            </a:r>
            <a:r>
              <a:rPr lang="en-GB" sz="2000" dirty="0" smtClean="0"/>
              <a:t>    </a:t>
            </a:r>
            <a:r>
              <a:rPr lang="en-GB" sz="2000" dirty="0" smtClean="0"/>
              <a:t>(&lt;</a:t>
            </a:r>
            <a:r>
              <a:rPr lang="en-GB" sz="2000" i="1" dirty="0" err="1" smtClean="0"/>
              <a:t>p</a:t>
            </a:r>
            <a:r>
              <a:rPr lang="en-GB" sz="2000" baseline="-25000" dirty="0" err="1" smtClean="0"/>
              <a:t>T</a:t>
            </a:r>
            <a:r>
              <a:rPr lang="en-GB" sz="2000" dirty="0" smtClean="0"/>
              <a:t>&gt;~1/</a:t>
            </a:r>
            <a:r>
              <a:rPr lang="en-GB" sz="2000" i="1" dirty="0" smtClean="0"/>
              <a:t>R</a:t>
            </a:r>
            <a:r>
              <a:rPr lang="en-GB" sz="2000" baseline="-25000" dirty="0" smtClean="0"/>
              <a:t>A</a:t>
            </a:r>
            <a:r>
              <a:rPr lang="en-GB" sz="2000" dirty="0" smtClean="0"/>
              <a:t>)</a:t>
            </a:r>
            <a:r>
              <a:rPr lang="en-GB" sz="2000" dirty="0" smtClean="0"/>
              <a:t>: wider </a:t>
            </a:r>
            <a:r>
              <a:rPr lang="en-GB" sz="2000" i="1" dirty="0" err="1" smtClean="0"/>
              <a:t>p</a:t>
            </a:r>
            <a:r>
              <a:rPr lang="en-GB" sz="2000" baseline="-25000" dirty="0" err="1" smtClean="0"/>
              <a:t>T</a:t>
            </a:r>
            <a:r>
              <a:rPr lang="en-GB" sz="2000" dirty="0" smtClean="0"/>
              <a:t> distribution in semi-central collisions?</a:t>
            </a:r>
          </a:p>
          <a:p>
            <a:pPr>
              <a:lnSpc>
                <a:spcPct val="100000"/>
              </a:lnSpc>
              <a:buFont typeface="Lucida Grande"/>
              <a:buChar char="-"/>
            </a:pPr>
            <a:r>
              <a:rPr lang="en-GB" sz="2000" dirty="0" smtClean="0"/>
              <a:t>The measurement of the J/</a:t>
            </a:r>
            <a:r>
              <a:rPr lang="en-GB" sz="2000" dirty="0" smtClean="0">
                <a:latin typeface="Symbol" charset="2"/>
                <a:cs typeface="Symbol" charset="2"/>
              </a:rPr>
              <a:t>y</a:t>
            </a:r>
            <a:r>
              <a:rPr lang="en-GB" sz="2000" dirty="0" smtClean="0"/>
              <a:t> polarisation is a golden channel to confirm the coherent photo-production hypothesis.</a:t>
            </a:r>
          </a:p>
          <a:p>
            <a:pPr>
              <a:lnSpc>
                <a:spcPct val="100000"/>
              </a:lnSpc>
              <a:buFont typeface="Lucida Grande"/>
              <a:buChar char="-"/>
            </a:pPr>
            <a:r>
              <a:rPr lang="en-GB" sz="2000" dirty="0" smtClean="0"/>
              <a:t>Photon-photon contribution should be there and it is not affected by QGP. However it is an experimental challenge.</a:t>
            </a:r>
          </a:p>
          <a:p>
            <a:pPr>
              <a:lnSpc>
                <a:spcPct val="100000"/>
              </a:lnSpc>
              <a:buFont typeface="Lucida Grande"/>
              <a:buChar char="-"/>
            </a:pPr>
            <a:r>
              <a:rPr lang="en-GB" sz="2000" dirty="0" smtClean="0"/>
              <a:t>Whether this new probe can be used to study the QGP, is an open question.</a:t>
            </a:r>
          </a:p>
        </p:txBody>
      </p:sp>
      <p:sp>
        <p:nvSpPr>
          <p:cNvPr id="5" name="Espace réservé du numéro de diapositive 4"/>
          <p:cNvSpPr>
            <a:spLocks noGrp="1"/>
          </p:cNvSpPr>
          <p:nvPr>
            <p:ph type="sldNum" sz="quarter" idx="4"/>
          </p:nvPr>
        </p:nvSpPr>
        <p:spPr/>
        <p:txBody>
          <a:bodyPr/>
          <a:lstStyle/>
          <a:p>
            <a:fld id="{2066355A-084C-D24E-9AD2-7E4FC41EA627}" type="slidenum">
              <a:rPr lang="en-US" smtClean="0"/>
              <a:pPr/>
              <a:t>67</a:t>
            </a:fld>
            <a:endParaRPr lang="en-US" dirty="0"/>
          </a:p>
        </p:txBody>
      </p:sp>
      <p:sp>
        <p:nvSpPr>
          <p:cNvPr id="8" name="ZoneTexte 7"/>
          <p:cNvSpPr txBox="1"/>
          <p:nvPr/>
        </p:nvSpPr>
        <p:spPr>
          <a:xfrm>
            <a:off x="3683000" y="5962549"/>
            <a:ext cx="5397500" cy="820499"/>
          </a:xfrm>
          <a:prstGeom prst="rect">
            <a:avLst/>
          </a:prstGeom>
          <a:solidFill>
            <a:srgbClr val="D9D9D9"/>
          </a:solidFill>
          <a:ln>
            <a:noFill/>
          </a:ln>
          <a:effectLst/>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en-GB" sz="1200" dirty="0" smtClean="0">
                <a:latin typeface="Courier New"/>
                <a:cs typeface="Courier New"/>
              </a:rPr>
              <a:t>Measurement of an excess in the yield of J/</a:t>
            </a:r>
            <a:r>
              <a:rPr lang="en-GB" sz="1200" dirty="0" err="1" smtClean="0">
                <a:latin typeface="Courier New"/>
                <a:cs typeface="Courier New"/>
              </a:rPr>
              <a:t>ψ</a:t>
            </a:r>
            <a:r>
              <a:rPr lang="en-GB" sz="1200" dirty="0" smtClean="0">
                <a:latin typeface="Courier New"/>
                <a:cs typeface="Courier New"/>
              </a:rPr>
              <a:t> at very low </a:t>
            </a:r>
            <a:r>
              <a:rPr lang="en-GB" sz="1200" dirty="0" err="1" smtClean="0">
                <a:latin typeface="Courier New"/>
                <a:cs typeface="Courier New"/>
              </a:rPr>
              <a:t>pT</a:t>
            </a:r>
            <a:r>
              <a:rPr lang="en-GB" sz="1200" dirty="0" smtClean="0">
                <a:latin typeface="Courier New"/>
                <a:cs typeface="Courier New"/>
              </a:rPr>
              <a:t> in </a:t>
            </a:r>
            <a:r>
              <a:rPr lang="en-GB" sz="1200" dirty="0" err="1" smtClean="0">
                <a:latin typeface="Courier New"/>
                <a:cs typeface="Courier New"/>
              </a:rPr>
              <a:t>Pb-Pb</a:t>
            </a:r>
            <a:r>
              <a:rPr lang="en-GB" sz="1200" dirty="0" smtClean="0">
                <a:latin typeface="Courier New"/>
                <a:cs typeface="Courier New"/>
              </a:rPr>
              <a:t> collisions at √</a:t>
            </a:r>
            <a:r>
              <a:rPr lang="en-GB" sz="1200" dirty="0" err="1" smtClean="0">
                <a:latin typeface="Courier New"/>
                <a:cs typeface="Courier New"/>
              </a:rPr>
              <a:t>s</a:t>
            </a:r>
            <a:r>
              <a:rPr lang="en-GB" sz="1200" baseline="-25000" dirty="0" err="1" smtClean="0">
                <a:latin typeface="Courier New"/>
                <a:cs typeface="Courier New"/>
              </a:rPr>
              <a:t>NN</a:t>
            </a:r>
            <a:r>
              <a:rPr lang="en-GB" sz="1200" dirty="0" smtClean="0">
                <a:latin typeface="Courier New"/>
                <a:cs typeface="Courier New"/>
              </a:rPr>
              <a:t> = 2.76 </a:t>
            </a:r>
            <a:r>
              <a:rPr lang="en-GB" sz="1200" dirty="0" err="1" smtClean="0">
                <a:latin typeface="Courier New"/>
                <a:cs typeface="Courier New"/>
              </a:rPr>
              <a:t>TeV</a:t>
            </a:r>
            <a:r>
              <a:rPr lang="en-GB" sz="1200" dirty="0" smtClean="0">
                <a:latin typeface="Courier New"/>
                <a:cs typeface="Courier New"/>
              </a:rPr>
              <a:t>, ALICE Collaboration, CERN-PH-EP-2015-</a:t>
            </a:r>
            <a:r>
              <a:rPr lang="en-GB" sz="1200" dirty="0" smtClean="0">
                <a:latin typeface="Courier New"/>
                <a:cs typeface="Courier New"/>
              </a:rPr>
              <a:t>268</a:t>
            </a:r>
          </a:p>
          <a:p>
            <a:pPr algn="ctr"/>
            <a:r>
              <a:rPr lang="en-GB" sz="1200" dirty="0">
                <a:latin typeface="Courier New"/>
                <a:cs typeface="Courier New"/>
              </a:rPr>
              <a:t>Wed Sep 30</a:t>
            </a:r>
            <a:r>
              <a:rPr lang="en-GB" sz="1200" baseline="30000" dirty="0">
                <a:latin typeface="Courier New"/>
                <a:cs typeface="Courier New"/>
              </a:rPr>
              <a:t>th</a:t>
            </a:r>
            <a:r>
              <a:rPr lang="en-GB" sz="1200" dirty="0">
                <a:latin typeface="Courier New"/>
                <a:cs typeface="Courier New"/>
              </a:rPr>
              <a:t> 2015 arXiv:1509.08802 </a:t>
            </a:r>
          </a:p>
        </p:txBody>
      </p:sp>
    </p:spTree>
    <p:extLst>
      <p:ext uri="{BB962C8B-B14F-4D97-AF65-F5344CB8AC3E}">
        <p14:creationId xmlns:p14="http://schemas.microsoft.com/office/powerpoint/2010/main" val="3425395505"/>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More reading</a:t>
            </a:r>
            <a:endParaRPr lang="en-GB" dirty="0"/>
          </a:p>
        </p:txBody>
      </p:sp>
      <p:sp>
        <p:nvSpPr>
          <p:cNvPr id="3" name="Espace réservé du contenu 2"/>
          <p:cNvSpPr>
            <a:spLocks noGrp="1"/>
          </p:cNvSpPr>
          <p:nvPr>
            <p:ph idx="1"/>
          </p:nvPr>
        </p:nvSpPr>
        <p:spPr/>
        <p:txBody>
          <a:bodyPr/>
          <a:lstStyle/>
          <a:p>
            <a:r>
              <a:rPr lang="en-GB" dirty="0" smtClean="0"/>
              <a:t>110</a:t>
            </a:r>
            <a:r>
              <a:rPr lang="en-GB" dirty="0" smtClean="0"/>
              <a:t> </a:t>
            </a:r>
            <a:r>
              <a:rPr lang="en-GB" dirty="0" smtClean="0"/>
              <a:t>ALICE publications since 2010:</a:t>
            </a:r>
          </a:p>
          <a:p>
            <a:pPr lvl="1"/>
            <a:r>
              <a:rPr lang="en-GB" dirty="0">
                <a:hlinkClick r:id="rId2"/>
              </a:rPr>
              <a:t>http://aliceinfo.cern.ch/ArtSubmission/</a:t>
            </a:r>
            <a:r>
              <a:rPr lang="en-GB" dirty="0" smtClean="0">
                <a:hlinkClick r:id="rId2"/>
              </a:rPr>
              <a:t>publications</a:t>
            </a:r>
            <a:endParaRPr lang="en-GB" dirty="0" smtClean="0"/>
          </a:p>
          <a:p>
            <a:r>
              <a:rPr lang="en-GB" dirty="0" smtClean="0"/>
              <a:t>17 </a:t>
            </a:r>
            <a:r>
              <a:rPr lang="en-GB" dirty="0" smtClean="0"/>
              <a:t>on </a:t>
            </a:r>
            <a:r>
              <a:rPr lang="en-GB" dirty="0" err="1" smtClean="0"/>
              <a:t>quarkonia</a:t>
            </a:r>
            <a:r>
              <a:rPr lang="en-GB" dirty="0" smtClean="0"/>
              <a:t> at forward rapidity with the ALICE MUON Spectrometer.</a:t>
            </a:r>
            <a:endParaRPr lang="en-GB" dirty="0"/>
          </a:p>
        </p:txBody>
      </p:sp>
      <p:sp>
        <p:nvSpPr>
          <p:cNvPr id="6" name="Espace réservé du numéro de diapositive 5"/>
          <p:cNvSpPr>
            <a:spLocks noGrp="1"/>
          </p:cNvSpPr>
          <p:nvPr>
            <p:ph type="sldNum" sz="quarter" idx="12"/>
          </p:nvPr>
        </p:nvSpPr>
        <p:spPr/>
        <p:txBody>
          <a:bodyPr/>
          <a:lstStyle/>
          <a:p>
            <a:fld id="{C5DEC1AB-76CD-D94A-A2FE-67B7BC71C580}" type="slidenum">
              <a:rPr lang="en-GB" smtClean="0"/>
              <a:t>68</a:t>
            </a:fld>
            <a:endParaRPr lang="en-GB"/>
          </a:p>
        </p:txBody>
      </p:sp>
    </p:spTree>
    <p:extLst>
      <p:ext uri="{BB962C8B-B14F-4D97-AF65-F5344CB8AC3E}">
        <p14:creationId xmlns:p14="http://schemas.microsoft.com/office/powerpoint/2010/main" val="1823240135"/>
      </p:ext>
    </p:extLst>
  </p:cSld>
  <p:clrMapOvr>
    <a:masterClrMapping/>
  </p:clrMapOvr>
  <p:timing>
    <p:tnLst>
      <p:par>
        <p:cTn xmlns:p14="http://schemas.microsoft.com/office/powerpoint/2010/mai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20144" y="0"/>
            <a:ext cx="7674663" cy="1143000"/>
          </a:xfrm>
        </p:spPr>
        <p:txBody>
          <a:bodyPr/>
          <a:lstStyle/>
          <a:p>
            <a:r>
              <a:rPr lang="en-GB" dirty="0" smtClean="0"/>
              <a:t>The phase of </a:t>
            </a:r>
            <a:r>
              <a:rPr lang="en-GB" dirty="0" err="1" smtClean="0"/>
              <a:t>deconfinement</a:t>
            </a:r>
            <a:endParaRPr lang="en-GB" dirty="0"/>
          </a:p>
        </p:txBody>
      </p:sp>
      <p:sp>
        <p:nvSpPr>
          <p:cNvPr id="3" name="Espace réservé du contenu 2"/>
          <p:cNvSpPr>
            <a:spLocks noGrp="1"/>
          </p:cNvSpPr>
          <p:nvPr>
            <p:ph idx="1"/>
          </p:nvPr>
        </p:nvSpPr>
        <p:spPr>
          <a:xfrm>
            <a:off x="93217" y="1600200"/>
            <a:ext cx="4206415" cy="4381500"/>
          </a:xfrm>
        </p:spPr>
        <p:txBody>
          <a:bodyPr>
            <a:normAutofit/>
          </a:bodyPr>
          <a:lstStyle/>
          <a:p>
            <a:pPr>
              <a:buFont typeface="Wingdings" charset="2"/>
              <a:buChar char="ü"/>
            </a:pPr>
            <a:r>
              <a:rPr lang="en-GB" dirty="0" smtClean="0"/>
              <a:t>ALICE is measuring open heavy flavours at low </a:t>
            </a:r>
            <a:r>
              <a:rPr lang="en-GB" dirty="0" err="1" smtClean="0"/>
              <a:t>p</a:t>
            </a:r>
            <a:r>
              <a:rPr lang="en-GB" baseline="-25000" dirty="0" err="1" smtClean="0"/>
              <a:t>T</a:t>
            </a:r>
            <a:r>
              <a:rPr lang="en-GB" dirty="0" err="1" smtClean="0"/>
              <a:t>.</a:t>
            </a:r>
            <a:endParaRPr lang="en-GB" dirty="0" smtClean="0"/>
          </a:p>
          <a:p>
            <a:pPr>
              <a:buFont typeface="Wingdings" charset="2"/>
              <a:buChar char="ü"/>
            </a:pPr>
            <a:r>
              <a:rPr lang="en-GB" dirty="0" smtClean="0"/>
              <a:t>Uncertainties still larger.</a:t>
            </a:r>
          </a:p>
          <a:p>
            <a:pPr>
              <a:buFont typeface="Wingdings" charset="2"/>
              <a:buChar char="ü"/>
            </a:pPr>
            <a:r>
              <a:rPr lang="en-GB" dirty="0" smtClean="0"/>
              <a:t>A challenge for the ALICE upgrade program.</a:t>
            </a:r>
            <a:endParaRPr lang="en-GB" dirty="0"/>
          </a:p>
        </p:txBody>
      </p:sp>
      <p:pic>
        <p:nvPicPr>
          <p:cNvPr id="4" name="Image 3"/>
          <p:cNvPicPr>
            <a:picLocks noChangeAspect="1"/>
          </p:cNvPicPr>
          <p:nvPr/>
        </p:nvPicPr>
        <p:blipFill>
          <a:blip r:embed="rId2"/>
          <a:stretch>
            <a:fillRect/>
          </a:stretch>
        </p:blipFill>
        <p:spPr>
          <a:xfrm>
            <a:off x="4056686" y="1622453"/>
            <a:ext cx="5023906" cy="4749530"/>
          </a:xfrm>
          <a:prstGeom prst="rect">
            <a:avLst/>
          </a:prstGeom>
        </p:spPr>
      </p:pic>
      <p:sp>
        <p:nvSpPr>
          <p:cNvPr id="5" name="ZoneTexte 4"/>
          <p:cNvSpPr txBox="1"/>
          <p:nvPr/>
        </p:nvSpPr>
        <p:spPr>
          <a:xfrm>
            <a:off x="4532674" y="1338005"/>
            <a:ext cx="4416150"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fr-FR" sz="1400" dirty="0" smtClean="0">
                <a:solidFill>
                  <a:srgbClr val="800000"/>
                </a:solidFill>
                <a:latin typeface="Courier New"/>
                <a:cs typeface="Courier New"/>
              </a:rPr>
              <a:t>ALICE, JHEP </a:t>
            </a:r>
            <a:r>
              <a:rPr lang="fr-FR" sz="1400" dirty="0">
                <a:solidFill>
                  <a:srgbClr val="800000"/>
                </a:solidFill>
                <a:latin typeface="Courier New"/>
                <a:cs typeface="Courier New"/>
              </a:rPr>
              <a:t>09 (2012) </a:t>
            </a:r>
            <a:r>
              <a:rPr lang="fr-FR" sz="1400" dirty="0" smtClean="0">
                <a:solidFill>
                  <a:srgbClr val="800000"/>
                </a:solidFill>
                <a:latin typeface="Courier New"/>
                <a:cs typeface="Courier New"/>
              </a:rPr>
              <a:t>arXiv</a:t>
            </a:r>
            <a:r>
              <a:rPr lang="fr-FR" sz="1400" dirty="0">
                <a:solidFill>
                  <a:srgbClr val="800000"/>
                </a:solidFill>
                <a:latin typeface="Courier New"/>
                <a:cs typeface="Courier New"/>
              </a:rPr>
              <a:t>:</a:t>
            </a:r>
            <a:r>
              <a:rPr lang="fr-FR" sz="1400" dirty="0" smtClean="0">
                <a:solidFill>
                  <a:srgbClr val="800000"/>
                </a:solidFill>
                <a:latin typeface="Courier New"/>
                <a:cs typeface="Courier New"/>
              </a:rPr>
              <a:t>1203.2160</a:t>
            </a:r>
            <a:endParaRPr lang="en-US" sz="1400" dirty="0">
              <a:solidFill>
                <a:srgbClr val="800000"/>
              </a:solidFill>
              <a:latin typeface="Courier New"/>
              <a:cs typeface="Courier New"/>
            </a:endParaRPr>
          </a:p>
        </p:txBody>
      </p:sp>
      <p:sp>
        <p:nvSpPr>
          <p:cNvPr id="6" name="ZoneTexte 5"/>
          <p:cNvSpPr txBox="1"/>
          <p:nvPr/>
        </p:nvSpPr>
        <p:spPr>
          <a:xfrm>
            <a:off x="109513" y="6146800"/>
            <a:ext cx="7446987" cy="646331"/>
          </a:xfrm>
          <a:prstGeom prst="rect">
            <a:avLst/>
          </a:prstGeom>
          <a:noFill/>
        </p:spPr>
        <p:txBody>
          <a:bodyPr wrap="square" rtlCol="0">
            <a:spAutoFit/>
          </a:bodyPr>
          <a:lstStyle/>
          <a:p>
            <a:pPr algn="ctr"/>
            <a:r>
              <a:rPr lang="en-GB" dirty="0" smtClean="0"/>
              <a:t>Caveat. I have not shown many interesting results of ALICE on heavy flavour at mid-rapidity. Strong complementary between mid and forward.</a:t>
            </a:r>
            <a:endParaRPr lang="en-GB" dirty="0"/>
          </a:p>
        </p:txBody>
      </p:sp>
      <p:sp>
        <p:nvSpPr>
          <p:cNvPr id="9" name="Espace réservé du numéro de diapositive 8"/>
          <p:cNvSpPr>
            <a:spLocks noGrp="1"/>
          </p:cNvSpPr>
          <p:nvPr>
            <p:ph type="sldNum" sz="quarter" idx="12"/>
          </p:nvPr>
        </p:nvSpPr>
        <p:spPr/>
        <p:txBody>
          <a:bodyPr/>
          <a:lstStyle/>
          <a:p>
            <a:fld id="{C5DEC1AB-76CD-D94A-A2FE-67B7BC71C580}" type="slidenum">
              <a:rPr lang="en-GB" smtClean="0"/>
              <a:t>69</a:t>
            </a:fld>
            <a:endParaRPr lang="en-GB"/>
          </a:p>
        </p:txBody>
      </p:sp>
    </p:spTree>
    <p:extLst>
      <p:ext uri="{BB962C8B-B14F-4D97-AF65-F5344CB8AC3E}">
        <p14:creationId xmlns:p14="http://schemas.microsoft.com/office/powerpoint/2010/main" val="2728485927"/>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Main QCD properties</a:t>
            </a:r>
            <a:endParaRPr lang="en-GB" dirty="0"/>
          </a:p>
        </p:txBody>
      </p:sp>
      <p:sp>
        <p:nvSpPr>
          <p:cNvPr id="3" name="Espace réservé du contenu 2"/>
          <p:cNvSpPr>
            <a:spLocks noGrp="1"/>
          </p:cNvSpPr>
          <p:nvPr>
            <p:ph idx="1"/>
          </p:nvPr>
        </p:nvSpPr>
        <p:spPr>
          <a:xfrm>
            <a:off x="228600" y="1485900"/>
            <a:ext cx="8801100" cy="4983163"/>
          </a:xfrm>
        </p:spPr>
        <p:txBody>
          <a:bodyPr>
            <a:normAutofit lnSpcReduction="10000"/>
          </a:bodyPr>
          <a:lstStyle/>
          <a:p>
            <a:pPr>
              <a:buFont typeface="Wingdings" charset="2"/>
              <a:buChar char="ü"/>
            </a:pPr>
            <a:r>
              <a:rPr lang="en-GB" dirty="0" smtClean="0"/>
              <a:t>Hadron are not punctual particles!</a:t>
            </a:r>
          </a:p>
          <a:p>
            <a:pPr>
              <a:buFont typeface="Wingdings" charset="2"/>
              <a:buChar char="ü"/>
            </a:pPr>
            <a:r>
              <a:rPr lang="en-GB" dirty="0" smtClean="0"/>
              <a:t>They are bound states of quarks (meson=q-</a:t>
            </a:r>
            <a:r>
              <a:rPr lang="en-GB" dirty="0" err="1" smtClean="0"/>
              <a:t>qbar</a:t>
            </a:r>
            <a:r>
              <a:rPr lang="en-GB" dirty="0" smtClean="0"/>
              <a:t>, baryon=</a:t>
            </a:r>
            <a:r>
              <a:rPr lang="en-GB" dirty="0" err="1" smtClean="0"/>
              <a:t>qqq</a:t>
            </a:r>
            <a:r>
              <a:rPr lang="en-GB" dirty="0" smtClean="0"/>
              <a:t>).</a:t>
            </a:r>
          </a:p>
          <a:p>
            <a:pPr>
              <a:buFont typeface="Wingdings" charset="2"/>
              <a:buChar char="ü"/>
            </a:pPr>
            <a:r>
              <a:rPr lang="en-GB" dirty="0" smtClean="0"/>
              <a:t>Gluons are the carrier.</a:t>
            </a:r>
          </a:p>
          <a:p>
            <a:pPr>
              <a:buFont typeface="Wingdings" charset="2"/>
              <a:buChar char="ü"/>
            </a:pPr>
            <a:r>
              <a:rPr lang="en-GB" dirty="0" smtClean="0"/>
              <a:t>The strong force charge” is the colour.</a:t>
            </a:r>
          </a:p>
          <a:p>
            <a:pPr>
              <a:buFont typeface="Wingdings" charset="2"/>
              <a:buChar char="ü"/>
            </a:pPr>
            <a:r>
              <a:rPr lang="en-GB" dirty="0" err="1" smtClean="0"/>
              <a:t>Gluos</a:t>
            </a:r>
            <a:r>
              <a:rPr lang="en-GB" dirty="0" smtClean="0"/>
              <a:t> are a coloured carrier (non </a:t>
            </a:r>
            <a:r>
              <a:rPr lang="en-GB" dirty="0" err="1" smtClean="0"/>
              <a:t>abelian</a:t>
            </a:r>
            <a:r>
              <a:rPr lang="en-GB" dirty="0" smtClean="0"/>
              <a:t> QFT).</a:t>
            </a:r>
          </a:p>
          <a:p>
            <a:pPr>
              <a:buFont typeface="Wingdings" charset="2"/>
              <a:buChar char="ü"/>
            </a:pPr>
            <a:r>
              <a:rPr lang="en-GB" dirty="0" smtClean="0"/>
              <a:t>Quark are confined in hadrons.</a:t>
            </a:r>
          </a:p>
          <a:p>
            <a:pPr>
              <a:buFont typeface="Wingdings" charset="2"/>
              <a:buChar char="ü"/>
            </a:pPr>
            <a:r>
              <a:rPr lang="en-GB" dirty="0" smtClean="0"/>
              <a:t>The </a:t>
            </a:r>
            <a:r>
              <a:rPr lang="en-GB" dirty="0" smtClean="0"/>
              <a:t>strength </a:t>
            </a:r>
            <a:r>
              <a:rPr lang="en-GB" dirty="0" smtClean="0"/>
              <a:t>of the interaction is &gt;1.</a:t>
            </a:r>
          </a:p>
          <a:p>
            <a:pPr>
              <a:buFont typeface="Wingdings" charset="2"/>
              <a:buChar char="ü"/>
            </a:pPr>
            <a:endParaRPr lang="en-GB" dirty="0"/>
          </a:p>
        </p:txBody>
      </p:sp>
      <p:sp>
        <p:nvSpPr>
          <p:cNvPr id="4" name="Espace réservé du numéro de diapositive 3"/>
          <p:cNvSpPr>
            <a:spLocks noGrp="1"/>
          </p:cNvSpPr>
          <p:nvPr>
            <p:ph type="sldNum" sz="quarter" idx="12"/>
          </p:nvPr>
        </p:nvSpPr>
        <p:spPr/>
        <p:txBody>
          <a:bodyPr/>
          <a:lstStyle/>
          <a:p>
            <a:fld id="{C5DEC1AB-76CD-D94A-A2FE-67B7BC71C580}" type="slidenum">
              <a:rPr lang="en-GB" smtClean="0"/>
              <a:t>7</a:t>
            </a:fld>
            <a:endParaRPr lang="en-GB"/>
          </a:p>
        </p:txBody>
      </p:sp>
    </p:spTree>
    <p:extLst>
      <p:ext uri="{BB962C8B-B14F-4D97-AF65-F5344CB8AC3E}">
        <p14:creationId xmlns:p14="http://schemas.microsoft.com/office/powerpoint/2010/main" val="4286634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4" presetClass="entr" presetSubtype="1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42331" y="415762"/>
            <a:ext cx="7211567" cy="433854"/>
          </a:xfrm>
        </p:spPr>
        <p:txBody>
          <a:bodyPr>
            <a:noAutofit/>
          </a:bodyPr>
          <a:lstStyle/>
          <a:p>
            <a:r>
              <a:rPr lang="en-GB" sz="4000" b="0" dirty="0" smtClean="0"/>
              <a:t>The phase of </a:t>
            </a:r>
            <a:r>
              <a:rPr lang="en-GB" sz="4000" b="0" dirty="0" err="1" smtClean="0"/>
              <a:t>deconfinement</a:t>
            </a:r>
            <a:endParaRPr lang="en-GB" sz="4000" b="0" dirty="0"/>
          </a:p>
        </p:txBody>
      </p:sp>
      <p:sp>
        <p:nvSpPr>
          <p:cNvPr id="3" name="Espace réservé du contenu 2"/>
          <p:cNvSpPr>
            <a:spLocks noGrp="1"/>
          </p:cNvSpPr>
          <p:nvPr>
            <p:ph sz="quarter" idx="10"/>
          </p:nvPr>
        </p:nvSpPr>
        <p:spPr>
          <a:xfrm>
            <a:off x="255411" y="1160871"/>
            <a:ext cx="8875889" cy="848573"/>
          </a:xfrm>
        </p:spPr>
        <p:txBody>
          <a:bodyPr>
            <a:noAutofit/>
          </a:bodyPr>
          <a:lstStyle/>
          <a:p>
            <a:r>
              <a:rPr lang="en-GB" sz="2400" b="0" dirty="0" smtClean="0"/>
              <a:t>Measurement of open heavy flavours : charm and beauty, is mandatory.</a:t>
            </a:r>
            <a:endParaRPr lang="en-GB" sz="2400" b="0" dirty="0"/>
          </a:p>
        </p:txBody>
      </p:sp>
      <p:sp>
        <p:nvSpPr>
          <p:cNvPr id="4" name="Espace réservé du contenu 3"/>
          <p:cNvSpPr>
            <a:spLocks noGrp="1"/>
          </p:cNvSpPr>
          <p:nvPr>
            <p:ph sz="quarter" idx="11"/>
          </p:nvPr>
        </p:nvSpPr>
        <p:spPr>
          <a:xfrm>
            <a:off x="162281" y="1826136"/>
            <a:ext cx="3718150" cy="4530214"/>
          </a:xfrm>
        </p:spPr>
        <p:txBody>
          <a:bodyPr/>
          <a:lstStyle/>
          <a:p>
            <a:r>
              <a:rPr lang="en-GB" dirty="0" smtClean="0"/>
              <a:t>Suppression is observed for </a:t>
            </a:r>
            <a:r>
              <a:rPr lang="en-GB" dirty="0" err="1" smtClean="0"/>
              <a:t>p</a:t>
            </a:r>
            <a:r>
              <a:rPr lang="en-GB" baseline="-25000" dirty="0" err="1" smtClean="0"/>
              <a:t>T</a:t>
            </a:r>
            <a:r>
              <a:rPr lang="en-GB" dirty="0" smtClean="0"/>
              <a:t>&gt;4 </a:t>
            </a:r>
            <a:r>
              <a:rPr lang="en-GB" dirty="0" err="1" smtClean="0"/>
              <a:t>GeV</a:t>
            </a:r>
            <a:r>
              <a:rPr lang="en-GB" dirty="0" smtClean="0"/>
              <a:t>.</a:t>
            </a:r>
          </a:p>
          <a:p>
            <a:r>
              <a:rPr lang="en-GB" dirty="0" smtClean="0"/>
              <a:t>Decreasing to lower </a:t>
            </a:r>
            <a:r>
              <a:rPr lang="en-GB" dirty="0" err="1" smtClean="0"/>
              <a:t>p</a:t>
            </a:r>
            <a:r>
              <a:rPr lang="en-GB" baseline="-25000" dirty="0" err="1" smtClean="0"/>
              <a:t>T</a:t>
            </a:r>
            <a:r>
              <a:rPr lang="en-GB" dirty="0" smtClean="0"/>
              <a:t> is crucial.</a:t>
            </a:r>
            <a:endParaRPr lang="en-GB" dirty="0"/>
          </a:p>
        </p:txBody>
      </p:sp>
      <p:sp>
        <p:nvSpPr>
          <p:cNvPr id="11" name="ZoneTexte 10"/>
          <p:cNvSpPr txBox="1"/>
          <p:nvPr/>
        </p:nvSpPr>
        <p:spPr>
          <a:xfrm>
            <a:off x="3880431" y="5752639"/>
            <a:ext cx="5105514" cy="646331"/>
          </a:xfrm>
          <a:prstGeom prst="rect">
            <a:avLst/>
          </a:prstGeom>
          <a:noFill/>
          <a:ln w="28575" cmpd="sng">
            <a:solidFill>
              <a:srgbClr val="FF0000"/>
            </a:solidFill>
          </a:ln>
        </p:spPr>
        <p:txBody>
          <a:bodyPr wrap="square" rtlCol="0">
            <a:spAutoFit/>
          </a:bodyPr>
          <a:lstStyle/>
          <a:p>
            <a:pPr algn="ctr"/>
            <a:r>
              <a:rPr lang="en-GB" dirty="0" smtClean="0">
                <a:solidFill>
                  <a:srgbClr val="FF0000"/>
                </a:solidFill>
              </a:rPr>
              <a:t>Disentangling beauty and charm contributions and reaching lower </a:t>
            </a:r>
            <a:r>
              <a:rPr lang="en-GB" dirty="0" err="1" smtClean="0">
                <a:solidFill>
                  <a:srgbClr val="FF0000"/>
                </a:solidFill>
              </a:rPr>
              <a:t>p</a:t>
            </a:r>
            <a:r>
              <a:rPr lang="en-GB" baseline="-25000" dirty="0" err="1" smtClean="0">
                <a:solidFill>
                  <a:srgbClr val="FF0000"/>
                </a:solidFill>
              </a:rPr>
              <a:t>T</a:t>
            </a:r>
            <a:r>
              <a:rPr lang="en-GB" dirty="0" smtClean="0">
                <a:solidFill>
                  <a:srgbClr val="FF0000"/>
                </a:solidFill>
              </a:rPr>
              <a:t> reach is challenging.</a:t>
            </a:r>
            <a:endParaRPr lang="en-GB" dirty="0">
              <a:solidFill>
                <a:srgbClr val="FF0000"/>
              </a:solidFill>
            </a:endParaRPr>
          </a:p>
        </p:txBody>
      </p:sp>
      <p:grpSp>
        <p:nvGrpSpPr>
          <p:cNvPr id="8" name="Grouper 7"/>
          <p:cNvGrpSpPr/>
          <p:nvPr/>
        </p:nvGrpSpPr>
        <p:grpSpPr>
          <a:xfrm>
            <a:off x="3762841" y="2009445"/>
            <a:ext cx="4987925" cy="3583213"/>
            <a:chOff x="3762841" y="2009445"/>
            <a:chExt cx="4987925" cy="3583213"/>
          </a:xfrm>
        </p:grpSpPr>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2841" y="2009445"/>
              <a:ext cx="4987925" cy="35078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Rectangle 11"/>
            <p:cNvSpPr/>
            <p:nvPr/>
          </p:nvSpPr>
          <p:spPr>
            <a:xfrm>
              <a:off x="3800941" y="5284881"/>
              <a:ext cx="3877040" cy="307777"/>
            </a:xfrm>
            <a:prstGeom prst="rect">
              <a:avLst/>
            </a:prstGeom>
            <a:solidFill>
              <a:schemeClr val="accent1">
                <a:lumMod val="60000"/>
                <a:lumOff val="40000"/>
              </a:schemeClr>
            </a:solidFill>
          </p:spPr>
          <p:style>
            <a:lnRef idx="1">
              <a:schemeClr val="accent1"/>
            </a:lnRef>
            <a:fillRef idx="2">
              <a:schemeClr val="accent1"/>
            </a:fillRef>
            <a:effectRef idx="1">
              <a:schemeClr val="accent1"/>
            </a:effectRef>
            <a:fontRef idx="minor">
              <a:schemeClr val="dk1"/>
            </a:fontRef>
          </p:style>
          <p:txBody>
            <a:bodyPr wrap="square">
              <a:spAutoFit/>
            </a:bodyPr>
            <a:lstStyle/>
            <a:p>
              <a:pPr algn="ctr"/>
              <a:r>
                <a:rPr lang="fr-FR" sz="1400" dirty="0" smtClean="0">
                  <a:solidFill>
                    <a:srgbClr val="000000"/>
                  </a:solidFill>
                  <a:latin typeface="Courier New" charset="0"/>
                  <a:ea typeface="ＭＳ Ｐゴシック" charset="0"/>
                  <a:cs typeface="Courier New" charset="0"/>
                </a:rPr>
                <a:t>ALICE, PRL 109 112301(2012)</a:t>
              </a:r>
              <a:endParaRPr lang="en-GB" sz="1400" dirty="0">
                <a:solidFill>
                  <a:srgbClr val="000000"/>
                </a:solidFill>
                <a:latin typeface="Courier New" charset="0"/>
                <a:ea typeface="ＭＳ Ｐゴシック" charset="0"/>
                <a:cs typeface="Courier New" charset="0"/>
              </a:endParaRPr>
            </a:p>
          </p:txBody>
        </p:sp>
      </p:grpSp>
      <p:sp>
        <p:nvSpPr>
          <p:cNvPr id="9" name="Espace réservé du numéro de diapositive 8"/>
          <p:cNvSpPr>
            <a:spLocks noGrp="1"/>
          </p:cNvSpPr>
          <p:nvPr>
            <p:ph type="sldNum" sz="quarter" idx="4"/>
          </p:nvPr>
        </p:nvSpPr>
        <p:spPr/>
        <p:txBody>
          <a:bodyPr/>
          <a:lstStyle/>
          <a:p>
            <a:fld id="{2066355A-084C-D24E-9AD2-7E4FC41EA627}" type="slidenum">
              <a:rPr lang="en-US" smtClean="0"/>
              <a:pPr/>
              <a:t>70</a:t>
            </a:fld>
            <a:endParaRPr lang="en-US" dirty="0"/>
          </a:p>
        </p:txBody>
      </p:sp>
    </p:spTree>
    <p:extLst>
      <p:ext uri="{BB962C8B-B14F-4D97-AF65-F5344CB8AC3E}">
        <p14:creationId xmlns:p14="http://schemas.microsoft.com/office/powerpoint/2010/main" val="414055363"/>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Espace réservé du contenu 6" descr="alice_sansdesc.jpg"/>
          <p:cNvPicPr>
            <a:picLocks noGrp="1" noChangeAspect="1"/>
          </p:cNvPicPr>
          <p:nvPr>
            <p:ph idx="1"/>
          </p:nvPr>
        </p:nvPicPr>
        <p:blipFill>
          <a:blip r:embed="rId3">
            <a:extLst>
              <a:ext uri="{28A0092B-C50C-407E-A947-70E740481C1C}">
                <a14:useLocalDpi xmlns:a14="http://schemas.microsoft.com/office/drawing/2010/main" val="0"/>
              </a:ext>
            </a:extLst>
          </a:blip>
          <a:srcRect l="-16644" r="-16644"/>
          <a:stretch>
            <a:fillRect/>
          </a:stretch>
        </p:blipFill>
        <p:spPr>
          <a:xfrm>
            <a:off x="1719148" y="3255512"/>
            <a:ext cx="6237287" cy="3429000"/>
          </a:xfrm>
        </p:spPr>
      </p:pic>
      <p:sp>
        <p:nvSpPr>
          <p:cNvPr id="2" name="Titre 1"/>
          <p:cNvSpPr>
            <a:spLocks noGrp="1"/>
          </p:cNvSpPr>
          <p:nvPr>
            <p:ph type="title"/>
          </p:nvPr>
        </p:nvSpPr>
        <p:spPr>
          <a:xfrm>
            <a:off x="1255716" y="174086"/>
            <a:ext cx="7072482" cy="590550"/>
          </a:xfrm>
        </p:spPr>
        <p:txBody>
          <a:bodyPr rtlCol="0">
            <a:normAutofit fontScale="90000"/>
          </a:bodyPr>
          <a:lstStyle/>
          <a:p>
            <a:pPr eaLnBrk="1" fontAlgn="auto" hangingPunct="1">
              <a:spcAft>
                <a:spcPts val="0"/>
              </a:spcAft>
              <a:defRPr/>
            </a:pPr>
            <a:r>
              <a:rPr lang="en-GB" dirty="0" smtClean="0">
                <a:ea typeface="+mj-ea"/>
                <a:cs typeface="+mj-cs"/>
              </a:rPr>
              <a:t>ALICE Detector Upgrade</a:t>
            </a:r>
          </a:p>
        </p:txBody>
      </p:sp>
      <p:sp>
        <p:nvSpPr>
          <p:cNvPr id="25610" name="ZoneTexte 10"/>
          <p:cNvSpPr txBox="1">
            <a:spLocks noChangeArrowheads="1"/>
          </p:cNvSpPr>
          <p:nvPr/>
        </p:nvSpPr>
        <p:spPr bwMode="auto">
          <a:xfrm>
            <a:off x="198323" y="2901499"/>
            <a:ext cx="1520825" cy="955675"/>
          </a:xfrm>
          <a:prstGeom prst="rect">
            <a:avLst/>
          </a:prstGeom>
          <a:solidFill>
            <a:schemeClr val="accent1">
              <a:lumMod val="60000"/>
              <a:lumOff val="40000"/>
              <a:alpha val="70000"/>
            </a:schemeClr>
          </a:solidFill>
          <a:ln w="9525">
            <a:noFill/>
            <a:miter lim="800000"/>
            <a:headEnd/>
            <a:tailEnd/>
          </a:ln>
        </p:spPr>
        <p:txBody>
          <a:bodyPr>
            <a:spAutoFit/>
          </a:bodyPr>
          <a:lstStyle/>
          <a:p>
            <a:pPr algn="ctr">
              <a:defRPr/>
            </a:pPr>
            <a:r>
              <a:rPr lang="en-GB" sz="1400" b="1" dirty="0">
                <a:latin typeface="Comic Sans MS"/>
                <a:ea typeface="ＭＳ Ｐゴシック" charset="-128"/>
                <a:cs typeface="Comic Sans MS"/>
              </a:rPr>
              <a:t>TRD</a:t>
            </a:r>
            <a:r>
              <a:rPr lang="en-GB" sz="1400" dirty="0">
                <a:latin typeface="Comic Sans MS"/>
                <a:ea typeface="ＭＳ Ｐゴシック" charset="-128"/>
                <a:cs typeface="Comic Sans MS"/>
              </a:rPr>
              <a:t>, </a:t>
            </a:r>
            <a:r>
              <a:rPr lang="en-GB" sz="1400" b="1" dirty="0">
                <a:latin typeface="Comic Sans MS"/>
                <a:ea typeface="ＭＳ Ｐゴシック" charset="-128"/>
                <a:cs typeface="Comic Sans MS"/>
              </a:rPr>
              <a:t>TOF</a:t>
            </a:r>
            <a:r>
              <a:rPr lang="en-GB" sz="1400" dirty="0">
                <a:latin typeface="Comic Sans MS"/>
                <a:ea typeface="ＭＳ Ｐゴシック" charset="-128"/>
                <a:cs typeface="Comic Sans MS"/>
              </a:rPr>
              <a:t>, </a:t>
            </a:r>
            <a:r>
              <a:rPr lang="en-GB" sz="1400" b="1" dirty="0">
                <a:latin typeface="Comic Sans MS"/>
                <a:ea typeface="ＭＳ Ｐゴシック" charset="-128"/>
                <a:cs typeface="Comic Sans MS"/>
              </a:rPr>
              <a:t>PHOS</a:t>
            </a:r>
            <a:r>
              <a:rPr lang="en-GB" sz="1400" dirty="0">
                <a:latin typeface="Comic Sans MS"/>
                <a:ea typeface="ＭＳ Ｐゴシック" charset="-128"/>
                <a:cs typeface="Comic Sans MS"/>
              </a:rPr>
              <a:t> : upgrade of the readout electronics </a:t>
            </a:r>
          </a:p>
        </p:txBody>
      </p:sp>
      <p:sp>
        <p:nvSpPr>
          <p:cNvPr id="26632" name="ZoneTexte 6"/>
          <p:cNvSpPr txBox="1">
            <a:spLocks noChangeArrowheads="1"/>
          </p:cNvSpPr>
          <p:nvPr/>
        </p:nvSpPr>
        <p:spPr bwMode="auto">
          <a:xfrm>
            <a:off x="138053" y="1075196"/>
            <a:ext cx="885966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800" dirty="0" smtClean="0">
                <a:latin typeface="Comic Sans MS"/>
                <a:cs typeface="Comic Sans MS"/>
              </a:rPr>
              <a:t>Increase luminosity (100 kHz IR) and </a:t>
            </a:r>
            <a:r>
              <a:rPr lang="en-GB" sz="1800" dirty="0">
                <a:latin typeface="Comic Sans MS"/>
                <a:cs typeface="Comic Sans MS"/>
              </a:rPr>
              <a:t>i</a:t>
            </a:r>
            <a:r>
              <a:rPr lang="en-GB" sz="1800" dirty="0" smtClean="0">
                <a:latin typeface="Comic Sans MS"/>
                <a:cs typeface="Comic Sans MS"/>
              </a:rPr>
              <a:t>mprove </a:t>
            </a:r>
            <a:r>
              <a:rPr lang="en-GB" sz="1800" dirty="0" err="1" smtClean="0">
                <a:latin typeface="Comic Sans MS"/>
                <a:cs typeface="Comic Sans MS"/>
              </a:rPr>
              <a:t>vertexing</a:t>
            </a:r>
            <a:endParaRPr lang="en-GB" sz="1800" dirty="0" smtClean="0">
              <a:latin typeface="Comic Sans MS"/>
              <a:cs typeface="Comic Sans MS"/>
            </a:endParaRPr>
          </a:p>
          <a:p>
            <a:pPr algn="ctr" eaLnBrk="1" hangingPunct="1"/>
            <a:r>
              <a:rPr lang="en-GB" sz="1800" dirty="0" smtClean="0">
                <a:latin typeface="Comic Sans MS"/>
                <a:cs typeface="Comic Sans MS"/>
              </a:rPr>
              <a:t> </a:t>
            </a:r>
            <a:r>
              <a:rPr lang="en-GB" sz="1800" dirty="0">
                <a:latin typeface="Comic Sans MS"/>
                <a:cs typeface="Comic Sans MS"/>
              </a:rPr>
              <a:t>and tracking capabilities of ALICE </a:t>
            </a:r>
            <a:r>
              <a:rPr lang="en-GB" sz="1800" b="1" dirty="0">
                <a:solidFill>
                  <a:srgbClr val="000090"/>
                </a:solidFill>
                <a:latin typeface="Comic Sans MS"/>
                <a:cs typeface="Comic Sans MS"/>
              </a:rPr>
              <a:t>at low </a:t>
            </a:r>
            <a:r>
              <a:rPr lang="en-GB" sz="1800" b="1" dirty="0" err="1" smtClean="0">
                <a:solidFill>
                  <a:srgbClr val="000090"/>
                </a:solidFill>
                <a:latin typeface="Comic Sans MS"/>
                <a:cs typeface="Comic Sans MS"/>
              </a:rPr>
              <a:t>p</a:t>
            </a:r>
            <a:r>
              <a:rPr lang="en-GB" sz="1800" b="1" baseline="-25000" dirty="0" err="1" smtClean="0">
                <a:solidFill>
                  <a:srgbClr val="000090"/>
                </a:solidFill>
                <a:latin typeface="Comic Sans MS"/>
                <a:cs typeface="Comic Sans MS"/>
              </a:rPr>
              <a:t>T</a:t>
            </a:r>
            <a:r>
              <a:rPr lang="en-GB" sz="1800" b="1" dirty="0" err="1" smtClean="0">
                <a:solidFill>
                  <a:srgbClr val="000090"/>
                </a:solidFill>
                <a:latin typeface="Comic Sans MS"/>
                <a:cs typeface="Comic Sans MS"/>
              </a:rPr>
              <a:t>.</a:t>
            </a:r>
            <a:endParaRPr lang="en-GB" sz="1800" b="1" dirty="0">
              <a:solidFill>
                <a:srgbClr val="000090"/>
              </a:solidFill>
              <a:latin typeface="Comic Sans MS"/>
              <a:cs typeface="Comic Sans MS"/>
            </a:endParaRPr>
          </a:p>
        </p:txBody>
      </p:sp>
      <p:sp>
        <p:nvSpPr>
          <p:cNvPr id="25612" name="ZoneTexte 7"/>
          <p:cNvSpPr txBox="1">
            <a:spLocks noChangeArrowheads="1"/>
          </p:cNvSpPr>
          <p:nvPr/>
        </p:nvSpPr>
        <p:spPr bwMode="auto">
          <a:xfrm>
            <a:off x="992073" y="4036562"/>
            <a:ext cx="1722437" cy="954107"/>
          </a:xfrm>
          <a:prstGeom prst="rect">
            <a:avLst/>
          </a:prstGeom>
          <a:solidFill>
            <a:schemeClr val="accent1">
              <a:lumMod val="60000"/>
              <a:lumOff val="40000"/>
              <a:alpha val="70000"/>
            </a:schemeClr>
          </a:solidFill>
          <a:ln w="9525">
            <a:noFill/>
            <a:miter lim="800000"/>
            <a:headEnd/>
            <a:tailEnd/>
          </a:ln>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GB" sz="1400" dirty="0">
                <a:latin typeface="Comic Sans MS"/>
                <a:cs typeface="Comic Sans MS"/>
              </a:rPr>
              <a:t>New </a:t>
            </a:r>
            <a:r>
              <a:rPr lang="en-GB" sz="1400" b="1" dirty="0">
                <a:latin typeface="Comic Sans MS"/>
                <a:cs typeface="Comic Sans MS"/>
              </a:rPr>
              <a:t>beam pipe</a:t>
            </a:r>
            <a:r>
              <a:rPr lang="en-GB" sz="1400" dirty="0">
                <a:latin typeface="Comic Sans MS"/>
                <a:cs typeface="Comic Sans MS"/>
              </a:rPr>
              <a:t> with smaller </a:t>
            </a:r>
            <a:r>
              <a:rPr lang="en-GB" sz="1400" dirty="0" smtClean="0">
                <a:latin typeface="Comic Sans MS"/>
                <a:cs typeface="Comic Sans MS"/>
              </a:rPr>
              <a:t>radius</a:t>
            </a:r>
            <a:endParaRPr lang="en-GB" sz="1400" dirty="0">
              <a:latin typeface="Comic Sans MS"/>
              <a:cs typeface="Comic Sans MS"/>
            </a:endParaRPr>
          </a:p>
          <a:p>
            <a:pPr algn="ctr" eaLnBrk="1" hangingPunct="1"/>
            <a:r>
              <a:rPr lang="en-GB" sz="1400" dirty="0">
                <a:latin typeface="Comic Sans MS"/>
                <a:cs typeface="Comic Sans MS"/>
              </a:rPr>
              <a:t>29mm </a:t>
            </a:r>
            <a:r>
              <a:rPr lang="en-GB" sz="1400" dirty="0">
                <a:latin typeface="Comic Sans MS"/>
                <a:cs typeface="Comic Sans MS"/>
                <a:sym typeface="Wingdings" charset="0"/>
              </a:rPr>
              <a:t> </a:t>
            </a:r>
            <a:r>
              <a:rPr lang="en-GB" sz="1400" dirty="0" smtClean="0">
                <a:latin typeface="Comic Sans MS"/>
                <a:cs typeface="Comic Sans MS"/>
                <a:sym typeface="Wingdings" charset="0"/>
              </a:rPr>
              <a:t>18.0 </a:t>
            </a:r>
            <a:r>
              <a:rPr lang="en-GB" sz="1400" dirty="0">
                <a:latin typeface="Comic Sans MS"/>
                <a:cs typeface="Comic Sans MS"/>
                <a:sym typeface="Wingdings" charset="0"/>
              </a:rPr>
              <a:t>mm</a:t>
            </a:r>
            <a:endParaRPr lang="en-GB" sz="1400" dirty="0">
              <a:latin typeface="Comic Sans MS"/>
              <a:cs typeface="Comic Sans MS"/>
            </a:endParaRPr>
          </a:p>
        </p:txBody>
      </p:sp>
      <p:sp>
        <p:nvSpPr>
          <p:cNvPr id="25614" name="ZoneTexte 9"/>
          <p:cNvSpPr txBox="1">
            <a:spLocks noChangeArrowheads="1"/>
          </p:cNvSpPr>
          <p:nvPr/>
        </p:nvSpPr>
        <p:spPr bwMode="auto">
          <a:xfrm>
            <a:off x="2506548" y="1995037"/>
            <a:ext cx="2741612" cy="1384300"/>
          </a:xfrm>
          <a:prstGeom prst="rect">
            <a:avLst/>
          </a:prstGeom>
          <a:solidFill>
            <a:schemeClr val="accent1">
              <a:lumMod val="60000"/>
              <a:lumOff val="40000"/>
              <a:alpha val="70000"/>
            </a:schemeClr>
          </a:solidFill>
          <a:ln w="9525">
            <a:noFill/>
            <a:miter lim="800000"/>
            <a:headEnd/>
            <a:tailEnd/>
          </a:ln>
        </p:spPr>
        <p:txBody>
          <a:bodyPr>
            <a:spAutoFit/>
          </a:bodyPr>
          <a:lstStyle/>
          <a:p>
            <a:pPr algn="ctr">
              <a:defRPr/>
            </a:pPr>
            <a:r>
              <a:rPr lang="en-GB" sz="1400" b="1" dirty="0">
                <a:latin typeface="Comic Sans MS"/>
                <a:ea typeface="ＭＳ Ｐゴシック" charset="-128"/>
                <a:cs typeface="Comic Sans MS"/>
              </a:rPr>
              <a:t>TPC: </a:t>
            </a:r>
            <a:r>
              <a:rPr lang="en-GB" sz="1400" dirty="0">
                <a:latin typeface="Comic Sans MS"/>
                <a:ea typeface="ＭＳ Ｐゴシック" charset="-128"/>
                <a:cs typeface="Comic Sans MS"/>
              </a:rPr>
              <a:t>replacement of the  readout multi-wire chambers (MWC) with Gas Electron Multiplier (GEM) detectors and new pipelined readout electronics</a:t>
            </a:r>
          </a:p>
        </p:txBody>
      </p:sp>
      <p:sp>
        <p:nvSpPr>
          <p:cNvPr id="25615" name="ZoneTexte 11"/>
          <p:cNvSpPr txBox="1">
            <a:spLocks noChangeArrowheads="1"/>
          </p:cNvSpPr>
          <p:nvPr/>
        </p:nvSpPr>
        <p:spPr bwMode="auto">
          <a:xfrm>
            <a:off x="6826021" y="6085326"/>
            <a:ext cx="1974850" cy="739775"/>
          </a:xfrm>
          <a:prstGeom prst="rect">
            <a:avLst/>
          </a:prstGeom>
          <a:solidFill>
            <a:schemeClr val="accent1">
              <a:lumMod val="60000"/>
              <a:lumOff val="40000"/>
              <a:alpha val="70000"/>
            </a:schemeClr>
          </a:solidFill>
          <a:ln w="9525">
            <a:noFill/>
            <a:miter lim="800000"/>
            <a:headEnd/>
            <a:tailEnd/>
          </a:ln>
        </p:spPr>
        <p:txBody>
          <a:bodyPr>
            <a:spAutoFit/>
          </a:bodyPr>
          <a:lstStyle/>
          <a:p>
            <a:pPr algn="ctr">
              <a:defRPr/>
            </a:pPr>
            <a:r>
              <a:rPr lang="en-GB" sz="1400" b="1" dirty="0" err="1">
                <a:latin typeface="Comic Sans MS"/>
                <a:ea typeface="ＭＳ Ｐゴシック" charset="-128"/>
                <a:cs typeface="Comic Sans MS"/>
              </a:rPr>
              <a:t>Muon</a:t>
            </a:r>
            <a:r>
              <a:rPr lang="en-GB" sz="1400" b="1" dirty="0">
                <a:latin typeface="Comic Sans MS"/>
                <a:ea typeface="ＭＳ Ｐゴシック" charset="-128"/>
                <a:cs typeface="Comic Sans MS"/>
              </a:rPr>
              <a:t> spectrometer </a:t>
            </a:r>
            <a:r>
              <a:rPr lang="en-GB" sz="1400" dirty="0">
                <a:latin typeface="Comic Sans MS"/>
                <a:ea typeface="ＭＳ Ｐゴシック" charset="-128"/>
                <a:cs typeface="Comic Sans MS"/>
              </a:rPr>
              <a:t> upgrade of the readout electronics</a:t>
            </a:r>
          </a:p>
        </p:txBody>
      </p:sp>
      <p:sp>
        <p:nvSpPr>
          <p:cNvPr id="25616" name="ZoneTexte 12"/>
          <p:cNvSpPr txBox="1">
            <a:spLocks noChangeArrowheads="1"/>
          </p:cNvSpPr>
          <p:nvPr/>
        </p:nvSpPr>
        <p:spPr bwMode="auto">
          <a:xfrm>
            <a:off x="297251" y="5514961"/>
            <a:ext cx="1852024" cy="1169551"/>
          </a:xfrm>
          <a:prstGeom prst="rect">
            <a:avLst/>
          </a:prstGeom>
          <a:solidFill>
            <a:schemeClr val="accent3">
              <a:lumMod val="60000"/>
              <a:lumOff val="40000"/>
              <a:alpha val="70000"/>
            </a:schemeClr>
          </a:solidFill>
          <a:ln w="9525">
            <a:solidFill>
              <a:schemeClr val="accent3">
                <a:lumMod val="60000"/>
                <a:lumOff val="40000"/>
              </a:schemeClr>
            </a:solidFill>
            <a:miter lim="800000"/>
            <a:headEnd/>
            <a:tailEnd/>
          </a:ln>
        </p:spPr>
        <p:txBody>
          <a:bodyPr wrap="square">
            <a:spAutoFit/>
          </a:bodyPr>
          <a:lstStyle/>
          <a:p>
            <a:pPr algn="ctr">
              <a:defRPr/>
            </a:pPr>
            <a:r>
              <a:rPr lang="en-GB" sz="1400" dirty="0">
                <a:latin typeface="Comic Sans MS"/>
                <a:ea typeface="ＭＳ Ｐゴシック" charset="-128"/>
                <a:cs typeface="Comic Sans MS"/>
              </a:rPr>
              <a:t>Upgrade of the forward detector triggers (</a:t>
            </a:r>
            <a:r>
              <a:rPr lang="en-GB" sz="1400" b="1" dirty="0">
                <a:latin typeface="Comic Sans MS"/>
                <a:ea typeface="ＭＳ Ｐゴシック" charset="-128"/>
                <a:cs typeface="Comic Sans MS"/>
              </a:rPr>
              <a:t>ZDC</a:t>
            </a:r>
            <a:r>
              <a:rPr lang="en-GB" sz="1400" dirty="0">
                <a:latin typeface="Comic Sans MS"/>
                <a:ea typeface="ＭＳ Ｐゴシック" charset="-128"/>
                <a:cs typeface="Comic Sans MS"/>
              </a:rPr>
              <a:t>, </a:t>
            </a:r>
            <a:r>
              <a:rPr lang="en-GB" sz="1400" b="1" dirty="0">
                <a:latin typeface="Comic Sans MS"/>
                <a:ea typeface="ＭＳ Ｐゴシック" charset="-128"/>
                <a:cs typeface="Comic Sans MS"/>
              </a:rPr>
              <a:t>T0</a:t>
            </a:r>
            <a:r>
              <a:rPr lang="en-GB" sz="1400" dirty="0">
                <a:latin typeface="Comic Sans MS"/>
                <a:ea typeface="ＭＳ Ｐゴシック" charset="-128"/>
                <a:cs typeface="Comic Sans MS"/>
              </a:rPr>
              <a:t>, </a:t>
            </a:r>
            <a:r>
              <a:rPr lang="en-GB" sz="1400" b="1" dirty="0">
                <a:latin typeface="Comic Sans MS"/>
                <a:ea typeface="ＭＳ Ｐゴシック" charset="-128"/>
                <a:cs typeface="Comic Sans MS"/>
              </a:rPr>
              <a:t>VZERO</a:t>
            </a:r>
            <a:r>
              <a:rPr lang="en-GB" sz="1400" dirty="0">
                <a:latin typeface="Comic Sans MS"/>
                <a:ea typeface="ＭＳ Ｐゴシック" charset="-128"/>
                <a:cs typeface="Comic Sans MS"/>
              </a:rPr>
              <a:t>) for high rate operations</a:t>
            </a:r>
          </a:p>
        </p:txBody>
      </p:sp>
      <p:sp>
        <p:nvSpPr>
          <p:cNvPr id="17" name="ZoneTexte 16"/>
          <p:cNvSpPr txBox="1"/>
          <p:nvPr/>
        </p:nvSpPr>
        <p:spPr>
          <a:xfrm>
            <a:off x="511060" y="1995037"/>
            <a:ext cx="1258888" cy="738187"/>
          </a:xfrm>
          <a:prstGeom prst="rect">
            <a:avLst/>
          </a:prstGeom>
          <a:solidFill>
            <a:schemeClr val="accent1">
              <a:lumMod val="60000"/>
              <a:lumOff val="40000"/>
              <a:alpha val="70000"/>
            </a:schemeClr>
          </a:solidFill>
        </p:spPr>
        <p:txBody>
          <a:bodyPr>
            <a:spAutoFit/>
          </a:bodyPr>
          <a:lstStyle/>
          <a:p>
            <a:pPr algn="ctr">
              <a:defRPr/>
            </a:pPr>
            <a:r>
              <a:rPr lang="en-GB" sz="1400" dirty="0">
                <a:latin typeface="Comic Sans MS"/>
                <a:ea typeface="ＭＳ Ｐゴシック" charset="-128"/>
                <a:cs typeface="Comic Sans MS"/>
              </a:rPr>
              <a:t>Extension of </a:t>
            </a:r>
            <a:r>
              <a:rPr lang="en-GB" sz="1400" b="1" dirty="0">
                <a:latin typeface="Comic Sans MS"/>
                <a:ea typeface="ＭＳ Ｐゴシック" charset="-128"/>
                <a:cs typeface="Comic Sans MS"/>
              </a:rPr>
              <a:t>EMCAL</a:t>
            </a:r>
            <a:r>
              <a:rPr lang="en-GB" sz="1400" dirty="0">
                <a:latin typeface="Comic Sans MS"/>
                <a:ea typeface="ＭＳ Ｐゴシック" charset="-128"/>
                <a:cs typeface="Comic Sans MS"/>
              </a:rPr>
              <a:t> (DCAL) LS1</a:t>
            </a:r>
          </a:p>
        </p:txBody>
      </p:sp>
      <p:sp>
        <p:nvSpPr>
          <p:cNvPr id="19" name="ZoneTexte 18"/>
          <p:cNvSpPr txBox="1"/>
          <p:nvPr/>
        </p:nvSpPr>
        <p:spPr>
          <a:xfrm>
            <a:off x="3050536" y="6290123"/>
            <a:ext cx="2346790" cy="523220"/>
          </a:xfrm>
          <a:prstGeom prst="rect">
            <a:avLst/>
          </a:prstGeom>
          <a:solidFill>
            <a:schemeClr val="accent3">
              <a:lumMod val="60000"/>
              <a:lumOff val="40000"/>
              <a:alpha val="70000"/>
            </a:schemeClr>
          </a:solidFill>
        </p:spPr>
        <p:txBody>
          <a:bodyPr wrap="square">
            <a:spAutoFit/>
          </a:bodyPr>
          <a:lstStyle/>
          <a:p>
            <a:pPr>
              <a:defRPr/>
            </a:pPr>
            <a:r>
              <a:rPr lang="en-GB" sz="2800" b="1" dirty="0">
                <a:latin typeface="Comic Sans MS"/>
                <a:ea typeface="ＭＳ Ｐゴシック" charset="-128"/>
                <a:cs typeface="Comic Sans MS"/>
              </a:rPr>
              <a:t>MFT</a:t>
            </a:r>
            <a:r>
              <a:rPr lang="en-GB" sz="2800" dirty="0">
                <a:latin typeface="Comic Sans MS"/>
                <a:ea typeface="ＭＳ Ｐゴシック" charset="-128"/>
                <a:cs typeface="Comic Sans MS"/>
              </a:rPr>
              <a:t> project</a:t>
            </a:r>
          </a:p>
        </p:txBody>
      </p:sp>
      <p:pic>
        <p:nvPicPr>
          <p:cNvPr id="26642" name="Image 20"/>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711710" y="1933124"/>
            <a:ext cx="3365500" cy="187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 name="Rectangle 21"/>
          <p:cNvSpPr/>
          <p:nvPr/>
        </p:nvSpPr>
        <p:spPr>
          <a:xfrm>
            <a:off x="5686598" y="3794760"/>
            <a:ext cx="1473200" cy="68897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GB">
              <a:latin typeface="Comic Sans MS"/>
              <a:cs typeface="Comic Sans MS"/>
            </a:endParaRPr>
          </a:p>
        </p:txBody>
      </p:sp>
      <p:sp>
        <p:nvSpPr>
          <p:cNvPr id="25613" name="ZoneTexte 8"/>
          <p:cNvSpPr txBox="1">
            <a:spLocks noChangeArrowheads="1"/>
          </p:cNvSpPr>
          <p:nvPr/>
        </p:nvSpPr>
        <p:spPr bwMode="auto">
          <a:xfrm>
            <a:off x="6943610" y="3857174"/>
            <a:ext cx="2133600" cy="1322388"/>
          </a:xfrm>
          <a:prstGeom prst="rect">
            <a:avLst/>
          </a:prstGeom>
          <a:solidFill>
            <a:schemeClr val="accent1">
              <a:lumMod val="60000"/>
              <a:lumOff val="40000"/>
              <a:alpha val="68000"/>
            </a:schemeClr>
          </a:solidFill>
          <a:ln w="9525">
            <a:noFill/>
            <a:miter lim="800000"/>
            <a:headEnd/>
            <a:tailEnd/>
          </a:ln>
        </p:spPr>
        <p:txBody>
          <a:bodyPr wrap="square">
            <a:spAutoFit/>
          </a:bodyPr>
          <a:lstStyle/>
          <a:p>
            <a:pPr algn="ctr">
              <a:defRPr/>
            </a:pPr>
            <a:r>
              <a:rPr lang="en-GB" sz="1600" b="1" dirty="0">
                <a:latin typeface="Comic Sans MS"/>
                <a:ea typeface="ＭＳ Ｐゴシック" charset="-128"/>
                <a:cs typeface="Comic Sans MS"/>
              </a:rPr>
              <a:t>New </a:t>
            </a:r>
            <a:r>
              <a:rPr lang="en-GB" sz="1600" b="1" dirty="0" err="1" smtClean="0">
                <a:latin typeface="Comic Sans MS"/>
                <a:ea typeface="ＭＳ Ｐゴシック" charset="-128"/>
                <a:cs typeface="Comic Sans MS"/>
              </a:rPr>
              <a:t>ITS,high</a:t>
            </a:r>
            <a:r>
              <a:rPr lang="en-GB" sz="1600" b="1" dirty="0" smtClean="0">
                <a:latin typeface="Comic Sans MS"/>
                <a:ea typeface="ＭＳ Ｐゴシック" charset="-128"/>
                <a:cs typeface="Comic Sans MS"/>
              </a:rPr>
              <a:t> </a:t>
            </a:r>
            <a:r>
              <a:rPr lang="en-GB" sz="1600" b="1" dirty="0">
                <a:latin typeface="Comic Sans MS"/>
                <a:ea typeface="ＭＳ Ｐゴシック" charset="-128"/>
                <a:cs typeface="Comic Sans MS"/>
              </a:rPr>
              <a:t>resolution, </a:t>
            </a:r>
          </a:p>
          <a:p>
            <a:pPr algn="ctr">
              <a:defRPr/>
            </a:pPr>
            <a:r>
              <a:rPr lang="en-GB" sz="1600" b="1" dirty="0">
                <a:latin typeface="Comic Sans MS"/>
                <a:ea typeface="ＭＳ Ｐゴシック" charset="-128"/>
                <a:cs typeface="Comic Sans MS"/>
              </a:rPr>
              <a:t>low-material-thickness</a:t>
            </a:r>
            <a:r>
              <a:rPr lang="en-GB" sz="1600" dirty="0">
                <a:latin typeface="Comic Sans MS"/>
                <a:ea typeface="ＭＳ Ｐゴシック" charset="-128"/>
                <a:cs typeface="Comic Sans MS"/>
              </a:rPr>
              <a:t> </a:t>
            </a:r>
            <a:r>
              <a:rPr lang="en-GB" sz="1600" b="1" dirty="0">
                <a:latin typeface="Comic Sans MS"/>
                <a:ea typeface="ＭＳ Ｐゴシック" charset="-128"/>
                <a:cs typeface="Comic Sans MS"/>
              </a:rPr>
              <a:t>Inner Tracking System</a:t>
            </a:r>
          </a:p>
        </p:txBody>
      </p:sp>
      <p:cxnSp>
        <p:nvCxnSpPr>
          <p:cNvPr id="4" name="Connecteur droit avec flèche 3"/>
          <p:cNvCxnSpPr>
            <a:stCxn id="25614" idx="2"/>
          </p:cNvCxnSpPr>
          <p:nvPr/>
        </p:nvCxnSpPr>
        <p:spPr>
          <a:xfrm>
            <a:off x="3877354" y="3379337"/>
            <a:ext cx="38353" cy="1611332"/>
          </a:xfrm>
          <a:prstGeom prst="straightConnector1">
            <a:avLst/>
          </a:prstGeom>
          <a:ln w="1270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18" name="Connecteur droit avec flèche 17"/>
          <p:cNvCxnSpPr/>
          <p:nvPr/>
        </p:nvCxnSpPr>
        <p:spPr>
          <a:xfrm flipH="1">
            <a:off x="4021538" y="4221212"/>
            <a:ext cx="2922072" cy="681521"/>
          </a:xfrm>
          <a:prstGeom prst="straightConnector1">
            <a:avLst/>
          </a:prstGeom>
          <a:ln w="1270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21" name="Connecteur droit avec flèche 20"/>
          <p:cNvCxnSpPr>
            <a:stCxn id="25612" idx="3"/>
          </p:cNvCxnSpPr>
          <p:nvPr/>
        </p:nvCxnSpPr>
        <p:spPr>
          <a:xfrm>
            <a:off x="2714510" y="4513616"/>
            <a:ext cx="918984" cy="389117"/>
          </a:xfrm>
          <a:prstGeom prst="straightConnector1">
            <a:avLst/>
          </a:prstGeom>
          <a:ln w="1270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24" name="Connecteur droit avec flèche 23"/>
          <p:cNvCxnSpPr>
            <a:stCxn id="19" idx="0"/>
          </p:cNvCxnSpPr>
          <p:nvPr/>
        </p:nvCxnSpPr>
        <p:spPr>
          <a:xfrm flipH="1" flipV="1">
            <a:off x="4021537" y="4978911"/>
            <a:ext cx="202394" cy="1311212"/>
          </a:xfrm>
          <a:prstGeom prst="straightConnector1">
            <a:avLst/>
          </a:prstGeom>
          <a:ln w="1270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cxnSp>
        <p:nvCxnSpPr>
          <p:cNvPr id="30" name="Connecteur droit avec flèche 29"/>
          <p:cNvCxnSpPr>
            <a:stCxn id="25615" idx="0"/>
          </p:cNvCxnSpPr>
          <p:nvPr/>
        </p:nvCxnSpPr>
        <p:spPr>
          <a:xfrm flipH="1" flipV="1">
            <a:off x="5397326" y="5179562"/>
            <a:ext cx="2416120" cy="905764"/>
          </a:xfrm>
          <a:prstGeom prst="straightConnector1">
            <a:avLst/>
          </a:prstGeom>
          <a:ln w="12700" cmpd="sng">
            <a:solidFill>
              <a:srgbClr val="800000"/>
            </a:solidFill>
            <a:tailEnd type="arrow"/>
          </a:ln>
        </p:spPr>
        <p:style>
          <a:lnRef idx="2">
            <a:schemeClr val="accent1"/>
          </a:lnRef>
          <a:fillRef idx="0">
            <a:schemeClr val="accent1"/>
          </a:fillRef>
          <a:effectRef idx="1">
            <a:schemeClr val="accent1"/>
          </a:effectRef>
          <a:fontRef idx="minor">
            <a:schemeClr val="tx1"/>
          </a:fontRef>
        </p:style>
      </p:cxnSp>
      <p:sp>
        <p:nvSpPr>
          <p:cNvPr id="6" name="Espace réservé du numéro de diapositive 5"/>
          <p:cNvSpPr>
            <a:spLocks noGrp="1"/>
          </p:cNvSpPr>
          <p:nvPr>
            <p:ph type="sldNum" sz="quarter" idx="12"/>
          </p:nvPr>
        </p:nvSpPr>
        <p:spPr/>
        <p:txBody>
          <a:bodyPr/>
          <a:lstStyle/>
          <a:p>
            <a:fld id="{C5DEC1AB-76CD-D94A-A2FE-67B7BC71C580}" type="slidenum">
              <a:rPr lang="en-GB" smtClean="0"/>
              <a:t>71</a:t>
            </a:fld>
            <a:endParaRPr lang="en-GB"/>
          </a:p>
        </p:txBody>
      </p:sp>
    </p:spTree>
    <p:extLst>
      <p:ext uri="{BB962C8B-B14F-4D97-AF65-F5344CB8AC3E}">
        <p14:creationId xmlns:p14="http://schemas.microsoft.com/office/powerpoint/2010/main" val="19879838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35957" y="266058"/>
            <a:ext cx="6325343" cy="673742"/>
          </a:xfrm>
        </p:spPr>
        <p:txBody>
          <a:bodyPr>
            <a:noAutofit/>
          </a:bodyPr>
          <a:lstStyle/>
          <a:p>
            <a:r>
              <a:rPr lang="fr-FR" sz="3600" b="0" dirty="0" smtClean="0"/>
              <a:t>ALICE Upgrade documents</a:t>
            </a:r>
            <a:endParaRPr lang="fr-FR" sz="3600" b="0" dirty="0"/>
          </a:p>
        </p:txBody>
      </p:sp>
      <p:pic>
        <p:nvPicPr>
          <p:cNvPr id="7" name="Image 6"/>
          <p:cNvPicPr>
            <a:picLocks noChangeAspect="1"/>
          </p:cNvPicPr>
          <p:nvPr/>
        </p:nvPicPr>
        <p:blipFill>
          <a:blip r:embed="rId2"/>
          <a:stretch>
            <a:fillRect/>
          </a:stretch>
        </p:blipFill>
        <p:spPr>
          <a:xfrm>
            <a:off x="3034557" y="1291873"/>
            <a:ext cx="5290937" cy="5064477"/>
          </a:xfrm>
          <a:prstGeom prst="rect">
            <a:avLst/>
          </a:prstGeom>
        </p:spPr>
      </p:pic>
      <p:sp>
        <p:nvSpPr>
          <p:cNvPr id="8" name="ZoneTexte 7"/>
          <p:cNvSpPr txBox="1"/>
          <p:nvPr/>
        </p:nvSpPr>
        <p:spPr>
          <a:xfrm>
            <a:off x="268111" y="1144171"/>
            <a:ext cx="2538589" cy="5262979"/>
          </a:xfrm>
          <a:prstGeom prst="rect">
            <a:avLst/>
          </a:prstGeom>
          <a:noFill/>
        </p:spPr>
        <p:txBody>
          <a:bodyPr wrap="square" rtlCol="0">
            <a:spAutoFit/>
          </a:bodyPr>
          <a:lstStyle/>
          <a:p>
            <a:endParaRPr lang="en-GB" sz="2400" dirty="0" smtClean="0"/>
          </a:p>
          <a:p>
            <a:r>
              <a:rPr lang="en-GB" sz="2400" dirty="0" smtClean="0"/>
              <a:t>Letter of Intent:</a:t>
            </a:r>
          </a:p>
          <a:p>
            <a:pPr marL="285750" indent="-285750">
              <a:buFont typeface="Wingdings" charset="2"/>
              <a:buChar char="ü"/>
            </a:pPr>
            <a:r>
              <a:rPr lang="en-GB" sz="2400" dirty="0" smtClean="0"/>
              <a:t> ALICE</a:t>
            </a:r>
          </a:p>
          <a:p>
            <a:pPr marL="285750" indent="-285750">
              <a:buFont typeface="Wingdings" charset="2"/>
              <a:buChar char="ü"/>
            </a:pPr>
            <a:r>
              <a:rPr lang="en-GB" sz="2400" dirty="0" smtClean="0"/>
              <a:t> ITS</a:t>
            </a:r>
          </a:p>
          <a:p>
            <a:pPr marL="285750" indent="-285750">
              <a:buFont typeface="Wingdings" charset="2"/>
              <a:buChar char="ü"/>
            </a:pPr>
            <a:r>
              <a:rPr lang="en-GB" sz="2400" dirty="0" smtClean="0"/>
              <a:t> MFT</a:t>
            </a:r>
          </a:p>
          <a:p>
            <a:endParaRPr lang="en-GB" sz="2400" dirty="0" smtClean="0"/>
          </a:p>
          <a:p>
            <a:r>
              <a:rPr lang="en-GB" sz="2400" dirty="0" smtClean="0"/>
              <a:t>TDR:</a:t>
            </a:r>
          </a:p>
          <a:p>
            <a:pPr marL="285750" indent="-285750">
              <a:buFont typeface="Wingdings" charset="2"/>
              <a:buChar char="ü"/>
            </a:pPr>
            <a:r>
              <a:rPr lang="en-GB" sz="2400" dirty="0" smtClean="0"/>
              <a:t>Readout-Upgrade</a:t>
            </a:r>
          </a:p>
          <a:p>
            <a:pPr marL="285750" indent="-285750">
              <a:buFont typeface="Wingdings" charset="2"/>
              <a:buChar char="ü"/>
            </a:pPr>
            <a:r>
              <a:rPr lang="en-GB" sz="2400" dirty="0" smtClean="0"/>
              <a:t>ITS</a:t>
            </a:r>
          </a:p>
          <a:p>
            <a:pPr marL="285750" indent="-285750">
              <a:buFont typeface="Wingdings" charset="2"/>
              <a:buChar char="ü"/>
            </a:pPr>
            <a:r>
              <a:rPr lang="en-GB" sz="2400" dirty="0" smtClean="0"/>
              <a:t>TPC</a:t>
            </a:r>
          </a:p>
          <a:p>
            <a:pPr marL="285750" indent="-285750">
              <a:buFont typeface="Wingdings" charset="2"/>
              <a:buChar char="ü"/>
            </a:pPr>
            <a:r>
              <a:rPr lang="en-GB" sz="2400" dirty="0" smtClean="0"/>
              <a:t>MFT </a:t>
            </a:r>
            <a:endParaRPr lang="en-GB" sz="2400" dirty="0"/>
          </a:p>
          <a:p>
            <a:pPr marL="285750" indent="-285750">
              <a:buFont typeface="Wingdings" charset="2"/>
              <a:buChar char="ü"/>
            </a:pPr>
            <a:r>
              <a:rPr lang="en-GB" sz="2400" dirty="0" smtClean="0"/>
              <a:t>O2</a:t>
            </a:r>
            <a:endParaRPr lang="en-GB" sz="2400" dirty="0" smtClean="0"/>
          </a:p>
          <a:p>
            <a:endParaRPr lang="en-GB" sz="2400" dirty="0"/>
          </a:p>
        </p:txBody>
      </p:sp>
      <p:sp>
        <p:nvSpPr>
          <p:cNvPr id="5" name="Espace réservé du numéro de diapositive 4"/>
          <p:cNvSpPr>
            <a:spLocks noGrp="1"/>
          </p:cNvSpPr>
          <p:nvPr>
            <p:ph type="sldNum" sz="quarter" idx="4"/>
          </p:nvPr>
        </p:nvSpPr>
        <p:spPr/>
        <p:txBody>
          <a:bodyPr/>
          <a:lstStyle/>
          <a:p>
            <a:fld id="{2066355A-084C-D24E-9AD2-7E4FC41EA627}" type="slidenum">
              <a:rPr lang="en-US" smtClean="0"/>
              <a:pPr/>
              <a:t>72</a:t>
            </a:fld>
            <a:endParaRPr lang="en-US" dirty="0"/>
          </a:p>
        </p:txBody>
      </p:sp>
    </p:spTree>
    <p:extLst>
      <p:ext uri="{BB962C8B-B14F-4D97-AF65-F5344CB8AC3E}">
        <p14:creationId xmlns:p14="http://schemas.microsoft.com/office/powerpoint/2010/main" val="4255408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32757" y="189858"/>
            <a:ext cx="7211567" cy="991242"/>
          </a:xfrm>
        </p:spPr>
        <p:txBody>
          <a:bodyPr>
            <a:noAutofit/>
          </a:bodyPr>
          <a:lstStyle/>
          <a:p>
            <a:pPr algn="ctr"/>
            <a:r>
              <a:rPr lang="en-GB" sz="3200" b="0" dirty="0" smtClean="0"/>
              <a:t>Strategy of the ALICE collaboration 2015-2025</a:t>
            </a:r>
            <a:endParaRPr lang="en-GB" sz="3200" b="0" dirty="0"/>
          </a:p>
        </p:txBody>
      </p:sp>
      <p:sp>
        <p:nvSpPr>
          <p:cNvPr id="3" name="Espace réservé du contenu 2"/>
          <p:cNvSpPr>
            <a:spLocks noGrp="1"/>
          </p:cNvSpPr>
          <p:nvPr>
            <p:ph sz="quarter" idx="10"/>
          </p:nvPr>
        </p:nvSpPr>
        <p:spPr>
          <a:xfrm>
            <a:off x="634258" y="1296812"/>
            <a:ext cx="6820642" cy="652674"/>
          </a:xfrm>
        </p:spPr>
        <p:txBody>
          <a:bodyPr>
            <a:normAutofit/>
          </a:bodyPr>
          <a:lstStyle/>
          <a:p>
            <a:r>
              <a:rPr lang="en-GB" dirty="0" smtClean="0"/>
              <a:t>Low </a:t>
            </a:r>
            <a:r>
              <a:rPr lang="en-GB" dirty="0" err="1" smtClean="0"/>
              <a:t>pT</a:t>
            </a:r>
            <a:r>
              <a:rPr lang="en-GB" dirty="0" smtClean="0"/>
              <a:t> and |y|&lt;4 coverage for heavy flavours, </a:t>
            </a:r>
            <a:r>
              <a:rPr lang="en-GB" dirty="0" err="1" smtClean="0"/>
              <a:t>quarkonium</a:t>
            </a:r>
            <a:r>
              <a:rPr lang="en-GB" dirty="0" smtClean="0"/>
              <a:t>, di-lepton and jet chemistry in heavy ion collision.</a:t>
            </a:r>
            <a:endParaRPr lang="en-GB" dirty="0"/>
          </a:p>
        </p:txBody>
      </p:sp>
      <p:sp>
        <p:nvSpPr>
          <p:cNvPr id="4" name="Espace réservé du contenu 3"/>
          <p:cNvSpPr>
            <a:spLocks noGrp="1"/>
          </p:cNvSpPr>
          <p:nvPr>
            <p:ph sz="quarter" idx="11"/>
          </p:nvPr>
        </p:nvSpPr>
        <p:spPr>
          <a:xfrm>
            <a:off x="164624" y="1928464"/>
            <a:ext cx="8830919" cy="4392612"/>
          </a:xfrm>
        </p:spPr>
        <p:txBody>
          <a:bodyPr/>
          <a:lstStyle/>
          <a:p>
            <a:pPr marL="321750">
              <a:spcBef>
                <a:spcPts val="0"/>
              </a:spcBef>
              <a:buFont typeface="Wingdings" charset="2"/>
              <a:buChar char="ü"/>
            </a:pPr>
            <a:r>
              <a:rPr lang="en-GB" sz="2400" dirty="0" smtClean="0"/>
              <a:t>Heavy flavours: measurement of the total production cross-section.</a:t>
            </a:r>
          </a:p>
          <a:p>
            <a:pPr marL="321750">
              <a:spcBef>
                <a:spcPts val="0"/>
              </a:spcBef>
              <a:buFont typeface="Wingdings" charset="2"/>
              <a:buChar char="ü"/>
            </a:pPr>
            <a:r>
              <a:rPr lang="en-GB" sz="2400" dirty="0" err="1" smtClean="0"/>
              <a:t>Quarkonium</a:t>
            </a:r>
            <a:r>
              <a:rPr lang="en-GB" sz="2400" dirty="0" smtClean="0"/>
              <a:t>: Precision measurement of the dissociation and recombination of </a:t>
            </a:r>
            <a:r>
              <a:rPr lang="en-GB" sz="2400" dirty="0" err="1" smtClean="0"/>
              <a:t>quarkonium</a:t>
            </a:r>
            <a:r>
              <a:rPr lang="en-GB" sz="2400" dirty="0" smtClean="0"/>
              <a:t> states. </a:t>
            </a:r>
          </a:p>
          <a:p>
            <a:pPr marL="321750">
              <a:spcBef>
                <a:spcPts val="0"/>
              </a:spcBef>
              <a:buFont typeface="Wingdings" charset="2"/>
              <a:buChar char="ü"/>
            </a:pPr>
            <a:r>
              <a:rPr lang="en-GB" sz="2400" dirty="0" smtClean="0"/>
              <a:t>Low mass di-lepton: Measurement of the thermal virtual photons and the rho meson spectral function.</a:t>
            </a:r>
          </a:p>
          <a:p>
            <a:pPr marL="321750">
              <a:spcBef>
                <a:spcPts val="0"/>
              </a:spcBef>
              <a:buFont typeface="Wingdings" charset="2"/>
              <a:buChar char="ü"/>
            </a:pPr>
            <a:r>
              <a:rPr lang="en-GB" sz="2400" dirty="0" smtClean="0"/>
              <a:t>Jets: Particle identification in </a:t>
            </a:r>
            <a:r>
              <a:rPr lang="en-GB" sz="2400" dirty="0"/>
              <a:t>j</a:t>
            </a:r>
            <a:r>
              <a:rPr lang="en-GB" sz="2400" dirty="0" smtClean="0"/>
              <a:t>ets, low </a:t>
            </a:r>
            <a:r>
              <a:rPr lang="en-GB" sz="2400" dirty="0" err="1" smtClean="0"/>
              <a:t>p</a:t>
            </a:r>
            <a:r>
              <a:rPr lang="en-GB" sz="2400" baseline="-25000" dirty="0" err="1" smtClean="0"/>
              <a:t>T</a:t>
            </a:r>
            <a:r>
              <a:rPr lang="en-GB" sz="2400" dirty="0" smtClean="0"/>
              <a:t> c and b jets and dissipation of the lost energy in the medium. </a:t>
            </a:r>
          </a:p>
        </p:txBody>
      </p:sp>
      <p:grpSp>
        <p:nvGrpSpPr>
          <p:cNvPr id="11" name="Grouper 10"/>
          <p:cNvGrpSpPr/>
          <p:nvPr/>
        </p:nvGrpSpPr>
        <p:grpSpPr>
          <a:xfrm>
            <a:off x="164623" y="1949485"/>
            <a:ext cx="8830919" cy="3424035"/>
            <a:chOff x="164623" y="1949485"/>
            <a:chExt cx="8830919" cy="3424035"/>
          </a:xfrm>
        </p:grpSpPr>
        <p:sp>
          <p:nvSpPr>
            <p:cNvPr id="7" name="Rectangle à coins arrondis 6"/>
            <p:cNvSpPr/>
            <p:nvPr/>
          </p:nvSpPr>
          <p:spPr>
            <a:xfrm>
              <a:off x="164623" y="1949485"/>
              <a:ext cx="8830919" cy="3424035"/>
            </a:xfrm>
            <a:prstGeom prst="roundRect">
              <a:avLst/>
            </a:prstGeom>
            <a:noFill/>
            <a:ln w="3810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p:nvSpPr>
          <p:spPr>
            <a:xfrm>
              <a:off x="6949563" y="5003320"/>
              <a:ext cx="1498991" cy="369332"/>
            </a:xfrm>
            <a:prstGeom prst="rect">
              <a:avLst/>
            </a:prstGeom>
            <a:noFill/>
            <a:ln w="38100" cmpd="sng">
              <a:solidFill>
                <a:srgbClr val="FF0000"/>
              </a:solidFill>
            </a:ln>
          </p:spPr>
          <p:txBody>
            <a:bodyPr wrap="none" rtlCol="0">
              <a:spAutoFit/>
            </a:bodyPr>
            <a:lstStyle/>
            <a:p>
              <a:r>
                <a:rPr lang="en-GB" dirty="0" smtClean="0"/>
                <a:t>MFT+MUON</a:t>
              </a:r>
              <a:endParaRPr lang="en-GB" dirty="0"/>
            </a:p>
          </p:txBody>
        </p:sp>
      </p:grpSp>
      <p:sp>
        <p:nvSpPr>
          <p:cNvPr id="9" name="Espace réservé du numéro de diapositive 8"/>
          <p:cNvSpPr>
            <a:spLocks noGrp="1"/>
          </p:cNvSpPr>
          <p:nvPr>
            <p:ph type="sldNum" sz="quarter" idx="4"/>
          </p:nvPr>
        </p:nvSpPr>
        <p:spPr/>
        <p:txBody>
          <a:bodyPr/>
          <a:lstStyle/>
          <a:p>
            <a:fld id="{2066355A-084C-D24E-9AD2-7E4FC41EA627}" type="slidenum">
              <a:rPr lang="en-US" smtClean="0"/>
              <a:pPr/>
              <a:t>73</a:t>
            </a:fld>
            <a:endParaRPr lang="en-US" dirty="0"/>
          </a:p>
        </p:txBody>
      </p:sp>
    </p:spTree>
    <p:extLst>
      <p:ext uri="{BB962C8B-B14F-4D97-AF65-F5344CB8AC3E}">
        <p14:creationId xmlns:p14="http://schemas.microsoft.com/office/powerpoint/2010/main" val="428394049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linds(horizontal)">
                                      <p:cBhvr>
                                        <p:cTn id="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42331" y="266058"/>
            <a:ext cx="7050769" cy="876942"/>
          </a:xfrm>
        </p:spPr>
        <p:txBody>
          <a:bodyPr>
            <a:noAutofit/>
          </a:bodyPr>
          <a:lstStyle/>
          <a:p>
            <a:r>
              <a:rPr lang="en-GB" sz="3600" b="0" dirty="0" smtClean="0"/>
              <a:t>ALICE </a:t>
            </a:r>
            <a:r>
              <a:rPr lang="en-GB" sz="3600" b="0" dirty="0" err="1" smtClean="0"/>
              <a:t>Muon</a:t>
            </a:r>
            <a:r>
              <a:rPr lang="en-GB" sz="3600" b="0" dirty="0" smtClean="0"/>
              <a:t> Spectrometer</a:t>
            </a:r>
            <a:endParaRPr lang="en-GB" sz="3600" b="0" dirty="0"/>
          </a:p>
        </p:txBody>
      </p:sp>
      <p:sp>
        <p:nvSpPr>
          <p:cNvPr id="3" name="Espace réservé du contenu 2"/>
          <p:cNvSpPr>
            <a:spLocks noGrp="1"/>
          </p:cNvSpPr>
          <p:nvPr>
            <p:ph sz="quarter" idx="10"/>
          </p:nvPr>
        </p:nvSpPr>
        <p:spPr>
          <a:xfrm>
            <a:off x="634258" y="1284112"/>
            <a:ext cx="7819640" cy="490108"/>
          </a:xfrm>
        </p:spPr>
        <p:txBody>
          <a:bodyPr>
            <a:normAutofit/>
          </a:bodyPr>
          <a:lstStyle/>
          <a:p>
            <a:r>
              <a:rPr lang="en-GB" sz="2000" b="0" dirty="0" smtClean="0"/>
              <a:t>New read-out electronics at 100 kHz IR. </a:t>
            </a:r>
            <a:r>
              <a:rPr lang="en-GB" sz="2000" b="0" dirty="0" err="1" smtClean="0"/>
              <a:t>Muon</a:t>
            </a:r>
            <a:r>
              <a:rPr lang="en-GB" sz="2000" b="0" dirty="0" smtClean="0"/>
              <a:t> trigger </a:t>
            </a:r>
            <a:r>
              <a:rPr lang="en-GB" sz="2000" b="0" dirty="0" smtClean="0">
                <a:sym typeface="Wingdings"/>
              </a:rPr>
              <a:t> </a:t>
            </a:r>
            <a:r>
              <a:rPr lang="en-GB" sz="2000" b="0" dirty="0" err="1" smtClean="0"/>
              <a:t>Muon</a:t>
            </a:r>
            <a:r>
              <a:rPr lang="en-GB" sz="2000" b="0" dirty="0" smtClean="0"/>
              <a:t> ID</a:t>
            </a:r>
            <a:endParaRPr lang="en-GB" sz="2000" b="0" dirty="0"/>
          </a:p>
        </p:txBody>
      </p:sp>
      <p:pic>
        <p:nvPicPr>
          <p:cNvPr id="7" name="Image 6" descr="0801015_01-A4-at-144-dpi.jpg"/>
          <p:cNvPicPr>
            <a:picLocks noChangeAspect="1"/>
          </p:cNvPicPr>
          <p:nvPr/>
        </p:nvPicPr>
        <p:blipFill>
          <a:blip r:embed="rId2" cstate="print"/>
          <a:stretch>
            <a:fillRect/>
          </a:stretch>
        </p:blipFill>
        <p:spPr>
          <a:xfrm>
            <a:off x="737530" y="1762462"/>
            <a:ext cx="7716368" cy="4582130"/>
          </a:xfrm>
          <a:prstGeom prst="rect">
            <a:avLst/>
          </a:prstGeom>
        </p:spPr>
      </p:pic>
      <p:sp>
        <p:nvSpPr>
          <p:cNvPr id="6" name="Espace réservé du numéro de diapositive 5"/>
          <p:cNvSpPr>
            <a:spLocks noGrp="1"/>
          </p:cNvSpPr>
          <p:nvPr>
            <p:ph type="sldNum" sz="quarter" idx="4"/>
          </p:nvPr>
        </p:nvSpPr>
        <p:spPr/>
        <p:txBody>
          <a:bodyPr/>
          <a:lstStyle/>
          <a:p>
            <a:fld id="{2066355A-084C-D24E-9AD2-7E4FC41EA627}" type="slidenum">
              <a:rPr lang="en-US" smtClean="0"/>
              <a:pPr/>
              <a:t>74</a:t>
            </a:fld>
            <a:endParaRPr lang="en-US" dirty="0"/>
          </a:p>
        </p:txBody>
      </p:sp>
    </p:spTree>
    <p:extLst>
      <p:ext uri="{BB962C8B-B14F-4D97-AF65-F5344CB8AC3E}">
        <p14:creationId xmlns:p14="http://schemas.microsoft.com/office/powerpoint/2010/main" val="2449468105"/>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996117" y="50158"/>
            <a:ext cx="7457781" cy="902342"/>
          </a:xfrm>
        </p:spPr>
        <p:txBody>
          <a:bodyPr>
            <a:noAutofit/>
          </a:bodyPr>
          <a:lstStyle/>
          <a:p>
            <a:pPr algn="ctr"/>
            <a:r>
              <a:rPr lang="en-GB" sz="2800" b="0" dirty="0" smtClean="0"/>
              <a:t>Physics Motivations of the </a:t>
            </a:r>
            <a:r>
              <a:rPr lang="en-GB" sz="2800" b="0" dirty="0" err="1" smtClean="0"/>
              <a:t>Muon</a:t>
            </a:r>
            <a:r>
              <a:rPr lang="en-GB" sz="2800" b="0" dirty="0" smtClean="0"/>
              <a:t> Spectrometer Upgrade</a:t>
            </a:r>
            <a:endParaRPr lang="en-GB" sz="2800" b="0" dirty="0"/>
          </a:p>
        </p:txBody>
      </p:sp>
      <p:sp>
        <p:nvSpPr>
          <p:cNvPr id="4" name="Espace réservé du contenu 3"/>
          <p:cNvSpPr>
            <a:spLocks noGrp="1"/>
          </p:cNvSpPr>
          <p:nvPr>
            <p:ph sz="quarter" idx="11"/>
          </p:nvPr>
        </p:nvSpPr>
        <p:spPr>
          <a:xfrm>
            <a:off x="268110" y="1277173"/>
            <a:ext cx="4317853" cy="2579533"/>
          </a:xfrm>
        </p:spPr>
        <p:txBody>
          <a:bodyPr/>
          <a:lstStyle/>
          <a:p>
            <a:pPr>
              <a:lnSpc>
                <a:spcPct val="100000"/>
              </a:lnSpc>
              <a:spcBef>
                <a:spcPts val="1200"/>
              </a:spcBef>
              <a:buFont typeface="Wingdings" charset="2"/>
              <a:buChar char="ü"/>
            </a:pPr>
            <a:r>
              <a:rPr lang="en-GB" sz="2800" dirty="0" smtClean="0"/>
              <a:t> J/</a:t>
            </a:r>
            <a:r>
              <a:rPr lang="en-GB" sz="2800" dirty="0" smtClean="0">
                <a:latin typeface="Symbol" charset="2"/>
                <a:cs typeface="Symbol" charset="2"/>
              </a:rPr>
              <a:t>y </a:t>
            </a:r>
            <a:r>
              <a:rPr lang="en-GB" sz="2800" dirty="0" smtClean="0"/>
              <a:t>R</a:t>
            </a:r>
            <a:r>
              <a:rPr lang="en-GB" sz="2800" baseline="-25000" dirty="0" smtClean="0"/>
              <a:t>AA</a:t>
            </a:r>
            <a:r>
              <a:rPr lang="en-GB" sz="2800" dirty="0" smtClean="0"/>
              <a:t> &amp; v</a:t>
            </a:r>
            <a:r>
              <a:rPr lang="en-GB" sz="2800" baseline="-25000" dirty="0" smtClean="0"/>
              <a:t>2</a:t>
            </a:r>
            <a:r>
              <a:rPr lang="en-GB" sz="2800" dirty="0" smtClean="0"/>
              <a:t> in detail.</a:t>
            </a:r>
          </a:p>
          <a:p>
            <a:pPr>
              <a:lnSpc>
                <a:spcPct val="100000"/>
              </a:lnSpc>
              <a:spcBef>
                <a:spcPts val="1200"/>
              </a:spcBef>
              <a:buFont typeface="Wingdings" charset="2"/>
              <a:buChar char="ü"/>
            </a:pPr>
            <a:r>
              <a:rPr lang="en-GB" sz="2800" dirty="0" smtClean="0"/>
              <a:t> J/</a:t>
            </a:r>
            <a:r>
              <a:rPr lang="en-GB" sz="2800" dirty="0" smtClean="0">
                <a:latin typeface="Symbol" charset="2"/>
                <a:cs typeface="Symbol" charset="2"/>
              </a:rPr>
              <a:t>y </a:t>
            </a:r>
            <a:r>
              <a:rPr lang="en-GB" sz="2800" dirty="0" smtClean="0"/>
              <a:t>polarisation.</a:t>
            </a:r>
          </a:p>
          <a:p>
            <a:pPr>
              <a:lnSpc>
                <a:spcPct val="100000"/>
              </a:lnSpc>
              <a:spcBef>
                <a:spcPts val="1200"/>
              </a:spcBef>
              <a:buFont typeface="Wingdings" charset="2"/>
              <a:buChar char="ü"/>
            </a:pPr>
            <a:r>
              <a:rPr lang="en-GB" sz="2800" dirty="0" smtClean="0">
                <a:latin typeface="Symbol" charset="2"/>
                <a:cs typeface="Symbol" charset="2"/>
              </a:rPr>
              <a:t> y</a:t>
            </a:r>
            <a:r>
              <a:rPr lang="en-GB" sz="2800" dirty="0" smtClean="0"/>
              <a:t>(2S) measurement.</a:t>
            </a:r>
          </a:p>
          <a:p>
            <a:pPr>
              <a:lnSpc>
                <a:spcPct val="100000"/>
              </a:lnSpc>
              <a:spcBef>
                <a:spcPts val="1200"/>
              </a:spcBef>
              <a:buFont typeface="Wingdings" charset="2"/>
              <a:buChar char="ü"/>
            </a:pPr>
            <a:r>
              <a:rPr lang="en-GB" sz="2800" dirty="0" smtClean="0"/>
              <a:t> Low </a:t>
            </a:r>
            <a:r>
              <a:rPr lang="en-GB" sz="2800" dirty="0" err="1" smtClean="0"/>
              <a:t>p</a:t>
            </a:r>
            <a:r>
              <a:rPr lang="en-GB" sz="2800" baseline="-25000" dirty="0" err="1" smtClean="0"/>
              <a:t>T</a:t>
            </a:r>
            <a:r>
              <a:rPr lang="en-GB" sz="2800" dirty="0" smtClean="0"/>
              <a:t> excess.</a:t>
            </a:r>
            <a:endParaRPr lang="en-GB" sz="2800" dirty="0"/>
          </a:p>
        </p:txBody>
      </p:sp>
      <p:pic>
        <p:nvPicPr>
          <p:cNvPr id="7" name="Image 6"/>
          <p:cNvPicPr>
            <a:picLocks noChangeAspect="1"/>
          </p:cNvPicPr>
          <p:nvPr/>
        </p:nvPicPr>
        <p:blipFill>
          <a:blip r:embed="rId2"/>
          <a:stretch>
            <a:fillRect/>
          </a:stretch>
        </p:blipFill>
        <p:spPr>
          <a:xfrm>
            <a:off x="4997524" y="1042449"/>
            <a:ext cx="3350534" cy="2545821"/>
          </a:xfrm>
          <a:prstGeom prst="rect">
            <a:avLst/>
          </a:prstGeom>
        </p:spPr>
      </p:pic>
      <p:sp>
        <p:nvSpPr>
          <p:cNvPr id="8" name="ZoneTexte 7"/>
          <p:cNvSpPr txBox="1"/>
          <p:nvPr/>
        </p:nvSpPr>
        <p:spPr>
          <a:xfrm>
            <a:off x="304108" y="5987018"/>
            <a:ext cx="5340155" cy="369332"/>
          </a:xfrm>
          <a:prstGeom prst="rect">
            <a:avLst/>
          </a:prstGeom>
          <a:noFill/>
        </p:spPr>
        <p:txBody>
          <a:bodyPr wrap="square" rtlCol="0">
            <a:spAutoFit/>
          </a:bodyPr>
          <a:lstStyle/>
          <a:p>
            <a:pPr algn="ctr"/>
            <a:r>
              <a:rPr lang="fr-FR" dirty="0" smtClean="0"/>
              <a:t>Figures 2.32, 2.38 et 2.40  ALICE </a:t>
            </a:r>
            <a:r>
              <a:rPr lang="fr-FR" dirty="0" err="1" smtClean="0"/>
              <a:t>LoI</a:t>
            </a:r>
            <a:endParaRPr lang="fr-FR" dirty="0"/>
          </a:p>
        </p:txBody>
      </p:sp>
      <p:pic>
        <p:nvPicPr>
          <p:cNvPr id="10" name="Image 9"/>
          <p:cNvPicPr>
            <a:picLocks noChangeAspect="1"/>
          </p:cNvPicPr>
          <p:nvPr/>
        </p:nvPicPr>
        <p:blipFill>
          <a:blip r:embed="rId3"/>
          <a:stretch>
            <a:fillRect/>
          </a:stretch>
        </p:blipFill>
        <p:spPr>
          <a:xfrm>
            <a:off x="4997525" y="3588269"/>
            <a:ext cx="3350534" cy="2627945"/>
          </a:xfrm>
          <a:prstGeom prst="rect">
            <a:avLst/>
          </a:prstGeom>
        </p:spPr>
      </p:pic>
      <p:pic>
        <p:nvPicPr>
          <p:cNvPr id="11" name="Image 10"/>
          <p:cNvPicPr>
            <a:picLocks noChangeAspect="1"/>
          </p:cNvPicPr>
          <p:nvPr/>
        </p:nvPicPr>
        <p:blipFill>
          <a:blip r:embed="rId4"/>
          <a:stretch>
            <a:fillRect/>
          </a:stretch>
        </p:blipFill>
        <p:spPr>
          <a:xfrm>
            <a:off x="952469" y="3406803"/>
            <a:ext cx="3387279" cy="2530023"/>
          </a:xfrm>
          <a:prstGeom prst="rect">
            <a:avLst/>
          </a:prstGeom>
        </p:spPr>
      </p:pic>
      <p:sp>
        <p:nvSpPr>
          <p:cNvPr id="6" name="Espace réservé du numéro de diapositive 5"/>
          <p:cNvSpPr>
            <a:spLocks noGrp="1"/>
          </p:cNvSpPr>
          <p:nvPr>
            <p:ph type="sldNum" sz="quarter" idx="4"/>
          </p:nvPr>
        </p:nvSpPr>
        <p:spPr/>
        <p:txBody>
          <a:bodyPr/>
          <a:lstStyle/>
          <a:p>
            <a:fld id="{2066355A-084C-D24E-9AD2-7E4FC41EA627}" type="slidenum">
              <a:rPr lang="en-US" smtClean="0"/>
              <a:pPr/>
              <a:t>75</a:t>
            </a:fld>
            <a:endParaRPr lang="en-US" dirty="0"/>
          </a:p>
        </p:txBody>
      </p:sp>
    </p:spTree>
    <p:extLst>
      <p:ext uri="{BB962C8B-B14F-4D97-AF65-F5344CB8AC3E}">
        <p14:creationId xmlns:p14="http://schemas.microsoft.com/office/powerpoint/2010/main" val="3286819744"/>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Logo_MFT.png"/>
          <p:cNvPicPr>
            <a:picLocks noChangeAspect="1"/>
          </p:cNvPicPr>
          <p:nvPr/>
        </p:nvPicPr>
        <p:blipFill>
          <a:blip r:embed="rId3">
            <a:alphaModFix amt="18000"/>
            <a:extLst>
              <a:ext uri="{28A0092B-C50C-407E-A947-70E740481C1C}">
                <a14:useLocalDpi xmlns:a14="http://schemas.microsoft.com/office/drawing/2010/main" val="0"/>
              </a:ext>
            </a:extLst>
          </a:blip>
          <a:stretch>
            <a:fillRect/>
          </a:stretch>
        </p:blipFill>
        <p:spPr>
          <a:xfrm>
            <a:off x="3428998" y="0"/>
            <a:ext cx="5715001" cy="6858000"/>
          </a:xfrm>
          <a:prstGeom prst="rect">
            <a:avLst/>
          </a:prstGeom>
        </p:spPr>
      </p:pic>
      <p:sp>
        <p:nvSpPr>
          <p:cNvPr id="2" name="Titre 1"/>
          <p:cNvSpPr>
            <a:spLocks noGrp="1"/>
          </p:cNvSpPr>
          <p:nvPr>
            <p:ph type="ctrTitle"/>
          </p:nvPr>
        </p:nvSpPr>
        <p:spPr>
          <a:xfrm>
            <a:off x="3911599" y="2019139"/>
            <a:ext cx="4639927" cy="4315267"/>
          </a:xfrm>
        </p:spPr>
        <p:txBody>
          <a:bodyPr>
            <a:noAutofit/>
          </a:bodyPr>
          <a:lstStyle/>
          <a:p>
            <a:pPr algn="r">
              <a:lnSpc>
                <a:spcPct val="90000"/>
              </a:lnSpc>
            </a:pPr>
            <a:r>
              <a:rPr lang="en-GB" sz="3200" dirty="0" err="1" smtClean="0"/>
              <a:t>Muon</a:t>
            </a:r>
            <a:r>
              <a:rPr lang="en-GB" sz="3200" dirty="0" smtClean="0"/>
              <a:t> Forward Tracker</a:t>
            </a:r>
            <a:r>
              <a:rPr lang="en-GB" sz="3600" dirty="0" smtClean="0"/>
              <a:t/>
            </a:r>
            <a:br>
              <a:rPr lang="en-GB" sz="3600" dirty="0" smtClean="0"/>
            </a:br>
            <a:r>
              <a:rPr lang="en-GB" sz="2400" dirty="0" smtClean="0"/>
              <a:t>of ALICE Experiment</a:t>
            </a:r>
            <a:r>
              <a:rPr lang="en-GB" sz="2400" b="0" dirty="0"/>
              <a:t/>
            </a:r>
            <a:br>
              <a:rPr lang="en-GB" sz="2400" b="0" dirty="0"/>
            </a:br>
            <a:r>
              <a:rPr lang="en-GB" sz="3600" dirty="0" smtClean="0"/>
              <a:t/>
            </a:r>
            <a:br>
              <a:rPr lang="en-GB" sz="3600" dirty="0" smtClean="0"/>
            </a:br>
            <a:endParaRPr lang="en-GB" sz="2800" b="0" dirty="0" smtClean="0"/>
          </a:p>
        </p:txBody>
      </p:sp>
      <p:sp>
        <p:nvSpPr>
          <p:cNvPr id="5" name="ZoneTexte 4"/>
          <p:cNvSpPr txBox="1"/>
          <p:nvPr/>
        </p:nvSpPr>
        <p:spPr>
          <a:xfrm>
            <a:off x="743173" y="6216144"/>
            <a:ext cx="7702327" cy="523220"/>
          </a:xfrm>
          <a:prstGeom prst="rect">
            <a:avLst/>
          </a:prstGeom>
          <a:noFill/>
        </p:spPr>
        <p:txBody>
          <a:bodyPr wrap="square" rtlCol="0">
            <a:spAutoFit/>
          </a:bodyPr>
          <a:lstStyle/>
          <a:p>
            <a:pPr algn="ctr"/>
            <a:r>
              <a:rPr lang="en-GB" sz="1400" dirty="0" smtClean="0">
                <a:solidFill>
                  <a:srgbClr val="000090"/>
                </a:solidFill>
              </a:rPr>
              <a:t>CDS link: </a:t>
            </a:r>
            <a:r>
              <a:rPr lang="en-GB" sz="1400" dirty="0" smtClean="0">
                <a:solidFill>
                  <a:srgbClr val="000090"/>
                </a:solidFill>
                <a:hlinkClick r:id="rId4"/>
              </a:rPr>
              <a:t>http</a:t>
            </a:r>
            <a:r>
              <a:rPr lang="en-GB" sz="1400" dirty="0">
                <a:solidFill>
                  <a:srgbClr val="000090"/>
                </a:solidFill>
                <a:hlinkClick r:id="rId4"/>
              </a:rPr>
              <a:t>://cds.cern.ch/record/</a:t>
            </a:r>
            <a:r>
              <a:rPr lang="en-GB" sz="1400" dirty="0" smtClean="0">
                <a:solidFill>
                  <a:srgbClr val="000090"/>
                </a:solidFill>
                <a:hlinkClick r:id="rId4"/>
              </a:rPr>
              <a:t>1981898</a:t>
            </a:r>
            <a:r>
              <a:rPr lang="en-GB" sz="1400" dirty="0" smtClean="0">
                <a:solidFill>
                  <a:srgbClr val="000090"/>
                </a:solidFill>
              </a:rPr>
              <a:t>. The MFT TDR has been approved by the CERN Research Board during the RB meeting on September 30</a:t>
            </a:r>
            <a:r>
              <a:rPr lang="en-GB" sz="1400" baseline="30000" dirty="0" smtClean="0">
                <a:solidFill>
                  <a:srgbClr val="000090"/>
                </a:solidFill>
              </a:rPr>
              <a:t>th</a:t>
            </a:r>
            <a:r>
              <a:rPr lang="en-GB" sz="1400" dirty="0" smtClean="0">
                <a:solidFill>
                  <a:srgbClr val="000090"/>
                </a:solidFill>
              </a:rPr>
              <a:t> 2015.</a:t>
            </a:r>
          </a:p>
        </p:txBody>
      </p:sp>
      <p:pic>
        <p:nvPicPr>
          <p:cNvPr id="4" name="Image 3"/>
          <p:cNvPicPr>
            <a:picLocks noChangeAspect="1"/>
          </p:cNvPicPr>
          <p:nvPr/>
        </p:nvPicPr>
        <p:blipFill>
          <a:blip r:embed="rId5"/>
          <a:stretch>
            <a:fillRect/>
          </a:stretch>
        </p:blipFill>
        <p:spPr>
          <a:xfrm>
            <a:off x="743174" y="1447799"/>
            <a:ext cx="3155725" cy="4483601"/>
          </a:xfrm>
          <a:prstGeom prst="rect">
            <a:avLst/>
          </a:prstGeom>
        </p:spPr>
      </p:pic>
      <p:sp>
        <p:nvSpPr>
          <p:cNvPr id="3" name="Espace réservé du numéro de diapositive 2"/>
          <p:cNvSpPr>
            <a:spLocks noGrp="1"/>
          </p:cNvSpPr>
          <p:nvPr>
            <p:ph type="sldNum" sz="quarter" idx="4"/>
          </p:nvPr>
        </p:nvSpPr>
        <p:spPr/>
        <p:txBody>
          <a:bodyPr/>
          <a:lstStyle/>
          <a:p>
            <a:fld id="{2066355A-084C-D24E-9AD2-7E4FC41EA627}" type="slidenum">
              <a:rPr lang="en-US" smtClean="0"/>
              <a:pPr/>
              <a:t>76</a:t>
            </a:fld>
            <a:endParaRPr lang="en-US" dirty="0"/>
          </a:p>
        </p:txBody>
      </p:sp>
    </p:spTree>
    <p:extLst>
      <p:ext uri="{BB962C8B-B14F-4D97-AF65-F5344CB8AC3E}">
        <p14:creationId xmlns:p14="http://schemas.microsoft.com/office/powerpoint/2010/main" val="1780489209"/>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p:cNvSpPr>
            <a:spLocks noGrp="1"/>
          </p:cNvSpPr>
          <p:nvPr>
            <p:ph type="title"/>
          </p:nvPr>
        </p:nvSpPr>
        <p:spPr>
          <a:xfrm>
            <a:off x="1307357" y="416404"/>
            <a:ext cx="7211567" cy="433854"/>
          </a:xfrm>
        </p:spPr>
        <p:txBody>
          <a:bodyPr>
            <a:noAutofit/>
          </a:bodyPr>
          <a:lstStyle/>
          <a:p>
            <a:r>
              <a:rPr lang="en-GB" sz="4000" b="0" dirty="0" smtClean="0"/>
              <a:t>MFT </a:t>
            </a:r>
            <a:r>
              <a:rPr lang="en-GB" sz="4000" b="0" dirty="0"/>
              <a:t>d</a:t>
            </a:r>
            <a:r>
              <a:rPr lang="en-GB" sz="4000" b="0" dirty="0" smtClean="0"/>
              <a:t>esign goals	</a:t>
            </a:r>
            <a:endParaRPr lang="en-GB" sz="4000" b="0" dirty="0"/>
          </a:p>
        </p:txBody>
      </p:sp>
      <p:sp>
        <p:nvSpPr>
          <p:cNvPr id="8" name="Espace réservé du contenu 7"/>
          <p:cNvSpPr>
            <a:spLocks noGrp="1"/>
          </p:cNvSpPr>
          <p:nvPr>
            <p:ph sz="quarter" idx="10"/>
          </p:nvPr>
        </p:nvSpPr>
        <p:spPr>
          <a:xfrm>
            <a:off x="634258" y="1311064"/>
            <a:ext cx="7211534" cy="399656"/>
          </a:xfrm>
        </p:spPr>
        <p:txBody>
          <a:bodyPr/>
          <a:lstStyle/>
          <a:p>
            <a:r>
              <a:rPr lang="en-GB" dirty="0" smtClean="0"/>
              <a:t>Study QGP physics at forward rapidity in ALICE</a:t>
            </a:r>
            <a:endParaRPr lang="en-GB" dirty="0"/>
          </a:p>
        </p:txBody>
      </p:sp>
      <p:sp>
        <p:nvSpPr>
          <p:cNvPr id="9" name="Espace réservé du contenu 8"/>
          <p:cNvSpPr>
            <a:spLocks noGrp="1"/>
          </p:cNvSpPr>
          <p:nvPr>
            <p:ph sz="quarter" idx="11"/>
          </p:nvPr>
        </p:nvSpPr>
        <p:spPr>
          <a:xfrm>
            <a:off x="634257" y="1570038"/>
            <a:ext cx="8230343" cy="4881562"/>
          </a:xfrm>
        </p:spPr>
        <p:txBody>
          <a:bodyPr/>
          <a:lstStyle/>
          <a:p>
            <a:r>
              <a:rPr lang="en-GB" sz="2400" dirty="0" err="1" smtClean="0"/>
              <a:t>Vertexing</a:t>
            </a:r>
            <a:r>
              <a:rPr lang="en-GB" sz="2400" dirty="0" smtClean="0"/>
              <a:t> for the ALICE </a:t>
            </a:r>
            <a:r>
              <a:rPr lang="en-GB" sz="2400" dirty="0" err="1"/>
              <a:t>M</a:t>
            </a:r>
            <a:r>
              <a:rPr lang="en-GB" sz="2400" dirty="0" err="1" smtClean="0"/>
              <a:t>uon</a:t>
            </a:r>
            <a:r>
              <a:rPr lang="en-GB" sz="2400" dirty="0" smtClean="0"/>
              <a:t> Spectrometer (MS) at forward rapidity:</a:t>
            </a:r>
          </a:p>
          <a:p>
            <a:pPr lvl="1"/>
            <a:r>
              <a:rPr lang="en-GB" sz="2000" dirty="0" smtClean="0">
                <a:solidFill>
                  <a:srgbClr val="0000FF"/>
                </a:solidFill>
              </a:rPr>
              <a:t>5 detection disks of silicon pixel sensors O(25 </a:t>
            </a:r>
            <a:r>
              <a:rPr lang="en-GB" sz="2000" dirty="0" smtClean="0">
                <a:solidFill>
                  <a:srgbClr val="0000FF"/>
                </a:solidFill>
                <a:latin typeface="Symbol" charset="2"/>
                <a:cs typeface="Symbol" charset="2"/>
              </a:rPr>
              <a:t>m</a:t>
            </a:r>
            <a:r>
              <a:rPr lang="en-GB" sz="2000" dirty="0" smtClean="0">
                <a:solidFill>
                  <a:srgbClr val="0000FF"/>
                </a:solidFill>
              </a:rPr>
              <a:t>m x 25 </a:t>
            </a:r>
            <a:r>
              <a:rPr lang="en-GB" sz="2000" dirty="0" smtClean="0">
                <a:solidFill>
                  <a:srgbClr val="0000FF"/>
                </a:solidFill>
                <a:latin typeface="Symbol" charset="2"/>
                <a:cs typeface="Symbol" charset="2"/>
              </a:rPr>
              <a:t>m</a:t>
            </a:r>
            <a:r>
              <a:rPr lang="en-GB" sz="2000" dirty="0" smtClean="0">
                <a:solidFill>
                  <a:srgbClr val="0000FF"/>
                </a:solidFill>
              </a:rPr>
              <a:t>m),</a:t>
            </a:r>
          </a:p>
          <a:p>
            <a:pPr lvl="1"/>
            <a:r>
              <a:rPr lang="en-GB" sz="2000" dirty="0" smtClean="0">
                <a:solidFill>
                  <a:srgbClr val="0000FF"/>
                </a:solidFill>
              </a:rPr>
              <a:t>0.6% of X</a:t>
            </a:r>
            <a:r>
              <a:rPr lang="en-GB" sz="2000" baseline="-25000" dirty="0" smtClean="0">
                <a:solidFill>
                  <a:srgbClr val="0000FF"/>
                </a:solidFill>
              </a:rPr>
              <a:t>0</a:t>
            </a:r>
            <a:r>
              <a:rPr lang="en-GB" sz="2000" dirty="0" smtClean="0">
                <a:solidFill>
                  <a:srgbClr val="0000FF"/>
                </a:solidFill>
              </a:rPr>
              <a:t> per disk,</a:t>
            </a:r>
          </a:p>
          <a:p>
            <a:pPr lvl="1"/>
            <a:r>
              <a:rPr lang="en-GB" sz="2000" dirty="0" smtClean="0">
                <a:solidFill>
                  <a:srgbClr val="0000FF"/>
                </a:solidFill>
              </a:rPr>
              <a:t>-3.6 &lt; </a:t>
            </a:r>
            <a:r>
              <a:rPr lang="en-GB" sz="2000" dirty="0" smtClean="0">
                <a:solidFill>
                  <a:srgbClr val="0000FF"/>
                </a:solidFill>
                <a:latin typeface="Symbol" charset="2"/>
                <a:cs typeface="Symbol" charset="2"/>
              </a:rPr>
              <a:t>h</a:t>
            </a:r>
            <a:r>
              <a:rPr lang="en-GB" sz="2000" dirty="0" smtClean="0">
                <a:solidFill>
                  <a:srgbClr val="0000FF"/>
                </a:solidFill>
              </a:rPr>
              <a:t> &lt; -2.45, </a:t>
            </a:r>
          </a:p>
          <a:p>
            <a:pPr lvl="1"/>
            <a:r>
              <a:rPr lang="en-GB" sz="2000" dirty="0" smtClean="0">
                <a:solidFill>
                  <a:srgbClr val="0000FF"/>
                </a:solidFill>
              </a:rPr>
              <a:t>Disk#0 </a:t>
            </a:r>
            <a:r>
              <a:rPr lang="en-GB" sz="2000" dirty="0">
                <a:solidFill>
                  <a:srgbClr val="0000FF"/>
                </a:solidFill>
              </a:rPr>
              <a:t>at z</a:t>
            </a:r>
            <a:r>
              <a:rPr lang="en-GB" sz="2000" dirty="0" smtClean="0">
                <a:solidFill>
                  <a:srgbClr val="0000FF"/>
                </a:solidFill>
              </a:rPr>
              <a:t>=-460 mm, </a:t>
            </a:r>
            <a:r>
              <a:rPr lang="en-GB" sz="2000" dirty="0" err="1" smtClean="0">
                <a:solidFill>
                  <a:srgbClr val="0000FF"/>
                </a:solidFill>
              </a:rPr>
              <a:t>R</a:t>
            </a:r>
            <a:r>
              <a:rPr lang="en-GB" sz="2000" baseline="-25000" dirty="0" err="1" smtClean="0">
                <a:solidFill>
                  <a:srgbClr val="0000FF"/>
                </a:solidFill>
              </a:rPr>
              <a:t>in</a:t>
            </a:r>
            <a:r>
              <a:rPr lang="en-GB" sz="2000" dirty="0" smtClean="0">
                <a:solidFill>
                  <a:srgbClr val="0000FF"/>
                </a:solidFill>
              </a:rPr>
              <a:t>=25  mm (</a:t>
            </a:r>
            <a:r>
              <a:rPr lang="en-GB" sz="2000" dirty="0">
                <a:solidFill>
                  <a:srgbClr val="0000FF"/>
                </a:solidFill>
              </a:rPr>
              <a:t>limited by the beam-pipe </a:t>
            </a:r>
            <a:r>
              <a:rPr lang="en-GB" sz="2000" dirty="0" smtClean="0">
                <a:solidFill>
                  <a:srgbClr val="0000FF"/>
                </a:solidFill>
              </a:rPr>
              <a:t>radius).</a:t>
            </a:r>
          </a:p>
          <a:p>
            <a:r>
              <a:rPr lang="en-GB" sz="2400" dirty="0" smtClean="0"/>
              <a:t>Good matching efficiency between MFT and MS:</a:t>
            </a:r>
          </a:p>
          <a:p>
            <a:pPr lvl="1"/>
            <a:r>
              <a:rPr lang="en-GB" sz="2000" dirty="0">
                <a:solidFill>
                  <a:srgbClr val="0000FF"/>
                </a:solidFill>
              </a:rPr>
              <a:t>d</a:t>
            </a:r>
            <a:r>
              <a:rPr lang="en-GB" sz="2000" dirty="0" smtClean="0">
                <a:solidFill>
                  <a:srgbClr val="0000FF"/>
                </a:solidFill>
              </a:rPr>
              <a:t>isk#4 at z=-768 mm (limited by FIT and the frontal absorber).</a:t>
            </a:r>
          </a:p>
          <a:p>
            <a:r>
              <a:rPr lang="en-GB" sz="2400" dirty="0" smtClean="0"/>
              <a:t>Fast electronics read-out:</a:t>
            </a:r>
          </a:p>
          <a:p>
            <a:pPr lvl="1"/>
            <a:r>
              <a:rPr lang="en-GB" sz="2000" dirty="0" err="1" smtClean="0"/>
              <a:t>Pb-Pb</a:t>
            </a:r>
            <a:r>
              <a:rPr lang="en-GB" sz="2000" dirty="0" smtClean="0"/>
              <a:t> interaction rate ~50 kHz, and </a:t>
            </a:r>
            <a:r>
              <a:rPr lang="en-GB" sz="2000" dirty="0" err="1" smtClean="0"/>
              <a:t>pp</a:t>
            </a:r>
            <a:r>
              <a:rPr lang="en-GB" sz="2000" dirty="0" smtClean="0"/>
              <a:t> interactions at </a:t>
            </a:r>
            <a:r>
              <a:rPr lang="en-GB" sz="2000" dirty="0"/>
              <a:t>2</a:t>
            </a:r>
            <a:r>
              <a:rPr lang="en-GB" sz="2000" dirty="0" smtClean="0"/>
              <a:t>00 kHz. </a:t>
            </a:r>
          </a:p>
        </p:txBody>
      </p:sp>
      <p:sp>
        <p:nvSpPr>
          <p:cNvPr id="3" name="Espace réservé du numéro de diapositive 2"/>
          <p:cNvSpPr>
            <a:spLocks noGrp="1"/>
          </p:cNvSpPr>
          <p:nvPr>
            <p:ph type="sldNum" sz="quarter" idx="4"/>
          </p:nvPr>
        </p:nvSpPr>
        <p:spPr/>
        <p:txBody>
          <a:bodyPr/>
          <a:lstStyle/>
          <a:p>
            <a:fld id="{2066355A-084C-D24E-9AD2-7E4FC41EA627}" type="slidenum">
              <a:rPr lang="en-US" smtClean="0"/>
              <a:pPr/>
              <a:t>77</a:t>
            </a:fld>
            <a:endParaRPr lang="en-US" dirty="0"/>
          </a:p>
        </p:txBody>
      </p:sp>
    </p:spTree>
    <p:extLst>
      <p:ext uri="{BB962C8B-B14F-4D97-AF65-F5344CB8AC3E}">
        <p14:creationId xmlns:p14="http://schemas.microsoft.com/office/powerpoint/2010/main" val="240500118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48233" y="240658"/>
            <a:ext cx="7211567" cy="433854"/>
          </a:xfrm>
        </p:spPr>
        <p:txBody>
          <a:bodyPr>
            <a:noAutofit/>
          </a:bodyPr>
          <a:lstStyle/>
          <a:p>
            <a:r>
              <a:rPr lang="en-GB" sz="4400" b="0" dirty="0" smtClean="0"/>
              <a:t>MFT Layout</a:t>
            </a:r>
            <a:endParaRPr lang="en-GB" sz="4400" b="0" dirty="0"/>
          </a:p>
        </p:txBody>
      </p:sp>
      <p:sp>
        <p:nvSpPr>
          <p:cNvPr id="3" name="Espace réservé du contenu 2"/>
          <p:cNvSpPr>
            <a:spLocks noGrp="1"/>
          </p:cNvSpPr>
          <p:nvPr>
            <p:ph sz="quarter" idx="10"/>
          </p:nvPr>
        </p:nvSpPr>
        <p:spPr>
          <a:xfrm>
            <a:off x="608858" y="1222163"/>
            <a:ext cx="7951080" cy="540955"/>
          </a:xfrm>
        </p:spPr>
        <p:txBody>
          <a:bodyPr>
            <a:normAutofit/>
          </a:bodyPr>
          <a:lstStyle/>
          <a:p>
            <a:r>
              <a:rPr lang="en-GB" dirty="0" smtClean="0"/>
              <a:t>896 silicon pixel sensors (0.4 m</a:t>
            </a:r>
            <a:r>
              <a:rPr lang="en-GB" baseline="30000" dirty="0" smtClean="0"/>
              <a:t>2</a:t>
            </a:r>
            <a:r>
              <a:rPr lang="en-GB" dirty="0" smtClean="0"/>
              <a:t>) in 280 ladders of 1 to 5 sensors each.</a:t>
            </a:r>
            <a:endParaRPr lang="en-GB" dirty="0"/>
          </a:p>
        </p:txBody>
      </p:sp>
      <p:pic>
        <p:nvPicPr>
          <p:cNvPr id="8" name="Image 7"/>
          <p:cNvPicPr>
            <a:picLocks noChangeAspect="1"/>
          </p:cNvPicPr>
          <p:nvPr/>
        </p:nvPicPr>
        <p:blipFill>
          <a:blip r:embed="rId2"/>
          <a:stretch>
            <a:fillRect/>
          </a:stretch>
        </p:blipFill>
        <p:spPr>
          <a:xfrm>
            <a:off x="-140442" y="1902819"/>
            <a:ext cx="5207000" cy="4623185"/>
          </a:xfrm>
          <a:prstGeom prst="rect">
            <a:avLst/>
          </a:prstGeom>
        </p:spPr>
      </p:pic>
      <p:cxnSp>
        <p:nvCxnSpPr>
          <p:cNvPr id="11" name="Connecteur droit 10"/>
          <p:cNvCxnSpPr/>
          <p:nvPr/>
        </p:nvCxnSpPr>
        <p:spPr>
          <a:xfrm>
            <a:off x="39511" y="3924300"/>
            <a:ext cx="8520289" cy="1079500"/>
          </a:xfrm>
          <a:prstGeom prst="line">
            <a:avLst/>
          </a:prstGeom>
          <a:ln>
            <a:solidFill>
              <a:srgbClr val="000090"/>
            </a:solidFill>
          </a:ln>
        </p:spPr>
        <p:style>
          <a:lnRef idx="2">
            <a:schemeClr val="accent1"/>
          </a:lnRef>
          <a:fillRef idx="0">
            <a:schemeClr val="accent1"/>
          </a:fillRef>
          <a:effectRef idx="1">
            <a:schemeClr val="accent1"/>
          </a:effectRef>
          <a:fontRef idx="minor">
            <a:schemeClr val="tx1"/>
          </a:fontRef>
        </p:style>
      </p:cxnSp>
      <p:sp>
        <p:nvSpPr>
          <p:cNvPr id="13" name="Cylindre 12"/>
          <p:cNvSpPr/>
          <p:nvPr/>
        </p:nvSpPr>
        <p:spPr>
          <a:xfrm rot="5400000">
            <a:off x="8715774" y="4629150"/>
            <a:ext cx="152400" cy="774700"/>
          </a:xfrm>
          <a:prstGeom prst="can">
            <a:avLst/>
          </a:prstGeom>
          <a:solidFill>
            <a:srgbClr val="3366FF"/>
          </a:solidFill>
          <a:scene3d>
            <a:camera prst="orthographicFront">
              <a:rot lat="0" lon="0" rev="21174000"/>
            </a:camera>
            <a:lightRig rig="threePt" dir="t"/>
          </a:scene3d>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9" name="Grouper 18"/>
          <p:cNvGrpSpPr/>
          <p:nvPr/>
        </p:nvGrpSpPr>
        <p:grpSpPr>
          <a:xfrm>
            <a:off x="8202527" y="5113923"/>
            <a:ext cx="1002197" cy="795754"/>
            <a:chOff x="7897727" y="4749800"/>
            <a:chExt cx="1002197" cy="795754"/>
          </a:xfrm>
        </p:grpSpPr>
        <p:sp>
          <p:nvSpPr>
            <p:cNvPr id="15" name="ZoneTexte 14"/>
            <p:cNvSpPr txBox="1"/>
            <p:nvPr/>
          </p:nvSpPr>
          <p:spPr>
            <a:xfrm>
              <a:off x="7897727" y="5207000"/>
              <a:ext cx="1002197" cy="338554"/>
            </a:xfrm>
            <a:prstGeom prst="rect">
              <a:avLst/>
            </a:prstGeom>
            <a:noFill/>
          </p:spPr>
          <p:txBody>
            <a:bodyPr wrap="none" rtlCol="0">
              <a:spAutoFit/>
            </a:bodyPr>
            <a:lstStyle/>
            <a:p>
              <a:r>
                <a:rPr lang="en-GB" sz="1600" dirty="0" smtClean="0"/>
                <a:t>IP </a:t>
              </a:r>
              <a:r>
                <a:rPr lang="en-GB" sz="1600" dirty="0"/>
                <a:t>r</a:t>
              </a:r>
              <a:r>
                <a:rPr lang="en-GB" sz="1600" dirty="0" smtClean="0"/>
                <a:t>egion</a:t>
              </a:r>
              <a:endParaRPr lang="en-GB" sz="1600" dirty="0"/>
            </a:p>
          </p:txBody>
        </p:sp>
        <p:cxnSp>
          <p:nvCxnSpPr>
            <p:cNvPr id="17" name="Connecteur droit avec flèche 16"/>
            <p:cNvCxnSpPr>
              <a:stCxn id="15" idx="0"/>
            </p:cNvCxnSpPr>
            <p:nvPr/>
          </p:nvCxnSpPr>
          <p:spPr>
            <a:xfrm flipV="1">
              <a:off x="8398826" y="4749800"/>
              <a:ext cx="55072" cy="457200"/>
            </a:xfrm>
            <a:prstGeom prst="straightConnector1">
              <a:avLst/>
            </a:prstGeom>
            <a:ln w="63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23" name="Grouper 22"/>
          <p:cNvGrpSpPr/>
          <p:nvPr/>
        </p:nvGrpSpPr>
        <p:grpSpPr>
          <a:xfrm>
            <a:off x="4635501" y="2933672"/>
            <a:ext cx="1383340" cy="520728"/>
            <a:chOff x="4864101" y="2565372"/>
            <a:chExt cx="1383340" cy="520728"/>
          </a:xfrm>
        </p:grpSpPr>
        <p:sp>
          <p:nvSpPr>
            <p:cNvPr id="18" name="ZoneTexte 17"/>
            <p:cNvSpPr txBox="1"/>
            <p:nvPr/>
          </p:nvSpPr>
          <p:spPr>
            <a:xfrm>
              <a:off x="5435600" y="2565372"/>
              <a:ext cx="811841" cy="338554"/>
            </a:xfrm>
            <a:prstGeom prst="rect">
              <a:avLst/>
            </a:prstGeom>
            <a:noFill/>
          </p:spPr>
          <p:txBody>
            <a:bodyPr wrap="none" rtlCol="0">
              <a:spAutoFit/>
            </a:bodyPr>
            <a:lstStyle/>
            <a:p>
              <a:r>
                <a:rPr lang="en-GB" sz="1600" dirty="0" smtClean="0"/>
                <a:t>Disk#0</a:t>
              </a:r>
              <a:endParaRPr lang="en-GB" sz="1600" dirty="0"/>
            </a:p>
          </p:txBody>
        </p:sp>
        <p:cxnSp>
          <p:nvCxnSpPr>
            <p:cNvPr id="20" name="Connecteur droit avec flèche 19"/>
            <p:cNvCxnSpPr/>
            <p:nvPr/>
          </p:nvCxnSpPr>
          <p:spPr>
            <a:xfrm flipH="1">
              <a:off x="4864101" y="2717800"/>
              <a:ext cx="571499" cy="368300"/>
            </a:xfrm>
            <a:prstGeom prst="straightConnector1">
              <a:avLst/>
            </a:prstGeom>
            <a:ln w="63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24" name="Grouper 23"/>
          <p:cNvGrpSpPr/>
          <p:nvPr/>
        </p:nvGrpSpPr>
        <p:grpSpPr>
          <a:xfrm>
            <a:off x="4166451" y="2149889"/>
            <a:ext cx="900107" cy="841355"/>
            <a:chOff x="4864101" y="2244745"/>
            <a:chExt cx="900107" cy="841355"/>
          </a:xfrm>
        </p:grpSpPr>
        <p:sp>
          <p:nvSpPr>
            <p:cNvPr id="25" name="ZoneTexte 24"/>
            <p:cNvSpPr txBox="1"/>
            <p:nvPr/>
          </p:nvSpPr>
          <p:spPr>
            <a:xfrm>
              <a:off x="4952367" y="2244745"/>
              <a:ext cx="811841" cy="338554"/>
            </a:xfrm>
            <a:prstGeom prst="rect">
              <a:avLst/>
            </a:prstGeom>
            <a:noFill/>
          </p:spPr>
          <p:txBody>
            <a:bodyPr wrap="none" rtlCol="0">
              <a:spAutoFit/>
            </a:bodyPr>
            <a:lstStyle/>
            <a:p>
              <a:r>
                <a:rPr lang="en-GB" sz="1600" dirty="0" smtClean="0"/>
                <a:t>Disk#1</a:t>
              </a:r>
              <a:endParaRPr lang="en-GB" sz="1600" dirty="0"/>
            </a:p>
          </p:txBody>
        </p:sp>
        <p:cxnSp>
          <p:nvCxnSpPr>
            <p:cNvPr id="26" name="Connecteur droit avec flèche 25"/>
            <p:cNvCxnSpPr/>
            <p:nvPr/>
          </p:nvCxnSpPr>
          <p:spPr>
            <a:xfrm flipH="1">
              <a:off x="4864101" y="2575930"/>
              <a:ext cx="469049" cy="510170"/>
            </a:xfrm>
            <a:prstGeom prst="straightConnector1">
              <a:avLst/>
            </a:prstGeom>
            <a:ln w="63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27" name="Grouper 26"/>
          <p:cNvGrpSpPr/>
          <p:nvPr/>
        </p:nvGrpSpPr>
        <p:grpSpPr>
          <a:xfrm>
            <a:off x="1100669" y="1642960"/>
            <a:ext cx="1242897" cy="1311880"/>
            <a:chOff x="4864102" y="1774220"/>
            <a:chExt cx="1242897" cy="1311880"/>
          </a:xfrm>
        </p:grpSpPr>
        <p:sp>
          <p:nvSpPr>
            <p:cNvPr id="28" name="ZoneTexte 27"/>
            <p:cNvSpPr txBox="1"/>
            <p:nvPr/>
          </p:nvSpPr>
          <p:spPr>
            <a:xfrm>
              <a:off x="5295158" y="1774220"/>
              <a:ext cx="811841" cy="338554"/>
            </a:xfrm>
            <a:prstGeom prst="rect">
              <a:avLst/>
            </a:prstGeom>
            <a:noFill/>
          </p:spPr>
          <p:txBody>
            <a:bodyPr wrap="none" rtlCol="0">
              <a:spAutoFit/>
            </a:bodyPr>
            <a:lstStyle/>
            <a:p>
              <a:r>
                <a:rPr lang="en-GB" sz="1600" dirty="0" smtClean="0"/>
                <a:t>Disk#4</a:t>
              </a:r>
              <a:endParaRPr lang="en-GB" sz="1600" dirty="0"/>
            </a:p>
          </p:txBody>
        </p:sp>
        <p:cxnSp>
          <p:nvCxnSpPr>
            <p:cNvPr id="29" name="Connecteur droit avec flèche 28"/>
            <p:cNvCxnSpPr>
              <a:stCxn id="28" idx="2"/>
            </p:cNvCxnSpPr>
            <p:nvPr/>
          </p:nvCxnSpPr>
          <p:spPr>
            <a:xfrm flipH="1">
              <a:off x="4864102" y="2112774"/>
              <a:ext cx="836977" cy="973326"/>
            </a:xfrm>
            <a:prstGeom prst="straightConnector1">
              <a:avLst/>
            </a:prstGeom>
            <a:ln w="63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30" name="Grouper 29"/>
          <p:cNvGrpSpPr/>
          <p:nvPr/>
        </p:nvGrpSpPr>
        <p:grpSpPr>
          <a:xfrm>
            <a:off x="1950925" y="1980612"/>
            <a:ext cx="1238946" cy="1291614"/>
            <a:chOff x="4868053" y="1774220"/>
            <a:chExt cx="1238946" cy="1291614"/>
          </a:xfrm>
        </p:grpSpPr>
        <p:sp>
          <p:nvSpPr>
            <p:cNvPr id="31" name="ZoneTexte 30"/>
            <p:cNvSpPr txBox="1"/>
            <p:nvPr/>
          </p:nvSpPr>
          <p:spPr>
            <a:xfrm>
              <a:off x="5295158" y="1774220"/>
              <a:ext cx="811841" cy="338554"/>
            </a:xfrm>
            <a:prstGeom prst="rect">
              <a:avLst/>
            </a:prstGeom>
            <a:noFill/>
          </p:spPr>
          <p:txBody>
            <a:bodyPr wrap="none" rtlCol="0">
              <a:spAutoFit/>
            </a:bodyPr>
            <a:lstStyle/>
            <a:p>
              <a:r>
                <a:rPr lang="en-GB" sz="1600" dirty="0" smtClean="0"/>
                <a:t>Disk#3</a:t>
              </a:r>
              <a:endParaRPr lang="en-GB" sz="1600" dirty="0"/>
            </a:p>
          </p:txBody>
        </p:sp>
        <p:cxnSp>
          <p:nvCxnSpPr>
            <p:cNvPr id="32" name="Connecteur droit avec flèche 31"/>
            <p:cNvCxnSpPr/>
            <p:nvPr/>
          </p:nvCxnSpPr>
          <p:spPr>
            <a:xfrm flipH="1">
              <a:off x="4868053" y="2092508"/>
              <a:ext cx="854210" cy="973326"/>
            </a:xfrm>
            <a:prstGeom prst="straightConnector1">
              <a:avLst/>
            </a:prstGeom>
            <a:ln w="63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33" name="Grouper 32"/>
          <p:cNvGrpSpPr/>
          <p:nvPr/>
        </p:nvGrpSpPr>
        <p:grpSpPr>
          <a:xfrm>
            <a:off x="3480652" y="1666664"/>
            <a:ext cx="1242897" cy="1311880"/>
            <a:chOff x="4864102" y="1774220"/>
            <a:chExt cx="1242897" cy="1311880"/>
          </a:xfrm>
        </p:grpSpPr>
        <p:sp>
          <p:nvSpPr>
            <p:cNvPr id="34" name="ZoneTexte 33"/>
            <p:cNvSpPr txBox="1"/>
            <p:nvPr/>
          </p:nvSpPr>
          <p:spPr>
            <a:xfrm>
              <a:off x="5295158" y="1774220"/>
              <a:ext cx="811841" cy="338554"/>
            </a:xfrm>
            <a:prstGeom prst="rect">
              <a:avLst/>
            </a:prstGeom>
            <a:noFill/>
          </p:spPr>
          <p:txBody>
            <a:bodyPr wrap="none" rtlCol="0">
              <a:spAutoFit/>
            </a:bodyPr>
            <a:lstStyle/>
            <a:p>
              <a:r>
                <a:rPr lang="en-GB" sz="1600" dirty="0" smtClean="0"/>
                <a:t>Disk#2</a:t>
              </a:r>
              <a:endParaRPr lang="en-GB" sz="1600" dirty="0"/>
            </a:p>
          </p:txBody>
        </p:sp>
        <p:cxnSp>
          <p:nvCxnSpPr>
            <p:cNvPr id="35" name="Connecteur droit avec flèche 34"/>
            <p:cNvCxnSpPr>
              <a:stCxn id="34" idx="2"/>
            </p:cNvCxnSpPr>
            <p:nvPr/>
          </p:nvCxnSpPr>
          <p:spPr>
            <a:xfrm flipH="1">
              <a:off x="4864102" y="2112774"/>
              <a:ext cx="836977" cy="973326"/>
            </a:xfrm>
            <a:prstGeom prst="straightConnector1">
              <a:avLst/>
            </a:prstGeom>
            <a:ln w="63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grpSp>
      <p:sp>
        <p:nvSpPr>
          <p:cNvPr id="38" name="ZoneTexte 37"/>
          <p:cNvSpPr txBox="1"/>
          <p:nvPr/>
        </p:nvSpPr>
        <p:spPr>
          <a:xfrm>
            <a:off x="5676901" y="1682052"/>
            <a:ext cx="2882900" cy="646331"/>
          </a:xfrm>
          <a:prstGeom prst="rect">
            <a:avLst/>
          </a:prstGeom>
          <a:noFill/>
        </p:spPr>
        <p:txBody>
          <a:bodyPr wrap="square" rtlCol="0">
            <a:spAutoFit/>
          </a:bodyPr>
          <a:lstStyle/>
          <a:p>
            <a:pPr algn="ctr"/>
            <a:r>
              <a:rPr lang="en-GB" dirty="0" smtClean="0"/>
              <a:t>10 Half-disks</a:t>
            </a:r>
          </a:p>
          <a:p>
            <a:pPr algn="ctr"/>
            <a:r>
              <a:rPr lang="en-GB" dirty="0" smtClean="0"/>
              <a:t>2 detection planes each</a:t>
            </a:r>
          </a:p>
        </p:txBody>
      </p:sp>
      <p:sp>
        <p:nvSpPr>
          <p:cNvPr id="39" name="ZoneTexte 38"/>
          <p:cNvSpPr txBox="1"/>
          <p:nvPr/>
        </p:nvSpPr>
        <p:spPr>
          <a:xfrm>
            <a:off x="5005828" y="3513723"/>
            <a:ext cx="1205278" cy="338554"/>
          </a:xfrm>
          <a:prstGeom prst="rect">
            <a:avLst/>
          </a:prstGeom>
          <a:noFill/>
        </p:spPr>
        <p:txBody>
          <a:bodyPr wrap="none" rtlCol="0">
            <a:spAutoFit/>
          </a:bodyPr>
          <a:lstStyle/>
          <a:p>
            <a:r>
              <a:rPr lang="en-GB" sz="1600" dirty="0"/>
              <a:t>z</a:t>
            </a:r>
            <a:r>
              <a:rPr lang="en-GB" sz="1600" dirty="0" smtClean="0"/>
              <a:t>=-46.0 cm</a:t>
            </a:r>
            <a:endParaRPr lang="en-GB" sz="1600" dirty="0"/>
          </a:p>
        </p:txBody>
      </p:sp>
      <p:sp>
        <p:nvSpPr>
          <p:cNvPr id="40" name="ZoneTexte 39"/>
          <p:cNvSpPr txBox="1"/>
          <p:nvPr/>
        </p:nvSpPr>
        <p:spPr>
          <a:xfrm>
            <a:off x="-9688" y="6106696"/>
            <a:ext cx="1205278" cy="338554"/>
          </a:xfrm>
          <a:prstGeom prst="rect">
            <a:avLst/>
          </a:prstGeom>
          <a:noFill/>
        </p:spPr>
        <p:txBody>
          <a:bodyPr wrap="none" rtlCol="0">
            <a:spAutoFit/>
          </a:bodyPr>
          <a:lstStyle/>
          <a:p>
            <a:r>
              <a:rPr lang="en-GB" sz="1600" dirty="0"/>
              <a:t>z</a:t>
            </a:r>
            <a:r>
              <a:rPr lang="en-GB" sz="1600" dirty="0" smtClean="0"/>
              <a:t>=-76.8 cm</a:t>
            </a:r>
            <a:endParaRPr lang="en-GB" sz="1600" dirty="0"/>
          </a:p>
        </p:txBody>
      </p:sp>
      <p:cxnSp>
        <p:nvCxnSpPr>
          <p:cNvPr id="41" name="Connecteur droit avec flèche 40"/>
          <p:cNvCxnSpPr/>
          <p:nvPr/>
        </p:nvCxnSpPr>
        <p:spPr>
          <a:xfrm flipH="1">
            <a:off x="4445000" y="3746500"/>
            <a:ext cx="621559" cy="330200"/>
          </a:xfrm>
          <a:prstGeom prst="straightConnector1">
            <a:avLst/>
          </a:prstGeom>
          <a:ln w="63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43" name="Connecteur droit avec flèche 42"/>
          <p:cNvCxnSpPr/>
          <p:nvPr/>
        </p:nvCxnSpPr>
        <p:spPr>
          <a:xfrm flipV="1">
            <a:off x="582737" y="5407025"/>
            <a:ext cx="0" cy="674864"/>
          </a:xfrm>
          <a:prstGeom prst="straightConnector1">
            <a:avLst/>
          </a:prstGeom>
          <a:ln w="6350" cmpd="sng">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47" name="ZoneTexte 46"/>
          <p:cNvSpPr txBox="1"/>
          <p:nvPr/>
        </p:nvSpPr>
        <p:spPr>
          <a:xfrm>
            <a:off x="6064051" y="3283655"/>
            <a:ext cx="2671825" cy="1200329"/>
          </a:xfrm>
          <a:prstGeom prst="rect">
            <a:avLst/>
          </a:prstGeom>
          <a:noFill/>
        </p:spPr>
        <p:txBody>
          <a:bodyPr wrap="none" rtlCol="0">
            <a:spAutoFit/>
          </a:bodyPr>
          <a:lstStyle/>
          <a:p>
            <a:pPr algn="ctr"/>
            <a:r>
              <a:rPr lang="en-GB" dirty="0" smtClean="0"/>
              <a:t>MFT doses</a:t>
            </a:r>
          </a:p>
          <a:p>
            <a:pPr algn="ctr"/>
            <a:r>
              <a:rPr lang="en-GB" dirty="0" smtClean="0"/>
              <a:t>&lt; 400 </a:t>
            </a:r>
            <a:r>
              <a:rPr lang="en-GB" dirty="0" err="1" smtClean="0"/>
              <a:t>krad</a:t>
            </a:r>
            <a:r>
              <a:rPr lang="en-GB" dirty="0" smtClean="0"/>
              <a:t> </a:t>
            </a:r>
          </a:p>
          <a:p>
            <a:pPr algn="ctr"/>
            <a:r>
              <a:rPr lang="en-GB" dirty="0" smtClean="0"/>
              <a:t>&lt; 6x10</a:t>
            </a:r>
            <a:r>
              <a:rPr lang="en-GB" baseline="30000" dirty="0" smtClean="0"/>
              <a:t>12</a:t>
            </a:r>
            <a:r>
              <a:rPr lang="en-GB" dirty="0" smtClean="0"/>
              <a:t> 1  MeV </a:t>
            </a:r>
            <a:r>
              <a:rPr lang="en-GB" dirty="0" err="1" smtClean="0"/>
              <a:t>n</a:t>
            </a:r>
            <a:r>
              <a:rPr lang="en-GB" baseline="-25000" dirty="0" err="1" smtClean="0"/>
              <a:t>eq</a:t>
            </a:r>
            <a:r>
              <a:rPr lang="en-GB" dirty="0" smtClean="0"/>
              <a:t>/cm</a:t>
            </a:r>
            <a:r>
              <a:rPr lang="en-GB" baseline="30000" dirty="0" smtClean="0"/>
              <a:t>2</a:t>
            </a:r>
            <a:r>
              <a:rPr lang="en-GB" dirty="0" smtClean="0"/>
              <a:t> </a:t>
            </a:r>
          </a:p>
          <a:p>
            <a:pPr algn="ctr"/>
            <a:r>
              <a:rPr lang="en-GB" dirty="0" smtClean="0"/>
              <a:t>10-fold security factor</a:t>
            </a:r>
            <a:endParaRPr lang="en-GB" dirty="0"/>
          </a:p>
        </p:txBody>
      </p:sp>
      <p:sp>
        <p:nvSpPr>
          <p:cNvPr id="48" name="ZoneTexte 47"/>
          <p:cNvSpPr txBox="1"/>
          <p:nvPr/>
        </p:nvSpPr>
        <p:spPr>
          <a:xfrm>
            <a:off x="5204380" y="5568908"/>
            <a:ext cx="2814668" cy="646331"/>
          </a:xfrm>
          <a:prstGeom prst="rect">
            <a:avLst/>
          </a:prstGeom>
          <a:solidFill>
            <a:srgbClr val="FF6600">
              <a:alpha val="42000"/>
            </a:srgbClr>
          </a:solidFill>
        </p:spPr>
        <p:txBody>
          <a:bodyPr wrap="none" rtlCol="0">
            <a:spAutoFit/>
          </a:bodyPr>
          <a:lstStyle/>
          <a:p>
            <a:pPr algn="ctr"/>
            <a:r>
              <a:rPr lang="en-GB" dirty="0" smtClean="0"/>
              <a:t>5% of the ITS surface</a:t>
            </a:r>
          </a:p>
          <a:p>
            <a:pPr algn="ctr"/>
            <a:r>
              <a:rPr lang="en-GB" dirty="0" smtClean="0"/>
              <a:t>Twice the ITS inner barrel</a:t>
            </a:r>
            <a:endParaRPr lang="en-GB" dirty="0"/>
          </a:p>
        </p:txBody>
      </p:sp>
      <p:sp>
        <p:nvSpPr>
          <p:cNvPr id="49" name="ZoneTexte 48"/>
          <p:cNvSpPr txBox="1"/>
          <p:nvPr/>
        </p:nvSpPr>
        <p:spPr>
          <a:xfrm>
            <a:off x="5204380" y="4907915"/>
            <a:ext cx="1838026" cy="369332"/>
          </a:xfrm>
          <a:prstGeom prst="rect">
            <a:avLst/>
          </a:prstGeom>
          <a:noFill/>
        </p:spPr>
        <p:txBody>
          <a:bodyPr wrap="none" rtlCol="0">
            <a:spAutoFit/>
          </a:bodyPr>
          <a:lstStyle/>
          <a:p>
            <a:r>
              <a:rPr lang="en-GB" dirty="0" smtClean="0"/>
              <a:t>-3.6  &lt; </a:t>
            </a:r>
            <a:r>
              <a:rPr lang="en-GB" dirty="0" smtClean="0">
                <a:latin typeface="Symbol" charset="2"/>
                <a:cs typeface="Symbol" charset="2"/>
              </a:rPr>
              <a:t>h</a:t>
            </a:r>
            <a:r>
              <a:rPr lang="en-GB" dirty="0" smtClean="0"/>
              <a:t> &lt; -2.45</a:t>
            </a:r>
          </a:p>
        </p:txBody>
      </p:sp>
      <p:sp>
        <p:nvSpPr>
          <p:cNvPr id="7" name="Espace réservé du numéro de diapositive 6"/>
          <p:cNvSpPr>
            <a:spLocks noGrp="1"/>
          </p:cNvSpPr>
          <p:nvPr>
            <p:ph type="sldNum" sz="quarter" idx="4"/>
          </p:nvPr>
        </p:nvSpPr>
        <p:spPr/>
        <p:txBody>
          <a:bodyPr/>
          <a:lstStyle/>
          <a:p>
            <a:fld id="{2066355A-084C-D24E-9AD2-7E4FC41EA627}" type="slidenum">
              <a:rPr lang="en-US" smtClean="0"/>
              <a:pPr/>
              <a:t>78</a:t>
            </a:fld>
            <a:endParaRPr lang="en-US" dirty="0"/>
          </a:p>
        </p:txBody>
      </p:sp>
      <p:sp>
        <p:nvSpPr>
          <p:cNvPr id="36" name="ZoneTexte 35"/>
          <p:cNvSpPr txBox="1"/>
          <p:nvPr/>
        </p:nvSpPr>
        <p:spPr>
          <a:xfrm>
            <a:off x="3022461" y="6334780"/>
            <a:ext cx="6121539" cy="523220"/>
          </a:xfrm>
          <a:prstGeom prst="rect">
            <a:avLst/>
          </a:prstGeom>
          <a:noFill/>
        </p:spPr>
        <p:txBody>
          <a:bodyPr wrap="square" rtlCol="0">
            <a:spAutoFit/>
          </a:bodyPr>
          <a:lstStyle/>
          <a:p>
            <a:pPr algn="ctr"/>
            <a:r>
              <a:rPr lang="en-GB" sz="1400" dirty="0" smtClean="0">
                <a:latin typeface="American Typewriter"/>
                <a:cs typeface="American Typewriter"/>
              </a:rPr>
              <a:t>Note that final lay-out is evolving with the finalisation of the MFT disk and cone designs as it has been discussed in the MFT TB meetings.</a:t>
            </a:r>
            <a:endParaRPr lang="en-GB" sz="1400" dirty="0">
              <a:latin typeface="American Typewriter"/>
              <a:cs typeface="American Typewriter"/>
            </a:endParaRPr>
          </a:p>
        </p:txBody>
      </p:sp>
    </p:spTree>
    <p:extLst>
      <p:ext uri="{BB962C8B-B14F-4D97-AF65-F5344CB8AC3E}">
        <p14:creationId xmlns:p14="http://schemas.microsoft.com/office/powerpoint/2010/main" val="4020189626"/>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332757" y="358775"/>
            <a:ext cx="7211567" cy="433854"/>
          </a:xfrm>
        </p:spPr>
        <p:txBody>
          <a:bodyPr>
            <a:noAutofit/>
          </a:bodyPr>
          <a:lstStyle/>
          <a:p>
            <a:r>
              <a:rPr lang="en-GB" sz="4000" b="0" dirty="0" smtClean="0"/>
              <a:t>MFT environment</a:t>
            </a:r>
            <a:endParaRPr lang="en-GB" sz="4000" b="0" dirty="0"/>
          </a:p>
        </p:txBody>
      </p:sp>
      <p:pic>
        <p:nvPicPr>
          <p:cNvPr id="4" name="Image 3" descr="Screen Shot 2014-11-18 at 10.11.0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0100" y="1275588"/>
            <a:ext cx="7302500" cy="5092725"/>
          </a:xfrm>
          <a:prstGeom prst="rect">
            <a:avLst/>
          </a:prstGeom>
        </p:spPr>
      </p:pic>
      <p:sp>
        <p:nvSpPr>
          <p:cNvPr id="7" name="Espace réservé du numéro de diapositive 6"/>
          <p:cNvSpPr>
            <a:spLocks noGrp="1"/>
          </p:cNvSpPr>
          <p:nvPr>
            <p:ph type="sldNum" sz="quarter" idx="4"/>
          </p:nvPr>
        </p:nvSpPr>
        <p:spPr/>
        <p:txBody>
          <a:bodyPr/>
          <a:lstStyle/>
          <a:p>
            <a:fld id="{2066355A-084C-D24E-9AD2-7E4FC41EA627}" type="slidenum">
              <a:rPr lang="en-US" smtClean="0"/>
              <a:pPr/>
              <a:t>79</a:t>
            </a:fld>
            <a:endParaRPr lang="en-US" dirty="0"/>
          </a:p>
        </p:txBody>
      </p:sp>
    </p:spTree>
    <p:extLst>
      <p:ext uri="{BB962C8B-B14F-4D97-AF65-F5344CB8AC3E}">
        <p14:creationId xmlns:p14="http://schemas.microsoft.com/office/powerpoint/2010/main" val="2762866898"/>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QCD part of the SM</a:t>
            </a:r>
            <a:endParaRPr lang="en-GB" dirty="0"/>
          </a:p>
        </p:txBody>
      </p:sp>
      <p:pic>
        <p:nvPicPr>
          <p:cNvPr id="4" name="Image 3"/>
          <p:cNvPicPr>
            <a:picLocks noChangeAspect="1"/>
          </p:cNvPicPr>
          <p:nvPr/>
        </p:nvPicPr>
        <p:blipFill>
          <a:blip r:embed="rId2"/>
          <a:stretch>
            <a:fillRect/>
          </a:stretch>
        </p:blipFill>
        <p:spPr>
          <a:xfrm>
            <a:off x="787400" y="989753"/>
            <a:ext cx="7621116" cy="5779347"/>
          </a:xfrm>
          <a:prstGeom prst="rect">
            <a:avLst/>
          </a:prstGeom>
        </p:spPr>
      </p:pic>
      <p:pic>
        <p:nvPicPr>
          <p:cNvPr id="5" name="Image 4"/>
          <p:cNvPicPr>
            <a:picLocks noChangeAspect="1"/>
          </p:cNvPicPr>
          <p:nvPr/>
        </p:nvPicPr>
        <p:blipFill>
          <a:blip r:embed="rId3"/>
          <a:stretch>
            <a:fillRect/>
          </a:stretch>
        </p:blipFill>
        <p:spPr>
          <a:xfrm>
            <a:off x="787400" y="989753"/>
            <a:ext cx="7621116" cy="5723063"/>
          </a:xfrm>
          <a:prstGeom prst="rect">
            <a:avLst/>
          </a:prstGeom>
        </p:spPr>
      </p:pic>
      <p:sp>
        <p:nvSpPr>
          <p:cNvPr id="7" name="Espace réservé du numéro de diapositive 6"/>
          <p:cNvSpPr>
            <a:spLocks noGrp="1"/>
          </p:cNvSpPr>
          <p:nvPr>
            <p:ph type="sldNum" sz="quarter" idx="12"/>
          </p:nvPr>
        </p:nvSpPr>
        <p:spPr/>
        <p:txBody>
          <a:bodyPr/>
          <a:lstStyle/>
          <a:p>
            <a:fld id="{C5DEC1AB-76CD-D94A-A2FE-67B7BC71C580}" type="slidenum">
              <a:rPr lang="en-GB" smtClean="0"/>
              <a:t>8</a:t>
            </a:fld>
            <a:endParaRPr lang="en-GB"/>
          </a:p>
        </p:txBody>
      </p:sp>
    </p:spTree>
    <p:extLst>
      <p:ext uri="{BB962C8B-B14F-4D97-AF65-F5344CB8AC3E}">
        <p14:creationId xmlns:p14="http://schemas.microsoft.com/office/powerpoint/2010/main" val="403868947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32"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circle(out)">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81957" y="441162"/>
            <a:ext cx="7211567" cy="433854"/>
          </a:xfrm>
        </p:spPr>
        <p:txBody>
          <a:bodyPr>
            <a:noAutofit/>
          </a:bodyPr>
          <a:lstStyle/>
          <a:p>
            <a:r>
              <a:rPr lang="en-GB" sz="4000" b="0" dirty="0" smtClean="0"/>
              <a:t>Silicon sensor technology</a:t>
            </a:r>
            <a:endParaRPr lang="en-GB" sz="4000" b="0" dirty="0"/>
          </a:p>
        </p:txBody>
      </p:sp>
      <p:sp>
        <p:nvSpPr>
          <p:cNvPr id="3" name="Espace réservé du contenu 2"/>
          <p:cNvSpPr>
            <a:spLocks noGrp="1"/>
          </p:cNvSpPr>
          <p:nvPr>
            <p:ph sz="quarter" idx="10"/>
          </p:nvPr>
        </p:nvSpPr>
        <p:spPr>
          <a:xfrm>
            <a:off x="634258" y="1361864"/>
            <a:ext cx="8077942" cy="399656"/>
          </a:xfrm>
        </p:spPr>
        <p:txBody>
          <a:bodyPr>
            <a:normAutofit/>
          </a:bodyPr>
          <a:lstStyle/>
          <a:p>
            <a:r>
              <a:rPr lang="en-GB" dirty="0" smtClean="0"/>
              <a:t>ITS inner barrel and MFT will consist of the same silicon pixel sensor</a:t>
            </a:r>
            <a:endParaRPr lang="en-GB" dirty="0"/>
          </a:p>
        </p:txBody>
      </p:sp>
      <p:graphicFrame>
        <p:nvGraphicFramePr>
          <p:cNvPr id="13" name="Tableau 12"/>
          <p:cNvGraphicFramePr>
            <a:graphicFrameLocks noGrp="1"/>
          </p:cNvGraphicFramePr>
          <p:nvPr>
            <p:extLst>
              <p:ext uri="{D42A27DB-BD31-4B8C-83A1-F6EECF244321}">
                <p14:modId xmlns:p14="http://schemas.microsoft.com/office/powerpoint/2010/main" val="1058556391"/>
              </p:ext>
            </p:extLst>
          </p:nvPr>
        </p:nvGraphicFramePr>
        <p:xfrm>
          <a:off x="4711700" y="2114290"/>
          <a:ext cx="4083460" cy="2212762"/>
        </p:xfrm>
        <a:graphic>
          <a:graphicData uri="http://schemas.openxmlformats.org/drawingml/2006/table">
            <a:tbl>
              <a:tblPr firstRow="1" bandRow="1">
                <a:tableStyleId>{3B4B98B0-60AC-42C2-AFA5-B58CD77FA1E5}</a:tableStyleId>
              </a:tblPr>
              <a:tblGrid>
                <a:gridCol w="1814672"/>
                <a:gridCol w="2268788"/>
              </a:tblGrid>
              <a:tr h="288621">
                <a:tc>
                  <a:txBody>
                    <a:bodyPr/>
                    <a:lstStyle/>
                    <a:p>
                      <a:r>
                        <a:rPr lang="en-US" sz="1200" noProof="0" dirty="0" smtClean="0"/>
                        <a:t>Parameter</a:t>
                      </a:r>
                      <a:endParaRPr lang="en-US" sz="1200" noProof="0" dirty="0"/>
                    </a:p>
                  </a:txBody>
                  <a:tcPr/>
                </a:tc>
                <a:tc>
                  <a:txBody>
                    <a:bodyPr/>
                    <a:lstStyle/>
                    <a:p>
                      <a:pPr algn="r"/>
                      <a:r>
                        <a:rPr lang="en-US" sz="1200" noProof="0" dirty="0" smtClean="0"/>
                        <a:t>Value</a:t>
                      </a:r>
                      <a:endParaRPr lang="en-US" sz="1200" noProof="0" dirty="0"/>
                    </a:p>
                  </a:txBody>
                  <a:tcPr/>
                </a:tc>
              </a:tr>
              <a:tr h="288621">
                <a:tc>
                  <a:txBody>
                    <a:bodyPr/>
                    <a:lstStyle/>
                    <a:p>
                      <a:r>
                        <a:rPr lang="en-US" sz="1200" noProof="0" dirty="0" smtClean="0"/>
                        <a:t>Spatial Resolution</a:t>
                      </a:r>
                      <a:endParaRPr lang="en-US" sz="1200" noProof="0" dirty="0"/>
                    </a:p>
                  </a:txBody>
                  <a:tcPr/>
                </a:tc>
                <a:tc>
                  <a:txBody>
                    <a:bodyPr/>
                    <a:lstStyle/>
                    <a:p>
                      <a:pPr algn="r"/>
                      <a:r>
                        <a:rPr lang="en-US" sz="1200" noProof="0" dirty="0" smtClean="0">
                          <a:sym typeface="Symbol"/>
                        </a:rPr>
                        <a:t> 5 µm</a:t>
                      </a:r>
                      <a:endParaRPr lang="en-US" sz="1200" noProof="0" dirty="0"/>
                    </a:p>
                  </a:txBody>
                  <a:tcPr/>
                </a:tc>
              </a:tr>
              <a:tr h="288621">
                <a:tc>
                  <a:txBody>
                    <a:bodyPr/>
                    <a:lstStyle/>
                    <a:p>
                      <a:r>
                        <a:rPr lang="en-US" sz="1200" noProof="0" dirty="0" smtClean="0"/>
                        <a:t>Detection Efficiency</a:t>
                      </a:r>
                      <a:endParaRPr lang="en-US" sz="1200" noProof="0" dirty="0"/>
                    </a:p>
                  </a:txBody>
                  <a:tcPr/>
                </a:tc>
                <a:tc>
                  <a:txBody>
                    <a:bodyPr/>
                    <a:lstStyle/>
                    <a:p>
                      <a:pPr algn="r"/>
                      <a:r>
                        <a:rPr lang="en-US" sz="1200" noProof="0" dirty="0" smtClean="0">
                          <a:sym typeface="Symbol"/>
                        </a:rPr>
                        <a:t> 99.5%</a:t>
                      </a:r>
                      <a:endParaRPr lang="en-US" sz="1200" noProof="0" dirty="0"/>
                    </a:p>
                  </a:txBody>
                  <a:tcPr/>
                </a:tc>
              </a:tr>
              <a:tr h="288621">
                <a:tc>
                  <a:txBody>
                    <a:bodyPr/>
                    <a:lstStyle/>
                    <a:p>
                      <a:r>
                        <a:rPr lang="en-US" sz="1200" noProof="0" dirty="0" smtClean="0"/>
                        <a:t>Integration</a:t>
                      </a:r>
                      <a:r>
                        <a:rPr lang="en-US" sz="1200" baseline="0" noProof="0" dirty="0" smtClean="0"/>
                        <a:t> Time</a:t>
                      </a:r>
                      <a:endParaRPr lang="en-US" sz="1200" noProof="0" dirty="0"/>
                    </a:p>
                  </a:txBody>
                  <a:tcPr/>
                </a:tc>
                <a:tc>
                  <a:txBody>
                    <a:bodyPr/>
                    <a:lstStyle/>
                    <a:p>
                      <a:pPr algn="r"/>
                      <a:r>
                        <a:rPr lang="en-US" sz="1200" noProof="0" dirty="0" smtClean="0">
                          <a:sym typeface="Symbol"/>
                        </a:rPr>
                        <a:t> 20 µs</a:t>
                      </a:r>
                      <a:endParaRPr lang="en-US" sz="1200" noProof="0" dirty="0"/>
                    </a:p>
                  </a:txBody>
                  <a:tcPr/>
                </a:tc>
              </a:tr>
              <a:tr h="288621">
                <a:tc>
                  <a:txBody>
                    <a:bodyPr/>
                    <a:lstStyle/>
                    <a:p>
                      <a:r>
                        <a:rPr lang="en-US" sz="1200" noProof="0" dirty="0" smtClean="0"/>
                        <a:t>Sensor Thickness</a:t>
                      </a:r>
                      <a:endParaRPr lang="en-US" sz="1200" noProof="0" dirty="0"/>
                    </a:p>
                  </a:txBody>
                  <a:tcPr/>
                </a:tc>
                <a:tc>
                  <a:txBody>
                    <a:bodyPr/>
                    <a:lstStyle/>
                    <a:p>
                      <a:pPr algn="r"/>
                      <a:r>
                        <a:rPr lang="en-US" sz="1200" noProof="0" dirty="0" smtClean="0"/>
                        <a:t>50 µm</a:t>
                      </a:r>
                      <a:endParaRPr lang="en-US" sz="1200" noProof="0" dirty="0"/>
                    </a:p>
                  </a:txBody>
                  <a:tcPr/>
                </a:tc>
              </a:tr>
              <a:tr h="288621">
                <a:tc>
                  <a:txBody>
                    <a:bodyPr/>
                    <a:lstStyle/>
                    <a:p>
                      <a:r>
                        <a:rPr lang="en-US" sz="1200" noProof="0" dirty="0" smtClean="0"/>
                        <a:t>Power dissipation</a:t>
                      </a:r>
                      <a:endParaRPr lang="en-US" sz="1200" noProof="0" dirty="0"/>
                    </a:p>
                  </a:txBody>
                  <a:tcPr/>
                </a:tc>
                <a:tc>
                  <a:txBody>
                    <a:bodyPr/>
                    <a:lstStyle/>
                    <a:p>
                      <a:pPr algn="r"/>
                      <a:r>
                        <a:rPr lang="en-US" sz="1200" noProof="0" dirty="0" smtClean="0">
                          <a:sym typeface="Symbol"/>
                        </a:rPr>
                        <a:t> 150 mW/cm²</a:t>
                      </a:r>
                      <a:endParaRPr lang="en-US" sz="1200" noProof="0" dirty="0"/>
                    </a:p>
                  </a:txBody>
                  <a:tcPr/>
                </a:tc>
              </a:tr>
              <a:tr h="481036">
                <a:tc>
                  <a:txBody>
                    <a:bodyPr/>
                    <a:lstStyle/>
                    <a:p>
                      <a:pPr algn="l"/>
                      <a:r>
                        <a:rPr lang="en-US" sz="1200" noProof="0" dirty="0" smtClean="0"/>
                        <a:t>Radiation Tolerance </a:t>
                      </a:r>
                      <a:br>
                        <a:rPr lang="en-US" sz="1200" noProof="0" dirty="0" smtClean="0"/>
                      </a:br>
                      <a:r>
                        <a:rPr lang="en-US" sz="1200" noProof="0" dirty="0" smtClean="0"/>
                        <a:t>(10-years operation)</a:t>
                      </a:r>
                      <a:endParaRPr lang="en-US" sz="1200" noProof="0" dirty="0"/>
                    </a:p>
                  </a:txBody>
                  <a:tcPr anchor="ctr"/>
                </a:tc>
                <a:tc>
                  <a:txBody>
                    <a:bodyPr/>
                    <a:lstStyle/>
                    <a:p>
                      <a:pPr marL="542925" lvl="2" indent="0" algn="l">
                        <a:buFont typeface="Symbol"/>
                        <a:buNone/>
                      </a:pPr>
                      <a:r>
                        <a:rPr lang="en-US" sz="1200" noProof="0" dirty="0" smtClean="0">
                          <a:sym typeface="Symbol"/>
                        </a:rPr>
                        <a:t> O(10</a:t>
                      </a:r>
                      <a:r>
                        <a:rPr lang="en-US" sz="1200" baseline="30000" noProof="0" dirty="0" smtClean="0">
                          <a:sym typeface="Symbol"/>
                        </a:rPr>
                        <a:t>13</a:t>
                      </a:r>
                      <a:r>
                        <a:rPr lang="en-US" sz="1200" noProof="0" dirty="0" smtClean="0">
                          <a:sym typeface="Symbol"/>
                        </a:rPr>
                        <a:t>) </a:t>
                      </a:r>
                      <a:r>
                        <a:rPr lang="en-US" sz="1200" noProof="0" dirty="0" err="1" smtClean="0">
                          <a:sym typeface="Symbol"/>
                        </a:rPr>
                        <a:t>n</a:t>
                      </a:r>
                      <a:r>
                        <a:rPr lang="en-US" sz="1200" baseline="-25000" noProof="0" dirty="0" err="1" smtClean="0">
                          <a:sym typeface="Symbol"/>
                        </a:rPr>
                        <a:t>eq</a:t>
                      </a:r>
                      <a:r>
                        <a:rPr lang="en-US" sz="1200" noProof="0" dirty="0" smtClean="0">
                          <a:sym typeface="Symbol"/>
                        </a:rPr>
                        <a:t>/cm²</a:t>
                      </a:r>
                    </a:p>
                    <a:p>
                      <a:pPr marL="542925" lvl="2" indent="0" algn="l">
                        <a:buFont typeface="Symbol"/>
                        <a:buNone/>
                      </a:pPr>
                      <a:r>
                        <a:rPr lang="en-US" sz="1200" noProof="0" dirty="0" smtClean="0">
                          <a:sym typeface="Symbol"/>
                        </a:rPr>
                        <a:t> O(700) </a:t>
                      </a:r>
                      <a:r>
                        <a:rPr lang="en-US" sz="1200" noProof="0" dirty="0" err="1" smtClean="0">
                          <a:sym typeface="Symbol"/>
                        </a:rPr>
                        <a:t>kRad</a:t>
                      </a:r>
                      <a:endParaRPr lang="en-US" sz="1200" noProof="0" dirty="0"/>
                    </a:p>
                  </a:txBody>
                  <a:tcPr/>
                </a:tc>
              </a:tr>
            </a:tbl>
          </a:graphicData>
        </a:graphic>
      </p:graphicFrame>
      <p:sp>
        <p:nvSpPr>
          <p:cNvPr id="7" name="ZoneTexte 6"/>
          <p:cNvSpPr txBox="1"/>
          <p:nvPr/>
        </p:nvSpPr>
        <p:spPr>
          <a:xfrm>
            <a:off x="522111" y="4266464"/>
            <a:ext cx="8736189" cy="2031325"/>
          </a:xfrm>
          <a:prstGeom prst="rect">
            <a:avLst/>
          </a:prstGeom>
          <a:noFill/>
        </p:spPr>
        <p:txBody>
          <a:bodyPr wrap="square" rtlCol="0">
            <a:spAutoFit/>
          </a:bodyPr>
          <a:lstStyle/>
          <a:p>
            <a:r>
              <a:rPr lang="en-US" dirty="0" smtClean="0"/>
              <a:t>CMOS Monolithic Active Pixel Sensor (MAPS): </a:t>
            </a:r>
          </a:p>
          <a:p>
            <a:r>
              <a:rPr lang="en-US" dirty="0" smtClean="0"/>
              <a:t>CMOS pixel sensor using </a:t>
            </a:r>
            <a:r>
              <a:rPr lang="en-US" dirty="0"/>
              <a:t>Tower Jazz 0.18 µm CIS </a:t>
            </a:r>
            <a:r>
              <a:rPr lang="en-US" dirty="0" smtClean="0"/>
              <a:t>technology.</a:t>
            </a:r>
          </a:p>
          <a:p>
            <a:r>
              <a:rPr lang="en-US" dirty="0" smtClean="0"/>
              <a:t>Sensor size 15 mm x 30 mm</a:t>
            </a:r>
            <a:endParaRPr lang="en-GB" dirty="0" smtClean="0"/>
          </a:p>
          <a:p>
            <a:r>
              <a:rPr lang="en-GB" dirty="0" smtClean="0"/>
              <a:t>The </a:t>
            </a:r>
            <a:r>
              <a:rPr lang="en-GB" dirty="0" err="1" smtClean="0"/>
              <a:t>Alpide</a:t>
            </a:r>
            <a:r>
              <a:rPr lang="en-GB" dirty="0" smtClean="0"/>
              <a:t> </a:t>
            </a:r>
            <a:r>
              <a:rPr lang="en-GB" dirty="0"/>
              <a:t>architecture exhibits good performances for the </a:t>
            </a:r>
            <a:r>
              <a:rPr lang="en-GB" dirty="0" smtClean="0"/>
              <a:t>MFT:</a:t>
            </a:r>
          </a:p>
          <a:p>
            <a:pPr marL="285750" indent="-285750">
              <a:buFontTx/>
              <a:buChar char="-"/>
            </a:pPr>
            <a:r>
              <a:rPr lang="en-GB" dirty="0" smtClean="0"/>
              <a:t>Event time resolution below 4 </a:t>
            </a:r>
            <a:r>
              <a:rPr lang="en-GB" dirty="0" err="1" smtClean="0">
                <a:latin typeface="Symbol" charset="2"/>
                <a:cs typeface="Symbol" charset="2"/>
              </a:rPr>
              <a:t>m</a:t>
            </a:r>
            <a:r>
              <a:rPr lang="en-GB" dirty="0" err="1" smtClean="0"/>
              <a:t>s.</a:t>
            </a:r>
            <a:endParaRPr lang="en-GB" dirty="0" smtClean="0"/>
          </a:p>
          <a:p>
            <a:pPr marL="285750" indent="-285750">
              <a:buFontTx/>
              <a:buChar char="-"/>
            </a:pPr>
            <a:r>
              <a:rPr lang="en-GB" dirty="0" smtClean="0"/>
              <a:t>Low power consumption &lt;50 </a:t>
            </a:r>
            <a:r>
              <a:rPr lang="en-GB" dirty="0" err="1" smtClean="0"/>
              <a:t>mW</a:t>
            </a:r>
            <a:r>
              <a:rPr lang="en-GB" dirty="0" smtClean="0"/>
              <a:t>/cm</a:t>
            </a:r>
            <a:r>
              <a:rPr lang="en-GB" baseline="30000" dirty="0" smtClean="0"/>
              <a:t>2</a:t>
            </a:r>
            <a:r>
              <a:rPr lang="en-GB" dirty="0" smtClean="0"/>
              <a:t>.</a:t>
            </a:r>
          </a:p>
          <a:p>
            <a:r>
              <a:rPr lang="en-GB" dirty="0"/>
              <a:t>MFT participates into </a:t>
            </a:r>
            <a:r>
              <a:rPr lang="en-GB" dirty="0" err="1"/>
              <a:t>Alpide</a:t>
            </a:r>
            <a:r>
              <a:rPr lang="en-GB" dirty="0"/>
              <a:t> ASIC design </a:t>
            </a:r>
            <a:r>
              <a:rPr lang="en-GB" dirty="0" smtClean="0"/>
              <a:t>and characterization.</a:t>
            </a:r>
            <a:endParaRPr lang="en-GB" dirty="0"/>
          </a:p>
        </p:txBody>
      </p:sp>
      <p:sp>
        <p:nvSpPr>
          <p:cNvPr id="9" name="Espace réservé du numéro de diapositive 8"/>
          <p:cNvSpPr>
            <a:spLocks noGrp="1"/>
          </p:cNvSpPr>
          <p:nvPr>
            <p:ph type="sldNum" sz="quarter" idx="4"/>
          </p:nvPr>
        </p:nvSpPr>
        <p:spPr/>
        <p:txBody>
          <a:bodyPr/>
          <a:lstStyle/>
          <a:p>
            <a:fld id="{2066355A-084C-D24E-9AD2-7E4FC41EA627}" type="slidenum">
              <a:rPr lang="en-US" smtClean="0"/>
              <a:pPr/>
              <a:t>80</a:t>
            </a:fld>
            <a:endParaRPr lang="en-US" dirty="0"/>
          </a:p>
        </p:txBody>
      </p:sp>
      <p:pic>
        <p:nvPicPr>
          <p:cNvPr id="5" name="Image 4"/>
          <p:cNvPicPr>
            <a:picLocks noChangeAspect="1"/>
          </p:cNvPicPr>
          <p:nvPr/>
        </p:nvPicPr>
        <p:blipFill>
          <a:blip r:embed="rId3"/>
          <a:stretch>
            <a:fillRect/>
          </a:stretch>
        </p:blipFill>
        <p:spPr>
          <a:xfrm>
            <a:off x="672358" y="2012690"/>
            <a:ext cx="3874671" cy="2212764"/>
          </a:xfrm>
          <a:prstGeom prst="rect">
            <a:avLst/>
          </a:prstGeom>
        </p:spPr>
      </p:pic>
    </p:spTree>
    <p:extLst>
      <p:ext uri="{BB962C8B-B14F-4D97-AF65-F5344CB8AC3E}">
        <p14:creationId xmlns:p14="http://schemas.microsoft.com/office/powerpoint/2010/main" val="476005384"/>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42332" y="240658"/>
            <a:ext cx="7211567" cy="433854"/>
          </a:xfrm>
        </p:spPr>
        <p:txBody>
          <a:bodyPr>
            <a:noAutofit/>
          </a:bodyPr>
          <a:lstStyle/>
          <a:p>
            <a:r>
              <a:rPr lang="en-GB" sz="4000" b="0" dirty="0"/>
              <a:t>P</a:t>
            </a:r>
            <a:r>
              <a:rPr lang="en-GB" sz="4000" b="0" dirty="0" smtClean="0"/>
              <a:t>ixel results</a:t>
            </a:r>
            <a:endParaRPr lang="en-GB" sz="4000" b="0" dirty="0"/>
          </a:p>
        </p:txBody>
      </p:sp>
      <p:sp>
        <p:nvSpPr>
          <p:cNvPr id="3" name="Espace réservé du contenu 2"/>
          <p:cNvSpPr>
            <a:spLocks noGrp="1"/>
          </p:cNvSpPr>
          <p:nvPr>
            <p:ph sz="quarter" idx="10"/>
          </p:nvPr>
        </p:nvSpPr>
        <p:spPr>
          <a:xfrm>
            <a:off x="634258" y="1260264"/>
            <a:ext cx="7211534" cy="399656"/>
          </a:xfrm>
        </p:spPr>
        <p:txBody>
          <a:bodyPr/>
          <a:lstStyle/>
          <a:p>
            <a:r>
              <a:rPr lang="en-GB" dirty="0" smtClean="0"/>
              <a:t>Example of measurement at PS test beam with </a:t>
            </a:r>
            <a:r>
              <a:rPr lang="en-GB" dirty="0" err="1" smtClean="0"/>
              <a:t>pALIPIDEfs</a:t>
            </a:r>
            <a:r>
              <a:rPr lang="en-GB" dirty="0" smtClean="0"/>
              <a:t> </a:t>
            </a:r>
            <a:endParaRPr lang="en-GB" dirty="0"/>
          </a:p>
        </p:txBody>
      </p:sp>
      <p:sp>
        <p:nvSpPr>
          <p:cNvPr id="4" name="Espace réservé du contenu 3"/>
          <p:cNvSpPr>
            <a:spLocks noGrp="1"/>
          </p:cNvSpPr>
          <p:nvPr>
            <p:ph sz="quarter" idx="11"/>
          </p:nvPr>
        </p:nvSpPr>
        <p:spPr>
          <a:xfrm>
            <a:off x="114300" y="4845227"/>
            <a:ext cx="8864599" cy="1352373"/>
          </a:xfrm>
        </p:spPr>
        <p:txBody>
          <a:bodyPr/>
          <a:lstStyle/>
          <a:p>
            <a:pPr marL="0" indent="0" algn="ctr">
              <a:lnSpc>
                <a:spcPct val="100000"/>
              </a:lnSpc>
              <a:buNone/>
            </a:pPr>
            <a:r>
              <a:rPr lang="en-GB" sz="2000" dirty="0"/>
              <a:t>Measurements at PS:  5 – </a:t>
            </a:r>
            <a:r>
              <a:rPr lang="en-GB" sz="2000" dirty="0" smtClean="0"/>
              <a:t>6 </a:t>
            </a:r>
            <a:r>
              <a:rPr lang="en-GB" sz="2000" dirty="0" err="1" smtClean="0"/>
              <a:t>GeV</a:t>
            </a:r>
            <a:r>
              <a:rPr lang="en-GB" sz="2000" dirty="0" smtClean="0"/>
              <a:t>  </a:t>
            </a:r>
            <a:r>
              <a:rPr lang="en-GB" sz="2000" dirty="0">
                <a:latin typeface="Symbol" charset="2"/>
                <a:cs typeface="Symbol" charset="2"/>
              </a:rPr>
              <a:t>p</a:t>
            </a:r>
            <a:r>
              <a:rPr lang="en-GB" sz="2000" dirty="0"/>
              <a:t>- , </a:t>
            </a:r>
            <a:r>
              <a:rPr lang="en-GB" sz="2000" dirty="0" smtClean="0"/>
              <a:t>read-out rates </a:t>
            </a:r>
            <a:r>
              <a:rPr lang="en-GB" sz="2000" dirty="0"/>
              <a:t>10-40 kHz</a:t>
            </a:r>
          </a:p>
          <a:p>
            <a:pPr marL="0" indent="0" algn="ctr">
              <a:lnSpc>
                <a:spcPct val="100000"/>
              </a:lnSpc>
              <a:buNone/>
            </a:pPr>
            <a:r>
              <a:rPr lang="en-GB" sz="2000" dirty="0"/>
              <a:t>Results refer to 50 </a:t>
            </a:r>
            <a:r>
              <a:rPr lang="en-GB" sz="2000" dirty="0">
                <a:latin typeface="Symbol" charset="2"/>
                <a:cs typeface="Symbol" charset="2"/>
              </a:rPr>
              <a:t>m</a:t>
            </a:r>
            <a:r>
              <a:rPr lang="en-GB" sz="2000" dirty="0"/>
              <a:t>m thick chips: non irradiated and irradiated with neutrons (0.25 x 10</a:t>
            </a:r>
            <a:r>
              <a:rPr lang="en-GB" sz="2000" baseline="30000" dirty="0"/>
              <a:t>13</a:t>
            </a:r>
            <a:r>
              <a:rPr lang="en-GB" sz="2000" dirty="0"/>
              <a:t> and  10</a:t>
            </a:r>
            <a:r>
              <a:rPr lang="en-GB" sz="2000" baseline="30000" dirty="0"/>
              <a:t>13</a:t>
            </a:r>
            <a:r>
              <a:rPr lang="en-GB" sz="2000" dirty="0"/>
              <a:t> 1MeV </a:t>
            </a:r>
            <a:r>
              <a:rPr lang="en-GB" sz="2000" dirty="0" err="1"/>
              <a:t>n</a:t>
            </a:r>
            <a:r>
              <a:rPr lang="en-GB" sz="2000" baseline="-25000" dirty="0" err="1"/>
              <a:t>eq</a:t>
            </a:r>
            <a:r>
              <a:rPr lang="en-GB" sz="2000" dirty="0"/>
              <a:t> / cm2)  </a:t>
            </a:r>
          </a:p>
          <a:p>
            <a:pPr marL="0" indent="0" algn="ctr">
              <a:lnSpc>
                <a:spcPct val="100000"/>
              </a:lnSpc>
              <a:buNone/>
            </a:pPr>
            <a:endParaRPr lang="en-GB" sz="2000" dirty="0"/>
          </a:p>
        </p:txBody>
      </p:sp>
      <p:pic>
        <p:nvPicPr>
          <p:cNvPr id="7" name="Image 6" descr="fake-eff.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4258" y="1775708"/>
            <a:ext cx="3802478" cy="2743194"/>
          </a:xfrm>
          <a:prstGeom prst="rect">
            <a:avLst/>
          </a:prstGeom>
        </p:spPr>
      </p:pic>
      <p:pic>
        <p:nvPicPr>
          <p:cNvPr id="9" name="Image 8" descr="res-size.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48201" y="1775708"/>
            <a:ext cx="3805698" cy="2743194"/>
          </a:xfrm>
          <a:prstGeom prst="rect">
            <a:avLst/>
          </a:prstGeom>
        </p:spPr>
      </p:pic>
      <p:sp>
        <p:nvSpPr>
          <p:cNvPr id="10" name="Espace réservé du numéro de diapositive 9"/>
          <p:cNvSpPr>
            <a:spLocks noGrp="1"/>
          </p:cNvSpPr>
          <p:nvPr>
            <p:ph type="sldNum" sz="quarter" idx="4"/>
          </p:nvPr>
        </p:nvSpPr>
        <p:spPr/>
        <p:txBody>
          <a:bodyPr/>
          <a:lstStyle/>
          <a:p>
            <a:fld id="{2066355A-084C-D24E-9AD2-7E4FC41EA627}" type="slidenum">
              <a:rPr lang="en-US" smtClean="0"/>
              <a:pPr/>
              <a:t>81</a:t>
            </a:fld>
            <a:endParaRPr lang="en-US" dirty="0"/>
          </a:p>
        </p:txBody>
      </p:sp>
      <p:sp>
        <p:nvSpPr>
          <p:cNvPr id="5" name="ZoneTexte 4"/>
          <p:cNvSpPr txBox="1"/>
          <p:nvPr/>
        </p:nvSpPr>
        <p:spPr>
          <a:xfrm>
            <a:off x="3492499" y="6119336"/>
            <a:ext cx="5651501" cy="738664"/>
          </a:xfrm>
          <a:prstGeom prst="rect">
            <a:avLst/>
          </a:prstGeom>
          <a:noFill/>
        </p:spPr>
        <p:txBody>
          <a:bodyPr wrap="square" rtlCol="0">
            <a:spAutoFit/>
          </a:bodyPr>
          <a:lstStyle/>
          <a:p>
            <a:pPr algn="ctr"/>
            <a:r>
              <a:rPr lang="en-GB" sz="1400" dirty="0" smtClean="0">
                <a:latin typeface="American Typewriter"/>
                <a:cs typeface="American Typewriter"/>
              </a:rPr>
              <a:t>Note that these are the results included in the TDR. New results are available with Alpide2 and they were presented in the last ITS-MFT plenary meeting at CERN on September 9</a:t>
            </a:r>
            <a:r>
              <a:rPr lang="en-GB" sz="1400" baseline="30000" dirty="0" smtClean="0">
                <a:latin typeface="American Typewriter"/>
                <a:cs typeface="American Typewriter"/>
              </a:rPr>
              <a:t>th</a:t>
            </a:r>
            <a:r>
              <a:rPr lang="en-GB" sz="1400" dirty="0" smtClean="0">
                <a:latin typeface="American Typewriter"/>
                <a:cs typeface="American Typewriter"/>
              </a:rPr>
              <a:t> 2015.</a:t>
            </a:r>
            <a:endParaRPr lang="en-GB" sz="1400" dirty="0">
              <a:latin typeface="American Typewriter"/>
              <a:cs typeface="American Typewriter"/>
            </a:endParaRPr>
          </a:p>
        </p:txBody>
      </p:sp>
    </p:spTree>
    <p:extLst>
      <p:ext uri="{BB962C8B-B14F-4D97-AF65-F5344CB8AC3E}">
        <p14:creationId xmlns:p14="http://schemas.microsoft.com/office/powerpoint/2010/main" val="1173374130"/>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43857" y="167248"/>
            <a:ext cx="7211567" cy="433854"/>
          </a:xfrm>
        </p:spPr>
        <p:txBody>
          <a:bodyPr>
            <a:noAutofit/>
          </a:bodyPr>
          <a:lstStyle/>
          <a:p>
            <a:r>
              <a:rPr lang="en-GB" sz="4000" b="0" dirty="0" smtClean="0"/>
              <a:t>Reminder of physics cases</a:t>
            </a:r>
            <a:endParaRPr lang="en-GB" sz="4000" b="0" dirty="0"/>
          </a:p>
        </p:txBody>
      </p:sp>
      <p:sp>
        <p:nvSpPr>
          <p:cNvPr id="3" name="Espace réservé du contenu 2"/>
          <p:cNvSpPr>
            <a:spLocks noGrp="1"/>
          </p:cNvSpPr>
          <p:nvPr>
            <p:ph sz="quarter" idx="10"/>
          </p:nvPr>
        </p:nvSpPr>
        <p:spPr/>
        <p:txBody>
          <a:bodyPr/>
          <a:lstStyle/>
          <a:p>
            <a:r>
              <a:rPr lang="en-GB" dirty="0" smtClean="0"/>
              <a:t>Reminder of the MFT </a:t>
            </a:r>
            <a:r>
              <a:rPr lang="en-GB" dirty="0" err="1" smtClean="0"/>
              <a:t>LoI</a:t>
            </a:r>
            <a:endParaRPr lang="en-GB" dirty="0"/>
          </a:p>
        </p:txBody>
      </p:sp>
      <p:sp>
        <p:nvSpPr>
          <p:cNvPr id="4" name="Espace réservé du contenu 3"/>
          <p:cNvSpPr>
            <a:spLocks noGrp="1"/>
          </p:cNvSpPr>
          <p:nvPr>
            <p:ph sz="quarter" idx="11"/>
          </p:nvPr>
        </p:nvSpPr>
        <p:spPr>
          <a:xfrm>
            <a:off x="268111" y="1896458"/>
            <a:ext cx="8607778" cy="4313842"/>
          </a:xfrm>
        </p:spPr>
        <p:txBody>
          <a:bodyPr/>
          <a:lstStyle/>
          <a:p>
            <a:pPr>
              <a:lnSpc>
                <a:spcPct val="100000"/>
              </a:lnSpc>
            </a:pPr>
            <a:r>
              <a:rPr lang="en-GB" sz="2800" dirty="0" smtClean="0"/>
              <a:t>Open Heavy Flavour:</a:t>
            </a:r>
          </a:p>
          <a:p>
            <a:pPr lvl="1"/>
            <a:r>
              <a:rPr lang="en-GB" sz="2400" dirty="0"/>
              <a:t>c</a:t>
            </a:r>
            <a:r>
              <a:rPr lang="en-GB" sz="2400" dirty="0" smtClean="0"/>
              <a:t>harm in the single </a:t>
            </a:r>
            <a:r>
              <a:rPr lang="en-GB" sz="2400" dirty="0" err="1" smtClean="0"/>
              <a:t>muon</a:t>
            </a:r>
            <a:r>
              <a:rPr lang="en-GB" sz="2400" dirty="0" smtClean="0"/>
              <a:t> channel down to </a:t>
            </a:r>
            <a:r>
              <a:rPr lang="en-GB" sz="2400" dirty="0" err="1" smtClean="0"/>
              <a:t>p</a:t>
            </a:r>
            <a:r>
              <a:rPr lang="en-GB" sz="2400" baseline="-25000" dirty="0" err="1" smtClean="0"/>
              <a:t>T</a:t>
            </a:r>
            <a:r>
              <a:rPr lang="en-GB" sz="2400" dirty="0" smtClean="0"/>
              <a:t>=1 </a:t>
            </a:r>
            <a:r>
              <a:rPr lang="en-GB" sz="2400" dirty="0" err="1" smtClean="0"/>
              <a:t>GeV</a:t>
            </a:r>
            <a:r>
              <a:rPr lang="en-GB" sz="2400" dirty="0" smtClean="0"/>
              <a:t>/c,</a:t>
            </a:r>
          </a:p>
          <a:p>
            <a:pPr lvl="1"/>
            <a:r>
              <a:rPr lang="en-GB" sz="2400" dirty="0"/>
              <a:t>b</a:t>
            </a:r>
            <a:r>
              <a:rPr lang="en-GB" sz="2400" dirty="0" smtClean="0"/>
              <a:t>eauty in the J/</a:t>
            </a:r>
            <a:r>
              <a:rPr lang="en-GB" sz="2400" dirty="0" smtClean="0">
                <a:latin typeface="Symbol" charset="2"/>
                <a:cs typeface="Symbol" charset="2"/>
              </a:rPr>
              <a:t>y</a:t>
            </a:r>
            <a:r>
              <a:rPr lang="en-GB" sz="2400" dirty="0" smtClean="0"/>
              <a:t> channel, down to </a:t>
            </a:r>
            <a:r>
              <a:rPr lang="en-GB" sz="2400" dirty="0" err="1" smtClean="0"/>
              <a:t>p</a:t>
            </a:r>
            <a:r>
              <a:rPr lang="en-GB" sz="2400" baseline="-25000" dirty="0" err="1" smtClean="0"/>
              <a:t>T</a:t>
            </a:r>
            <a:r>
              <a:rPr lang="en-GB" sz="2400" dirty="0" smtClean="0"/>
              <a:t>=0.</a:t>
            </a:r>
          </a:p>
          <a:p>
            <a:pPr>
              <a:lnSpc>
                <a:spcPct val="100000"/>
              </a:lnSpc>
            </a:pPr>
            <a:r>
              <a:rPr lang="en-GB" sz="2800" dirty="0" err="1" smtClean="0"/>
              <a:t>Charmonium</a:t>
            </a:r>
            <a:endParaRPr lang="en-GB" sz="2800" dirty="0" smtClean="0"/>
          </a:p>
          <a:p>
            <a:pPr lvl="1"/>
            <a:r>
              <a:rPr lang="en-GB" sz="2400" dirty="0"/>
              <a:t>s</a:t>
            </a:r>
            <a:r>
              <a:rPr lang="en-GB" sz="2400" dirty="0" smtClean="0"/>
              <a:t>eparation between prompt and decay J/</a:t>
            </a:r>
            <a:r>
              <a:rPr lang="en-GB" sz="2400" dirty="0" smtClean="0">
                <a:latin typeface="Symbol" charset="2"/>
                <a:cs typeface="Symbol" charset="2"/>
              </a:rPr>
              <a:t>y</a:t>
            </a:r>
            <a:r>
              <a:rPr lang="en-GB" sz="2400" dirty="0" smtClean="0"/>
              <a:t>,</a:t>
            </a:r>
          </a:p>
          <a:p>
            <a:pPr lvl="1"/>
            <a:r>
              <a:rPr lang="en-GB" sz="2400" dirty="0"/>
              <a:t>m</a:t>
            </a:r>
            <a:r>
              <a:rPr lang="en-GB" sz="2400" dirty="0" smtClean="0"/>
              <a:t>easurement of the </a:t>
            </a:r>
            <a:r>
              <a:rPr lang="en-GB" sz="2400" dirty="0" smtClean="0">
                <a:latin typeface="Symbol" charset="2"/>
                <a:cs typeface="Symbol" charset="2"/>
              </a:rPr>
              <a:t>y</a:t>
            </a:r>
            <a:r>
              <a:rPr lang="en-GB" sz="2400" dirty="0" smtClean="0"/>
              <a:t>(2S).</a:t>
            </a:r>
          </a:p>
          <a:p>
            <a:pPr>
              <a:lnSpc>
                <a:spcPct val="100000"/>
              </a:lnSpc>
            </a:pPr>
            <a:r>
              <a:rPr lang="en-GB" sz="2800" dirty="0" smtClean="0"/>
              <a:t>Low mass </a:t>
            </a:r>
            <a:r>
              <a:rPr lang="en-GB" sz="2800" dirty="0" err="1" smtClean="0"/>
              <a:t>dimuon</a:t>
            </a:r>
            <a:r>
              <a:rPr lang="en-GB" sz="2800" dirty="0" smtClean="0"/>
              <a:t>:</a:t>
            </a:r>
          </a:p>
          <a:p>
            <a:pPr lvl="1"/>
            <a:r>
              <a:rPr lang="en-GB" sz="2400" dirty="0"/>
              <a:t>i</a:t>
            </a:r>
            <a:r>
              <a:rPr lang="en-GB" sz="2400" dirty="0" smtClean="0"/>
              <a:t>mprovement of the invariant mass resolution,</a:t>
            </a:r>
          </a:p>
          <a:p>
            <a:pPr lvl="1"/>
            <a:r>
              <a:rPr lang="en-GB" sz="2400" dirty="0"/>
              <a:t>h</a:t>
            </a:r>
            <a:r>
              <a:rPr lang="en-GB" sz="2400" dirty="0" smtClean="0"/>
              <a:t>igher sensitivity to the continuum.</a:t>
            </a:r>
          </a:p>
          <a:p>
            <a:pPr lvl="1"/>
            <a:endParaRPr lang="en-GB" sz="2400" dirty="0" smtClean="0"/>
          </a:p>
          <a:p>
            <a:pPr lvl="1"/>
            <a:endParaRPr lang="en-GB" sz="2400" dirty="0" smtClean="0"/>
          </a:p>
          <a:p>
            <a:pPr lvl="1"/>
            <a:endParaRPr lang="en-GB" sz="2400" dirty="0"/>
          </a:p>
          <a:p>
            <a:pPr>
              <a:lnSpc>
                <a:spcPct val="100000"/>
              </a:lnSpc>
            </a:pPr>
            <a:endParaRPr lang="en-GB" sz="2800" dirty="0" smtClean="0"/>
          </a:p>
        </p:txBody>
      </p:sp>
      <p:sp>
        <p:nvSpPr>
          <p:cNvPr id="8" name="Espace réservé du numéro de diapositive 7"/>
          <p:cNvSpPr>
            <a:spLocks noGrp="1"/>
          </p:cNvSpPr>
          <p:nvPr>
            <p:ph type="sldNum" sz="quarter" idx="4"/>
          </p:nvPr>
        </p:nvSpPr>
        <p:spPr/>
        <p:txBody>
          <a:bodyPr/>
          <a:lstStyle/>
          <a:p>
            <a:fld id="{2066355A-084C-D24E-9AD2-7E4FC41EA627}" type="slidenum">
              <a:rPr lang="en-US" smtClean="0"/>
              <a:pPr/>
              <a:t>82</a:t>
            </a:fld>
            <a:endParaRPr lang="en-US" dirty="0"/>
          </a:p>
        </p:txBody>
      </p:sp>
    </p:spTree>
    <p:extLst>
      <p:ext uri="{BB962C8B-B14F-4D97-AF65-F5344CB8AC3E}">
        <p14:creationId xmlns:p14="http://schemas.microsoft.com/office/powerpoint/2010/main" val="2618528369"/>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23154" y="240658"/>
            <a:ext cx="7425546" cy="673742"/>
          </a:xfrm>
        </p:spPr>
        <p:txBody>
          <a:bodyPr>
            <a:noAutofit/>
          </a:bodyPr>
          <a:lstStyle/>
          <a:p>
            <a:r>
              <a:rPr lang="en-GB" sz="4000" b="0" dirty="0" smtClean="0"/>
              <a:t>The measurement of the </a:t>
            </a:r>
            <a:r>
              <a:rPr lang="en-GB" sz="4000" b="0" dirty="0" smtClean="0">
                <a:latin typeface="Symbol" charset="2"/>
                <a:cs typeface="Symbol" charset="2"/>
              </a:rPr>
              <a:t>y</a:t>
            </a:r>
            <a:r>
              <a:rPr lang="en-GB" sz="4000" b="0" dirty="0" smtClean="0"/>
              <a:t>(2S)</a:t>
            </a:r>
            <a:endParaRPr lang="en-GB" sz="4000" b="0" dirty="0"/>
          </a:p>
        </p:txBody>
      </p:sp>
      <p:sp>
        <p:nvSpPr>
          <p:cNvPr id="4" name="Espace réservé du contenu 3"/>
          <p:cNvSpPr>
            <a:spLocks noGrp="1"/>
          </p:cNvSpPr>
          <p:nvPr>
            <p:ph sz="quarter" idx="11"/>
          </p:nvPr>
        </p:nvSpPr>
        <p:spPr>
          <a:xfrm>
            <a:off x="634257" y="1225250"/>
            <a:ext cx="8241631" cy="1443872"/>
          </a:xfrm>
        </p:spPr>
        <p:txBody>
          <a:bodyPr/>
          <a:lstStyle/>
          <a:p>
            <a:pPr marL="0" indent="0" algn="ctr">
              <a:buNone/>
            </a:pPr>
            <a:r>
              <a:rPr lang="en-GB" sz="2400" dirty="0" smtClean="0"/>
              <a:t>Improvement of the precision on </a:t>
            </a:r>
            <a:r>
              <a:rPr lang="en-GB" sz="2400" dirty="0" smtClean="0">
                <a:latin typeface="Symbol" charset="2"/>
                <a:cs typeface="Symbol" charset="2"/>
              </a:rPr>
              <a:t>y</a:t>
            </a:r>
            <a:r>
              <a:rPr lang="en-GB" sz="2400" dirty="0" smtClean="0"/>
              <a:t>(2S). </a:t>
            </a:r>
          </a:p>
          <a:p>
            <a:pPr marL="0" indent="0" algn="ctr">
              <a:buNone/>
            </a:pPr>
            <a:r>
              <a:rPr lang="en-GB" sz="2400" dirty="0" smtClean="0"/>
              <a:t>S/B ratio increases by a factor 3-5 . </a:t>
            </a:r>
            <a:endParaRPr lang="en-GB" sz="2400" dirty="0"/>
          </a:p>
        </p:txBody>
      </p:sp>
      <p:pic>
        <p:nvPicPr>
          <p:cNvPr id="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5400000">
            <a:off x="708931" y="2763721"/>
            <a:ext cx="3510194" cy="36595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pic>
      <p:pic>
        <p:nvPicPr>
          <p:cNvPr id="8" name="Image 7"/>
          <p:cNvPicPr>
            <a:picLocks noChangeAspect="1"/>
          </p:cNvPicPr>
          <p:nvPr/>
        </p:nvPicPr>
        <p:blipFill>
          <a:blip r:embed="rId3"/>
          <a:stretch>
            <a:fillRect/>
          </a:stretch>
        </p:blipFill>
        <p:spPr>
          <a:xfrm>
            <a:off x="4724354" y="2846157"/>
            <a:ext cx="3710367" cy="3510193"/>
          </a:xfrm>
          <a:prstGeom prst="rect">
            <a:avLst/>
          </a:prstGeom>
        </p:spPr>
      </p:pic>
      <p:sp>
        <p:nvSpPr>
          <p:cNvPr id="6" name="Espace réservé du numéro de diapositive 5"/>
          <p:cNvSpPr>
            <a:spLocks noGrp="1"/>
          </p:cNvSpPr>
          <p:nvPr>
            <p:ph type="sldNum" sz="quarter" idx="4"/>
          </p:nvPr>
        </p:nvSpPr>
        <p:spPr/>
        <p:txBody>
          <a:bodyPr/>
          <a:lstStyle/>
          <a:p>
            <a:fld id="{2066355A-084C-D24E-9AD2-7E4FC41EA627}" type="slidenum">
              <a:rPr lang="en-US" smtClean="0"/>
              <a:pPr/>
              <a:t>83</a:t>
            </a:fld>
            <a:endParaRPr lang="en-US" dirty="0"/>
          </a:p>
        </p:txBody>
      </p:sp>
    </p:spTree>
    <p:extLst>
      <p:ext uri="{BB962C8B-B14F-4D97-AF65-F5344CB8AC3E}">
        <p14:creationId xmlns:p14="http://schemas.microsoft.com/office/powerpoint/2010/main" val="1955790812"/>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129557" y="0"/>
            <a:ext cx="7211567" cy="1320501"/>
          </a:xfrm>
        </p:spPr>
        <p:txBody>
          <a:bodyPr>
            <a:noAutofit/>
          </a:bodyPr>
          <a:lstStyle/>
          <a:p>
            <a:pPr algn="ctr"/>
            <a:r>
              <a:rPr lang="en-GB" sz="4000" b="0" dirty="0" smtClean="0"/>
              <a:t>Improved performances (J/</a:t>
            </a:r>
            <a:r>
              <a:rPr lang="en-GB" sz="4000" b="0" dirty="0" smtClean="0">
                <a:latin typeface="Symbol" charset="2"/>
                <a:cs typeface="Symbol" charset="2"/>
              </a:rPr>
              <a:t>y</a:t>
            </a:r>
            <a:r>
              <a:rPr lang="en-GB" sz="4000" b="0" dirty="0" smtClean="0"/>
              <a:t> from B decays)</a:t>
            </a:r>
            <a:endParaRPr lang="en-GB" sz="4000" b="0" dirty="0"/>
          </a:p>
        </p:txBody>
      </p:sp>
      <p:sp>
        <p:nvSpPr>
          <p:cNvPr id="4" name="Espace réservé du contenu 3"/>
          <p:cNvSpPr>
            <a:spLocks noGrp="1"/>
          </p:cNvSpPr>
          <p:nvPr>
            <p:ph sz="quarter" idx="11"/>
          </p:nvPr>
        </p:nvSpPr>
        <p:spPr>
          <a:xfrm>
            <a:off x="519957" y="1320501"/>
            <a:ext cx="8065243" cy="1079800"/>
          </a:xfrm>
        </p:spPr>
        <p:txBody>
          <a:bodyPr/>
          <a:lstStyle/>
          <a:p>
            <a:pPr marL="0" indent="0">
              <a:lnSpc>
                <a:spcPct val="100000"/>
              </a:lnSpc>
              <a:buNone/>
            </a:pPr>
            <a:r>
              <a:rPr lang="en-GB" sz="2000" dirty="0" smtClean="0"/>
              <a:t>Good discrimination between prompt and B-decay J/</a:t>
            </a:r>
            <a:r>
              <a:rPr lang="en-GB" sz="2000" dirty="0" smtClean="0">
                <a:latin typeface="Symbol" charset="2"/>
                <a:cs typeface="Symbol" charset="2"/>
              </a:rPr>
              <a:t>y</a:t>
            </a:r>
            <a:r>
              <a:rPr lang="en-GB" sz="2000" dirty="0" smtClean="0"/>
              <a:t> down to </a:t>
            </a:r>
            <a:r>
              <a:rPr lang="en-GB" sz="2000" dirty="0" err="1" smtClean="0"/>
              <a:t>p</a:t>
            </a:r>
            <a:r>
              <a:rPr lang="en-GB" sz="2000" baseline="-25000" dirty="0" err="1" smtClean="0"/>
              <a:t>T</a:t>
            </a:r>
            <a:r>
              <a:rPr lang="en-GB" sz="2000" dirty="0" smtClean="0"/>
              <a:t>=0 thanks to the Lorentz boost along the z-axis.</a:t>
            </a:r>
          </a:p>
          <a:p>
            <a:pPr marL="0" indent="0">
              <a:lnSpc>
                <a:spcPct val="100000"/>
              </a:lnSpc>
              <a:buNone/>
            </a:pPr>
            <a:r>
              <a:rPr lang="en-GB" sz="2000" dirty="0" err="1"/>
              <a:t>t</a:t>
            </a:r>
            <a:r>
              <a:rPr lang="en-GB" sz="2000" baseline="-25000" dirty="0" err="1" smtClean="0"/>
              <a:t>z</a:t>
            </a:r>
            <a:r>
              <a:rPr lang="en-GB" sz="2000" dirty="0" smtClean="0"/>
              <a:t> is weakly dependent on </a:t>
            </a:r>
            <a:r>
              <a:rPr lang="en-GB" sz="2000" dirty="0" err="1" smtClean="0"/>
              <a:t>p</a:t>
            </a:r>
            <a:r>
              <a:rPr lang="en-GB" sz="2000" baseline="-25000" dirty="0" err="1" smtClean="0"/>
              <a:t>T</a:t>
            </a:r>
            <a:r>
              <a:rPr lang="en-GB" sz="2000" dirty="0"/>
              <a:t> </a:t>
            </a:r>
            <a:r>
              <a:rPr lang="en-GB" sz="2000" dirty="0" smtClean="0"/>
              <a:t>for </a:t>
            </a:r>
            <a:r>
              <a:rPr lang="en-GB" sz="2000" dirty="0" err="1" smtClean="0"/>
              <a:t>p</a:t>
            </a:r>
            <a:r>
              <a:rPr lang="en-GB" sz="2000" baseline="-25000" dirty="0" err="1" smtClean="0"/>
              <a:t>T</a:t>
            </a:r>
            <a:r>
              <a:rPr lang="en-GB" sz="2000" dirty="0" smtClean="0"/>
              <a:t>&lt;M</a:t>
            </a:r>
            <a:r>
              <a:rPr lang="en-GB" sz="2000" baseline="-25000" dirty="0" smtClean="0"/>
              <a:t>J/</a:t>
            </a:r>
            <a:r>
              <a:rPr lang="en-GB" sz="2000" baseline="-25000" dirty="0" smtClean="0">
                <a:latin typeface="Symbol" charset="2"/>
                <a:cs typeface="Symbol" charset="2"/>
              </a:rPr>
              <a:t>y</a:t>
            </a:r>
            <a:r>
              <a:rPr lang="en-GB" sz="2000" dirty="0" smtClean="0"/>
              <a:t>. </a:t>
            </a:r>
            <a:endParaRPr lang="en-GB" sz="2000" dirty="0"/>
          </a:p>
        </p:txBody>
      </p:sp>
      <p:pic>
        <p:nvPicPr>
          <p:cNvPr id="9" name="Image 8" descr="Screen Shot 2014-11-18 at 10.35.5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913966" y="1784396"/>
            <a:ext cx="2565332" cy="819106"/>
          </a:xfrm>
          <a:prstGeom prst="rect">
            <a:avLst/>
          </a:prstGeom>
          <a:ln>
            <a:solidFill>
              <a:schemeClr val="tx1"/>
            </a:solidFill>
          </a:ln>
        </p:spPr>
      </p:pic>
      <p:sp>
        <p:nvSpPr>
          <p:cNvPr id="10" name="ZoneTexte 9"/>
          <p:cNvSpPr txBox="1"/>
          <p:nvPr/>
        </p:nvSpPr>
        <p:spPr>
          <a:xfrm>
            <a:off x="6951511" y="5749702"/>
            <a:ext cx="1788625" cy="584776"/>
          </a:xfrm>
          <a:prstGeom prst="rect">
            <a:avLst/>
          </a:prstGeom>
          <a:solidFill>
            <a:schemeClr val="bg1"/>
          </a:solidFill>
          <a:ln>
            <a:solidFill>
              <a:srgbClr val="141313"/>
            </a:solidFill>
          </a:ln>
        </p:spPr>
        <p:txBody>
          <a:bodyPr wrap="square" rtlCol="0">
            <a:spAutoFit/>
          </a:bodyPr>
          <a:lstStyle/>
          <a:p>
            <a:pPr algn="ctr"/>
            <a:r>
              <a:rPr lang="en-GB" sz="1600" dirty="0" smtClean="0">
                <a:latin typeface="American Typewriter"/>
                <a:cs typeface="American Typewriter"/>
              </a:rPr>
              <a:t>Reconstructed by the MFT+MS</a:t>
            </a:r>
            <a:endParaRPr lang="en-GB" sz="1600" dirty="0">
              <a:latin typeface="American Typewriter"/>
              <a:cs typeface="American Typewriter"/>
            </a:endParaRPr>
          </a:p>
        </p:txBody>
      </p:sp>
      <p:sp>
        <p:nvSpPr>
          <p:cNvPr id="11" name="Espace réservé du numéro de diapositive 10"/>
          <p:cNvSpPr>
            <a:spLocks noGrp="1"/>
          </p:cNvSpPr>
          <p:nvPr>
            <p:ph type="sldNum" sz="quarter" idx="4"/>
          </p:nvPr>
        </p:nvSpPr>
        <p:spPr/>
        <p:txBody>
          <a:bodyPr/>
          <a:lstStyle/>
          <a:p>
            <a:fld id="{2066355A-084C-D24E-9AD2-7E4FC41EA627}" type="slidenum">
              <a:rPr lang="en-US" smtClean="0"/>
              <a:pPr/>
              <a:t>84</a:t>
            </a:fld>
            <a:endParaRPr lang="en-US" dirty="0"/>
          </a:p>
        </p:txBody>
      </p:sp>
      <p:pic>
        <p:nvPicPr>
          <p:cNvPr id="5" name="Image 4"/>
          <p:cNvPicPr>
            <a:picLocks noChangeAspect="1"/>
          </p:cNvPicPr>
          <p:nvPr/>
        </p:nvPicPr>
        <p:blipFill>
          <a:blip r:embed="rId3"/>
          <a:stretch>
            <a:fillRect/>
          </a:stretch>
        </p:blipFill>
        <p:spPr>
          <a:xfrm>
            <a:off x="18731" y="2806701"/>
            <a:ext cx="9216403" cy="2996364"/>
          </a:xfrm>
          <a:prstGeom prst="rect">
            <a:avLst/>
          </a:prstGeom>
        </p:spPr>
      </p:pic>
    </p:spTree>
    <p:extLst>
      <p:ext uri="{BB962C8B-B14F-4D97-AF65-F5344CB8AC3E}">
        <p14:creationId xmlns:p14="http://schemas.microsoft.com/office/powerpoint/2010/main" val="1609052685"/>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a:picLocks noChangeAspect="1"/>
          </p:cNvPicPr>
          <p:nvPr/>
        </p:nvPicPr>
        <p:blipFill>
          <a:blip r:embed="rId2"/>
          <a:stretch>
            <a:fillRect/>
          </a:stretch>
        </p:blipFill>
        <p:spPr>
          <a:xfrm>
            <a:off x="621556" y="1621819"/>
            <a:ext cx="8090758" cy="3661381"/>
          </a:xfrm>
          <a:prstGeom prst="rect">
            <a:avLst/>
          </a:prstGeom>
        </p:spPr>
      </p:pic>
      <p:sp>
        <p:nvSpPr>
          <p:cNvPr id="2" name="Titre 1"/>
          <p:cNvSpPr>
            <a:spLocks noGrp="1"/>
          </p:cNvSpPr>
          <p:nvPr>
            <p:ph type="title"/>
          </p:nvPr>
        </p:nvSpPr>
        <p:spPr>
          <a:xfrm>
            <a:off x="1205757" y="358775"/>
            <a:ext cx="7211567" cy="433854"/>
          </a:xfrm>
        </p:spPr>
        <p:txBody>
          <a:bodyPr>
            <a:noAutofit/>
          </a:bodyPr>
          <a:lstStyle/>
          <a:p>
            <a:r>
              <a:rPr lang="en-GB" sz="3600" b="0" dirty="0" smtClean="0"/>
              <a:t>Beauty production down to </a:t>
            </a:r>
            <a:r>
              <a:rPr lang="en-GB" sz="3600" b="0" dirty="0" err="1" smtClean="0"/>
              <a:t>p</a:t>
            </a:r>
            <a:r>
              <a:rPr lang="en-GB" sz="3600" b="0" baseline="-25000" dirty="0" err="1" smtClean="0"/>
              <a:t>T</a:t>
            </a:r>
            <a:r>
              <a:rPr lang="en-GB" sz="3600" b="0" dirty="0" smtClean="0"/>
              <a:t>=0</a:t>
            </a:r>
            <a:endParaRPr lang="en-GB" sz="3600" b="0" dirty="0"/>
          </a:p>
        </p:txBody>
      </p:sp>
      <p:sp>
        <p:nvSpPr>
          <p:cNvPr id="3" name="Espace réservé du contenu 2"/>
          <p:cNvSpPr>
            <a:spLocks noGrp="1"/>
          </p:cNvSpPr>
          <p:nvPr>
            <p:ph sz="quarter" idx="10"/>
          </p:nvPr>
        </p:nvSpPr>
        <p:spPr>
          <a:xfrm>
            <a:off x="634258" y="1285664"/>
            <a:ext cx="7211534" cy="399656"/>
          </a:xfrm>
        </p:spPr>
        <p:txBody>
          <a:bodyPr/>
          <a:lstStyle/>
          <a:p>
            <a:r>
              <a:rPr lang="en-GB" dirty="0"/>
              <a:t>R</a:t>
            </a:r>
            <a:r>
              <a:rPr lang="en-GB" baseline="-25000" dirty="0"/>
              <a:t>AA</a:t>
            </a:r>
            <a:r>
              <a:rPr lang="en-GB" dirty="0"/>
              <a:t> </a:t>
            </a:r>
            <a:r>
              <a:rPr lang="en-GB" dirty="0" smtClean="0"/>
              <a:t>of J/</a:t>
            </a:r>
            <a:r>
              <a:rPr lang="en-GB" dirty="0" smtClean="0">
                <a:latin typeface="Symbol" charset="2"/>
                <a:cs typeface="Symbol" charset="2"/>
              </a:rPr>
              <a:t>y</a:t>
            </a:r>
            <a:r>
              <a:rPr lang="en-GB" dirty="0" smtClean="0"/>
              <a:t> from B hadron decay down </a:t>
            </a:r>
            <a:r>
              <a:rPr lang="en-GB" dirty="0"/>
              <a:t>to </a:t>
            </a:r>
            <a:r>
              <a:rPr lang="en-GB" dirty="0" err="1"/>
              <a:t>p</a:t>
            </a:r>
            <a:r>
              <a:rPr lang="en-GB" baseline="-25000" dirty="0" err="1"/>
              <a:t>T</a:t>
            </a:r>
            <a:r>
              <a:rPr lang="en-GB" dirty="0"/>
              <a:t>=0</a:t>
            </a:r>
          </a:p>
        </p:txBody>
      </p:sp>
      <p:sp>
        <p:nvSpPr>
          <p:cNvPr id="4" name="Espace réservé du contenu 3"/>
          <p:cNvSpPr>
            <a:spLocks noGrp="1"/>
          </p:cNvSpPr>
          <p:nvPr>
            <p:ph sz="quarter" idx="11"/>
          </p:nvPr>
        </p:nvSpPr>
        <p:spPr>
          <a:xfrm>
            <a:off x="635000" y="5086702"/>
            <a:ext cx="8128000" cy="1614312"/>
          </a:xfrm>
        </p:spPr>
        <p:txBody>
          <a:bodyPr/>
          <a:lstStyle/>
          <a:p>
            <a:pPr>
              <a:buFont typeface="Wingdings" charset="2"/>
              <a:buChar char="ü"/>
            </a:pPr>
            <a:r>
              <a:rPr lang="en-GB" sz="2400" dirty="0" smtClean="0"/>
              <a:t> Excellent performances at low </a:t>
            </a:r>
            <a:r>
              <a:rPr lang="en-GB" sz="2400" dirty="0" err="1" smtClean="0"/>
              <a:t>p</a:t>
            </a:r>
            <a:r>
              <a:rPr lang="en-GB" sz="2400" baseline="-25000" dirty="0" err="1" smtClean="0"/>
              <a:t>T</a:t>
            </a:r>
            <a:r>
              <a:rPr lang="en-GB" sz="2400" dirty="0" err="1" smtClean="0"/>
              <a:t>.</a:t>
            </a:r>
            <a:endParaRPr lang="en-GB" sz="2400" dirty="0" smtClean="0"/>
          </a:p>
          <a:p>
            <a:pPr>
              <a:buFont typeface="Wingdings" charset="2"/>
              <a:buChar char="ü"/>
            </a:pPr>
            <a:r>
              <a:rPr lang="en-GB" sz="2400" dirty="0" smtClean="0"/>
              <a:t> Unique beauty measurement at the LHC in HI.</a:t>
            </a:r>
            <a:endParaRPr lang="en-GB" sz="2400" dirty="0"/>
          </a:p>
        </p:txBody>
      </p:sp>
      <p:sp>
        <p:nvSpPr>
          <p:cNvPr id="8" name="Espace réservé du numéro de diapositive 7"/>
          <p:cNvSpPr>
            <a:spLocks noGrp="1"/>
          </p:cNvSpPr>
          <p:nvPr>
            <p:ph type="sldNum" sz="quarter" idx="4"/>
          </p:nvPr>
        </p:nvSpPr>
        <p:spPr/>
        <p:txBody>
          <a:bodyPr/>
          <a:lstStyle/>
          <a:p>
            <a:fld id="{2066355A-084C-D24E-9AD2-7E4FC41EA627}" type="slidenum">
              <a:rPr lang="en-US" smtClean="0"/>
              <a:pPr/>
              <a:t>85</a:t>
            </a:fld>
            <a:endParaRPr lang="en-US" dirty="0"/>
          </a:p>
        </p:txBody>
      </p:sp>
    </p:spTree>
    <p:extLst>
      <p:ext uri="{BB962C8B-B14F-4D97-AF65-F5344CB8AC3E}">
        <p14:creationId xmlns:p14="http://schemas.microsoft.com/office/powerpoint/2010/main" val="1782655101"/>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18457" y="141848"/>
            <a:ext cx="7211567" cy="433854"/>
          </a:xfrm>
        </p:spPr>
        <p:txBody>
          <a:bodyPr>
            <a:noAutofit/>
          </a:bodyPr>
          <a:lstStyle/>
          <a:p>
            <a:r>
              <a:rPr lang="en-GB" sz="4000" b="0" dirty="0" smtClean="0"/>
              <a:t>Charm production</a:t>
            </a:r>
            <a:endParaRPr lang="en-GB" sz="4000" b="0" dirty="0"/>
          </a:p>
        </p:txBody>
      </p:sp>
      <p:sp>
        <p:nvSpPr>
          <p:cNvPr id="3" name="Espace réservé du contenu 2"/>
          <p:cNvSpPr>
            <a:spLocks noGrp="1"/>
          </p:cNvSpPr>
          <p:nvPr>
            <p:ph sz="quarter" idx="10"/>
          </p:nvPr>
        </p:nvSpPr>
        <p:spPr/>
        <p:txBody>
          <a:bodyPr/>
          <a:lstStyle/>
          <a:p>
            <a:r>
              <a:rPr lang="en-GB" dirty="0" err="1" smtClean="0"/>
              <a:t>Muons</a:t>
            </a:r>
            <a:r>
              <a:rPr lang="en-GB" dirty="0" smtClean="0"/>
              <a:t> from charm hadron decays down to </a:t>
            </a:r>
            <a:r>
              <a:rPr lang="en-GB" dirty="0" err="1" smtClean="0"/>
              <a:t>p</a:t>
            </a:r>
            <a:r>
              <a:rPr lang="en-GB" baseline="-25000" dirty="0" err="1" smtClean="0"/>
              <a:t>T</a:t>
            </a:r>
            <a:r>
              <a:rPr lang="en-GB" dirty="0" smtClean="0"/>
              <a:t>=0.5 </a:t>
            </a:r>
            <a:r>
              <a:rPr lang="en-GB" dirty="0" err="1" smtClean="0"/>
              <a:t>GeV</a:t>
            </a:r>
            <a:r>
              <a:rPr lang="en-GB" dirty="0" smtClean="0"/>
              <a:t>/c</a:t>
            </a:r>
            <a:endParaRPr lang="en-GB" dirty="0"/>
          </a:p>
        </p:txBody>
      </p:sp>
      <p:sp>
        <p:nvSpPr>
          <p:cNvPr id="4" name="Espace réservé du contenu 3"/>
          <p:cNvSpPr>
            <a:spLocks noGrp="1"/>
          </p:cNvSpPr>
          <p:nvPr>
            <p:ph sz="quarter" idx="11"/>
          </p:nvPr>
        </p:nvSpPr>
        <p:spPr>
          <a:xfrm>
            <a:off x="445910" y="1900238"/>
            <a:ext cx="3872090" cy="4000500"/>
          </a:xfrm>
        </p:spPr>
        <p:txBody>
          <a:bodyPr/>
          <a:lstStyle/>
          <a:p>
            <a:pPr>
              <a:lnSpc>
                <a:spcPct val="100000"/>
              </a:lnSpc>
              <a:buFont typeface="Wingdings" charset="2"/>
              <a:buChar char="ü"/>
            </a:pPr>
            <a:r>
              <a:rPr lang="en-GB" sz="2400" dirty="0" smtClean="0"/>
              <a:t>MFT-ITS residual </a:t>
            </a:r>
            <a:r>
              <a:rPr lang="en-GB" sz="2400" dirty="0" err="1" smtClean="0"/>
              <a:t>mis-aligment</a:t>
            </a:r>
            <a:r>
              <a:rPr lang="en-GB" sz="2400" dirty="0" smtClean="0"/>
              <a:t>, </a:t>
            </a:r>
            <a:r>
              <a:rPr lang="en-GB" sz="2400" dirty="0" err="1" smtClean="0"/>
              <a:t>p</a:t>
            </a:r>
            <a:r>
              <a:rPr lang="en-GB" sz="2400" baseline="-25000" dirty="0" err="1" smtClean="0"/>
              <a:t>T</a:t>
            </a:r>
            <a:r>
              <a:rPr lang="en-GB" sz="2400" dirty="0" smtClean="0"/>
              <a:t> MC and MFT pointing resolution were considered for the evaluation of the systematic uncertainty</a:t>
            </a:r>
          </a:p>
          <a:p>
            <a:pPr>
              <a:lnSpc>
                <a:spcPct val="100000"/>
              </a:lnSpc>
              <a:buFont typeface="Wingdings" charset="2"/>
              <a:buChar char="ü"/>
            </a:pPr>
            <a:r>
              <a:rPr lang="en-GB" sz="2400" dirty="0" smtClean="0"/>
              <a:t> 29% systematics at 0.5-1 </a:t>
            </a:r>
            <a:r>
              <a:rPr lang="en-GB" sz="2400" dirty="0" err="1" smtClean="0"/>
              <a:t>GeV</a:t>
            </a:r>
            <a:r>
              <a:rPr lang="en-GB" sz="2400" dirty="0" smtClean="0"/>
              <a:t>/c</a:t>
            </a:r>
          </a:p>
          <a:p>
            <a:pPr>
              <a:lnSpc>
                <a:spcPct val="100000"/>
              </a:lnSpc>
              <a:buFont typeface="Wingdings" charset="2"/>
              <a:buChar char="ü"/>
            </a:pPr>
            <a:r>
              <a:rPr lang="en-GB" sz="2400" dirty="0" smtClean="0"/>
              <a:t>10% at 1-1.5 </a:t>
            </a:r>
            <a:r>
              <a:rPr lang="en-GB" sz="2400" dirty="0" err="1" smtClean="0"/>
              <a:t>GeV</a:t>
            </a:r>
            <a:r>
              <a:rPr lang="en-GB" sz="2400" dirty="0" smtClean="0"/>
              <a:t>/c.</a:t>
            </a:r>
            <a:endParaRPr lang="en-GB" sz="2400" dirty="0"/>
          </a:p>
        </p:txBody>
      </p:sp>
      <p:pic>
        <p:nvPicPr>
          <p:cNvPr id="7" name="Image 6"/>
          <p:cNvPicPr>
            <a:picLocks noChangeAspect="1"/>
          </p:cNvPicPr>
          <p:nvPr/>
        </p:nvPicPr>
        <p:blipFill>
          <a:blip r:embed="rId2"/>
          <a:stretch>
            <a:fillRect/>
          </a:stretch>
        </p:blipFill>
        <p:spPr>
          <a:xfrm>
            <a:off x="4013199" y="2027238"/>
            <a:ext cx="4688354" cy="3479800"/>
          </a:xfrm>
          <a:prstGeom prst="rect">
            <a:avLst/>
          </a:prstGeom>
        </p:spPr>
      </p:pic>
      <p:sp>
        <p:nvSpPr>
          <p:cNvPr id="8" name="Espace réservé du numéro de diapositive 7"/>
          <p:cNvSpPr>
            <a:spLocks noGrp="1"/>
          </p:cNvSpPr>
          <p:nvPr>
            <p:ph type="sldNum" sz="quarter" idx="4"/>
          </p:nvPr>
        </p:nvSpPr>
        <p:spPr/>
        <p:txBody>
          <a:bodyPr/>
          <a:lstStyle/>
          <a:p>
            <a:fld id="{2066355A-084C-D24E-9AD2-7E4FC41EA627}" type="slidenum">
              <a:rPr lang="en-US" smtClean="0"/>
              <a:pPr/>
              <a:t>86</a:t>
            </a:fld>
            <a:endParaRPr lang="en-US" dirty="0"/>
          </a:p>
        </p:txBody>
      </p:sp>
    </p:spTree>
    <p:extLst>
      <p:ext uri="{BB962C8B-B14F-4D97-AF65-F5344CB8AC3E}">
        <p14:creationId xmlns:p14="http://schemas.microsoft.com/office/powerpoint/2010/main" val="3698191319"/>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1161678"/>
            <a:ext cx="8484740" cy="5585683"/>
          </a:xfrm>
        </p:spPr>
        <p:txBody>
          <a:bodyPr>
            <a:normAutofit/>
          </a:bodyPr>
          <a:lstStyle/>
          <a:p>
            <a:pPr marL="0" indent="0" algn="ctr">
              <a:spcBef>
                <a:spcPts val="0"/>
              </a:spcBef>
              <a:buNone/>
            </a:pPr>
            <a:r>
              <a:rPr lang="en-GB" dirty="0" smtClean="0"/>
              <a:t>Very difficult to conclude when the history is being written.</a:t>
            </a:r>
          </a:p>
          <a:p>
            <a:pPr marL="0" indent="0" algn="ctr">
              <a:spcBef>
                <a:spcPts val="0"/>
              </a:spcBef>
              <a:buNone/>
            </a:pPr>
            <a:endParaRPr lang="en-GB" dirty="0" smtClean="0"/>
          </a:p>
          <a:p>
            <a:pPr marL="0" indent="0" algn="ctr">
              <a:spcBef>
                <a:spcPts val="0"/>
              </a:spcBef>
              <a:buNone/>
            </a:pPr>
            <a:r>
              <a:rPr lang="en-GB" dirty="0" smtClean="0"/>
              <a:t>Many intriguing results from the HIC at the LHC. Digesting run1 (2010-2013) and preparing run2 (2015-2018). </a:t>
            </a:r>
          </a:p>
          <a:p>
            <a:pPr marL="0" indent="0" algn="ctr">
              <a:spcBef>
                <a:spcPts val="0"/>
              </a:spcBef>
              <a:buNone/>
            </a:pPr>
            <a:endParaRPr lang="en-GB" dirty="0" smtClean="0"/>
          </a:p>
          <a:p>
            <a:pPr marL="0" indent="0" algn="ctr">
              <a:spcBef>
                <a:spcPts val="0"/>
              </a:spcBef>
              <a:buNone/>
            </a:pPr>
            <a:r>
              <a:rPr lang="en-GB" dirty="0" smtClean="0"/>
              <a:t>We are willing to continuing this fascinating  adventure of ALICE at the LHC, with the ALICE upgrade projects for run3/run4 (2018-2025).</a:t>
            </a:r>
          </a:p>
          <a:p>
            <a:pPr marL="0" indent="0" algn="ctr">
              <a:spcBef>
                <a:spcPts val="0"/>
              </a:spcBef>
              <a:buNone/>
            </a:pPr>
            <a:endParaRPr lang="en-GB" dirty="0"/>
          </a:p>
        </p:txBody>
      </p:sp>
      <p:sp>
        <p:nvSpPr>
          <p:cNvPr id="4" name="Titre 3"/>
          <p:cNvSpPr>
            <a:spLocks noGrp="1"/>
          </p:cNvSpPr>
          <p:nvPr>
            <p:ph type="title"/>
          </p:nvPr>
        </p:nvSpPr>
        <p:spPr>
          <a:xfrm>
            <a:off x="1161437" y="32842"/>
            <a:ext cx="7674663" cy="1143000"/>
          </a:xfrm>
        </p:spPr>
        <p:txBody>
          <a:bodyPr/>
          <a:lstStyle/>
          <a:p>
            <a:r>
              <a:rPr lang="en-GB" dirty="0" smtClean="0"/>
              <a:t>Conclusions</a:t>
            </a:r>
            <a:endParaRPr lang="en-GB" dirty="0"/>
          </a:p>
        </p:txBody>
      </p:sp>
      <p:sp>
        <p:nvSpPr>
          <p:cNvPr id="5" name="Espace réservé du numéro de diapositive 4"/>
          <p:cNvSpPr>
            <a:spLocks noGrp="1"/>
          </p:cNvSpPr>
          <p:nvPr>
            <p:ph type="sldNum" sz="quarter" idx="12"/>
          </p:nvPr>
        </p:nvSpPr>
        <p:spPr/>
        <p:txBody>
          <a:bodyPr/>
          <a:lstStyle/>
          <a:p>
            <a:fld id="{C5DEC1AB-76CD-D94A-A2FE-67B7BC71C580}" type="slidenum">
              <a:rPr lang="en-GB" smtClean="0"/>
              <a:t>87</a:t>
            </a:fld>
            <a:endParaRPr lang="en-GB"/>
          </a:p>
        </p:txBody>
      </p:sp>
    </p:spTree>
    <p:extLst>
      <p:ext uri="{BB962C8B-B14F-4D97-AF65-F5344CB8AC3E}">
        <p14:creationId xmlns:p14="http://schemas.microsoft.com/office/powerpoint/2010/main" val="9476667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linds(horizont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linds(horizontal)">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Disclaimer</a:t>
            </a:r>
            <a:endParaRPr lang="en-GB" dirty="0"/>
          </a:p>
        </p:txBody>
      </p:sp>
      <p:sp>
        <p:nvSpPr>
          <p:cNvPr id="3" name="Espace réservé du contenu 2"/>
          <p:cNvSpPr>
            <a:spLocks noGrp="1"/>
          </p:cNvSpPr>
          <p:nvPr>
            <p:ph idx="1"/>
          </p:nvPr>
        </p:nvSpPr>
        <p:spPr>
          <a:xfrm>
            <a:off x="81565" y="1161678"/>
            <a:ext cx="8947710" cy="5514277"/>
          </a:xfrm>
        </p:spPr>
        <p:txBody>
          <a:bodyPr>
            <a:normAutofit lnSpcReduction="10000"/>
          </a:bodyPr>
          <a:lstStyle/>
          <a:p>
            <a:r>
              <a:rPr lang="en-GB" dirty="0" smtClean="0"/>
              <a:t>I gave a reduced and biased selection of experimental results.</a:t>
            </a:r>
          </a:p>
          <a:p>
            <a:r>
              <a:rPr lang="en-GB" dirty="0" smtClean="0"/>
              <a:t>For instance:</a:t>
            </a:r>
          </a:p>
          <a:p>
            <a:pPr lvl="1"/>
            <a:r>
              <a:rPr lang="en-GB" dirty="0" smtClean="0"/>
              <a:t>Electroweak boson in heavy ion collisions</a:t>
            </a:r>
          </a:p>
          <a:p>
            <a:pPr lvl="1"/>
            <a:r>
              <a:rPr lang="en-GB" dirty="0" smtClean="0"/>
              <a:t>UPC measurement: measuring nuclear PDF</a:t>
            </a:r>
          </a:p>
          <a:p>
            <a:pPr lvl="1"/>
            <a:endParaRPr lang="en-GB" dirty="0"/>
          </a:p>
          <a:p>
            <a:r>
              <a:rPr lang="en-GB" dirty="0" smtClean="0"/>
              <a:t>A non-explored domain of high multiplicity </a:t>
            </a:r>
            <a:r>
              <a:rPr lang="en-GB" dirty="0" err="1" smtClean="0"/>
              <a:t>pp</a:t>
            </a:r>
            <a:r>
              <a:rPr lang="en-GB" dirty="0" smtClean="0"/>
              <a:t> collisions: </a:t>
            </a:r>
          </a:p>
          <a:p>
            <a:r>
              <a:rPr lang="en-GB" dirty="0" smtClean="0"/>
              <a:t>p-</a:t>
            </a:r>
            <a:r>
              <a:rPr lang="en-GB" dirty="0" err="1" smtClean="0"/>
              <a:t>Pb</a:t>
            </a:r>
            <a:r>
              <a:rPr lang="en-GB" dirty="0" smtClean="0"/>
              <a:t> collisions: Many publications from the p-</a:t>
            </a:r>
            <a:r>
              <a:rPr lang="en-GB" dirty="0" err="1" smtClean="0"/>
              <a:t>Pb</a:t>
            </a:r>
            <a:r>
              <a:rPr lang="en-GB" dirty="0" smtClean="0"/>
              <a:t> run in 2012 and 2013. Enormous amount of results are available. Far from being trivial !</a:t>
            </a:r>
          </a:p>
          <a:p>
            <a:pPr lvl="1"/>
            <a:endParaRPr lang="en-GB" dirty="0" smtClean="0"/>
          </a:p>
          <a:p>
            <a:endParaRPr lang="en-GB" dirty="0"/>
          </a:p>
        </p:txBody>
      </p:sp>
      <p:sp>
        <p:nvSpPr>
          <p:cNvPr id="4" name="ZoneTexte 3"/>
          <p:cNvSpPr txBox="1"/>
          <p:nvPr/>
        </p:nvSpPr>
        <p:spPr>
          <a:xfrm>
            <a:off x="4102525" y="2310525"/>
            <a:ext cx="4346239"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pPr algn="ctr"/>
            <a:r>
              <a:rPr lang="en-GB" sz="1400" dirty="0" smtClean="0">
                <a:latin typeface="Courier New"/>
                <a:cs typeface="Courier New"/>
              </a:rPr>
              <a:t>CMS, PLB 715, 66 (2012) arXiv:1205.6334</a:t>
            </a:r>
          </a:p>
        </p:txBody>
      </p:sp>
      <p:sp>
        <p:nvSpPr>
          <p:cNvPr id="5" name="ZoneTexte 4"/>
          <p:cNvSpPr txBox="1"/>
          <p:nvPr/>
        </p:nvSpPr>
        <p:spPr>
          <a:xfrm>
            <a:off x="4077125" y="3623329"/>
            <a:ext cx="4952150"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r>
              <a:rPr lang="fr-FR" sz="1400" dirty="0" smtClean="0">
                <a:latin typeface="Courier New"/>
                <a:cs typeface="Courier New"/>
              </a:rPr>
              <a:t>ALICE</a:t>
            </a:r>
            <a:r>
              <a:rPr lang="fr-FR" sz="1400" dirty="0">
                <a:latin typeface="Courier New"/>
                <a:cs typeface="Courier New"/>
              </a:rPr>
              <a:t>,</a:t>
            </a:r>
            <a:r>
              <a:rPr lang="fr-FR" sz="1400" dirty="0" smtClean="0">
                <a:latin typeface="Courier New"/>
                <a:cs typeface="Courier New"/>
              </a:rPr>
              <a:t> PLB 718, 1273 (2012) </a:t>
            </a:r>
            <a:r>
              <a:rPr lang="fr-FR" sz="1400" dirty="0">
                <a:latin typeface="Courier New"/>
                <a:cs typeface="Courier New"/>
              </a:rPr>
              <a:t>arXiv:</a:t>
            </a:r>
            <a:r>
              <a:rPr lang="fr-FR" sz="1400" dirty="0" smtClean="0">
                <a:latin typeface="Courier New"/>
                <a:cs typeface="Courier New"/>
              </a:rPr>
              <a:t>1209.3715 </a:t>
            </a:r>
            <a:endParaRPr lang="fr-FR" sz="1400" dirty="0">
              <a:latin typeface="Courier New"/>
              <a:cs typeface="Courier New"/>
            </a:endParaRPr>
          </a:p>
        </p:txBody>
      </p:sp>
      <p:sp>
        <p:nvSpPr>
          <p:cNvPr id="6" name="ZoneTexte 5"/>
          <p:cNvSpPr txBox="1"/>
          <p:nvPr/>
        </p:nvSpPr>
        <p:spPr>
          <a:xfrm>
            <a:off x="2411989" y="4697699"/>
            <a:ext cx="6274811" cy="297279"/>
          </a:xfrm>
          <a:prstGeom prst="rect">
            <a:avLst/>
          </a:prstGeom>
          <a:solidFill>
            <a:srgbClr val="95B3D7"/>
          </a:solidFill>
        </p:spPr>
        <p:style>
          <a:lnRef idx="1">
            <a:schemeClr val="accent2"/>
          </a:lnRef>
          <a:fillRef idx="2">
            <a:schemeClr val="accent2"/>
          </a:fillRef>
          <a:effectRef idx="1">
            <a:schemeClr val="accent2"/>
          </a:effectRef>
          <a:fontRef idx="minor">
            <a:schemeClr val="dk1"/>
          </a:fontRef>
        </p:style>
        <p:txBody>
          <a:bodyPr wrap="square" lIns="81043" tIns="40522" rIns="81043" bIns="40522">
            <a:spAutoFit/>
          </a:bodyPr>
          <a:lstStyle/>
          <a:p>
            <a:r>
              <a:rPr lang="fr-FR" sz="1400" dirty="0" smtClean="0">
                <a:latin typeface="Courier New"/>
                <a:cs typeface="Courier New"/>
              </a:rPr>
              <a:t>CMS </a:t>
            </a:r>
            <a:r>
              <a:rPr lang="fr-FR" sz="1400" dirty="0" err="1">
                <a:latin typeface="Courier New"/>
                <a:cs typeface="Courier New"/>
              </a:rPr>
              <a:t>J.Phys</a:t>
            </a:r>
            <a:r>
              <a:rPr lang="fr-FR" sz="1400" dirty="0">
                <a:latin typeface="Courier New"/>
                <a:cs typeface="Courier New"/>
              </a:rPr>
              <a:t>. G38 (2011) </a:t>
            </a:r>
            <a:r>
              <a:rPr lang="fr-FR" sz="1400" dirty="0" smtClean="0">
                <a:latin typeface="Courier New"/>
                <a:cs typeface="Courier New"/>
              </a:rPr>
              <a:t>124051 &amp; ALICE </a:t>
            </a:r>
            <a:r>
              <a:rPr lang="hu-HU" sz="1400" dirty="0" smtClean="0">
                <a:latin typeface="Courier New"/>
                <a:cs typeface="Courier New"/>
              </a:rPr>
              <a:t>PLB 712, 165 (</a:t>
            </a:r>
            <a:r>
              <a:rPr lang="hu-HU" sz="1400" dirty="0">
                <a:latin typeface="Courier New"/>
                <a:cs typeface="Courier New"/>
              </a:rPr>
              <a:t>2012</a:t>
            </a:r>
            <a:r>
              <a:rPr lang="hu-HU" sz="1400" dirty="0" smtClean="0">
                <a:latin typeface="Courier New"/>
                <a:cs typeface="Courier New"/>
              </a:rPr>
              <a:t>)</a:t>
            </a:r>
            <a:endParaRPr lang="fr-FR" sz="1400" dirty="0">
              <a:latin typeface="Courier New"/>
              <a:cs typeface="Courier New"/>
            </a:endParaRPr>
          </a:p>
        </p:txBody>
      </p:sp>
      <p:sp>
        <p:nvSpPr>
          <p:cNvPr id="9" name="Espace réservé du numéro de diapositive 8"/>
          <p:cNvSpPr>
            <a:spLocks noGrp="1"/>
          </p:cNvSpPr>
          <p:nvPr>
            <p:ph type="sldNum" sz="quarter" idx="12"/>
          </p:nvPr>
        </p:nvSpPr>
        <p:spPr/>
        <p:txBody>
          <a:bodyPr/>
          <a:lstStyle/>
          <a:p>
            <a:fld id="{C5DEC1AB-76CD-D94A-A2FE-67B7BC71C580}" type="slidenum">
              <a:rPr lang="en-GB" smtClean="0"/>
              <a:t>88</a:t>
            </a:fld>
            <a:endParaRPr lang="en-GB"/>
          </a:p>
        </p:txBody>
      </p:sp>
    </p:spTree>
    <p:extLst>
      <p:ext uri="{BB962C8B-B14F-4D97-AF65-F5344CB8AC3E}">
        <p14:creationId xmlns:p14="http://schemas.microsoft.com/office/powerpoint/2010/main" val="642061264"/>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807444" y="5616575"/>
            <a:ext cx="7674663" cy="1143000"/>
          </a:xfrm>
        </p:spPr>
        <p:txBody>
          <a:bodyPr/>
          <a:lstStyle/>
          <a:p>
            <a:r>
              <a:rPr lang="en-GB" dirty="0" smtClean="0"/>
              <a:t>Thanks for your attention !</a:t>
            </a:r>
            <a:endParaRPr lang="en-GB" dirty="0"/>
          </a:p>
        </p:txBody>
      </p:sp>
      <p:sp>
        <p:nvSpPr>
          <p:cNvPr id="109570" name="Espace réservé du contenu 8"/>
          <p:cNvSpPr>
            <a:spLocks noGrp="1"/>
          </p:cNvSpPr>
          <p:nvPr>
            <p:ph idx="4294967295"/>
          </p:nvPr>
        </p:nvSpPr>
        <p:spPr>
          <a:xfrm>
            <a:off x="111125" y="1111250"/>
            <a:ext cx="9121775" cy="5518150"/>
          </a:xfrm>
        </p:spPr>
        <p:txBody>
          <a:bodyPr>
            <a:normAutofit/>
          </a:bodyPr>
          <a:lstStyle/>
          <a:p>
            <a:pPr marL="0" algn="ctr">
              <a:buFont typeface="Arial" charset="0"/>
              <a:buNone/>
            </a:pPr>
            <a:r>
              <a:rPr lang="en-GB" sz="2800" i="1" dirty="0">
                <a:solidFill>
                  <a:srgbClr val="0000FF"/>
                </a:solidFill>
                <a:latin typeface="Calibri" charset="0"/>
              </a:rPr>
              <a:t>An astronomer, a physicist, and a </a:t>
            </a:r>
            <a:r>
              <a:rPr lang="en-GB" sz="2800" i="1" dirty="0" smtClean="0">
                <a:solidFill>
                  <a:srgbClr val="0000FF"/>
                </a:solidFill>
                <a:latin typeface="Calibri" charset="0"/>
              </a:rPr>
              <a:t>mathematician were </a:t>
            </a:r>
            <a:r>
              <a:rPr lang="en-GB" sz="2800" i="1" dirty="0">
                <a:solidFill>
                  <a:srgbClr val="0000FF"/>
                </a:solidFill>
                <a:latin typeface="Calibri" charset="0"/>
              </a:rPr>
              <a:t>holidaying in Scotland. Glancing from a train window, they observed a black sheep in the middle of a field. 'How interesting,' observed the astronomer, 'all Scottish sheep are black!' To which the physicist responded, 'No, no! Some Scottish sheep are black!' The mathematician gazed heavenward in supplication, and then intoned, 'In Scotland there exists at least one field, containing at least one sheep, at least one side of which is black</a:t>
            </a:r>
            <a:r>
              <a:rPr lang="en-GB" sz="2800" i="1" dirty="0" smtClean="0">
                <a:solidFill>
                  <a:srgbClr val="0000FF"/>
                </a:solidFill>
                <a:latin typeface="Calibri" charset="0"/>
              </a:rPr>
              <a:t>.’</a:t>
            </a:r>
            <a:endParaRPr lang="en-GB" sz="2800" i="1" dirty="0">
              <a:solidFill>
                <a:srgbClr val="0000FF"/>
              </a:solidFill>
              <a:latin typeface="Calibri" charset="0"/>
            </a:endParaRPr>
          </a:p>
          <a:p>
            <a:pPr marL="0" algn="ctr">
              <a:buFont typeface="Arial" charset="0"/>
              <a:buNone/>
            </a:pPr>
            <a:r>
              <a:rPr lang="en-GB" sz="2800" dirty="0">
                <a:solidFill>
                  <a:srgbClr val="0000FF"/>
                </a:solidFill>
                <a:latin typeface="Calibri" charset="0"/>
              </a:rPr>
              <a:t>“Fermat’s Enigma” by Simon Singh </a:t>
            </a:r>
          </a:p>
        </p:txBody>
      </p:sp>
      <p:sp>
        <p:nvSpPr>
          <p:cNvPr id="5" name="Espace réservé du numéro de diapositive 4"/>
          <p:cNvSpPr>
            <a:spLocks noGrp="1"/>
          </p:cNvSpPr>
          <p:nvPr>
            <p:ph type="sldNum" sz="quarter" idx="12"/>
          </p:nvPr>
        </p:nvSpPr>
        <p:spPr/>
        <p:txBody>
          <a:bodyPr/>
          <a:lstStyle/>
          <a:p>
            <a:fld id="{C5DEC1AB-76CD-D94A-A2FE-67B7BC71C580}" type="slidenum">
              <a:rPr lang="en-GB" smtClean="0"/>
              <a:t>89</a:t>
            </a:fld>
            <a:endParaRPr lang="en-GB"/>
          </a:p>
        </p:txBody>
      </p:sp>
    </p:spTree>
    <p:extLst>
      <p:ext uri="{BB962C8B-B14F-4D97-AF65-F5344CB8AC3E}">
        <p14:creationId xmlns:p14="http://schemas.microsoft.com/office/powerpoint/2010/main" val="394361574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GB" dirty="0" smtClean="0"/>
              <a:t>QCD mass</a:t>
            </a:r>
            <a:endParaRPr lang="en-GB" dirty="0"/>
          </a:p>
        </p:txBody>
      </p:sp>
      <p:sp>
        <p:nvSpPr>
          <p:cNvPr id="5" name="Espace réservé du contenu 4"/>
          <p:cNvSpPr>
            <a:spLocks noGrp="1"/>
          </p:cNvSpPr>
          <p:nvPr>
            <p:ph idx="1"/>
          </p:nvPr>
        </p:nvSpPr>
        <p:spPr>
          <a:xfrm>
            <a:off x="292100" y="1143000"/>
            <a:ext cx="5778500" cy="4525963"/>
          </a:xfrm>
        </p:spPr>
        <p:txBody>
          <a:bodyPr>
            <a:normAutofit lnSpcReduction="10000"/>
          </a:bodyPr>
          <a:lstStyle/>
          <a:p>
            <a:pPr>
              <a:buFont typeface="Wingdings" charset="2"/>
              <a:buChar char="ü"/>
            </a:pPr>
            <a:r>
              <a:rPr lang="en-GB" dirty="0" smtClean="0"/>
              <a:t>In QCD, the proton is the bound state of three quarks:</a:t>
            </a:r>
          </a:p>
          <a:p>
            <a:pPr lvl="1">
              <a:buFont typeface="Arial"/>
              <a:buChar char="•"/>
            </a:pPr>
            <a:r>
              <a:rPr lang="en-GB" dirty="0" smtClean="0"/>
              <a:t>M</a:t>
            </a:r>
            <a:r>
              <a:rPr lang="en-GB" baseline="-25000" dirty="0" smtClean="0"/>
              <a:t>u</a:t>
            </a:r>
            <a:r>
              <a:rPr lang="en-GB" dirty="0" smtClean="0"/>
              <a:t> = 2.3 MeV/c</a:t>
            </a:r>
            <a:r>
              <a:rPr lang="en-GB" baseline="30000" dirty="0" smtClean="0"/>
              <a:t>2</a:t>
            </a:r>
            <a:r>
              <a:rPr lang="en-GB" dirty="0" smtClean="0"/>
              <a:t>,</a:t>
            </a:r>
          </a:p>
          <a:p>
            <a:pPr lvl="1">
              <a:buFont typeface="Arial"/>
              <a:buChar char="•"/>
            </a:pPr>
            <a:r>
              <a:rPr lang="en-GB" dirty="0" err="1" smtClean="0"/>
              <a:t>M</a:t>
            </a:r>
            <a:r>
              <a:rPr lang="en-GB" baseline="-25000" dirty="0" err="1" smtClean="0"/>
              <a:t>d</a:t>
            </a:r>
            <a:r>
              <a:rPr lang="en-GB" dirty="0" smtClean="0"/>
              <a:t> = 4.8 MeV/c</a:t>
            </a:r>
            <a:r>
              <a:rPr lang="en-GB" baseline="30000" dirty="0" smtClean="0"/>
              <a:t>2</a:t>
            </a:r>
            <a:r>
              <a:rPr lang="en-GB" dirty="0" smtClean="0"/>
              <a:t>.</a:t>
            </a:r>
          </a:p>
          <a:p>
            <a:pPr>
              <a:buFont typeface="Wingdings" charset="2"/>
              <a:buChar char="ü"/>
            </a:pPr>
            <a:r>
              <a:rPr lang="en-GB" dirty="0" smtClean="0"/>
              <a:t>The mass of the proton is 938 MeV/c</a:t>
            </a:r>
            <a:r>
              <a:rPr lang="en-GB" baseline="30000" dirty="0" smtClean="0"/>
              <a:t>2</a:t>
            </a:r>
            <a:r>
              <a:rPr lang="en-GB" dirty="0" smtClean="0"/>
              <a:t>.</a:t>
            </a:r>
          </a:p>
          <a:p>
            <a:pPr>
              <a:buFont typeface="Wingdings" charset="2"/>
              <a:buChar char="ü"/>
            </a:pPr>
            <a:r>
              <a:rPr lang="en-GB" dirty="0" smtClean="0"/>
              <a:t>Indeed, 99% of our mass is generated by the QCD interaction! 1% by the Higgs.</a:t>
            </a:r>
            <a:endParaRPr lang="en-GB" dirty="0"/>
          </a:p>
        </p:txBody>
      </p:sp>
      <p:pic>
        <p:nvPicPr>
          <p:cNvPr id="4" name="Image 3"/>
          <p:cNvPicPr>
            <a:picLocks noChangeAspect="1"/>
          </p:cNvPicPr>
          <p:nvPr/>
        </p:nvPicPr>
        <p:blipFill>
          <a:blip r:embed="rId2"/>
          <a:stretch>
            <a:fillRect/>
          </a:stretch>
        </p:blipFill>
        <p:spPr>
          <a:xfrm>
            <a:off x="5524500" y="673100"/>
            <a:ext cx="4064000" cy="4064000"/>
          </a:xfrm>
          <a:prstGeom prst="rect">
            <a:avLst/>
          </a:prstGeom>
        </p:spPr>
      </p:pic>
      <p:pic>
        <p:nvPicPr>
          <p:cNvPr id="6" name="Image 5"/>
          <p:cNvPicPr>
            <a:picLocks noChangeAspect="1"/>
          </p:cNvPicPr>
          <p:nvPr/>
        </p:nvPicPr>
        <p:blipFill>
          <a:blip r:embed="rId3"/>
          <a:stretch>
            <a:fillRect/>
          </a:stretch>
        </p:blipFill>
        <p:spPr>
          <a:xfrm>
            <a:off x="6819900" y="5044450"/>
            <a:ext cx="1244560" cy="1757026"/>
          </a:xfrm>
          <a:prstGeom prst="rect">
            <a:avLst/>
          </a:prstGeom>
        </p:spPr>
      </p:pic>
      <p:sp>
        <p:nvSpPr>
          <p:cNvPr id="7" name="ZoneTexte 6"/>
          <p:cNvSpPr txBox="1"/>
          <p:nvPr/>
        </p:nvSpPr>
        <p:spPr>
          <a:xfrm>
            <a:off x="203200" y="5619950"/>
            <a:ext cx="6426200" cy="1015663"/>
          </a:xfrm>
          <a:prstGeom prst="rect">
            <a:avLst/>
          </a:prstGeom>
          <a:noFill/>
        </p:spPr>
        <p:txBody>
          <a:bodyPr wrap="square" rtlCol="0">
            <a:spAutoFit/>
          </a:bodyPr>
          <a:lstStyle/>
          <a:p>
            <a:pPr algn="ctr"/>
            <a:r>
              <a:rPr lang="en-GB" sz="2000" dirty="0" smtClean="0"/>
              <a:t>Frank </a:t>
            </a:r>
            <a:r>
              <a:rPr lang="en-GB" sz="2000" dirty="0" err="1"/>
              <a:t>Wilczek</a:t>
            </a:r>
            <a:r>
              <a:rPr lang="en-GB" sz="2000" dirty="0"/>
              <a:t> (1951- </a:t>
            </a:r>
            <a:r>
              <a:rPr lang="en-GB" sz="2000" dirty="0" smtClean="0"/>
              <a:t>), Physics Nobel Prize 2004 said:</a:t>
            </a:r>
          </a:p>
          <a:p>
            <a:pPr algn="ctr"/>
            <a:r>
              <a:rPr lang="en-GB" sz="2000" i="1" dirty="0" smtClean="0"/>
              <a:t>According to QCD, it is the colour field that makes us weight. It does provide, quite literally, “mass without mass”.</a:t>
            </a:r>
          </a:p>
        </p:txBody>
      </p:sp>
      <p:sp>
        <p:nvSpPr>
          <p:cNvPr id="9" name="Espace réservé du numéro de diapositive 8"/>
          <p:cNvSpPr>
            <a:spLocks noGrp="1"/>
          </p:cNvSpPr>
          <p:nvPr>
            <p:ph type="sldNum" sz="quarter" idx="12"/>
          </p:nvPr>
        </p:nvSpPr>
        <p:spPr/>
        <p:txBody>
          <a:bodyPr/>
          <a:lstStyle/>
          <a:p>
            <a:fld id="{C5DEC1AB-76CD-D94A-A2FE-67B7BC71C580}" type="slidenum">
              <a:rPr lang="en-GB" smtClean="0"/>
              <a:t>9</a:t>
            </a:fld>
            <a:endParaRPr lang="en-GB"/>
          </a:p>
        </p:txBody>
      </p:sp>
    </p:spTree>
    <p:extLst>
      <p:ext uri="{BB962C8B-B14F-4D97-AF65-F5344CB8AC3E}">
        <p14:creationId xmlns:p14="http://schemas.microsoft.com/office/powerpoint/2010/main" val="58515846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50418</TotalTime>
  <Words>5407</Words>
  <Application>Microsoft Macintosh PowerPoint</Application>
  <PresentationFormat>Présentation à l'écran (4:3)</PresentationFormat>
  <Paragraphs>710</Paragraphs>
  <Slides>89</Slides>
  <Notes>3</Notes>
  <HiddenSlides>0</HiddenSlides>
  <MMClips>0</MMClips>
  <ScaleCrop>false</ScaleCrop>
  <HeadingPairs>
    <vt:vector size="4" baseType="variant">
      <vt:variant>
        <vt:lpstr>Thème</vt:lpstr>
      </vt:variant>
      <vt:variant>
        <vt:i4>1</vt:i4>
      </vt:variant>
      <vt:variant>
        <vt:lpstr>Titres des diapositives</vt:lpstr>
      </vt:variant>
      <vt:variant>
        <vt:i4>89</vt:i4>
      </vt:variant>
    </vt:vector>
  </HeadingPairs>
  <TitlesOfParts>
    <vt:vector size="90" baseType="lpstr">
      <vt:lpstr>Thème Office</vt:lpstr>
      <vt:lpstr>The hadronic matter and heavy ion collisions at relativistic energies</vt:lpstr>
      <vt:lpstr>Outlook of the seminar</vt:lpstr>
      <vt:lpstr>Key Questions</vt:lpstr>
      <vt:lpstr>Phase Diagram of Matter</vt:lpstr>
      <vt:lpstr>Hadronic matter at high T</vt:lpstr>
      <vt:lpstr>Hagedorn limit temperature</vt:lpstr>
      <vt:lpstr>Main QCD properties</vt:lpstr>
      <vt:lpstr>QCD part of the SM</vt:lpstr>
      <vt:lpstr>QCD mass</vt:lpstr>
      <vt:lpstr>Asymptotic freedom</vt:lpstr>
      <vt:lpstr>Présentation PowerPoint</vt:lpstr>
      <vt:lpstr>“Quark-Gluon Plasma”</vt:lpstr>
      <vt:lpstr>Hadronic Matter in 1975</vt:lpstr>
      <vt:lpstr>Chiral Symmetry breaking</vt:lpstr>
      <vt:lpstr>Analogy of the Chiral Breaking</vt:lpstr>
      <vt:lpstr>Lattice QCD calculations</vt:lpstr>
      <vt:lpstr>Crossover vs phase transition</vt:lpstr>
      <vt:lpstr>Hadronic Matter lay-out</vt:lpstr>
      <vt:lpstr>Golden “probes” of QGP</vt:lpstr>
      <vt:lpstr>Thermal Radiation</vt:lpstr>
      <vt:lpstr>Black-body photon rates</vt:lpstr>
      <vt:lpstr>Caveat for small QGP drops</vt:lpstr>
      <vt:lpstr>Quarkonium</vt:lpstr>
      <vt:lpstr>Colour  Screening (CS)</vt:lpstr>
      <vt:lpstr>CS of the heavy quark V(r)</vt:lpstr>
      <vt:lpstr>Dissociation Temperature</vt:lpstr>
      <vt:lpstr>Parton-QGP interaction</vt:lpstr>
      <vt:lpstr>Heavy Ion Collisions</vt:lpstr>
      <vt:lpstr>Experimental Method</vt:lpstr>
      <vt:lpstr>Bjorken Model I</vt:lpstr>
      <vt:lpstr>Bjorken Model II</vt:lpstr>
      <vt:lpstr>Présentation PowerPoint</vt:lpstr>
      <vt:lpstr>QGP droplet rapidity</vt:lpstr>
      <vt:lpstr>Heavy Ion Facilities</vt:lpstr>
      <vt:lpstr>Relativistic Heavy Ion Collider</vt:lpstr>
      <vt:lpstr>Accelerator Elements</vt:lpstr>
      <vt:lpstr>Super Proton Synchroton SPS</vt:lpstr>
      <vt:lpstr>Large Hadron Collider</vt:lpstr>
      <vt:lpstr>Interaction Points</vt:lpstr>
      <vt:lpstr>Experimental Results </vt:lpstr>
      <vt:lpstr>Heavy Ion Collisions at RHIC and LHC</vt:lpstr>
      <vt:lpstr>Probes of QGP</vt:lpstr>
      <vt:lpstr>Initial Energy Density</vt:lpstr>
      <vt:lpstr>Size and Lifetime</vt:lpstr>
      <vt:lpstr>Elliptic Flow (v2) at RHIC</vt:lpstr>
      <vt:lpstr>Elliptic Flow (v2) at LHC</vt:lpstr>
      <vt:lpstr>Equilibration</vt:lpstr>
      <vt:lpstr>Stat. Hadr. at the LHC</vt:lpstr>
      <vt:lpstr>Initial Temperature</vt:lpstr>
      <vt:lpstr>The opacity of QGP</vt:lpstr>
      <vt:lpstr>Toward a direct signal</vt:lpstr>
      <vt:lpstr>Colour Screening at RHIC</vt:lpstr>
      <vt:lpstr>Colour Screening at LHC</vt:lpstr>
      <vt:lpstr>Suppression of ϒ(1S)</vt:lpstr>
      <vt:lpstr>J/y is not strongly suppressed at the LHC !</vt:lpstr>
      <vt:lpstr>Recombination hypothesis</vt:lpstr>
      <vt:lpstr>Non zero J/y v2 at the LHC</vt:lpstr>
      <vt:lpstr>J/y RAA rapidity dependence</vt:lpstr>
      <vt:lpstr>J/y RAA momentum dependence</vt:lpstr>
      <vt:lpstr>The Surprise</vt:lpstr>
      <vt:lpstr>J/y RAA at very low pT</vt:lpstr>
      <vt:lpstr>Evaluation of the J/y excess at very low pT</vt:lpstr>
      <vt:lpstr>Photoproduction in Pb-Pb UPC at 2.76 TeV</vt:lpstr>
      <vt:lpstr>Coherent photoproduction cross-section</vt:lpstr>
      <vt:lpstr>Comparison with theoretical expectations</vt:lpstr>
      <vt:lpstr>Model M.Klusek-Gawenda &amp; A. Szczurek</vt:lpstr>
      <vt:lpstr>Prospects</vt:lpstr>
      <vt:lpstr>More reading</vt:lpstr>
      <vt:lpstr>The phase of deconfinement</vt:lpstr>
      <vt:lpstr>The phase of deconfinement</vt:lpstr>
      <vt:lpstr>ALICE Detector Upgrade</vt:lpstr>
      <vt:lpstr>ALICE Upgrade documents</vt:lpstr>
      <vt:lpstr>Strategy of the ALICE collaboration 2015-2025</vt:lpstr>
      <vt:lpstr>ALICE Muon Spectrometer</vt:lpstr>
      <vt:lpstr>Physics Motivations of the Muon Spectrometer Upgrade</vt:lpstr>
      <vt:lpstr>Muon Forward Tracker of ALICE Experiment  </vt:lpstr>
      <vt:lpstr>MFT design goals </vt:lpstr>
      <vt:lpstr>MFT Layout</vt:lpstr>
      <vt:lpstr>MFT environment</vt:lpstr>
      <vt:lpstr>Silicon sensor technology</vt:lpstr>
      <vt:lpstr>Pixel results</vt:lpstr>
      <vt:lpstr>Reminder of physics cases</vt:lpstr>
      <vt:lpstr>The measurement of the y(2S)</vt:lpstr>
      <vt:lpstr>Improved performances (J/y from B decays)</vt:lpstr>
      <vt:lpstr>Beauty production down to pT=0</vt:lpstr>
      <vt:lpstr>Charm production</vt:lpstr>
      <vt:lpstr>Conclusions</vt:lpstr>
      <vt:lpstr>Disclaimer</vt:lpstr>
      <vt:lpstr>Thanks for your attention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Office 2004 Test Drive User</dc:creator>
  <cp:lastModifiedBy>Office 2004 Test Drive User</cp:lastModifiedBy>
  <cp:revision>113</cp:revision>
  <dcterms:created xsi:type="dcterms:W3CDTF">2013-02-19T11:16:57Z</dcterms:created>
  <dcterms:modified xsi:type="dcterms:W3CDTF">2015-10-04T15:58:34Z</dcterms:modified>
</cp:coreProperties>
</file>