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5"/>
  </p:notesMasterIdLst>
  <p:sldIdLst>
    <p:sldId id="256" r:id="rId2"/>
    <p:sldId id="257" r:id="rId3"/>
    <p:sldId id="261" r:id="rId4"/>
    <p:sldId id="262" r:id="rId5"/>
    <p:sldId id="271" r:id="rId6"/>
    <p:sldId id="273" r:id="rId7"/>
    <p:sldId id="272" r:id="rId8"/>
    <p:sldId id="264" r:id="rId9"/>
    <p:sldId id="270" r:id="rId10"/>
    <p:sldId id="265" r:id="rId11"/>
    <p:sldId id="274" r:id="rId12"/>
    <p:sldId id="269" r:id="rId13"/>
    <p:sldId id="260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04282"/>
    <a:srgbClr val="0B387C"/>
    <a:srgbClr val="0055A0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72" d="100"/>
          <a:sy n="72" d="100"/>
        </p:scale>
        <p:origin x="1326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53FC86F-ED65-49F6-B8B9-8A23CA4FF5C7}" type="datetimeFigureOut">
              <a:rPr lang="en-US" smtClean="0"/>
              <a:t>10/25/2015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9B801E5-98D1-473E-AF07-315F19D87F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89664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B801E5-98D1-473E-AF07-315F19D87FED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60010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10/25/2015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10/25/2015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10/25/2015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10/25/2015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10/25/2015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6576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10/25/2015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10/25/2015</a:t>
            </a:fld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10/25/2015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7" Type="http://schemas.openxmlformats.org/officeDocument/2006/relationships/image" Target="../media/image13.emf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emf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07263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Development</a:t>
            </a:r>
            <a:r>
              <a:rPr lang="pt-PT" dirty="0" smtClean="0"/>
              <a:t> Status</a:t>
            </a:r>
            <a:endParaRPr lang="pt-P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31" name="Picture 3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62354" y="1742926"/>
            <a:ext cx="6816545" cy="3759200"/>
          </a:xfrm>
          <a:prstGeom prst="rect">
            <a:avLst/>
          </a:prstGeom>
        </p:spPr>
      </p:pic>
      <p:pic>
        <p:nvPicPr>
          <p:cNvPr id="32" name="Picture 3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63727" y="1747962"/>
            <a:ext cx="6816545" cy="3759200"/>
          </a:xfrm>
          <a:prstGeom prst="rect">
            <a:avLst/>
          </a:prstGeom>
        </p:spPr>
      </p:pic>
      <p:pic>
        <p:nvPicPr>
          <p:cNvPr id="33" name="Picture 3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63730" y="1740996"/>
            <a:ext cx="6816545" cy="3759200"/>
          </a:xfrm>
          <a:prstGeom prst="rect">
            <a:avLst/>
          </a:prstGeom>
        </p:spPr>
      </p:pic>
      <p:pic>
        <p:nvPicPr>
          <p:cNvPr id="34" name="Picture 3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63718" y="1732289"/>
            <a:ext cx="6816545" cy="3759200"/>
          </a:xfrm>
          <a:prstGeom prst="rect">
            <a:avLst/>
          </a:prstGeom>
        </p:spPr>
      </p:pic>
      <p:pic>
        <p:nvPicPr>
          <p:cNvPr id="35" name="Picture 3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63727" y="1740998"/>
            <a:ext cx="6816545" cy="3759200"/>
          </a:xfrm>
          <a:prstGeom prst="rect">
            <a:avLst/>
          </a:prstGeom>
        </p:spPr>
      </p:pic>
      <p:pic>
        <p:nvPicPr>
          <p:cNvPr id="36" name="Picture 3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163727" y="1738087"/>
            <a:ext cx="6816545" cy="416560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7"/>
          <a:srcRect t="89187"/>
          <a:stretch/>
        </p:blipFill>
        <p:spPr>
          <a:xfrm>
            <a:off x="1170355" y="5446645"/>
            <a:ext cx="6816545" cy="4504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65676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Batch</a:t>
            </a:r>
            <a:r>
              <a:rPr lang="pt-PT" dirty="0"/>
              <a:t> </a:t>
            </a:r>
            <a:r>
              <a:rPr lang="en-US" dirty="0"/>
              <a:t>Factory </a:t>
            </a:r>
            <a:r>
              <a:rPr lang="en-US" dirty="0" smtClean="0"/>
              <a:t>(Monitoring)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2565" y="1335056"/>
            <a:ext cx="8214235" cy="45820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8204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Becoming acquainted with the services and tools takes time</a:t>
            </a:r>
          </a:p>
          <a:p>
            <a:r>
              <a:rPr lang="en-US" dirty="0" smtClean="0"/>
              <a:t>Helpful and very organized </a:t>
            </a:r>
            <a:r>
              <a:rPr lang="en-US" dirty="0" smtClean="0"/>
              <a:t>team/section</a:t>
            </a:r>
            <a:endParaRPr lang="en-US" dirty="0" smtClean="0"/>
          </a:p>
          <a:p>
            <a:r>
              <a:rPr lang="en-US" dirty="0" smtClean="0"/>
              <a:t>Trainings</a:t>
            </a:r>
          </a:p>
          <a:p>
            <a:pPr lvl="1"/>
            <a:r>
              <a:rPr lang="en-US" dirty="0"/>
              <a:t>Agile Infrastructure &amp; Puppet for Service </a:t>
            </a:r>
            <a:r>
              <a:rPr lang="en-US" dirty="0" smtClean="0"/>
              <a:t>Managers</a:t>
            </a:r>
          </a:p>
          <a:p>
            <a:pPr lvl="1"/>
            <a:r>
              <a:rPr lang="en-US" dirty="0" smtClean="0"/>
              <a:t>Developing</a:t>
            </a:r>
            <a:r>
              <a:rPr lang="pt-PT" dirty="0" smtClean="0"/>
              <a:t> </a:t>
            </a:r>
            <a:r>
              <a:rPr lang="pt-PT" dirty="0"/>
              <a:t>secure </a:t>
            </a:r>
            <a:r>
              <a:rPr lang="pt-PT" dirty="0" smtClean="0"/>
              <a:t>software</a:t>
            </a:r>
          </a:p>
          <a:p>
            <a:r>
              <a:rPr lang="en-US" dirty="0"/>
              <a:t>Allowed me to increase my knowledge</a:t>
            </a:r>
          </a:p>
          <a:p>
            <a:pPr lvl="1"/>
            <a:r>
              <a:rPr lang="en-US" dirty="0"/>
              <a:t>Batch/cloud systems integration and monitoring</a:t>
            </a:r>
          </a:p>
          <a:p>
            <a:pPr lvl="1"/>
            <a:r>
              <a:rPr lang="en-US" dirty="0"/>
              <a:t>Software development</a:t>
            </a:r>
          </a:p>
          <a:p>
            <a:pPr lvl="1"/>
            <a:r>
              <a:rPr lang="en-US" dirty="0"/>
              <a:t>General problem solving </a:t>
            </a:r>
            <a:r>
              <a:rPr lang="en-US" dirty="0" smtClean="0"/>
              <a:t>skills</a:t>
            </a:r>
            <a:endParaRPr lang="en-US" dirty="0" smtClean="0"/>
          </a:p>
          <a:p>
            <a:pPr lvl="1"/>
            <a:endParaRPr lang="en-US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8283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51259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Batch Factory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0"/>
          </p:nvPr>
        </p:nvSpPr>
        <p:spPr>
          <a:xfrm>
            <a:off x="457200" y="2025161"/>
            <a:ext cx="2743200" cy="419653"/>
          </a:xfrm>
        </p:spPr>
        <p:txBody>
          <a:bodyPr/>
          <a:lstStyle/>
          <a:p>
            <a:r>
              <a:rPr lang="en-US" dirty="0" smtClean="0"/>
              <a:t>FCT Follow-up meeting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522514" y="3385257"/>
            <a:ext cx="31002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26</a:t>
            </a:r>
            <a:r>
              <a:rPr lang="en-US" baseline="30000" dirty="0" smtClean="0"/>
              <a:t>th</a:t>
            </a:r>
            <a:r>
              <a:rPr lang="en-US" dirty="0" smtClean="0"/>
              <a:t> October</a:t>
            </a:r>
            <a:r>
              <a:rPr lang="en-US" dirty="0" smtClean="0"/>
              <a:t>, 2015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22514" y="3804910"/>
            <a:ext cx="31002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Fernando Meireles</a:t>
            </a:r>
          </a:p>
          <a:p>
            <a:r>
              <a:rPr lang="en-US" dirty="0" smtClean="0"/>
              <a:t>fernando.meireles@cern.ch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8762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Contextualization</a:t>
            </a:r>
          </a:p>
          <a:p>
            <a:r>
              <a:rPr lang="en-US" dirty="0"/>
              <a:t>Batch</a:t>
            </a:r>
            <a:r>
              <a:rPr lang="pt-PT" dirty="0"/>
              <a:t> </a:t>
            </a:r>
            <a:r>
              <a:rPr lang="en-US" dirty="0"/>
              <a:t>s</a:t>
            </a:r>
            <a:r>
              <a:rPr lang="en-US" dirty="0" smtClean="0"/>
              <a:t>ervice</a:t>
            </a:r>
            <a:r>
              <a:rPr lang="pt-PT" dirty="0" smtClean="0"/>
              <a:t> </a:t>
            </a:r>
            <a:r>
              <a:rPr lang="en-US" dirty="0"/>
              <a:t>at</a:t>
            </a:r>
            <a:r>
              <a:rPr lang="pt-PT" dirty="0"/>
              <a:t> </a:t>
            </a:r>
            <a:r>
              <a:rPr lang="en-US" dirty="0" smtClean="0"/>
              <a:t>CERN</a:t>
            </a:r>
          </a:p>
          <a:p>
            <a:r>
              <a:rPr lang="en-US" dirty="0"/>
              <a:t>Batch</a:t>
            </a:r>
            <a:r>
              <a:rPr lang="pt-PT" dirty="0"/>
              <a:t> </a:t>
            </a:r>
            <a:r>
              <a:rPr lang="en-US" dirty="0" smtClean="0"/>
              <a:t>Factory project</a:t>
            </a:r>
          </a:p>
          <a:p>
            <a:r>
              <a:rPr lang="en-US" dirty="0"/>
              <a:t>Development</a:t>
            </a:r>
            <a:r>
              <a:rPr lang="pt-PT" dirty="0"/>
              <a:t> s</a:t>
            </a:r>
            <a:r>
              <a:rPr lang="pt-PT" dirty="0" smtClean="0"/>
              <a:t>tatus</a:t>
            </a:r>
          </a:p>
          <a:p>
            <a:r>
              <a:rPr lang="en-US" dirty="0"/>
              <a:t>Conclusions</a:t>
            </a:r>
            <a:endParaRPr lang="pt-PT" dirty="0" smtClean="0"/>
          </a:p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4301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Contextualization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Batch Factory project (code: IT1402)</a:t>
            </a:r>
          </a:p>
          <a:p>
            <a:pPr lvl="1"/>
            <a:r>
              <a:rPr lang="en-US" dirty="0" smtClean="0"/>
              <a:t>Supervised by Dr. Ulrich </a:t>
            </a:r>
            <a:r>
              <a:rPr lang="en-US" dirty="0" err="1" smtClean="0"/>
              <a:t>Schwickerath</a:t>
            </a:r>
            <a:endParaRPr lang="en-US" dirty="0" smtClean="0"/>
          </a:p>
          <a:p>
            <a:pPr lvl="1"/>
            <a:r>
              <a:rPr lang="en-US" dirty="0" smtClean="0"/>
              <a:t>Batch team</a:t>
            </a:r>
            <a:endParaRPr lang="en-US" dirty="0" smtClean="0"/>
          </a:p>
          <a:p>
            <a:pPr lvl="1"/>
            <a:r>
              <a:rPr lang="en-US" dirty="0" smtClean="0"/>
              <a:t>IT-PES-PS </a:t>
            </a:r>
            <a:r>
              <a:rPr lang="en-US" dirty="0" smtClean="0"/>
              <a:t>section</a:t>
            </a:r>
            <a:endParaRPr lang="en-US" dirty="0"/>
          </a:p>
          <a:p>
            <a:r>
              <a:rPr lang="en-US" dirty="0" smtClean="0"/>
              <a:t>Objectives:</a:t>
            </a:r>
            <a:endParaRPr lang="en-US" dirty="0"/>
          </a:p>
          <a:p>
            <a:pPr lvl="1"/>
            <a:r>
              <a:rPr lang="en-US" dirty="0" smtClean="0"/>
              <a:t>Flexible management of the Batch cluster</a:t>
            </a:r>
          </a:p>
          <a:p>
            <a:pPr lvl="2"/>
            <a:r>
              <a:rPr lang="en-US" dirty="0" smtClean="0"/>
              <a:t>Maximize </a:t>
            </a:r>
            <a:r>
              <a:rPr lang="en-US" dirty="0" smtClean="0"/>
              <a:t>resources allocation</a:t>
            </a:r>
          </a:p>
          <a:p>
            <a:pPr lvl="1"/>
            <a:r>
              <a:rPr lang="en-US" dirty="0" smtClean="0"/>
              <a:t>Integration with CERN cloud computing model</a:t>
            </a:r>
          </a:p>
          <a:p>
            <a:pPr lvl="2"/>
            <a:r>
              <a:rPr lang="en-US" dirty="0" smtClean="0"/>
              <a:t>Create and assign roles to virtual machines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9909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Batch</a:t>
            </a:r>
            <a:r>
              <a:rPr lang="pt-PT" dirty="0"/>
              <a:t> </a:t>
            </a:r>
            <a:r>
              <a:rPr lang="en-US" dirty="0" smtClean="0"/>
              <a:t>Service</a:t>
            </a:r>
            <a:r>
              <a:rPr lang="pt-PT" dirty="0" smtClean="0"/>
              <a:t> </a:t>
            </a:r>
            <a:r>
              <a:rPr lang="en-US" dirty="0"/>
              <a:t>at</a:t>
            </a:r>
            <a:r>
              <a:rPr lang="pt-PT" dirty="0"/>
              <a:t> </a:t>
            </a:r>
            <a:r>
              <a:rPr lang="en-US" dirty="0"/>
              <a:t>CERN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403565"/>
            <a:ext cx="8085909" cy="3547019"/>
          </a:xfrm>
        </p:spPr>
        <p:txBody>
          <a:bodyPr>
            <a:normAutofit/>
          </a:bodyPr>
          <a:lstStyle/>
          <a:p>
            <a:pPr algn="just"/>
            <a:r>
              <a:rPr lang="en-US" sz="2400" dirty="0" smtClean="0"/>
              <a:t>Computing power to the CERN experiments</a:t>
            </a:r>
          </a:p>
          <a:p>
            <a:pPr lvl="1" algn="just"/>
            <a:r>
              <a:rPr lang="en-US" dirty="0" smtClean="0"/>
              <a:t>Physics event reconstruction</a:t>
            </a:r>
          </a:p>
          <a:p>
            <a:pPr lvl="1" algn="just"/>
            <a:r>
              <a:rPr lang="en-US" dirty="0" smtClean="0"/>
              <a:t>Data analysis</a:t>
            </a:r>
          </a:p>
          <a:p>
            <a:pPr lvl="1" algn="just"/>
            <a:r>
              <a:rPr lang="en-US" dirty="0" smtClean="0"/>
              <a:t>Physics simulations</a:t>
            </a:r>
          </a:p>
          <a:p>
            <a:pPr algn="just"/>
            <a:r>
              <a:rPr lang="en-US" sz="2400" dirty="0" smtClean="0"/>
              <a:t>5000 </a:t>
            </a:r>
            <a:r>
              <a:rPr lang="en-US" sz="2400" dirty="0" smtClean="0"/>
              <a:t>worker nodes </a:t>
            </a:r>
            <a:endParaRPr lang="en-US" sz="2400" dirty="0" smtClean="0"/>
          </a:p>
          <a:p>
            <a:pPr algn="just"/>
            <a:r>
              <a:rPr lang="en-US" sz="2400" dirty="0" err="1" smtClean="0"/>
              <a:t>HTCondor</a:t>
            </a:r>
            <a:r>
              <a:rPr lang="en-US" sz="2400" dirty="0" smtClean="0"/>
              <a:t> </a:t>
            </a:r>
            <a:r>
              <a:rPr lang="en-US" sz="2400" dirty="0" smtClean="0"/>
              <a:t>and IBM LSF workload platforms</a:t>
            </a:r>
          </a:p>
          <a:p>
            <a:pPr algn="just"/>
            <a:r>
              <a:rPr lang="en-US" sz="2400" dirty="0" smtClean="0"/>
              <a:t>Local and WLCG (Worldwide LHC Computing Grid) Job submission </a:t>
            </a:r>
          </a:p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522514" y="1560305"/>
            <a:ext cx="8020595" cy="646331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r>
              <a:rPr lang="en-US" dirty="0"/>
              <a:t>Batch service </a:t>
            </a:r>
            <a:r>
              <a:rPr lang="en-US" dirty="0" smtClean="0"/>
              <a:t>processes </a:t>
            </a:r>
            <a:r>
              <a:rPr lang="en-US" dirty="0"/>
              <a:t>batch </a:t>
            </a:r>
            <a:r>
              <a:rPr lang="en-US" dirty="0" smtClean="0"/>
              <a:t>jobs</a:t>
            </a:r>
          </a:p>
          <a:p>
            <a:r>
              <a:rPr lang="en-US" dirty="0"/>
              <a:t> </a:t>
            </a:r>
            <a:r>
              <a:rPr lang="en-US" dirty="0" smtClean="0"/>
              <a:t>   </a:t>
            </a:r>
            <a:r>
              <a:rPr lang="en-US" sz="1700" dirty="0" smtClean="0"/>
              <a:t>Job </a:t>
            </a:r>
            <a:r>
              <a:rPr lang="en-US" sz="1700" dirty="0"/>
              <a:t>– program assigned to a worker node to run without further user interaction</a:t>
            </a:r>
          </a:p>
        </p:txBody>
      </p:sp>
    </p:spTree>
    <p:extLst>
      <p:ext uri="{BB962C8B-B14F-4D97-AF65-F5344CB8AC3E}">
        <p14:creationId xmlns:p14="http://schemas.microsoft.com/office/powerpoint/2010/main" val="10827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Batch</a:t>
            </a:r>
            <a:r>
              <a:rPr lang="pt-PT" dirty="0"/>
              <a:t> </a:t>
            </a:r>
            <a:r>
              <a:rPr lang="en-US" dirty="0" smtClean="0"/>
              <a:t>Service Architecture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6987" y="1233026"/>
            <a:ext cx="7181765" cy="46727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3428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Batch</a:t>
            </a:r>
            <a:r>
              <a:rPr lang="pt-PT" dirty="0"/>
              <a:t> </a:t>
            </a:r>
            <a:r>
              <a:rPr lang="en-US" dirty="0"/>
              <a:t>Service</a:t>
            </a:r>
            <a:r>
              <a:rPr lang="pt-PT" dirty="0"/>
              <a:t> </a:t>
            </a:r>
            <a:r>
              <a:rPr lang="en-US" dirty="0"/>
              <a:t>at</a:t>
            </a:r>
            <a:r>
              <a:rPr lang="pt-PT" dirty="0"/>
              <a:t> </a:t>
            </a:r>
            <a:r>
              <a:rPr lang="en-US" dirty="0"/>
              <a:t>CERN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199" y="1817918"/>
            <a:ext cx="8033658" cy="3877488"/>
          </a:xfrm>
        </p:spPr>
        <p:txBody>
          <a:bodyPr>
            <a:normAutofit/>
          </a:bodyPr>
          <a:lstStyle/>
          <a:p>
            <a:pPr marL="457200" algn="just"/>
            <a:r>
              <a:rPr lang="en-US" dirty="0" smtClean="0"/>
              <a:t>Moving to </a:t>
            </a:r>
            <a:r>
              <a:rPr lang="en-US" dirty="0" err="1" smtClean="0"/>
              <a:t>HTCondor</a:t>
            </a:r>
            <a:endParaRPr lang="en-US" dirty="0" smtClean="0"/>
          </a:p>
          <a:p>
            <a:pPr marL="868680" lvl="1" algn="just"/>
            <a:r>
              <a:rPr lang="en-US" dirty="0"/>
              <a:t>Increasing number of </a:t>
            </a:r>
            <a:r>
              <a:rPr lang="en-US" dirty="0" smtClean="0"/>
              <a:t>worker nodes</a:t>
            </a:r>
          </a:p>
          <a:p>
            <a:pPr marL="457200" algn="just"/>
            <a:r>
              <a:rPr lang="en-US" dirty="0" smtClean="0"/>
              <a:t>Current limitation</a:t>
            </a:r>
          </a:p>
          <a:p>
            <a:pPr marL="868680" lvl="1" algn="just"/>
            <a:r>
              <a:rPr lang="en-US" dirty="0"/>
              <a:t>Manual Administration of batch </a:t>
            </a:r>
            <a:r>
              <a:rPr lang="en-US" dirty="0" smtClean="0"/>
              <a:t>resources</a:t>
            </a:r>
          </a:p>
          <a:p>
            <a:pPr marL="457200" algn="just"/>
            <a:r>
              <a:rPr lang="en-US" dirty="0" smtClean="0"/>
              <a:t>Batch Factory</a:t>
            </a:r>
          </a:p>
          <a:p>
            <a:pPr marL="868680" lvl="1" algn="just"/>
            <a:r>
              <a:rPr lang="en-US" dirty="0" smtClean="0"/>
              <a:t>Integration with system </a:t>
            </a:r>
            <a:r>
              <a:rPr lang="en-US" dirty="0"/>
              <a:t>t</a:t>
            </a:r>
            <a:r>
              <a:rPr lang="en-US" dirty="0" smtClean="0"/>
              <a:t>ools</a:t>
            </a:r>
          </a:p>
          <a:p>
            <a:pPr marL="868680" lvl="1" algn="just"/>
            <a:r>
              <a:rPr lang="en-US" dirty="0" smtClean="0"/>
              <a:t>Automation and monitoring of Batch resources management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3889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Batch</a:t>
            </a:r>
            <a:r>
              <a:rPr lang="pt-PT" dirty="0" smtClean="0"/>
              <a:t> </a:t>
            </a:r>
            <a:r>
              <a:rPr lang="en-US" dirty="0" smtClean="0"/>
              <a:t>Factory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457200" y="1282061"/>
            <a:ext cx="8226854" cy="1880239"/>
          </a:xfrm>
        </p:spPr>
        <p:txBody>
          <a:bodyPr>
            <a:normAutofit/>
          </a:bodyPr>
          <a:lstStyle/>
          <a:p>
            <a:pPr algn="just"/>
            <a:r>
              <a:rPr lang="en-US" sz="2000" dirty="0" smtClean="0"/>
              <a:t>Group of workflows and libraries written in python</a:t>
            </a:r>
          </a:p>
          <a:p>
            <a:pPr algn="just"/>
            <a:r>
              <a:rPr lang="en-US" sz="2000" dirty="0" smtClean="0"/>
              <a:t>Integration with the system</a:t>
            </a:r>
          </a:p>
          <a:p>
            <a:pPr lvl="1" algn="just"/>
            <a:r>
              <a:rPr lang="en-US" sz="1800" dirty="0" smtClean="0"/>
              <a:t>Administration tools, OpenStack, Puppet, Foreman, LSF, </a:t>
            </a:r>
            <a:r>
              <a:rPr lang="en-US" sz="1800" dirty="0" err="1" smtClean="0"/>
              <a:t>HTCondor</a:t>
            </a:r>
            <a:endParaRPr lang="en-US" sz="1800" dirty="0" smtClean="0"/>
          </a:p>
          <a:p>
            <a:pPr algn="just"/>
            <a:r>
              <a:rPr lang="en-US" sz="2000" dirty="0" smtClean="0"/>
              <a:t>Monitoring </a:t>
            </a:r>
            <a:r>
              <a:rPr lang="en-US" sz="2000" dirty="0"/>
              <a:t>u</a:t>
            </a:r>
            <a:r>
              <a:rPr lang="en-US" sz="2000" dirty="0" smtClean="0"/>
              <a:t>sing </a:t>
            </a:r>
            <a:r>
              <a:rPr lang="en-US" sz="2000" dirty="0" err="1" smtClean="0"/>
              <a:t>LEMon</a:t>
            </a:r>
            <a:r>
              <a:rPr lang="en-US" sz="2000" dirty="0" smtClean="0"/>
              <a:t> (LHC Era Monitoring)</a:t>
            </a:r>
          </a:p>
          <a:p>
            <a:pPr algn="just"/>
            <a:r>
              <a:rPr lang="en-US" sz="2000" dirty="0" smtClean="0"/>
              <a:t>Displaying monitoring </a:t>
            </a:r>
            <a:r>
              <a:rPr lang="en-US" sz="2000" dirty="0"/>
              <a:t>d</a:t>
            </a:r>
            <a:r>
              <a:rPr lang="en-US" sz="2000" dirty="0" smtClean="0"/>
              <a:t>ashboards </a:t>
            </a:r>
            <a:r>
              <a:rPr lang="en-US" sz="2000" dirty="0" smtClean="0"/>
              <a:t>with </a:t>
            </a:r>
            <a:r>
              <a:rPr lang="en-US" sz="2000" dirty="0" err="1" smtClean="0"/>
              <a:t>Elasticsearch-</a:t>
            </a:r>
            <a:r>
              <a:rPr lang="en-US" sz="2000" dirty="0" err="1"/>
              <a:t>K</a:t>
            </a:r>
            <a:r>
              <a:rPr lang="en-US" sz="2000" dirty="0" err="1" smtClean="0"/>
              <a:t>ibana</a:t>
            </a:r>
            <a:endParaRPr lang="en-US" sz="2000" dirty="0" smtClean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0299" y="3297017"/>
            <a:ext cx="8434580" cy="2652465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193949" y="3746500"/>
            <a:ext cx="2270835" cy="2176391"/>
          </a:xfrm>
          <a:prstGeom prst="rect">
            <a:avLst/>
          </a:prstGeom>
          <a:noFill/>
          <a:ln w="1905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cxnSp>
        <p:nvCxnSpPr>
          <p:cNvPr id="15" name="Straight Arrow Connector 14"/>
          <p:cNvCxnSpPr/>
          <p:nvPr/>
        </p:nvCxnSpPr>
        <p:spPr>
          <a:xfrm flipH="1">
            <a:off x="2464784" y="4929051"/>
            <a:ext cx="214916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97886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Batch</a:t>
            </a:r>
            <a:r>
              <a:rPr lang="pt-PT" dirty="0" smtClean="0"/>
              <a:t> </a:t>
            </a:r>
            <a:r>
              <a:rPr lang="en-US" dirty="0" smtClean="0"/>
              <a:t>Factory (Operations)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graphicFrame>
        <p:nvGraphicFramePr>
          <p:cNvPr id="7" name="Content Placeholder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29302770"/>
              </p:ext>
            </p:extLst>
          </p:nvPr>
        </p:nvGraphicFramePr>
        <p:xfrm>
          <a:off x="457200" y="1767835"/>
          <a:ext cx="8226426" cy="34944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2142"/>
                <a:gridCol w="2742142"/>
                <a:gridCol w="2742142"/>
              </a:tblGrid>
              <a:tr h="672994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Create and Assign</a:t>
                      </a:r>
                      <a:r>
                        <a:rPr lang="en-US" baseline="0" dirty="0" smtClean="0"/>
                        <a:t> Roles to VMs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Drain </a:t>
                      </a:r>
                      <a:r>
                        <a:rPr lang="en-US" dirty="0" smtClean="0"/>
                        <a:t>and</a:t>
                      </a:r>
                      <a:r>
                        <a:rPr lang="en-US" baseline="0" dirty="0" smtClean="0"/>
                        <a:t> </a:t>
                      </a:r>
                      <a:endParaRPr lang="en-US" baseline="0" dirty="0" smtClean="0"/>
                    </a:p>
                    <a:p>
                      <a:pPr algn="ctr"/>
                      <a:r>
                        <a:rPr lang="en-US" baseline="0" dirty="0" smtClean="0"/>
                        <a:t>Remove VMs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Ensure Cluster Stability</a:t>
                      </a:r>
                      <a:endParaRPr lang="en-US" dirty="0"/>
                    </a:p>
                  </a:txBody>
                  <a:tcPr anchor="ctr"/>
                </a:tc>
              </a:tr>
              <a:tr h="354774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Fill-up Tenant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Reboot Agent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Worker Node Health</a:t>
                      </a:r>
                    </a:p>
                  </a:txBody>
                  <a:tcPr/>
                </a:tc>
              </a:tr>
              <a:tr h="383026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Guarantee</a:t>
                      </a:r>
                      <a:r>
                        <a:rPr lang="en-US" sz="1800" baseline="0" dirty="0" smtClean="0"/>
                        <a:t> Capacity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Batch Reinstall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err="1" smtClean="0"/>
                        <a:t>Hostgroup</a:t>
                      </a:r>
                      <a:r>
                        <a:rPr lang="en-US" sz="1800" dirty="0" smtClean="0"/>
                        <a:t> Cleanup</a:t>
                      </a:r>
                      <a:endParaRPr lang="en-US" sz="1800" dirty="0"/>
                    </a:p>
                  </a:txBody>
                  <a:tcPr/>
                </a:tc>
              </a:tr>
              <a:tr h="354774"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Benchmark</a:t>
                      </a:r>
                      <a:endParaRPr lang="en-US" sz="1800" dirty="0"/>
                    </a:p>
                  </a:txBody>
                  <a:tcPr/>
                </a:tc>
              </a:tr>
              <a:tr h="354774"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Cloud Team Request</a:t>
                      </a:r>
                      <a:endParaRPr lang="en-US" sz="1800" dirty="0"/>
                    </a:p>
                  </a:txBody>
                  <a:tcPr/>
                </a:tc>
              </a:tr>
              <a:tr h="608899"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Interventions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600" dirty="0" smtClean="0"/>
                        <a:t>Intrusive Security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600" dirty="0" smtClean="0"/>
                        <a:t>Nonintrusive Security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600" dirty="0" smtClean="0"/>
                        <a:t>Security Exploit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600" dirty="0" smtClean="0"/>
                        <a:t>Emergency Exploit</a:t>
                      </a: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91403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CERNCorporate4-3</Template>
  <TotalTime>1466</TotalTime>
  <Words>304</Words>
  <Application>Microsoft Office PowerPoint</Application>
  <PresentationFormat>On-screen Show (4:3)</PresentationFormat>
  <Paragraphs>89</Paragraphs>
  <Slides>13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6" baseType="lpstr">
      <vt:lpstr>Arial</vt:lpstr>
      <vt:lpstr>Calibri</vt:lpstr>
      <vt:lpstr>CERNCorporate4-3</vt:lpstr>
      <vt:lpstr>PowerPoint Presentation</vt:lpstr>
      <vt:lpstr>Batch Factory</vt:lpstr>
      <vt:lpstr>Outline</vt:lpstr>
      <vt:lpstr>Contextualization</vt:lpstr>
      <vt:lpstr>Batch Service at CERN</vt:lpstr>
      <vt:lpstr>Batch Service Architecture</vt:lpstr>
      <vt:lpstr>Batch Service at CERN</vt:lpstr>
      <vt:lpstr>Batch Factory</vt:lpstr>
      <vt:lpstr>Batch Factory (Operations)</vt:lpstr>
      <vt:lpstr>Development Status</vt:lpstr>
      <vt:lpstr>Batch Factory (Monitoring)</vt:lpstr>
      <vt:lpstr>Conclusions</vt:lpstr>
      <vt:lpstr>PowerPoint Presentation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Fernando Miguel Dias Meireles</dc:creator>
  <cp:lastModifiedBy>Miguel</cp:lastModifiedBy>
  <cp:revision>77</cp:revision>
  <dcterms:created xsi:type="dcterms:W3CDTF">2015-06-30T08:53:59Z</dcterms:created>
  <dcterms:modified xsi:type="dcterms:W3CDTF">2015-10-25T22:48:21Z</dcterms:modified>
</cp:coreProperties>
</file>