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diagrams/data2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8"/>
  </p:notesMasterIdLst>
  <p:handoutMasterIdLst>
    <p:handoutMasterId r:id="rId19"/>
  </p:handoutMasterIdLst>
  <p:sldIdLst>
    <p:sldId id="269" r:id="rId3"/>
    <p:sldId id="291" r:id="rId4"/>
    <p:sldId id="287" r:id="rId5"/>
    <p:sldId id="288" r:id="rId6"/>
    <p:sldId id="272" r:id="rId7"/>
    <p:sldId id="273" r:id="rId8"/>
    <p:sldId id="281" r:id="rId9"/>
    <p:sldId id="275" r:id="rId10"/>
    <p:sldId id="271" r:id="rId11"/>
    <p:sldId id="289" r:id="rId12"/>
    <p:sldId id="290" r:id="rId13"/>
    <p:sldId id="285" r:id="rId14"/>
    <p:sldId id="278" r:id="rId15"/>
    <p:sldId id="279" r:id="rId16"/>
    <p:sldId id="27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80" autoAdjust="0"/>
    <p:restoredTop sz="92520" autoAdjust="0"/>
  </p:normalViewPr>
  <p:slideViewPr>
    <p:cSldViewPr snapToGrid="0" showGuides="1">
      <p:cViewPr varScale="1">
        <p:scale>
          <a:sx n="66" d="100"/>
          <a:sy n="66" d="100"/>
        </p:scale>
        <p:origin x="780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3" d="100"/>
          <a:sy n="83" d="100"/>
        </p:scale>
        <p:origin x="1242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BD10BA-08EF-4668-9D12-A8B5D6F86337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C3E854C1-B15B-40E6-8A49-80CFAEC50829}">
      <dgm:prSet phldrT="[Text]"/>
      <dgm:spPr/>
      <dgm:t>
        <a:bodyPr/>
        <a:lstStyle/>
        <a:p>
          <a:r>
            <a:rPr lang="en-GB" dirty="0" smtClean="0"/>
            <a:t>Moisture Adsorption </a:t>
          </a:r>
          <a:endParaRPr lang="en-GB" dirty="0"/>
        </a:p>
      </dgm:t>
    </dgm:pt>
    <dgm:pt modelId="{E0436EAB-F9EC-426F-BA47-020D5B4AEBA2}" type="parTrans" cxnId="{5054E77B-76FA-4130-B572-515EE714799E}">
      <dgm:prSet/>
      <dgm:spPr/>
      <dgm:t>
        <a:bodyPr/>
        <a:lstStyle/>
        <a:p>
          <a:endParaRPr lang="en-GB"/>
        </a:p>
      </dgm:t>
    </dgm:pt>
    <dgm:pt modelId="{D147CADA-BFEB-4586-A8AE-BB535384B76B}" type="sibTrans" cxnId="{5054E77B-76FA-4130-B572-515EE714799E}">
      <dgm:prSet/>
      <dgm:spPr/>
      <dgm:t>
        <a:bodyPr/>
        <a:lstStyle/>
        <a:p>
          <a:endParaRPr lang="en-GB"/>
        </a:p>
      </dgm:t>
    </dgm:pt>
    <dgm:pt modelId="{3B112D78-B1FC-4C18-9994-387CF64DBDB7}">
      <dgm:prSet phldrT="[Text]"/>
      <dgm:spPr/>
      <dgm:t>
        <a:bodyPr/>
        <a:lstStyle/>
        <a:p>
          <a:r>
            <a:rPr lang="en-GB" dirty="0" smtClean="0"/>
            <a:t>Coating “swelling”</a:t>
          </a:r>
          <a:endParaRPr lang="en-GB" dirty="0"/>
        </a:p>
      </dgm:t>
    </dgm:pt>
    <dgm:pt modelId="{B9769C5C-4DC3-4271-A392-F3228A5EF4BF}" type="parTrans" cxnId="{1E5363E7-F982-4B9A-957B-3F3F3A21E8F9}">
      <dgm:prSet/>
      <dgm:spPr/>
      <dgm:t>
        <a:bodyPr/>
        <a:lstStyle/>
        <a:p>
          <a:endParaRPr lang="en-GB"/>
        </a:p>
      </dgm:t>
    </dgm:pt>
    <dgm:pt modelId="{2FD38FF7-B666-481B-B5DC-1565BBADD2AA}" type="sibTrans" cxnId="{1E5363E7-F982-4B9A-957B-3F3F3A21E8F9}">
      <dgm:prSet/>
      <dgm:spPr/>
      <dgm:t>
        <a:bodyPr/>
        <a:lstStyle/>
        <a:p>
          <a:endParaRPr lang="en-GB"/>
        </a:p>
      </dgm:t>
    </dgm:pt>
    <dgm:pt modelId="{22DA9684-A76C-4D69-ABDE-EE469E05F27F}">
      <dgm:prSet phldrT="[Text]"/>
      <dgm:spPr/>
      <dgm:t>
        <a:bodyPr/>
        <a:lstStyle/>
        <a:p>
          <a:r>
            <a:rPr lang="en-GB" dirty="0" smtClean="0"/>
            <a:t>Strain onto the FBG</a:t>
          </a:r>
          <a:endParaRPr lang="en-GB" dirty="0"/>
        </a:p>
      </dgm:t>
    </dgm:pt>
    <dgm:pt modelId="{871CAB80-BBFA-4652-B3EA-7DE3454E47CE}" type="parTrans" cxnId="{E9C8AFD6-729C-4835-8796-333FBB7D1C5D}">
      <dgm:prSet/>
      <dgm:spPr/>
      <dgm:t>
        <a:bodyPr/>
        <a:lstStyle/>
        <a:p>
          <a:endParaRPr lang="en-GB"/>
        </a:p>
      </dgm:t>
    </dgm:pt>
    <dgm:pt modelId="{233BF79F-0927-48F5-968A-E4EF3467170B}" type="sibTrans" cxnId="{E9C8AFD6-729C-4835-8796-333FBB7D1C5D}">
      <dgm:prSet/>
      <dgm:spPr/>
      <dgm:t>
        <a:bodyPr/>
        <a:lstStyle/>
        <a:p>
          <a:endParaRPr lang="en-GB"/>
        </a:p>
      </dgm:t>
    </dgm:pt>
    <dgm:pt modelId="{7D2AFD47-2BD8-4A9D-A0CF-B9D772EB5E9F}">
      <dgm:prSet phldrT="[Text]"/>
      <dgm:spPr/>
      <dgm:t>
        <a:bodyPr/>
        <a:lstStyle/>
        <a:p>
          <a:endParaRPr lang="en-GB" baseline="30000" dirty="0"/>
        </a:p>
      </dgm:t>
    </dgm:pt>
    <dgm:pt modelId="{FAA53870-7CF2-4480-ABE9-DB0D04760510}" type="parTrans" cxnId="{BBAB7DCD-08BE-4FDA-A23C-0951E5AAEF13}">
      <dgm:prSet/>
      <dgm:spPr/>
      <dgm:t>
        <a:bodyPr/>
        <a:lstStyle/>
        <a:p>
          <a:endParaRPr lang="en-GB"/>
        </a:p>
      </dgm:t>
    </dgm:pt>
    <dgm:pt modelId="{0E4111FC-4B8B-4132-B9F6-610FF4A1F96A}" type="sibTrans" cxnId="{BBAB7DCD-08BE-4FDA-A23C-0951E5AAEF13}">
      <dgm:prSet/>
      <dgm:spPr/>
      <dgm:t>
        <a:bodyPr/>
        <a:lstStyle/>
        <a:p>
          <a:endParaRPr lang="en-GB"/>
        </a:p>
      </dgm:t>
    </dgm:pt>
    <dgm:pt modelId="{EA4B8B62-1579-44BB-9FA6-C2624B3E459C}" type="pres">
      <dgm:prSet presAssocID="{9FBD10BA-08EF-4668-9D12-A8B5D6F86337}" presName="Name0" presStyleCnt="0">
        <dgm:presLayoutVars>
          <dgm:dir/>
          <dgm:resizeHandles val="exact"/>
        </dgm:presLayoutVars>
      </dgm:prSet>
      <dgm:spPr/>
    </dgm:pt>
    <dgm:pt modelId="{14719EEC-C85F-45D9-B62B-8F6690C9511D}" type="pres">
      <dgm:prSet presAssocID="{C3E854C1-B15B-40E6-8A49-80CFAEC5082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78C40B0-CD7F-4341-8D53-4479B125922A}" type="pres">
      <dgm:prSet presAssocID="{D147CADA-BFEB-4586-A8AE-BB535384B76B}" presName="sibTrans" presStyleLbl="sibTrans2D1" presStyleIdx="0" presStyleCnt="3"/>
      <dgm:spPr/>
      <dgm:t>
        <a:bodyPr/>
        <a:lstStyle/>
        <a:p>
          <a:endParaRPr lang="en-GB"/>
        </a:p>
      </dgm:t>
    </dgm:pt>
    <dgm:pt modelId="{DDBBE37A-EA32-431B-BB92-EF70486230CF}" type="pres">
      <dgm:prSet presAssocID="{D147CADA-BFEB-4586-A8AE-BB535384B76B}" presName="connectorText" presStyleLbl="sibTrans2D1" presStyleIdx="0" presStyleCnt="3"/>
      <dgm:spPr/>
      <dgm:t>
        <a:bodyPr/>
        <a:lstStyle/>
        <a:p>
          <a:endParaRPr lang="en-GB"/>
        </a:p>
      </dgm:t>
    </dgm:pt>
    <dgm:pt modelId="{AA596F75-108B-4788-8B13-8E4D748E1A67}" type="pres">
      <dgm:prSet presAssocID="{3B112D78-B1FC-4C18-9994-387CF64DBDB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D181DFE-541A-499E-BF1B-01774F17472C}" type="pres">
      <dgm:prSet presAssocID="{2FD38FF7-B666-481B-B5DC-1565BBADD2AA}" presName="sibTrans" presStyleLbl="sibTrans2D1" presStyleIdx="1" presStyleCnt="3"/>
      <dgm:spPr/>
      <dgm:t>
        <a:bodyPr/>
        <a:lstStyle/>
        <a:p>
          <a:endParaRPr lang="en-GB"/>
        </a:p>
      </dgm:t>
    </dgm:pt>
    <dgm:pt modelId="{6A22572D-BC71-47DA-8B14-980CCCE515CE}" type="pres">
      <dgm:prSet presAssocID="{2FD38FF7-B666-481B-B5DC-1565BBADD2AA}" presName="connectorText" presStyleLbl="sibTrans2D1" presStyleIdx="1" presStyleCnt="3"/>
      <dgm:spPr/>
      <dgm:t>
        <a:bodyPr/>
        <a:lstStyle/>
        <a:p>
          <a:endParaRPr lang="en-GB"/>
        </a:p>
      </dgm:t>
    </dgm:pt>
    <dgm:pt modelId="{6CCFD95C-CD35-4648-B9F4-BB8E0ABEC434}" type="pres">
      <dgm:prSet presAssocID="{22DA9684-A76C-4D69-ABDE-EE469E05F27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227A177-0EFC-4032-A7CD-BEBB32645647}" type="pres">
      <dgm:prSet presAssocID="{233BF79F-0927-48F5-968A-E4EF3467170B}" presName="sibTrans" presStyleLbl="sibTrans2D1" presStyleIdx="2" presStyleCnt="3"/>
      <dgm:spPr/>
      <dgm:t>
        <a:bodyPr/>
        <a:lstStyle/>
        <a:p>
          <a:endParaRPr lang="en-GB"/>
        </a:p>
      </dgm:t>
    </dgm:pt>
    <dgm:pt modelId="{BDD35A6A-2F90-4D19-9F95-78E3D48B318A}" type="pres">
      <dgm:prSet presAssocID="{233BF79F-0927-48F5-968A-E4EF3467170B}" presName="connectorText" presStyleLbl="sibTrans2D1" presStyleIdx="2" presStyleCnt="3"/>
      <dgm:spPr/>
      <dgm:t>
        <a:bodyPr/>
        <a:lstStyle/>
        <a:p>
          <a:endParaRPr lang="en-GB"/>
        </a:p>
      </dgm:t>
    </dgm:pt>
    <dgm:pt modelId="{4040EB8E-97A8-45ED-9AB1-30BD3D9C730E}" type="pres">
      <dgm:prSet presAssocID="{7D2AFD47-2BD8-4A9D-A0CF-B9D772EB5E9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5054E77B-76FA-4130-B572-515EE714799E}" srcId="{9FBD10BA-08EF-4668-9D12-A8B5D6F86337}" destId="{C3E854C1-B15B-40E6-8A49-80CFAEC50829}" srcOrd="0" destOrd="0" parTransId="{E0436EAB-F9EC-426F-BA47-020D5B4AEBA2}" sibTransId="{D147CADA-BFEB-4586-A8AE-BB535384B76B}"/>
    <dgm:cxn modelId="{BBAB7DCD-08BE-4FDA-A23C-0951E5AAEF13}" srcId="{9FBD10BA-08EF-4668-9D12-A8B5D6F86337}" destId="{7D2AFD47-2BD8-4A9D-A0CF-B9D772EB5E9F}" srcOrd="3" destOrd="0" parTransId="{FAA53870-7CF2-4480-ABE9-DB0D04760510}" sibTransId="{0E4111FC-4B8B-4132-B9F6-610FF4A1F96A}"/>
    <dgm:cxn modelId="{E9C8AFD6-729C-4835-8796-333FBB7D1C5D}" srcId="{9FBD10BA-08EF-4668-9D12-A8B5D6F86337}" destId="{22DA9684-A76C-4D69-ABDE-EE469E05F27F}" srcOrd="2" destOrd="0" parTransId="{871CAB80-BBFA-4652-B3EA-7DE3454E47CE}" sibTransId="{233BF79F-0927-48F5-968A-E4EF3467170B}"/>
    <dgm:cxn modelId="{D79BBB91-7AE3-4B4F-9196-A17AC77A6641}" type="presOf" srcId="{233BF79F-0927-48F5-968A-E4EF3467170B}" destId="{3227A177-0EFC-4032-A7CD-BEBB32645647}" srcOrd="0" destOrd="0" presId="urn:microsoft.com/office/officeart/2005/8/layout/process1"/>
    <dgm:cxn modelId="{187367F7-55BB-4525-99A3-A3FB544A96FA}" type="presOf" srcId="{7D2AFD47-2BD8-4A9D-A0CF-B9D772EB5E9F}" destId="{4040EB8E-97A8-45ED-9AB1-30BD3D9C730E}" srcOrd="0" destOrd="0" presId="urn:microsoft.com/office/officeart/2005/8/layout/process1"/>
    <dgm:cxn modelId="{454C3137-C286-475A-BFA6-843358825D25}" type="presOf" srcId="{233BF79F-0927-48F5-968A-E4EF3467170B}" destId="{BDD35A6A-2F90-4D19-9F95-78E3D48B318A}" srcOrd="1" destOrd="0" presId="urn:microsoft.com/office/officeart/2005/8/layout/process1"/>
    <dgm:cxn modelId="{3131DC2F-0D97-430D-A04F-110532AB7FC0}" type="presOf" srcId="{D147CADA-BFEB-4586-A8AE-BB535384B76B}" destId="{DDBBE37A-EA32-431B-BB92-EF70486230CF}" srcOrd="1" destOrd="0" presId="urn:microsoft.com/office/officeart/2005/8/layout/process1"/>
    <dgm:cxn modelId="{EC664D66-A287-4935-A4B1-1DBFE8E64324}" type="presOf" srcId="{2FD38FF7-B666-481B-B5DC-1565BBADD2AA}" destId="{6D181DFE-541A-499E-BF1B-01774F17472C}" srcOrd="0" destOrd="0" presId="urn:microsoft.com/office/officeart/2005/8/layout/process1"/>
    <dgm:cxn modelId="{D74C0748-A3A3-4C0C-87C2-D48DF25AA57B}" type="presOf" srcId="{9FBD10BA-08EF-4668-9D12-A8B5D6F86337}" destId="{EA4B8B62-1579-44BB-9FA6-C2624B3E459C}" srcOrd="0" destOrd="0" presId="urn:microsoft.com/office/officeart/2005/8/layout/process1"/>
    <dgm:cxn modelId="{9394CE47-9510-4018-B4F2-3F9244F2AB70}" type="presOf" srcId="{2FD38FF7-B666-481B-B5DC-1565BBADD2AA}" destId="{6A22572D-BC71-47DA-8B14-980CCCE515CE}" srcOrd="1" destOrd="0" presId="urn:microsoft.com/office/officeart/2005/8/layout/process1"/>
    <dgm:cxn modelId="{A8EBACDD-26E0-4B34-833F-9B29CF66D81C}" type="presOf" srcId="{22DA9684-A76C-4D69-ABDE-EE469E05F27F}" destId="{6CCFD95C-CD35-4648-B9F4-BB8E0ABEC434}" srcOrd="0" destOrd="0" presId="urn:microsoft.com/office/officeart/2005/8/layout/process1"/>
    <dgm:cxn modelId="{9785ADC3-CCE9-4C5A-99A2-8A8FAE254DE2}" type="presOf" srcId="{3B112D78-B1FC-4C18-9994-387CF64DBDB7}" destId="{AA596F75-108B-4788-8B13-8E4D748E1A67}" srcOrd="0" destOrd="0" presId="urn:microsoft.com/office/officeart/2005/8/layout/process1"/>
    <dgm:cxn modelId="{34B8DA6E-70BB-4B75-A201-52AF7B1561B7}" type="presOf" srcId="{D147CADA-BFEB-4586-A8AE-BB535384B76B}" destId="{C78C40B0-CD7F-4341-8D53-4479B125922A}" srcOrd="0" destOrd="0" presId="urn:microsoft.com/office/officeart/2005/8/layout/process1"/>
    <dgm:cxn modelId="{1E5363E7-F982-4B9A-957B-3F3F3A21E8F9}" srcId="{9FBD10BA-08EF-4668-9D12-A8B5D6F86337}" destId="{3B112D78-B1FC-4C18-9994-387CF64DBDB7}" srcOrd="1" destOrd="0" parTransId="{B9769C5C-4DC3-4271-A392-F3228A5EF4BF}" sibTransId="{2FD38FF7-B666-481B-B5DC-1565BBADD2AA}"/>
    <dgm:cxn modelId="{95CA2AD1-ACEE-41DC-8B63-9619BFA29DE2}" type="presOf" srcId="{C3E854C1-B15B-40E6-8A49-80CFAEC50829}" destId="{14719EEC-C85F-45D9-B62B-8F6690C9511D}" srcOrd="0" destOrd="0" presId="urn:microsoft.com/office/officeart/2005/8/layout/process1"/>
    <dgm:cxn modelId="{A34516B3-B63E-4BB5-8355-BB169AAA53A4}" type="presParOf" srcId="{EA4B8B62-1579-44BB-9FA6-C2624B3E459C}" destId="{14719EEC-C85F-45D9-B62B-8F6690C9511D}" srcOrd="0" destOrd="0" presId="urn:microsoft.com/office/officeart/2005/8/layout/process1"/>
    <dgm:cxn modelId="{9CA81262-86B6-4C62-B054-E954379DDADE}" type="presParOf" srcId="{EA4B8B62-1579-44BB-9FA6-C2624B3E459C}" destId="{C78C40B0-CD7F-4341-8D53-4479B125922A}" srcOrd="1" destOrd="0" presId="urn:microsoft.com/office/officeart/2005/8/layout/process1"/>
    <dgm:cxn modelId="{3A6A51BD-28D9-4756-838E-A6EC3191CCE1}" type="presParOf" srcId="{C78C40B0-CD7F-4341-8D53-4479B125922A}" destId="{DDBBE37A-EA32-431B-BB92-EF70486230CF}" srcOrd="0" destOrd="0" presId="urn:microsoft.com/office/officeart/2005/8/layout/process1"/>
    <dgm:cxn modelId="{FE42F4EE-2E45-4798-989F-491D7651BC4D}" type="presParOf" srcId="{EA4B8B62-1579-44BB-9FA6-C2624B3E459C}" destId="{AA596F75-108B-4788-8B13-8E4D748E1A67}" srcOrd="2" destOrd="0" presId="urn:microsoft.com/office/officeart/2005/8/layout/process1"/>
    <dgm:cxn modelId="{6447A424-DFD1-4E6E-A010-E4C83FB5D2DA}" type="presParOf" srcId="{EA4B8B62-1579-44BB-9FA6-C2624B3E459C}" destId="{6D181DFE-541A-499E-BF1B-01774F17472C}" srcOrd="3" destOrd="0" presId="urn:microsoft.com/office/officeart/2005/8/layout/process1"/>
    <dgm:cxn modelId="{5208CD6F-88A0-46BF-9CFF-1E55C7D1CD2E}" type="presParOf" srcId="{6D181DFE-541A-499E-BF1B-01774F17472C}" destId="{6A22572D-BC71-47DA-8B14-980CCCE515CE}" srcOrd="0" destOrd="0" presId="urn:microsoft.com/office/officeart/2005/8/layout/process1"/>
    <dgm:cxn modelId="{1E19C58B-9213-4E64-BF18-D669932AD886}" type="presParOf" srcId="{EA4B8B62-1579-44BB-9FA6-C2624B3E459C}" destId="{6CCFD95C-CD35-4648-B9F4-BB8E0ABEC434}" srcOrd="4" destOrd="0" presId="urn:microsoft.com/office/officeart/2005/8/layout/process1"/>
    <dgm:cxn modelId="{7C7A0755-F222-43B5-86CC-95570DCE0276}" type="presParOf" srcId="{EA4B8B62-1579-44BB-9FA6-C2624B3E459C}" destId="{3227A177-0EFC-4032-A7CD-BEBB32645647}" srcOrd="5" destOrd="0" presId="urn:microsoft.com/office/officeart/2005/8/layout/process1"/>
    <dgm:cxn modelId="{5EF3EB30-0780-4AF1-9A77-57EC290DF2EF}" type="presParOf" srcId="{3227A177-0EFC-4032-A7CD-BEBB32645647}" destId="{BDD35A6A-2F90-4D19-9F95-78E3D48B318A}" srcOrd="0" destOrd="0" presId="urn:microsoft.com/office/officeart/2005/8/layout/process1"/>
    <dgm:cxn modelId="{2C88CA14-AF26-4A05-8D0B-583DC9526933}" type="presParOf" srcId="{EA4B8B62-1579-44BB-9FA6-C2624B3E459C}" destId="{4040EB8E-97A8-45ED-9AB1-30BD3D9C730E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FBD10BA-08EF-4668-9D12-A8B5D6F86337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C3E854C1-B15B-40E6-8A49-80CFAEC50829}">
      <dgm:prSet phldrT="[Text]"/>
      <dgm:spPr/>
      <dgm:t>
        <a:bodyPr/>
        <a:lstStyle/>
        <a:p>
          <a:r>
            <a:rPr lang="en-GB" dirty="0" smtClean="0"/>
            <a:t>Moisture Adsorption </a:t>
          </a:r>
          <a:endParaRPr lang="en-GB" dirty="0"/>
        </a:p>
      </dgm:t>
    </dgm:pt>
    <dgm:pt modelId="{E0436EAB-F9EC-426F-BA47-020D5B4AEBA2}" type="parTrans" cxnId="{5054E77B-76FA-4130-B572-515EE714799E}">
      <dgm:prSet/>
      <dgm:spPr/>
      <dgm:t>
        <a:bodyPr/>
        <a:lstStyle/>
        <a:p>
          <a:endParaRPr lang="en-GB"/>
        </a:p>
      </dgm:t>
    </dgm:pt>
    <dgm:pt modelId="{D147CADA-BFEB-4586-A8AE-BB535384B76B}" type="sibTrans" cxnId="{5054E77B-76FA-4130-B572-515EE714799E}">
      <dgm:prSet/>
      <dgm:spPr/>
      <dgm:t>
        <a:bodyPr/>
        <a:lstStyle/>
        <a:p>
          <a:endParaRPr lang="en-GB"/>
        </a:p>
      </dgm:t>
    </dgm:pt>
    <dgm:pt modelId="{3B112D78-B1FC-4C18-9994-387CF64DBDB7}">
      <dgm:prSet phldrT="[Text]"/>
      <dgm:spPr/>
      <dgm:t>
        <a:bodyPr/>
        <a:lstStyle/>
        <a:p>
          <a:r>
            <a:rPr lang="en-GB" dirty="0" smtClean="0"/>
            <a:t>Coating “swelling”</a:t>
          </a:r>
          <a:endParaRPr lang="en-GB" dirty="0"/>
        </a:p>
      </dgm:t>
    </dgm:pt>
    <dgm:pt modelId="{B9769C5C-4DC3-4271-A392-F3228A5EF4BF}" type="parTrans" cxnId="{1E5363E7-F982-4B9A-957B-3F3F3A21E8F9}">
      <dgm:prSet/>
      <dgm:spPr/>
      <dgm:t>
        <a:bodyPr/>
        <a:lstStyle/>
        <a:p>
          <a:endParaRPr lang="en-GB"/>
        </a:p>
      </dgm:t>
    </dgm:pt>
    <dgm:pt modelId="{2FD38FF7-B666-481B-B5DC-1565BBADD2AA}" type="sibTrans" cxnId="{1E5363E7-F982-4B9A-957B-3F3F3A21E8F9}">
      <dgm:prSet/>
      <dgm:spPr/>
      <dgm:t>
        <a:bodyPr/>
        <a:lstStyle/>
        <a:p>
          <a:endParaRPr lang="en-GB"/>
        </a:p>
      </dgm:t>
    </dgm:pt>
    <dgm:pt modelId="{22DA9684-A76C-4D69-ABDE-EE469E05F27F}">
      <dgm:prSet phldrT="[Text]"/>
      <dgm:spPr/>
      <dgm:t>
        <a:bodyPr/>
        <a:lstStyle/>
        <a:p>
          <a:r>
            <a:rPr lang="en-GB" dirty="0" smtClean="0"/>
            <a:t>Strain onto the FBG</a:t>
          </a:r>
          <a:endParaRPr lang="en-GB" dirty="0"/>
        </a:p>
      </dgm:t>
    </dgm:pt>
    <dgm:pt modelId="{871CAB80-BBFA-4652-B3EA-7DE3454E47CE}" type="parTrans" cxnId="{E9C8AFD6-729C-4835-8796-333FBB7D1C5D}">
      <dgm:prSet/>
      <dgm:spPr/>
      <dgm:t>
        <a:bodyPr/>
        <a:lstStyle/>
        <a:p>
          <a:endParaRPr lang="en-GB"/>
        </a:p>
      </dgm:t>
    </dgm:pt>
    <dgm:pt modelId="{233BF79F-0927-48F5-968A-E4EF3467170B}" type="sibTrans" cxnId="{E9C8AFD6-729C-4835-8796-333FBB7D1C5D}">
      <dgm:prSet/>
      <dgm:spPr/>
      <dgm:t>
        <a:bodyPr/>
        <a:lstStyle/>
        <a:p>
          <a:endParaRPr lang="en-GB"/>
        </a:p>
      </dgm:t>
    </dgm:pt>
    <dgm:pt modelId="{7D2AFD47-2BD8-4A9D-A0CF-B9D772EB5E9F}">
      <dgm:prSet phldrT="[Text]"/>
      <dgm:spPr/>
      <dgm:t>
        <a:bodyPr/>
        <a:lstStyle/>
        <a:p>
          <a:endParaRPr lang="en-GB" baseline="30000" dirty="0"/>
        </a:p>
      </dgm:t>
    </dgm:pt>
    <dgm:pt modelId="{FAA53870-7CF2-4480-ABE9-DB0D04760510}" type="parTrans" cxnId="{BBAB7DCD-08BE-4FDA-A23C-0951E5AAEF13}">
      <dgm:prSet/>
      <dgm:spPr/>
      <dgm:t>
        <a:bodyPr/>
        <a:lstStyle/>
        <a:p>
          <a:endParaRPr lang="en-GB"/>
        </a:p>
      </dgm:t>
    </dgm:pt>
    <dgm:pt modelId="{0E4111FC-4B8B-4132-B9F6-610FF4A1F96A}" type="sibTrans" cxnId="{BBAB7DCD-08BE-4FDA-A23C-0951E5AAEF13}">
      <dgm:prSet/>
      <dgm:spPr/>
      <dgm:t>
        <a:bodyPr/>
        <a:lstStyle/>
        <a:p>
          <a:endParaRPr lang="en-GB"/>
        </a:p>
      </dgm:t>
    </dgm:pt>
    <dgm:pt modelId="{EA4B8B62-1579-44BB-9FA6-C2624B3E459C}" type="pres">
      <dgm:prSet presAssocID="{9FBD10BA-08EF-4668-9D12-A8B5D6F86337}" presName="Name0" presStyleCnt="0">
        <dgm:presLayoutVars>
          <dgm:dir/>
          <dgm:resizeHandles val="exact"/>
        </dgm:presLayoutVars>
      </dgm:prSet>
      <dgm:spPr/>
    </dgm:pt>
    <dgm:pt modelId="{14719EEC-C85F-45D9-B62B-8F6690C9511D}" type="pres">
      <dgm:prSet presAssocID="{C3E854C1-B15B-40E6-8A49-80CFAEC5082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78C40B0-CD7F-4341-8D53-4479B125922A}" type="pres">
      <dgm:prSet presAssocID="{D147CADA-BFEB-4586-A8AE-BB535384B76B}" presName="sibTrans" presStyleLbl="sibTrans2D1" presStyleIdx="0" presStyleCnt="3"/>
      <dgm:spPr/>
      <dgm:t>
        <a:bodyPr/>
        <a:lstStyle/>
        <a:p>
          <a:endParaRPr lang="en-GB"/>
        </a:p>
      </dgm:t>
    </dgm:pt>
    <dgm:pt modelId="{DDBBE37A-EA32-431B-BB92-EF70486230CF}" type="pres">
      <dgm:prSet presAssocID="{D147CADA-BFEB-4586-A8AE-BB535384B76B}" presName="connectorText" presStyleLbl="sibTrans2D1" presStyleIdx="0" presStyleCnt="3"/>
      <dgm:spPr/>
      <dgm:t>
        <a:bodyPr/>
        <a:lstStyle/>
        <a:p>
          <a:endParaRPr lang="en-GB"/>
        </a:p>
      </dgm:t>
    </dgm:pt>
    <dgm:pt modelId="{AA596F75-108B-4788-8B13-8E4D748E1A67}" type="pres">
      <dgm:prSet presAssocID="{3B112D78-B1FC-4C18-9994-387CF64DBDB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D181DFE-541A-499E-BF1B-01774F17472C}" type="pres">
      <dgm:prSet presAssocID="{2FD38FF7-B666-481B-B5DC-1565BBADD2AA}" presName="sibTrans" presStyleLbl="sibTrans2D1" presStyleIdx="1" presStyleCnt="3"/>
      <dgm:spPr/>
      <dgm:t>
        <a:bodyPr/>
        <a:lstStyle/>
        <a:p>
          <a:endParaRPr lang="en-GB"/>
        </a:p>
      </dgm:t>
    </dgm:pt>
    <dgm:pt modelId="{6A22572D-BC71-47DA-8B14-980CCCE515CE}" type="pres">
      <dgm:prSet presAssocID="{2FD38FF7-B666-481B-B5DC-1565BBADD2AA}" presName="connectorText" presStyleLbl="sibTrans2D1" presStyleIdx="1" presStyleCnt="3"/>
      <dgm:spPr/>
      <dgm:t>
        <a:bodyPr/>
        <a:lstStyle/>
        <a:p>
          <a:endParaRPr lang="en-GB"/>
        </a:p>
      </dgm:t>
    </dgm:pt>
    <dgm:pt modelId="{6CCFD95C-CD35-4648-B9F4-BB8E0ABEC434}" type="pres">
      <dgm:prSet presAssocID="{22DA9684-A76C-4D69-ABDE-EE469E05F27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227A177-0EFC-4032-A7CD-BEBB32645647}" type="pres">
      <dgm:prSet presAssocID="{233BF79F-0927-48F5-968A-E4EF3467170B}" presName="sibTrans" presStyleLbl="sibTrans2D1" presStyleIdx="2" presStyleCnt="3"/>
      <dgm:spPr/>
      <dgm:t>
        <a:bodyPr/>
        <a:lstStyle/>
        <a:p>
          <a:endParaRPr lang="en-GB"/>
        </a:p>
      </dgm:t>
    </dgm:pt>
    <dgm:pt modelId="{BDD35A6A-2F90-4D19-9F95-78E3D48B318A}" type="pres">
      <dgm:prSet presAssocID="{233BF79F-0927-48F5-968A-E4EF3467170B}" presName="connectorText" presStyleLbl="sibTrans2D1" presStyleIdx="2" presStyleCnt="3"/>
      <dgm:spPr/>
      <dgm:t>
        <a:bodyPr/>
        <a:lstStyle/>
        <a:p>
          <a:endParaRPr lang="en-GB"/>
        </a:p>
      </dgm:t>
    </dgm:pt>
    <dgm:pt modelId="{4040EB8E-97A8-45ED-9AB1-30BD3D9C730E}" type="pres">
      <dgm:prSet presAssocID="{7D2AFD47-2BD8-4A9D-A0CF-B9D772EB5E9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5054E77B-76FA-4130-B572-515EE714799E}" srcId="{9FBD10BA-08EF-4668-9D12-A8B5D6F86337}" destId="{C3E854C1-B15B-40E6-8A49-80CFAEC50829}" srcOrd="0" destOrd="0" parTransId="{E0436EAB-F9EC-426F-BA47-020D5B4AEBA2}" sibTransId="{D147CADA-BFEB-4586-A8AE-BB535384B76B}"/>
    <dgm:cxn modelId="{BBAB7DCD-08BE-4FDA-A23C-0951E5AAEF13}" srcId="{9FBD10BA-08EF-4668-9D12-A8B5D6F86337}" destId="{7D2AFD47-2BD8-4A9D-A0CF-B9D772EB5E9F}" srcOrd="3" destOrd="0" parTransId="{FAA53870-7CF2-4480-ABE9-DB0D04760510}" sibTransId="{0E4111FC-4B8B-4132-B9F6-610FF4A1F96A}"/>
    <dgm:cxn modelId="{E9C8AFD6-729C-4835-8796-333FBB7D1C5D}" srcId="{9FBD10BA-08EF-4668-9D12-A8B5D6F86337}" destId="{22DA9684-A76C-4D69-ABDE-EE469E05F27F}" srcOrd="2" destOrd="0" parTransId="{871CAB80-BBFA-4652-B3EA-7DE3454E47CE}" sibTransId="{233BF79F-0927-48F5-968A-E4EF3467170B}"/>
    <dgm:cxn modelId="{D79BBB91-7AE3-4B4F-9196-A17AC77A6641}" type="presOf" srcId="{233BF79F-0927-48F5-968A-E4EF3467170B}" destId="{3227A177-0EFC-4032-A7CD-BEBB32645647}" srcOrd="0" destOrd="0" presId="urn:microsoft.com/office/officeart/2005/8/layout/process1"/>
    <dgm:cxn modelId="{187367F7-55BB-4525-99A3-A3FB544A96FA}" type="presOf" srcId="{7D2AFD47-2BD8-4A9D-A0CF-B9D772EB5E9F}" destId="{4040EB8E-97A8-45ED-9AB1-30BD3D9C730E}" srcOrd="0" destOrd="0" presId="urn:microsoft.com/office/officeart/2005/8/layout/process1"/>
    <dgm:cxn modelId="{454C3137-C286-475A-BFA6-843358825D25}" type="presOf" srcId="{233BF79F-0927-48F5-968A-E4EF3467170B}" destId="{BDD35A6A-2F90-4D19-9F95-78E3D48B318A}" srcOrd="1" destOrd="0" presId="urn:microsoft.com/office/officeart/2005/8/layout/process1"/>
    <dgm:cxn modelId="{3131DC2F-0D97-430D-A04F-110532AB7FC0}" type="presOf" srcId="{D147CADA-BFEB-4586-A8AE-BB535384B76B}" destId="{DDBBE37A-EA32-431B-BB92-EF70486230CF}" srcOrd="1" destOrd="0" presId="urn:microsoft.com/office/officeart/2005/8/layout/process1"/>
    <dgm:cxn modelId="{EC664D66-A287-4935-A4B1-1DBFE8E64324}" type="presOf" srcId="{2FD38FF7-B666-481B-B5DC-1565BBADD2AA}" destId="{6D181DFE-541A-499E-BF1B-01774F17472C}" srcOrd="0" destOrd="0" presId="urn:microsoft.com/office/officeart/2005/8/layout/process1"/>
    <dgm:cxn modelId="{D74C0748-A3A3-4C0C-87C2-D48DF25AA57B}" type="presOf" srcId="{9FBD10BA-08EF-4668-9D12-A8B5D6F86337}" destId="{EA4B8B62-1579-44BB-9FA6-C2624B3E459C}" srcOrd="0" destOrd="0" presId="urn:microsoft.com/office/officeart/2005/8/layout/process1"/>
    <dgm:cxn modelId="{9394CE47-9510-4018-B4F2-3F9244F2AB70}" type="presOf" srcId="{2FD38FF7-B666-481B-B5DC-1565BBADD2AA}" destId="{6A22572D-BC71-47DA-8B14-980CCCE515CE}" srcOrd="1" destOrd="0" presId="urn:microsoft.com/office/officeart/2005/8/layout/process1"/>
    <dgm:cxn modelId="{A8EBACDD-26E0-4B34-833F-9B29CF66D81C}" type="presOf" srcId="{22DA9684-A76C-4D69-ABDE-EE469E05F27F}" destId="{6CCFD95C-CD35-4648-B9F4-BB8E0ABEC434}" srcOrd="0" destOrd="0" presId="urn:microsoft.com/office/officeart/2005/8/layout/process1"/>
    <dgm:cxn modelId="{9785ADC3-CCE9-4C5A-99A2-8A8FAE254DE2}" type="presOf" srcId="{3B112D78-B1FC-4C18-9994-387CF64DBDB7}" destId="{AA596F75-108B-4788-8B13-8E4D748E1A67}" srcOrd="0" destOrd="0" presId="urn:microsoft.com/office/officeart/2005/8/layout/process1"/>
    <dgm:cxn modelId="{34B8DA6E-70BB-4B75-A201-52AF7B1561B7}" type="presOf" srcId="{D147CADA-BFEB-4586-A8AE-BB535384B76B}" destId="{C78C40B0-CD7F-4341-8D53-4479B125922A}" srcOrd="0" destOrd="0" presId="urn:microsoft.com/office/officeart/2005/8/layout/process1"/>
    <dgm:cxn modelId="{1E5363E7-F982-4B9A-957B-3F3F3A21E8F9}" srcId="{9FBD10BA-08EF-4668-9D12-A8B5D6F86337}" destId="{3B112D78-B1FC-4C18-9994-387CF64DBDB7}" srcOrd="1" destOrd="0" parTransId="{B9769C5C-4DC3-4271-A392-F3228A5EF4BF}" sibTransId="{2FD38FF7-B666-481B-B5DC-1565BBADD2AA}"/>
    <dgm:cxn modelId="{95CA2AD1-ACEE-41DC-8B63-9619BFA29DE2}" type="presOf" srcId="{C3E854C1-B15B-40E6-8A49-80CFAEC50829}" destId="{14719EEC-C85F-45D9-B62B-8F6690C9511D}" srcOrd="0" destOrd="0" presId="urn:microsoft.com/office/officeart/2005/8/layout/process1"/>
    <dgm:cxn modelId="{A34516B3-B63E-4BB5-8355-BB169AAA53A4}" type="presParOf" srcId="{EA4B8B62-1579-44BB-9FA6-C2624B3E459C}" destId="{14719EEC-C85F-45D9-B62B-8F6690C9511D}" srcOrd="0" destOrd="0" presId="urn:microsoft.com/office/officeart/2005/8/layout/process1"/>
    <dgm:cxn modelId="{9CA81262-86B6-4C62-B054-E954379DDADE}" type="presParOf" srcId="{EA4B8B62-1579-44BB-9FA6-C2624B3E459C}" destId="{C78C40B0-CD7F-4341-8D53-4479B125922A}" srcOrd="1" destOrd="0" presId="urn:microsoft.com/office/officeart/2005/8/layout/process1"/>
    <dgm:cxn modelId="{3A6A51BD-28D9-4756-838E-A6EC3191CCE1}" type="presParOf" srcId="{C78C40B0-CD7F-4341-8D53-4479B125922A}" destId="{DDBBE37A-EA32-431B-BB92-EF70486230CF}" srcOrd="0" destOrd="0" presId="urn:microsoft.com/office/officeart/2005/8/layout/process1"/>
    <dgm:cxn modelId="{FE42F4EE-2E45-4798-989F-491D7651BC4D}" type="presParOf" srcId="{EA4B8B62-1579-44BB-9FA6-C2624B3E459C}" destId="{AA596F75-108B-4788-8B13-8E4D748E1A67}" srcOrd="2" destOrd="0" presId="urn:microsoft.com/office/officeart/2005/8/layout/process1"/>
    <dgm:cxn modelId="{6447A424-DFD1-4E6E-A010-E4C83FB5D2DA}" type="presParOf" srcId="{EA4B8B62-1579-44BB-9FA6-C2624B3E459C}" destId="{6D181DFE-541A-499E-BF1B-01774F17472C}" srcOrd="3" destOrd="0" presId="urn:microsoft.com/office/officeart/2005/8/layout/process1"/>
    <dgm:cxn modelId="{5208CD6F-88A0-46BF-9CFF-1E55C7D1CD2E}" type="presParOf" srcId="{6D181DFE-541A-499E-BF1B-01774F17472C}" destId="{6A22572D-BC71-47DA-8B14-980CCCE515CE}" srcOrd="0" destOrd="0" presId="urn:microsoft.com/office/officeart/2005/8/layout/process1"/>
    <dgm:cxn modelId="{1E19C58B-9213-4E64-BF18-D669932AD886}" type="presParOf" srcId="{EA4B8B62-1579-44BB-9FA6-C2624B3E459C}" destId="{6CCFD95C-CD35-4648-B9F4-BB8E0ABEC434}" srcOrd="4" destOrd="0" presId="urn:microsoft.com/office/officeart/2005/8/layout/process1"/>
    <dgm:cxn modelId="{7C7A0755-F222-43B5-86CC-95570DCE0276}" type="presParOf" srcId="{EA4B8B62-1579-44BB-9FA6-C2624B3E459C}" destId="{3227A177-0EFC-4032-A7CD-BEBB32645647}" srcOrd="5" destOrd="0" presId="urn:microsoft.com/office/officeart/2005/8/layout/process1"/>
    <dgm:cxn modelId="{5EF3EB30-0780-4AF1-9A77-57EC290DF2EF}" type="presParOf" srcId="{3227A177-0EFC-4032-A7CD-BEBB32645647}" destId="{BDD35A6A-2F90-4D19-9F95-78E3D48B318A}" srcOrd="0" destOrd="0" presId="urn:microsoft.com/office/officeart/2005/8/layout/process1"/>
    <dgm:cxn modelId="{2C88CA14-AF26-4A05-8D0B-583DC9526933}" type="presParOf" srcId="{EA4B8B62-1579-44BB-9FA6-C2624B3E459C}" destId="{4040EB8E-97A8-45ED-9AB1-30BD3D9C730E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719EEC-C85F-45D9-B62B-8F6690C9511D}">
      <dsp:nvSpPr>
        <dsp:cNvPr id="0" name=""/>
        <dsp:cNvSpPr/>
      </dsp:nvSpPr>
      <dsp:spPr>
        <a:xfrm>
          <a:off x="1877" y="915703"/>
          <a:ext cx="820877" cy="4925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Moisture Adsorption </a:t>
          </a:r>
          <a:endParaRPr lang="en-GB" sz="1100" kern="1200" dirty="0"/>
        </a:p>
      </dsp:txBody>
      <dsp:txXfrm>
        <a:off x="16303" y="930129"/>
        <a:ext cx="792025" cy="463674"/>
      </dsp:txXfrm>
    </dsp:sp>
    <dsp:sp modelId="{C78C40B0-CD7F-4341-8D53-4479B125922A}">
      <dsp:nvSpPr>
        <dsp:cNvPr id="0" name=""/>
        <dsp:cNvSpPr/>
      </dsp:nvSpPr>
      <dsp:spPr>
        <a:xfrm>
          <a:off x="904842" y="1060177"/>
          <a:ext cx="174025" cy="20357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900" kern="1200"/>
        </a:p>
      </dsp:txBody>
      <dsp:txXfrm>
        <a:off x="904842" y="1100892"/>
        <a:ext cx="121818" cy="122147"/>
      </dsp:txXfrm>
    </dsp:sp>
    <dsp:sp modelId="{AA596F75-108B-4788-8B13-8E4D748E1A67}">
      <dsp:nvSpPr>
        <dsp:cNvPr id="0" name=""/>
        <dsp:cNvSpPr/>
      </dsp:nvSpPr>
      <dsp:spPr>
        <a:xfrm>
          <a:off x="1151105" y="915703"/>
          <a:ext cx="820877" cy="4925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Coating “swelling”</a:t>
          </a:r>
          <a:endParaRPr lang="en-GB" sz="1100" kern="1200" dirty="0"/>
        </a:p>
      </dsp:txBody>
      <dsp:txXfrm>
        <a:off x="1165531" y="930129"/>
        <a:ext cx="792025" cy="463674"/>
      </dsp:txXfrm>
    </dsp:sp>
    <dsp:sp modelId="{6D181DFE-541A-499E-BF1B-01774F17472C}">
      <dsp:nvSpPr>
        <dsp:cNvPr id="0" name=""/>
        <dsp:cNvSpPr/>
      </dsp:nvSpPr>
      <dsp:spPr>
        <a:xfrm>
          <a:off x="2054070" y="1060177"/>
          <a:ext cx="174025" cy="20357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900" kern="1200"/>
        </a:p>
      </dsp:txBody>
      <dsp:txXfrm>
        <a:off x="2054070" y="1100892"/>
        <a:ext cx="121818" cy="122147"/>
      </dsp:txXfrm>
    </dsp:sp>
    <dsp:sp modelId="{6CCFD95C-CD35-4648-B9F4-BB8E0ABEC434}">
      <dsp:nvSpPr>
        <dsp:cNvPr id="0" name=""/>
        <dsp:cNvSpPr/>
      </dsp:nvSpPr>
      <dsp:spPr>
        <a:xfrm>
          <a:off x="2300333" y="915703"/>
          <a:ext cx="820877" cy="4925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Strain onto the FBG</a:t>
          </a:r>
          <a:endParaRPr lang="en-GB" sz="1100" kern="1200" dirty="0"/>
        </a:p>
      </dsp:txBody>
      <dsp:txXfrm>
        <a:off x="2314759" y="930129"/>
        <a:ext cx="792025" cy="463674"/>
      </dsp:txXfrm>
    </dsp:sp>
    <dsp:sp modelId="{3227A177-0EFC-4032-A7CD-BEBB32645647}">
      <dsp:nvSpPr>
        <dsp:cNvPr id="0" name=""/>
        <dsp:cNvSpPr/>
      </dsp:nvSpPr>
      <dsp:spPr>
        <a:xfrm>
          <a:off x="3203299" y="1060177"/>
          <a:ext cx="174025" cy="20357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900" kern="1200"/>
        </a:p>
      </dsp:txBody>
      <dsp:txXfrm>
        <a:off x="3203299" y="1100892"/>
        <a:ext cx="121818" cy="122147"/>
      </dsp:txXfrm>
    </dsp:sp>
    <dsp:sp modelId="{4040EB8E-97A8-45ED-9AB1-30BD3D9C730E}">
      <dsp:nvSpPr>
        <dsp:cNvPr id="0" name=""/>
        <dsp:cNvSpPr/>
      </dsp:nvSpPr>
      <dsp:spPr>
        <a:xfrm>
          <a:off x="3449562" y="915703"/>
          <a:ext cx="820877" cy="4925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kern="1200" baseline="30000" dirty="0"/>
        </a:p>
      </dsp:txBody>
      <dsp:txXfrm>
        <a:off x="3463988" y="930129"/>
        <a:ext cx="792025" cy="4636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 dirty="0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EAAF3-9831-450B-8D59-2C09DB96C8FC}" type="datetimeFigureOut">
              <a:rPr lang="pt-PT" smtClean="0"/>
              <a:t>26/10/2015</a:t>
            </a:fld>
            <a:endParaRPr lang="pt-PT" dirty="0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34459-7356-44BF-850D-8B30C4FB3B6B}" type="slidenum">
              <a:rPr lang="pt-PT" smtClean="0"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469016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 dirty="0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50CD79-FC16-4410-AB61-17F26E6D3BC8}" type="datetimeFigureOut">
              <a:rPr lang="pt-PT" smtClean="0"/>
              <a:t>26/10/2015</a:t>
            </a:fld>
            <a:endParaRPr lang="pt-PT" dirty="0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 dirty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dirty="0" smtClean="0"/>
              <a:t>Clique para editar os estilos</a:t>
            </a:r>
          </a:p>
          <a:p>
            <a:pPr lvl="1"/>
            <a:r>
              <a:rPr lang="pt-PT" dirty="0" smtClean="0"/>
              <a:t>Segundo nível</a:t>
            </a:r>
          </a:p>
          <a:p>
            <a:pPr lvl="2"/>
            <a:r>
              <a:rPr lang="pt-PT" dirty="0" smtClean="0"/>
              <a:t>Terceiro nível</a:t>
            </a:r>
          </a:p>
          <a:p>
            <a:pPr lvl="3"/>
            <a:r>
              <a:rPr lang="pt-PT" dirty="0" smtClean="0"/>
              <a:t>Quarto nível</a:t>
            </a:r>
          </a:p>
          <a:p>
            <a:pPr lvl="4"/>
            <a:r>
              <a:rPr lang="pt-PT" dirty="0" smtClean="0"/>
              <a:t>Quinto nível</a:t>
            </a:r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3C37BE-C303-496D-B5CD-85F2937540FC}" type="slidenum">
              <a:rPr lang="pt-PT" smtClean="0"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35084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FEC1C0-1D1A-4F48-BFC4-1DD1006D05F0}" type="slidenum">
              <a:rPr lang="pt-PT" smtClean="0"/>
              <a:t>1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895987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Example 1 and 2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492BB-3E89-4F5B-B15C-3F3385A80EA3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6659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FEC1C0-1D1A-4F48-BFC4-1DD1006D05F0}" type="slidenum">
              <a:rPr lang="pt-PT" smtClean="0"/>
              <a:t>2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1279365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pt-PT" smtClean="0"/>
              <a:t>4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6186263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pt-PT" smtClean="0"/>
              <a:t>5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858549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pt-PT" smtClean="0"/>
              <a:t>7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279265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pt-PT" smtClean="0"/>
              <a:t>8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4760220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FEC1C0-1D1A-4F48-BFC4-1DD1006D05F0}" type="slidenum">
              <a:rPr lang="pt-PT" smtClean="0"/>
              <a:t>9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2787479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pt-PT" smtClean="0"/>
              <a:t>11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7226424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492BB-3E89-4F5B-B15C-3F3385A80EA3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89235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ângulo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8" name="Rectângulo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1009650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pt-PT" smtClean="0"/>
              <a:t>Clique para editar o estilo</a:t>
            </a:r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04898" y="4511784"/>
            <a:ext cx="10096501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 smtClean="0"/>
              <a:t>Faça clique para editar o estilo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69937-F4C2-4B02-BC0B-CF2ACE06CE6E}" type="datetime1">
              <a:rPr lang="pt-PT" smtClean="0"/>
              <a:t>26/10/2015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pt-PT" smtClean="0"/>
              <a:t>‹nº›</a:t>
            </a:fld>
            <a:endParaRPr lang="pt-PT" dirty="0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75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pt-PT" dirty="0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4654671" y="1600199"/>
            <a:ext cx="6430912" cy="4572001"/>
          </a:xfrm>
        </p:spPr>
        <p:txBody>
          <a:bodyPr tIns="118872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 dirty="0" smtClean="0"/>
              <a:t>Clique no ícone para adicionar uma imagem</a:t>
            </a:r>
            <a:endParaRPr lang="pt-PT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3396996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4F7F4-FA3B-4CCF-9A58-73E6051AFC4B}" type="datetime1">
              <a:rPr lang="pt-PT" smtClean="0"/>
              <a:t>26/10/2015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pt-PT" smtClean="0"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76963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 dirty="0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2F8C8-FCF0-481A-BD4D-2891F73ED818}" type="datetime1">
              <a:rPr lang="pt-PT" smtClean="0"/>
              <a:t>26/10/2015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pt-PT" smtClean="0"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01207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 dirty="0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1104900" y="365125"/>
            <a:ext cx="8098896" cy="5811838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A17AF-B711-4EC0-AC28-5122A86CDC86}" type="datetime1">
              <a:rPr lang="pt-PT" smtClean="0"/>
              <a:t>26/10/2015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pt-PT" smtClean="0"/>
              <a:t>‹nº›</a:t>
            </a:fld>
            <a:endParaRPr lang="pt-PT" dirty="0"/>
          </a:p>
        </p:txBody>
      </p:sp>
      <p:grpSp>
        <p:nvGrpSpPr>
          <p:cNvPr id="7" name="Grupo 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8" name="Conexão Recta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exão Recta 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4592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91CB-1848-4FA7-A439-C7F981D47B32}" type="datetime1">
              <a:rPr lang="pt-PT" smtClean="0"/>
              <a:t>26/10/2015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pt-PT" smtClean="0"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78687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o de Título com 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o 1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17" name="Conexão Recta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xão Recta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upo 13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15" name="Conexão Recta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xão Recta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ângulo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8" name="Rectângulo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pt-PT" smtClean="0"/>
              <a:t>Clique para editar o estilo</a:t>
            </a:r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04900" y="4511784"/>
            <a:ext cx="5734050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 smtClean="0"/>
              <a:t>Faça clique para editar o estilo</a:t>
            </a:r>
            <a:endParaRPr lang="pt-PT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</p:spPr>
      </p:pic>
      <p:sp>
        <p:nvSpPr>
          <p:cNvPr id="11" name="Marcador de Posição da Imagem 10"/>
          <p:cNvSpPr>
            <a:spLocks noGrp="1"/>
          </p:cNvSpPr>
          <p:nvPr>
            <p:ph type="pic" sz="quarter" idx="13"/>
          </p:nvPr>
        </p:nvSpPr>
        <p:spPr>
          <a:xfrm>
            <a:off x="6981063" y="1310656"/>
            <a:ext cx="5210937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/>
          <a:lstStyle>
            <a:lvl1pPr marL="0" indent="0" algn="ctr">
              <a:buNone/>
              <a:defRPr/>
            </a:lvl1pPr>
          </a:lstStyle>
          <a:p>
            <a:r>
              <a:rPr lang="pt-PT" dirty="0" smtClean="0"/>
              <a:t>Clique no ícone para adicionar uma imagem</a:t>
            </a:r>
            <a:endParaRPr lang="pt-PT" dirty="0"/>
          </a:p>
        </p:txBody>
      </p:sp>
      <p:sp>
        <p:nvSpPr>
          <p:cNvPr id="19" name="Texto Informativo"/>
          <p:cNvSpPr/>
          <p:nvPr/>
        </p:nvSpPr>
        <p:spPr>
          <a:xfrm>
            <a:off x="12344400" y="0"/>
            <a:ext cx="1295400" cy="6858000"/>
          </a:xfrm>
          <a:prstGeom prst="roundRect">
            <a:avLst>
              <a:gd name="adj" fmla="val 9717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14400">
              <a:buNone/>
            </a:pPr>
            <a:r>
              <a:rPr lang="pt-PT" sz="1200" b="1" i="1" dirty="0" smtClean="0">
                <a:latin typeface="Arial"/>
                <a:ea typeface="+mn-ea"/>
                <a:cs typeface="Arial"/>
              </a:rPr>
              <a:t>NOTA:</a:t>
            </a:r>
          </a:p>
          <a:p>
            <a:pPr algn="l" defTabSz="914400">
              <a:buNone/>
            </a:pPr>
            <a:r>
              <a:rPr lang="pt-PT" sz="1200" b="0" i="1" dirty="0" smtClean="0">
                <a:latin typeface="Arial"/>
                <a:ea typeface="+mn-ea"/>
                <a:cs typeface="Arial"/>
              </a:rPr>
              <a:t>Para alterar a imagem neste diapositivo, selecione a imagem e elimine-a. Em seguida, clique no ícone Imagens no marcador de posição para inserir uma imagem à sua escolha.</a:t>
            </a:r>
            <a:endParaRPr lang="pt-PT" sz="1200" b="0" i="1" dirty="0"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7394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o 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9" name="Grupo 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14" name="Conexão Recta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exão Recta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Rectângulo 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dirty="0"/>
            </a:p>
          </p:txBody>
        </p:sp>
        <p:grpSp>
          <p:nvGrpSpPr>
            <p:cNvPr id="11" name="Grupo 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12" name="Conexão Recta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exão Recta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anchor="ctr">
            <a:normAutofit/>
          </a:bodyPr>
          <a:lstStyle>
            <a:lvl1pPr>
              <a:defRPr sz="4400" cap="all" baseline="0">
                <a:solidFill>
                  <a:schemeClr val="bg1"/>
                </a:solidFill>
              </a:defRPr>
            </a:lvl1pPr>
          </a:lstStyle>
          <a:p>
            <a:r>
              <a:rPr lang="pt-PT" smtClean="0"/>
              <a:t>Clique para editar o estilo</a:t>
            </a:r>
            <a:endParaRPr lang="pt-PT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1104899" y="4655956"/>
            <a:ext cx="10071099" cy="50975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D4D76-509C-493E-8086-483979E53B0F}" type="datetime1">
              <a:rPr lang="pt-PT" smtClean="0"/>
              <a:t>26/10/2015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pt-PT" smtClean="0"/>
              <a:t>‹nº›</a:t>
            </a:fld>
            <a:endParaRPr lang="pt-PT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80" y="0"/>
            <a:ext cx="1783188" cy="2971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67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 dirty="0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 dirty="0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51592-E181-47CE-A9C8-BDC7D4AF889A}" type="datetime1">
              <a:rPr lang="pt-PT" smtClean="0"/>
              <a:t>26/10/2015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pt-PT" smtClean="0"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52779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1104900" y="2424112"/>
            <a:ext cx="4919472" cy="374808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 dirty="0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616611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6166110" y="2424112"/>
            <a:ext cx="4919472" cy="374808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 dirty="0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E04BE-3E47-41CA-889C-DBA0CE1A2CBF}" type="datetime1">
              <a:rPr lang="pt-PT" smtClean="0"/>
              <a:t>26/10/2015</a:t>
            </a:fld>
            <a:endParaRPr lang="pt-PT" dirty="0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pt-PT" smtClean="0"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97101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 dirty="0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852A3-D23B-4966-8478-B4798FCC77BE}" type="datetime1">
              <a:rPr lang="pt-PT" smtClean="0"/>
              <a:t>26/10/2015</a:t>
            </a:fld>
            <a:endParaRPr lang="pt-PT" dirty="0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pt-PT" smtClean="0"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75811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672A5-6EE2-4C9B-80CF-15744CD9F7C7}" type="datetime1">
              <a:rPr lang="pt-PT" smtClean="0"/>
              <a:t>26/10/2015</a:t>
            </a:fld>
            <a:endParaRPr lang="pt-PT" dirty="0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pt-PT" smtClean="0"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2416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641848" y="1600199"/>
            <a:ext cx="5445252" cy="4572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4384548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45A5B-9429-4253-91E9-CAD2B0F42688}" type="datetime1">
              <a:rPr lang="pt-PT" smtClean="0"/>
              <a:t>26/10/2015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pt-PT" smtClean="0"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76976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r>
              <a:rPr lang="pt-PT" dirty="0" smtClean="0"/>
              <a:t>Clique para editar o estilo</a:t>
            </a:r>
            <a:endParaRPr lang="pt-PT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pt-PT" dirty="0" smtClean="0"/>
              <a:t>Clique para editar os estilos</a:t>
            </a:r>
          </a:p>
          <a:p>
            <a:pPr lvl="1"/>
            <a:r>
              <a:rPr lang="pt-PT" dirty="0" smtClean="0"/>
              <a:t>Segundo nível</a:t>
            </a:r>
          </a:p>
          <a:p>
            <a:pPr lvl="2"/>
            <a:r>
              <a:rPr lang="pt-PT" dirty="0" smtClean="0"/>
              <a:t>Terceiro nível</a:t>
            </a:r>
          </a:p>
          <a:p>
            <a:pPr lvl="3"/>
            <a:r>
              <a:rPr lang="pt-PT" dirty="0" smtClean="0"/>
              <a:t>Quarto nível</a:t>
            </a:r>
          </a:p>
          <a:p>
            <a:pPr lvl="4"/>
            <a:r>
              <a:rPr lang="pt-PT" dirty="0" smtClean="0"/>
              <a:t>Quinto nível</a:t>
            </a:r>
          </a:p>
          <a:p>
            <a:pPr lvl="5"/>
            <a:r>
              <a:rPr lang="pt-PT" dirty="0" smtClean="0"/>
              <a:t>Sexto nível</a:t>
            </a:r>
          </a:p>
          <a:p>
            <a:pPr lvl="6"/>
            <a:r>
              <a:rPr lang="pt-PT" dirty="0" smtClean="0"/>
              <a:t>Sétimo nível</a:t>
            </a:r>
          </a:p>
          <a:p>
            <a:pPr lvl="7"/>
            <a:r>
              <a:rPr lang="pt-PT" dirty="0" smtClean="0"/>
              <a:t>Oitavo nível</a:t>
            </a:r>
          </a:p>
          <a:p>
            <a:pPr lvl="8"/>
            <a:r>
              <a:rPr lang="pt-PT" dirty="0" smtClean="0"/>
              <a:t>Nono nível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A421902C-1D6C-48A2-92F4-C4DDFEDE4E27}" type="datetime1">
              <a:rPr lang="pt-PT" smtClean="0"/>
              <a:t>26/10/2015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0FF54DE5-C571-48E8-A5BC-B369434E2F44}" type="slidenum">
              <a:rPr lang="pt-PT" smtClean="0"/>
              <a:pPr/>
              <a:t>‹nº›</a:t>
            </a:fld>
            <a:endParaRPr lang="pt-PT" dirty="0"/>
          </a:p>
        </p:txBody>
      </p:sp>
      <p:grpSp>
        <p:nvGrpSpPr>
          <p:cNvPr id="15" name="Grupo 1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3" name="Conexão Recta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exão Recta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4625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emf"/><Relationship Id="rId5" Type="http://schemas.openxmlformats.org/officeDocument/2006/relationships/image" Target="../media/image24.png"/><Relationship Id="rId4" Type="http://schemas.openxmlformats.org/officeDocument/2006/relationships/image" Target="../media/image2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13" Type="http://schemas.openxmlformats.org/officeDocument/2006/relationships/diagramColors" Target="../diagrams/colors1.xml"/><Relationship Id="rId3" Type="http://schemas.openxmlformats.org/officeDocument/2006/relationships/image" Target="../media/image15.png"/><Relationship Id="rId7" Type="http://schemas.openxmlformats.org/officeDocument/2006/relationships/diagramQuickStyle" Target="../diagrams/quickStyle1.xml"/><Relationship Id="rId12" Type="http://schemas.openxmlformats.org/officeDocument/2006/relationships/diagramQuickStyle" Target="../diagrams/quickStyle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diagramLayout" Target="../diagrams/layout1.xml"/><Relationship Id="rId11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10" Type="http://schemas.openxmlformats.org/officeDocument/2006/relationships/diagramData" Target="../diagrams/data2.xml"/><Relationship Id="rId4" Type="http://schemas.openxmlformats.org/officeDocument/2006/relationships/image" Target="../media/image16.jpg"/><Relationship Id="rId9" Type="http://schemas.microsoft.com/office/2007/relationships/diagramDrawing" Target="../diagrams/drawing1.xml"/><Relationship Id="rId1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17601" y="2079307"/>
            <a:ext cx="9813966" cy="1600327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Work Status – humidity sensors based on fiber optics</a:t>
            </a:r>
            <a:br>
              <a:rPr lang="en-US" sz="2800" dirty="0" smtClean="0"/>
            </a:br>
            <a:r>
              <a:rPr lang="en-US" sz="1400" dirty="0" smtClean="0"/>
              <a:t>May – October 2015</a:t>
            </a:r>
            <a:endParaRPr lang="pt-PT" sz="20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76333" y="3867295"/>
            <a:ext cx="10096501" cy="955565"/>
          </a:xfrm>
        </p:spPr>
        <p:txBody>
          <a:bodyPr>
            <a:noAutofit/>
          </a:bodyPr>
          <a:lstStyle/>
          <a:p>
            <a:pPr algn="ctr"/>
            <a:r>
              <a:rPr lang="pt-PT" dirty="0"/>
              <a:t>Tiago Filipe Pimentel das Neves</a:t>
            </a:r>
            <a:endParaRPr lang="pt-PT" sz="2000" dirty="0"/>
          </a:p>
          <a:p>
            <a:pPr algn="ctr"/>
            <a:r>
              <a:rPr lang="pt-PT" dirty="0" smtClean="0"/>
              <a:t>26 October 2015</a:t>
            </a:r>
          </a:p>
          <a:p>
            <a:pPr algn="ctr"/>
            <a:endParaRPr lang="pt-PT" dirty="0"/>
          </a:p>
          <a:p>
            <a:pPr algn="ctr"/>
            <a:r>
              <a:rPr lang="pt-PT" sz="1200" b="1" dirty="0" smtClean="0"/>
              <a:t>Supervisors : Paolo Petagna and Gaia Maria Berruti</a:t>
            </a:r>
            <a:endParaRPr lang="pt-PT" sz="1200" b="1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2071A-F197-4E45-9880-8074B0BCD194}" type="slidenum">
              <a:rPr lang="pt-PT" smtClean="0"/>
              <a:t>1</a:t>
            </a:fld>
            <a:endParaRPr lang="pt-PT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5062" y="5280305"/>
            <a:ext cx="2694580" cy="439932"/>
          </a:xfrm>
          <a:prstGeom prst="rect">
            <a:avLst/>
          </a:prstGeom>
        </p:spPr>
      </p:pic>
      <p:pic>
        <p:nvPicPr>
          <p:cNvPr id="1026" name="Picture 2" descr="Hom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9345" y="5249175"/>
            <a:ext cx="1892474" cy="441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3033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7032" y="1671299"/>
            <a:ext cx="3454968" cy="2592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5.1 </a:t>
            </a:r>
            <a:r>
              <a:rPr lang="en-GB" sz="3600" dirty="0"/>
              <a:t>– </a:t>
            </a:r>
            <a:r>
              <a:rPr lang="en-GB" sz="3600" dirty="0" smtClean="0"/>
              <a:t>Experimental Temperature </a:t>
            </a:r>
            <a:r>
              <a:rPr lang="en-GB" sz="3600" dirty="0"/>
              <a:t>Tests </a:t>
            </a:r>
            <a:r>
              <a:rPr lang="en-GB" sz="3600" dirty="0" smtClean="0"/>
              <a:t>FBG-T</a:t>
            </a:r>
            <a:endParaRPr lang="en-GB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pt-PT" smtClean="0"/>
              <a:t>10</a:t>
            </a:fld>
            <a:endParaRPr lang="pt-PT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104900" y="2062537"/>
            <a:ext cx="4914900" cy="4571999"/>
          </a:xfrm>
        </p:spPr>
        <p:txBody>
          <a:bodyPr/>
          <a:lstStyle/>
          <a:p>
            <a:r>
              <a:rPr lang="en-GB" dirty="0" smtClean="0"/>
              <a:t>Procedure </a:t>
            </a:r>
          </a:p>
          <a:p>
            <a:pPr lvl="1"/>
            <a:r>
              <a:rPr lang="en-GB" dirty="0" smtClean="0"/>
              <a:t>Define the dry air flow</a:t>
            </a:r>
          </a:p>
          <a:p>
            <a:pPr lvl="2"/>
            <a:r>
              <a:rPr lang="en-GB" dirty="0" smtClean="0"/>
              <a:t>Stable during all test</a:t>
            </a:r>
          </a:p>
          <a:p>
            <a:pPr lvl="1"/>
            <a:r>
              <a:rPr lang="en-GB" dirty="0" smtClean="0"/>
              <a:t>Define the Temperature</a:t>
            </a:r>
          </a:p>
          <a:p>
            <a:pPr lvl="2"/>
            <a:r>
              <a:rPr lang="en-GB" dirty="0" smtClean="0"/>
              <a:t>Waiting until it stabilizes</a:t>
            </a:r>
            <a:r>
              <a:rPr lang="en-GB" dirty="0"/>
              <a:t> </a:t>
            </a:r>
            <a:r>
              <a:rPr lang="en-GB" dirty="0" smtClean="0"/>
              <a:t>(1h30 / 2h)</a:t>
            </a:r>
          </a:p>
          <a:p>
            <a:pPr lvl="1"/>
            <a:r>
              <a:rPr lang="en-GB" dirty="0" smtClean="0"/>
              <a:t>Change the Temperature ( -15ºC -&gt; 30ºC )</a:t>
            </a:r>
          </a:p>
          <a:p>
            <a:r>
              <a:rPr lang="en-GB" dirty="0" smtClean="0"/>
              <a:t>Data Analysis </a:t>
            </a:r>
          </a:p>
          <a:p>
            <a:pPr lvl="1"/>
            <a:r>
              <a:rPr lang="en-GB" dirty="0" smtClean="0"/>
              <a:t>Temperature Calibration</a:t>
            </a:r>
          </a:p>
          <a:p>
            <a:pPr lvl="1"/>
            <a:r>
              <a:rPr lang="en-GB" dirty="0" smtClean="0"/>
              <a:t>Evaluation of the Sensitivity to temperature of the sensor </a:t>
            </a:r>
            <a:endParaRPr lang="en-GB" baseline="30000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707390" y="4805992"/>
                <a:ext cx="7824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7390" y="4805992"/>
                <a:ext cx="782457" cy="369332"/>
              </a:xfrm>
              <a:prstGeom prst="rect">
                <a:avLst/>
              </a:prstGeom>
              <a:blipFill rotWithShape="0">
                <a:blip r:embed="rId3"/>
                <a:stretch>
                  <a:fillRect b="-163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5520929" y="1677881"/>
            <a:ext cx="3454396" cy="259157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47840" y="4201153"/>
            <a:ext cx="3454969" cy="25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317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8718244" y="1468476"/>
            <a:ext cx="3456000" cy="2592000"/>
          </a:xfrm>
          <a:prstGeom prst="rect">
            <a:avLst/>
          </a:prstGeom>
        </p:spPr>
      </p:pic>
      <p:pic>
        <p:nvPicPr>
          <p:cNvPr id="17" name="Picture 16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5374651" y="1477354"/>
            <a:ext cx="3456000" cy="2592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5.2 </a:t>
            </a:r>
            <a:r>
              <a:rPr lang="en-GB" sz="3600" dirty="0"/>
              <a:t>– </a:t>
            </a:r>
            <a:r>
              <a:rPr lang="en-GB" sz="3600" dirty="0" smtClean="0"/>
              <a:t>Experimental Humidity Tests FBG-RH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4900" y="1966914"/>
            <a:ext cx="4914900" cy="4571999"/>
          </a:xfrm>
        </p:spPr>
        <p:txBody>
          <a:bodyPr/>
          <a:lstStyle/>
          <a:p>
            <a:r>
              <a:rPr lang="en-GB" dirty="0"/>
              <a:t>Procedure </a:t>
            </a:r>
          </a:p>
          <a:p>
            <a:pPr lvl="1"/>
            <a:r>
              <a:rPr lang="en-GB" dirty="0"/>
              <a:t>Define the </a:t>
            </a:r>
            <a:r>
              <a:rPr lang="en-GB" dirty="0" smtClean="0"/>
              <a:t>temperature (</a:t>
            </a:r>
            <a:r>
              <a:rPr lang="en-GB" dirty="0"/>
              <a:t>-15ºC -&gt; </a:t>
            </a:r>
            <a:r>
              <a:rPr lang="en-GB" dirty="0" smtClean="0"/>
              <a:t>30ºC )</a:t>
            </a:r>
            <a:endParaRPr lang="en-GB" dirty="0"/>
          </a:p>
          <a:p>
            <a:pPr lvl="2"/>
            <a:r>
              <a:rPr lang="en-GB" dirty="0"/>
              <a:t>Stable during all test</a:t>
            </a:r>
          </a:p>
          <a:p>
            <a:pPr lvl="1"/>
            <a:r>
              <a:rPr lang="en-GB" dirty="0"/>
              <a:t>Define the </a:t>
            </a:r>
            <a:r>
              <a:rPr lang="en-GB" dirty="0" smtClean="0"/>
              <a:t>values of both flows</a:t>
            </a:r>
            <a:endParaRPr lang="en-GB" dirty="0"/>
          </a:p>
          <a:p>
            <a:pPr lvl="2"/>
            <a:r>
              <a:rPr lang="en-GB" dirty="0" smtClean="0"/>
              <a:t>Box In – DRY AIR</a:t>
            </a:r>
          </a:p>
          <a:p>
            <a:pPr lvl="2"/>
            <a:r>
              <a:rPr lang="en-GB" dirty="0" smtClean="0"/>
              <a:t>H2O – Wet Air</a:t>
            </a:r>
          </a:p>
          <a:p>
            <a:pPr lvl="1"/>
            <a:r>
              <a:rPr lang="en-GB" dirty="0" smtClean="0"/>
              <a:t>Define different combinations to reach different humidity values</a:t>
            </a:r>
          </a:p>
          <a:p>
            <a:pPr lvl="1"/>
            <a:r>
              <a:rPr lang="en-GB" dirty="0" smtClean="0"/>
              <a:t>Set a new Temperature</a:t>
            </a:r>
            <a:endParaRPr lang="en-GB" dirty="0"/>
          </a:p>
          <a:p>
            <a:r>
              <a:rPr lang="en-GB" dirty="0" smtClean="0"/>
              <a:t>Data Analysis</a:t>
            </a:r>
          </a:p>
          <a:p>
            <a:pPr lvl="1"/>
            <a:r>
              <a:rPr lang="en-GB" dirty="0" smtClean="0"/>
              <a:t>Lambda variations</a:t>
            </a:r>
          </a:p>
          <a:p>
            <a:pPr lvl="1"/>
            <a:r>
              <a:rPr lang="en-GB" dirty="0" smtClean="0"/>
              <a:t>Calibration </a:t>
            </a:r>
          </a:p>
          <a:p>
            <a:pPr lvl="1"/>
            <a:r>
              <a:rPr lang="en-GB" dirty="0"/>
              <a:t>Evaluation of the Sensitivity </a:t>
            </a:r>
            <a:r>
              <a:rPr lang="en-GB" dirty="0" smtClean="0"/>
              <a:t>to Humidity of </a:t>
            </a:r>
            <a:r>
              <a:rPr lang="en-GB" dirty="0"/>
              <a:t>the sensor </a:t>
            </a:r>
            <a:r>
              <a:rPr lang="en-GB" dirty="0" smtClean="0"/>
              <a:t>at each temperatures</a:t>
            </a:r>
            <a:endParaRPr lang="en-GB" baseline="30000" dirty="0"/>
          </a:p>
          <a:p>
            <a:pPr marL="457200" lvl="1" indent="0">
              <a:buNone/>
            </a:pPr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pt-PT" smtClean="0"/>
              <a:t>11</a:t>
            </a:fld>
            <a:endParaRPr lang="pt-P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4754512" y="5775252"/>
                <a:ext cx="9067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𝑅𝐻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4512" y="5775252"/>
                <a:ext cx="906723" cy="369332"/>
              </a:xfrm>
              <a:prstGeom prst="rect">
                <a:avLst/>
              </a:prstGeom>
              <a:blipFill rotWithShape="0">
                <a:blip r:embed="rId5"/>
                <a:stretch>
                  <a:fillRect b="-163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urved Right Arrow 12"/>
          <p:cNvSpPr/>
          <p:nvPr/>
        </p:nvSpPr>
        <p:spPr>
          <a:xfrm rot="10800000" flipH="1">
            <a:off x="1104900" y="3812155"/>
            <a:ext cx="334947" cy="600046"/>
          </a:xfrm>
          <a:prstGeom prst="curvedRightArrow">
            <a:avLst>
              <a:gd name="adj1" fmla="val 16164"/>
              <a:gd name="adj2" fmla="val 43426"/>
              <a:gd name="adj3" fmla="val 1847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78314" y="4008134"/>
            <a:ext cx="3454968" cy="25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658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5.3 – Data Analysis – </a:t>
            </a:r>
            <a:r>
              <a:rPr lang="en-GB" sz="3600" dirty="0"/>
              <a:t>MATLAB </a:t>
            </a:r>
            <a:r>
              <a:rPr lang="en-GB" sz="3600" dirty="0" smtClean="0"/>
              <a:t>Scripts (FBG)</a:t>
            </a:r>
            <a:endParaRPr lang="en-GB" sz="36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143302" y="1608015"/>
            <a:ext cx="4838095" cy="4572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6170682" y="1608016"/>
            <a:ext cx="4914900" cy="4748336"/>
          </a:xfrm>
        </p:spPr>
        <p:txBody>
          <a:bodyPr/>
          <a:lstStyle/>
          <a:p>
            <a:r>
              <a:rPr lang="en-GB" dirty="0" smtClean="0"/>
              <a:t>SCRIPT features: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Analyse and process the .txt files from LabVIEW and from Optical Interrogator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Construct all plots needed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Evaluation of </a:t>
            </a:r>
            <a:r>
              <a:rPr lang="en-GB" dirty="0"/>
              <a:t>the Sensitivity of the </a:t>
            </a:r>
            <a:r>
              <a:rPr lang="en-GB" dirty="0" smtClean="0"/>
              <a:t>sensors -       </a:t>
            </a:r>
            <a:r>
              <a:rPr lang="en-GB" dirty="0" smtClean="0"/>
              <a:t>   and</a:t>
            </a:r>
            <a:endParaRPr lang="en-GB" dirty="0" smtClean="0"/>
          </a:p>
          <a:p>
            <a:pPr marL="914400" lvl="1" indent="-457200">
              <a:buFont typeface="+mj-lt"/>
              <a:buAutoNum type="arabicPeriod"/>
            </a:pPr>
            <a:endParaRPr lang="en-GB" dirty="0" smtClean="0"/>
          </a:p>
          <a:p>
            <a:pPr marL="914400" lvl="1" indent="-457200">
              <a:buFont typeface="+mj-lt"/>
              <a:buAutoNum type="arabicPeriod"/>
            </a:pPr>
            <a:endParaRPr lang="en-GB" dirty="0" smtClean="0"/>
          </a:p>
          <a:p>
            <a:pPr marL="457200" indent="-457200">
              <a:buFont typeface="+mj-lt"/>
              <a:buAutoNum type="arabicPeriod"/>
            </a:pPr>
            <a:endParaRPr lang="en-GB" dirty="0" smtClean="0"/>
          </a:p>
          <a:p>
            <a:pPr marL="457200" indent="-457200">
              <a:buFont typeface="+mj-lt"/>
              <a:buAutoNum type="arabicPeriod"/>
            </a:pPr>
            <a:endParaRPr lang="en-GB" dirty="0" smtClean="0"/>
          </a:p>
          <a:p>
            <a:pPr marL="457200" indent="-457200">
              <a:buFont typeface="+mj-lt"/>
              <a:buAutoNum type="arabicPeriod"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pt-PT" smtClean="0"/>
              <a:t>12</a:t>
            </a:fld>
            <a:endParaRPr lang="pt-PT" dirty="0"/>
          </a:p>
        </p:txBody>
      </p:sp>
      <p:sp>
        <p:nvSpPr>
          <p:cNvPr id="21" name="Content Placeholder 4"/>
          <p:cNvSpPr txBox="1">
            <a:spLocks/>
          </p:cNvSpPr>
          <p:nvPr/>
        </p:nvSpPr>
        <p:spPr>
          <a:xfrm>
            <a:off x="6095241" y="1600200"/>
            <a:ext cx="4914900" cy="178284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endParaRPr lang="en-GB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7636760" y="3633229"/>
                <a:ext cx="8554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𝑅𝐻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GB" dirty="0" smtClean="0"/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6760" y="3633229"/>
                <a:ext cx="855427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2143" b="-14754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8726877" y="3633229"/>
                <a:ext cx="7824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26877" y="3633229"/>
                <a:ext cx="782457" cy="369332"/>
              </a:xfrm>
              <a:prstGeom prst="rect">
                <a:avLst/>
              </a:prstGeom>
              <a:blipFill rotWithShape="0">
                <a:blip r:embed="rId5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9729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Ongoing and Future Works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Ongoing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Temperature Controller </a:t>
            </a:r>
          </a:p>
          <a:p>
            <a:pPr lvl="1"/>
            <a:r>
              <a:rPr lang="en-GB" dirty="0" smtClean="0"/>
              <a:t>Automatization</a:t>
            </a:r>
          </a:p>
          <a:p>
            <a:pPr lvl="1"/>
            <a:r>
              <a:rPr lang="en-GB" dirty="0" smtClean="0"/>
              <a:t>Interface Developed</a:t>
            </a:r>
          </a:p>
          <a:p>
            <a:pPr lvl="1"/>
            <a:r>
              <a:rPr lang="en-GB" dirty="0"/>
              <a:t>Problems with </a:t>
            </a:r>
            <a:r>
              <a:rPr lang="en-GB" dirty="0" smtClean="0"/>
              <a:t>connection </a:t>
            </a:r>
            <a:r>
              <a:rPr lang="en-GB" dirty="0"/>
              <a:t>between the PC and the </a:t>
            </a:r>
            <a:r>
              <a:rPr lang="en-GB" dirty="0" smtClean="0"/>
              <a:t>controller</a:t>
            </a:r>
          </a:p>
          <a:p>
            <a:pPr lvl="1"/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Future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GB" dirty="0" smtClean="0"/>
              <a:t>Study of </a:t>
            </a:r>
            <a:r>
              <a:rPr lang="en-GB" dirty="0"/>
              <a:t>the FBG</a:t>
            </a:r>
          </a:p>
          <a:p>
            <a:pPr lvl="1"/>
            <a:r>
              <a:rPr lang="en-GB" dirty="0"/>
              <a:t>Temperature reconstruction</a:t>
            </a:r>
          </a:p>
          <a:p>
            <a:pPr lvl="1"/>
            <a:r>
              <a:rPr lang="en-GB" dirty="0"/>
              <a:t>Temperature compensation </a:t>
            </a:r>
            <a:endParaRPr lang="en-GB" dirty="0" smtClean="0"/>
          </a:p>
          <a:p>
            <a:pPr lvl="1"/>
            <a:r>
              <a:rPr lang="en-GB" dirty="0" smtClean="0"/>
              <a:t>…</a:t>
            </a:r>
            <a:endParaRPr lang="en-GB" dirty="0"/>
          </a:p>
          <a:p>
            <a:r>
              <a:rPr lang="en-GB" dirty="0" smtClean="0"/>
              <a:t>Work </a:t>
            </a:r>
            <a:r>
              <a:rPr lang="en-GB" dirty="0"/>
              <a:t>on a new generation of FOS </a:t>
            </a:r>
            <a:endParaRPr lang="en-GB" dirty="0" smtClean="0"/>
          </a:p>
          <a:p>
            <a:pPr lvl="1"/>
            <a:r>
              <a:rPr lang="en-GB" dirty="0" smtClean="0"/>
              <a:t>LPG – Long Period Grating </a:t>
            </a:r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pt-PT" smtClean="0"/>
              <a:t>13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782524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Questions?	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GB" dirty="0" smtClean="0"/>
          </a:p>
          <a:p>
            <a:pPr marL="0" indent="0" algn="ctr">
              <a:buNone/>
            </a:pPr>
            <a:r>
              <a:rPr lang="en-GB" sz="19900" dirty="0" smtClean="0"/>
              <a:t>?</a:t>
            </a:r>
          </a:p>
          <a:p>
            <a:pPr marL="0" indent="0" algn="ctr">
              <a:buNone/>
            </a:pPr>
            <a:r>
              <a:rPr lang="en-GB" dirty="0" smtClean="0"/>
              <a:t>					</a:t>
            </a:r>
          </a:p>
          <a:p>
            <a:pPr marL="0" indent="0" algn="ctr">
              <a:buNone/>
            </a:pPr>
            <a:r>
              <a:rPr lang="en-GB" dirty="0"/>
              <a:t>	</a:t>
            </a:r>
            <a:r>
              <a:rPr lang="en-GB" dirty="0" smtClean="0"/>
              <a:t>		</a:t>
            </a:r>
          </a:p>
          <a:p>
            <a:pPr marL="0" indent="0" algn="ctr">
              <a:buNone/>
            </a:pPr>
            <a:r>
              <a:rPr lang="en-GB" dirty="0"/>
              <a:t>	</a:t>
            </a:r>
            <a:r>
              <a:rPr lang="en-GB" dirty="0" smtClean="0"/>
              <a:t>								Thank you!</a:t>
            </a:r>
            <a:endParaRPr lang="en-GB" sz="1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pt-PT" smtClean="0"/>
              <a:t>14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78202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5.3 – Humidity Tables Examples</a:t>
            </a:r>
            <a:endParaRPr lang="en-GB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4914900" cy="1782841"/>
          </a:xfrm>
        </p:spPr>
        <p:txBody>
          <a:bodyPr>
            <a:normAutofit/>
          </a:bodyPr>
          <a:lstStyle/>
          <a:p>
            <a:r>
              <a:rPr lang="en-GB" b="1" dirty="0" smtClean="0"/>
              <a:t>Humidity Tables</a:t>
            </a:r>
          </a:p>
          <a:p>
            <a:pPr lvl="1"/>
            <a:r>
              <a:rPr lang="en-GB" dirty="0" smtClean="0"/>
              <a:t>25°C, 15°C, 0°C, -15°C</a:t>
            </a:r>
          </a:p>
          <a:p>
            <a:pPr lvl="1"/>
            <a:r>
              <a:rPr lang="en-GB" dirty="0" smtClean="0"/>
              <a:t>Reference values for the flows</a:t>
            </a:r>
          </a:p>
          <a:p>
            <a:pPr lvl="2"/>
            <a:r>
              <a:rPr lang="en-GB" dirty="0" smtClean="0"/>
              <a:t>Ln/h – </a:t>
            </a:r>
            <a:r>
              <a:rPr lang="en-GB" dirty="0" err="1" smtClean="0"/>
              <a:t>Liters</a:t>
            </a:r>
            <a:r>
              <a:rPr lang="en-GB" dirty="0" smtClean="0"/>
              <a:t> nominal per hour</a:t>
            </a:r>
            <a:endParaRPr lang="en-GB" dirty="0"/>
          </a:p>
          <a:p>
            <a:pPr lvl="2"/>
            <a:endParaRPr lang="en-GB" dirty="0" smtClean="0"/>
          </a:p>
        </p:txBody>
      </p:sp>
      <p:graphicFrame>
        <p:nvGraphicFramePr>
          <p:cNvPr id="14" name="Content Placeholder 1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246364486"/>
              </p:ext>
            </p:extLst>
          </p:nvPr>
        </p:nvGraphicFramePr>
        <p:xfrm>
          <a:off x="6095240" y="2980534"/>
          <a:ext cx="4914900" cy="2773680"/>
        </p:xfrm>
        <a:graphic>
          <a:graphicData uri="http://schemas.openxmlformats.org/drawingml/2006/table">
            <a:tbl>
              <a:tblPr/>
              <a:tblGrid>
                <a:gridCol w="982980"/>
                <a:gridCol w="982980"/>
                <a:gridCol w="982980"/>
                <a:gridCol w="982980"/>
                <a:gridCol w="982980"/>
              </a:tblGrid>
              <a:tr h="200025">
                <a:tc gridSpan="3">
                  <a:txBody>
                    <a:bodyPr/>
                    <a:lstStyle/>
                    <a:p>
                      <a:pPr algn="ctr" rtl="0" fontAlgn="b"/>
                      <a:r>
                        <a:rPr lang="en-GB" dirty="0">
                          <a:effectLst/>
                        </a:rPr>
                        <a:t>RH Test</a:t>
                      </a:r>
                    </a:p>
                  </a:txBody>
                  <a:tcPr marL="29489" marR="29489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b="1" dirty="0">
                          <a:solidFill>
                            <a:srgbClr val="002060"/>
                          </a:solidFill>
                          <a:effectLst/>
                        </a:rPr>
                        <a:t>T = 25° C</a:t>
                      </a:r>
                    </a:p>
                  </a:txBody>
                  <a:tcPr marL="29489" marR="29489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000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>
                          <a:effectLst/>
                        </a:rPr>
                        <a:t>Elapsed Time</a:t>
                      </a:r>
                    </a:p>
                  </a:txBody>
                  <a:tcPr marL="29489" marR="29489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dirty="0">
                          <a:effectLst/>
                        </a:rPr>
                        <a:t>Real Time</a:t>
                      </a:r>
                    </a:p>
                  </a:txBody>
                  <a:tcPr marL="29489" marR="29489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>
                          <a:effectLst/>
                        </a:rPr>
                        <a:t>Box IN (ln/h)</a:t>
                      </a:r>
                    </a:p>
                  </a:txBody>
                  <a:tcPr marL="29489" marR="29489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>
                          <a:effectLst/>
                        </a:rPr>
                        <a:t>H2O (ln/h)</a:t>
                      </a:r>
                    </a:p>
                  </a:txBody>
                  <a:tcPr marL="29489" marR="29489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>
                          <a:effectLst/>
                        </a:rPr>
                        <a:t>RH (%)</a:t>
                      </a:r>
                    </a:p>
                  </a:txBody>
                  <a:tcPr marL="29489" marR="29489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>
                          <a:effectLst/>
                        </a:rPr>
                        <a:t>0:00</a:t>
                      </a:r>
                    </a:p>
                  </a:txBody>
                  <a:tcPr marL="29489" marR="29489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dirty="0" smtClean="0">
                          <a:effectLst/>
                        </a:rPr>
                        <a:t>09:53</a:t>
                      </a:r>
                      <a:endParaRPr lang="en-GB" dirty="0">
                        <a:effectLst/>
                      </a:endParaRPr>
                    </a:p>
                  </a:txBody>
                  <a:tcPr marL="29489" marR="29489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>
                          <a:effectLst/>
                        </a:rPr>
                        <a:t>60</a:t>
                      </a:r>
                    </a:p>
                  </a:txBody>
                  <a:tcPr marL="29489" marR="29489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dirty="0" smtClean="0">
                          <a:effectLst/>
                        </a:rPr>
                        <a:t>0.0</a:t>
                      </a:r>
                      <a:endParaRPr lang="en-GB" dirty="0">
                        <a:effectLst/>
                      </a:endParaRPr>
                    </a:p>
                  </a:txBody>
                  <a:tcPr marL="29489" marR="29489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>
                          <a:effectLst/>
                        </a:rPr>
                        <a:t>0.56</a:t>
                      </a:r>
                    </a:p>
                  </a:txBody>
                  <a:tcPr marL="29489" marR="29489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>
                          <a:effectLst/>
                        </a:rPr>
                        <a:t>1:30</a:t>
                      </a:r>
                    </a:p>
                  </a:txBody>
                  <a:tcPr marL="29489" marR="29489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>
                          <a:effectLst/>
                        </a:rPr>
                        <a:t>11:23</a:t>
                      </a:r>
                    </a:p>
                  </a:txBody>
                  <a:tcPr marL="29489" marR="29489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>
                          <a:effectLst/>
                        </a:rPr>
                        <a:t>50</a:t>
                      </a:r>
                    </a:p>
                  </a:txBody>
                  <a:tcPr marL="29489" marR="29489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>
                          <a:effectLst/>
                        </a:rPr>
                        <a:t>8.5</a:t>
                      </a:r>
                    </a:p>
                  </a:txBody>
                  <a:tcPr marL="29489" marR="29489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dirty="0" smtClean="0">
                          <a:effectLst/>
                        </a:rPr>
                        <a:t>20.40</a:t>
                      </a:r>
                      <a:endParaRPr lang="en-GB" dirty="0">
                        <a:effectLst/>
                      </a:endParaRPr>
                    </a:p>
                  </a:txBody>
                  <a:tcPr marL="29489" marR="29489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>
                          <a:effectLst/>
                        </a:rPr>
                        <a:t>3:00</a:t>
                      </a:r>
                    </a:p>
                  </a:txBody>
                  <a:tcPr marL="29489" marR="29489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>
                          <a:effectLst/>
                        </a:rPr>
                        <a:t>12:53</a:t>
                      </a:r>
                    </a:p>
                  </a:txBody>
                  <a:tcPr marL="29489" marR="29489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>
                          <a:effectLst/>
                        </a:rPr>
                        <a:t>40</a:t>
                      </a:r>
                    </a:p>
                  </a:txBody>
                  <a:tcPr marL="29489" marR="29489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dirty="0" smtClean="0">
                          <a:effectLst/>
                        </a:rPr>
                        <a:t>12.0</a:t>
                      </a:r>
                      <a:endParaRPr lang="en-GB" dirty="0">
                        <a:effectLst/>
                      </a:endParaRPr>
                    </a:p>
                  </a:txBody>
                  <a:tcPr marL="29489" marR="29489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>
                          <a:effectLst/>
                        </a:rPr>
                        <a:t>35.26</a:t>
                      </a:r>
                    </a:p>
                  </a:txBody>
                  <a:tcPr marL="29489" marR="29489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>
                          <a:effectLst/>
                        </a:rPr>
                        <a:t>4:30</a:t>
                      </a:r>
                    </a:p>
                  </a:txBody>
                  <a:tcPr marL="29489" marR="29489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dirty="0">
                          <a:effectLst/>
                        </a:rPr>
                        <a:t>14:23</a:t>
                      </a:r>
                    </a:p>
                  </a:txBody>
                  <a:tcPr marL="29489" marR="29489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>
                          <a:effectLst/>
                        </a:rPr>
                        <a:t>30</a:t>
                      </a:r>
                    </a:p>
                  </a:txBody>
                  <a:tcPr marL="29489" marR="29489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>
                          <a:effectLst/>
                        </a:rPr>
                        <a:t>12.5</a:t>
                      </a:r>
                    </a:p>
                  </a:txBody>
                  <a:tcPr marL="29489" marR="29489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>
                          <a:effectLst/>
                        </a:rPr>
                        <a:t>46.52</a:t>
                      </a:r>
                    </a:p>
                  </a:txBody>
                  <a:tcPr marL="29489" marR="29489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>
                          <a:effectLst/>
                        </a:rPr>
                        <a:t>6:00</a:t>
                      </a:r>
                    </a:p>
                  </a:txBody>
                  <a:tcPr marL="29489" marR="29489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>
                          <a:effectLst/>
                        </a:rPr>
                        <a:t>15:53</a:t>
                      </a:r>
                    </a:p>
                  </a:txBody>
                  <a:tcPr marL="29489" marR="29489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>
                          <a:effectLst/>
                        </a:rPr>
                        <a:t>25</a:t>
                      </a:r>
                    </a:p>
                  </a:txBody>
                  <a:tcPr marL="29489" marR="29489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dirty="0" smtClean="0">
                          <a:effectLst/>
                        </a:rPr>
                        <a:t>16.0</a:t>
                      </a:r>
                      <a:endParaRPr lang="en-GB" dirty="0">
                        <a:effectLst/>
                      </a:endParaRPr>
                    </a:p>
                  </a:txBody>
                  <a:tcPr marL="29489" marR="29489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dirty="0" smtClean="0">
                          <a:effectLst/>
                        </a:rPr>
                        <a:t>64.80</a:t>
                      </a:r>
                      <a:endParaRPr lang="en-GB" dirty="0">
                        <a:effectLst/>
                      </a:endParaRPr>
                    </a:p>
                  </a:txBody>
                  <a:tcPr marL="29489" marR="29489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>
                          <a:effectLst/>
                        </a:rPr>
                        <a:t>7:30</a:t>
                      </a:r>
                    </a:p>
                  </a:txBody>
                  <a:tcPr marL="29489" marR="29489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>
                          <a:effectLst/>
                        </a:rPr>
                        <a:t>17:23</a:t>
                      </a:r>
                    </a:p>
                  </a:txBody>
                  <a:tcPr marL="29489" marR="29489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>
                          <a:effectLst/>
                        </a:rPr>
                        <a:t>25</a:t>
                      </a:r>
                    </a:p>
                  </a:txBody>
                  <a:tcPr marL="29489" marR="29489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>
                          <a:effectLst/>
                        </a:rPr>
                        <a:t>18.5</a:t>
                      </a:r>
                    </a:p>
                  </a:txBody>
                  <a:tcPr marL="29489" marR="29489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dirty="0" smtClean="0">
                          <a:effectLst/>
                        </a:rPr>
                        <a:t>68.50</a:t>
                      </a:r>
                      <a:endParaRPr lang="en-GB" dirty="0">
                        <a:effectLst/>
                      </a:endParaRPr>
                    </a:p>
                  </a:txBody>
                  <a:tcPr marL="29489" marR="29489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pt-PT" smtClean="0"/>
              <a:t>15</a:t>
            </a:fld>
            <a:endParaRPr lang="pt-PT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625728"/>
              </p:ext>
            </p:extLst>
          </p:nvPr>
        </p:nvGraphicFramePr>
        <p:xfrm>
          <a:off x="1104900" y="3492360"/>
          <a:ext cx="4762500" cy="2148840"/>
        </p:xfrm>
        <a:graphic>
          <a:graphicData uri="http://schemas.openxmlformats.org/drawingml/2006/table">
            <a:tbl>
              <a:tblPr/>
              <a:tblGrid>
                <a:gridCol w="952500"/>
                <a:gridCol w="952500"/>
                <a:gridCol w="952500"/>
                <a:gridCol w="952500"/>
                <a:gridCol w="952500"/>
              </a:tblGrid>
              <a:tr h="303683">
                <a:tc gridSpan="3">
                  <a:txBody>
                    <a:bodyPr/>
                    <a:lstStyle/>
                    <a:p>
                      <a:pPr algn="ctr" rtl="0" fontAlgn="b"/>
                      <a:r>
                        <a:rPr lang="en-GB" dirty="0">
                          <a:effectLst/>
                        </a:rPr>
                        <a:t>RH Test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800" b="1" dirty="0">
                          <a:solidFill>
                            <a:srgbClr val="002060"/>
                          </a:solidFill>
                          <a:effectLst/>
                        </a:rPr>
                        <a:t>T = 15° C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000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>
                          <a:effectLst/>
                        </a:rPr>
                        <a:t>Elapsed Time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>
                          <a:effectLst/>
                        </a:rPr>
                        <a:t>Real Time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>
                          <a:effectLst/>
                        </a:rPr>
                        <a:t>Box IN (ln/h)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>
                          <a:effectLst/>
                        </a:rPr>
                        <a:t>H2O (ln/h)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>
                          <a:effectLst/>
                        </a:rPr>
                        <a:t>RH (%)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>
                          <a:effectLst/>
                        </a:rPr>
                        <a:t>0:00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>
                          <a:effectLst/>
                        </a:rPr>
                        <a:t>11:30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>
                          <a:effectLst/>
                        </a:rPr>
                        <a:t>60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dirty="0" smtClean="0">
                          <a:effectLst/>
                        </a:rPr>
                        <a:t>0.0</a:t>
                      </a:r>
                      <a:endParaRPr lang="en-GB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dirty="0" smtClean="0">
                          <a:effectLst/>
                        </a:rPr>
                        <a:t>1.0</a:t>
                      </a:r>
                      <a:endParaRPr lang="en-GB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>
                          <a:effectLst/>
                        </a:rPr>
                        <a:t>1:30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>
                          <a:effectLst/>
                        </a:rPr>
                        <a:t>13:00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>
                          <a:effectLst/>
                        </a:rPr>
                        <a:t>60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dirty="0" smtClean="0">
                          <a:effectLst/>
                        </a:rPr>
                        <a:t>2.0</a:t>
                      </a:r>
                      <a:endParaRPr lang="en-GB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>
                          <a:effectLst/>
                        </a:rPr>
                        <a:t>6.3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>
                          <a:effectLst/>
                        </a:rPr>
                        <a:t>3:30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>
                          <a:effectLst/>
                        </a:rPr>
                        <a:t>15:00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>
                          <a:effectLst/>
                        </a:rPr>
                        <a:t>60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>
                          <a:effectLst/>
                        </a:rPr>
                        <a:t>2.5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dirty="0">
                          <a:effectLst/>
                        </a:rPr>
                        <a:t>9.7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>
                          <a:effectLst/>
                        </a:rPr>
                        <a:t>5:30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dirty="0">
                          <a:effectLst/>
                        </a:rPr>
                        <a:t>17:00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dirty="0">
                          <a:effectLst/>
                        </a:rPr>
                        <a:t>50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dirty="0">
                          <a:effectLst/>
                        </a:rPr>
                        <a:t>2.5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dirty="0">
                          <a:effectLst/>
                        </a:rPr>
                        <a:t>13.6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1" name="Content Placeholder 4"/>
          <p:cNvSpPr txBox="1">
            <a:spLocks/>
          </p:cNvSpPr>
          <p:nvPr/>
        </p:nvSpPr>
        <p:spPr>
          <a:xfrm>
            <a:off x="6095241" y="1600200"/>
            <a:ext cx="4914900" cy="457199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 smtClean="0"/>
              <a:t>2 Tests per Temperature</a:t>
            </a:r>
          </a:p>
          <a:p>
            <a:pPr lvl="1"/>
            <a:r>
              <a:rPr lang="en-GB" dirty="0" smtClean="0"/>
              <a:t>Small range – (0-15% of RH) </a:t>
            </a:r>
          </a:p>
          <a:p>
            <a:pPr lvl="1"/>
            <a:r>
              <a:rPr lang="en-GB" dirty="0" smtClean="0"/>
              <a:t>Long Range – (0-70% of RH)</a:t>
            </a:r>
          </a:p>
          <a:p>
            <a:pPr lvl="2"/>
            <a:endParaRPr lang="en-GB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2931953" y="3123028"/>
            <a:ext cx="1260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Example 1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7922293" y="2611716"/>
            <a:ext cx="1260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Example 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2634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3600" dirty="0" smtClean="0"/>
              <a:t>Resume</a:t>
            </a:r>
            <a:endParaRPr lang="pt-PT" sz="36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Specially designed for Humidity sensing applications</a:t>
            </a:r>
          </a:p>
          <a:p>
            <a:r>
              <a:rPr lang="en-GB" dirty="0" smtClean="0"/>
              <a:t>Built at CERN in aluminium</a:t>
            </a:r>
          </a:p>
          <a:p>
            <a:pPr lvl="1"/>
            <a:r>
              <a:rPr lang="en-GB" dirty="0" smtClean="0"/>
              <a:t>Available in PH-DT laboratory (Crystal Palace)</a:t>
            </a:r>
          </a:p>
          <a:p>
            <a:r>
              <a:rPr lang="en-GB" dirty="0" smtClean="0"/>
              <a:t>Polystyrene box</a:t>
            </a:r>
          </a:p>
          <a:p>
            <a:r>
              <a:rPr lang="en-GB" dirty="0" smtClean="0"/>
              <a:t>Equipped with</a:t>
            </a:r>
          </a:p>
          <a:p>
            <a:pPr lvl="1"/>
            <a:r>
              <a:rPr lang="en-GB" dirty="0" smtClean="0"/>
              <a:t>4 x Temperature </a:t>
            </a:r>
            <a:r>
              <a:rPr lang="en-GB" dirty="0"/>
              <a:t>sensors (PT100</a:t>
            </a:r>
            <a:r>
              <a:rPr lang="en-GB" dirty="0" smtClean="0"/>
              <a:t>)</a:t>
            </a:r>
          </a:p>
          <a:p>
            <a:pPr lvl="1"/>
            <a:r>
              <a:rPr lang="en-GB" dirty="0"/>
              <a:t>4 x </a:t>
            </a:r>
            <a:r>
              <a:rPr lang="en-GB" dirty="0" smtClean="0"/>
              <a:t>Commercial Hygrometers (</a:t>
            </a:r>
            <a:r>
              <a:rPr lang="en-GB" dirty="0"/>
              <a:t>HIH-4000)</a:t>
            </a:r>
          </a:p>
          <a:p>
            <a:pPr lvl="1"/>
            <a:r>
              <a:rPr lang="en-GB" dirty="0" smtClean="0"/>
              <a:t>Dew Point Meter (Dew Prime II)</a:t>
            </a:r>
          </a:p>
          <a:p>
            <a:pPr lvl="1"/>
            <a:r>
              <a:rPr lang="en-GB" dirty="0" smtClean="0"/>
              <a:t>FOS (</a:t>
            </a:r>
            <a:r>
              <a:rPr lang="en-GB" dirty="0" err="1" smtClean="0"/>
              <a:t>Fiber</a:t>
            </a:r>
            <a:r>
              <a:rPr lang="en-GB" dirty="0" smtClean="0"/>
              <a:t> Optic Sensors)</a:t>
            </a:r>
            <a:endParaRPr lang="en-GB" dirty="0"/>
          </a:p>
          <a:p>
            <a:endParaRPr lang="en-GB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2071A-F197-4E45-9880-8074B0BCD194}" type="slidenum">
              <a:rPr lang="pt-PT" smtClean="0"/>
              <a:t>2</a:t>
            </a:fld>
            <a:endParaRPr lang="pt-PT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Thermo</a:t>
            </a:r>
            <a:r>
              <a:rPr lang="en-GB" dirty="0" smtClean="0"/>
              <a:t>–Regulated Chamber</a:t>
            </a:r>
            <a:endParaRPr lang="en-GB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709" y="2475297"/>
            <a:ext cx="4919663" cy="3696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25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3600" dirty="0" smtClean="0"/>
              <a:t>System Schemactic</a:t>
            </a:r>
            <a:endParaRPr lang="en-GB" sz="36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pt-PT" smtClean="0"/>
              <a:t>3</a:t>
            </a:fld>
            <a:endParaRPr lang="pt-PT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900" y="2430646"/>
            <a:ext cx="9982200" cy="2911108"/>
          </a:xfrm>
        </p:spPr>
      </p:pic>
    </p:spTree>
    <p:extLst>
      <p:ext uri="{BB962C8B-B14F-4D97-AF65-F5344CB8AC3E}">
        <p14:creationId xmlns:p14="http://schemas.microsoft.com/office/powerpoint/2010/main" val="4271321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Proposed Tasks for 6 months (May-October)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4900" y="2061839"/>
            <a:ext cx="4914900" cy="4571999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 dirty="0" smtClean="0"/>
              <a:t>LabVIEW Visual Interface</a:t>
            </a:r>
          </a:p>
          <a:p>
            <a:pPr lvl="1"/>
            <a:r>
              <a:rPr lang="en-GB" dirty="0" smtClean="0"/>
              <a:t>Need of an update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Reorganization of the setup</a:t>
            </a:r>
          </a:p>
          <a:p>
            <a:pPr lvl="1"/>
            <a:r>
              <a:rPr lang="en-GB" dirty="0" smtClean="0"/>
              <a:t>Unconnected wires</a:t>
            </a:r>
          </a:p>
          <a:p>
            <a:pPr lvl="1"/>
            <a:r>
              <a:rPr lang="en-GB" dirty="0" smtClean="0"/>
              <a:t>Unconnected sensors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Switch the manual system to an automatic system</a:t>
            </a:r>
          </a:p>
          <a:p>
            <a:pPr lvl="1"/>
            <a:r>
              <a:rPr lang="en-GB" dirty="0" smtClean="0"/>
              <a:t>Mass flow controllers (MFCs)</a:t>
            </a:r>
          </a:p>
          <a:p>
            <a:pPr marL="457200" indent="-457200">
              <a:buFont typeface="+mj-lt"/>
              <a:buAutoNum type="arabicPeriod"/>
            </a:pPr>
            <a:endParaRPr lang="en-GB" dirty="0" smtClean="0"/>
          </a:p>
          <a:p>
            <a:pPr marL="457200" indent="-457200">
              <a:buFont typeface="+mj-lt"/>
              <a:buAutoNum type="arabicPeriod"/>
            </a:pPr>
            <a:endParaRPr lang="en-GB" dirty="0" smtClean="0"/>
          </a:p>
          <a:p>
            <a:pPr marL="457200" indent="-457200">
              <a:buFont typeface="+mj-lt"/>
              <a:buAutoNum type="arabicPeriod"/>
            </a:pP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6170682" y="2061839"/>
            <a:ext cx="4914900" cy="4571999"/>
          </a:xfrm>
        </p:spPr>
        <p:txBody>
          <a:bodyPr/>
          <a:lstStyle/>
          <a:p>
            <a:pPr marL="457200" indent="-457200">
              <a:buFont typeface="+mj-lt"/>
              <a:buAutoNum type="arabicPeriod" startAt="4"/>
            </a:pPr>
            <a:r>
              <a:rPr lang="en-GB" dirty="0" smtClean="0"/>
              <a:t>Introduction to FOS</a:t>
            </a:r>
          </a:p>
          <a:p>
            <a:pPr lvl="1"/>
            <a:r>
              <a:rPr lang="en-GB" dirty="0" smtClean="0"/>
              <a:t>First approach to the theoretical bases 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en-GB" dirty="0" smtClean="0"/>
              <a:t>Experimental Tests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 smtClean="0"/>
              <a:t>Temperature tests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 smtClean="0"/>
              <a:t>Humidity Tests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 smtClean="0"/>
              <a:t>Data Analysis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pt-PT" smtClean="0"/>
              <a:t>4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728226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1 – Setup Developments </a:t>
            </a:r>
            <a:r>
              <a:rPr lang="en-GB" sz="3600" dirty="0"/>
              <a:t>– </a:t>
            </a:r>
            <a:r>
              <a:rPr lang="en-GB" sz="3600" dirty="0" smtClean="0"/>
              <a:t>LabVIEW </a:t>
            </a:r>
            <a:r>
              <a:rPr lang="en-GB" sz="3600" dirty="0"/>
              <a:t>Interface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7172" y="1600200"/>
            <a:ext cx="4919472" cy="823912"/>
          </a:xfrm>
        </p:spPr>
        <p:txBody>
          <a:bodyPr/>
          <a:lstStyle/>
          <a:p>
            <a:r>
              <a:rPr lang="en-GB" dirty="0"/>
              <a:t>Block Diagram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94980" y="1600200"/>
            <a:ext cx="5590602" cy="823912"/>
          </a:xfrm>
        </p:spPr>
        <p:txBody>
          <a:bodyPr/>
          <a:lstStyle/>
          <a:p>
            <a:r>
              <a:rPr lang="en-GB" dirty="0"/>
              <a:t>Visual Interface</a:t>
            </a:r>
          </a:p>
        </p:txBody>
      </p:sp>
      <p:pic>
        <p:nvPicPr>
          <p:cNvPr id="7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172" y="2605732"/>
            <a:ext cx="4919663" cy="3384848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980" y="2685942"/>
            <a:ext cx="6399420" cy="3201510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pt-PT" smtClean="0"/>
              <a:t>5</a:t>
            </a:fld>
            <a:endParaRPr lang="pt-PT" dirty="0"/>
          </a:p>
        </p:txBody>
      </p:sp>
      <p:sp>
        <p:nvSpPr>
          <p:cNvPr id="4" name="Oval 3"/>
          <p:cNvSpPr/>
          <p:nvPr/>
        </p:nvSpPr>
        <p:spPr>
          <a:xfrm>
            <a:off x="1705510" y="2605732"/>
            <a:ext cx="2568539" cy="1432012"/>
          </a:xfrm>
          <a:prstGeom prst="ellipse">
            <a:avLst/>
          </a:prstGeom>
          <a:solidFill>
            <a:schemeClr val="accent1">
              <a:alpha val="29000"/>
            </a:schemeClr>
          </a:solidFill>
          <a:ln>
            <a:solidFill>
              <a:schemeClr val="accent1">
                <a:shade val="50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1787704" y="3965825"/>
            <a:ext cx="3424828" cy="1130157"/>
          </a:xfrm>
          <a:prstGeom prst="ellipse">
            <a:avLst/>
          </a:prstGeom>
          <a:solidFill>
            <a:schemeClr val="accent1">
              <a:alpha val="29000"/>
            </a:schemeClr>
          </a:solidFill>
          <a:ln>
            <a:solidFill>
              <a:schemeClr val="accent1">
                <a:shade val="50000"/>
                <a:alpha val="2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1941816" y="4978203"/>
            <a:ext cx="3424828" cy="1130157"/>
          </a:xfrm>
          <a:prstGeom prst="ellipse">
            <a:avLst/>
          </a:prstGeom>
          <a:solidFill>
            <a:schemeClr val="accent1">
              <a:alpha val="29000"/>
            </a:schemeClr>
          </a:solidFill>
          <a:ln>
            <a:solidFill>
              <a:schemeClr val="accent1">
                <a:shade val="50000"/>
                <a:alpha val="2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4548503" y="6576054"/>
            <a:ext cx="30934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Report : </a:t>
            </a:r>
            <a:r>
              <a:rPr lang="en-GB" sz="1400" dirty="0"/>
              <a:t>Plug-In FOS LabVIEW </a:t>
            </a:r>
            <a:r>
              <a:rPr lang="en-GB" sz="1400" dirty="0" smtClean="0"/>
              <a:t>VI.pdf</a:t>
            </a:r>
            <a:endParaRPr lang="en-GB" sz="1400" dirty="0"/>
          </a:p>
        </p:txBody>
      </p:sp>
      <p:sp>
        <p:nvSpPr>
          <p:cNvPr id="12" name="Right Arrow 11"/>
          <p:cNvSpPr/>
          <p:nvPr/>
        </p:nvSpPr>
        <p:spPr>
          <a:xfrm rot="6711114">
            <a:off x="3016705" y="1901906"/>
            <a:ext cx="966827" cy="307649"/>
          </a:xfrm>
          <a:prstGeom prst="rightArrow">
            <a:avLst/>
          </a:prstGeom>
          <a:solidFill>
            <a:schemeClr val="accent1">
              <a:alpha val="29000"/>
            </a:schemeClr>
          </a:solidFill>
          <a:ln>
            <a:solidFill>
              <a:schemeClr val="accent1">
                <a:shade val="50000"/>
                <a:alpha val="2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ight Arrow 12"/>
          <p:cNvSpPr/>
          <p:nvPr/>
        </p:nvSpPr>
        <p:spPr>
          <a:xfrm rot="6711114">
            <a:off x="3493519" y="3226526"/>
            <a:ext cx="966827" cy="307649"/>
          </a:xfrm>
          <a:prstGeom prst="rightArrow">
            <a:avLst/>
          </a:prstGeom>
          <a:solidFill>
            <a:schemeClr val="accent1">
              <a:alpha val="29000"/>
            </a:schemeClr>
          </a:solidFill>
          <a:ln>
            <a:solidFill>
              <a:schemeClr val="accent1">
                <a:shade val="50000"/>
                <a:alpha val="2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ight Arrow 13"/>
          <p:cNvSpPr/>
          <p:nvPr/>
        </p:nvSpPr>
        <p:spPr>
          <a:xfrm rot="6711114">
            <a:off x="3485787" y="4282463"/>
            <a:ext cx="966827" cy="307649"/>
          </a:xfrm>
          <a:prstGeom prst="rightArrow">
            <a:avLst/>
          </a:prstGeom>
          <a:solidFill>
            <a:schemeClr val="accent1">
              <a:alpha val="29000"/>
            </a:schemeClr>
          </a:solidFill>
          <a:ln>
            <a:solidFill>
              <a:schemeClr val="accent1">
                <a:shade val="50000"/>
                <a:alpha val="2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1823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6" grpId="0" animBg="1"/>
      <p:bldP spid="6" grpId="1" animBg="1"/>
      <p:bldP spid="10" grpId="0" animBg="1"/>
      <p:bldP spid="10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2 – Setup Improvements</a:t>
            </a:r>
            <a:endParaRPr lang="en-GB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272540"/>
            <a:ext cx="9980682" cy="823912"/>
          </a:xfrm>
        </p:spPr>
        <p:txBody>
          <a:bodyPr/>
          <a:lstStyle/>
          <a:p>
            <a:r>
              <a:rPr lang="en-GB" dirty="0"/>
              <a:t>Clean and re-organization of the </a:t>
            </a:r>
            <a:r>
              <a:rPr lang="en-GB" dirty="0" smtClean="0"/>
              <a:t>experimental setup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1104900" y="2096452"/>
            <a:ext cx="4602480" cy="1845475"/>
          </a:xfrm>
        </p:spPr>
        <p:txBody>
          <a:bodyPr>
            <a:normAutofit/>
          </a:bodyPr>
          <a:lstStyle/>
          <a:p>
            <a:pPr lvl="1"/>
            <a:r>
              <a:rPr lang="en-GB" dirty="0" smtClean="0"/>
              <a:t>Removal of the unconnected wires</a:t>
            </a:r>
          </a:p>
          <a:p>
            <a:pPr lvl="1"/>
            <a:r>
              <a:rPr lang="en-GB" dirty="0" smtClean="0"/>
              <a:t>Reduction of the length of the wires</a:t>
            </a:r>
          </a:p>
          <a:p>
            <a:pPr lvl="1"/>
            <a:r>
              <a:rPr lang="en-GB" dirty="0" smtClean="0"/>
              <a:t>Removal of the unnecessary wires joints </a:t>
            </a:r>
          </a:p>
          <a:p>
            <a:pPr lvl="1"/>
            <a:r>
              <a:rPr lang="en-GB" dirty="0"/>
              <a:t>Reconnection of all sensors </a:t>
            </a:r>
          </a:p>
          <a:p>
            <a:pPr lvl="1"/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9" name="Content Placeholder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6831" y="3468804"/>
            <a:ext cx="4237134" cy="31788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49400" y="3750102"/>
            <a:ext cx="146232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GB" sz="2000" b="1" dirty="0" smtClean="0"/>
              <a:t>Before: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175251" y="3750102"/>
            <a:ext cx="2743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2000" b="1" dirty="0" smtClean="0"/>
              <a:t>After: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pt-PT" smtClean="0"/>
              <a:t>6</a:t>
            </a:fld>
            <a:endParaRPr lang="pt-PT" dirty="0"/>
          </a:p>
        </p:txBody>
      </p:sp>
      <p:sp>
        <p:nvSpPr>
          <p:cNvPr id="14" name="Content Placeholder 4"/>
          <p:cNvSpPr txBox="1">
            <a:spLocks/>
          </p:cNvSpPr>
          <p:nvPr/>
        </p:nvSpPr>
        <p:spPr>
          <a:xfrm>
            <a:off x="6304791" y="2089784"/>
            <a:ext cx="5119122" cy="1845475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dirty="0" smtClean="0"/>
              <a:t>Connection of all the ground planes</a:t>
            </a:r>
          </a:p>
          <a:p>
            <a:pPr lvl="1"/>
            <a:r>
              <a:rPr lang="en-GB" dirty="0"/>
              <a:t>Reduction of the length of the tubes</a:t>
            </a:r>
          </a:p>
          <a:p>
            <a:pPr lvl="1"/>
            <a:r>
              <a:rPr lang="en-GB" dirty="0"/>
              <a:t>Fix some air leaks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8347" y="3468804"/>
            <a:ext cx="4237135" cy="31788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548503" y="6567587"/>
            <a:ext cx="2859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Report : </a:t>
            </a:r>
            <a:r>
              <a:rPr lang="en-GB" sz="1400" dirty="0"/>
              <a:t>Oscillations </a:t>
            </a:r>
            <a:r>
              <a:rPr lang="en-GB" sz="1400" dirty="0" smtClean="0"/>
              <a:t>Problem.pdf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751786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http://www.bronkhorst.com/images/rightside/product_fotos/low-dp-flow/f-201ev_mass_flow_controller.jpg_332_498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94"/>
          <a:stretch/>
        </p:blipFill>
        <p:spPr bwMode="auto">
          <a:xfrm flipH="1">
            <a:off x="8106972" y="1684496"/>
            <a:ext cx="1435614" cy="1733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</p:spPr>
        <p:txBody>
          <a:bodyPr>
            <a:normAutofit/>
          </a:bodyPr>
          <a:lstStyle/>
          <a:p>
            <a:r>
              <a:rPr lang="en-GB" sz="3600" dirty="0" smtClean="0"/>
              <a:t>3 – Automatization of </a:t>
            </a:r>
            <a:r>
              <a:rPr lang="en-GB" sz="3600" dirty="0"/>
              <a:t>the System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272540"/>
            <a:ext cx="9980682" cy="823912"/>
          </a:xfrm>
        </p:spPr>
        <p:txBody>
          <a:bodyPr/>
          <a:lstStyle/>
          <a:p>
            <a:r>
              <a:rPr lang="en-GB" dirty="0" smtClean="0"/>
              <a:t>Switch from the manual to automatic Valves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1104900" y="2096452"/>
            <a:ext cx="5029570" cy="1845475"/>
          </a:xfrm>
        </p:spPr>
        <p:txBody>
          <a:bodyPr>
            <a:normAutofit/>
          </a:bodyPr>
          <a:lstStyle/>
          <a:p>
            <a:pPr lvl="1"/>
            <a:r>
              <a:rPr lang="en-GB" dirty="0" smtClean="0"/>
              <a:t>2 x Mass </a:t>
            </a:r>
            <a:r>
              <a:rPr lang="en-GB" dirty="0"/>
              <a:t>Flow Controllers (MFCs) </a:t>
            </a:r>
            <a:r>
              <a:rPr lang="en-GB" dirty="0" smtClean="0"/>
              <a:t>Implemented</a:t>
            </a:r>
          </a:p>
          <a:p>
            <a:pPr lvl="2"/>
            <a:r>
              <a:rPr lang="en-GB" dirty="0" smtClean="0"/>
              <a:t>Dry Air – BOX IN (80ln/h)</a:t>
            </a:r>
          </a:p>
          <a:p>
            <a:pPr lvl="2"/>
            <a:r>
              <a:rPr lang="en-GB" dirty="0" smtClean="0"/>
              <a:t>Wet Air – H2O (25ln/h)</a:t>
            </a:r>
          </a:p>
          <a:p>
            <a:pPr lvl="1"/>
            <a:r>
              <a:rPr lang="en-GB" dirty="0" err="1" smtClean="0"/>
              <a:t>Bronckhorst</a:t>
            </a:r>
            <a:r>
              <a:rPr lang="en-GB" dirty="0" smtClean="0"/>
              <a:t> El-Flow F-201CV</a:t>
            </a:r>
            <a:endParaRPr lang="en-GB" dirty="0"/>
          </a:p>
          <a:p>
            <a:pPr lvl="1"/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549400" y="3750102"/>
            <a:ext cx="146232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GB" sz="2000" b="1" dirty="0" smtClean="0"/>
              <a:t>Before: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181242" y="3741872"/>
            <a:ext cx="2743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2000" b="1" dirty="0" smtClean="0"/>
              <a:t>After: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pt-PT" smtClean="0"/>
              <a:t>7</a:t>
            </a:fld>
            <a:endParaRPr lang="pt-PT" dirty="0"/>
          </a:p>
        </p:txBody>
      </p:sp>
      <p:pic>
        <p:nvPicPr>
          <p:cNvPr id="13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7623" y="3423590"/>
            <a:ext cx="2263472" cy="305874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1975" y="3418137"/>
            <a:ext cx="4025608" cy="29789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548503" y="6567587"/>
            <a:ext cx="27426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Report : </a:t>
            </a:r>
            <a:r>
              <a:rPr lang="en-GB" sz="1400" dirty="0"/>
              <a:t>Valves Comparison</a:t>
            </a:r>
            <a:r>
              <a:rPr lang="en-GB" sz="1400" dirty="0" smtClean="0"/>
              <a:t>.pdf</a:t>
            </a:r>
            <a:endParaRPr lang="en-GB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441789" y="4385614"/>
            <a:ext cx="18926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Disadvantages: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Low precision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Set point hard to define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Requires the presence of a test user</a:t>
            </a:r>
          </a:p>
          <a:p>
            <a:endParaRPr lang="en-GB" sz="1200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5001438" y="4468989"/>
            <a:ext cx="18926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Advantages: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Remotely controlled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High precision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/>
              <a:t>Stable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Easily configured</a:t>
            </a:r>
          </a:p>
        </p:txBody>
      </p:sp>
    </p:spTree>
    <p:extLst>
      <p:ext uri="{BB962C8B-B14F-4D97-AF65-F5344CB8AC3E}">
        <p14:creationId xmlns:p14="http://schemas.microsoft.com/office/powerpoint/2010/main" val="3448951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104898" y="76200"/>
            <a:ext cx="9980683" cy="1096962"/>
          </a:xfrm>
        </p:spPr>
        <p:txBody>
          <a:bodyPr>
            <a:normAutofit/>
          </a:bodyPr>
          <a:lstStyle/>
          <a:p>
            <a:r>
              <a:rPr lang="en-GB" sz="3600" dirty="0"/>
              <a:t>3 – Automatization of the System</a:t>
            </a:r>
          </a:p>
        </p:txBody>
      </p:sp>
      <p:sp>
        <p:nvSpPr>
          <p:cNvPr id="26" name="Text Placeholder 2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1">
              <a:spcBef>
                <a:spcPts val="0"/>
              </a:spcBef>
            </a:pPr>
            <a:r>
              <a:rPr lang="en-GB" dirty="0"/>
              <a:t>Easily </a:t>
            </a:r>
            <a:r>
              <a:rPr lang="en-GB" dirty="0" smtClean="0"/>
              <a:t>programmed 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3"/>
          </p:nvPr>
        </p:nvSpPr>
        <p:spPr>
          <a:xfrm>
            <a:off x="5067858" y="1600200"/>
            <a:ext cx="6017724" cy="823912"/>
          </a:xfrm>
        </p:spPr>
        <p:txBody>
          <a:bodyPr/>
          <a:lstStyle/>
          <a:p>
            <a:pPr marL="0" lvl="1">
              <a:spcBef>
                <a:spcPts val="0"/>
              </a:spcBef>
            </a:pPr>
            <a:r>
              <a:rPr lang="en-GB" dirty="0"/>
              <a:t>LabVIEW </a:t>
            </a:r>
            <a:r>
              <a:rPr lang="en-GB" dirty="0" smtClean="0"/>
              <a:t>Interface</a:t>
            </a:r>
            <a:endParaRPr lang="en-GB" dirty="0"/>
          </a:p>
        </p:txBody>
      </p:sp>
      <p:sp>
        <p:nvSpPr>
          <p:cNvPr id="14" name="Text Placeholder 9"/>
          <p:cNvSpPr txBox="1">
            <a:spLocks/>
          </p:cNvSpPr>
          <p:nvPr/>
        </p:nvSpPr>
        <p:spPr>
          <a:xfrm>
            <a:off x="839786" y="1710682"/>
            <a:ext cx="5157787" cy="8239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15" name="Text Placeholder 9"/>
          <p:cNvSpPr txBox="1">
            <a:spLocks/>
          </p:cNvSpPr>
          <p:nvPr/>
        </p:nvSpPr>
        <p:spPr>
          <a:xfrm>
            <a:off x="1104899" y="1326921"/>
            <a:ext cx="5157787" cy="8239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1212" y="2697391"/>
            <a:ext cx="3864908" cy="2558462"/>
          </a:xfrm>
          <a:prstGeom prst="rect">
            <a:avLst/>
          </a:prstGeom>
        </p:spPr>
      </p:pic>
      <p:pic>
        <p:nvPicPr>
          <p:cNvPr id="29" name="Content Placeholder 6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5067858" y="2481563"/>
            <a:ext cx="6887048" cy="2980566"/>
          </a:xfrm>
          <a:prstGeom prst="rect">
            <a:avLst/>
          </a:prstGeom>
        </p:spPr>
      </p:pic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pt-PT" smtClean="0"/>
              <a:t>8</a:t>
            </a:fld>
            <a:endParaRPr lang="pt-PT" dirty="0"/>
          </a:p>
        </p:txBody>
      </p:sp>
      <p:sp>
        <p:nvSpPr>
          <p:cNvPr id="3" name="TextBox 2"/>
          <p:cNvSpPr txBox="1"/>
          <p:nvPr/>
        </p:nvSpPr>
        <p:spPr>
          <a:xfrm>
            <a:off x="1104898" y="5708591"/>
            <a:ext cx="3821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Programmable script to define the aperture of the valves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191234" y="5708590"/>
            <a:ext cx="6763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LabVIEW VI to control the MFCs added to the main VI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9705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4 – </a:t>
            </a:r>
            <a:r>
              <a:rPr lang="en-GB" sz="3600" dirty="0" err="1" smtClean="0"/>
              <a:t>Fiber</a:t>
            </a:r>
            <a:r>
              <a:rPr lang="en-GB" sz="3600" dirty="0" smtClean="0"/>
              <a:t> Optics </a:t>
            </a:r>
            <a:r>
              <a:rPr lang="en-GB" sz="3600" dirty="0"/>
              <a:t>Sensor (FOS) </a:t>
            </a:r>
            <a:endParaRPr lang="pt-PT" sz="36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1175921" y="1173162"/>
            <a:ext cx="4919472" cy="823912"/>
          </a:xfrm>
        </p:spPr>
        <p:txBody>
          <a:bodyPr/>
          <a:lstStyle/>
          <a:p>
            <a:r>
              <a:rPr lang="en-GB" dirty="0" smtClean="0"/>
              <a:t>FBG – </a:t>
            </a:r>
            <a:r>
              <a:rPr lang="en-GB" dirty="0" err="1" smtClean="0"/>
              <a:t>Fiber</a:t>
            </a:r>
            <a:r>
              <a:rPr lang="en-GB" dirty="0" smtClean="0"/>
              <a:t> Bragg Grating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1175921" y="1997074"/>
            <a:ext cx="4919472" cy="4724402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Generation of FOS </a:t>
            </a:r>
          </a:p>
          <a:p>
            <a:pPr lvl="1"/>
            <a:r>
              <a:rPr lang="en-GB" dirty="0" smtClean="0"/>
              <a:t>Reflects particular wavelengths </a:t>
            </a:r>
          </a:p>
          <a:p>
            <a:pPr lvl="2"/>
            <a:r>
              <a:rPr lang="en-GB" dirty="0" smtClean="0"/>
              <a:t>Periodic </a:t>
            </a:r>
            <a:r>
              <a:rPr lang="en-GB" dirty="0"/>
              <a:t>perturbation of the effective index in </a:t>
            </a:r>
            <a:r>
              <a:rPr lang="en-GB" dirty="0" err="1" smtClean="0"/>
              <a:t>fiber´s</a:t>
            </a:r>
            <a:r>
              <a:rPr lang="en-GB" dirty="0" smtClean="0"/>
              <a:t> core</a:t>
            </a:r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r>
              <a:rPr lang="en-GB" dirty="0" smtClean="0"/>
              <a:t>Bare </a:t>
            </a:r>
            <a:r>
              <a:rPr lang="en-GB" dirty="0"/>
              <a:t>FBG sensitive to </a:t>
            </a:r>
            <a:r>
              <a:rPr lang="en-GB" b="1" dirty="0"/>
              <a:t>strain </a:t>
            </a:r>
            <a:r>
              <a:rPr lang="en-GB" dirty="0"/>
              <a:t>and </a:t>
            </a:r>
            <a:r>
              <a:rPr lang="en-GB" b="1" dirty="0" smtClean="0"/>
              <a:t>temperature</a:t>
            </a:r>
          </a:p>
          <a:p>
            <a:pPr lvl="1"/>
            <a:r>
              <a:rPr lang="en-GB" dirty="0" smtClean="0"/>
              <a:t>Strain free packaging -&gt; Thermometer</a:t>
            </a:r>
          </a:p>
          <a:p>
            <a:pPr lvl="1"/>
            <a:endParaRPr lang="en-GB" b="1" dirty="0"/>
          </a:p>
          <a:p>
            <a:endParaRPr lang="en-GB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2071A-F197-4E45-9880-8074B0BCD194}" type="slidenum">
              <a:rPr lang="pt-PT" smtClean="0"/>
              <a:t>9</a:t>
            </a:fld>
            <a:endParaRPr lang="pt-PT" dirty="0"/>
          </a:p>
        </p:txBody>
      </p:sp>
      <p:pic>
        <p:nvPicPr>
          <p:cNvPr id="1026" name="Picture 2" descr="https://upload.wikimedia.org/wikipedia/en/thumb/d/d1/Fiber_Bragg_Grating-en.svg/400px-Fiber_Bragg_Grating-en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657" y="2891770"/>
            <a:ext cx="3810000" cy="299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ontent Placeholder 6"/>
          <p:cNvSpPr txBox="1">
            <a:spLocks/>
          </p:cNvSpPr>
          <p:nvPr/>
        </p:nvSpPr>
        <p:spPr>
          <a:xfrm>
            <a:off x="6173925" y="1997074"/>
            <a:ext cx="4919472" cy="374808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lvl="1">
              <a:spcBef>
                <a:spcPts val="1800"/>
              </a:spcBef>
            </a:pPr>
            <a:r>
              <a:rPr lang="en-GB" dirty="0"/>
              <a:t>Bare FBG </a:t>
            </a:r>
            <a:r>
              <a:rPr lang="en-GB" dirty="0" smtClean="0"/>
              <a:t>not sensitive to </a:t>
            </a:r>
            <a:r>
              <a:rPr lang="en-GB" b="1" dirty="0" smtClean="0"/>
              <a:t>Humidity</a:t>
            </a:r>
            <a:endParaRPr lang="en-GB" dirty="0" smtClean="0"/>
          </a:p>
          <a:p>
            <a:r>
              <a:rPr lang="en-GB" sz="1600" dirty="0"/>
              <a:t>FBG as Humidity Sensors</a:t>
            </a:r>
          </a:p>
          <a:p>
            <a:pPr lvl="1"/>
            <a:r>
              <a:rPr lang="en-GB" dirty="0"/>
              <a:t>Hygroscopic </a:t>
            </a:r>
            <a:r>
              <a:rPr lang="en-GB" dirty="0" smtClean="0"/>
              <a:t>polymers</a:t>
            </a:r>
          </a:p>
          <a:p>
            <a:pPr lvl="1"/>
            <a:endParaRPr lang="en-GB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9818" y="3660071"/>
            <a:ext cx="4919663" cy="3067736"/>
          </a:xfrm>
        </p:spPr>
      </p:pic>
      <p:grpSp>
        <p:nvGrpSpPr>
          <p:cNvPr id="5" name="Group 4"/>
          <p:cNvGrpSpPr/>
          <p:nvPr/>
        </p:nvGrpSpPr>
        <p:grpSpPr>
          <a:xfrm>
            <a:off x="6403492" y="2335464"/>
            <a:ext cx="4272317" cy="2323933"/>
            <a:chOff x="6403492" y="2335464"/>
            <a:chExt cx="4272317" cy="2323933"/>
          </a:xfrm>
        </p:grpSpPr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13" name="Diagram 12"/>
                <p:cNvGraphicFramePr/>
                <p:nvPr>
                  <p:extLst>
                    <p:ext uri="{D42A27DB-BD31-4B8C-83A1-F6EECF244321}">
                      <p14:modId xmlns:p14="http://schemas.microsoft.com/office/powerpoint/2010/main" val="4005555179"/>
                    </p:ext>
                  </p:extLst>
                </p:nvPr>
              </p:nvGraphicFramePr>
              <p:xfrm>
                <a:off x="6403492" y="2335464"/>
                <a:ext cx="4272317" cy="2323933"/>
              </p:xfrm>
              <a:graphic>
                <a:graphicData uri="http://schemas.openxmlformats.org/drawingml/2006/diagram">
                  <dgm:relIds xmlns:dgm="http://schemas.openxmlformats.org/drawingml/2006/diagram" xmlns:r="http://schemas.openxmlformats.org/officeDocument/2006/relationships" r:dm="rId5" r:lo="rId6" r:qs="rId7" r:cs="rId8"/>
                </a:graphicData>
              </a:graphic>
            </p:graphicFrame>
          </mc:Choice>
          <mc:Fallback xmlns="">
            <p:graphicFrame>
              <p:nvGraphicFramePr>
                <p:cNvPr id="13" name="Diagram 12"/>
                <p:cNvGraphicFramePr/>
                <p:nvPr>
                  <p:extLst>
                    <p:ext uri="{D42A27DB-BD31-4B8C-83A1-F6EECF244321}">
                      <p14:modId xmlns:p14="http://schemas.microsoft.com/office/powerpoint/2010/main" val="4005555179"/>
                    </p:ext>
                  </p:extLst>
                </p:nvPr>
              </p:nvGraphicFramePr>
              <p:xfrm>
                <a:off x="6403492" y="2335464"/>
                <a:ext cx="4272317" cy="2323933"/>
              </p:xfrm>
              <a:graphic>
                <a:graphicData uri="http://schemas.openxmlformats.org/drawingml/2006/diagram">
                  <dgm:relIds xmlns:dgm="http://schemas.openxmlformats.org/drawingml/2006/diagram" xmlns:r="http://schemas.openxmlformats.org/officeDocument/2006/relationships" r:dm="rId10" r:lo="rId11" r:qs="rId12" r:cs="rId13"/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9859701" y="3288638"/>
                  <a:ext cx="777049" cy="3252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GB" sz="14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sSub>
                          <m:sSubPr>
                            <m:ctrlPr>
                              <a:rPr lang="en-GB" sz="14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4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GB" sz="14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𝐵𝑟𝑎𝑔𝑔</m:t>
                            </m:r>
                          </m:sub>
                        </m:sSub>
                      </m:oMath>
                    </m:oMathPara>
                  </a14:m>
                  <a:endParaRPr lang="en-GB" sz="14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859701" y="3288638"/>
                  <a:ext cx="777049" cy="325282"/>
                </a:xfrm>
                <a:prstGeom prst="rect">
                  <a:avLst/>
                </a:prstGeom>
                <a:blipFill rotWithShape="0">
                  <a:blip r:embed="rId14"/>
                  <a:stretch>
                    <a:fillRect b="-185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" name="Rectangle 2"/>
          <p:cNvSpPr/>
          <p:nvPr/>
        </p:nvSpPr>
        <p:spPr>
          <a:xfrm>
            <a:off x="6290154" y="1535440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3713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teratura Académica 16x9">
  <a:themeElements>
    <a:clrScheme name="Literatura Académica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cademicLiterature_16x9_TP103431361" id="{0DD75988-6821-490A-B653-E3F97A9E17ED}" vid="{76B4F7B7-0D9C-44A4-94D8-0B4B0926FB28}"/>
    </a:ext>
  </a:extLst>
</a:theme>
</file>

<file path=ppt/theme/theme2.xml><?xml version="1.0" encoding="utf-8"?>
<a:theme xmlns:a="http://schemas.openxmlformats.org/drawingml/2006/main" name="Office Theme">
  <a:themeElements>
    <a:clrScheme name="Literatura Académica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Literatura Académica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61E720F-F05D-4536-9C34-0CFCED65D3B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TS103431380</Template>
  <TotalTime>0</TotalTime>
  <Words>748</Words>
  <Application>Microsoft Office PowerPoint</Application>
  <PresentationFormat>Ecrã Panorâmico</PresentationFormat>
  <Paragraphs>261</Paragraphs>
  <Slides>15</Slides>
  <Notes>10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15</vt:i4>
      </vt:variant>
    </vt:vector>
  </HeadingPairs>
  <TitlesOfParts>
    <vt:vector size="21" baseType="lpstr">
      <vt:lpstr>Arial</vt:lpstr>
      <vt:lpstr>Cambria Math</vt:lpstr>
      <vt:lpstr>Euphemia</vt:lpstr>
      <vt:lpstr>Plantagenet Cherokee</vt:lpstr>
      <vt:lpstr>Wingdings</vt:lpstr>
      <vt:lpstr>Literatura Académica 16x9</vt:lpstr>
      <vt:lpstr>Work Status – humidity sensors based on fiber optics May – October 2015</vt:lpstr>
      <vt:lpstr>Resume</vt:lpstr>
      <vt:lpstr>System Schemactic</vt:lpstr>
      <vt:lpstr>Proposed Tasks for 6 months (May-October)</vt:lpstr>
      <vt:lpstr>1 – Setup Developments – LabVIEW Interface</vt:lpstr>
      <vt:lpstr>2 – Setup Improvements</vt:lpstr>
      <vt:lpstr>3 – Automatization of the System</vt:lpstr>
      <vt:lpstr>3 – Automatization of the System</vt:lpstr>
      <vt:lpstr>4 – Fiber Optics Sensor (FOS) </vt:lpstr>
      <vt:lpstr>5.1 – Experimental Temperature Tests FBG-T</vt:lpstr>
      <vt:lpstr>5.2 – Experimental Humidity Tests FBG-RH</vt:lpstr>
      <vt:lpstr>5.3 – Data Analysis – MATLAB Scripts (FBG)</vt:lpstr>
      <vt:lpstr>Ongoing and Future Works</vt:lpstr>
      <vt:lpstr>Questions? </vt:lpstr>
      <vt:lpstr>5.3 – Humidity Tables Examples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2013-02-13T04:51:46Z</dcterms:created>
  <dcterms:modified xsi:type="dcterms:W3CDTF">2015-10-26T08:01:48Z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TC034313809991</vt:lpwstr>
  </property>
</Properties>
</file>