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6" r:id="rId2"/>
    <p:sldId id="257" r:id="rId3"/>
    <p:sldId id="258" r:id="rId4"/>
    <p:sldId id="262" r:id="rId5"/>
    <p:sldId id="267" r:id="rId6"/>
    <p:sldId id="268" r:id="rId7"/>
    <p:sldId id="271" r:id="rId8"/>
    <p:sldId id="263" r:id="rId9"/>
    <p:sldId id="272" r:id="rId10"/>
    <p:sldId id="264"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2" autoAdjust="0"/>
    <p:restoredTop sz="71798" autoAdjust="0"/>
  </p:normalViewPr>
  <p:slideViewPr>
    <p:cSldViewPr>
      <p:cViewPr varScale="1">
        <p:scale>
          <a:sx n="65" d="100"/>
          <a:sy n="65" d="100"/>
        </p:scale>
        <p:origin x="1524"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85D82AF-22DE-4707-AF10-6F6C8C3467C5}" type="datetimeFigureOut">
              <a:rPr lang="en-GB" smtClean="0"/>
              <a:t>23/10/2015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B706309-65A7-4E09-BEA2-A9910C5BCC1E}" type="slidenum">
              <a:rPr lang="en-GB" smtClean="0"/>
              <a:t>‹#›</a:t>
            </a:fld>
            <a:endParaRPr lang="en-GB"/>
          </a:p>
        </p:txBody>
      </p:sp>
    </p:spTree>
    <p:extLst>
      <p:ext uri="{BB962C8B-B14F-4D97-AF65-F5344CB8AC3E}">
        <p14:creationId xmlns:p14="http://schemas.microsoft.com/office/powerpoint/2010/main" val="12740547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My</a:t>
            </a:r>
            <a:r>
              <a:rPr lang="en-GB" baseline="0" dirty="0" smtClean="0"/>
              <a:t> name is Jo</a:t>
            </a:r>
            <a:r>
              <a:rPr lang="pt-PT" baseline="0" dirty="0" smtClean="0"/>
              <a:t>ã</a:t>
            </a:r>
            <a:r>
              <a:rPr lang="en-GB" baseline="0" dirty="0" smtClean="0"/>
              <a:t>o Barbosa, I come from Lisbon, studied in </a:t>
            </a:r>
            <a:r>
              <a:rPr lang="en-GB" baseline="0" dirty="0" err="1" smtClean="0"/>
              <a:t>Instituto</a:t>
            </a:r>
            <a:r>
              <a:rPr lang="en-GB" baseline="0" dirty="0" smtClean="0"/>
              <a:t> Superior T</a:t>
            </a:r>
            <a:r>
              <a:rPr lang="pt-PT" baseline="0" dirty="0" smtClean="0"/>
              <a:t>écnico. I started working here at CERN on the 1st of April this year.</a:t>
            </a:r>
            <a:endParaRPr lang="en-GB" dirty="0"/>
          </a:p>
        </p:txBody>
      </p:sp>
      <p:sp>
        <p:nvSpPr>
          <p:cNvPr id="4" name="Slide Number Placeholder 3"/>
          <p:cNvSpPr>
            <a:spLocks noGrp="1"/>
          </p:cNvSpPr>
          <p:nvPr>
            <p:ph type="sldNum" sz="quarter" idx="10"/>
          </p:nvPr>
        </p:nvSpPr>
        <p:spPr/>
        <p:txBody>
          <a:bodyPr/>
          <a:lstStyle/>
          <a:p>
            <a:fld id="{0B706309-65A7-4E09-BEA2-A9910C5BCC1E}" type="slidenum">
              <a:rPr lang="en-GB" smtClean="0"/>
              <a:t>1</a:t>
            </a:fld>
            <a:endParaRPr lang="en-GB"/>
          </a:p>
        </p:txBody>
      </p:sp>
    </p:spTree>
    <p:extLst>
      <p:ext uri="{BB962C8B-B14F-4D97-AF65-F5344CB8AC3E}">
        <p14:creationId xmlns:p14="http://schemas.microsoft.com/office/powerpoint/2010/main" val="41076982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To</a:t>
            </a:r>
            <a:r>
              <a:rPr lang="en-GB" baseline="0" dirty="0" smtClean="0"/>
              <a:t> conclude, I’d like to say that’s been very interesting to be inserted into a big DAQ and Control project and that it’s quite refreshing to see topics that I studied such as FSM be so convenient in such intricate paradigms as an experiment of this level. It was also my first experience in a professional team and it has been an enjoyable ride since the working environment is actually great.</a:t>
            </a:r>
            <a:endParaRPr lang="en-GB" dirty="0"/>
          </a:p>
        </p:txBody>
      </p:sp>
      <p:sp>
        <p:nvSpPr>
          <p:cNvPr id="4" name="Slide Number Placeholder 3"/>
          <p:cNvSpPr>
            <a:spLocks noGrp="1"/>
          </p:cNvSpPr>
          <p:nvPr>
            <p:ph type="sldNum" sz="quarter" idx="10"/>
          </p:nvPr>
        </p:nvSpPr>
        <p:spPr/>
        <p:txBody>
          <a:bodyPr/>
          <a:lstStyle/>
          <a:p>
            <a:fld id="{0B706309-65A7-4E09-BEA2-A9910C5BCC1E}" type="slidenum">
              <a:rPr lang="en-GB" smtClean="0"/>
              <a:t>10</a:t>
            </a:fld>
            <a:endParaRPr lang="en-GB"/>
          </a:p>
        </p:txBody>
      </p:sp>
    </p:spTree>
    <p:extLst>
      <p:ext uri="{BB962C8B-B14F-4D97-AF65-F5344CB8AC3E}">
        <p14:creationId xmlns:p14="http://schemas.microsoft.com/office/powerpoint/2010/main" val="11190009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PT" dirty="0" smtClean="0"/>
              <a:t>I was integrated into the LHCb experiment,</a:t>
            </a:r>
            <a:r>
              <a:rPr lang="pt-PT" baseline="0" dirty="0" smtClean="0"/>
              <a:t> one of the big experiments using the LHC beam for collisions. This particular experiment is the one trying to find an explanation </a:t>
            </a:r>
            <a:r>
              <a:rPr lang="en-GB" baseline="0" dirty="0" smtClean="0"/>
              <a:t>for the asymmetry of matter-antimatter of the universe. </a:t>
            </a:r>
            <a:r>
              <a:rPr lang="en-GB" baseline="0" dirty="0" smtClean="0"/>
              <a:t>The picture depicts the heart of the experiment, the detector that measures the results of the collisions </a:t>
            </a:r>
            <a:r>
              <a:rPr lang="en-GB" baseline="0" dirty="0" smtClean="0"/>
              <a:t>between particles accelerated </a:t>
            </a:r>
            <a:r>
              <a:rPr lang="en-GB" baseline="0" dirty="0" smtClean="0"/>
              <a:t>by the LHC beam. I am part of the online team which is the one responsible for the whole online system, meaning the real-time data acquisition and triggering. In this team I work in the Experiment Control System developed by the central control group. This system is the one responsible for the configuration, control and monitoring of all the components of the online system.</a:t>
            </a:r>
            <a:endParaRPr lang="en-GB" dirty="0"/>
          </a:p>
        </p:txBody>
      </p:sp>
      <p:sp>
        <p:nvSpPr>
          <p:cNvPr id="4" name="Slide Number Placeholder 3"/>
          <p:cNvSpPr>
            <a:spLocks noGrp="1"/>
          </p:cNvSpPr>
          <p:nvPr>
            <p:ph type="sldNum" sz="quarter" idx="10"/>
          </p:nvPr>
        </p:nvSpPr>
        <p:spPr/>
        <p:txBody>
          <a:bodyPr/>
          <a:lstStyle/>
          <a:p>
            <a:fld id="{0B706309-65A7-4E09-BEA2-A9910C5BCC1E}" type="slidenum">
              <a:rPr lang="en-GB" smtClean="0"/>
              <a:t>2</a:t>
            </a:fld>
            <a:endParaRPr lang="en-GB"/>
          </a:p>
        </p:txBody>
      </p:sp>
    </p:spTree>
    <p:extLst>
      <p:ext uri="{BB962C8B-B14F-4D97-AF65-F5344CB8AC3E}">
        <p14:creationId xmlns:p14="http://schemas.microsoft.com/office/powerpoint/2010/main" val="1800539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 is a schematic representation of the system developed and controlled by the online team.</a:t>
            </a:r>
            <a:r>
              <a:rPr lang="en-GB" baseline="0" dirty="0" smtClean="0"/>
              <a:t> It’s a schematic of all the phases the data goes through, from the detectors until it is stored, and also of the scope of the control system. </a:t>
            </a:r>
          </a:p>
          <a:p>
            <a:endParaRPr lang="en-GB" baseline="0" dirty="0" smtClean="0"/>
          </a:p>
          <a:p>
            <a:r>
              <a:rPr lang="en-GB" baseline="0" dirty="0" smtClean="0"/>
              <a:t>The Data acquisition system is composed firstly of a layer of Front End Electronic Boards and Readout Boards where the events measured by the detector suffer a first filter through hardware trigger. Then, we have the High Level Trigger, composed of approx.. 1700 PCs that will run more complex software triggers on these events and reduce the number of events considered interesting. These events are then stored in the storage module temporarily for later reconstruction and data analysis.</a:t>
            </a:r>
            <a:endParaRPr lang="en-GB" dirty="0" smtClean="0"/>
          </a:p>
          <a:p>
            <a:endParaRPr lang="en-GB" baseline="0" dirty="0" smtClean="0"/>
          </a:p>
          <a:p>
            <a:r>
              <a:rPr lang="en-GB" baseline="0" dirty="0" smtClean="0"/>
              <a:t>This all happens under the supervision and control of the ECS. This system is the one in charge of </a:t>
            </a:r>
            <a:r>
              <a:rPr lang="en-GB" baseline="0" dirty="0" smtClean="0"/>
              <a:t>configuring, controlling and monitoring the </a:t>
            </a:r>
            <a:r>
              <a:rPr lang="en-GB" baseline="0" dirty="0" smtClean="0"/>
              <a:t>data taking runs. It interacts with the DCS (detector control system), the DAQ (Data acquisition) and other external systems. </a:t>
            </a:r>
          </a:p>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My main contribution so far was to build a system that would summarize what is happening in the DAQ subsystem and display it in an intuitive manner. </a:t>
            </a:r>
            <a:endParaRPr lang="en-GB" dirty="0" smtClean="0"/>
          </a:p>
          <a:p>
            <a:endParaRPr lang="en-GB" baseline="0" dirty="0" smtClean="0"/>
          </a:p>
        </p:txBody>
      </p:sp>
      <p:sp>
        <p:nvSpPr>
          <p:cNvPr id="4" name="Slide Number Placeholder 3"/>
          <p:cNvSpPr>
            <a:spLocks noGrp="1"/>
          </p:cNvSpPr>
          <p:nvPr>
            <p:ph type="sldNum" sz="quarter" idx="10"/>
          </p:nvPr>
        </p:nvSpPr>
        <p:spPr/>
        <p:txBody>
          <a:bodyPr/>
          <a:lstStyle/>
          <a:p>
            <a:fld id="{0B706309-65A7-4E09-BEA2-A9910C5BCC1E}" type="slidenum">
              <a:rPr lang="en-GB" smtClean="0"/>
              <a:t>3</a:t>
            </a:fld>
            <a:endParaRPr lang="en-GB"/>
          </a:p>
        </p:txBody>
      </p:sp>
    </p:spTree>
    <p:extLst>
      <p:ext uri="{BB962C8B-B14F-4D97-AF65-F5344CB8AC3E}">
        <p14:creationId xmlns:p14="http://schemas.microsoft.com/office/powerpoint/2010/main" val="42756599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aseline="0" dirty="0" smtClean="0"/>
              <a:t>My first contribution was to build a system that would summarize what is happening in the DAQ subsystem and display it in an intuitive manner. </a:t>
            </a:r>
            <a:endParaRPr lang="en-GB" dirty="0" smtClean="0"/>
          </a:p>
          <a:p>
            <a:endParaRPr lang="en-GB" dirty="0" smtClean="0"/>
          </a:p>
          <a:p>
            <a:r>
              <a:rPr lang="en-GB" dirty="0" smtClean="0"/>
              <a:t>It </a:t>
            </a:r>
            <a:r>
              <a:rPr lang="en-GB" baseline="0" dirty="0" smtClean="0"/>
              <a:t>gathers </a:t>
            </a:r>
            <a:r>
              <a:rPr lang="en-GB" baseline="0" dirty="0" smtClean="0"/>
              <a:t>the information from every partition that is running and have it ready to display on demand in a panel. With this panel you can see how many events per second (</a:t>
            </a:r>
            <a:r>
              <a:rPr lang="en-GB" baseline="0" dirty="0" err="1" smtClean="0"/>
              <a:t>mb</a:t>
            </a:r>
            <a:r>
              <a:rPr lang="en-GB" baseline="0" dirty="0" smtClean="0"/>
              <a:t>/s or packets/s) are going through each phase of the data taking process, and you can have that information detailed per readout card, HLT node or storage stream type. These tables also show if some of the nodes are actually being used or if they have been excluded in the automatic configuration (due to errors).  (click for figure change). </a:t>
            </a:r>
          </a:p>
          <a:p>
            <a:r>
              <a:rPr lang="en-GB" baseline="0" dirty="0" smtClean="0"/>
              <a:t>This display is available in several ways and one of them, representing both HLT1 and HLT2 running simultaneously, is now operating in the control room. </a:t>
            </a:r>
          </a:p>
          <a:p>
            <a:r>
              <a:rPr lang="en-GB" baseline="0" dirty="0" smtClean="0"/>
              <a:t>There is also a trending feature that allows for any of the data selected from the tables to be displayed in an intuitive and organized set of plots that can be saved and viewed at any given time by the operator/expert.</a:t>
            </a:r>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0B706309-65A7-4E09-BEA2-A9910C5BCC1E}" type="slidenum">
              <a:rPr lang="en-GB" smtClean="0"/>
              <a:t>4</a:t>
            </a:fld>
            <a:endParaRPr lang="en-GB"/>
          </a:p>
        </p:txBody>
      </p:sp>
    </p:spTree>
    <p:extLst>
      <p:ext uri="{BB962C8B-B14F-4D97-AF65-F5344CB8AC3E}">
        <p14:creationId xmlns:p14="http://schemas.microsoft.com/office/powerpoint/2010/main" val="30398675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Another</a:t>
            </a:r>
            <a:r>
              <a:rPr lang="en-GB" baseline="0" dirty="0" smtClean="0"/>
              <a:t> of my contributions consisted in developing a Network Device Monitoring system. Its job is to find all the devices in the technical network automatically, report on what devices are connected on which ports, provide an health check on each of the devices (memory, </a:t>
            </a:r>
            <a:r>
              <a:rPr lang="en-GB" baseline="0" dirty="0" err="1" smtClean="0"/>
              <a:t>cpu</a:t>
            </a:r>
            <a:r>
              <a:rPr lang="en-GB" baseline="0" dirty="0" smtClean="0"/>
              <a:t> usage, temperatures, fans, </a:t>
            </a:r>
            <a:r>
              <a:rPr lang="en-GB" baseline="0" dirty="0" err="1" smtClean="0"/>
              <a:t>etc</a:t>
            </a:r>
            <a:r>
              <a:rPr lang="en-GB" baseline="0" dirty="0" smtClean="0"/>
              <a:t>…) and also provide a check on the status of the interfaces declared in each of the switches/routers. Some of these devices have thousands of interfaces (the main readout switches) and there are approximately 430 devices to monitor.</a:t>
            </a:r>
          </a:p>
          <a:p>
            <a:endParaRPr lang="en-GB" baseline="0" dirty="0" smtClean="0"/>
          </a:p>
          <a:p>
            <a:r>
              <a:rPr lang="en-GB" baseline="0" dirty="0" smtClean="0"/>
              <a:t>The whole monitoring is done through </a:t>
            </a:r>
            <a:r>
              <a:rPr lang="en-GB" baseline="0" dirty="0" err="1" smtClean="0"/>
              <a:t>WinCC</a:t>
            </a:r>
            <a:r>
              <a:rPr lang="en-GB" baseline="0" dirty="0" smtClean="0"/>
              <a:t>-OA making use of its SNMP protocol agents (one for each device). So far the agent management is done, there is a server prototype tested on a subset of devices and there are already some alarm specifications put in place. Still lacking is the  graphical interface, testing with the full network and also finish the link discovery. This project has been put in standby because there were other projects that needed a little more attention.</a:t>
            </a:r>
          </a:p>
        </p:txBody>
      </p:sp>
      <p:sp>
        <p:nvSpPr>
          <p:cNvPr id="4" name="Slide Number Placeholder 3"/>
          <p:cNvSpPr>
            <a:spLocks noGrp="1"/>
          </p:cNvSpPr>
          <p:nvPr>
            <p:ph type="sldNum" sz="quarter" idx="10"/>
          </p:nvPr>
        </p:nvSpPr>
        <p:spPr/>
        <p:txBody>
          <a:bodyPr/>
          <a:lstStyle/>
          <a:p>
            <a:fld id="{0B706309-65A7-4E09-BEA2-A9910C5BCC1E}" type="slidenum">
              <a:rPr lang="en-GB" smtClean="0"/>
              <a:t>5</a:t>
            </a:fld>
            <a:endParaRPr lang="en-GB"/>
          </a:p>
        </p:txBody>
      </p:sp>
    </p:spTree>
    <p:extLst>
      <p:ext uri="{BB962C8B-B14F-4D97-AF65-F5344CB8AC3E}">
        <p14:creationId xmlns:p14="http://schemas.microsoft.com/office/powerpoint/2010/main" val="29882530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efforts for the upgrade to be done during LS2 are starting now (actually started some time ago), and I was integrated in this effort. In 2018 the LHC is going to prepare to increase luminosity, which translates in some way to more collisions per cross section, bringing a big increase of data coming from those collisions. Not only that, but LHCb is also preparing to implement a trigger-less DAQ, meaning there is not going to be any hardware trigger in L0 like we have now, and so the data that is passing to the High Level Trigger is much higher. Given all that and also taking into account that the detector itself is going to change, new front-end electronics are going to be needed (most already are in a very advanced stage of development). This in turn calls for the development of a new control system. This is already taking place, and it comprises the introduction of optical links for the data and control links, </a:t>
            </a:r>
            <a:r>
              <a:rPr lang="en-GB" baseline="0" dirty="0" err="1" smtClean="0"/>
              <a:t>GigaBit</a:t>
            </a:r>
            <a:r>
              <a:rPr lang="en-GB" baseline="0" dirty="0" smtClean="0"/>
              <a:t> Transceivers and the chips that interface them, PCIe40 Boards and SCA chips that interface the front-ends directly. The SCA can use a set of protocols that interface these boards.</a:t>
            </a:r>
            <a:endParaRPr lang="en-GB" dirty="0"/>
          </a:p>
        </p:txBody>
      </p:sp>
      <p:sp>
        <p:nvSpPr>
          <p:cNvPr id="4" name="Slide Number Placeholder 3"/>
          <p:cNvSpPr>
            <a:spLocks noGrp="1"/>
          </p:cNvSpPr>
          <p:nvPr>
            <p:ph type="sldNum" sz="quarter" idx="10"/>
          </p:nvPr>
        </p:nvSpPr>
        <p:spPr/>
        <p:txBody>
          <a:bodyPr/>
          <a:lstStyle/>
          <a:p>
            <a:fld id="{0B706309-65A7-4E09-BEA2-A9910C5BCC1E}" type="slidenum">
              <a:rPr lang="en-GB" smtClean="0"/>
              <a:t>6</a:t>
            </a:fld>
            <a:endParaRPr lang="en-GB"/>
          </a:p>
        </p:txBody>
      </p:sp>
    </p:spTree>
    <p:extLst>
      <p:ext uri="{BB962C8B-B14F-4D97-AF65-F5344CB8AC3E}">
        <p14:creationId xmlns:p14="http://schemas.microsoft.com/office/powerpoint/2010/main" val="307614814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This</a:t>
            </a:r>
            <a:r>
              <a:rPr lang="en-GB" baseline="0" dirty="0" smtClean="0"/>
              <a:t> slide shows the structure of the control system from the user end all the way to the front end boards. Commands will departure from a user interface of any kind, pass through a control pc running </a:t>
            </a:r>
            <a:r>
              <a:rPr lang="en-GB" baseline="0" dirty="0" err="1" smtClean="0"/>
              <a:t>WinCC</a:t>
            </a:r>
            <a:r>
              <a:rPr lang="en-GB" baseline="0" dirty="0" smtClean="0"/>
              <a:t>-OA and communicate with a </a:t>
            </a:r>
            <a:r>
              <a:rPr lang="en-GB" baseline="0" dirty="0" err="1" smtClean="0"/>
              <a:t>DIMserver</a:t>
            </a:r>
            <a:r>
              <a:rPr lang="en-GB" baseline="0" dirty="0" smtClean="0"/>
              <a:t> located in the SOL40 boards. My current contribution is in this </a:t>
            </a:r>
            <a:r>
              <a:rPr lang="en-GB" baseline="0" dirty="0" err="1" smtClean="0"/>
              <a:t>GbtServer</a:t>
            </a:r>
            <a:r>
              <a:rPr lang="en-GB" baseline="0" dirty="0" smtClean="0"/>
              <a:t>, I am building, integrating and testing the low level libraries that implement the SCA specific protocols through the firmware. Firmware is also going to need some work in order to take some of the effort out of the </a:t>
            </a:r>
            <a:r>
              <a:rPr lang="en-GB" baseline="0" dirty="0" err="1" smtClean="0"/>
              <a:t>cpu</a:t>
            </a:r>
            <a:r>
              <a:rPr lang="en-GB" baseline="0" dirty="0" smtClean="0"/>
              <a:t> and then work can deviate in any way it is necessary.</a:t>
            </a:r>
            <a:endParaRPr lang="en-GB" dirty="0"/>
          </a:p>
        </p:txBody>
      </p:sp>
      <p:sp>
        <p:nvSpPr>
          <p:cNvPr id="4" name="Slide Number Placeholder 3"/>
          <p:cNvSpPr>
            <a:spLocks noGrp="1"/>
          </p:cNvSpPr>
          <p:nvPr>
            <p:ph type="sldNum" sz="quarter" idx="10"/>
          </p:nvPr>
        </p:nvSpPr>
        <p:spPr/>
        <p:txBody>
          <a:bodyPr/>
          <a:lstStyle/>
          <a:p>
            <a:fld id="{0B706309-65A7-4E09-BEA2-A9910C5BCC1E}" type="slidenum">
              <a:rPr lang="en-GB" smtClean="0"/>
              <a:t>7</a:t>
            </a:fld>
            <a:endParaRPr lang="en-GB"/>
          </a:p>
        </p:txBody>
      </p:sp>
    </p:spTree>
    <p:extLst>
      <p:ext uri="{BB962C8B-B14F-4D97-AF65-F5344CB8AC3E}">
        <p14:creationId xmlns:p14="http://schemas.microsoft.com/office/powerpoint/2010/main" val="17872098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have also helped with the</a:t>
            </a:r>
            <a:r>
              <a:rPr lang="en-GB" baseline="0" dirty="0" smtClean="0"/>
              <a:t> construction of panels that will facilitate the configuration of the new HLT architecture that is going be used in the next run and also with others that map the new SPEC master cards architecture into the old architecture to allow for the reusability of what’s already built. I have of course attended trainings regarding the software, framework and FSM with which the system is controlled, and I will also soon have a training in VHDL.</a:t>
            </a:r>
            <a:endParaRPr lang="en-GB" dirty="0"/>
          </a:p>
        </p:txBody>
      </p:sp>
      <p:sp>
        <p:nvSpPr>
          <p:cNvPr id="4" name="Slide Number Placeholder 3"/>
          <p:cNvSpPr>
            <a:spLocks noGrp="1"/>
          </p:cNvSpPr>
          <p:nvPr>
            <p:ph type="sldNum" sz="quarter" idx="10"/>
          </p:nvPr>
        </p:nvSpPr>
        <p:spPr/>
        <p:txBody>
          <a:bodyPr/>
          <a:lstStyle/>
          <a:p>
            <a:fld id="{0B706309-65A7-4E09-BEA2-A9910C5BCC1E}" type="slidenum">
              <a:rPr lang="en-GB" smtClean="0"/>
              <a:t>8</a:t>
            </a:fld>
            <a:endParaRPr lang="en-GB"/>
          </a:p>
        </p:txBody>
      </p:sp>
    </p:spTree>
    <p:extLst>
      <p:ext uri="{BB962C8B-B14F-4D97-AF65-F5344CB8AC3E}">
        <p14:creationId xmlns:p14="http://schemas.microsoft.com/office/powerpoint/2010/main" val="2429644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have also helped with the</a:t>
            </a:r>
            <a:r>
              <a:rPr lang="en-GB" baseline="0" dirty="0" smtClean="0"/>
              <a:t> construction of panels that will facilitate the configuration of the new HLT architecture that is going be used in the next run and also with others that map the new SPEC master cards architecture into the old architecture to allow for the reusability of what’s already built. I have of course attended trainings regarding the software, framework and FSM with which the system is controlled, and I will also soon have a training in VHDL.</a:t>
            </a:r>
            <a:endParaRPr lang="en-GB" dirty="0"/>
          </a:p>
        </p:txBody>
      </p:sp>
      <p:sp>
        <p:nvSpPr>
          <p:cNvPr id="4" name="Slide Number Placeholder 3"/>
          <p:cNvSpPr>
            <a:spLocks noGrp="1"/>
          </p:cNvSpPr>
          <p:nvPr>
            <p:ph type="sldNum" sz="quarter" idx="10"/>
          </p:nvPr>
        </p:nvSpPr>
        <p:spPr/>
        <p:txBody>
          <a:bodyPr/>
          <a:lstStyle/>
          <a:p>
            <a:fld id="{0B706309-65A7-4E09-BEA2-A9910C5BCC1E}" type="slidenum">
              <a:rPr lang="en-GB" smtClean="0"/>
              <a:t>9</a:t>
            </a:fld>
            <a:endParaRPr lang="en-GB"/>
          </a:p>
        </p:txBody>
      </p:sp>
    </p:spTree>
    <p:extLst>
      <p:ext uri="{BB962C8B-B14F-4D97-AF65-F5344CB8AC3E}">
        <p14:creationId xmlns:p14="http://schemas.microsoft.com/office/powerpoint/2010/main" val="26527049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EF79F38-4A23-4A66-A440-8DCEEA028D34}" type="datetime1">
              <a:rPr lang="en-GB" smtClean="0"/>
              <a:t>23/10/2015</a:t>
            </a:fld>
            <a:endParaRPr lang="en-GB"/>
          </a:p>
        </p:txBody>
      </p:sp>
      <p:sp>
        <p:nvSpPr>
          <p:cNvPr id="5" name="Footer Placeholder 4"/>
          <p:cNvSpPr>
            <a:spLocks noGrp="1"/>
          </p:cNvSpPr>
          <p:nvPr>
            <p:ph type="ftr" sz="quarter" idx="11"/>
          </p:nvPr>
        </p:nvSpPr>
        <p:spPr/>
        <p:txBody>
          <a:bodyPr/>
          <a:lstStyle/>
          <a:p>
            <a:r>
              <a:rPr lang="en-GB" smtClean="0"/>
              <a:t>João Barbosa - Follow-up meeting FCT </a:t>
            </a:r>
            <a:endParaRPr lang="en-GB"/>
          </a:p>
        </p:txBody>
      </p:sp>
      <p:sp>
        <p:nvSpPr>
          <p:cNvPr id="6" name="Slide Number Placeholder 5"/>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21021235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FB54176-98A4-426F-A132-022338638CCD}" type="datetime1">
              <a:rPr lang="en-GB" smtClean="0"/>
              <a:t>23/10/2015</a:t>
            </a:fld>
            <a:endParaRPr lang="en-GB"/>
          </a:p>
        </p:txBody>
      </p:sp>
      <p:sp>
        <p:nvSpPr>
          <p:cNvPr id="5" name="Footer Placeholder 4"/>
          <p:cNvSpPr>
            <a:spLocks noGrp="1"/>
          </p:cNvSpPr>
          <p:nvPr>
            <p:ph type="ftr" sz="quarter" idx="11"/>
          </p:nvPr>
        </p:nvSpPr>
        <p:spPr/>
        <p:txBody>
          <a:bodyPr/>
          <a:lstStyle/>
          <a:p>
            <a:r>
              <a:rPr lang="en-GB" smtClean="0"/>
              <a:t>João Barbosa - Follow-up meeting FCT </a:t>
            </a:r>
            <a:endParaRPr lang="en-GB"/>
          </a:p>
        </p:txBody>
      </p:sp>
      <p:sp>
        <p:nvSpPr>
          <p:cNvPr id="6" name="Slide Number Placeholder 5"/>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628206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20015FD-58BC-4A93-8FBB-D9D864F88A0D}" type="datetime1">
              <a:rPr lang="en-GB" smtClean="0"/>
              <a:t>23/10/2015</a:t>
            </a:fld>
            <a:endParaRPr lang="en-GB"/>
          </a:p>
        </p:txBody>
      </p:sp>
      <p:sp>
        <p:nvSpPr>
          <p:cNvPr id="5" name="Footer Placeholder 4"/>
          <p:cNvSpPr>
            <a:spLocks noGrp="1"/>
          </p:cNvSpPr>
          <p:nvPr>
            <p:ph type="ftr" sz="quarter" idx="11"/>
          </p:nvPr>
        </p:nvSpPr>
        <p:spPr/>
        <p:txBody>
          <a:bodyPr/>
          <a:lstStyle/>
          <a:p>
            <a:r>
              <a:rPr lang="en-GB" smtClean="0"/>
              <a:t>João Barbosa - Follow-up meeting FCT </a:t>
            </a:r>
            <a:endParaRPr lang="en-GB"/>
          </a:p>
        </p:txBody>
      </p:sp>
      <p:sp>
        <p:nvSpPr>
          <p:cNvPr id="6" name="Slide Number Placeholder 5"/>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15583047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9006B36-DA4F-4CDD-98F2-755CE4950CA4}" type="datetime1">
              <a:rPr lang="en-GB" smtClean="0"/>
              <a:t>23/10/2015</a:t>
            </a:fld>
            <a:endParaRPr lang="en-GB"/>
          </a:p>
        </p:txBody>
      </p:sp>
      <p:sp>
        <p:nvSpPr>
          <p:cNvPr id="5" name="Footer Placeholder 4"/>
          <p:cNvSpPr>
            <a:spLocks noGrp="1"/>
          </p:cNvSpPr>
          <p:nvPr>
            <p:ph type="ftr" sz="quarter" idx="11"/>
          </p:nvPr>
        </p:nvSpPr>
        <p:spPr/>
        <p:txBody>
          <a:bodyPr/>
          <a:lstStyle/>
          <a:p>
            <a:r>
              <a:rPr lang="en-GB" smtClean="0"/>
              <a:t>João Barbosa - Follow-up meeting FCT </a:t>
            </a:r>
            <a:endParaRPr lang="en-GB"/>
          </a:p>
        </p:txBody>
      </p:sp>
      <p:sp>
        <p:nvSpPr>
          <p:cNvPr id="6" name="Slide Number Placeholder 5"/>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1261440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36FF2C-E84A-4E71-AA6C-72188D59E075}" type="datetime1">
              <a:rPr lang="en-GB" smtClean="0"/>
              <a:t>23/10/2015</a:t>
            </a:fld>
            <a:endParaRPr lang="en-GB"/>
          </a:p>
        </p:txBody>
      </p:sp>
      <p:sp>
        <p:nvSpPr>
          <p:cNvPr id="5" name="Footer Placeholder 4"/>
          <p:cNvSpPr>
            <a:spLocks noGrp="1"/>
          </p:cNvSpPr>
          <p:nvPr>
            <p:ph type="ftr" sz="quarter" idx="11"/>
          </p:nvPr>
        </p:nvSpPr>
        <p:spPr/>
        <p:txBody>
          <a:bodyPr/>
          <a:lstStyle/>
          <a:p>
            <a:r>
              <a:rPr lang="en-GB" smtClean="0"/>
              <a:t>João Barbosa - Follow-up meeting FCT </a:t>
            </a:r>
            <a:endParaRPr lang="en-GB"/>
          </a:p>
        </p:txBody>
      </p:sp>
      <p:sp>
        <p:nvSpPr>
          <p:cNvPr id="6" name="Slide Number Placeholder 5"/>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188728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0D2C7C5A-0588-42B8-8EAD-8837F92C1447}" type="datetime1">
              <a:rPr lang="en-GB" smtClean="0"/>
              <a:t>23/10/2015</a:t>
            </a:fld>
            <a:endParaRPr lang="en-GB"/>
          </a:p>
        </p:txBody>
      </p:sp>
      <p:sp>
        <p:nvSpPr>
          <p:cNvPr id="6" name="Footer Placeholder 5"/>
          <p:cNvSpPr>
            <a:spLocks noGrp="1"/>
          </p:cNvSpPr>
          <p:nvPr>
            <p:ph type="ftr" sz="quarter" idx="11"/>
          </p:nvPr>
        </p:nvSpPr>
        <p:spPr/>
        <p:txBody>
          <a:bodyPr/>
          <a:lstStyle/>
          <a:p>
            <a:r>
              <a:rPr lang="en-GB" smtClean="0"/>
              <a:t>João Barbosa - Follow-up meeting FCT </a:t>
            </a:r>
            <a:endParaRPr lang="en-GB"/>
          </a:p>
        </p:txBody>
      </p:sp>
      <p:sp>
        <p:nvSpPr>
          <p:cNvPr id="7" name="Slide Number Placeholder 6"/>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162324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D474099-6665-43F4-AD83-CD8ED3DFAC6A}" type="datetime1">
              <a:rPr lang="en-GB" smtClean="0"/>
              <a:t>23/10/2015</a:t>
            </a:fld>
            <a:endParaRPr lang="en-GB"/>
          </a:p>
        </p:txBody>
      </p:sp>
      <p:sp>
        <p:nvSpPr>
          <p:cNvPr id="8" name="Footer Placeholder 7"/>
          <p:cNvSpPr>
            <a:spLocks noGrp="1"/>
          </p:cNvSpPr>
          <p:nvPr>
            <p:ph type="ftr" sz="quarter" idx="11"/>
          </p:nvPr>
        </p:nvSpPr>
        <p:spPr/>
        <p:txBody>
          <a:bodyPr/>
          <a:lstStyle/>
          <a:p>
            <a:r>
              <a:rPr lang="en-GB" smtClean="0"/>
              <a:t>João Barbosa - Follow-up meeting FCT </a:t>
            </a:r>
            <a:endParaRPr lang="en-GB"/>
          </a:p>
        </p:txBody>
      </p:sp>
      <p:sp>
        <p:nvSpPr>
          <p:cNvPr id="9" name="Slide Number Placeholder 8"/>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3882949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DEF2C11-7BB8-4B4B-B4B1-131633D5FD91}" type="datetime1">
              <a:rPr lang="en-GB" smtClean="0"/>
              <a:t>23/10/2015</a:t>
            </a:fld>
            <a:endParaRPr lang="en-GB"/>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667092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53840B-11A1-42B2-9011-F0B49AB1E0E9}" type="datetime1">
              <a:rPr lang="en-GB" smtClean="0"/>
              <a:t>23/10/2015</a:t>
            </a:fld>
            <a:endParaRPr lang="en-GB"/>
          </a:p>
        </p:txBody>
      </p:sp>
      <p:sp>
        <p:nvSpPr>
          <p:cNvPr id="3" name="Footer Placeholder 2"/>
          <p:cNvSpPr>
            <a:spLocks noGrp="1"/>
          </p:cNvSpPr>
          <p:nvPr>
            <p:ph type="ftr" sz="quarter" idx="11"/>
          </p:nvPr>
        </p:nvSpPr>
        <p:spPr/>
        <p:txBody>
          <a:bodyPr/>
          <a:lstStyle/>
          <a:p>
            <a:r>
              <a:rPr lang="en-GB" smtClean="0"/>
              <a:t>João Barbosa - Follow-up meeting FCT </a:t>
            </a:r>
            <a:endParaRPr lang="en-GB"/>
          </a:p>
        </p:txBody>
      </p:sp>
      <p:sp>
        <p:nvSpPr>
          <p:cNvPr id="4" name="Slide Number Placeholder 3"/>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33081610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4EFBBC-40DA-43FB-9D84-4AB4F79D4DBE}" type="datetime1">
              <a:rPr lang="en-GB" smtClean="0"/>
              <a:t>23/10/2015</a:t>
            </a:fld>
            <a:endParaRPr lang="en-GB"/>
          </a:p>
        </p:txBody>
      </p:sp>
      <p:sp>
        <p:nvSpPr>
          <p:cNvPr id="6" name="Footer Placeholder 5"/>
          <p:cNvSpPr>
            <a:spLocks noGrp="1"/>
          </p:cNvSpPr>
          <p:nvPr>
            <p:ph type="ftr" sz="quarter" idx="11"/>
          </p:nvPr>
        </p:nvSpPr>
        <p:spPr/>
        <p:txBody>
          <a:bodyPr/>
          <a:lstStyle/>
          <a:p>
            <a:r>
              <a:rPr lang="en-GB" smtClean="0"/>
              <a:t>João Barbosa - Follow-up meeting FCT </a:t>
            </a:r>
            <a:endParaRPr lang="en-GB"/>
          </a:p>
        </p:txBody>
      </p:sp>
      <p:sp>
        <p:nvSpPr>
          <p:cNvPr id="7" name="Slide Number Placeholder 6"/>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445603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B988140-B325-4E6F-9E06-CE1834BD6B73}" type="datetime1">
              <a:rPr lang="en-GB" smtClean="0"/>
              <a:t>23/10/2015</a:t>
            </a:fld>
            <a:endParaRPr lang="en-GB"/>
          </a:p>
        </p:txBody>
      </p:sp>
      <p:sp>
        <p:nvSpPr>
          <p:cNvPr id="6" name="Footer Placeholder 5"/>
          <p:cNvSpPr>
            <a:spLocks noGrp="1"/>
          </p:cNvSpPr>
          <p:nvPr>
            <p:ph type="ftr" sz="quarter" idx="11"/>
          </p:nvPr>
        </p:nvSpPr>
        <p:spPr/>
        <p:txBody>
          <a:bodyPr/>
          <a:lstStyle/>
          <a:p>
            <a:r>
              <a:rPr lang="en-GB" smtClean="0"/>
              <a:t>João Barbosa - Follow-up meeting FCT </a:t>
            </a:r>
            <a:endParaRPr lang="en-GB"/>
          </a:p>
        </p:txBody>
      </p:sp>
      <p:sp>
        <p:nvSpPr>
          <p:cNvPr id="7" name="Slide Number Placeholder 6"/>
          <p:cNvSpPr>
            <a:spLocks noGrp="1"/>
          </p:cNvSpPr>
          <p:nvPr>
            <p:ph type="sldNum" sz="quarter" idx="12"/>
          </p:nvPr>
        </p:nvSpPr>
        <p:spPr/>
        <p:txBody>
          <a:bodyPr/>
          <a:lstStyle/>
          <a:p>
            <a:fld id="{A7E86831-8738-4F28-8106-3D208C17E653}" type="slidenum">
              <a:rPr lang="en-GB" smtClean="0"/>
              <a:t>‹#›</a:t>
            </a:fld>
            <a:endParaRPr lang="en-GB"/>
          </a:p>
        </p:txBody>
      </p:sp>
    </p:spTree>
    <p:extLst>
      <p:ext uri="{BB962C8B-B14F-4D97-AF65-F5344CB8AC3E}">
        <p14:creationId xmlns:p14="http://schemas.microsoft.com/office/powerpoint/2010/main" val="35811789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136122-0BAB-44B7-891B-D53B58B9B7EE}" type="datetime1">
              <a:rPr lang="en-GB" smtClean="0"/>
              <a:t>23/10/2015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João Barbosa - Follow-up meeting FCT </a:t>
            </a:r>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E86831-8738-4F28-8106-3D208C17E653}" type="slidenum">
              <a:rPr lang="en-GB" smtClean="0"/>
              <a:t>‹#›</a:t>
            </a:fld>
            <a:endParaRPr lang="en-GB"/>
          </a:p>
        </p:txBody>
      </p:sp>
    </p:spTree>
    <p:extLst>
      <p:ext uri="{BB962C8B-B14F-4D97-AF65-F5344CB8AC3E}">
        <p14:creationId xmlns:p14="http://schemas.microsoft.com/office/powerpoint/2010/main" val="12670858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3568" y="806847"/>
            <a:ext cx="7772400" cy="1470025"/>
          </a:xfrm>
        </p:spPr>
        <p:txBody>
          <a:bodyPr/>
          <a:lstStyle/>
          <a:p>
            <a:r>
              <a:rPr lang="en-GB" dirty="0" smtClean="0"/>
              <a:t>Follow-up meeting FCT</a:t>
            </a:r>
            <a:br>
              <a:rPr lang="en-GB" dirty="0" smtClean="0"/>
            </a:br>
            <a:r>
              <a:rPr lang="en-GB" sz="3600" dirty="0" smtClean="0"/>
              <a:t>26</a:t>
            </a:r>
            <a:r>
              <a:rPr lang="en-GB" sz="3600" baseline="30000" dirty="0" smtClean="0"/>
              <a:t>th</a:t>
            </a:r>
            <a:r>
              <a:rPr lang="en-GB" sz="3600" dirty="0" smtClean="0"/>
              <a:t> </a:t>
            </a:r>
            <a:r>
              <a:rPr lang="en-GB" sz="3600" dirty="0" smtClean="0"/>
              <a:t>of </a:t>
            </a:r>
            <a:r>
              <a:rPr lang="en-GB" sz="3600" dirty="0" smtClean="0"/>
              <a:t>October</a:t>
            </a:r>
            <a:endParaRPr lang="en-GB" sz="3600" dirty="0"/>
          </a:p>
        </p:txBody>
      </p:sp>
      <p:sp>
        <p:nvSpPr>
          <p:cNvPr id="3" name="Subtitle 2"/>
          <p:cNvSpPr>
            <a:spLocks noGrp="1"/>
          </p:cNvSpPr>
          <p:nvPr>
            <p:ph type="subTitle" idx="1"/>
          </p:nvPr>
        </p:nvSpPr>
        <p:spPr>
          <a:xfrm>
            <a:off x="700930" y="4077072"/>
            <a:ext cx="7786111" cy="1752600"/>
          </a:xfrm>
        </p:spPr>
        <p:txBody>
          <a:bodyPr/>
          <a:lstStyle/>
          <a:p>
            <a:r>
              <a:rPr lang="en-GB" dirty="0" smtClean="0"/>
              <a:t>Trainee: Jo</a:t>
            </a:r>
            <a:r>
              <a:rPr lang="pt-PT" dirty="0" smtClean="0"/>
              <a:t>ã</a:t>
            </a:r>
            <a:r>
              <a:rPr lang="en-GB" dirty="0" smtClean="0"/>
              <a:t>o Barbosa</a:t>
            </a:r>
          </a:p>
          <a:p>
            <a:r>
              <a:rPr lang="en-GB" dirty="0" smtClean="0"/>
              <a:t>Supervisor: Clara Gaspar (Head of Control group in Online Team)</a:t>
            </a:r>
            <a:endParaRPr lang="en-GB" dirty="0"/>
          </a:p>
        </p:txBody>
      </p:sp>
      <p:sp>
        <p:nvSpPr>
          <p:cNvPr id="4" name="Footer Placeholder 3"/>
          <p:cNvSpPr>
            <a:spLocks noGrp="1"/>
          </p:cNvSpPr>
          <p:nvPr>
            <p:ph type="ftr" sz="quarter" idx="11"/>
          </p:nvPr>
        </p:nvSpPr>
        <p:spPr/>
        <p:txBody>
          <a:bodyPr/>
          <a:lstStyle/>
          <a:p>
            <a:r>
              <a:rPr lang="en-GB" dirty="0" err="1" smtClean="0"/>
              <a:t>João</a:t>
            </a:r>
            <a:r>
              <a:rPr lang="en-GB" dirty="0" smtClean="0"/>
              <a:t> Barbosa - Follow-up meeting FCT</a:t>
            </a:r>
          </a:p>
          <a:p>
            <a:endParaRPr lang="en-GB" dirty="0"/>
          </a:p>
        </p:txBody>
      </p:sp>
      <p:sp>
        <p:nvSpPr>
          <p:cNvPr id="5" name="Slide Number Placeholder 4"/>
          <p:cNvSpPr>
            <a:spLocks noGrp="1"/>
          </p:cNvSpPr>
          <p:nvPr>
            <p:ph type="sldNum" sz="quarter" idx="12"/>
          </p:nvPr>
        </p:nvSpPr>
        <p:spPr/>
        <p:txBody>
          <a:bodyPr/>
          <a:lstStyle/>
          <a:p>
            <a:fld id="{A7E86831-8738-4F28-8106-3D208C17E653}" type="slidenum">
              <a:rPr lang="en-GB" smtClean="0"/>
              <a:t>1</a:t>
            </a:fld>
            <a:endParaRPr lang="en-GB"/>
          </a:p>
        </p:txBody>
      </p:sp>
      <p:pic>
        <p:nvPicPr>
          <p:cNvPr id="1028" name="Picture 4" descr="\\cern.ch\dfs\Users\j\jvianaba\Documents\CERN log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870" y="-157648"/>
            <a:ext cx="1584176" cy="1584176"/>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ern.ch\dfs\Users\j\jvianaba\Documents\logo-300dp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18387" y="48660"/>
            <a:ext cx="1469257" cy="100407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ern.ch\dfs\Users\j\jvianaba\Documents\FCT logos\FCT_H_cor.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35696" y="-96715"/>
            <a:ext cx="5235725" cy="764704"/>
          </a:xfrm>
          <a:prstGeom prst="rect">
            <a:avLst/>
          </a:prstGeom>
          <a:noFill/>
          <a:extLst>
            <a:ext uri="{909E8E84-426E-40DD-AFC4-6F175D3DCCD1}">
              <a14:hiddenFill xmlns:a14="http://schemas.microsoft.com/office/drawing/2010/main">
                <a:solidFill>
                  <a:srgbClr val="FFFFFF"/>
                </a:solidFill>
              </a14:hiddenFill>
            </a:ext>
          </a:extLst>
        </p:spPr>
      </p:pic>
      <p:sp>
        <p:nvSpPr>
          <p:cNvPr id="12" name="Title 1"/>
          <p:cNvSpPr txBox="1">
            <a:spLocks/>
          </p:cNvSpPr>
          <p:nvPr/>
        </p:nvSpPr>
        <p:spPr>
          <a:xfrm>
            <a:off x="700930" y="2204864"/>
            <a:ext cx="7772400" cy="1470025"/>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dirty="0" smtClean="0"/>
              <a:t>Experiment Control System</a:t>
            </a:r>
            <a:endParaRPr lang="en-GB" sz="3600" dirty="0"/>
          </a:p>
        </p:txBody>
      </p:sp>
    </p:spTree>
    <p:extLst>
      <p:ext uri="{BB962C8B-B14F-4D97-AF65-F5344CB8AC3E}">
        <p14:creationId xmlns:p14="http://schemas.microsoft.com/office/powerpoint/2010/main" val="139560566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88640"/>
            <a:ext cx="8229600" cy="1143000"/>
          </a:xfrm>
        </p:spPr>
        <p:txBody>
          <a:bodyPr/>
          <a:lstStyle/>
          <a:p>
            <a:r>
              <a:rPr lang="en-GB" dirty="0" smtClean="0"/>
              <a:t>My experience</a:t>
            </a:r>
            <a:endParaRPr lang="en-GB" dirty="0"/>
          </a:p>
        </p:txBody>
      </p:sp>
      <p:sp>
        <p:nvSpPr>
          <p:cNvPr id="3" name="Content Placeholder 2"/>
          <p:cNvSpPr>
            <a:spLocks noGrp="1"/>
          </p:cNvSpPr>
          <p:nvPr>
            <p:ph idx="1"/>
          </p:nvPr>
        </p:nvSpPr>
        <p:spPr>
          <a:xfrm>
            <a:off x="457200" y="1600200"/>
            <a:ext cx="8229600" cy="3628999"/>
          </a:xfrm>
        </p:spPr>
        <p:txBody>
          <a:bodyPr>
            <a:normAutofit/>
          </a:bodyPr>
          <a:lstStyle/>
          <a:p>
            <a:r>
              <a:rPr lang="en-GB" sz="2800" dirty="0" smtClean="0"/>
              <a:t>DAQ and Control project of big dimensions</a:t>
            </a:r>
          </a:p>
          <a:p>
            <a:r>
              <a:rPr lang="en-GB" sz="2800" dirty="0" smtClean="0"/>
              <a:t>Convenience of FSM and SCADA </a:t>
            </a:r>
          </a:p>
          <a:p>
            <a:r>
              <a:rPr lang="en-GB" sz="2800" dirty="0" smtClean="0"/>
              <a:t>Working in a distributed system</a:t>
            </a:r>
          </a:p>
          <a:p>
            <a:r>
              <a:rPr lang="en-GB" sz="2800" dirty="0"/>
              <a:t>Learned general technical </a:t>
            </a:r>
            <a:r>
              <a:rPr lang="en-GB" sz="2800" dirty="0" smtClean="0"/>
              <a:t>skills</a:t>
            </a:r>
          </a:p>
          <a:p>
            <a:r>
              <a:rPr lang="en-GB" sz="2800" dirty="0" smtClean="0"/>
              <a:t>First steps in firmware design (following weeks)</a:t>
            </a:r>
          </a:p>
          <a:p>
            <a:r>
              <a:rPr lang="en-GB" sz="2800" dirty="0" smtClean="0"/>
              <a:t>Many trainings!</a:t>
            </a:r>
          </a:p>
          <a:p>
            <a:r>
              <a:rPr lang="en-GB" sz="2800" dirty="0" smtClean="0"/>
              <a:t>Amazing working environment!</a:t>
            </a:r>
          </a:p>
          <a:p>
            <a:pPr marL="0" indent="0">
              <a:buNone/>
            </a:pPr>
            <a:endParaRPr lang="en-GB" sz="2800" dirty="0"/>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10</a:t>
            </a:fld>
            <a:endParaRPr lang="en-GB"/>
          </a:p>
        </p:txBody>
      </p:sp>
    </p:spTree>
    <p:extLst>
      <p:ext uri="{BB962C8B-B14F-4D97-AF65-F5344CB8AC3E}">
        <p14:creationId xmlns:p14="http://schemas.microsoft.com/office/powerpoint/2010/main" val="33542534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11</a:t>
            </a:fld>
            <a:endParaRPr lang="en-GB"/>
          </a:p>
        </p:txBody>
      </p:sp>
      <p:sp>
        <p:nvSpPr>
          <p:cNvPr id="6" name="Title 1"/>
          <p:cNvSpPr txBox="1">
            <a:spLocks/>
          </p:cNvSpPr>
          <p:nvPr/>
        </p:nvSpPr>
        <p:spPr>
          <a:xfrm>
            <a:off x="467544" y="692696"/>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GB" sz="5400" dirty="0" smtClean="0"/>
              <a:t>Questions?</a:t>
            </a:r>
            <a:endParaRPr lang="en-GB" sz="5400" dirty="0"/>
          </a:p>
        </p:txBody>
      </p:sp>
      <p:sp>
        <p:nvSpPr>
          <p:cNvPr id="7" name="Title 1"/>
          <p:cNvSpPr>
            <a:spLocks noGrp="1"/>
          </p:cNvSpPr>
          <p:nvPr>
            <p:ph type="title"/>
          </p:nvPr>
        </p:nvSpPr>
        <p:spPr>
          <a:xfrm>
            <a:off x="395536" y="2132856"/>
            <a:ext cx="8229600" cy="1143000"/>
          </a:xfrm>
        </p:spPr>
        <p:txBody>
          <a:bodyPr>
            <a:normAutofit/>
          </a:bodyPr>
          <a:lstStyle/>
          <a:p>
            <a:pPr algn="l"/>
            <a:r>
              <a:rPr lang="en-GB" sz="4000" dirty="0" smtClean="0"/>
              <a:t>Acknowledgements:</a:t>
            </a:r>
            <a:endParaRPr lang="en-GB" sz="4000" dirty="0"/>
          </a:p>
        </p:txBody>
      </p:sp>
      <p:sp>
        <p:nvSpPr>
          <p:cNvPr id="8" name="Content Placeholder 2"/>
          <p:cNvSpPr>
            <a:spLocks noGrp="1"/>
          </p:cNvSpPr>
          <p:nvPr>
            <p:ph idx="1"/>
          </p:nvPr>
        </p:nvSpPr>
        <p:spPr>
          <a:xfrm>
            <a:off x="395536" y="3212976"/>
            <a:ext cx="8229600" cy="2980928"/>
          </a:xfrm>
        </p:spPr>
        <p:txBody>
          <a:bodyPr>
            <a:normAutofit/>
          </a:bodyPr>
          <a:lstStyle/>
          <a:p>
            <a:pPr lvl="1"/>
            <a:r>
              <a:rPr lang="en-GB" dirty="0" smtClean="0"/>
              <a:t>FCT</a:t>
            </a:r>
          </a:p>
          <a:p>
            <a:pPr lvl="1"/>
            <a:r>
              <a:rPr lang="en-GB" dirty="0"/>
              <a:t>Clara </a:t>
            </a:r>
            <a:r>
              <a:rPr lang="en-GB" dirty="0" smtClean="0"/>
              <a:t>Gaspar</a:t>
            </a:r>
          </a:p>
          <a:p>
            <a:pPr lvl="1"/>
            <a:r>
              <a:rPr lang="en-GB" dirty="0" smtClean="0"/>
              <a:t>Luis Cardoso</a:t>
            </a:r>
            <a:endParaRPr lang="en-GB" dirty="0" smtClean="0"/>
          </a:p>
          <a:p>
            <a:pPr lvl="1"/>
            <a:r>
              <a:rPr lang="en-GB" dirty="0"/>
              <a:t>CERN</a:t>
            </a:r>
            <a:endParaRPr lang="en-GB" dirty="0" smtClean="0"/>
          </a:p>
          <a:p>
            <a:pPr lvl="1"/>
            <a:r>
              <a:rPr lang="en-GB" dirty="0" smtClean="0"/>
              <a:t>All my PH-LBC colleagues</a:t>
            </a:r>
          </a:p>
          <a:p>
            <a:pPr lvl="1"/>
            <a:endParaRPr lang="en-GB" dirty="0" smtClean="0"/>
          </a:p>
        </p:txBody>
      </p:sp>
    </p:spTree>
    <p:extLst>
      <p:ext uri="{BB962C8B-B14F-4D97-AF65-F5344CB8AC3E}">
        <p14:creationId xmlns:p14="http://schemas.microsoft.com/office/powerpoint/2010/main" val="5441152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GB" dirty="0" err="1" smtClean="0"/>
              <a:t>LHCb</a:t>
            </a:r>
            <a:r>
              <a:rPr lang="en-GB" dirty="0" smtClean="0"/>
              <a:t> Experiment</a:t>
            </a:r>
            <a:endParaRPr lang="en-GB" dirty="0"/>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2</a:t>
            </a:fld>
            <a:endParaRPr lang="en-GB"/>
          </a:p>
        </p:txBody>
      </p:sp>
      <p:pic>
        <p:nvPicPr>
          <p:cNvPr id="2050" name="Picture 2" descr="\\cern.ch\dfs\Users\j\jvianaba\Documents\LHCbDetectorlight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9401" y="1700808"/>
            <a:ext cx="7311356" cy="39256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549673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6632"/>
            <a:ext cx="8229600" cy="1143000"/>
          </a:xfrm>
        </p:spPr>
        <p:txBody>
          <a:bodyPr/>
          <a:lstStyle/>
          <a:p>
            <a:r>
              <a:rPr lang="en-GB" dirty="0" smtClean="0"/>
              <a:t>ECS and DAQ</a:t>
            </a:r>
            <a:endParaRPr lang="en-GB" dirty="0"/>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3</a:t>
            </a:fld>
            <a:endParaRPr lang="en-GB"/>
          </a:p>
        </p:txBody>
      </p:sp>
      <p:grpSp>
        <p:nvGrpSpPr>
          <p:cNvPr id="566" name="Group 565"/>
          <p:cNvGrpSpPr/>
          <p:nvPr/>
        </p:nvGrpSpPr>
        <p:grpSpPr>
          <a:xfrm>
            <a:off x="347452" y="1143000"/>
            <a:ext cx="7636735" cy="5181600"/>
            <a:chOff x="347450" y="1143000"/>
            <a:chExt cx="8644150" cy="5181600"/>
          </a:xfrm>
        </p:grpSpPr>
        <p:sp>
          <p:nvSpPr>
            <p:cNvPr id="6" name="Line 2"/>
            <p:cNvSpPr>
              <a:spLocks noChangeShapeType="1"/>
            </p:cNvSpPr>
            <p:nvPr/>
          </p:nvSpPr>
          <p:spPr bwMode="auto">
            <a:xfrm flipH="1">
              <a:off x="2971800" y="2819400"/>
              <a:ext cx="457200" cy="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7" name="Rectangle 4"/>
            <p:cNvSpPr>
              <a:spLocks noChangeArrowheads="1"/>
            </p:cNvSpPr>
            <p:nvPr/>
          </p:nvSpPr>
          <p:spPr bwMode="auto">
            <a:xfrm>
              <a:off x="4267200" y="2590800"/>
              <a:ext cx="4572000" cy="3200400"/>
            </a:xfrm>
            <a:prstGeom prst="rect">
              <a:avLst/>
            </a:prstGeom>
            <a:solidFill>
              <a:srgbClr val="EAEAEA"/>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 name="Text Box 5" descr="Light upward diagonal"/>
            <p:cNvSpPr txBox="1">
              <a:spLocks noChangeArrowheads="1"/>
            </p:cNvSpPr>
            <p:nvPr/>
          </p:nvSpPr>
          <p:spPr bwMode="auto">
            <a:xfrm>
              <a:off x="2574925" y="1960563"/>
              <a:ext cx="6111875" cy="369332"/>
            </a:xfrm>
            <a:prstGeom prst="rect">
              <a:avLst/>
            </a:prstGeom>
            <a:pattFill prst="ltUpDiag">
              <a:fgClr>
                <a:srgbClr val="B2B2B2"/>
              </a:fgClr>
              <a:bgClr>
                <a:srgbClr val="FFFFFF"/>
              </a:bgClr>
            </a:patt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a:t>Detector Channels</a:t>
              </a:r>
            </a:p>
          </p:txBody>
        </p:sp>
        <p:sp>
          <p:nvSpPr>
            <p:cNvPr id="9" name="Text Box 6"/>
            <p:cNvSpPr txBox="1">
              <a:spLocks noChangeArrowheads="1"/>
            </p:cNvSpPr>
            <p:nvPr/>
          </p:nvSpPr>
          <p:spPr bwMode="auto">
            <a:xfrm>
              <a:off x="4419600" y="2824163"/>
              <a:ext cx="4283075" cy="369332"/>
            </a:xfrm>
            <a:prstGeom prst="rect">
              <a:avLst/>
            </a:prstGeom>
            <a:solidFill>
              <a:srgbClr val="FFCC99"/>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dirty="0"/>
                <a:t>Front End Electronics</a:t>
              </a:r>
            </a:p>
          </p:txBody>
        </p:sp>
        <p:sp>
          <p:nvSpPr>
            <p:cNvPr id="10" name="Text Box 7"/>
            <p:cNvSpPr txBox="1">
              <a:spLocks noChangeArrowheads="1"/>
            </p:cNvSpPr>
            <p:nvPr/>
          </p:nvSpPr>
          <p:spPr bwMode="auto">
            <a:xfrm>
              <a:off x="4419600" y="3581400"/>
              <a:ext cx="4283075" cy="369332"/>
            </a:xfrm>
            <a:prstGeom prst="rect">
              <a:avLst/>
            </a:prstGeom>
            <a:solidFill>
              <a:srgbClr val="FF9933"/>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a:t>Readout Network</a:t>
              </a:r>
            </a:p>
          </p:txBody>
        </p:sp>
        <p:sp>
          <p:nvSpPr>
            <p:cNvPr id="11" name="Text Box 8"/>
            <p:cNvSpPr txBox="1">
              <a:spLocks noChangeArrowheads="1"/>
            </p:cNvSpPr>
            <p:nvPr/>
          </p:nvSpPr>
          <p:spPr bwMode="auto">
            <a:xfrm>
              <a:off x="4419600" y="4343400"/>
              <a:ext cx="4283075" cy="369332"/>
            </a:xfrm>
            <a:prstGeom prst="rect">
              <a:avLst/>
            </a:prstGeom>
            <a:solidFill>
              <a:srgbClr val="FF7C80"/>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a:t> High Level Trigger</a:t>
              </a:r>
            </a:p>
          </p:txBody>
        </p:sp>
        <p:sp>
          <p:nvSpPr>
            <p:cNvPr id="12" name="Line 9"/>
            <p:cNvSpPr>
              <a:spLocks noChangeShapeType="1"/>
            </p:cNvSpPr>
            <p:nvPr/>
          </p:nvSpPr>
          <p:spPr bwMode="auto">
            <a:xfrm>
              <a:off x="6553200" y="4724400"/>
              <a:ext cx="0" cy="3810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3" name="Text Box 10"/>
            <p:cNvSpPr txBox="1">
              <a:spLocks noChangeArrowheads="1"/>
            </p:cNvSpPr>
            <p:nvPr/>
          </p:nvSpPr>
          <p:spPr bwMode="auto">
            <a:xfrm>
              <a:off x="4419600" y="5105400"/>
              <a:ext cx="4283075" cy="369332"/>
            </a:xfrm>
            <a:prstGeom prst="rect">
              <a:avLst/>
            </a:prstGeom>
            <a:solidFill>
              <a:srgbClr val="FF5050"/>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a:t>Storage</a:t>
              </a:r>
            </a:p>
          </p:txBody>
        </p:sp>
        <p:sp>
          <p:nvSpPr>
            <p:cNvPr id="14" name="Text Box 11"/>
            <p:cNvSpPr txBox="1">
              <a:spLocks noChangeArrowheads="1"/>
            </p:cNvSpPr>
            <p:nvPr/>
          </p:nvSpPr>
          <p:spPr bwMode="auto">
            <a:xfrm>
              <a:off x="2590800" y="2514600"/>
              <a:ext cx="609599" cy="369332"/>
            </a:xfrm>
            <a:prstGeom prst="rect">
              <a:avLst/>
            </a:prstGeom>
            <a:solidFill>
              <a:srgbClr val="CCFFFF"/>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a:t>L0</a:t>
              </a:r>
            </a:p>
          </p:txBody>
        </p:sp>
        <p:sp>
          <p:nvSpPr>
            <p:cNvPr id="15" name="Line 12"/>
            <p:cNvSpPr>
              <a:spLocks noChangeShapeType="1"/>
            </p:cNvSpPr>
            <p:nvPr/>
          </p:nvSpPr>
          <p:spPr bwMode="auto">
            <a:xfrm flipH="1">
              <a:off x="3962400" y="2895600"/>
              <a:ext cx="457200" cy="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6" name="Text Box 13"/>
            <p:cNvSpPr txBox="1">
              <a:spLocks noChangeArrowheads="1"/>
            </p:cNvSpPr>
            <p:nvPr/>
          </p:nvSpPr>
          <p:spPr bwMode="auto">
            <a:xfrm rot="16200000">
              <a:off x="-632618" y="3524773"/>
              <a:ext cx="5181600" cy="418053"/>
            </a:xfrm>
            <a:prstGeom prst="rect">
              <a:avLst/>
            </a:prstGeom>
            <a:solidFill>
              <a:srgbClr val="00CC99"/>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a:t>Experiment Control System</a:t>
              </a:r>
            </a:p>
          </p:txBody>
        </p:sp>
        <p:sp>
          <p:nvSpPr>
            <p:cNvPr id="17" name="Line 14"/>
            <p:cNvSpPr>
              <a:spLocks noChangeShapeType="1"/>
            </p:cNvSpPr>
            <p:nvPr/>
          </p:nvSpPr>
          <p:spPr bwMode="auto">
            <a:xfrm>
              <a:off x="2133600" y="1370013"/>
              <a:ext cx="457200" cy="0"/>
            </a:xfrm>
            <a:prstGeom prst="line">
              <a:avLst/>
            </a:prstGeom>
            <a:noFill/>
            <a:ln w="25400">
              <a:solidFill>
                <a:srgbClr val="00808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8" name="Line 15"/>
            <p:cNvSpPr>
              <a:spLocks noChangeShapeType="1"/>
            </p:cNvSpPr>
            <p:nvPr/>
          </p:nvSpPr>
          <p:spPr bwMode="auto">
            <a:xfrm>
              <a:off x="2133600" y="2743200"/>
              <a:ext cx="457200" cy="0"/>
            </a:xfrm>
            <a:prstGeom prst="line">
              <a:avLst/>
            </a:prstGeom>
            <a:noFill/>
            <a:ln w="25400">
              <a:solidFill>
                <a:srgbClr val="00808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9" name="Line 16"/>
            <p:cNvSpPr>
              <a:spLocks noChangeShapeType="1"/>
            </p:cNvSpPr>
            <p:nvPr/>
          </p:nvSpPr>
          <p:spPr bwMode="auto">
            <a:xfrm>
              <a:off x="2133600" y="3810000"/>
              <a:ext cx="2286000" cy="0"/>
            </a:xfrm>
            <a:prstGeom prst="line">
              <a:avLst/>
            </a:prstGeom>
            <a:noFill/>
            <a:ln w="25400">
              <a:solidFill>
                <a:srgbClr val="00808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20" name="Line 17"/>
            <p:cNvSpPr>
              <a:spLocks noChangeShapeType="1"/>
            </p:cNvSpPr>
            <p:nvPr/>
          </p:nvSpPr>
          <p:spPr bwMode="auto">
            <a:xfrm flipV="1">
              <a:off x="2133600" y="4572000"/>
              <a:ext cx="2286000" cy="3175"/>
            </a:xfrm>
            <a:prstGeom prst="line">
              <a:avLst/>
            </a:prstGeom>
            <a:noFill/>
            <a:ln w="25400">
              <a:solidFill>
                <a:srgbClr val="00808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21" name="Line 18"/>
            <p:cNvSpPr>
              <a:spLocks noChangeShapeType="1"/>
            </p:cNvSpPr>
            <p:nvPr/>
          </p:nvSpPr>
          <p:spPr bwMode="auto">
            <a:xfrm>
              <a:off x="2133600" y="5340350"/>
              <a:ext cx="2286000" cy="0"/>
            </a:xfrm>
            <a:prstGeom prst="line">
              <a:avLst/>
            </a:prstGeom>
            <a:noFill/>
            <a:ln w="25400">
              <a:solidFill>
                <a:srgbClr val="00808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grpSp>
          <p:nvGrpSpPr>
            <p:cNvPr id="22" name="Group 19"/>
            <p:cNvGrpSpPr>
              <a:grpSpLocks/>
            </p:cNvGrpSpPr>
            <p:nvPr/>
          </p:nvGrpSpPr>
          <p:grpSpPr bwMode="auto">
            <a:xfrm>
              <a:off x="4572000" y="3181350"/>
              <a:ext cx="3962400" cy="400050"/>
              <a:chOff x="2880" y="2052"/>
              <a:chExt cx="2496" cy="302"/>
            </a:xfrm>
          </p:grpSpPr>
          <p:sp>
            <p:nvSpPr>
              <p:cNvPr id="23" name="Line 20"/>
              <p:cNvSpPr>
                <a:spLocks noChangeShapeType="1"/>
              </p:cNvSpPr>
              <p:nvPr/>
            </p:nvSpPr>
            <p:spPr bwMode="auto">
              <a:xfrm>
                <a:off x="2880"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24" name="Line 21"/>
              <p:cNvSpPr>
                <a:spLocks noChangeShapeType="1"/>
              </p:cNvSpPr>
              <p:nvPr/>
            </p:nvSpPr>
            <p:spPr bwMode="auto">
              <a:xfrm>
                <a:off x="3072"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25" name="Line 22"/>
              <p:cNvSpPr>
                <a:spLocks noChangeShapeType="1"/>
              </p:cNvSpPr>
              <p:nvPr/>
            </p:nvSpPr>
            <p:spPr bwMode="auto">
              <a:xfrm>
                <a:off x="3264"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26" name="Line 23"/>
              <p:cNvSpPr>
                <a:spLocks noChangeShapeType="1"/>
              </p:cNvSpPr>
              <p:nvPr/>
            </p:nvSpPr>
            <p:spPr bwMode="auto">
              <a:xfrm>
                <a:off x="3456"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27" name="Line 24"/>
              <p:cNvSpPr>
                <a:spLocks noChangeShapeType="1"/>
              </p:cNvSpPr>
              <p:nvPr/>
            </p:nvSpPr>
            <p:spPr bwMode="auto">
              <a:xfrm>
                <a:off x="3648"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28" name="Line 25"/>
              <p:cNvSpPr>
                <a:spLocks noChangeShapeType="1"/>
              </p:cNvSpPr>
              <p:nvPr/>
            </p:nvSpPr>
            <p:spPr bwMode="auto">
              <a:xfrm>
                <a:off x="3840"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29" name="Line 26"/>
              <p:cNvSpPr>
                <a:spLocks noChangeShapeType="1"/>
              </p:cNvSpPr>
              <p:nvPr/>
            </p:nvSpPr>
            <p:spPr bwMode="auto">
              <a:xfrm>
                <a:off x="4032"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30" name="Line 27"/>
              <p:cNvSpPr>
                <a:spLocks noChangeShapeType="1"/>
              </p:cNvSpPr>
              <p:nvPr/>
            </p:nvSpPr>
            <p:spPr bwMode="auto">
              <a:xfrm>
                <a:off x="4224"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31" name="Line 28"/>
              <p:cNvSpPr>
                <a:spLocks noChangeShapeType="1"/>
              </p:cNvSpPr>
              <p:nvPr/>
            </p:nvSpPr>
            <p:spPr bwMode="auto">
              <a:xfrm>
                <a:off x="4416"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32" name="Line 29"/>
              <p:cNvSpPr>
                <a:spLocks noChangeShapeType="1"/>
              </p:cNvSpPr>
              <p:nvPr/>
            </p:nvSpPr>
            <p:spPr bwMode="auto">
              <a:xfrm>
                <a:off x="4608"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33" name="Line 30"/>
              <p:cNvSpPr>
                <a:spLocks noChangeShapeType="1"/>
              </p:cNvSpPr>
              <p:nvPr/>
            </p:nvSpPr>
            <p:spPr bwMode="auto">
              <a:xfrm>
                <a:off x="4800"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34" name="Line 31"/>
              <p:cNvSpPr>
                <a:spLocks noChangeShapeType="1"/>
              </p:cNvSpPr>
              <p:nvPr/>
            </p:nvSpPr>
            <p:spPr bwMode="auto">
              <a:xfrm>
                <a:off x="4992"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35" name="Line 32"/>
              <p:cNvSpPr>
                <a:spLocks noChangeShapeType="1"/>
              </p:cNvSpPr>
              <p:nvPr/>
            </p:nvSpPr>
            <p:spPr bwMode="auto">
              <a:xfrm>
                <a:off x="5184"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36" name="Line 33"/>
              <p:cNvSpPr>
                <a:spLocks noChangeShapeType="1"/>
              </p:cNvSpPr>
              <p:nvPr/>
            </p:nvSpPr>
            <p:spPr bwMode="auto">
              <a:xfrm>
                <a:off x="5376" y="2052"/>
                <a:ext cx="0" cy="30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grpSp>
        <p:sp>
          <p:nvSpPr>
            <p:cNvPr id="37" name="Line 34"/>
            <p:cNvSpPr>
              <a:spLocks noChangeShapeType="1"/>
            </p:cNvSpPr>
            <p:nvPr/>
          </p:nvSpPr>
          <p:spPr bwMode="auto">
            <a:xfrm>
              <a:off x="6553200" y="3962400"/>
              <a:ext cx="0" cy="381000"/>
            </a:xfrm>
            <a:prstGeom prst="line">
              <a:avLst/>
            </a:prstGeom>
            <a:noFill/>
            <a:ln w="571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grpSp>
          <p:nvGrpSpPr>
            <p:cNvPr id="38" name="Group 35"/>
            <p:cNvGrpSpPr>
              <a:grpSpLocks/>
            </p:cNvGrpSpPr>
            <p:nvPr/>
          </p:nvGrpSpPr>
          <p:grpSpPr bwMode="auto">
            <a:xfrm>
              <a:off x="4572000" y="2339975"/>
              <a:ext cx="3962400" cy="479425"/>
              <a:chOff x="2400" y="1281"/>
              <a:chExt cx="2496" cy="305"/>
            </a:xfrm>
          </p:grpSpPr>
          <p:sp>
            <p:nvSpPr>
              <p:cNvPr id="39" name="Line 36"/>
              <p:cNvSpPr>
                <a:spLocks noChangeShapeType="1"/>
              </p:cNvSpPr>
              <p:nvPr/>
            </p:nvSpPr>
            <p:spPr bwMode="auto">
              <a:xfrm>
                <a:off x="2400"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0" name="Line 37"/>
              <p:cNvSpPr>
                <a:spLocks noChangeShapeType="1"/>
              </p:cNvSpPr>
              <p:nvPr/>
            </p:nvSpPr>
            <p:spPr bwMode="auto">
              <a:xfrm>
                <a:off x="2496"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1" name="Line 38"/>
              <p:cNvSpPr>
                <a:spLocks noChangeShapeType="1"/>
              </p:cNvSpPr>
              <p:nvPr/>
            </p:nvSpPr>
            <p:spPr bwMode="auto">
              <a:xfrm>
                <a:off x="2592"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2" name="Line 39"/>
              <p:cNvSpPr>
                <a:spLocks noChangeShapeType="1"/>
              </p:cNvSpPr>
              <p:nvPr/>
            </p:nvSpPr>
            <p:spPr bwMode="auto">
              <a:xfrm>
                <a:off x="2688"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3" name="Line 40"/>
              <p:cNvSpPr>
                <a:spLocks noChangeShapeType="1"/>
              </p:cNvSpPr>
              <p:nvPr/>
            </p:nvSpPr>
            <p:spPr bwMode="auto">
              <a:xfrm>
                <a:off x="2784"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4" name="Line 41"/>
              <p:cNvSpPr>
                <a:spLocks noChangeShapeType="1"/>
              </p:cNvSpPr>
              <p:nvPr/>
            </p:nvSpPr>
            <p:spPr bwMode="auto">
              <a:xfrm>
                <a:off x="2880"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5" name="Line 42"/>
              <p:cNvSpPr>
                <a:spLocks noChangeShapeType="1"/>
              </p:cNvSpPr>
              <p:nvPr/>
            </p:nvSpPr>
            <p:spPr bwMode="auto">
              <a:xfrm>
                <a:off x="2976"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6" name="Line 43"/>
              <p:cNvSpPr>
                <a:spLocks noChangeShapeType="1"/>
              </p:cNvSpPr>
              <p:nvPr/>
            </p:nvSpPr>
            <p:spPr bwMode="auto">
              <a:xfrm>
                <a:off x="3072"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7" name="Line 44"/>
              <p:cNvSpPr>
                <a:spLocks noChangeShapeType="1"/>
              </p:cNvSpPr>
              <p:nvPr/>
            </p:nvSpPr>
            <p:spPr bwMode="auto">
              <a:xfrm>
                <a:off x="3168"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8" name="Line 45"/>
              <p:cNvSpPr>
                <a:spLocks noChangeShapeType="1"/>
              </p:cNvSpPr>
              <p:nvPr/>
            </p:nvSpPr>
            <p:spPr bwMode="auto">
              <a:xfrm>
                <a:off x="3264"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49" name="Line 46"/>
              <p:cNvSpPr>
                <a:spLocks noChangeShapeType="1"/>
              </p:cNvSpPr>
              <p:nvPr/>
            </p:nvSpPr>
            <p:spPr bwMode="auto">
              <a:xfrm>
                <a:off x="3360"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0" name="Line 47"/>
              <p:cNvSpPr>
                <a:spLocks noChangeShapeType="1"/>
              </p:cNvSpPr>
              <p:nvPr/>
            </p:nvSpPr>
            <p:spPr bwMode="auto">
              <a:xfrm>
                <a:off x="3456"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1" name="Line 48"/>
              <p:cNvSpPr>
                <a:spLocks noChangeShapeType="1"/>
              </p:cNvSpPr>
              <p:nvPr/>
            </p:nvSpPr>
            <p:spPr bwMode="auto">
              <a:xfrm>
                <a:off x="3552"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2" name="Line 49"/>
              <p:cNvSpPr>
                <a:spLocks noChangeShapeType="1"/>
              </p:cNvSpPr>
              <p:nvPr/>
            </p:nvSpPr>
            <p:spPr bwMode="auto">
              <a:xfrm>
                <a:off x="3648"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3" name="Line 50"/>
              <p:cNvSpPr>
                <a:spLocks noChangeShapeType="1"/>
              </p:cNvSpPr>
              <p:nvPr/>
            </p:nvSpPr>
            <p:spPr bwMode="auto">
              <a:xfrm>
                <a:off x="3744"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4" name="Line 51"/>
              <p:cNvSpPr>
                <a:spLocks noChangeShapeType="1"/>
              </p:cNvSpPr>
              <p:nvPr/>
            </p:nvSpPr>
            <p:spPr bwMode="auto">
              <a:xfrm>
                <a:off x="3840"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5" name="Line 52"/>
              <p:cNvSpPr>
                <a:spLocks noChangeShapeType="1"/>
              </p:cNvSpPr>
              <p:nvPr/>
            </p:nvSpPr>
            <p:spPr bwMode="auto">
              <a:xfrm>
                <a:off x="3936"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6" name="Line 53"/>
              <p:cNvSpPr>
                <a:spLocks noChangeShapeType="1"/>
              </p:cNvSpPr>
              <p:nvPr/>
            </p:nvSpPr>
            <p:spPr bwMode="auto">
              <a:xfrm>
                <a:off x="4032"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7" name="Line 54"/>
              <p:cNvSpPr>
                <a:spLocks noChangeShapeType="1"/>
              </p:cNvSpPr>
              <p:nvPr/>
            </p:nvSpPr>
            <p:spPr bwMode="auto">
              <a:xfrm>
                <a:off x="4128"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8" name="Line 55"/>
              <p:cNvSpPr>
                <a:spLocks noChangeShapeType="1"/>
              </p:cNvSpPr>
              <p:nvPr/>
            </p:nvSpPr>
            <p:spPr bwMode="auto">
              <a:xfrm>
                <a:off x="4224"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59" name="Line 56"/>
              <p:cNvSpPr>
                <a:spLocks noChangeShapeType="1"/>
              </p:cNvSpPr>
              <p:nvPr/>
            </p:nvSpPr>
            <p:spPr bwMode="auto">
              <a:xfrm>
                <a:off x="4320"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60" name="Line 57"/>
              <p:cNvSpPr>
                <a:spLocks noChangeShapeType="1"/>
              </p:cNvSpPr>
              <p:nvPr/>
            </p:nvSpPr>
            <p:spPr bwMode="auto">
              <a:xfrm>
                <a:off x="4416"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61" name="Line 58"/>
              <p:cNvSpPr>
                <a:spLocks noChangeShapeType="1"/>
              </p:cNvSpPr>
              <p:nvPr/>
            </p:nvSpPr>
            <p:spPr bwMode="auto">
              <a:xfrm>
                <a:off x="4512"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62" name="Line 59"/>
              <p:cNvSpPr>
                <a:spLocks noChangeShapeType="1"/>
              </p:cNvSpPr>
              <p:nvPr/>
            </p:nvSpPr>
            <p:spPr bwMode="auto">
              <a:xfrm>
                <a:off x="4608"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63" name="Line 60"/>
              <p:cNvSpPr>
                <a:spLocks noChangeShapeType="1"/>
              </p:cNvSpPr>
              <p:nvPr/>
            </p:nvSpPr>
            <p:spPr bwMode="auto">
              <a:xfrm>
                <a:off x="4704"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64" name="Line 61"/>
              <p:cNvSpPr>
                <a:spLocks noChangeShapeType="1"/>
              </p:cNvSpPr>
              <p:nvPr/>
            </p:nvSpPr>
            <p:spPr bwMode="auto">
              <a:xfrm>
                <a:off x="4800"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65" name="Line 62"/>
              <p:cNvSpPr>
                <a:spLocks noChangeShapeType="1"/>
              </p:cNvSpPr>
              <p:nvPr/>
            </p:nvSpPr>
            <p:spPr bwMode="auto">
              <a:xfrm>
                <a:off x="4896" y="1281"/>
                <a:ext cx="0" cy="305"/>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grpSp>
        <p:grpSp>
          <p:nvGrpSpPr>
            <p:cNvPr id="66" name="Group 63"/>
            <p:cNvGrpSpPr>
              <a:grpSpLocks/>
            </p:cNvGrpSpPr>
            <p:nvPr/>
          </p:nvGrpSpPr>
          <p:grpSpPr bwMode="auto">
            <a:xfrm>
              <a:off x="2667000" y="2362200"/>
              <a:ext cx="479425" cy="152400"/>
              <a:chOff x="1680" y="1488"/>
              <a:chExt cx="302" cy="192"/>
            </a:xfrm>
          </p:grpSpPr>
          <p:sp>
            <p:nvSpPr>
              <p:cNvPr id="67" name="Line 64"/>
              <p:cNvSpPr>
                <a:spLocks noChangeShapeType="1"/>
              </p:cNvSpPr>
              <p:nvPr/>
            </p:nvSpPr>
            <p:spPr bwMode="auto">
              <a:xfrm>
                <a:off x="1755" y="1488"/>
                <a:ext cx="0" cy="19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68" name="Line 65"/>
              <p:cNvSpPr>
                <a:spLocks noChangeShapeType="1"/>
              </p:cNvSpPr>
              <p:nvPr/>
            </p:nvSpPr>
            <p:spPr bwMode="auto">
              <a:xfrm>
                <a:off x="1831" y="1488"/>
                <a:ext cx="0" cy="19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69" name="Line 66"/>
              <p:cNvSpPr>
                <a:spLocks noChangeShapeType="1"/>
              </p:cNvSpPr>
              <p:nvPr/>
            </p:nvSpPr>
            <p:spPr bwMode="auto">
              <a:xfrm>
                <a:off x="1906" y="1488"/>
                <a:ext cx="0" cy="19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70" name="Line 67"/>
              <p:cNvSpPr>
                <a:spLocks noChangeShapeType="1"/>
              </p:cNvSpPr>
              <p:nvPr/>
            </p:nvSpPr>
            <p:spPr bwMode="auto">
              <a:xfrm>
                <a:off x="1982" y="1488"/>
                <a:ext cx="0" cy="19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71" name="Line 68"/>
              <p:cNvSpPr>
                <a:spLocks noChangeShapeType="1"/>
              </p:cNvSpPr>
              <p:nvPr/>
            </p:nvSpPr>
            <p:spPr bwMode="auto">
              <a:xfrm>
                <a:off x="1680" y="1488"/>
                <a:ext cx="0" cy="192"/>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grpSp>
        <p:sp>
          <p:nvSpPr>
            <p:cNvPr id="72" name="Line 69"/>
            <p:cNvSpPr>
              <a:spLocks noChangeShapeType="1"/>
            </p:cNvSpPr>
            <p:nvPr/>
          </p:nvSpPr>
          <p:spPr bwMode="auto">
            <a:xfrm>
              <a:off x="2133600" y="3127375"/>
              <a:ext cx="2286000" cy="0"/>
            </a:xfrm>
            <a:prstGeom prst="line">
              <a:avLst/>
            </a:prstGeom>
            <a:noFill/>
            <a:ln w="25400">
              <a:solidFill>
                <a:srgbClr val="00808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73" name="Text Box 70"/>
            <p:cNvSpPr txBox="1">
              <a:spLocks noChangeArrowheads="1"/>
            </p:cNvSpPr>
            <p:nvPr/>
          </p:nvSpPr>
          <p:spPr bwMode="auto">
            <a:xfrm>
              <a:off x="6081429" y="5509183"/>
              <a:ext cx="2757772" cy="3693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0"/>
                </a:spcBef>
                <a:buFontTx/>
                <a:buNone/>
              </a:pPr>
              <a:r>
                <a:rPr kumimoji="0" lang="en-US" altLang="en-US" sz="1800" dirty="0" smtClean="0"/>
                <a:t>Data Acquisition System</a:t>
              </a:r>
              <a:endParaRPr kumimoji="0" lang="en-US" altLang="en-US" sz="1800" dirty="0"/>
            </a:p>
          </p:txBody>
        </p:sp>
        <p:sp>
          <p:nvSpPr>
            <p:cNvPr id="75" name="Line 72"/>
            <p:cNvSpPr>
              <a:spLocks noChangeShapeType="1"/>
            </p:cNvSpPr>
            <p:nvPr/>
          </p:nvSpPr>
          <p:spPr bwMode="auto">
            <a:xfrm>
              <a:off x="1508125" y="4017963"/>
              <a:ext cx="228600" cy="15240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76" name="Text Box 73"/>
            <p:cNvSpPr txBox="1">
              <a:spLocks noChangeArrowheads="1"/>
            </p:cNvSpPr>
            <p:nvPr/>
          </p:nvSpPr>
          <p:spPr bwMode="auto">
            <a:xfrm>
              <a:off x="2590800" y="1143000"/>
              <a:ext cx="6111875" cy="369332"/>
            </a:xfrm>
            <a:prstGeom prst="rect">
              <a:avLst/>
            </a:prstGeom>
            <a:solidFill>
              <a:srgbClr val="FFFFCC"/>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a:t>DCS Devices (HV, LV, GAS, Temperatures, etc.)</a:t>
              </a:r>
            </a:p>
          </p:txBody>
        </p:sp>
        <p:sp>
          <p:nvSpPr>
            <p:cNvPr id="77" name="Line 74"/>
            <p:cNvSpPr>
              <a:spLocks noChangeShapeType="1"/>
            </p:cNvSpPr>
            <p:nvPr/>
          </p:nvSpPr>
          <p:spPr bwMode="auto">
            <a:xfrm>
              <a:off x="2819400"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78" name="Line 75"/>
            <p:cNvSpPr>
              <a:spLocks noChangeShapeType="1"/>
            </p:cNvSpPr>
            <p:nvPr/>
          </p:nvSpPr>
          <p:spPr bwMode="auto">
            <a:xfrm>
              <a:off x="3038475"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79" name="Line 76"/>
            <p:cNvSpPr>
              <a:spLocks noChangeShapeType="1"/>
            </p:cNvSpPr>
            <p:nvPr/>
          </p:nvSpPr>
          <p:spPr bwMode="auto">
            <a:xfrm>
              <a:off x="3259138"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0" name="Line 77"/>
            <p:cNvSpPr>
              <a:spLocks noChangeShapeType="1"/>
            </p:cNvSpPr>
            <p:nvPr/>
          </p:nvSpPr>
          <p:spPr bwMode="auto">
            <a:xfrm>
              <a:off x="3478213"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1" name="Line 78"/>
            <p:cNvSpPr>
              <a:spLocks noChangeShapeType="1"/>
            </p:cNvSpPr>
            <p:nvPr/>
          </p:nvSpPr>
          <p:spPr bwMode="auto">
            <a:xfrm>
              <a:off x="3698875"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2" name="Line 79"/>
            <p:cNvSpPr>
              <a:spLocks noChangeShapeType="1"/>
            </p:cNvSpPr>
            <p:nvPr/>
          </p:nvSpPr>
          <p:spPr bwMode="auto">
            <a:xfrm>
              <a:off x="3917950"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3" name="Line 80"/>
            <p:cNvSpPr>
              <a:spLocks noChangeShapeType="1"/>
            </p:cNvSpPr>
            <p:nvPr/>
          </p:nvSpPr>
          <p:spPr bwMode="auto">
            <a:xfrm>
              <a:off x="4138613"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4" name="Line 81"/>
            <p:cNvSpPr>
              <a:spLocks noChangeShapeType="1"/>
            </p:cNvSpPr>
            <p:nvPr/>
          </p:nvSpPr>
          <p:spPr bwMode="auto">
            <a:xfrm>
              <a:off x="4357688"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5" name="Line 82"/>
            <p:cNvSpPr>
              <a:spLocks noChangeShapeType="1"/>
            </p:cNvSpPr>
            <p:nvPr/>
          </p:nvSpPr>
          <p:spPr bwMode="auto">
            <a:xfrm>
              <a:off x="4578350"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6" name="Line 83"/>
            <p:cNvSpPr>
              <a:spLocks noChangeShapeType="1"/>
            </p:cNvSpPr>
            <p:nvPr/>
          </p:nvSpPr>
          <p:spPr bwMode="auto">
            <a:xfrm>
              <a:off x="4797425"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7" name="Line 84"/>
            <p:cNvSpPr>
              <a:spLocks noChangeShapeType="1"/>
            </p:cNvSpPr>
            <p:nvPr/>
          </p:nvSpPr>
          <p:spPr bwMode="auto">
            <a:xfrm>
              <a:off x="5018088"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8" name="Line 85"/>
            <p:cNvSpPr>
              <a:spLocks noChangeShapeType="1"/>
            </p:cNvSpPr>
            <p:nvPr/>
          </p:nvSpPr>
          <p:spPr bwMode="auto">
            <a:xfrm>
              <a:off x="5237163"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89" name="Line 86"/>
            <p:cNvSpPr>
              <a:spLocks noChangeShapeType="1"/>
            </p:cNvSpPr>
            <p:nvPr/>
          </p:nvSpPr>
          <p:spPr bwMode="auto">
            <a:xfrm>
              <a:off x="5457825"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0" name="Line 87"/>
            <p:cNvSpPr>
              <a:spLocks noChangeShapeType="1"/>
            </p:cNvSpPr>
            <p:nvPr/>
          </p:nvSpPr>
          <p:spPr bwMode="auto">
            <a:xfrm>
              <a:off x="5676900"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1" name="Line 88"/>
            <p:cNvSpPr>
              <a:spLocks noChangeShapeType="1"/>
            </p:cNvSpPr>
            <p:nvPr/>
          </p:nvSpPr>
          <p:spPr bwMode="auto">
            <a:xfrm>
              <a:off x="5895975"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2" name="Line 89"/>
            <p:cNvSpPr>
              <a:spLocks noChangeShapeType="1"/>
            </p:cNvSpPr>
            <p:nvPr/>
          </p:nvSpPr>
          <p:spPr bwMode="auto">
            <a:xfrm>
              <a:off x="6116638"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3" name="Line 90"/>
            <p:cNvSpPr>
              <a:spLocks noChangeShapeType="1"/>
            </p:cNvSpPr>
            <p:nvPr/>
          </p:nvSpPr>
          <p:spPr bwMode="auto">
            <a:xfrm>
              <a:off x="6335713" y="1524000"/>
              <a:ext cx="0" cy="457200"/>
            </a:xfrm>
            <a:prstGeom prst="line">
              <a:avLst/>
            </a:prstGeom>
            <a:noFill/>
            <a:ln w="1905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4" name="Line 91"/>
            <p:cNvSpPr>
              <a:spLocks noChangeShapeType="1"/>
            </p:cNvSpPr>
            <p:nvPr/>
          </p:nvSpPr>
          <p:spPr bwMode="auto">
            <a:xfrm>
              <a:off x="6556375"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5" name="Line 92"/>
            <p:cNvSpPr>
              <a:spLocks noChangeShapeType="1"/>
            </p:cNvSpPr>
            <p:nvPr/>
          </p:nvSpPr>
          <p:spPr bwMode="auto">
            <a:xfrm>
              <a:off x="6775450"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6" name="Line 93"/>
            <p:cNvSpPr>
              <a:spLocks noChangeShapeType="1"/>
            </p:cNvSpPr>
            <p:nvPr/>
          </p:nvSpPr>
          <p:spPr bwMode="auto">
            <a:xfrm>
              <a:off x="6996113"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7" name="Line 94"/>
            <p:cNvSpPr>
              <a:spLocks noChangeShapeType="1"/>
            </p:cNvSpPr>
            <p:nvPr/>
          </p:nvSpPr>
          <p:spPr bwMode="auto">
            <a:xfrm>
              <a:off x="7215188"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8" name="Line 95"/>
            <p:cNvSpPr>
              <a:spLocks noChangeShapeType="1"/>
            </p:cNvSpPr>
            <p:nvPr/>
          </p:nvSpPr>
          <p:spPr bwMode="auto">
            <a:xfrm>
              <a:off x="7435850"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99" name="Line 96"/>
            <p:cNvSpPr>
              <a:spLocks noChangeShapeType="1"/>
            </p:cNvSpPr>
            <p:nvPr/>
          </p:nvSpPr>
          <p:spPr bwMode="auto">
            <a:xfrm>
              <a:off x="7654925"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00" name="Line 97"/>
            <p:cNvSpPr>
              <a:spLocks noChangeShapeType="1"/>
            </p:cNvSpPr>
            <p:nvPr/>
          </p:nvSpPr>
          <p:spPr bwMode="auto">
            <a:xfrm>
              <a:off x="7875588"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01" name="Line 98"/>
            <p:cNvSpPr>
              <a:spLocks noChangeShapeType="1"/>
            </p:cNvSpPr>
            <p:nvPr/>
          </p:nvSpPr>
          <p:spPr bwMode="auto">
            <a:xfrm>
              <a:off x="8094663"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02" name="Line 99"/>
            <p:cNvSpPr>
              <a:spLocks noChangeShapeType="1"/>
            </p:cNvSpPr>
            <p:nvPr/>
          </p:nvSpPr>
          <p:spPr bwMode="auto">
            <a:xfrm>
              <a:off x="8315325"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03" name="Line 100"/>
            <p:cNvSpPr>
              <a:spLocks noChangeShapeType="1"/>
            </p:cNvSpPr>
            <p:nvPr/>
          </p:nvSpPr>
          <p:spPr bwMode="auto">
            <a:xfrm>
              <a:off x="8534400" y="1524000"/>
              <a:ext cx="0" cy="4572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04" name="Text Box 101"/>
            <p:cNvSpPr txBox="1">
              <a:spLocks noChangeArrowheads="1"/>
            </p:cNvSpPr>
            <p:nvPr/>
          </p:nvSpPr>
          <p:spPr bwMode="auto">
            <a:xfrm>
              <a:off x="2667000" y="5943600"/>
              <a:ext cx="6324600" cy="369332"/>
            </a:xfrm>
            <a:prstGeom prst="rect">
              <a:avLst/>
            </a:prstGeom>
            <a:solidFill>
              <a:schemeClr val="bg1"/>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a:t>External Systems (LHC, Technical Services, Safety, etc)</a:t>
              </a:r>
            </a:p>
          </p:txBody>
        </p:sp>
        <p:sp>
          <p:nvSpPr>
            <p:cNvPr id="105" name="Line 102"/>
            <p:cNvSpPr>
              <a:spLocks noChangeShapeType="1"/>
            </p:cNvSpPr>
            <p:nvPr/>
          </p:nvSpPr>
          <p:spPr bwMode="auto">
            <a:xfrm>
              <a:off x="2133600" y="6172200"/>
              <a:ext cx="533400" cy="0"/>
            </a:xfrm>
            <a:prstGeom prst="line">
              <a:avLst/>
            </a:prstGeom>
            <a:noFill/>
            <a:ln w="25400">
              <a:solidFill>
                <a:srgbClr val="00808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06" name="Text Box 103"/>
            <p:cNvSpPr txBox="1">
              <a:spLocks noChangeArrowheads="1"/>
            </p:cNvSpPr>
            <p:nvPr/>
          </p:nvSpPr>
          <p:spPr bwMode="auto">
            <a:xfrm>
              <a:off x="3429000" y="2667000"/>
              <a:ext cx="685800" cy="369332"/>
            </a:xfrm>
            <a:prstGeom prst="rect">
              <a:avLst/>
            </a:prstGeom>
            <a:solidFill>
              <a:srgbClr val="0099CC"/>
            </a:solidFill>
            <a:ln w="1905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buFontTx/>
                <a:buNone/>
              </a:pPr>
              <a:r>
                <a:rPr kumimoji="0" lang="en-US" altLang="en-US" sz="1800"/>
                <a:t>TFC</a:t>
              </a:r>
            </a:p>
          </p:txBody>
        </p:sp>
        <p:sp>
          <p:nvSpPr>
            <p:cNvPr id="107" name="Line 104"/>
            <p:cNvSpPr>
              <a:spLocks noChangeShapeType="1"/>
            </p:cNvSpPr>
            <p:nvPr/>
          </p:nvSpPr>
          <p:spPr bwMode="auto">
            <a:xfrm>
              <a:off x="2133600" y="2971800"/>
              <a:ext cx="1295400" cy="0"/>
            </a:xfrm>
            <a:prstGeom prst="line">
              <a:avLst/>
            </a:prstGeom>
            <a:noFill/>
            <a:ln w="25400">
              <a:solidFill>
                <a:srgbClr val="008080"/>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08" name="Line 105"/>
            <p:cNvSpPr>
              <a:spLocks noChangeShapeType="1"/>
            </p:cNvSpPr>
            <p:nvPr/>
          </p:nvSpPr>
          <p:spPr bwMode="auto">
            <a:xfrm>
              <a:off x="3810000" y="4419600"/>
              <a:ext cx="609600"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sp>
          <p:nvSpPr>
            <p:cNvPr id="109" name="Line 106"/>
            <p:cNvSpPr>
              <a:spLocks noChangeShapeType="1"/>
            </p:cNvSpPr>
            <p:nvPr/>
          </p:nvSpPr>
          <p:spPr bwMode="auto">
            <a:xfrm flipH="1">
              <a:off x="3810000" y="3048000"/>
              <a:ext cx="0" cy="1371600"/>
            </a:xfrm>
            <a:prstGeom prst="line">
              <a:avLst/>
            </a:prstGeom>
            <a:noFill/>
            <a:ln w="19050">
              <a:solidFill>
                <a:schemeClr val="tx1"/>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GB"/>
            </a:p>
          </p:txBody>
        </p:sp>
        <p:grpSp>
          <p:nvGrpSpPr>
            <p:cNvPr id="563" name="Group 562"/>
            <p:cNvGrpSpPr/>
            <p:nvPr/>
          </p:nvGrpSpPr>
          <p:grpSpPr>
            <a:xfrm>
              <a:off x="347450" y="3336794"/>
              <a:ext cx="1228960" cy="1244356"/>
              <a:chOff x="309045" y="4800600"/>
              <a:chExt cx="1228960" cy="1244356"/>
            </a:xfrm>
          </p:grpSpPr>
          <p:pic>
            <p:nvPicPr>
              <p:cNvPr id="564" name="Picture 7" descr="C:\Program Files\Microsoft Office\MEDIA\CAGCAT10\j0195384.wmf"/>
              <p:cNvPicPr>
                <a:picLocks noChangeAspect="1" noChangeArrowheads="1"/>
              </p:cNvPicPr>
              <p:nvPr/>
            </p:nvPicPr>
            <p:blipFill>
              <a:blip r:embed="rId3" cstate="print">
                <a:biLevel thresh="50000"/>
              </a:blip>
              <a:srcRect/>
              <a:stretch>
                <a:fillRect/>
              </a:stretch>
            </p:blipFill>
            <p:spPr bwMode="auto">
              <a:xfrm>
                <a:off x="309045" y="4801199"/>
                <a:ext cx="1218324" cy="1243757"/>
              </a:xfrm>
              <a:prstGeom prst="rect">
                <a:avLst/>
              </a:prstGeom>
              <a:noFill/>
              <a:scene3d>
                <a:camera prst="orthographicFront">
                  <a:rot lat="0" lon="10799978" rev="0"/>
                </a:camera>
                <a:lightRig rig="threePt" dir="t"/>
              </a:scene3d>
            </p:spPr>
          </p:pic>
          <p:pic>
            <p:nvPicPr>
              <p:cNvPr id="565" name="Picture 7" descr="C:\Program Files\Microsoft Office\MEDIA\CAGCAT10\j0195384.wmf"/>
              <p:cNvPicPr>
                <a:picLocks noChangeAspect="1" noChangeArrowheads="1"/>
              </p:cNvPicPr>
              <p:nvPr/>
            </p:nvPicPr>
            <p:blipFill>
              <a:blip r:embed="rId3" cstate="print"/>
              <a:srcRect r="52716" b="57658"/>
              <a:stretch>
                <a:fillRect/>
              </a:stretch>
            </p:blipFill>
            <p:spPr bwMode="auto">
              <a:xfrm>
                <a:off x="961930" y="4800600"/>
                <a:ext cx="576075" cy="526629"/>
              </a:xfrm>
              <a:prstGeom prst="rect">
                <a:avLst/>
              </a:prstGeom>
              <a:noFill/>
              <a:scene3d>
                <a:camera prst="orthographicFront">
                  <a:rot lat="0" lon="10799978" rev="0"/>
                </a:camera>
                <a:lightRig rig="threePt" dir="t"/>
              </a:scene3d>
            </p:spPr>
          </p:pic>
        </p:grpSp>
      </p:grpSp>
      <p:sp>
        <p:nvSpPr>
          <p:cNvPr id="567" name="TextBox 566"/>
          <p:cNvSpPr txBox="1"/>
          <p:nvPr/>
        </p:nvSpPr>
        <p:spPr>
          <a:xfrm>
            <a:off x="7849549" y="2362200"/>
            <a:ext cx="1022758" cy="369332"/>
          </a:xfrm>
          <a:prstGeom prst="rect">
            <a:avLst/>
          </a:prstGeom>
          <a:noFill/>
        </p:spPr>
        <p:txBody>
          <a:bodyPr wrap="square" rtlCol="0">
            <a:spAutoFit/>
          </a:bodyPr>
          <a:lstStyle/>
          <a:p>
            <a:r>
              <a:rPr lang="en-GB" dirty="0" smtClean="0"/>
              <a:t>40 MHz</a:t>
            </a:r>
            <a:endParaRPr lang="en-GB" dirty="0"/>
          </a:p>
        </p:txBody>
      </p:sp>
      <p:sp>
        <p:nvSpPr>
          <p:cNvPr id="568" name="TextBox 567"/>
          <p:cNvSpPr txBox="1"/>
          <p:nvPr/>
        </p:nvSpPr>
        <p:spPr>
          <a:xfrm>
            <a:off x="7849548" y="3196709"/>
            <a:ext cx="1022758" cy="369332"/>
          </a:xfrm>
          <a:prstGeom prst="rect">
            <a:avLst/>
          </a:prstGeom>
          <a:noFill/>
        </p:spPr>
        <p:txBody>
          <a:bodyPr wrap="square" rtlCol="0">
            <a:spAutoFit/>
          </a:bodyPr>
          <a:lstStyle/>
          <a:p>
            <a:r>
              <a:rPr lang="en-GB" dirty="0"/>
              <a:t>1</a:t>
            </a:r>
            <a:r>
              <a:rPr lang="en-GB" dirty="0" smtClean="0"/>
              <a:t> MHz</a:t>
            </a:r>
            <a:endParaRPr lang="en-GB" dirty="0"/>
          </a:p>
        </p:txBody>
      </p:sp>
      <p:sp>
        <p:nvSpPr>
          <p:cNvPr id="569" name="TextBox 568"/>
          <p:cNvSpPr txBox="1"/>
          <p:nvPr/>
        </p:nvSpPr>
        <p:spPr>
          <a:xfrm>
            <a:off x="7849549" y="4736068"/>
            <a:ext cx="1022758" cy="369332"/>
          </a:xfrm>
          <a:prstGeom prst="rect">
            <a:avLst/>
          </a:prstGeom>
          <a:noFill/>
        </p:spPr>
        <p:txBody>
          <a:bodyPr wrap="square" rtlCol="0">
            <a:spAutoFit/>
          </a:bodyPr>
          <a:lstStyle/>
          <a:p>
            <a:r>
              <a:rPr lang="en-GB" dirty="0" smtClean="0"/>
              <a:t>5 kHz</a:t>
            </a:r>
            <a:endParaRPr lang="en-GB" dirty="0"/>
          </a:p>
        </p:txBody>
      </p:sp>
    </p:spTree>
    <p:extLst>
      <p:ext uri="{BB962C8B-B14F-4D97-AF65-F5344CB8AC3E}">
        <p14:creationId xmlns:p14="http://schemas.microsoft.com/office/powerpoint/2010/main" val="2301912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188"/>
            <a:ext cx="8229600" cy="1143000"/>
          </a:xfrm>
        </p:spPr>
        <p:txBody>
          <a:bodyPr/>
          <a:lstStyle/>
          <a:p>
            <a:r>
              <a:rPr lang="en-GB" dirty="0" smtClean="0"/>
              <a:t>Dataflow Monitoring</a:t>
            </a:r>
            <a:endParaRPr lang="en-GB" dirty="0"/>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4</a:t>
            </a:fld>
            <a:endParaRPr lang="en-GB"/>
          </a:p>
        </p:txBody>
      </p:sp>
      <p:sp>
        <p:nvSpPr>
          <p:cNvPr id="6" name="TextBox 5"/>
          <p:cNvSpPr txBox="1"/>
          <p:nvPr/>
        </p:nvSpPr>
        <p:spPr>
          <a:xfrm>
            <a:off x="5901106" y="965445"/>
            <a:ext cx="3225924" cy="5632311"/>
          </a:xfrm>
          <a:prstGeom prst="rect">
            <a:avLst/>
          </a:prstGeom>
          <a:noFill/>
        </p:spPr>
        <p:txBody>
          <a:bodyPr wrap="square" rtlCol="0">
            <a:spAutoFit/>
          </a:bodyPr>
          <a:lstStyle/>
          <a:p>
            <a:r>
              <a:rPr lang="en-GB" b="1" dirty="0" smtClean="0"/>
              <a:t>Implemented  features</a:t>
            </a:r>
          </a:p>
          <a:p>
            <a:endParaRPr lang="en-GB" dirty="0" smtClean="0"/>
          </a:p>
          <a:p>
            <a:pPr marL="285750" indent="-285750">
              <a:buFont typeface="Arial" panose="020B0604020202020204" pitchFamily="34" charset="0"/>
              <a:buChar char="•"/>
            </a:pPr>
            <a:r>
              <a:rPr lang="en-GB" dirty="0" smtClean="0"/>
              <a:t>Adaptability to any main partition</a:t>
            </a:r>
          </a:p>
          <a:p>
            <a:pPr marL="285750" indent="-285750">
              <a:buFont typeface="Arial" panose="020B0604020202020204" pitchFamily="34" charset="0"/>
              <a:buChar char="•"/>
            </a:pPr>
            <a:r>
              <a:rPr lang="en-GB" dirty="0" smtClean="0"/>
              <a:t>Adjustable information</a:t>
            </a:r>
          </a:p>
          <a:p>
            <a:pPr marL="285750" indent="-285750">
              <a:buFont typeface="Arial" panose="020B0604020202020204" pitchFamily="34" charset="0"/>
              <a:buChar char="•"/>
            </a:pPr>
            <a:r>
              <a:rPr lang="en-GB" dirty="0" smtClean="0"/>
              <a:t>Real Time dataflow overview</a:t>
            </a:r>
          </a:p>
          <a:p>
            <a:pPr marL="285750" indent="-285750">
              <a:buFont typeface="Arial" panose="020B0604020202020204" pitchFamily="34" charset="0"/>
              <a:buChar char="•"/>
            </a:pPr>
            <a:r>
              <a:rPr lang="en-GB" dirty="0" err="1" smtClean="0"/>
              <a:t>WinCC</a:t>
            </a:r>
            <a:r>
              <a:rPr lang="en-GB" dirty="0" smtClean="0"/>
              <a:t>-OA Archiving</a:t>
            </a:r>
          </a:p>
          <a:p>
            <a:pPr marL="285750" indent="-285750">
              <a:buFont typeface="Arial" panose="020B0604020202020204" pitchFamily="34" charset="0"/>
              <a:buChar char="•"/>
            </a:pPr>
            <a:r>
              <a:rPr lang="en-GB" dirty="0" smtClean="0"/>
              <a:t>History Mode</a:t>
            </a:r>
          </a:p>
          <a:p>
            <a:pPr marL="285750" indent="-285750">
              <a:buFont typeface="Arial" panose="020B0604020202020204" pitchFamily="34" charset="0"/>
              <a:buChar char="•"/>
            </a:pPr>
            <a:r>
              <a:rPr lang="en-GB" dirty="0"/>
              <a:t>Comprehensible Split-HLT </a:t>
            </a:r>
            <a:r>
              <a:rPr lang="en-GB" dirty="0" smtClean="0"/>
              <a:t>representation</a:t>
            </a:r>
          </a:p>
          <a:p>
            <a:pPr marL="285750" indent="-285750">
              <a:buFont typeface="Arial" panose="020B0604020202020204" pitchFamily="34" charset="0"/>
              <a:buChar char="•"/>
            </a:pPr>
            <a:r>
              <a:rPr lang="en-GB" dirty="0" smtClean="0"/>
              <a:t>Trending tool</a:t>
            </a:r>
          </a:p>
          <a:p>
            <a:pPr marL="285750" indent="-285750">
              <a:buFont typeface="Arial" panose="020B0604020202020204" pitchFamily="34" charset="0"/>
              <a:buChar char="•"/>
            </a:pPr>
            <a:r>
              <a:rPr lang="en-GB" dirty="0" smtClean="0"/>
              <a:t>Definition </a:t>
            </a:r>
            <a:r>
              <a:rPr lang="en-GB" dirty="0"/>
              <a:t>of alarm/warning </a:t>
            </a:r>
            <a:r>
              <a:rPr lang="en-GB" dirty="0" smtClean="0"/>
              <a:t>situations</a:t>
            </a:r>
          </a:p>
          <a:p>
            <a:pPr marL="285750" indent="-285750">
              <a:buFont typeface="Arial" panose="020B0604020202020204" pitchFamily="34" charset="0"/>
              <a:buChar char="•"/>
            </a:pPr>
            <a:r>
              <a:rPr lang="en-GB" dirty="0" smtClean="0"/>
              <a:t>Forwards to main Alarm screen</a:t>
            </a:r>
          </a:p>
          <a:p>
            <a:pPr marL="285750" indent="-285750">
              <a:buFont typeface="Arial" panose="020B0604020202020204" pitchFamily="34" charset="0"/>
              <a:buChar char="•"/>
            </a:pPr>
            <a:r>
              <a:rPr lang="en-GB" dirty="0" smtClean="0"/>
              <a:t>Operating in LHCb Control Room</a:t>
            </a:r>
          </a:p>
          <a:p>
            <a:pPr marL="285750" indent="-285750">
              <a:buFont typeface="Arial" panose="020B0604020202020204" pitchFamily="34" charset="0"/>
              <a:buChar char="•"/>
            </a:pPr>
            <a:r>
              <a:rPr lang="en-GB" dirty="0" smtClean="0"/>
              <a:t>Proven useful for debugging</a:t>
            </a:r>
            <a:endParaRPr lang="en-GB" dirty="0"/>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endParaRPr lang="en-GB"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1120658"/>
            <a:ext cx="5052202" cy="5040560"/>
          </a:xfrm>
          <a:prstGeom prst="rect">
            <a:avLst/>
          </a:prstGeom>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1710" y="1347320"/>
            <a:ext cx="5759396" cy="4509120"/>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411760" y="1625008"/>
            <a:ext cx="2802531" cy="4053975"/>
          </a:xfrm>
          <a:prstGeom prst="rect">
            <a:avLst/>
          </a:prstGeom>
        </p:spPr>
      </p:pic>
    </p:spTree>
    <p:extLst>
      <p:ext uri="{BB962C8B-B14F-4D97-AF65-F5344CB8AC3E}">
        <p14:creationId xmlns:p14="http://schemas.microsoft.com/office/powerpoint/2010/main" val="1161936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7"/>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Network Devices Monitoring</a:t>
            </a:r>
            <a:endParaRPr lang="en-GB" dirty="0"/>
          </a:p>
        </p:txBody>
      </p:sp>
      <p:sp>
        <p:nvSpPr>
          <p:cNvPr id="3" name="Content Placeholder 2"/>
          <p:cNvSpPr>
            <a:spLocks noGrp="1"/>
          </p:cNvSpPr>
          <p:nvPr>
            <p:ph idx="1"/>
          </p:nvPr>
        </p:nvSpPr>
        <p:spPr>
          <a:xfrm>
            <a:off x="5940151" y="1267336"/>
            <a:ext cx="2825981" cy="2404864"/>
          </a:xfrm>
        </p:spPr>
        <p:txBody>
          <a:bodyPr>
            <a:noAutofit/>
          </a:bodyPr>
          <a:lstStyle/>
          <a:p>
            <a:pPr marL="0" indent="0">
              <a:buNone/>
            </a:pPr>
            <a:r>
              <a:rPr lang="en-GB" sz="1600" b="1" dirty="0" smtClean="0"/>
              <a:t>Objectives</a:t>
            </a:r>
            <a:endParaRPr lang="en-GB" sz="1600" dirty="0"/>
          </a:p>
          <a:p>
            <a:r>
              <a:rPr lang="en-GB" sz="1600" dirty="0" smtClean="0"/>
              <a:t>Automatic device and link discovery.</a:t>
            </a:r>
          </a:p>
          <a:p>
            <a:r>
              <a:rPr lang="en-GB" sz="1600" dirty="0" smtClean="0"/>
              <a:t>Hardware and interface status monitoring</a:t>
            </a:r>
          </a:p>
          <a:p>
            <a:endParaRPr lang="en-GB" sz="1600" dirty="0"/>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5</a:t>
            </a:fld>
            <a:endParaRPr lang="en-GB"/>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867" y="1124744"/>
            <a:ext cx="5492666" cy="5155200"/>
          </a:xfrm>
          <a:prstGeom prst="rect">
            <a:avLst/>
          </a:prstGeom>
        </p:spPr>
      </p:pic>
      <p:sp>
        <p:nvSpPr>
          <p:cNvPr id="10" name="Content Placeholder 2"/>
          <p:cNvSpPr txBox="1">
            <a:spLocks/>
          </p:cNvSpPr>
          <p:nvPr/>
        </p:nvSpPr>
        <p:spPr>
          <a:xfrm>
            <a:off x="5998353" y="2668728"/>
            <a:ext cx="2837148" cy="18002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600" b="1" dirty="0" smtClean="0"/>
              <a:t>Done so far…</a:t>
            </a:r>
            <a:endParaRPr lang="en-GB" sz="1600" dirty="0" smtClean="0"/>
          </a:p>
          <a:p>
            <a:r>
              <a:rPr lang="en-GB" sz="1600" dirty="0" smtClean="0"/>
              <a:t>Agent management </a:t>
            </a:r>
          </a:p>
          <a:p>
            <a:r>
              <a:rPr lang="en-GB" sz="1600" dirty="0" smtClean="0"/>
              <a:t>Server prototype (tested on device subset)</a:t>
            </a:r>
          </a:p>
          <a:p>
            <a:r>
              <a:rPr lang="en-GB" sz="1600" dirty="0" smtClean="0"/>
              <a:t>Rudimentary alarm specification</a:t>
            </a:r>
          </a:p>
          <a:p>
            <a:pPr marL="0" indent="0">
              <a:buNone/>
            </a:pPr>
            <a:endParaRPr lang="en-GB" sz="1600" dirty="0" smtClean="0"/>
          </a:p>
          <a:p>
            <a:pPr marL="0" indent="0">
              <a:buNone/>
            </a:pPr>
            <a:endParaRPr lang="en-GB" sz="1600" dirty="0" smtClean="0"/>
          </a:p>
          <a:p>
            <a:pPr marL="0" indent="0">
              <a:buFont typeface="Arial" panose="020B0604020202020204" pitchFamily="34" charset="0"/>
              <a:buNone/>
            </a:pPr>
            <a:endParaRPr lang="en-GB" sz="1600" dirty="0" smtClean="0"/>
          </a:p>
          <a:p>
            <a:endParaRPr lang="en-GB" sz="1600" dirty="0"/>
          </a:p>
        </p:txBody>
      </p:sp>
      <p:sp>
        <p:nvSpPr>
          <p:cNvPr id="12" name="Content Placeholder 2"/>
          <p:cNvSpPr txBox="1">
            <a:spLocks/>
          </p:cNvSpPr>
          <p:nvPr/>
        </p:nvSpPr>
        <p:spPr>
          <a:xfrm>
            <a:off x="5998353" y="4388942"/>
            <a:ext cx="2746648" cy="1987504"/>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en-GB" sz="1600" b="1" dirty="0" smtClean="0"/>
              <a:t>Future Work (standby)</a:t>
            </a:r>
            <a:endParaRPr lang="en-GB" sz="1600" dirty="0" smtClean="0"/>
          </a:p>
          <a:p>
            <a:r>
              <a:rPr lang="en-GB" sz="1600" dirty="0" smtClean="0"/>
              <a:t>Display specifications</a:t>
            </a:r>
          </a:p>
          <a:p>
            <a:r>
              <a:rPr lang="en-GB" sz="1600" dirty="0" smtClean="0"/>
              <a:t>Test with all devices</a:t>
            </a:r>
          </a:p>
          <a:p>
            <a:r>
              <a:rPr lang="en-GB" sz="1600" dirty="0" smtClean="0"/>
              <a:t>Finish link discovery </a:t>
            </a:r>
          </a:p>
          <a:p>
            <a:r>
              <a:rPr lang="en-GB" sz="1600" dirty="0" smtClean="0"/>
              <a:t>Integrate services developed by other team members.</a:t>
            </a:r>
          </a:p>
          <a:p>
            <a:endParaRPr lang="en-GB" sz="1600" dirty="0" smtClean="0"/>
          </a:p>
          <a:p>
            <a:pPr marL="0" indent="0">
              <a:buFont typeface="Arial" panose="020B0604020202020204" pitchFamily="34" charset="0"/>
              <a:buNone/>
            </a:pPr>
            <a:endParaRPr lang="en-GB" sz="1600" dirty="0" smtClean="0"/>
          </a:p>
          <a:p>
            <a:endParaRPr lang="en-GB" sz="1600" dirty="0"/>
          </a:p>
        </p:txBody>
      </p:sp>
    </p:spTree>
    <p:extLst>
      <p:ext uri="{BB962C8B-B14F-4D97-AF65-F5344CB8AC3E}">
        <p14:creationId xmlns:p14="http://schemas.microsoft.com/office/powerpoint/2010/main" val="39750304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Electronics Upgrade</a:t>
            </a:r>
            <a:endParaRPr lang="en-GB" dirty="0"/>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6</a:t>
            </a:fld>
            <a:endParaRPr lang="en-GB"/>
          </a:p>
        </p:txBody>
      </p:sp>
      <p:sp>
        <p:nvSpPr>
          <p:cNvPr id="13" name="Cloud 12"/>
          <p:cNvSpPr/>
          <p:nvPr/>
        </p:nvSpPr>
        <p:spPr bwMode="auto">
          <a:xfrm>
            <a:off x="7324263" y="3691880"/>
            <a:ext cx="1524000" cy="609600"/>
          </a:xfrm>
          <a:prstGeom prst="cloud">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400" b="0" i="0" u="none" strike="noStrike" cap="none" normalizeH="0" baseline="0" smtClean="0">
              <a:ln>
                <a:noFill/>
              </a:ln>
              <a:solidFill>
                <a:schemeClr val="tx1"/>
              </a:solidFill>
              <a:effectLst/>
              <a:latin typeface="Comic Sans MS" pitchFamily="66" charset="0"/>
            </a:endParaRPr>
          </a:p>
        </p:txBody>
      </p:sp>
      <p:sp>
        <p:nvSpPr>
          <p:cNvPr id="18" name="Content Placeholder 2"/>
          <p:cNvSpPr>
            <a:spLocks noGrp="1"/>
          </p:cNvSpPr>
          <p:nvPr>
            <p:ph idx="1"/>
          </p:nvPr>
        </p:nvSpPr>
        <p:spPr>
          <a:xfrm>
            <a:off x="457200" y="1196752"/>
            <a:ext cx="5135178" cy="1858056"/>
          </a:xfrm>
        </p:spPr>
        <p:txBody>
          <a:bodyPr>
            <a:noAutofit/>
          </a:bodyPr>
          <a:lstStyle/>
          <a:p>
            <a:pPr marL="0" indent="0">
              <a:buNone/>
            </a:pPr>
            <a:r>
              <a:rPr lang="en-GB" sz="1700" b="1" dirty="0" smtClean="0"/>
              <a:t>New Challenges in 2018</a:t>
            </a:r>
          </a:p>
          <a:p>
            <a:r>
              <a:rPr lang="en-GB" sz="1700" dirty="0" smtClean="0"/>
              <a:t>Luminosity increase in the future LHC upgrade</a:t>
            </a:r>
          </a:p>
          <a:p>
            <a:r>
              <a:rPr lang="en-GB" sz="1700" dirty="0" smtClean="0"/>
              <a:t>No first-level hardware trigger (Trigger-less DAQ)</a:t>
            </a:r>
          </a:p>
          <a:p>
            <a:r>
              <a:rPr lang="en-GB" sz="1700" dirty="0" smtClean="0"/>
              <a:t>DAQ (Data Acquisition) has to cope with increase in data transfer</a:t>
            </a:r>
          </a:p>
        </p:txBody>
      </p:sp>
      <p:sp>
        <p:nvSpPr>
          <p:cNvPr id="3" name="TextBox 2"/>
          <p:cNvSpPr txBox="1"/>
          <p:nvPr/>
        </p:nvSpPr>
        <p:spPr>
          <a:xfrm>
            <a:off x="447798" y="2672239"/>
            <a:ext cx="4834880" cy="4185761"/>
          </a:xfrm>
          <a:prstGeom prst="rect">
            <a:avLst/>
          </a:prstGeom>
          <a:noFill/>
        </p:spPr>
        <p:txBody>
          <a:bodyPr wrap="square" rtlCol="0">
            <a:spAutoFit/>
          </a:bodyPr>
          <a:lstStyle/>
          <a:p>
            <a:r>
              <a:rPr lang="en-GB" sz="1700" b="1" dirty="0" smtClean="0"/>
              <a:t>New Electronics Control Solutions</a:t>
            </a:r>
          </a:p>
          <a:p>
            <a:pPr marL="285750" indent="-285750">
              <a:buFont typeface="Arial" panose="020B0604020202020204" pitchFamily="34" charset="0"/>
              <a:buChar char="•"/>
            </a:pPr>
            <a:r>
              <a:rPr lang="en-GB" sz="1700" dirty="0" smtClean="0"/>
              <a:t>Optical links</a:t>
            </a:r>
          </a:p>
          <a:p>
            <a:pPr marL="285750" indent="-285750">
              <a:buFont typeface="Arial" panose="020B0604020202020204" pitchFamily="34" charset="0"/>
              <a:buChar char="•"/>
            </a:pPr>
            <a:r>
              <a:rPr lang="en-GB" sz="1700" dirty="0" err="1" smtClean="0"/>
              <a:t>GigaBit</a:t>
            </a:r>
            <a:r>
              <a:rPr lang="en-GB" sz="1700" dirty="0" smtClean="0"/>
              <a:t> Transceivers and GBT chips </a:t>
            </a:r>
          </a:p>
          <a:p>
            <a:pPr marL="285750" indent="-285750">
              <a:buFont typeface="Arial" panose="020B0604020202020204" pitchFamily="34" charset="0"/>
              <a:buChar char="•"/>
            </a:pPr>
            <a:r>
              <a:rPr lang="en-GB" sz="1700" dirty="0" smtClean="0"/>
              <a:t>SCA </a:t>
            </a:r>
            <a:r>
              <a:rPr lang="en-GB" sz="1700" dirty="0"/>
              <a:t>chips </a:t>
            </a:r>
            <a:r>
              <a:rPr lang="en-GB" sz="1700" dirty="0" smtClean="0"/>
              <a:t>to interface directly the FEBs (Front-End Boards)</a:t>
            </a:r>
          </a:p>
          <a:p>
            <a:pPr marL="285750" indent="-285750">
              <a:buFont typeface="Arial" panose="020B0604020202020204" pitchFamily="34" charset="0"/>
              <a:buChar char="•"/>
            </a:pPr>
            <a:r>
              <a:rPr lang="en-GB" sz="1700" dirty="0" smtClean="0"/>
              <a:t>PCIe40 </a:t>
            </a:r>
            <a:r>
              <a:rPr lang="en-GB" sz="1700" dirty="0"/>
              <a:t>boards (logically SODIN, TELL40 and SOL40</a:t>
            </a:r>
            <a:r>
              <a:rPr lang="en-GB" sz="1700" dirty="0" smtClean="0"/>
              <a:t>) </a:t>
            </a:r>
          </a:p>
          <a:p>
            <a:pPr marL="285750" indent="-285750">
              <a:buFont typeface="Arial" panose="020B0604020202020204" pitchFamily="34" charset="0"/>
              <a:buChar char="•"/>
            </a:pPr>
            <a:r>
              <a:rPr lang="en-GB" sz="1700" dirty="0" smtClean="0"/>
              <a:t>The </a:t>
            </a:r>
            <a:r>
              <a:rPr lang="en-GB" sz="1700" dirty="0"/>
              <a:t>GBT-SCA provides:</a:t>
            </a:r>
          </a:p>
          <a:p>
            <a:pPr lvl="1"/>
            <a:r>
              <a:rPr lang="en-GB" sz="1600" dirty="0"/>
              <a:t>16x I2C controllers</a:t>
            </a:r>
          </a:p>
          <a:p>
            <a:pPr lvl="1"/>
            <a:r>
              <a:rPr lang="en-GB" sz="1600" dirty="0"/>
              <a:t>1x JTAG controller</a:t>
            </a:r>
          </a:p>
          <a:p>
            <a:pPr lvl="1"/>
            <a:r>
              <a:rPr lang="en-GB" sz="1600" dirty="0"/>
              <a:t>1x SPI controller</a:t>
            </a:r>
          </a:p>
          <a:p>
            <a:pPr lvl="1"/>
            <a:r>
              <a:rPr lang="en-GB" sz="1600" dirty="0"/>
              <a:t>32x ADC channels</a:t>
            </a:r>
          </a:p>
          <a:p>
            <a:pPr lvl="1"/>
            <a:r>
              <a:rPr lang="en-GB" sz="1600" dirty="0"/>
              <a:t>4x DAC channels</a:t>
            </a:r>
          </a:p>
          <a:p>
            <a:pPr lvl="1"/>
            <a:r>
              <a:rPr lang="en-GB" sz="1600" dirty="0"/>
              <a:t>4x PIA (Parallel Interface Adapters) controllers</a:t>
            </a:r>
          </a:p>
          <a:p>
            <a:pPr lvl="1"/>
            <a:r>
              <a:rPr lang="en-GB" sz="1600" dirty="0"/>
              <a:t>1x Memory bus (32 bits) controller</a:t>
            </a:r>
          </a:p>
          <a:p>
            <a:endParaRPr lang="en-GB" dirty="0"/>
          </a:p>
        </p:txBody>
      </p:sp>
      <p:grpSp>
        <p:nvGrpSpPr>
          <p:cNvPr id="105" name="Group 104"/>
          <p:cNvGrpSpPr/>
          <p:nvPr/>
        </p:nvGrpSpPr>
        <p:grpSpPr>
          <a:xfrm>
            <a:off x="5391457" y="1871384"/>
            <a:ext cx="3456806" cy="4359032"/>
            <a:chOff x="690652" y="1268760"/>
            <a:chExt cx="5376275" cy="4974008"/>
          </a:xfrm>
        </p:grpSpPr>
        <p:cxnSp>
          <p:nvCxnSpPr>
            <p:cNvPr id="106" name="Straight Arrow Connector 143"/>
            <p:cNvCxnSpPr>
              <a:stCxn id="154" idx="2"/>
              <a:endCxn id="119" idx="3"/>
            </p:cNvCxnSpPr>
            <p:nvPr/>
          </p:nvCxnSpPr>
          <p:spPr>
            <a:xfrm rot="5400000">
              <a:off x="4464930" y="3060843"/>
              <a:ext cx="555019" cy="1821521"/>
            </a:xfrm>
            <a:prstGeom prst="bentConnector2">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07" name="Straight Arrow Connector 106"/>
            <p:cNvCxnSpPr/>
            <p:nvPr/>
          </p:nvCxnSpPr>
          <p:spPr>
            <a:xfrm flipH="1">
              <a:off x="1280956" y="3693043"/>
              <a:ext cx="794" cy="1005562"/>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08" name="Straight Arrow Connector 107"/>
            <p:cNvCxnSpPr/>
            <p:nvPr/>
          </p:nvCxnSpPr>
          <p:spPr>
            <a:xfrm flipH="1">
              <a:off x="1281750" y="3693043"/>
              <a:ext cx="504056" cy="976260"/>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cxnSp>
          <p:nvCxnSpPr>
            <p:cNvPr id="109" name="Straight Arrow Connector 108"/>
            <p:cNvCxnSpPr>
              <a:stCxn id="118" idx="2"/>
            </p:cNvCxnSpPr>
            <p:nvPr/>
          </p:nvCxnSpPr>
          <p:spPr>
            <a:xfrm>
              <a:off x="4514608" y="3698260"/>
              <a:ext cx="366101" cy="1000347"/>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sp>
          <p:nvSpPr>
            <p:cNvPr id="110" name="Rounded Rectangle 109"/>
            <p:cNvSpPr/>
            <p:nvPr/>
          </p:nvSpPr>
          <p:spPr>
            <a:xfrm>
              <a:off x="1219880" y="1268760"/>
              <a:ext cx="3528392" cy="720080"/>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92500" lnSpcReduction="10000"/>
            </a:bodyPr>
            <a:lstStyle/>
            <a:p>
              <a:pPr algn="ctr"/>
              <a:r>
                <a:rPr lang="en-US" dirty="0" smtClean="0">
                  <a:solidFill>
                    <a:prstClr val="black"/>
                  </a:solidFill>
                  <a:latin typeface="Calibri"/>
                </a:rPr>
                <a:t>Detector front-end electronics</a:t>
              </a:r>
            </a:p>
          </p:txBody>
        </p:sp>
        <p:sp>
          <p:nvSpPr>
            <p:cNvPr id="111" name="Rounded Rectangle 110"/>
            <p:cNvSpPr/>
            <p:nvPr/>
          </p:nvSpPr>
          <p:spPr>
            <a:xfrm>
              <a:off x="1202240" y="3266212"/>
              <a:ext cx="432048" cy="4320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normAutofit lnSpcReduction="10000"/>
            </a:bodyPr>
            <a:lstStyle/>
            <a:p>
              <a:pPr algn="ctr"/>
              <a:endParaRPr lang="en-US" dirty="0" smtClean="0">
                <a:solidFill>
                  <a:prstClr val="black"/>
                </a:solidFill>
                <a:latin typeface="Calibri"/>
              </a:endParaRPr>
            </a:p>
          </p:txBody>
        </p:sp>
        <p:sp>
          <p:nvSpPr>
            <p:cNvPr id="112" name="Rounded Rectangle 111"/>
            <p:cNvSpPr/>
            <p:nvPr/>
          </p:nvSpPr>
          <p:spPr>
            <a:xfrm>
              <a:off x="1644575" y="3266212"/>
              <a:ext cx="432048" cy="4320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normAutofit lnSpcReduction="10000"/>
            </a:bodyPr>
            <a:lstStyle/>
            <a:p>
              <a:pPr algn="ctr"/>
              <a:endParaRPr lang="en-US" dirty="0" smtClean="0">
                <a:solidFill>
                  <a:prstClr val="black"/>
                </a:solidFill>
                <a:latin typeface="Calibri"/>
              </a:endParaRPr>
            </a:p>
          </p:txBody>
        </p:sp>
        <p:sp>
          <p:nvSpPr>
            <p:cNvPr id="113" name="Rounded Rectangle 112"/>
            <p:cNvSpPr/>
            <p:nvPr/>
          </p:nvSpPr>
          <p:spPr>
            <a:xfrm>
              <a:off x="2086910" y="3266212"/>
              <a:ext cx="432048" cy="4320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normAutofit lnSpcReduction="10000"/>
            </a:bodyPr>
            <a:lstStyle/>
            <a:p>
              <a:pPr algn="ctr"/>
              <a:endParaRPr lang="en-US" dirty="0" smtClean="0">
                <a:solidFill>
                  <a:prstClr val="black"/>
                </a:solidFill>
                <a:latin typeface="Calibri"/>
              </a:endParaRPr>
            </a:p>
          </p:txBody>
        </p:sp>
        <p:sp>
          <p:nvSpPr>
            <p:cNvPr id="114" name="Rounded Rectangle 113"/>
            <p:cNvSpPr/>
            <p:nvPr/>
          </p:nvSpPr>
          <p:spPr>
            <a:xfrm>
              <a:off x="2529245" y="3266212"/>
              <a:ext cx="432048" cy="4320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normAutofit lnSpcReduction="10000"/>
            </a:bodyPr>
            <a:lstStyle/>
            <a:p>
              <a:pPr algn="ctr"/>
              <a:endParaRPr lang="en-US" dirty="0" smtClean="0">
                <a:solidFill>
                  <a:prstClr val="black"/>
                </a:solidFill>
                <a:latin typeface="Calibri"/>
              </a:endParaRPr>
            </a:p>
          </p:txBody>
        </p:sp>
        <p:sp>
          <p:nvSpPr>
            <p:cNvPr id="115" name="Rounded Rectangle 114"/>
            <p:cNvSpPr/>
            <p:nvPr/>
          </p:nvSpPr>
          <p:spPr>
            <a:xfrm>
              <a:off x="2971580" y="3266212"/>
              <a:ext cx="432048" cy="4320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normAutofit lnSpcReduction="10000"/>
            </a:bodyPr>
            <a:lstStyle/>
            <a:p>
              <a:pPr algn="ctr"/>
              <a:endParaRPr lang="en-US" dirty="0" smtClean="0">
                <a:solidFill>
                  <a:prstClr val="black"/>
                </a:solidFill>
                <a:latin typeface="Calibri"/>
              </a:endParaRPr>
            </a:p>
          </p:txBody>
        </p:sp>
        <p:sp>
          <p:nvSpPr>
            <p:cNvPr id="116" name="Rounded Rectangle 115"/>
            <p:cNvSpPr/>
            <p:nvPr/>
          </p:nvSpPr>
          <p:spPr>
            <a:xfrm>
              <a:off x="3413915" y="3266212"/>
              <a:ext cx="432048" cy="4320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normAutofit lnSpcReduction="10000"/>
            </a:bodyPr>
            <a:lstStyle/>
            <a:p>
              <a:pPr algn="ctr"/>
              <a:endParaRPr lang="en-US" dirty="0" smtClean="0">
                <a:solidFill>
                  <a:prstClr val="black"/>
                </a:solidFill>
                <a:latin typeface="Calibri"/>
              </a:endParaRPr>
            </a:p>
          </p:txBody>
        </p:sp>
        <p:sp>
          <p:nvSpPr>
            <p:cNvPr id="117" name="Rounded Rectangle 116"/>
            <p:cNvSpPr/>
            <p:nvPr/>
          </p:nvSpPr>
          <p:spPr>
            <a:xfrm>
              <a:off x="3856250" y="3266212"/>
              <a:ext cx="432048" cy="4320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normAutofit lnSpcReduction="10000"/>
            </a:bodyPr>
            <a:lstStyle/>
            <a:p>
              <a:pPr algn="ctr"/>
              <a:endParaRPr lang="en-US" dirty="0" smtClean="0">
                <a:solidFill>
                  <a:prstClr val="black"/>
                </a:solidFill>
                <a:latin typeface="Calibri"/>
              </a:endParaRPr>
            </a:p>
          </p:txBody>
        </p:sp>
        <p:sp>
          <p:nvSpPr>
            <p:cNvPr id="118" name="Rounded Rectangle 117"/>
            <p:cNvSpPr/>
            <p:nvPr/>
          </p:nvSpPr>
          <p:spPr>
            <a:xfrm>
              <a:off x="4298584" y="3266212"/>
              <a:ext cx="432048" cy="432048"/>
            </a:xfrm>
            <a:prstGeom prst="roundRect">
              <a:avLst/>
            </a:prstGeom>
            <a:ln>
              <a:noFill/>
            </a:ln>
          </p:spPr>
          <p:style>
            <a:lnRef idx="1">
              <a:schemeClr val="dk1"/>
            </a:lnRef>
            <a:fillRef idx="2">
              <a:schemeClr val="dk1"/>
            </a:fillRef>
            <a:effectRef idx="1">
              <a:schemeClr val="dk1"/>
            </a:effectRef>
            <a:fontRef idx="minor">
              <a:schemeClr val="dk1"/>
            </a:fontRef>
          </p:style>
          <p:txBody>
            <a:bodyPr rtlCol="0" anchor="ctr">
              <a:normAutofit lnSpcReduction="10000"/>
            </a:bodyPr>
            <a:lstStyle/>
            <a:p>
              <a:pPr algn="ctr"/>
              <a:endParaRPr lang="en-US" dirty="0" smtClean="0">
                <a:solidFill>
                  <a:prstClr val="black"/>
                </a:solidFill>
                <a:latin typeface="Calibri"/>
              </a:endParaRPr>
            </a:p>
          </p:txBody>
        </p:sp>
        <p:sp>
          <p:nvSpPr>
            <p:cNvPr id="119" name="Rounded Rectangle 118"/>
            <p:cNvSpPr/>
            <p:nvPr/>
          </p:nvSpPr>
          <p:spPr>
            <a:xfrm>
              <a:off x="2238752" y="4058301"/>
              <a:ext cx="1592927" cy="38162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40000" lnSpcReduction="20000"/>
            </a:bodyPr>
            <a:lstStyle/>
            <a:p>
              <a:pPr algn="ctr"/>
              <a:r>
                <a:rPr lang="en-US" dirty="0" smtClean="0">
                  <a:solidFill>
                    <a:prstClr val="black"/>
                  </a:solidFill>
                  <a:latin typeface="Calibri"/>
                </a:rPr>
                <a:t>Eventbuilder network</a:t>
              </a:r>
            </a:p>
          </p:txBody>
        </p:sp>
        <p:grpSp>
          <p:nvGrpSpPr>
            <p:cNvPr id="120" name="Group 119"/>
            <p:cNvGrpSpPr/>
            <p:nvPr/>
          </p:nvGrpSpPr>
          <p:grpSpPr>
            <a:xfrm>
              <a:off x="738830" y="5229200"/>
              <a:ext cx="216024" cy="1008112"/>
              <a:chOff x="683568" y="4653136"/>
              <a:chExt cx="216024" cy="1008112"/>
            </a:xfrm>
          </p:grpSpPr>
          <p:sp>
            <p:nvSpPr>
              <p:cNvPr id="185" name="Rounded Rectangle 184"/>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86" name="Rounded Rectangle 185"/>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87" name="Rounded Rectangle 186"/>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grpSp>
        <p:grpSp>
          <p:nvGrpSpPr>
            <p:cNvPr id="121" name="Group 120"/>
            <p:cNvGrpSpPr/>
            <p:nvPr/>
          </p:nvGrpSpPr>
          <p:grpSpPr>
            <a:xfrm>
              <a:off x="1020712" y="5229200"/>
              <a:ext cx="216024" cy="1008112"/>
              <a:chOff x="683568" y="4653136"/>
              <a:chExt cx="216024" cy="1008112"/>
            </a:xfrm>
          </p:grpSpPr>
          <p:sp>
            <p:nvSpPr>
              <p:cNvPr id="182" name="Rounded Rectangle 181"/>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83" name="Rounded Rectangle 182"/>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84" name="Rounded Rectangle 183"/>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grpSp>
        <p:grpSp>
          <p:nvGrpSpPr>
            <p:cNvPr id="122" name="Group 121"/>
            <p:cNvGrpSpPr/>
            <p:nvPr/>
          </p:nvGrpSpPr>
          <p:grpSpPr>
            <a:xfrm>
              <a:off x="1331457" y="5229200"/>
              <a:ext cx="216024" cy="1008112"/>
              <a:chOff x="683568" y="4653136"/>
              <a:chExt cx="216024" cy="1008112"/>
            </a:xfrm>
          </p:grpSpPr>
          <p:sp>
            <p:nvSpPr>
              <p:cNvPr id="179" name="Rounded Rectangle 178"/>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80" name="Rounded Rectangle 179"/>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81" name="Rounded Rectangle 180"/>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grpSp>
        <p:grpSp>
          <p:nvGrpSpPr>
            <p:cNvPr id="123" name="Group 122"/>
            <p:cNvGrpSpPr/>
            <p:nvPr/>
          </p:nvGrpSpPr>
          <p:grpSpPr>
            <a:xfrm>
              <a:off x="4532248" y="5229200"/>
              <a:ext cx="216024" cy="1008112"/>
              <a:chOff x="683568" y="4653136"/>
              <a:chExt cx="216024" cy="1008112"/>
            </a:xfrm>
          </p:grpSpPr>
          <p:sp>
            <p:nvSpPr>
              <p:cNvPr id="176" name="Rounded Rectangle 175"/>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77" name="Rounded Rectangle 176"/>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78" name="Rounded Rectangle 177"/>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grpSp>
        <p:grpSp>
          <p:nvGrpSpPr>
            <p:cNvPr id="124" name="Group 123"/>
            <p:cNvGrpSpPr/>
            <p:nvPr/>
          </p:nvGrpSpPr>
          <p:grpSpPr>
            <a:xfrm>
              <a:off x="1211341" y="2186597"/>
              <a:ext cx="3479254" cy="1001391"/>
              <a:chOff x="3620909" y="3933056"/>
              <a:chExt cx="3479254" cy="1001391"/>
            </a:xfrm>
          </p:grpSpPr>
          <p:sp>
            <p:nvSpPr>
              <p:cNvPr id="174" name="Freeform 173"/>
              <p:cNvSpPr/>
              <p:nvPr/>
            </p:nvSpPr>
            <p:spPr>
              <a:xfrm rot="10800000">
                <a:off x="3620909" y="4365104"/>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a:gradFill flip="none" rotWithShape="1">
                <a:gsLst>
                  <a:gs pos="0">
                    <a:schemeClr val="dk1">
                      <a:tint val="62000"/>
                      <a:satMod val="180000"/>
                      <a:alpha val="44000"/>
                    </a:schemeClr>
                  </a:gs>
                  <a:gs pos="65000">
                    <a:schemeClr val="dk1">
                      <a:tint val="32000"/>
                      <a:satMod val="250000"/>
                      <a:alpha val="44000"/>
                    </a:schemeClr>
                  </a:gs>
                  <a:gs pos="100000">
                    <a:schemeClr val="dk1">
                      <a:tint val="23000"/>
                      <a:satMod val="300000"/>
                      <a:alpha val="44000"/>
                    </a:schemeClr>
                  </a:gs>
                </a:gsLst>
                <a:lin ang="16200000" scaled="0"/>
                <a:tileRect/>
              </a:gradFill>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sp>
            <p:nvSpPr>
              <p:cNvPr id="175" name="Freeform 174"/>
              <p:cNvSpPr/>
              <p:nvPr/>
            </p:nvSpPr>
            <p:spPr>
              <a:xfrm>
                <a:off x="3632344" y="3933056"/>
                <a:ext cx="3467819" cy="569343"/>
              </a:xfrm>
              <a:custGeom>
                <a:avLst/>
                <a:gdLst>
                  <a:gd name="connsiteX0" fmla="*/ 60385 w 3467819"/>
                  <a:gd name="connsiteY0" fmla="*/ 198407 h 569343"/>
                  <a:gd name="connsiteX1" fmla="*/ 60385 w 3467819"/>
                  <a:gd name="connsiteY1" fmla="*/ 198407 h 569343"/>
                  <a:gd name="connsiteX2" fmla="*/ 146649 w 3467819"/>
                  <a:gd name="connsiteY2" fmla="*/ 189781 h 569343"/>
                  <a:gd name="connsiteX3" fmla="*/ 198407 w 3467819"/>
                  <a:gd name="connsiteY3" fmla="*/ 155275 h 569343"/>
                  <a:gd name="connsiteX4" fmla="*/ 224287 w 3467819"/>
                  <a:gd name="connsiteY4" fmla="*/ 138022 h 569343"/>
                  <a:gd name="connsiteX5" fmla="*/ 250166 w 3467819"/>
                  <a:gd name="connsiteY5" fmla="*/ 120769 h 569343"/>
                  <a:gd name="connsiteX6" fmla="*/ 276045 w 3467819"/>
                  <a:gd name="connsiteY6" fmla="*/ 112143 h 569343"/>
                  <a:gd name="connsiteX7" fmla="*/ 379562 w 3467819"/>
                  <a:gd name="connsiteY7" fmla="*/ 60384 h 569343"/>
                  <a:gd name="connsiteX8" fmla="*/ 405441 w 3467819"/>
                  <a:gd name="connsiteY8" fmla="*/ 51758 h 569343"/>
                  <a:gd name="connsiteX9" fmla="*/ 431321 w 3467819"/>
                  <a:gd name="connsiteY9" fmla="*/ 60384 h 569343"/>
                  <a:gd name="connsiteX10" fmla="*/ 508958 w 3467819"/>
                  <a:gd name="connsiteY10" fmla="*/ 103517 h 569343"/>
                  <a:gd name="connsiteX11" fmla="*/ 552090 w 3467819"/>
                  <a:gd name="connsiteY11" fmla="*/ 94890 h 569343"/>
                  <a:gd name="connsiteX12" fmla="*/ 603849 w 3467819"/>
                  <a:gd name="connsiteY12" fmla="*/ 60384 h 569343"/>
                  <a:gd name="connsiteX13" fmla="*/ 629728 w 3467819"/>
                  <a:gd name="connsiteY13" fmla="*/ 51758 h 569343"/>
                  <a:gd name="connsiteX14" fmla="*/ 681487 w 3467819"/>
                  <a:gd name="connsiteY14" fmla="*/ 77637 h 569343"/>
                  <a:gd name="connsiteX15" fmla="*/ 733245 w 3467819"/>
                  <a:gd name="connsiteY15" fmla="*/ 103517 h 569343"/>
                  <a:gd name="connsiteX16" fmla="*/ 1000664 w 3467819"/>
                  <a:gd name="connsiteY16" fmla="*/ 103517 h 569343"/>
                  <a:gd name="connsiteX17" fmla="*/ 1017917 w 3467819"/>
                  <a:gd name="connsiteY17" fmla="*/ 129396 h 569343"/>
                  <a:gd name="connsiteX18" fmla="*/ 1069675 w 3467819"/>
                  <a:gd name="connsiteY18" fmla="*/ 146649 h 569343"/>
                  <a:gd name="connsiteX19" fmla="*/ 1173192 w 3467819"/>
                  <a:gd name="connsiteY19" fmla="*/ 138022 h 569343"/>
                  <a:gd name="connsiteX20" fmla="*/ 1216324 w 3467819"/>
                  <a:gd name="connsiteY20" fmla="*/ 94890 h 569343"/>
                  <a:gd name="connsiteX21" fmla="*/ 1242204 w 3467819"/>
                  <a:gd name="connsiteY21" fmla="*/ 86264 h 569343"/>
                  <a:gd name="connsiteX22" fmla="*/ 1285336 w 3467819"/>
                  <a:gd name="connsiteY22" fmla="*/ 94890 h 569343"/>
                  <a:gd name="connsiteX23" fmla="*/ 1311215 w 3467819"/>
                  <a:gd name="connsiteY23" fmla="*/ 112143 h 569343"/>
                  <a:gd name="connsiteX24" fmla="*/ 1354347 w 3467819"/>
                  <a:gd name="connsiteY24" fmla="*/ 129396 h 569343"/>
                  <a:gd name="connsiteX25" fmla="*/ 1380226 w 3467819"/>
                  <a:gd name="connsiteY25" fmla="*/ 155275 h 569343"/>
                  <a:gd name="connsiteX26" fmla="*/ 1457864 w 3467819"/>
                  <a:gd name="connsiteY26" fmla="*/ 94890 h 569343"/>
                  <a:gd name="connsiteX27" fmla="*/ 1475117 w 3467819"/>
                  <a:gd name="connsiteY27" fmla="*/ 69011 h 569343"/>
                  <a:gd name="connsiteX28" fmla="*/ 1500996 w 3467819"/>
                  <a:gd name="connsiteY28" fmla="*/ 60384 h 569343"/>
                  <a:gd name="connsiteX29" fmla="*/ 1544128 w 3467819"/>
                  <a:gd name="connsiteY29" fmla="*/ 94890 h 569343"/>
                  <a:gd name="connsiteX30" fmla="*/ 1570007 w 3467819"/>
                  <a:gd name="connsiteY30" fmla="*/ 103517 h 569343"/>
                  <a:gd name="connsiteX31" fmla="*/ 1578634 w 3467819"/>
                  <a:gd name="connsiteY31" fmla="*/ 129396 h 569343"/>
                  <a:gd name="connsiteX32" fmla="*/ 1682151 w 3467819"/>
                  <a:gd name="connsiteY32" fmla="*/ 77637 h 569343"/>
                  <a:gd name="connsiteX33" fmla="*/ 1708030 w 3467819"/>
                  <a:gd name="connsiteY33" fmla="*/ 60384 h 569343"/>
                  <a:gd name="connsiteX34" fmla="*/ 1725283 w 3467819"/>
                  <a:gd name="connsiteY34" fmla="*/ 34505 h 569343"/>
                  <a:gd name="connsiteX35" fmla="*/ 1733909 w 3467819"/>
                  <a:gd name="connsiteY35" fmla="*/ 60384 h 569343"/>
                  <a:gd name="connsiteX36" fmla="*/ 1759788 w 3467819"/>
                  <a:gd name="connsiteY36" fmla="*/ 77637 h 569343"/>
                  <a:gd name="connsiteX37" fmla="*/ 1785668 w 3467819"/>
                  <a:gd name="connsiteY37" fmla="*/ 86264 h 569343"/>
                  <a:gd name="connsiteX38" fmla="*/ 1811547 w 3467819"/>
                  <a:gd name="connsiteY38" fmla="*/ 103517 h 569343"/>
                  <a:gd name="connsiteX39" fmla="*/ 1863305 w 3467819"/>
                  <a:gd name="connsiteY39" fmla="*/ 112143 h 569343"/>
                  <a:gd name="connsiteX40" fmla="*/ 1975449 w 3467819"/>
                  <a:gd name="connsiteY40" fmla="*/ 155275 h 569343"/>
                  <a:gd name="connsiteX41" fmla="*/ 2018581 w 3467819"/>
                  <a:gd name="connsiteY41" fmla="*/ 146649 h 569343"/>
                  <a:gd name="connsiteX42" fmla="*/ 2044460 w 3467819"/>
                  <a:gd name="connsiteY42" fmla="*/ 120769 h 569343"/>
                  <a:gd name="connsiteX43" fmla="*/ 2070339 w 3467819"/>
                  <a:gd name="connsiteY43" fmla="*/ 103517 h 569343"/>
                  <a:gd name="connsiteX44" fmla="*/ 2130724 w 3467819"/>
                  <a:gd name="connsiteY44" fmla="*/ 60384 h 569343"/>
                  <a:gd name="connsiteX45" fmla="*/ 2208362 w 3467819"/>
                  <a:gd name="connsiteY45" fmla="*/ 0 h 569343"/>
                  <a:gd name="connsiteX46" fmla="*/ 2260121 w 3467819"/>
                  <a:gd name="connsiteY46" fmla="*/ 8626 h 569343"/>
                  <a:gd name="connsiteX47" fmla="*/ 2277373 w 3467819"/>
                  <a:gd name="connsiteY47" fmla="*/ 34505 h 569343"/>
                  <a:gd name="connsiteX48" fmla="*/ 2303253 w 3467819"/>
                  <a:gd name="connsiteY48" fmla="*/ 43132 h 569343"/>
                  <a:gd name="connsiteX49" fmla="*/ 2363638 w 3467819"/>
                  <a:gd name="connsiteY49" fmla="*/ 120769 h 569343"/>
                  <a:gd name="connsiteX50" fmla="*/ 2389517 w 3467819"/>
                  <a:gd name="connsiteY50" fmla="*/ 129396 h 569343"/>
                  <a:gd name="connsiteX51" fmla="*/ 2493034 w 3467819"/>
                  <a:gd name="connsiteY51" fmla="*/ 112143 h 569343"/>
                  <a:gd name="connsiteX52" fmla="*/ 2518913 w 3467819"/>
                  <a:gd name="connsiteY52" fmla="*/ 94890 h 569343"/>
                  <a:gd name="connsiteX53" fmla="*/ 2536166 w 3467819"/>
                  <a:gd name="connsiteY53" fmla="*/ 69011 h 569343"/>
                  <a:gd name="connsiteX54" fmla="*/ 2544792 w 3467819"/>
                  <a:gd name="connsiteY54" fmla="*/ 43132 h 569343"/>
                  <a:gd name="connsiteX55" fmla="*/ 2579298 w 3467819"/>
                  <a:gd name="connsiteY55" fmla="*/ 51758 h 569343"/>
                  <a:gd name="connsiteX56" fmla="*/ 2613804 w 3467819"/>
                  <a:gd name="connsiteY56" fmla="*/ 86264 h 569343"/>
                  <a:gd name="connsiteX57" fmla="*/ 2639683 w 3467819"/>
                  <a:gd name="connsiteY57" fmla="*/ 103517 h 569343"/>
                  <a:gd name="connsiteX58" fmla="*/ 2656936 w 3467819"/>
                  <a:gd name="connsiteY58" fmla="*/ 129396 h 569343"/>
                  <a:gd name="connsiteX59" fmla="*/ 2734573 w 3467819"/>
                  <a:gd name="connsiteY59" fmla="*/ 146649 h 569343"/>
                  <a:gd name="connsiteX60" fmla="*/ 2794958 w 3467819"/>
                  <a:gd name="connsiteY60" fmla="*/ 120769 h 569343"/>
                  <a:gd name="connsiteX61" fmla="*/ 2872596 w 3467819"/>
                  <a:gd name="connsiteY61" fmla="*/ 86264 h 569343"/>
                  <a:gd name="connsiteX62" fmla="*/ 2924354 w 3467819"/>
                  <a:gd name="connsiteY62" fmla="*/ 51758 h 569343"/>
                  <a:gd name="connsiteX63" fmla="*/ 2984739 w 3467819"/>
                  <a:gd name="connsiteY63" fmla="*/ 34505 h 569343"/>
                  <a:gd name="connsiteX64" fmla="*/ 3071004 w 3467819"/>
                  <a:gd name="connsiteY64" fmla="*/ 86264 h 569343"/>
                  <a:gd name="connsiteX65" fmla="*/ 3096883 w 3467819"/>
                  <a:gd name="connsiteY65" fmla="*/ 103517 h 569343"/>
                  <a:gd name="connsiteX66" fmla="*/ 3131388 w 3467819"/>
                  <a:gd name="connsiteY66" fmla="*/ 112143 h 569343"/>
                  <a:gd name="connsiteX67" fmla="*/ 3174521 w 3467819"/>
                  <a:gd name="connsiteY67" fmla="*/ 103517 h 569343"/>
                  <a:gd name="connsiteX68" fmla="*/ 3278038 w 3467819"/>
                  <a:gd name="connsiteY68" fmla="*/ 60384 h 569343"/>
                  <a:gd name="connsiteX69" fmla="*/ 3303917 w 3467819"/>
                  <a:gd name="connsiteY69" fmla="*/ 77637 h 569343"/>
                  <a:gd name="connsiteX70" fmla="*/ 3329796 w 3467819"/>
                  <a:gd name="connsiteY70" fmla="*/ 129396 h 569343"/>
                  <a:gd name="connsiteX71" fmla="*/ 3355675 w 3467819"/>
                  <a:gd name="connsiteY71" fmla="*/ 138022 h 569343"/>
                  <a:gd name="connsiteX72" fmla="*/ 3424687 w 3467819"/>
                  <a:gd name="connsiteY72" fmla="*/ 120769 h 569343"/>
                  <a:gd name="connsiteX73" fmla="*/ 3467819 w 3467819"/>
                  <a:gd name="connsiteY73" fmla="*/ 103517 h 569343"/>
                  <a:gd name="connsiteX74" fmla="*/ 3467819 w 3467819"/>
                  <a:gd name="connsiteY74" fmla="*/ 293298 h 569343"/>
                  <a:gd name="connsiteX75" fmla="*/ 3200400 w 3467819"/>
                  <a:gd name="connsiteY75" fmla="*/ 457200 h 569343"/>
                  <a:gd name="connsiteX76" fmla="*/ 3105509 w 3467819"/>
                  <a:gd name="connsiteY76" fmla="*/ 370935 h 569343"/>
                  <a:gd name="connsiteX77" fmla="*/ 2838090 w 3467819"/>
                  <a:gd name="connsiteY77" fmla="*/ 414067 h 569343"/>
                  <a:gd name="connsiteX78" fmla="*/ 2579298 w 3467819"/>
                  <a:gd name="connsiteY78" fmla="*/ 569343 h 569343"/>
                  <a:gd name="connsiteX79" fmla="*/ 2501660 w 3467819"/>
                  <a:gd name="connsiteY79" fmla="*/ 491705 h 569343"/>
                  <a:gd name="connsiteX80" fmla="*/ 2216988 w 3467819"/>
                  <a:gd name="connsiteY80" fmla="*/ 388188 h 569343"/>
                  <a:gd name="connsiteX81" fmla="*/ 2182483 w 3467819"/>
                  <a:gd name="connsiteY81" fmla="*/ 448573 h 569343"/>
                  <a:gd name="connsiteX82" fmla="*/ 1871932 w 3467819"/>
                  <a:gd name="connsiteY82" fmla="*/ 508958 h 569343"/>
                  <a:gd name="connsiteX83" fmla="*/ 1802921 w 3467819"/>
                  <a:gd name="connsiteY83" fmla="*/ 431320 h 569343"/>
                  <a:gd name="connsiteX84" fmla="*/ 1518249 w 3467819"/>
                  <a:gd name="connsiteY84" fmla="*/ 353683 h 569343"/>
                  <a:gd name="connsiteX85" fmla="*/ 1406105 w 3467819"/>
                  <a:gd name="connsiteY85" fmla="*/ 414067 h 569343"/>
                  <a:gd name="connsiteX86" fmla="*/ 1026543 w 3467819"/>
                  <a:gd name="connsiteY86" fmla="*/ 327803 h 569343"/>
                  <a:gd name="connsiteX87" fmla="*/ 776377 w 3467819"/>
                  <a:gd name="connsiteY87" fmla="*/ 422694 h 569343"/>
                  <a:gd name="connsiteX88" fmla="*/ 448573 w 3467819"/>
                  <a:gd name="connsiteY88" fmla="*/ 405441 h 569343"/>
                  <a:gd name="connsiteX89" fmla="*/ 345056 w 3467819"/>
                  <a:gd name="connsiteY89" fmla="*/ 310550 h 569343"/>
                  <a:gd name="connsiteX90" fmla="*/ 198407 w 3467819"/>
                  <a:gd name="connsiteY90" fmla="*/ 379562 h 569343"/>
                  <a:gd name="connsiteX91" fmla="*/ 69011 w 3467819"/>
                  <a:gd name="connsiteY91" fmla="*/ 388188 h 569343"/>
                  <a:gd name="connsiteX92" fmla="*/ 0 w 3467819"/>
                  <a:gd name="connsiteY92" fmla="*/ 224286 h 569343"/>
                  <a:gd name="connsiteX93" fmla="*/ 60385 w 3467819"/>
                  <a:gd name="connsiteY93" fmla="*/ 198407 h 56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3467819" h="569343">
                    <a:moveTo>
                      <a:pt x="60385" y="198407"/>
                    </a:moveTo>
                    <a:lnTo>
                      <a:pt x="60385" y="198407"/>
                    </a:lnTo>
                    <a:cubicBezTo>
                      <a:pt x="89140" y="195532"/>
                      <a:pt x="119066" y="198401"/>
                      <a:pt x="146649" y="189781"/>
                    </a:cubicBezTo>
                    <a:cubicBezTo>
                      <a:pt x="166440" y="183596"/>
                      <a:pt x="181154" y="166777"/>
                      <a:pt x="198407" y="155275"/>
                    </a:cubicBezTo>
                    <a:lnTo>
                      <a:pt x="224287" y="138022"/>
                    </a:lnTo>
                    <a:cubicBezTo>
                      <a:pt x="232913" y="132271"/>
                      <a:pt x="240330" y="124047"/>
                      <a:pt x="250166" y="120769"/>
                    </a:cubicBezTo>
                    <a:lnTo>
                      <a:pt x="276045" y="112143"/>
                    </a:lnTo>
                    <a:cubicBezTo>
                      <a:pt x="342934" y="67550"/>
                      <a:pt x="308134" y="84193"/>
                      <a:pt x="379562" y="60384"/>
                    </a:cubicBezTo>
                    <a:lnTo>
                      <a:pt x="405441" y="51758"/>
                    </a:lnTo>
                    <a:cubicBezTo>
                      <a:pt x="414068" y="54633"/>
                      <a:pt x="423372" y="55968"/>
                      <a:pt x="431321" y="60384"/>
                    </a:cubicBezTo>
                    <a:cubicBezTo>
                      <a:pt x="520315" y="109825"/>
                      <a:pt x="450397" y="83995"/>
                      <a:pt x="508958" y="103517"/>
                    </a:cubicBezTo>
                    <a:cubicBezTo>
                      <a:pt x="523335" y="100641"/>
                      <a:pt x="538742" y="100957"/>
                      <a:pt x="552090" y="94890"/>
                    </a:cubicBezTo>
                    <a:cubicBezTo>
                      <a:pt x="570967" y="86309"/>
                      <a:pt x="584177" y="66941"/>
                      <a:pt x="603849" y="60384"/>
                    </a:cubicBezTo>
                    <a:lnTo>
                      <a:pt x="629728" y="51758"/>
                    </a:lnTo>
                    <a:cubicBezTo>
                      <a:pt x="694768" y="73437"/>
                      <a:pt x="614604" y="44195"/>
                      <a:pt x="681487" y="77637"/>
                    </a:cubicBezTo>
                    <a:cubicBezTo>
                      <a:pt x="752912" y="113350"/>
                      <a:pt x="659084" y="54075"/>
                      <a:pt x="733245" y="103517"/>
                    </a:cubicBezTo>
                    <a:cubicBezTo>
                      <a:pt x="782368" y="100931"/>
                      <a:pt x="937153" y="85371"/>
                      <a:pt x="1000664" y="103517"/>
                    </a:cubicBezTo>
                    <a:cubicBezTo>
                      <a:pt x="1010633" y="106365"/>
                      <a:pt x="1009125" y="123901"/>
                      <a:pt x="1017917" y="129396"/>
                    </a:cubicBezTo>
                    <a:cubicBezTo>
                      <a:pt x="1033339" y="139035"/>
                      <a:pt x="1069675" y="146649"/>
                      <a:pt x="1069675" y="146649"/>
                    </a:cubicBezTo>
                    <a:cubicBezTo>
                      <a:pt x="1104181" y="143773"/>
                      <a:pt x="1139239" y="144813"/>
                      <a:pt x="1173192" y="138022"/>
                    </a:cubicBezTo>
                    <a:cubicBezTo>
                      <a:pt x="1207698" y="131121"/>
                      <a:pt x="1193320" y="113293"/>
                      <a:pt x="1216324" y="94890"/>
                    </a:cubicBezTo>
                    <a:cubicBezTo>
                      <a:pt x="1223425" y="89210"/>
                      <a:pt x="1233577" y="89139"/>
                      <a:pt x="1242204" y="86264"/>
                    </a:cubicBezTo>
                    <a:cubicBezTo>
                      <a:pt x="1256581" y="89139"/>
                      <a:pt x="1271608" y="89742"/>
                      <a:pt x="1285336" y="94890"/>
                    </a:cubicBezTo>
                    <a:cubicBezTo>
                      <a:pt x="1295044" y="98530"/>
                      <a:pt x="1301942" y="107506"/>
                      <a:pt x="1311215" y="112143"/>
                    </a:cubicBezTo>
                    <a:cubicBezTo>
                      <a:pt x="1325065" y="119068"/>
                      <a:pt x="1339970" y="123645"/>
                      <a:pt x="1354347" y="129396"/>
                    </a:cubicBezTo>
                    <a:cubicBezTo>
                      <a:pt x="1362973" y="138022"/>
                      <a:pt x="1368101" y="156622"/>
                      <a:pt x="1380226" y="155275"/>
                    </a:cubicBezTo>
                    <a:cubicBezTo>
                      <a:pt x="1397893" y="153312"/>
                      <a:pt x="1443352" y="112304"/>
                      <a:pt x="1457864" y="94890"/>
                    </a:cubicBezTo>
                    <a:cubicBezTo>
                      <a:pt x="1464501" y="86925"/>
                      <a:pt x="1467021" y="75488"/>
                      <a:pt x="1475117" y="69011"/>
                    </a:cubicBezTo>
                    <a:cubicBezTo>
                      <a:pt x="1482217" y="63331"/>
                      <a:pt x="1492370" y="63260"/>
                      <a:pt x="1500996" y="60384"/>
                    </a:cubicBezTo>
                    <a:cubicBezTo>
                      <a:pt x="1566044" y="82068"/>
                      <a:pt x="1488386" y="50296"/>
                      <a:pt x="1544128" y="94890"/>
                    </a:cubicBezTo>
                    <a:cubicBezTo>
                      <a:pt x="1551228" y="100570"/>
                      <a:pt x="1561381" y="100641"/>
                      <a:pt x="1570007" y="103517"/>
                    </a:cubicBezTo>
                    <a:cubicBezTo>
                      <a:pt x="1572883" y="112143"/>
                      <a:pt x="1569632" y="128110"/>
                      <a:pt x="1578634" y="129396"/>
                    </a:cubicBezTo>
                    <a:cubicBezTo>
                      <a:pt x="1608046" y="133597"/>
                      <a:pt x="1663169" y="90292"/>
                      <a:pt x="1682151" y="77637"/>
                    </a:cubicBezTo>
                    <a:lnTo>
                      <a:pt x="1708030" y="60384"/>
                    </a:lnTo>
                    <a:cubicBezTo>
                      <a:pt x="1713781" y="51758"/>
                      <a:pt x="1714915" y="34505"/>
                      <a:pt x="1725283" y="34505"/>
                    </a:cubicBezTo>
                    <a:cubicBezTo>
                      <a:pt x="1734376" y="34505"/>
                      <a:pt x="1728229" y="53284"/>
                      <a:pt x="1733909" y="60384"/>
                    </a:cubicBezTo>
                    <a:cubicBezTo>
                      <a:pt x="1740386" y="68480"/>
                      <a:pt x="1750515" y="73000"/>
                      <a:pt x="1759788" y="77637"/>
                    </a:cubicBezTo>
                    <a:cubicBezTo>
                      <a:pt x="1767921" y="81704"/>
                      <a:pt x="1777535" y="82197"/>
                      <a:pt x="1785668" y="86264"/>
                    </a:cubicBezTo>
                    <a:cubicBezTo>
                      <a:pt x="1794941" y="90901"/>
                      <a:pt x="1801711" y="100238"/>
                      <a:pt x="1811547" y="103517"/>
                    </a:cubicBezTo>
                    <a:cubicBezTo>
                      <a:pt x="1828140" y="109048"/>
                      <a:pt x="1846052" y="109268"/>
                      <a:pt x="1863305" y="112143"/>
                    </a:cubicBezTo>
                    <a:cubicBezTo>
                      <a:pt x="1953143" y="142089"/>
                      <a:pt x="1916544" y="125822"/>
                      <a:pt x="1975449" y="155275"/>
                    </a:cubicBezTo>
                    <a:cubicBezTo>
                      <a:pt x="1989826" y="152400"/>
                      <a:pt x="2005467" y="153206"/>
                      <a:pt x="2018581" y="146649"/>
                    </a:cubicBezTo>
                    <a:cubicBezTo>
                      <a:pt x="2029493" y="141193"/>
                      <a:pt x="2035088" y="128579"/>
                      <a:pt x="2044460" y="120769"/>
                    </a:cubicBezTo>
                    <a:cubicBezTo>
                      <a:pt x="2052424" y="114132"/>
                      <a:pt x="2062467" y="110264"/>
                      <a:pt x="2070339" y="103517"/>
                    </a:cubicBezTo>
                    <a:cubicBezTo>
                      <a:pt x="2122441" y="58859"/>
                      <a:pt x="2083172" y="76236"/>
                      <a:pt x="2130724" y="60384"/>
                    </a:cubicBezTo>
                    <a:cubicBezTo>
                      <a:pt x="2188913" y="2196"/>
                      <a:pt x="2159336" y="16341"/>
                      <a:pt x="2208362" y="0"/>
                    </a:cubicBezTo>
                    <a:cubicBezTo>
                      <a:pt x="2225615" y="2875"/>
                      <a:pt x="2244477" y="804"/>
                      <a:pt x="2260121" y="8626"/>
                    </a:cubicBezTo>
                    <a:cubicBezTo>
                      <a:pt x="2269394" y="13262"/>
                      <a:pt x="2269277" y="28028"/>
                      <a:pt x="2277373" y="34505"/>
                    </a:cubicBezTo>
                    <a:cubicBezTo>
                      <a:pt x="2284474" y="40186"/>
                      <a:pt x="2294626" y="40256"/>
                      <a:pt x="2303253" y="43132"/>
                    </a:cubicBezTo>
                    <a:cubicBezTo>
                      <a:pt x="2316966" y="63702"/>
                      <a:pt x="2339311" y="104551"/>
                      <a:pt x="2363638" y="120769"/>
                    </a:cubicBezTo>
                    <a:cubicBezTo>
                      <a:pt x="2371204" y="125813"/>
                      <a:pt x="2380891" y="126520"/>
                      <a:pt x="2389517" y="129396"/>
                    </a:cubicBezTo>
                    <a:cubicBezTo>
                      <a:pt x="2404727" y="127495"/>
                      <a:pt x="2469568" y="122200"/>
                      <a:pt x="2493034" y="112143"/>
                    </a:cubicBezTo>
                    <a:cubicBezTo>
                      <a:pt x="2502563" y="108059"/>
                      <a:pt x="2510287" y="100641"/>
                      <a:pt x="2518913" y="94890"/>
                    </a:cubicBezTo>
                    <a:cubicBezTo>
                      <a:pt x="2524664" y="86264"/>
                      <a:pt x="2531529" y="78284"/>
                      <a:pt x="2536166" y="69011"/>
                    </a:cubicBezTo>
                    <a:cubicBezTo>
                      <a:pt x="2540232" y="60878"/>
                      <a:pt x="2536349" y="46509"/>
                      <a:pt x="2544792" y="43132"/>
                    </a:cubicBezTo>
                    <a:cubicBezTo>
                      <a:pt x="2555800" y="38729"/>
                      <a:pt x="2567796" y="48883"/>
                      <a:pt x="2579298" y="51758"/>
                    </a:cubicBezTo>
                    <a:cubicBezTo>
                      <a:pt x="2590800" y="63260"/>
                      <a:pt x="2601454" y="75678"/>
                      <a:pt x="2613804" y="86264"/>
                    </a:cubicBezTo>
                    <a:cubicBezTo>
                      <a:pt x="2621676" y="93011"/>
                      <a:pt x="2632352" y="96186"/>
                      <a:pt x="2639683" y="103517"/>
                    </a:cubicBezTo>
                    <a:cubicBezTo>
                      <a:pt x="2647014" y="110848"/>
                      <a:pt x="2648310" y="123645"/>
                      <a:pt x="2656936" y="129396"/>
                    </a:cubicBezTo>
                    <a:cubicBezTo>
                      <a:pt x="2662155" y="132875"/>
                      <a:pt x="2733626" y="146460"/>
                      <a:pt x="2734573" y="146649"/>
                    </a:cubicBezTo>
                    <a:cubicBezTo>
                      <a:pt x="2806393" y="128693"/>
                      <a:pt x="2735380" y="150558"/>
                      <a:pt x="2794958" y="120769"/>
                    </a:cubicBezTo>
                    <a:cubicBezTo>
                      <a:pt x="2846877" y="94810"/>
                      <a:pt x="2826858" y="113707"/>
                      <a:pt x="2872596" y="86264"/>
                    </a:cubicBezTo>
                    <a:cubicBezTo>
                      <a:pt x="2890376" y="75596"/>
                      <a:pt x="2904238" y="56787"/>
                      <a:pt x="2924354" y="51758"/>
                    </a:cubicBezTo>
                    <a:cubicBezTo>
                      <a:pt x="2967682" y="40927"/>
                      <a:pt x="2947613" y="46881"/>
                      <a:pt x="2984739" y="34505"/>
                    </a:cubicBezTo>
                    <a:cubicBezTo>
                      <a:pt x="3037790" y="61031"/>
                      <a:pt x="3008547" y="44626"/>
                      <a:pt x="3071004" y="86264"/>
                    </a:cubicBezTo>
                    <a:cubicBezTo>
                      <a:pt x="3079630" y="92015"/>
                      <a:pt x="3086825" y="101003"/>
                      <a:pt x="3096883" y="103517"/>
                    </a:cubicBezTo>
                    <a:lnTo>
                      <a:pt x="3131388" y="112143"/>
                    </a:lnTo>
                    <a:cubicBezTo>
                      <a:pt x="3145766" y="109268"/>
                      <a:pt x="3160836" y="108780"/>
                      <a:pt x="3174521" y="103517"/>
                    </a:cubicBezTo>
                    <a:cubicBezTo>
                      <a:pt x="3322393" y="46644"/>
                      <a:pt x="3187116" y="83116"/>
                      <a:pt x="3278038" y="60384"/>
                    </a:cubicBezTo>
                    <a:cubicBezTo>
                      <a:pt x="3286664" y="66135"/>
                      <a:pt x="3297441" y="69541"/>
                      <a:pt x="3303917" y="77637"/>
                    </a:cubicBezTo>
                    <a:cubicBezTo>
                      <a:pt x="3331698" y="112365"/>
                      <a:pt x="3289397" y="97077"/>
                      <a:pt x="3329796" y="129396"/>
                    </a:cubicBezTo>
                    <a:cubicBezTo>
                      <a:pt x="3336896" y="135076"/>
                      <a:pt x="3347049" y="135147"/>
                      <a:pt x="3355675" y="138022"/>
                    </a:cubicBezTo>
                    <a:cubicBezTo>
                      <a:pt x="3372086" y="134740"/>
                      <a:pt x="3407000" y="129612"/>
                      <a:pt x="3424687" y="120769"/>
                    </a:cubicBezTo>
                    <a:cubicBezTo>
                      <a:pt x="3465572" y="100327"/>
                      <a:pt x="3434529" y="103517"/>
                      <a:pt x="3467819" y="103517"/>
                    </a:cubicBezTo>
                    <a:lnTo>
                      <a:pt x="3467819" y="293298"/>
                    </a:lnTo>
                    <a:lnTo>
                      <a:pt x="3200400" y="457200"/>
                    </a:lnTo>
                    <a:lnTo>
                      <a:pt x="3105509" y="370935"/>
                    </a:lnTo>
                    <a:lnTo>
                      <a:pt x="2838090" y="414067"/>
                    </a:lnTo>
                    <a:lnTo>
                      <a:pt x="2579298" y="569343"/>
                    </a:lnTo>
                    <a:lnTo>
                      <a:pt x="2501660" y="491705"/>
                    </a:lnTo>
                    <a:lnTo>
                      <a:pt x="2216988" y="388188"/>
                    </a:lnTo>
                    <a:lnTo>
                      <a:pt x="2182483" y="448573"/>
                    </a:lnTo>
                    <a:lnTo>
                      <a:pt x="1871932" y="508958"/>
                    </a:lnTo>
                    <a:lnTo>
                      <a:pt x="1802921" y="431320"/>
                    </a:lnTo>
                    <a:lnTo>
                      <a:pt x="1518249" y="353683"/>
                    </a:lnTo>
                    <a:lnTo>
                      <a:pt x="1406105" y="414067"/>
                    </a:lnTo>
                    <a:lnTo>
                      <a:pt x="1026543" y="327803"/>
                    </a:lnTo>
                    <a:lnTo>
                      <a:pt x="776377" y="422694"/>
                    </a:lnTo>
                    <a:lnTo>
                      <a:pt x="448573" y="405441"/>
                    </a:lnTo>
                    <a:lnTo>
                      <a:pt x="345056" y="310550"/>
                    </a:lnTo>
                    <a:lnTo>
                      <a:pt x="198407" y="379562"/>
                    </a:lnTo>
                    <a:cubicBezTo>
                      <a:pt x="103623" y="390093"/>
                      <a:pt x="146808" y="388188"/>
                      <a:pt x="69011" y="388188"/>
                    </a:cubicBezTo>
                    <a:lnTo>
                      <a:pt x="0" y="224286"/>
                    </a:lnTo>
                    <a:lnTo>
                      <a:pt x="60385" y="198407"/>
                    </a:lnTo>
                    <a:close/>
                  </a:path>
                </a:pathLst>
              </a:custGeom>
              <a:gradFill flip="none" rotWithShape="1">
                <a:gsLst>
                  <a:gs pos="0">
                    <a:schemeClr val="dk1">
                      <a:tint val="62000"/>
                      <a:satMod val="180000"/>
                      <a:alpha val="44000"/>
                    </a:schemeClr>
                  </a:gs>
                  <a:gs pos="65000">
                    <a:schemeClr val="dk1">
                      <a:tint val="32000"/>
                      <a:satMod val="250000"/>
                      <a:alpha val="44000"/>
                    </a:schemeClr>
                  </a:gs>
                  <a:gs pos="100000">
                    <a:schemeClr val="dk1">
                      <a:tint val="23000"/>
                      <a:satMod val="300000"/>
                      <a:alpha val="44000"/>
                    </a:schemeClr>
                  </a:gs>
                </a:gsLst>
                <a:lin ang="16200000" scaled="0"/>
                <a:tileRect/>
              </a:gradFill>
            </p:spPr>
            <p:style>
              <a:lnRef idx="1">
                <a:schemeClr val="dk1"/>
              </a:lnRef>
              <a:fillRef idx="2">
                <a:schemeClr val="dk1"/>
              </a:fillRef>
              <a:effectRef idx="1">
                <a:schemeClr val="dk1"/>
              </a:effectRef>
              <a:fontRef idx="minor">
                <a:schemeClr val="dk1"/>
              </a:fontRef>
            </p:style>
            <p:txBody>
              <a:bodyPr rtlCol="0" anchor="ctr">
                <a:normAutofit/>
              </a:bodyPr>
              <a:lstStyle/>
              <a:p>
                <a:pPr algn="ctr"/>
                <a:endParaRPr lang="en-US" dirty="0" smtClean="0">
                  <a:solidFill>
                    <a:prstClr val="black"/>
                  </a:solidFill>
                  <a:latin typeface="Calibri"/>
                </a:endParaRPr>
              </a:p>
            </p:txBody>
          </p:sp>
        </p:grpSp>
        <p:cxnSp>
          <p:nvCxnSpPr>
            <p:cNvPr id="125" name="Straight Arrow Connector 124"/>
            <p:cNvCxnSpPr/>
            <p:nvPr/>
          </p:nvCxnSpPr>
          <p:spPr>
            <a:xfrm rot="5400000">
              <a:off x="80590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26" name="Straight Arrow Connector 125"/>
            <p:cNvCxnSpPr/>
            <p:nvPr/>
          </p:nvCxnSpPr>
          <p:spPr>
            <a:xfrm rot="5400000">
              <a:off x="102712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27" name="Straight Arrow Connector 126"/>
            <p:cNvCxnSpPr/>
            <p:nvPr/>
          </p:nvCxnSpPr>
          <p:spPr>
            <a:xfrm rot="5400000">
              <a:off x="124835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28" name="Straight Arrow Connector 127"/>
            <p:cNvCxnSpPr/>
            <p:nvPr/>
          </p:nvCxnSpPr>
          <p:spPr>
            <a:xfrm rot="5400000">
              <a:off x="1469576"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29" name="Straight Arrow Connector 128"/>
            <p:cNvCxnSpPr/>
            <p:nvPr/>
          </p:nvCxnSpPr>
          <p:spPr>
            <a:xfrm rot="5400000">
              <a:off x="1690800"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30" name="Straight Arrow Connector 129"/>
            <p:cNvCxnSpPr/>
            <p:nvPr/>
          </p:nvCxnSpPr>
          <p:spPr>
            <a:xfrm rot="5400000">
              <a:off x="191202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31" name="Straight Arrow Connector 130"/>
            <p:cNvCxnSpPr/>
            <p:nvPr/>
          </p:nvCxnSpPr>
          <p:spPr>
            <a:xfrm rot="5400000">
              <a:off x="2796920"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32" name="Straight Arrow Connector 131"/>
            <p:cNvCxnSpPr/>
            <p:nvPr/>
          </p:nvCxnSpPr>
          <p:spPr>
            <a:xfrm rot="5400000">
              <a:off x="346059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33" name="Straight Arrow Connector 132"/>
            <p:cNvCxnSpPr/>
            <p:nvPr/>
          </p:nvCxnSpPr>
          <p:spPr>
            <a:xfrm rot="5400000">
              <a:off x="3681816" y="2618046"/>
              <a:ext cx="1260000" cy="1588"/>
            </a:xfrm>
            <a:prstGeom prst="straightConnector1">
              <a:avLst/>
            </a:prstGeom>
            <a:ln>
              <a:headEnd type="none"/>
              <a:tailEnd type="arrow"/>
            </a:ln>
          </p:spPr>
          <p:style>
            <a:lnRef idx="1">
              <a:schemeClr val="dk1"/>
            </a:lnRef>
            <a:fillRef idx="2">
              <a:schemeClr val="dk1"/>
            </a:fillRef>
            <a:effectRef idx="1">
              <a:schemeClr val="dk1"/>
            </a:effectRef>
            <a:fontRef idx="minor">
              <a:schemeClr val="dk1"/>
            </a:fontRef>
          </p:style>
        </p:cxnSp>
        <p:cxnSp>
          <p:nvCxnSpPr>
            <p:cNvPr id="134" name="Straight Arrow Connector 133"/>
            <p:cNvCxnSpPr/>
            <p:nvPr/>
          </p:nvCxnSpPr>
          <p:spPr>
            <a:xfrm rot="5400000">
              <a:off x="3903042" y="2618046"/>
              <a:ext cx="1260000" cy="1588"/>
            </a:xfrm>
            <a:prstGeom prst="straightConnector1">
              <a:avLst/>
            </a:prstGeom>
            <a:ln>
              <a:headEnd type="none"/>
              <a:tailEnd type="arrow"/>
            </a:ln>
          </p:spPr>
          <p:style>
            <a:lnRef idx="1">
              <a:schemeClr val="dk1"/>
            </a:lnRef>
            <a:fillRef idx="2">
              <a:schemeClr val="dk1"/>
            </a:fillRef>
            <a:effectRef idx="1">
              <a:schemeClr val="dk1"/>
            </a:effectRef>
            <a:fontRef idx="minor">
              <a:schemeClr val="dk1"/>
            </a:fontRef>
          </p:style>
        </p:cxnSp>
        <p:cxnSp>
          <p:nvCxnSpPr>
            <p:cNvPr id="135" name="Straight Arrow Connector 134"/>
            <p:cNvCxnSpPr/>
            <p:nvPr/>
          </p:nvCxnSpPr>
          <p:spPr>
            <a:xfrm rot="5400000">
              <a:off x="213324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36" name="Straight Arrow Connector 135"/>
            <p:cNvCxnSpPr/>
            <p:nvPr/>
          </p:nvCxnSpPr>
          <p:spPr>
            <a:xfrm rot="5400000">
              <a:off x="2354472"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sp>
          <p:nvSpPr>
            <p:cNvPr id="137" name="TextBox 136"/>
            <p:cNvSpPr txBox="1"/>
            <p:nvPr/>
          </p:nvSpPr>
          <p:spPr>
            <a:xfrm>
              <a:off x="1605459" y="3266212"/>
              <a:ext cx="2815017" cy="421438"/>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err="1" smtClean="0">
                  <a:solidFill>
                    <a:srgbClr val="000000"/>
                  </a:solidFill>
                  <a:latin typeface="Calibri"/>
                </a:rPr>
                <a:t>Eventbuilder</a:t>
              </a:r>
              <a:r>
                <a:rPr lang="en-US" sz="1800" dirty="0" smtClean="0">
                  <a:solidFill>
                    <a:srgbClr val="000000"/>
                  </a:solidFill>
                  <a:latin typeface="Calibri"/>
                </a:rPr>
                <a:t> PCs</a:t>
              </a:r>
              <a:endParaRPr lang="en-US" sz="1200" dirty="0" smtClean="0">
                <a:solidFill>
                  <a:srgbClr val="000000"/>
                </a:solidFill>
                <a:latin typeface="Calibri"/>
              </a:endParaRPr>
            </a:p>
          </p:txBody>
        </p:sp>
        <p:sp>
          <p:nvSpPr>
            <p:cNvPr id="138" name="TextBox 137"/>
            <p:cNvSpPr txBox="1"/>
            <p:nvPr/>
          </p:nvSpPr>
          <p:spPr>
            <a:xfrm>
              <a:off x="1877557" y="5532761"/>
              <a:ext cx="1691388" cy="646331"/>
            </a:xfrm>
            <a:prstGeom prst="rect">
              <a:avLst/>
            </a:prstGeom>
            <a:noFill/>
            <a:ln>
              <a:noFill/>
            </a:ln>
          </p:spPr>
          <p:style>
            <a:lnRef idx="1">
              <a:schemeClr val="dk1"/>
            </a:lnRef>
            <a:fillRef idx="2">
              <a:schemeClr val="dk1"/>
            </a:fillRef>
            <a:effectRef idx="1">
              <a:schemeClr val="dk1"/>
            </a:effectRef>
            <a:fontRef idx="minor">
              <a:schemeClr val="dk1"/>
            </a:fontRef>
          </p:style>
          <p:txBody>
            <a:bodyPr wrap="none" rtlCol="0">
              <a:spAutoFit/>
            </a:bodyPr>
            <a:lstStyle/>
            <a:p>
              <a:r>
                <a:rPr lang="en-US" sz="1800" dirty="0" smtClean="0">
                  <a:solidFill>
                    <a:prstClr val="black"/>
                  </a:solidFill>
                  <a:latin typeface="Calibri"/>
                </a:rPr>
                <a:t>Eventfilter Farm</a:t>
              </a:r>
            </a:p>
            <a:p>
              <a:r>
                <a:rPr lang="en-US" sz="1800" dirty="0" smtClean="0">
                  <a:solidFill>
                    <a:prstClr val="black"/>
                  </a:solidFill>
                  <a:latin typeface="Calibri"/>
                </a:rPr>
                <a:t>~ 80 subfarms</a:t>
              </a:r>
            </a:p>
          </p:txBody>
        </p:sp>
        <p:cxnSp>
          <p:nvCxnSpPr>
            <p:cNvPr id="139" name="Straight Arrow Connector 138"/>
            <p:cNvCxnSpPr>
              <a:endCxn id="119" idx="1"/>
            </p:cNvCxnSpPr>
            <p:nvPr/>
          </p:nvCxnSpPr>
          <p:spPr>
            <a:xfrm>
              <a:off x="1419058" y="3698260"/>
              <a:ext cx="819694" cy="550852"/>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40" name="Straight Arrow Connector 139"/>
            <p:cNvCxnSpPr>
              <a:endCxn id="119" idx="1"/>
            </p:cNvCxnSpPr>
            <p:nvPr/>
          </p:nvCxnSpPr>
          <p:spPr>
            <a:xfrm>
              <a:off x="1771185" y="3698260"/>
              <a:ext cx="467567" cy="550852"/>
            </a:xfrm>
            <a:prstGeom prst="straightConnector1">
              <a:avLst/>
            </a:prstGeom>
            <a:ln w="38100" cmpd="sng">
              <a:noFill/>
              <a:headEnd type="triangle"/>
              <a:tailEnd type="triangle"/>
            </a:ln>
          </p:spPr>
          <p:style>
            <a:lnRef idx="1">
              <a:schemeClr val="dk1"/>
            </a:lnRef>
            <a:fillRef idx="2">
              <a:schemeClr val="dk1"/>
            </a:fillRef>
            <a:effectRef idx="1">
              <a:schemeClr val="dk1"/>
            </a:effectRef>
            <a:fontRef idx="minor">
              <a:schemeClr val="dk1"/>
            </a:fontRef>
          </p:style>
        </p:cxnSp>
        <p:cxnSp>
          <p:nvCxnSpPr>
            <p:cNvPr id="141" name="Straight Arrow Connector 140"/>
            <p:cNvCxnSpPr/>
            <p:nvPr/>
          </p:nvCxnSpPr>
          <p:spPr>
            <a:xfrm>
              <a:off x="2123312" y="3698260"/>
              <a:ext cx="261992" cy="360041"/>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42" name="Straight Arrow Connector 141"/>
            <p:cNvCxnSpPr/>
            <p:nvPr/>
          </p:nvCxnSpPr>
          <p:spPr>
            <a:xfrm rot="5400000">
              <a:off x="2294625"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43" name="Straight Arrow Connector 142"/>
            <p:cNvCxnSpPr/>
            <p:nvPr/>
          </p:nvCxnSpPr>
          <p:spPr>
            <a:xfrm rot="5400000">
              <a:off x="2646752"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44" name="Straight Arrow Connector 143"/>
            <p:cNvCxnSpPr/>
            <p:nvPr/>
          </p:nvCxnSpPr>
          <p:spPr>
            <a:xfrm rot="5400000">
              <a:off x="2998879"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45" name="Straight Arrow Connector 144"/>
            <p:cNvCxnSpPr/>
            <p:nvPr/>
          </p:nvCxnSpPr>
          <p:spPr>
            <a:xfrm rot="5400000">
              <a:off x="3351006" y="3877486"/>
              <a:ext cx="360040" cy="1588"/>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46" name="Straight Arrow Connector 145"/>
            <p:cNvCxnSpPr/>
            <p:nvPr/>
          </p:nvCxnSpPr>
          <p:spPr>
            <a:xfrm flipH="1">
              <a:off x="3831679" y="3698260"/>
              <a:ext cx="52268" cy="372331"/>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47" name="Straight Arrow Connector 146"/>
            <p:cNvCxnSpPr>
              <a:endCxn id="119" idx="3"/>
            </p:cNvCxnSpPr>
            <p:nvPr/>
          </p:nvCxnSpPr>
          <p:spPr>
            <a:xfrm flipH="1">
              <a:off x="3831679" y="3698260"/>
              <a:ext cx="404395" cy="550852"/>
            </a:xfrm>
            <a:prstGeom prst="straightConnector1">
              <a:avLst/>
            </a:prstGeom>
            <a:ln w="38100" cmpd="sng">
              <a:headEnd type="triangle"/>
              <a:tailEnd type="triangle"/>
            </a:ln>
          </p:spPr>
          <p:style>
            <a:lnRef idx="1">
              <a:schemeClr val="dk1"/>
            </a:lnRef>
            <a:fillRef idx="2">
              <a:schemeClr val="dk1"/>
            </a:fillRef>
            <a:effectRef idx="1">
              <a:schemeClr val="dk1"/>
            </a:effectRef>
            <a:fontRef idx="minor">
              <a:schemeClr val="dk1"/>
            </a:fontRef>
          </p:style>
        </p:cxnSp>
        <p:cxnSp>
          <p:nvCxnSpPr>
            <p:cNvPr id="148" name="Straight Arrow Connector 147"/>
            <p:cNvCxnSpPr/>
            <p:nvPr/>
          </p:nvCxnSpPr>
          <p:spPr>
            <a:xfrm rot="5400000">
              <a:off x="2575696"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49" name="Straight Arrow Connector 148"/>
            <p:cNvCxnSpPr/>
            <p:nvPr/>
          </p:nvCxnSpPr>
          <p:spPr>
            <a:xfrm rot="5400000">
              <a:off x="3018144"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50" name="Straight Arrow Connector 149"/>
            <p:cNvCxnSpPr/>
            <p:nvPr/>
          </p:nvCxnSpPr>
          <p:spPr>
            <a:xfrm rot="5400000">
              <a:off x="3239368" y="2618046"/>
              <a:ext cx="1260000" cy="1588"/>
            </a:xfrm>
            <a:prstGeom prst="straightConnector1">
              <a:avLst/>
            </a:prstGeom>
            <a:ln>
              <a:tailEnd type="arrow"/>
            </a:ln>
          </p:spPr>
          <p:style>
            <a:lnRef idx="1">
              <a:schemeClr val="dk1"/>
            </a:lnRef>
            <a:fillRef idx="2">
              <a:schemeClr val="dk1"/>
            </a:fillRef>
            <a:effectRef idx="1">
              <a:schemeClr val="dk1"/>
            </a:effectRef>
            <a:fontRef idx="minor">
              <a:schemeClr val="dk1"/>
            </a:fontRef>
          </p:style>
        </p:cxnSp>
        <p:cxnSp>
          <p:nvCxnSpPr>
            <p:cNvPr id="151" name="Straight Arrow Connector 150"/>
            <p:cNvCxnSpPr/>
            <p:nvPr/>
          </p:nvCxnSpPr>
          <p:spPr>
            <a:xfrm rot="5400000">
              <a:off x="881912" y="5089420"/>
              <a:ext cx="313141"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cxnSp>
          <p:nvCxnSpPr>
            <p:cNvPr id="152" name="Straight Arrow Connector 151"/>
            <p:cNvCxnSpPr/>
            <p:nvPr/>
          </p:nvCxnSpPr>
          <p:spPr>
            <a:xfrm rot="5400000">
              <a:off x="1174306" y="5089420"/>
              <a:ext cx="313141" cy="794"/>
            </a:xfrm>
            <a:prstGeom prst="straightConnector1">
              <a:avLst/>
            </a:prstGeom>
            <a:ln w="38100" cmpd="sng">
              <a:prstDash val="sysDash"/>
              <a:headEnd type="none"/>
              <a:tailEnd type="arrow" w="sm" len="sm"/>
            </a:ln>
          </p:spPr>
          <p:style>
            <a:lnRef idx="1">
              <a:schemeClr val="dk1"/>
            </a:lnRef>
            <a:fillRef idx="2">
              <a:schemeClr val="dk1"/>
            </a:fillRef>
            <a:effectRef idx="1">
              <a:schemeClr val="dk1"/>
            </a:effectRef>
            <a:fontRef idx="minor">
              <a:schemeClr val="dk1"/>
            </a:fontRef>
          </p:style>
        </p:cxnSp>
        <p:sp>
          <p:nvSpPr>
            <p:cNvPr id="153" name="Rounded Rectangle 152"/>
            <p:cNvSpPr/>
            <p:nvPr/>
          </p:nvSpPr>
          <p:spPr>
            <a:xfrm>
              <a:off x="690652" y="4669059"/>
              <a:ext cx="938473" cy="353565"/>
            </a:xfrm>
            <a:prstGeom prst="roundRect">
              <a:avLst/>
            </a:prstGeom>
          </p:spPr>
          <p:style>
            <a:lnRef idx="1">
              <a:schemeClr val="dk1"/>
            </a:lnRef>
            <a:fillRef idx="2">
              <a:schemeClr val="dk1"/>
            </a:fillRef>
            <a:effectRef idx="1">
              <a:schemeClr val="dk1"/>
            </a:effectRef>
            <a:fontRef idx="minor">
              <a:schemeClr val="dk1"/>
            </a:fontRef>
          </p:style>
          <p:txBody>
            <a:bodyPr rtlCol="0" anchor="ctr">
              <a:noAutofit/>
            </a:bodyPr>
            <a:lstStyle/>
            <a:p>
              <a:pPr algn="ctr">
                <a:lnSpc>
                  <a:spcPct val="70000"/>
                </a:lnSpc>
              </a:pPr>
              <a:r>
                <a:rPr lang="en-US" sz="900" dirty="0" smtClean="0">
                  <a:solidFill>
                    <a:prstClr val="black"/>
                  </a:solidFill>
                  <a:latin typeface="Calibri"/>
                </a:rPr>
                <a:t>subfarm</a:t>
              </a:r>
              <a:r>
                <a:rPr lang="en-US" sz="1000" dirty="0">
                  <a:solidFill>
                    <a:prstClr val="black"/>
                  </a:solidFill>
                  <a:latin typeface="Calibri"/>
                </a:rPr>
                <a:t> </a:t>
              </a:r>
              <a:r>
                <a:rPr lang="en-US" sz="1000" dirty="0" smtClean="0">
                  <a:solidFill>
                    <a:prstClr val="black"/>
                  </a:solidFill>
                  <a:latin typeface="Calibri"/>
                </a:rPr>
                <a:t>switch</a:t>
              </a:r>
            </a:p>
          </p:txBody>
        </p:sp>
        <p:sp>
          <p:nvSpPr>
            <p:cNvPr id="154" name="Rounded Rectangle 153"/>
            <p:cNvSpPr/>
            <p:nvPr/>
          </p:nvSpPr>
          <p:spPr>
            <a:xfrm>
              <a:off x="5276245" y="3262046"/>
              <a:ext cx="753909" cy="432047"/>
            </a:xfrm>
            <a:prstGeom prst="roundRect">
              <a:avLst/>
            </a:prstGeom>
          </p:spPr>
          <p:style>
            <a:lnRef idx="1">
              <a:schemeClr val="dk1"/>
            </a:lnRef>
            <a:fillRef idx="2">
              <a:schemeClr val="dk1"/>
            </a:fillRef>
            <a:effectRef idx="1">
              <a:schemeClr val="dk1"/>
            </a:effectRef>
            <a:fontRef idx="minor">
              <a:schemeClr val="dk1"/>
            </a:fontRef>
          </p:style>
          <p:txBody>
            <a:bodyPr rtlCol="0" anchor="ctr">
              <a:noAutofit/>
            </a:bodyPr>
            <a:lstStyle/>
            <a:p>
              <a:pPr algn="ctr"/>
              <a:r>
                <a:rPr lang="en-US" sz="1400" dirty="0" smtClean="0">
                  <a:solidFill>
                    <a:prstClr val="black"/>
                  </a:solidFill>
                  <a:latin typeface="Calibri"/>
                </a:rPr>
                <a:t>TFC</a:t>
              </a:r>
            </a:p>
          </p:txBody>
        </p:sp>
        <p:cxnSp>
          <p:nvCxnSpPr>
            <p:cNvPr id="155" name="Elbow Connector 154"/>
            <p:cNvCxnSpPr>
              <a:stCxn id="110" idx="3"/>
              <a:endCxn id="154" idx="0"/>
            </p:cNvCxnSpPr>
            <p:nvPr/>
          </p:nvCxnSpPr>
          <p:spPr>
            <a:xfrm>
              <a:off x="4748272" y="1628801"/>
              <a:ext cx="904927" cy="1633245"/>
            </a:xfrm>
            <a:prstGeom prst="bentConnector2">
              <a:avLst/>
            </a:prstGeom>
            <a:ln w="19050" cmpd="sng">
              <a:solidFill>
                <a:schemeClr val="bg1"/>
              </a:solidFill>
              <a:headEnd type="arrow"/>
              <a:tailEnd type="none"/>
            </a:ln>
          </p:spPr>
          <p:style>
            <a:lnRef idx="2">
              <a:schemeClr val="accent1"/>
            </a:lnRef>
            <a:fillRef idx="0">
              <a:schemeClr val="accent1"/>
            </a:fillRef>
            <a:effectRef idx="1">
              <a:schemeClr val="accent1"/>
            </a:effectRef>
            <a:fontRef idx="minor">
              <a:schemeClr val="tx1"/>
            </a:fontRef>
          </p:style>
        </p:cxnSp>
        <p:grpSp>
          <p:nvGrpSpPr>
            <p:cNvPr id="156" name="Group 155"/>
            <p:cNvGrpSpPr/>
            <p:nvPr/>
          </p:nvGrpSpPr>
          <p:grpSpPr>
            <a:xfrm>
              <a:off x="4810588" y="5234656"/>
              <a:ext cx="216024" cy="1008112"/>
              <a:chOff x="683568" y="4653136"/>
              <a:chExt cx="216024" cy="1008112"/>
            </a:xfrm>
          </p:grpSpPr>
          <p:sp>
            <p:nvSpPr>
              <p:cNvPr id="171" name="Rounded Rectangle 170"/>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72" name="Rounded Rectangle 171"/>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73" name="Rounded Rectangle 172"/>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grpSp>
        <p:grpSp>
          <p:nvGrpSpPr>
            <p:cNvPr id="157" name="Group 156"/>
            <p:cNvGrpSpPr/>
            <p:nvPr/>
          </p:nvGrpSpPr>
          <p:grpSpPr>
            <a:xfrm>
              <a:off x="5115302" y="5229200"/>
              <a:ext cx="216024" cy="1008112"/>
              <a:chOff x="683568" y="4653136"/>
              <a:chExt cx="216024" cy="1008112"/>
            </a:xfrm>
          </p:grpSpPr>
          <p:sp>
            <p:nvSpPr>
              <p:cNvPr id="168" name="Rounded Rectangle 167"/>
              <p:cNvSpPr/>
              <p:nvPr/>
            </p:nvSpPr>
            <p:spPr>
              <a:xfrm>
                <a:off x="683568" y="465313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69" name="Rounded Rectangle 168"/>
              <p:cNvSpPr/>
              <p:nvPr/>
            </p:nvSpPr>
            <p:spPr>
              <a:xfrm>
                <a:off x="683568" y="501317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sp>
            <p:nvSpPr>
              <p:cNvPr id="170" name="Rounded Rectangle 169"/>
              <p:cNvSpPr/>
              <p:nvPr/>
            </p:nvSpPr>
            <p:spPr>
              <a:xfrm>
                <a:off x="683568" y="5373216"/>
                <a:ext cx="216024" cy="288032"/>
              </a:xfrm>
              <a:prstGeom prst="roundRect">
                <a:avLst/>
              </a:prstGeom>
            </p:spPr>
            <p:style>
              <a:lnRef idx="1">
                <a:schemeClr val="dk1"/>
              </a:lnRef>
              <a:fillRef idx="2">
                <a:schemeClr val="dk1"/>
              </a:fillRef>
              <a:effectRef idx="1">
                <a:schemeClr val="dk1"/>
              </a:effectRef>
              <a:fontRef idx="minor">
                <a:schemeClr val="dk1"/>
              </a:fontRef>
            </p:style>
            <p:txBody>
              <a:bodyPr rtlCol="0" anchor="ctr">
                <a:normAutofit fontScale="62500" lnSpcReduction="20000"/>
              </a:bodyPr>
              <a:lstStyle/>
              <a:p>
                <a:pPr algn="ctr"/>
                <a:endParaRPr lang="en-US" dirty="0" smtClean="0">
                  <a:solidFill>
                    <a:prstClr val="black"/>
                  </a:solidFill>
                  <a:latin typeface="Calibri"/>
                </a:endParaRPr>
              </a:p>
            </p:txBody>
          </p:sp>
        </p:grpSp>
        <p:cxnSp>
          <p:nvCxnSpPr>
            <p:cNvPr id="158" name="Straight Arrow Connector 157"/>
            <p:cNvCxnSpPr/>
            <p:nvPr/>
          </p:nvCxnSpPr>
          <p:spPr>
            <a:xfrm rot="5400000">
              <a:off x="4633505" y="5099338"/>
              <a:ext cx="360040" cy="1588"/>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59" name="Straight Arrow Connector 158"/>
            <p:cNvCxnSpPr/>
            <p:nvPr/>
          </p:nvCxnSpPr>
          <p:spPr>
            <a:xfrm rot="5400000">
              <a:off x="4930220" y="5088164"/>
              <a:ext cx="360040" cy="1588"/>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60" name="Straight Arrow Connector 159"/>
            <p:cNvCxnSpPr>
              <a:stCxn id="117" idx="2"/>
              <a:endCxn id="161" idx="0"/>
            </p:cNvCxnSpPr>
            <p:nvPr/>
          </p:nvCxnSpPr>
          <p:spPr>
            <a:xfrm>
              <a:off x="4072275" y="3698259"/>
              <a:ext cx="913135" cy="988492"/>
            </a:xfrm>
            <a:prstGeom prst="straightConnector1">
              <a:avLst/>
            </a:prstGeom>
            <a:ln w="38100" cmpd="dbl">
              <a:tailEnd type="arrow" w="sm" len="sm"/>
            </a:ln>
          </p:spPr>
          <p:style>
            <a:lnRef idx="1">
              <a:schemeClr val="dk1"/>
            </a:lnRef>
            <a:fillRef idx="2">
              <a:schemeClr val="dk1"/>
            </a:fillRef>
            <a:effectRef idx="1">
              <a:schemeClr val="dk1"/>
            </a:effectRef>
            <a:fontRef idx="minor">
              <a:schemeClr val="dk1"/>
            </a:fontRef>
          </p:style>
        </p:cxnSp>
        <p:sp>
          <p:nvSpPr>
            <p:cNvPr id="161" name="Rounded Rectangle 160"/>
            <p:cNvSpPr/>
            <p:nvPr/>
          </p:nvSpPr>
          <p:spPr>
            <a:xfrm>
              <a:off x="4518347" y="4686751"/>
              <a:ext cx="934125" cy="353565"/>
            </a:xfrm>
            <a:prstGeom prst="roundRect">
              <a:avLst/>
            </a:prstGeom>
          </p:spPr>
          <p:style>
            <a:lnRef idx="1">
              <a:schemeClr val="dk1"/>
            </a:lnRef>
            <a:fillRef idx="2">
              <a:schemeClr val="dk1"/>
            </a:fillRef>
            <a:effectRef idx="1">
              <a:schemeClr val="dk1"/>
            </a:effectRef>
            <a:fontRef idx="minor">
              <a:schemeClr val="dk1"/>
            </a:fontRef>
          </p:style>
          <p:txBody>
            <a:bodyPr rtlCol="0" anchor="ctr">
              <a:noAutofit/>
            </a:bodyPr>
            <a:lstStyle/>
            <a:p>
              <a:pPr algn="ctr">
                <a:lnSpc>
                  <a:spcPct val="70000"/>
                </a:lnSpc>
              </a:pPr>
              <a:r>
                <a:rPr lang="en-US" sz="900" dirty="0" smtClean="0">
                  <a:solidFill>
                    <a:prstClr val="black"/>
                  </a:solidFill>
                  <a:latin typeface="Calibri"/>
                </a:rPr>
                <a:t>subfarm</a:t>
              </a:r>
              <a:r>
                <a:rPr lang="en-US" sz="1000" dirty="0">
                  <a:solidFill>
                    <a:prstClr val="black"/>
                  </a:solidFill>
                  <a:latin typeface="Calibri"/>
                </a:rPr>
                <a:t> </a:t>
              </a:r>
              <a:r>
                <a:rPr lang="en-US" sz="1000" dirty="0" smtClean="0">
                  <a:solidFill>
                    <a:prstClr val="black"/>
                  </a:solidFill>
                  <a:latin typeface="Calibri"/>
                </a:rPr>
                <a:t>switch</a:t>
              </a:r>
            </a:p>
          </p:txBody>
        </p:sp>
        <p:sp>
          <p:nvSpPr>
            <p:cNvPr id="162" name="Magnetic Disk 69"/>
            <p:cNvSpPr/>
            <p:nvPr/>
          </p:nvSpPr>
          <p:spPr>
            <a:xfrm>
              <a:off x="2655136" y="4845843"/>
              <a:ext cx="663672" cy="671390"/>
            </a:xfrm>
            <a:prstGeom prst="flowChartMagneticDisk">
              <a:avLst/>
            </a:prstGeom>
            <a:solidFill>
              <a:schemeClr val="tx1">
                <a:lumMod val="65000"/>
              </a:schemeClr>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normAutofit fontScale="32500" lnSpcReduction="20000"/>
            </a:bodyPr>
            <a:lstStyle/>
            <a:p>
              <a:pPr algn="ctr"/>
              <a:r>
                <a:rPr lang="en-GB" dirty="0" smtClean="0">
                  <a:solidFill>
                    <a:srgbClr val="000000"/>
                  </a:solidFill>
                </a:rPr>
                <a:t>Online storage</a:t>
              </a:r>
            </a:p>
          </p:txBody>
        </p:sp>
        <p:cxnSp>
          <p:nvCxnSpPr>
            <p:cNvPr id="163" name="Straight Arrow Connector 162"/>
            <p:cNvCxnSpPr>
              <a:stCxn id="153" idx="3"/>
              <a:endCxn id="162" idx="2"/>
            </p:cNvCxnSpPr>
            <p:nvPr/>
          </p:nvCxnSpPr>
          <p:spPr>
            <a:xfrm>
              <a:off x="1629125" y="4845842"/>
              <a:ext cx="1026010" cy="335697"/>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64" name="Straight Arrow Connector 163"/>
            <p:cNvCxnSpPr>
              <a:stCxn id="161" idx="1"/>
              <a:endCxn id="162" idx="4"/>
            </p:cNvCxnSpPr>
            <p:nvPr/>
          </p:nvCxnSpPr>
          <p:spPr>
            <a:xfrm flipH="1">
              <a:off x="3318807" y="4863534"/>
              <a:ext cx="1199540" cy="318004"/>
            </a:xfrm>
            <a:prstGeom prst="straightConnector1">
              <a:avLst/>
            </a:prstGeom>
            <a:ln w="28575" cmpd="sng">
              <a:solidFill>
                <a:srgbClr val="000000"/>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65" name="TextBox 164"/>
            <p:cNvSpPr txBox="1"/>
            <p:nvPr/>
          </p:nvSpPr>
          <p:spPr>
            <a:xfrm rot="5400000">
              <a:off x="5104599" y="2137459"/>
              <a:ext cx="1647657" cy="276999"/>
            </a:xfrm>
            <a:prstGeom prst="rect">
              <a:avLst/>
            </a:prstGeom>
            <a:noFill/>
          </p:spPr>
          <p:txBody>
            <a:bodyPr wrap="none" rtlCol="0">
              <a:spAutoFit/>
            </a:bodyPr>
            <a:lstStyle/>
            <a:p>
              <a:r>
                <a:rPr lang="en-US" sz="1200" dirty="0" smtClean="0">
                  <a:solidFill>
                    <a:srgbClr val="000000"/>
                  </a:solidFill>
                  <a:latin typeface="+mn-lt"/>
                </a:rPr>
                <a:t>Clock &amp; fast commands</a:t>
              </a:r>
            </a:p>
          </p:txBody>
        </p:sp>
        <p:cxnSp>
          <p:nvCxnSpPr>
            <p:cNvPr id="166" name="Straight Arrow Connector 165"/>
            <p:cNvCxnSpPr/>
            <p:nvPr/>
          </p:nvCxnSpPr>
          <p:spPr>
            <a:xfrm flipH="1">
              <a:off x="4723999" y="3390177"/>
              <a:ext cx="603000" cy="0"/>
            </a:xfrm>
            <a:prstGeom prst="straightConnector1">
              <a:avLst/>
            </a:prstGeom>
            <a:ln>
              <a:headEnd type="none"/>
              <a:tailEnd type="arrow"/>
            </a:ln>
          </p:spPr>
          <p:style>
            <a:lnRef idx="1">
              <a:schemeClr val="dk1"/>
            </a:lnRef>
            <a:fillRef idx="2">
              <a:schemeClr val="dk1"/>
            </a:fillRef>
            <a:effectRef idx="1">
              <a:schemeClr val="dk1"/>
            </a:effectRef>
            <a:fontRef idx="minor">
              <a:schemeClr val="dk1"/>
            </a:fontRef>
          </p:style>
        </p:cxnSp>
        <p:cxnSp>
          <p:nvCxnSpPr>
            <p:cNvPr id="167" name="Straight Arrow Connector 166"/>
            <p:cNvCxnSpPr/>
            <p:nvPr/>
          </p:nvCxnSpPr>
          <p:spPr>
            <a:xfrm flipH="1">
              <a:off x="4729099" y="3634636"/>
              <a:ext cx="635908" cy="0"/>
            </a:xfrm>
            <a:prstGeom prst="straightConnector1">
              <a:avLst/>
            </a:prstGeom>
            <a:ln>
              <a:headEnd type="arrow"/>
              <a:tailEnd type="none"/>
            </a:ln>
          </p:spPr>
          <p:style>
            <a:lnRef idx="1">
              <a:schemeClr val="dk1"/>
            </a:lnRef>
            <a:fillRef idx="2">
              <a:schemeClr val="dk1"/>
            </a:fillRef>
            <a:effectRef idx="1">
              <a:schemeClr val="dk1"/>
            </a:effectRef>
            <a:fontRef idx="minor">
              <a:schemeClr val="dk1"/>
            </a:fontRef>
          </p:style>
        </p:cxnSp>
      </p:grpSp>
    </p:spTree>
    <p:extLst>
      <p:ext uri="{BB962C8B-B14F-4D97-AF65-F5344CB8AC3E}">
        <p14:creationId xmlns:p14="http://schemas.microsoft.com/office/powerpoint/2010/main" val="1323033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6477"/>
            <a:ext cx="8229600" cy="858753"/>
          </a:xfrm>
        </p:spPr>
        <p:txBody>
          <a:bodyPr/>
          <a:lstStyle/>
          <a:p>
            <a:r>
              <a:rPr lang="en-GB" dirty="0" smtClean="0"/>
              <a:t>Electronics Upgrade</a:t>
            </a:r>
            <a:endParaRPr lang="en-GB" dirty="0"/>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7</a:t>
            </a:fld>
            <a:endParaRPr lang="en-GB"/>
          </a:p>
        </p:txBody>
      </p:sp>
      <p:sp>
        <p:nvSpPr>
          <p:cNvPr id="13" name="Cloud 12"/>
          <p:cNvSpPr/>
          <p:nvPr/>
        </p:nvSpPr>
        <p:spPr bwMode="auto">
          <a:xfrm>
            <a:off x="7324263" y="3387081"/>
            <a:ext cx="1524000" cy="609600"/>
          </a:xfrm>
          <a:prstGeom prst="cloud">
            <a:avLst/>
          </a:prstGeom>
          <a:noFill/>
          <a:ln w="12700" cap="flat" cmpd="sng" algn="ctr">
            <a:no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400" b="0" i="0" u="none" strike="noStrike" cap="none" normalizeH="0" baseline="0" smtClean="0">
              <a:ln>
                <a:noFill/>
              </a:ln>
              <a:solidFill>
                <a:schemeClr val="tx1"/>
              </a:solidFill>
              <a:effectLst/>
              <a:latin typeface="Comic Sans MS" pitchFamily="66" charset="0"/>
            </a:endParaRPr>
          </a:p>
        </p:txBody>
      </p:sp>
      <p:sp>
        <p:nvSpPr>
          <p:cNvPr id="16" name="Rectangle 15"/>
          <p:cNvSpPr/>
          <p:nvPr/>
        </p:nvSpPr>
        <p:spPr bwMode="auto">
          <a:xfrm>
            <a:off x="2743200" y="3276601"/>
            <a:ext cx="2667000" cy="1143000"/>
          </a:xfrm>
          <a:prstGeom prst="rect">
            <a:avLst/>
          </a:prstGeom>
          <a:no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400" b="0" i="0" u="none" strike="noStrike" cap="none" normalizeH="0" baseline="0" smtClean="0">
              <a:ln>
                <a:noFill/>
              </a:ln>
              <a:solidFill>
                <a:schemeClr val="tx1"/>
              </a:solidFill>
              <a:effectLst/>
              <a:latin typeface="Comic Sans MS" pitchFamily="66" charset="0"/>
            </a:endParaRPr>
          </a:p>
        </p:txBody>
      </p:sp>
      <p:sp>
        <p:nvSpPr>
          <p:cNvPr id="17" name="TextBox 16"/>
          <p:cNvSpPr txBox="1"/>
          <p:nvPr/>
        </p:nvSpPr>
        <p:spPr>
          <a:xfrm>
            <a:off x="2692986" y="4136024"/>
            <a:ext cx="1471237" cy="338554"/>
          </a:xfrm>
          <a:prstGeom prst="rect">
            <a:avLst/>
          </a:prstGeom>
          <a:noFill/>
        </p:spPr>
        <p:txBody>
          <a:bodyPr wrap="square" rtlCol="0">
            <a:spAutoFit/>
          </a:bodyPr>
          <a:lstStyle/>
          <a:p>
            <a:r>
              <a:rPr lang="en-US" sz="1600" dirty="0" smtClean="0"/>
              <a:t>Control PC</a:t>
            </a:r>
            <a:endParaRPr lang="en-US" sz="1600" dirty="0"/>
          </a:p>
        </p:txBody>
      </p:sp>
      <p:cxnSp>
        <p:nvCxnSpPr>
          <p:cNvPr id="19" name="Straight Arrow Connector 18"/>
          <p:cNvCxnSpPr/>
          <p:nvPr/>
        </p:nvCxnSpPr>
        <p:spPr bwMode="auto">
          <a:xfrm>
            <a:off x="4191000" y="3124201"/>
            <a:ext cx="0" cy="457200"/>
          </a:xfrm>
          <a:prstGeom prst="straightConnector1">
            <a:avLst/>
          </a:prstGeom>
          <a:noFill/>
          <a:ln w="19050" cap="flat" cmpd="sng" algn="ctr">
            <a:solidFill>
              <a:schemeClr val="tx1"/>
            </a:solidFill>
            <a:prstDash val="solid"/>
            <a:round/>
            <a:headEnd type="arrow"/>
            <a:tailEnd type="arrow"/>
          </a:ln>
          <a:effectLst/>
        </p:spPr>
      </p:cxnSp>
      <p:pic>
        <p:nvPicPr>
          <p:cNvPr id="20" name="Picture 19" descr="FwSpecs.jpg"/>
          <p:cNvPicPr>
            <a:picLocks noChangeAspect="1"/>
          </p:cNvPicPr>
          <p:nvPr/>
        </p:nvPicPr>
        <p:blipFill>
          <a:blip r:embed="rId3" cstate="print"/>
          <a:stretch>
            <a:fillRect/>
          </a:stretch>
        </p:blipFill>
        <p:spPr>
          <a:xfrm>
            <a:off x="381000" y="914401"/>
            <a:ext cx="2010918" cy="2209800"/>
          </a:xfrm>
          <a:prstGeom prst="rect">
            <a:avLst/>
          </a:prstGeom>
        </p:spPr>
      </p:pic>
      <p:pic>
        <p:nvPicPr>
          <p:cNvPr id="21" name="Picture 20" descr="FwHw.jpg"/>
          <p:cNvPicPr>
            <a:picLocks noChangeAspect="1"/>
          </p:cNvPicPr>
          <p:nvPr/>
        </p:nvPicPr>
        <p:blipFill>
          <a:blip r:embed="rId4" cstate="print"/>
          <a:stretch>
            <a:fillRect/>
          </a:stretch>
        </p:blipFill>
        <p:spPr>
          <a:xfrm>
            <a:off x="2743200" y="914402"/>
            <a:ext cx="2107246" cy="2209800"/>
          </a:xfrm>
          <a:prstGeom prst="rect">
            <a:avLst/>
          </a:prstGeom>
        </p:spPr>
      </p:pic>
      <p:pic>
        <p:nvPicPr>
          <p:cNvPr id="22" name="Picture 21" descr="EC15.jpg"/>
          <p:cNvPicPr>
            <a:picLocks noChangeAspect="1"/>
          </p:cNvPicPr>
          <p:nvPr/>
        </p:nvPicPr>
        <p:blipFill>
          <a:blip r:embed="rId5" cstate="print"/>
          <a:stretch>
            <a:fillRect/>
          </a:stretch>
        </p:blipFill>
        <p:spPr>
          <a:xfrm>
            <a:off x="5105401" y="914402"/>
            <a:ext cx="2590799" cy="2211408"/>
          </a:xfrm>
          <a:prstGeom prst="rect">
            <a:avLst/>
          </a:prstGeom>
        </p:spPr>
      </p:pic>
      <p:pic>
        <p:nvPicPr>
          <p:cNvPr id="23" name="Picture 22" descr="CROC.jpg"/>
          <p:cNvPicPr>
            <a:picLocks noChangeAspect="1"/>
          </p:cNvPicPr>
          <p:nvPr/>
        </p:nvPicPr>
        <p:blipFill>
          <a:blip r:embed="rId6" cstate="print"/>
          <a:stretch>
            <a:fillRect/>
          </a:stretch>
        </p:blipFill>
        <p:spPr>
          <a:xfrm>
            <a:off x="6434856" y="1285224"/>
            <a:ext cx="2632944" cy="2600976"/>
          </a:xfrm>
          <a:prstGeom prst="rect">
            <a:avLst/>
          </a:prstGeom>
        </p:spPr>
      </p:pic>
      <p:cxnSp>
        <p:nvCxnSpPr>
          <p:cNvPr id="24" name="Straight Arrow Connector 23"/>
          <p:cNvCxnSpPr/>
          <p:nvPr/>
        </p:nvCxnSpPr>
        <p:spPr bwMode="auto">
          <a:xfrm flipH="1">
            <a:off x="4648200" y="3124201"/>
            <a:ext cx="1745797" cy="457200"/>
          </a:xfrm>
          <a:prstGeom prst="straightConnector1">
            <a:avLst/>
          </a:prstGeom>
          <a:noFill/>
          <a:ln w="19050" cap="flat" cmpd="sng" algn="ctr">
            <a:solidFill>
              <a:schemeClr val="tx1"/>
            </a:solidFill>
            <a:prstDash val="solid"/>
            <a:round/>
            <a:headEnd type="arrow"/>
            <a:tailEnd type="arrow"/>
          </a:ln>
          <a:effectLst/>
        </p:spPr>
      </p:cxnSp>
      <p:cxnSp>
        <p:nvCxnSpPr>
          <p:cNvPr id="25" name="Straight Arrow Connector 24"/>
          <p:cNvCxnSpPr/>
          <p:nvPr/>
        </p:nvCxnSpPr>
        <p:spPr bwMode="auto">
          <a:xfrm>
            <a:off x="2209800" y="3124201"/>
            <a:ext cx="1447800" cy="533400"/>
          </a:xfrm>
          <a:prstGeom prst="straightConnector1">
            <a:avLst/>
          </a:prstGeom>
          <a:noFill/>
          <a:ln w="19050" cap="flat" cmpd="sng" algn="ctr">
            <a:solidFill>
              <a:schemeClr val="tx1"/>
            </a:solidFill>
            <a:prstDash val="solid"/>
            <a:round/>
            <a:headEnd type="arrow"/>
            <a:tailEnd type="arrow"/>
          </a:ln>
          <a:effectLst/>
        </p:spPr>
      </p:cxnSp>
      <p:grpSp>
        <p:nvGrpSpPr>
          <p:cNvPr id="26" name="Group 25"/>
          <p:cNvGrpSpPr/>
          <p:nvPr/>
        </p:nvGrpSpPr>
        <p:grpSpPr>
          <a:xfrm>
            <a:off x="4495799" y="4722791"/>
            <a:ext cx="4648201" cy="1373210"/>
            <a:chOff x="4299249" y="5071646"/>
            <a:chExt cx="4844751" cy="1329154"/>
          </a:xfrm>
        </p:grpSpPr>
        <p:sp>
          <p:nvSpPr>
            <p:cNvPr id="27" name="TextBox 26"/>
            <p:cNvSpPr txBox="1"/>
            <p:nvPr/>
          </p:nvSpPr>
          <p:spPr>
            <a:xfrm>
              <a:off x="4473725" y="6062246"/>
              <a:ext cx="1471237" cy="338554"/>
            </a:xfrm>
            <a:prstGeom prst="rect">
              <a:avLst/>
            </a:prstGeom>
            <a:noFill/>
          </p:spPr>
          <p:txBody>
            <a:bodyPr wrap="square" rtlCol="0">
              <a:spAutoFit/>
            </a:bodyPr>
            <a:lstStyle/>
            <a:p>
              <a:r>
                <a:rPr lang="en-US" sz="1600" dirty="0" smtClean="0"/>
                <a:t>SOL40</a:t>
              </a:r>
              <a:endParaRPr lang="en-US" sz="1600" dirty="0"/>
            </a:p>
          </p:txBody>
        </p:sp>
        <p:sp>
          <p:nvSpPr>
            <p:cNvPr id="28" name="Rectangle 27"/>
            <p:cNvSpPr/>
            <p:nvPr/>
          </p:nvSpPr>
          <p:spPr bwMode="auto">
            <a:xfrm>
              <a:off x="4299250" y="5071646"/>
              <a:ext cx="4822675" cy="1295400"/>
            </a:xfrm>
            <a:prstGeom prst="rect">
              <a:avLst/>
            </a:prstGeom>
            <a:solidFill>
              <a:schemeClr val="bg1"/>
            </a:solidFill>
            <a:ln w="12700" cap="flat" cmpd="sng" algn="ctr">
              <a:solidFill>
                <a:schemeClr val="tx1"/>
              </a:solidFill>
              <a:prstDash val="solid"/>
              <a:round/>
              <a:headEnd type="none" w="med" len="med"/>
              <a:tailEnd type="none" w="med" len="med"/>
            </a:ln>
            <a:effectLst/>
          </p:spPr>
          <p:txBody>
            <a:bodyPr vert="horz" wrap="non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400" b="0" i="0" u="none" strike="noStrike" cap="none" normalizeH="0" baseline="0" smtClean="0">
                <a:ln>
                  <a:noFill/>
                </a:ln>
                <a:solidFill>
                  <a:schemeClr val="tx1"/>
                </a:solidFill>
                <a:effectLst/>
                <a:latin typeface="Comic Sans MS" pitchFamily="66" charset="0"/>
              </a:endParaRPr>
            </a:p>
          </p:txBody>
        </p:sp>
        <p:sp>
          <p:nvSpPr>
            <p:cNvPr id="29" name="Rectangle 28"/>
            <p:cNvSpPr/>
            <p:nvPr/>
          </p:nvSpPr>
          <p:spPr bwMode="auto">
            <a:xfrm>
              <a:off x="4451650" y="5224046"/>
              <a:ext cx="1447800" cy="762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400" b="0" i="0" u="none" strike="noStrike" cap="none" normalizeH="0" baseline="0" smtClean="0">
                <a:ln>
                  <a:noFill/>
                </a:ln>
                <a:solidFill>
                  <a:schemeClr val="tx1"/>
                </a:solidFill>
                <a:effectLst/>
                <a:latin typeface="Comic Sans MS" pitchFamily="66" charset="0"/>
              </a:endParaRPr>
            </a:p>
          </p:txBody>
        </p:sp>
        <p:sp>
          <p:nvSpPr>
            <p:cNvPr id="30" name="TextBox 29"/>
            <p:cNvSpPr txBox="1"/>
            <p:nvPr/>
          </p:nvSpPr>
          <p:spPr>
            <a:xfrm>
              <a:off x="4397525" y="5692914"/>
              <a:ext cx="735646" cy="338554"/>
            </a:xfrm>
            <a:prstGeom prst="rect">
              <a:avLst/>
            </a:prstGeom>
            <a:noFill/>
          </p:spPr>
          <p:txBody>
            <a:bodyPr wrap="square" rtlCol="0">
              <a:spAutoFit/>
            </a:bodyPr>
            <a:lstStyle/>
            <a:p>
              <a:r>
                <a:rPr lang="en-US" sz="1600" dirty="0" smtClean="0"/>
                <a:t>FPGA</a:t>
              </a:r>
              <a:endParaRPr lang="en-US" sz="1600" dirty="0"/>
            </a:p>
          </p:txBody>
        </p:sp>
        <p:sp>
          <p:nvSpPr>
            <p:cNvPr id="31" name="Rectangle 30"/>
            <p:cNvSpPr/>
            <p:nvPr/>
          </p:nvSpPr>
          <p:spPr bwMode="auto">
            <a:xfrm>
              <a:off x="6227638" y="5224046"/>
              <a:ext cx="2791351" cy="762000"/>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400" b="0" i="0" u="none" strike="noStrike" cap="none" normalizeH="0" baseline="0" smtClean="0">
                <a:ln>
                  <a:noFill/>
                </a:ln>
                <a:solidFill>
                  <a:schemeClr val="tx1"/>
                </a:solidFill>
                <a:effectLst/>
                <a:latin typeface="Comic Sans MS" pitchFamily="66" charset="0"/>
              </a:endParaRPr>
            </a:p>
          </p:txBody>
        </p:sp>
        <p:sp>
          <p:nvSpPr>
            <p:cNvPr id="32" name="Oval 31"/>
            <p:cNvSpPr/>
            <p:nvPr/>
          </p:nvSpPr>
          <p:spPr bwMode="auto">
            <a:xfrm>
              <a:off x="4891700" y="5300246"/>
              <a:ext cx="914400" cy="533400"/>
            </a:xfrm>
            <a:prstGeom prst="ellipse">
              <a:avLst/>
            </a:prstGeom>
            <a:noFill/>
            <a:ln w="28575" cap="flat" cmpd="sng" algn="ctr">
              <a:solidFill>
                <a:srgbClr val="00808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400" b="0" i="0" u="none" strike="noStrike" cap="none" normalizeH="0" baseline="0" smtClean="0">
                <a:ln w="38100">
                  <a:solidFill>
                    <a:schemeClr val="tx1"/>
                  </a:solidFill>
                </a:ln>
                <a:solidFill>
                  <a:schemeClr val="tx1"/>
                </a:solidFill>
                <a:effectLst/>
                <a:latin typeface="Comic Sans MS" pitchFamily="66" charset="0"/>
              </a:endParaRPr>
            </a:p>
          </p:txBody>
        </p:sp>
        <p:sp>
          <p:nvSpPr>
            <p:cNvPr id="33" name="TextBox 32"/>
            <p:cNvSpPr txBox="1"/>
            <p:nvPr/>
          </p:nvSpPr>
          <p:spPr>
            <a:xfrm>
              <a:off x="4815500" y="5376446"/>
              <a:ext cx="1083950" cy="338554"/>
            </a:xfrm>
            <a:prstGeom prst="rect">
              <a:avLst/>
            </a:prstGeom>
            <a:noFill/>
            <a:ln>
              <a:noFill/>
            </a:ln>
          </p:spPr>
          <p:txBody>
            <a:bodyPr wrap="none" rtlCol="0">
              <a:spAutoFit/>
            </a:bodyPr>
            <a:lstStyle/>
            <a:p>
              <a:r>
                <a:rPr lang="en-US" sz="1600" dirty="0" smtClean="0">
                  <a:solidFill>
                    <a:srgbClr val="006666"/>
                  </a:solidFill>
                </a:rPr>
                <a:t>Firmware</a:t>
              </a:r>
              <a:endParaRPr lang="en-US" sz="1600" dirty="0">
                <a:solidFill>
                  <a:srgbClr val="006666"/>
                </a:solidFill>
              </a:endParaRPr>
            </a:p>
          </p:txBody>
        </p:sp>
        <p:sp>
          <p:nvSpPr>
            <p:cNvPr id="34" name="Oval 33"/>
            <p:cNvSpPr/>
            <p:nvPr/>
          </p:nvSpPr>
          <p:spPr bwMode="auto">
            <a:xfrm>
              <a:off x="6280450" y="5224046"/>
              <a:ext cx="2667000" cy="533400"/>
            </a:xfrm>
            <a:prstGeom prst="ellipse">
              <a:avLst/>
            </a:prstGeom>
            <a:noFill/>
            <a:ln w="28575" cap="flat" cmpd="sng" algn="ctr">
              <a:solidFill>
                <a:srgbClr val="00808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no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400" b="0" i="0" u="none" strike="noStrike" cap="none" normalizeH="0" baseline="0" smtClean="0">
                <a:ln w="38100">
                  <a:solidFill>
                    <a:schemeClr val="tx1"/>
                  </a:solidFill>
                </a:ln>
                <a:solidFill>
                  <a:schemeClr val="tx1"/>
                </a:solidFill>
                <a:effectLst/>
                <a:latin typeface="Comic Sans MS" pitchFamily="66" charset="0"/>
              </a:endParaRPr>
            </a:p>
          </p:txBody>
        </p:sp>
        <p:sp>
          <p:nvSpPr>
            <p:cNvPr id="35" name="TextBox 34"/>
            <p:cNvSpPr txBox="1"/>
            <p:nvPr/>
          </p:nvSpPr>
          <p:spPr>
            <a:xfrm>
              <a:off x="7728250" y="5300246"/>
              <a:ext cx="1290739" cy="338554"/>
            </a:xfrm>
            <a:prstGeom prst="rect">
              <a:avLst/>
            </a:prstGeom>
            <a:noFill/>
            <a:ln>
              <a:noFill/>
            </a:ln>
          </p:spPr>
          <p:txBody>
            <a:bodyPr wrap="none" rtlCol="0">
              <a:spAutoFit/>
            </a:bodyPr>
            <a:lstStyle/>
            <a:p>
              <a:r>
                <a:rPr lang="en-US" sz="1600" dirty="0" err="1" smtClean="0">
                  <a:solidFill>
                    <a:srgbClr val="006666"/>
                  </a:solidFill>
                </a:rPr>
                <a:t>DIMServer</a:t>
              </a:r>
              <a:endParaRPr lang="en-US" sz="1600" dirty="0">
                <a:solidFill>
                  <a:srgbClr val="006666"/>
                </a:solidFill>
              </a:endParaRPr>
            </a:p>
          </p:txBody>
        </p:sp>
        <p:sp>
          <p:nvSpPr>
            <p:cNvPr id="36" name="TextBox 35"/>
            <p:cNvSpPr txBox="1"/>
            <p:nvPr/>
          </p:nvSpPr>
          <p:spPr>
            <a:xfrm>
              <a:off x="4299249" y="6062246"/>
              <a:ext cx="919532" cy="338554"/>
            </a:xfrm>
            <a:prstGeom prst="rect">
              <a:avLst/>
            </a:prstGeom>
            <a:noFill/>
          </p:spPr>
          <p:txBody>
            <a:bodyPr wrap="square" rtlCol="0">
              <a:spAutoFit/>
            </a:bodyPr>
            <a:lstStyle/>
            <a:p>
              <a:r>
                <a:rPr lang="en-US" sz="1600" dirty="0" smtClean="0"/>
                <a:t>SOL40</a:t>
              </a:r>
              <a:endParaRPr lang="en-US" sz="1600" dirty="0"/>
            </a:p>
          </p:txBody>
        </p:sp>
        <p:sp>
          <p:nvSpPr>
            <p:cNvPr id="37" name="TextBox 36"/>
            <p:cNvSpPr txBox="1"/>
            <p:nvPr/>
          </p:nvSpPr>
          <p:spPr>
            <a:xfrm>
              <a:off x="6485612" y="5723439"/>
              <a:ext cx="1318838" cy="220161"/>
            </a:xfrm>
            <a:prstGeom prst="rect">
              <a:avLst/>
            </a:prstGeom>
            <a:noFill/>
            <a:ln>
              <a:solidFill>
                <a:schemeClr val="tx1"/>
              </a:solidFill>
            </a:ln>
          </p:spPr>
          <p:txBody>
            <a:bodyPr wrap="square" rtlCol="0">
              <a:noAutofit/>
            </a:bodyPr>
            <a:lstStyle/>
            <a:p>
              <a:pPr algn="l"/>
              <a:r>
                <a:rPr lang="en-GB" sz="1200" dirty="0" err="1" smtClean="0"/>
                <a:t>PCIe</a:t>
              </a:r>
              <a:r>
                <a:rPr lang="en-GB" sz="1200" dirty="0" smtClean="0"/>
                <a:t> driver   </a:t>
              </a:r>
              <a:r>
                <a:rPr lang="en-US" sz="1200" b="1" dirty="0" smtClean="0">
                  <a:solidFill>
                    <a:srgbClr val="009999"/>
                  </a:solidFill>
                  <a:latin typeface="Wingdings 2" pitchFamily="18" charset="2"/>
                </a:rPr>
                <a:t>P</a:t>
              </a:r>
              <a:endParaRPr lang="en-US" sz="1200" dirty="0">
                <a:latin typeface="Arial" pitchFamily="34" charset="0"/>
                <a:cs typeface="Arial" pitchFamily="34" charset="0"/>
              </a:endParaRPr>
            </a:p>
            <a:p>
              <a:pPr algn="l"/>
              <a:endParaRPr lang="en-GB" sz="1400" dirty="0"/>
            </a:p>
          </p:txBody>
        </p:sp>
        <p:sp>
          <p:nvSpPr>
            <p:cNvPr id="38" name="TextBox 37"/>
            <p:cNvSpPr txBox="1"/>
            <p:nvPr/>
          </p:nvSpPr>
          <p:spPr>
            <a:xfrm>
              <a:off x="6485612" y="5500300"/>
              <a:ext cx="1318838" cy="223139"/>
            </a:xfrm>
            <a:prstGeom prst="rect">
              <a:avLst/>
            </a:prstGeom>
            <a:noFill/>
            <a:ln>
              <a:solidFill>
                <a:schemeClr val="tx1"/>
              </a:solidFill>
            </a:ln>
          </p:spPr>
          <p:txBody>
            <a:bodyPr wrap="square" rtlCol="0">
              <a:noAutofit/>
            </a:bodyPr>
            <a:lstStyle/>
            <a:p>
              <a:pPr algn="l"/>
              <a:r>
                <a:rPr lang="en-GB" sz="1200" dirty="0" err="1" smtClean="0"/>
                <a:t>PCIe</a:t>
              </a:r>
              <a:r>
                <a:rPr lang="en-GB" sz="1200" dirty="0" smtClean="0"/>
                <a:t> Library </a:t>
              </a:r>
              <a:r>
                <a:rPr lang="en-US" sz="1200" b="1" dirty="0" smtClean="0">
                  <a:solidFill>
                    <a:srgbClr val="009999"/>
                  </a:solidFill>
                  <a:latin typeface="Wingdings 2" pitchFamily="18" charset="2"/>
                </a:rPr>
                <a:t>P</a:t>
              </a:r>
              <a:endParaRPr lang="en-US" sz="1200" dirty="0">
                <a:latin typeface="Arial" pitchFamily="34" charset="0"/>
                <a:cs typeface="Arial" pitchFamily="34" charset="0"/>
              </a:endParaRPr>
            </a:p>
            <a:p>
              <a:pPr algn="l"/>
              <a:endParaRPr lang="en-GB" sz="1400" dirty="0"/>
            </a:p>
          </p:txBody>
        </p:sp>
        <p:sp>
          <p:nvSpPr>
            <p:cNvPr id="39" name="TextBox 38"/>
            <p:cNvSpPr txBox="1"/>
            <p:nvPr/>
          </p:nvSpPr>
          <p:spPr>
            <a:xfrm>
              <a:off x="6485612" y="5266239"/>
              <a:ext cx="1318837" cy="234061"/>
            </a:xfrm>
            <a:prstGeom prst="rect">
              <a:avLst/>
            </a:prstGeom>
            <a:noFill/>
            <a:ln>
              <a:solidFill>
                <a:schemeClr val="tx1"/>
              </a:solidFill>
            </a:ln>
          </p:spPr>
          <p:txBody>
            <a:bodyPr wrap="square" rtlCol="0">
              <a:noAutofit/>
            </a:bodyPr>
            <a:lstStyle/>
            <a:p>
              <a:pPr algn="l"/>
              <a:r>
                <a:rPr lang="en-GB" sz="1200" dirty="0" smtClean="0"/>
                <a:t>      </a:t>
              </a:r>
              <a:r>
                <a:rPr lang="en-GB" sz="1200" dirty="0" err="1" smtClean="0"/>
                <a:t>GbtServ</a:t>
              </a:r>
              <a:endParaRPr lang="en-GB" sz="1200" dirty="0"/>
            </a:p>
          </p:txBody>
        </p:sp>
        <p:sp>
          <p:nvSpPr>
            <p:cNvPr id="40" name="Left-Right Arrow Callout 39"/>
            <p:cNvSpPr/>
            <p:nvPr/>
          </p:nvSpPr>
          <p:spPr bwMode="auto">
            <a:xfrm>
              <a:off x="5899450" y="5122277"/>
              <a:ext cx="328188" cy="1202323"/>
            </a:xfrm>
            <a:prstGeom prst="leftRightArrowCallout">
              <a:avLst>
                <a:gd name="adj1" fmla="val 8991"/>
                <a:gd name="adj2" fmla="val 33300"/>
                <a:gd name="adj3" fmla="val 25827"/>
                <a:gd name="adj4" fmla="val 22531"/>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GB" sz="2400" b="0" i="0" u="none" strike="noStrike" cap="none" normalizeH="0" baseline="0" smtClean="0">
                <a:ln>
                  <a:noFill/>
                </a:ln>
                <a:solidFill>
                  <a:schemeClr val="tx1"/>
                </a:solidFill>
                <a:effectLst/>
                <a:latin typeface="Comic Sans MS" pitchFamily="66" charset="0"/>
              </a:endParaRPr>
            </a:p>
          </p:txBody>
        </p:sp>
        <p:sp>
          <p:nvSpPr>
            <p:cNvPr id="41" name="TextBox 40"/>
            <p:cNvSpPr txBox="1"/>
            <p:nvPr/>
          </p:nvSpPr>
          <p:spPr>
            <a:xfrm>
              <a:off x="6059144" y="6047601"/>
              <a:ext cx="526106" cy="276999"/>
            </a:xfrm>
            <a:prstGeom prst="rect">
              <a:avLst/>
            </a:prstGeom>
            <a:noFill/>
          </p:spPr>
          <p:txBody>
            <a:bodyPr wrap="none" rtlCol="0">
              <a:spAutoFit/>
            </a:bodyPr>
            <a:lstStyle/>
            <a:p>
              <a:r>
                <a:rPr lang="en-US" sz="1200" dirty="0" err="1" smtClean="0"/>
                <a:t>PCIe</a:t>
              </a:r>
              <a:endParaRPr lang="en-US" sz="1200" dirty="0"/>
            </a:p>
          </p:txBody>
        </p:sp>
        <p:sp>
          <p:nvSpPr>
            <p:cNvPr id="42" name="TextBox 41"/>
            <p:cNvSpPr txBox="1"/>
            <p:nvPr/>
          </p:nvSpPr>
          <p:spPr>
            <a:xfrm>
              <a:off x="8207525" y="6062246"/>
              <a:ext cx="936475" cy="338554"/>
            </a:xfrm>
            <a:prstGeom prst="rect">
              <a:avLst/>
            </a:prstGeom>
            <a:noFill/>
          </p:spPr>
          <p:txBody>
            <a:bodyPr wrap="none" rtlCol="0">
              <a:spAutoFit/>
            </a:bodyPr>
            <a:lstStyle/>
            <a:p>
              <a:r>
                <a:rPr lang="en-US" sz="1600" dirty="0" smtClean="0"/>
                <a:t>Host PC</a:t>
              </a:r>
              <a:endParaRPr lang="en-US" sz="1600" dirty="0"/>
            </a:p>
          </p:txBody>
        </p:sp>
      </p:grpSp>
      <p:cxnSp>
        <p:nvCxnSpPr>
          <p:cNvPr id="43" name="Straight Arrow Connector 42"/>
          <p:cNvCxnSpPr/>
          <p:nvPr/>
        </p:nvCxnSpPr>
        <p:spPr>
          <a:xfrm flipH="1" flipV="1">
            <a:off x="3250218" y="5121676"/>
            <a:ext cx="1245582" cy="3484"/>
          </a:xfrm>
          <a:prstGeom prst="straightConnector1">
            <a:avLst/>
          </a:prstGeom>
          <a:ln w="38100">
            <a:solidFill>
              <a:schemeClr val="tx1"/>
            </a:solidFill>
            <a:prstDash val="solid"/>
            <a:headEnd type="arrow"/>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bwMode="auto">
          <a:xfrm flipH="1" flipV="1">
            <a:off x="4648200" y="3962401"/>
            <a:ext cx="2286000" cy="961433"/>
          </a:xfrm>
          <a:prstGeom prst="straightConnector1">
            <a:avLst/>
          </a:prstGeom>
          <a:noFill/>
          <a:ln w="19050" cap="flat" cmpd="sng" algn="ctr">
            <a:solidFill>
              <a:schemeClr val="tx1"/>
            </a:solidFill>
            <a:prstDash val="solid"/>
            <a:round/>
            <a:headEnd type="arrow"/>
            <a:tailEnd type="arrow"/>
          </a:ln>
          <a:effectLst/>
        </p:spPr>
      </p:cxnSp>
      <p:sp>
        <p:nvSpPr>
          <p:cNvPr id="45" name="Cloud 44"/>
          <p:cNvSpPr/>
          <p:nvPr/>
        </p:nvSpPr>
        <p:spPr bwMode="auto">
          <a:xfrm>
            <a:off x="3527847" y="3488235"/>
            <a:ext cx="1272753" cy="702766"/>
          </a:xfrm>
          <a:prstGeom prst="cloud">
            <a:avLst/>
          </a:prstGeom>
          <a:noFill/>
          <a:ln w="28575" cap="flat" cmpd="sng" algn="ctr">
            <a:solidFill>
              <a:srgbClr val="00808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marL="0" marR="0" indent="0" algn="ctr" defTabSz="914400" rtl="0" eaLnBrk="0" fontAlgn="base" latinLnBrk="0" hangingPunct="0">
              <a:lnSpc>
                <a:spcPct val="100000"/>
              </a:lnSpc>
              <a:spcBef>
                <a:spcPct val="50000"/>
              </a:spcBef>
              <a:spcAft>
                <a:spcPct val="0"/>
              </a:spcAft>
              <a:buClrTx/>
              <a:buSzTx/>
              <a:buFont typeface="Monotype Sorts" pitchFamily="2" charset="2"/>
              <a:buNone/>
              <a:tabLst/>
            </a:pPr>
            <a:endParaRPr kumimoji="1" lang="en-US" sz="2400" b="0" i="0" u="none" strike="noStrike" cap="none" normalizeH="0" baseline="0" smtClean="0">
              <a:ln w="38100">
                <a:solidFill>
                  <a:schemeClr val="tx1"/>
                </a:solidFill>
              </a:ln>
              <a:solidFill>
                <a:schemeClr val="tx1"/>
              </a:solidFill>
              <a:effectLst/>
              <a:latin typeface="Comic Sans MS" pitchFamily="66" charset="0"/>
            </a:endParaRPr>
          </a:p>
        </p:txBody>
      </p:sp>
      <p:pic>
        <p:nvPicPr>
          <p:cNvPr id="46" name="Picture 45" descr="Electronics_architecture.gif"/>
          <p:cNvPicPr>
            <a:picLocks noChangeAspect="1"/>
          </p:cNvPicPr>
          <p:nvPr/>
        </p:nvPicPr>
        <p:blipFill rotWithShape="1">
          <a:blip r:embed="rId7" cstate="print"/>
          <a:srcRect r="37894"/>
          <a:stretch/>
        </p:blipFill>
        <p:spPr bwMode="auto">
          <a:xfrm>
            <a:off x="29346" y="4437585"/>
            <a:ext cx="3449118" cy="1916204"/>
          </a:xfrm>
          <a:prstGeom prst="rect">
            <a:avLst/>
          </a:prstGeom>
          <a:noFill/>
          <a:ln w="9525">
            <a:noFill/>
            <a:miter lim="800000"/>
            <a:headEnd/>
            <a:tailEnd/>
          </a:ln>
        </p:spPr>
      </p:pic>
      <p:sp>
        <p:nvSpPr>
          <p:cNvPr id="47" name="TextBox 46"/>
          <p:cNvSpPr txBox="1"/>
          <p:nvPr/>
        </p:nvSpPr>
        <p:spPr>
          <a:xfrm>
            <a:off x="3591615" y="3657601"/>
            <a:ext cx="1208985" cy="338554"/>
          </a:xfrm>
          <a:prstGeom prst="rect">
            <a:avLst/>
          </a:prstGeom>
          <a:noFill/>
          <a:ln>
            <a:noFill/>
          </a:ln>
        </p:spPr>
        <p:txBody>
          <a:bodyPr wrap="none" rtlCol="0">
            <a:spAutoFit/>
          </a:bodyPr>
          <a:lstStyle/>
          <a:p>
            <a:r>
              <a:rPr lang="en-US" sz="1600" dirty="0" err="1" smtClean="0">
                <a:solidFill>
                  <a:srgbClr val="006666"/>
                </a:solidFill>
              </a:rPr>
              <a:t>WinCC</a:t>
            </a:r>
            <a:r>
              <a:rPr lang="en-US" sz="1600" dirty="0" smtClean="0">
                <a:solidFill>
                  <a:srgbClr val="006666"/>
                </a:solidFill>
              </a:rPr>
              <a:t>-OA</a:t>
            </a:r>
            <a:endParaRPr lang="en-US" sz="1600" dirty="0">
              <a:solidFill>
                <a:srgbClr val="006666"/>
              </a:solidFill>
            </a:endParaRPr>
          </a:p>
        </p:txBody>
      </p:sp>
    </p:spTree>
    <p:extLst>
      <p:ext uri="{BB962C8B-B14F-4D97-AF65-F5344CB8AC3E}">
        <p14:creationId xmlns:p14="http://schemas.microsoft.com/office/powerpoint/2010/main" val="21665898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GB" dirty="0" smtClean="0"/>
              <a:t>Other work done</a:t>
            </a:r>
            <a:endParaRPr lang="en-GB" dirty="0"/>
          </a:p>
        </p:txBody>
      </p:sp>
      <p:sp>
        <p:nvSpPr>
          <p:cNvPr id="3" name="Content Placeholder 2"/>
          <p:cNvSpPr>
            <a:spLocks noGrp="1"/>
          </p:cNvSpPr>
          <p:nvPr>
            <p:ph idx="1"/>
          </p:nvPr>
        </p:nvSpPr>
        <p:spPr/>
        <p:txBody>
          <a:bodyPr>
            <a:normAutofit/>
          </a:bodyPr>
          <a:lstStyle/>
          <a:p>
            <a:r>
              <a:rPr lang="en-GB" sz="2800" dirty="0" smtClean="0"/>
              <a:t>Split-HLT Alignment and Calibration</a:t>
            </a:r>
          </a:p>
          <a:p>
            <a:r>
              <a:rPr lang="en-GB" sz="2800" dirty="0" smtClean="0"/>
              <a:t>Migration of SPECS Master cards</a:t>
            </a:r>
          </a:p>
          <a:p>
            <a:r>
              <a:rPr lang="en-GB" sz="2800" dirty="0" smtClean="0"/>
              <a:t>Modification and deployment of FSM subtrees for HLT2 Monitoring and </a:t>
            </a:r>
            <a:r>
              <a:rPr lang="en-GB" sz="2800" dirty="0" smtClean="0"/>
              <a:t>Reconstruction</a:t>
            </a:r>
            <a:endParaRPr lang="en-GB" sz="2800" dirty="0" smtClean="0"/>
          </a:p>
          <a:p>
            <a:r>
              <a:rPr lang="en-GB" sz="2800" dirty="0" smtClean="0"/>
              <a:t>Online team Piquet </a:t>
            </a:r>
            <a:r>
              <a:rPr lang="en-GB" sz="2800" dirty="0" smtClean="0"/>
              <a:t>duties</a:t>
            </a:r>
          </a:p>
          <a:p>
            <a:r>
              <a:rPr lang="en-GB" sz="2800" dirty="0" smtClean="0"/>
              <a:t>…</a:t>
            </a:r>
            <a:endParaRPr lang="en-GB" sz="2800" dirty="0" smtClean="0"/>
          </a:p>
          <a:p>
            <a:pPr marL="457200" lvl="1" indent="0">
              <a:buNone/>
            </a:pPr>
            <a:endParaRPr lang="en-GB" sz="2400" dirty="0" smtClean="0"/>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8</a:t>
            </a:fld>
            <a:endParaRPr lang="en-GB"/>
          </a:p>
        </p:txBody>
      </p:sp>
    </p:spTree>
    <p:extLst>
      <p:ext uri="{BB962C8B-B14F-4D97-AF65-F5344CB8AC3E}">
        <p14:creationId xmlns:p14="http://schemas.microsoft.com/office/powerpoint/2010/main" val="24777992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116632"/>
            <a:ext cx="8229600" cy="1143000"/>
          </a:xfrm>
        </p:spPr>
        <p:txBody>
          <a:bodyPr/>
          <a:lstStyle/>
          <a:p>
            <a:r>
              <a:rPr lang="en-GB" dirty="0" smtClean="0"/>
              <a:t>Trainings</a:t>
            </a:r>
            <a:endParaRPr lang="en-GB" dirty="0"/>
          </a:p>
        </p:txBody>
      </p:sp>
      <p:sp>
        <p:nvSpPr>
          <p:cNvPr id="3" name="Content Placeholder 2"/>
          <p:cNvSpPr>
            <a:spLocks noGrp="1"/>
          </p:cNvSpPr>
          <p:nvPr>
            <p:ph idx="1"/>
          </p:nvPr>
        </p:nvSpPr>
        <p:spPr>
          <a:xfrm>
            <a:off x="457200" y="1284603"/>
            <a:ext cx="8229600" cy="4525963"/>
          </a:xfrm>
        </p:spPr>
        <p:txBody>
          <a:bodyPr>
            <a:normAutofit fontScale="92500" lnSpcReduction="10000"/>
          </a:bodyPr>
          <a:lstStyle/>
          <a:p>
            <a:r>
              <a:rPr lang="en-GB" dirty="0" smtClean="0"/>
              <a:t>International School of Trigger and Data Acquisition (ISOTDAQ 2015)</a:t>
            </a:r>
          </a:p>
          <a:p>
            <a:r>
              <a:rPr lang="en-GB" dirty="0" smtClean="0"/>
              <a:t>CERN School of Computing </a:t>
            </a:r>
            <a:r>
              <a:rPr lang="en-GB" dirty="0" smtClean="0"/>
              <a:t>(CSC 2015)</a:t>
            </a:r>
            <a:endParaRPr lang="en-GB" dirty="0" smtClean="0"/>
          </a:p>
          <a:p>
            <a:r>
              <a:rPr lang="en-GB" dirty="0" smtClean="0"/>
              <a:t>French course</a:t>
            </a:r>
          </a:p>
          <a:p>
            <a:r>
              <a:rPr lang="en-GB" dirty="0" err="1" smtClean="0"/>
              <a:t>WinCC</a:t>
            </a:r>
            <a:r>
              <a:rPr lang="en-GB" dirty="0" smtClean="0"/>
              <a:t>-OA </a:t>
            </a:r>
            <a:r>
              <a:rPr lang="en-GB" dirty="0"/>
              <a:t>and the JCOP </a:t>
            </a:r>
            <a:r>
              <a:rPr lang="en-GB" dirty="0" smtClean="0"/>
              <a:t>Framework</a:t>
            </a:r>
          </a:p>
          <a:p>
            <a:r>
              <a:rPr lang="en-GB" dirty="0" smtClean="0"/>
              <a:t>Finite </a:t>
            </a:r>
            <a:r>
              <a:rPr lang="en-GB" dirty="0"/>
              <a:t>State Machines in JCOP </a:t>
            </a:r>
            <a:r>
              <a:rPr lang="en-GB" dirty="0" smtClean="0"/>
              <a:t>Framework</a:t>
            </a:r>
          </a:p>
          <a:p>
            <a:r>
              <a:rPr lang="en-GB" dirty="0" smtClean="0"/>
              <a:t>Introduction to Accelerator Physics</a:t>
            </a:r>
          </a:p>
          <a:p>
            <a:r>
              <a:rPr lang="en-GB" dirty="0" smtClean="0"/>
              <a:t>Introduction </a:t>
            </a:r>
            <a:r>
              <a:rPr lang="en-GB" dirty="0"/>
              <a:t>to </a:t>
            </a:r>
            <a:r>
              <a:rPr lang="en-GB" dirty="0" smtClean="0"/>
              <a:t>VHDL</a:t>
            </a:r>
          </a:p>
          <a:p>
            <a:r>
              <a:rPr lang="en-GB" dirty="0" smtClean="0"/>
              <a:t>Comprehensive VHDL for FPGA design (today!)</a:t>
            </a:r>
          </a:p>
        </p:txBody>
      </p:sp>
      <p:sp>
        <p:nvSpPr>
          <p:cNvPr id="4" name="Footer Placeholder 3"/>
          <p:cNvSpPr>
            <a:spLocks noGrp="1"/>
          </p:cNvSpPr>
          <p:nvPr>
            <p:ph type="ftr" sz="quarter" idx="11"/>
          </p:nvPr>
        </p:nvSpPr>
        <p:spPr/>
        <p:txBody>
          <a:bodyPr/>
          <a:lstStyle/>
          <a:p>
            <a:r>
              <a:rPr lang="en-GB" smtClean="0"/>
              <a:t>João Barbosa - Follow-up meeting FCT </a:t>
            </a:r>
            <a:endParaRPr lang="en-GB"/>
          </a:p>
        </p:txBody>
      </p:sp>
      <p:sp>
        <p:nvSpPr>
          <p:cNvPr id="5" name="Slide Number Placeholder 4"/>
          <p:cNvSpPr>
            <a:spLocks noGrp="1"/>
          </p:cNvSpPr>
          <p:nvPr>
            <p:ph type="sldNum" sz="quarter" idx="12"/>
          </p:nvPr>
        </p:nvSpPr>
        <p:spPr/>
        <p:txBody>
          <a:bodyPr/>
          <a:lstStyle/>
          <a:p>
            <a:fld id="{A7E86831-8738-4F28-8106-3D208C17E653}" type="slidenum">
              <a:rPr lang="en-GB" smtClean="0"/>
              <a:t>9</a:t>
            </a:fld>
            <a:endParaRPr lang="en-GB"/>
          </a:p>
        </p:txBody>
      </p:sp>
    </p:spTree>
    <p:extLst>
      <p:ext uri="{BB962C8B-B14F-4D97-AF65-F5344CB8AC3E}">
        <p14:creationId xmlns:p14="http://schemas.microsoft.com/office/powerpoint/2010/main" val="5300296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9363</TotalTime>
  <Words>1867</Words>
  <Application>Microsoft Office PowerPoint</Application>
  <PresentationFormat>On-screen Show (4:3)</PresentationFormat>
  <Paragraphs>174</Paragraphs>
  <Slides>11</Slides>
  <Notes>10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Comic Sans MS</vt:lpstr>
      <vt:lpstr>Monotype Sorts</vt:lpstr>
      <vt:lpstr>Wingdings 2</vt:lpstr>
      <vt:lpstr>Office Theme</vt:lpstr>
      <vt:lpstr>Follow-up meeting FCT 26th of October</vt:lpstr>
      <vt:lpstr>LHCb Experiment</vt:lpstr>
      <vt:lpstr>ECS and DAQ</vt:lpstr>
      <vt:lpstr>Dataflow Monitoring</vt:lpstr>
      <vt:lpstr>Network Devices Monitoring</vt:lpstr>
      <vt:lpstr>Electronics Upgrade</vt:lpstr>
      <vt:lpstr>Electronics Upgrade</vt:lpstr>
      <vt:lpstr>Other work done</vt:lpstr>
      <vt:lpstr>Trainings</vt:lpstr>
      <vt:lpstr>My experience</vt:lpstr>
      <vt:lpstr>Acknowledgements: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Follow-up meeting FCT 5th of November</dc:title>
  <dc:creator>Joao Vitor Viana Barbosa</dc:creator>
  <cp:lastModifiedBy>Joao Vitor Viana Barbosa</cp:lastModifiedBy>
  <cp:revision>110</cp:revision>
  <dcterms:created xsi:type="dcterms:W3CDTF">2014-10-28T14:51:31Z</dcterms:created>
  <dcterms:modified xsi:type="dcterms:W3CDTF">2015-10-23T09:22:04Z</dcterms:modified>
</cp:coreProperties>
</file>