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508" r:id="rId2"/>
    <p:sldId id="509" r:id="rId3"/>
    <p:sldId id="510" r:id="rId4"/>
    <p:sldId id="527" r:id="rId5"/>
    <p:sldId id="529" r:id="rId6"/>
    <p:sldId id="521" r:id="rId7"/>
    <p:sldId id="528" r:id="rId8"/>
    <p:sldId id="524" r:id="rId9"/>
    <p:sldId id="518" r:id="rId10"/>
    <p:sldId id="512" r:id="rId11"/>
    <p:sldId id="511" r:id="rId1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3" autoAdjust="0"/>
    <p:restoredTop sz="80066" autoAdjust="0"/>
  </p:normalViewPr>
  <p:slideViewPr>
    <p:cSldViewPr snapToGrid="0" snapToObjects="1">
      <p:cViewPr varScale="1">
        <p:scale>
          <a:sx n="91" d="100"/>
          <a:sy n="91" d="100"/>
        </p:scale>
        <p:origin x="108" y="4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8482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CB5CFC-8446-4C41-A93B-F38AE4094987}" type="doc">
      <dgm:prSet loTypeId="urn:microsoft.com/office/officeart/2005/8/layout/chevron1" loCatId="process" qsTypeId="urn:microsoft.com/office/officeart/2005/8/quickstyle/simple2" qsCatId="simple" csTypeId="urn:microsoft.com/office/officeart/2005/8/colors/accent0_3" csCatId="mainScheme" phldr="1"/>
      <dgm:spPr/>
    </dgm:pt>
    <dgm:pt modelId="{F6234B3A-AB7D-4018-917F-6B51BBF3F554}">
      <dgm:prSet phldrT="[Text]" custT="1"/>
      <dgm:spPr/>
      <dgm:t>
        <a:bodyPr/>
        <a:lstStyle/>
        <a:p>
          <a:pPr marL="0" indent="0">
            <a:lnSpc>
              <a:spcPct val="150000"/>
            </a:lnSpc>
          </a:pPr>
          <a:r>
            <a:rPr lang="en-GB" sz="2000" dirty="0" smtClean="0"/>
            <a:t>Vacuum specific objects, panels, scripts</a:t>
          </a:r>
          <a:endParaRPr lang="en-GB" sz="2000" dirty="0"/>
        </a:p>
      </dgm:t>
    </dgm:pt>
    <dgm:pt modelId="{BC3110B6-CA8F-465C-AB15-5B5253220BCB}" type="parTrans" cxnId="{AEAA022E-ED1A-4264-B932-301D12FFEEF2}">
      <dgm:prSet/>
      <dgm:spPr/>
      <dgm:t>
        <a:bodyPr/>
        <a:lstStyle/>
        <a:p>
          <a:endParaRPr lang="en-GB" sz="1600"/>
        </a:p>
      </dgm:t>
    </dgm:pt>
    <dgm:pt modelId="{635633CE-AB10-4F35-9986-F984C73FF9AA}" type="sibTrans" cxnId="{AEAA022E-ED1A-4264-B932-301D12FFEEF2}">
      <dgm:prSet/>
      <dgm:spPr/>
      <dgm:t>
        <a:bodyPr/>
        <a:lstStyle/>
        <a:p>
          <a:endParaRPr lang="en-GB" sz="1600"/>
        </a:p>
      </dgm:t>
    </dgm:pt>
    <dgm:pt modelId="{1002C599-99F5-4613-9440-C87BCF3D1C35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GB" sz="2000" dirty="0" smtClean="0"/>
            <a:t>All Vacuum-framework features into UNICOS</a:t>
          </a:r>
          <a:endParaRPr lang="en-GB" sz="2000" dirty="0"/>
        </a:p>
      </dgm:t>
    </dgm:pt>
    <dgm:pt modelId="{205D87C2-40B9-4C77-82DD-DD6D0EBE5B8C}" type="parTrans" cxnId="{EAD22B48-AC29-4788-8B3D-69D84592FCF1}">
      <dgm:prSet/>
      <dgm:spPr/>
      <dgm:t>
        <a:bodyPr/>
        <a:lstStyle/>
        <a:p>
          <a:endParaRPr lang="en-GB" sz="1600"/>
        </a:p>
      </dgm:t>
    </dgm:pt>
    <dgm:pt modelId="{4CF83995-129A-4659-B21F-D62B0A95A9A6}" type="sibTrans" cxnId="{EAD22B48-AC29-4788-8B3D-69D84592FCF1}">
      <dgm:prSet/>
      <dgm:spPr/>
      <dgm:t>
        <a:bodyPr/>
        <a:lstStyle/>
        <a:p>
          <a:endParaRPr lang="en-GB" sz="1600"/>
        </a:p>
      </dgm:t>
    </dgm:pt>
    <dgm:pt modelId="{E6D66208-7A03-4712-BE66-684952F485F1}" type="pres">
      <dgm:prSet presAssocID="{76CB5CFC-8446-4C41-A93B-F38AE4094987}" presName="Name0" presStyleCnt="0">
        <dgm:presLayoutVars>
          <dgm:dir/>
          <dgm:animLvl val="lvl"/>
          <dgm:resizeHandles val="exact"/>
        </dgm:presLayoutVars>
      </dgm:prSet>
      <dgm:spPr/>
    </dgm:pt>
    <dgm:pt modelId="{00CCC1D3-7AE5-4FFB-AE72-E2083CE6A246}" type="pres">
      <dgm:prSet presAssocID="{F6234B3A-AB7D-4018-917F-6B51BBF3F55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CF512A3-C1B1-43CB-9D16-D03CB61F87E0}" type="pres">
      <dgm:prSet presAssocID="{635633CE-AB10-4F35-9986-F984C73FF9AA}" presName="parTxOnlySpace" presStyleCnt="0"/>
      <dgm:spPr/>
    </dgm:pt>
    <dgm:pt modelId="{E41428B8-ACD3-4774-BEEE-7F085FDB0EAD}" type="pres">
      <dgm:prSet presAssocID="{1002C599-99F5-4613-9440-C87BCF3D1C35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EAA022E-ED1A-4264-B932-301D12FFEEF2}" srcId="{76CB5CFC-8446-4C41-A93B-F38AE4094987}" destId="{F6234B3A-AB7D-4018-917F-6B51BBF3F554}" srcOrd="0" destOrd="0" parTransId="{BC3110B6-CA8F-465C-AB15-5B5253220BCB}" sibTransId="{635633CE-AB10-4F35-9986-F984C73FF9AA}"/>
    <dgm:cxn modelId="{25B33042-7A06-4595-AF2D-2ED2EF885AD0}" type="presOf" srcId="{F6234B3A-AB7D-4018-917F-6B51BBF3F554}" destId="{00CCC1D3-7AE5-4FFB-AE72-E2083CE6A246}" srcOrd="0" destOrd="0" presId="urn:microsoft.com/office/officeart/2005/8/layout/chevron1"/>
    <dgm:cxn modelId="{EAD22B48-AC29-4788-8B3D-69D84592FCF1}" srcId="{76CB5CFC-8446-4C41-A93B-F38AE4094987}" destId="{1002C599-99F5-4613-9440-C87BCF3D1C35}" srcOrd="1" destOrd="0" parTransId="{205D87C2-40B9-4C77-82DD-DD6D0EBE5B8C}" sibTransId="{4CF83995-129A-4659-B21F-D62B0A95A9A6}"/>
    <dgm:cxn modelId="{197E1FB0-29C6-4234-8F1B-0438D27E7677}" type="presOf" srcId="{1002C599-99F5-4613-9440-C87BCF3D1C35}" destId="{E41428B8-ACD3-4774-BEEE-7F085FDB0EAD}" srcOrd="0" destOrd="0" presId="urn:microsoft.com/office/officeart/2005/8/layout/chevron1"/>
    <dgm:cxn modelId="{48FBB2D9-D7ED-4B03-AC1F-4AC0B37B1FAC}" type="presOf" srcId="{76CB5CFC-8446-4C41-A93B-F38AE4094987}" destId="{E6D66208-7A03-4712-BE66-684952F485F1}" srcOrd="0" destOrd="0" presId="urn:microsoft.com/office/officeart/2005/8/layout/chevron1"/>
    <dgm:cxn modelId="{03D887CF-17A7-4DC1-B8AF-592C87CC1C17}" type="presParOf" srcId="{E6D66208-7A03-4712-BE66-684952F485F1}" destId="{00CCC1D3-7AE5-4FFB-AE72-E2083CE6A246}" srcOrd="0" destOrd="0" presId="urn:microsoft.com/office/officeart/2005/8/layout/chevron1"/>
    <dgm:cxn modelId="{C4C767F8-3C28-4CF0-B353-82B1D602067E}" type="presParOf" srcId="{E6D66208-7A03-4712-BE66-684952F485F1}" destId="{CCF512A3-C1B1-43CB-9D16-D03CB61F87E0}" srcOrd="1" destOrd="0" presId="urn:microsoft.com/office/officeart/2005/8/layout/chevron1"/>
    <dgm:cxn modelId="{5A582256-B17B-4B34-8E1E-532F11748524}" type="presParOf" srcId="{E6D66208-7A03-4712-BE66-684952F485F1}" destId="{E41428B8-ACD3-4774-BEEE-7F085FDB0EAD}" srcOrd="2" destOrd="0" presId="urn:microsoft.com/office/officeart/2005/8/layout/chevron1"/>
  </dgm:cxnLst>
  <dgm:bg>
    <a:solidFill>
      <a:srgbClr val="FFFFFF"/>
    </a:solidFill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CC1D3-7AE5-4FFB-AE72-E2083CE6A246}">
      <dsp:nvSpPr>
        <dsp:cNvPr id="0" name=""/>
        <dsp:cNvSpPr/>
      </dsp:nvSpPr>
      <dsp:spPr>
        <a:xfrm>
          <a:off x="6792" y="0"/>
          <a:ext cx="4060399" cy="121484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Vacuum specific objects, panels, scripts</a:t>
          </a:r>
          <a:endParaRPr lang="en-GB" sz="2000" kern="1200" dirty="0"/>
        </a:p>
      </dsp:txBody>
      <dsp:txXfrm>
        <a:off x="614216" y="0"/>
        <a:ext cx="2845552" cy="1214847"/>
      </dsp:txXfrm>
    </dsp:sp>
    <dsp:sp modelId="{E41428B8-ACD3-4774-BEEE-7F085FDB0EAD}">
      <dsp:nvSpPr>
        <dsp:cNvPr id="0" name=""/>
        <dsp:cNvSpPr/>
      </dsp:nvSpPr>
      <dsp:spPr>
        <a:xfrm>
          <a:off x="3661152" y="0"/>
          <a:ext cx="4060399" cy="121484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All Vacuum-framework features into UNICOS</a:t>
          </a:r>
          <a:endParaRPr lang="en-GB" sz="2000" kern="1200" dirty="0"/>
        </a:p>
      </dsp:txBody>
      <dsp:txXfrm>
        <a:off x="4268576" y="0"/>
        <a:ext cx="2845552" cy="1214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22.10.2015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22.10.2015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7154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03865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36059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2683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780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00772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7956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286" y="2181000"/>
            <a:ext cx="2523429" cy="249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4759200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2"/>
            <a:ext cx="66856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8021"/>
            <a:ext cx="668565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972" y="2479972"/>
            <a:ext cx="1514057" cy="18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972" y="2479972"/>
            <a:ext cx="1514057" cy="18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715" y="2258715"/>
            <a:ext cx="2340571" cy="234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715" y="2560429"/>
            <a:ext cx="1380571" cy="173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1"/>
            <a:ext cx="668565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0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80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23436" y="652007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4" descr="bande-01.eps"/>
          <p:cNvPicPr>
            <a:picLocks noChangeAspect="1"/>
          </p:cNvPicPr>
          <p:nvPr userDrawn="1"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3"/>
          <a:stretch/>
        </p:blipFill>
        <p:spPr>
          <a:xfrm>
            <a:off x="4185057" y="6157663"/>
            <a:ext cx="8006943" cy="72228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353143" cy="72228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|      26</a:t>
            </a:r>
            <a:r>
              <a:rPr lang="en-US" baseline="30000" dirty="0" smtClean="0"/>
              <a:t>th</a:t>
            </a:r>
            <a:r>
              <a:rPr lang="en-US" dirty="0" smtClean="0"/>
              <a:t> October,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19740"/>
            <a:ext cx="668565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 baseline="0">
                <a:solidFill>
                  <a:schemeClr val="bg1"/>
                </a:solidFill>
              </a:defRPr>
            </a:lvl1pPr>
          </a:lstStyle>
          <a:p>
            <a:fld id="{A7C3AF6C-E427-467B-B11B-AD5A3C541A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720702" y="6263937"/>
            <a:ext cx="33992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Claudia Dias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900" i="1" baseline="0" dirty="0" smtClean="0">
                <a:solidFill>
                  <a:schemeClr val="bg1"/>
                </a:solidFill>
              </a:rPr>
              <a:t>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Department</a:t>
            </a:r>
            <a:endParaRPr lang="fr-CH" sz="900" i="1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10" Type="http://schemas.openxmlformats.org/officeDocument/2006/relationships/image" Target="../media/image7.png"/><Relationship Id="rId4" Type="http://schemas.openxmlformats.org/officeDocument/2006/relationships/slide" Target="slide6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jpeg"/><Relationship Id="rId7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slide" Target="slide3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slide" Target="slide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6.pn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microsoft.com/office/2007/relationships/diagramDrawing" Target="../diagrams/drawing1.xml"/><Relationship Id="rId5" Type="http://schemas.openxmlformats.org/officeDocument/2006/relationships/slide" Target="slide3.xml"/><Relationship Id="rId10" Type="http://schemas.openxmlformats.org/officeDocument/2006/relationships/diagramColors" Target="../diagrams/colors1.xml"/><Relationship Id="rId4" Type="http://schemas.openxmlformats.org/officeDocument/2006/relationships/image" Target="../media/image13.png"/><Relationship Id="rId9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79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55660"/>
            <a:ext cx="9960864" cy="1143000"/>
          </a:xfrm>
        </p:spPr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|      26</a:t>
            </a:r>
            <a:r>
              <a:rPr lang="en-US" baseline="30000" smtClean="0"/>
              <a:t>th</a:t>
            </a:r>
            <a:r>
              <a:rPr lang="en-US" smtClean="0"/>
              <a:t> October, 2015</a:t>
            </a:r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FCT and CERN Portuguese Trainee Programme Report</a:t>
            </a:r>
            <a:endParaRPr lang="en-US" dirty="0"/>
          </a:p>
        </p:txBody>
      </p:sp>
      <p:pic>
        <p:nvPicPr>
          <p:cNvPr id="9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08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18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083" y="2252138"/>
            <a:ext cx="9895418" cy="2265729"/>
          </a:xfrm>
        </p:spPr>
        <p:txBody>
          <a:bodyPr anchor="t">
            <a:normAutofit/>
          </a:bodyPr>
          <a:lstStyle/>
          <a:p>
            <a:r>
              <a:rPr lang="fr-CH" sz="3600" dirty="0" smtClean="0"/>
              <a:t>FCT and CERN</a:t>
            </a:r>
            <a:r>
              <a:rPr lang="fr-CH" sz="4800" dirty="0" smtClean="0"/>
              <a:t/>
            </a:r>
            <a:br>
              <a:rPr lang="fr-CH" sz="4800" dirty="0" smtClean="0"/>
            </a:br>
            <a:r>
              <a:rPr lang="fr-CH" sz="3600" dirty="0" err="1" smtClean="0"/>
              <a:t>Portuguese</a:t>
            </a:r>
            <a:r>
              <a:rPr lang="fr-CH" sz="3600" dirty="0" smtClean="0"/>
              <a:t> </a:t>
            </a:r>
            <a:r>
              <a:rPr lang="fr-CH" sz="3600" dirty="0" err="1" smtClean="0"/>
              <a:t>Trainee</a:t>
            </a:r>
            <a:r>
              <a:rPr lang="fr-CH" sz="4000" dirty="0"/>
              <a:t> </a:t>
            </a:r>
            <a:r>
              <a:rPr lang="fr-CH" sz="4000" dirty="0" smtClean="0"/>
              <a:t>Programme Report</a:t>
            </a:r>
            <a:endParaRPr lang="en-GB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0083" y="3385003"/>
            <a:ext cx="8839200" cy="1066688"/>
          </a:xfrm>
        </p:spPr>
        <p:txBody>
          <a:bodyPr/>
          <a:lstStyle/>
          <a:p>
            <a:r>
              <a:rPr lang="fr-CH" dirty="0" smtClean="0"/>
              <a:t>Claudia Dias</a:t>
            </a:r>
            <a:endParaRPr lang="fr-CH" dirty="0"/>
          </a:p>
          <a:p>
            <a:r>
              <a:rPr lang="en-GB" dirty="0"/>
              <a:t>CERN, Technology Department</a:t>
            </a:r>
          </a:p>
          <a:p>
            <a:r>
              <a:rPr lang="en-GB" dirty="0"/>
              <a:t>Vacuum, Surfaces and Coatings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1"/>
          <p:cNvSpPr txBox="1">
            <a:spLocks/>
          </p:cNvSpPr>
          <p:nvPr/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|      26</a:t>
            </a:r>
            <a:r>
              <a:rPr lang="en-US" baseline="30000" smtClean="0"/>
              <a:t>th</a:t>
            </a:r>
            <a:r>
              <a:rPr lang="en-US" smtClean="0"/>
              <a:t> October, 2015</a:t>
            </a:r>
            <a:endParaRPr lang="en-US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3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34280" y="1326338"/>
            <a:ext cx="5953760" cy="436326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hlinkClick r:id="rId2" action="ppaction://hlinksldjump"/>
              </a:rPr>
              <a:t>Overview of Vacuum at CERN</a:t>
            </a:r>
            <a:endParaRPr lang="en-GB" dirty="0"/>
          </a:p>
          <a:p>
            <a:pPr>
              <a:lnSpc>
                <a:spcPct val="150000"/>
              </a:lnSpc>
            </a:pPr>
            <a:r>
              <a:rPr lang="en-GB" dirty="0" smtClean="0">
                <a:hlinkClick r:id="rId3" action="ppaction://hlinksldjump"/>
              </a:rPr>
              <a:t>TE-VSC-ICM Section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>
                <a:hlinkClick r:id="rId4" action="ppaction://hlinksldjump"/>
              </a:rPr>
              <a:t>Vacuum Control </a:t>
            </a:r>
            <a:r>
              <a:rPr lang="en-GB" dirty="0">
                <a:hlinkClick r:id="rId4" action="ppaction://hlinksldjump"/>
              </a:rPr>
              <a:t>Systems </a:t>
            </a:r>
            <a:r>
              <a:rPr lang="en-GB" dirty="0" smtClean="0">
                <a:hlinkClick r:id="rId4" action="ppaction://hlinksldjump"/>
              </a:rPr>
              <a:t>Architecture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>
                <a:hlinkClick r:id="rId5" action="ppaction://hlinksldjump"/>
              </a:rPr>
              <a:t>Projects</a:t>
            </a:r>
            <a:endParaRPr lang="en-GB" dirty="0"/>
          </a:p>
          <a:p>
            <a:pPr lvl="1">
              <a:lnSpc>
                <a:spcPct val="150000"/>
              </a:lnSpc>
            </a:pPr>
            <a:r>
              <a:rPr lang="en-GB" dirty="0" smtClean="0">
                <a:hlinkClick r:id="rId5" action="ppaction://hlinksldjump"/>
              </a:rPr>
              <a:t>Sector Valves Performance Monitoring</a:t>
            </a:r>
            <a:endParaRPr lang="en-GB" dirty="0" smtClean="0"/>
          </a:p>
          <a:p>
            <a:pPr lvl="1">
              <a:lnSpc>
                <a:spcPct val="150000"/>
              </a:lnSpc>
            </a:pPr>
            <a:r>
              <a:rPr lang="en-GB" dirty="0" smtClean="0">
                <a:hlinkClick r:id="rId6" action="ppaction://hlinksldjump"/>
              </a:rPr>
              <a:t>UNICOS Framework Convergence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>
                <a:hlinkClick r:id="rId7" action="ppaction://hlinksldjump"/>
              </a:rPr>
              <a:t>Competences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Resume</a:t>
            </a:r>
            <a:endParaRPr lang="en-GB" dirty="0"/>
          </a:p>
        </p:txBody>
      </p:sp>
      <p:pic>
        <p:nvPicPr>
          <p:cNvPr id="7" name="Picture 6" descr="\\cern.ch\dfs\Departments\TE\Groups\VSC\ICM\Pictures\Logo\ICM_log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|      26</a:t>
            </a:r>
            <a:r>
              <a:rPr lang="en-US" baseline="30000" dirty="0" smtClean="0"/>
              <a:t>th</a:t>
            </a:r>
            <a:r>
              <a:rPr lang="en-US" dirty="0" smtClean="0"/>
              <a:t> October,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026" name="Picture 2" descr="https://lh3.ggpht.com/A0x3jzuH1qRkE10HcTiT4qQr_6iAqVg-CTsoIqxnoIFyv92V91WI3KqiVlOvLtfoMRg=w300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6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symmetrymagazine.org/symmetry/sites/default/files/breaking/wp-content/uploads/2010/11/cernaccelerator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4" t="9173" r="15145" b="29125"/>
          <a:stretch/>
        </p:blipFill>
        <p:spPr bwMode="auto">
          <a:xfrm>
            <a:off x="7183120" y="53194"/>
            <a:ext cx="5009942" cy="322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2" y="1354240"/>
            <a:ext cx="7331142" cy="4799990"/>
          </a:xfrm>
        </p:spPr>
        <p:txBody>
          <a:bodyPr>
            <a:noAutofit/>
          </a:bodyPr>
          <a:lstStyle/>
          <a:p>
            <a:r>
              <a:rPr lang="en-GB" sz="2100" dirty="0" smtClean="0"/>
              <a:t>Beam and Insulation vacuum systems</a:t>
            </a:r>
          </a:p>
          <a:p>
            <a:endParaRPr lang="en-GB" sz="1600" dirty="0"/>
          </a:p>
          <a:p>
            <a:r>
              <a:rPr lang="en-GB" sz="2100" dirty="0" smtClean="0"/>
              <a:t>&gt; 128km of vacuum chambers across all accelerators</a:t>
            </a:r>
          </a:p>
          <a:p>
            <a:endParaRPr lang="en-GB" sz="1600" dirty="0" smtClean="0"/>
          </a:p>
          <a:p>
            <a:r>
              <a:rPr lang="en-GB" sz="2100" dirty="0" smtClean="0"/>
              <a:t>Pressure range from 10</a:t>
            </a:r>
            <a:r>
              <a:rPr lang="en-GB" sz="2100" baseline="30000" dirty="0" smtClean="0"/>
              <a:t>-4</a:t>
            </a:r>
            <a:r>
              <a:rPr lang="en-GB" sz="2100" dirty="0" smtClean="0"/>
              <a:t> to 10</a:t>
            </a:r>
            <a:r>
              <a:rPr lang="en-GB" sz="2100" baseline="30000" dirty="0" smtClean="0"/>
              <a:t>-11</a:t>
            </a:r>
            <a:r>
              <a:rPr lang="en-GB" sz="2100" dirty="0" smtClean="0"/>
              <a:t> mbar </a:t>
            </a:r>
            <a:r>
              <a:rPr lang="en-GB" sz="2100" dirty="0"/>
              <a:t>a</a:t>
            </a:r>
            <a:r>
              <a:rPr lang="pt-PT" sz="2100" dirty="0"/>
              <a:t>chieved by:</a:t>
            </a:r>
          </a:p>
          <a:p>
            <a:pPr lvl="1"/>
            <a:r>
              <a:rPr lang="pt-PT" sz="1700" dirty="0" smtClean="0"/>
              <a:t>~3000 vacuum pumps</a:t>
            </a:r>
          </a:p>
          <a:p>
            <a:pPr lvl="1"/>
            <a:r>
              <a:rPr lang="pt-PT" sz="1700" dirty="0" smtClean="0"/>
              <a:t>~3000 vacuum gauges</a:t>
            </a:r>
          </a:p>
          <a:p>
            <a:pPr lvl="1"/>
            <a:r>
              <a:rPr lang="pt-PT" sz="1700" dirty="0" smtClean="0"/>
              <a:t>~500 sector valves</a:t>
            </a:r>
          </a:p>
          <a:p>
            <a:pPr lvl="1"/>
            <a:endParaRPr lang="pt-PT" sz="1600" dirty="0"/>
          </a:p>
          <a:p>
            <a:r>
              <a:rPr lang="pt-PT" sz="2100" dirty="0" smtClean="0"/>
              <a:t>How to supervise and control such a large system?</a:t>
            </a:r>
          </a:p>
          <a:p>
            <a:pPr lvl="1"/>
            <a:r>
              <a:rPr lang="pt-PT" sz="1700" dirty="0" smtClean="0"/>
              <a:t>7 SCADA servers</a:t>
            </a:r>
          </a:p>
          <a:p>
            <a:pPr lvl="1"/>
            <a:r>
              <a:rPr lang="pt-PT" sz="1700" dirty="0" smtClean="0"/>
              <a:t>~300 PLCs</a:t>
            </a:r>
          </a:p>
          <a:p>
            <a:pPr lvl="1"/>
            <a:r>
              <a:rPr lang="pt-PT" sz="1700" dirty="0" smtClean="0"/>
              <a:t>Backboned by vacuum-specific software frameworks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Vacuum at CERN</a:t>
            </a:r>
            <a:endParaRPr lang="en-GB" dirty="0"/>
          </a:p>
        </p:txBody>
      </p:sp>
      <p:sp>
        <p:nvSpPr>
          <p:cNvPr id="14" name="Title 5"/>
          <p:cNvSpPr txBox="1">
            <a:spLocks/>
          </p:cNvSpPr>
          <p:nvPr/>
        </p:nvSpPr>
        <p:spPr>
          <a:xfrm>
            <a:off x="8167929" y="4332159"/>
            <a:ext cx="1977248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TE-VSC-ICM</a:t>
            </a:r>
            <a:endParaRPr lang="en-GB" sz="2400" dirty="0"/>
          </a:p>
        </p:txBody>
      </p:sp>
      <p:sp>
        <p:nvSpPr>
          <p:cNvPr id="15" name="Right Brace 14"/>
          <p:cNvSpPr/>
          <p:nvPr/>
        </p:nvSpPr>
        <p:spPr>
          <a:xfrm rot="10800000" flipH="1">
            <a:off x="7712686" y="4368276"/>
            <a:ext cx="290008" cy="1400483"/>
          </a:xfrm>
          <a:prstGeom prst="rightBrace">
            <a:avLst>
              <a:gd name="adj1" fmla="val 27848"/>
              <a:gd name="adj2" fmla="val 50000"/>
            </a:avLst>
          </a:prstGeom>
          <a:noFill/>
          <a:ln w="76200">
            <a:solidFill>
              <a:srgbClr val="00B0F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|      26</a:t>
            </a:r>
            <a:r>
              <a:rPr lang="en-US" baseline="30000" dirty="0" smtClean="0"/>
              <a:t>th</a:t>
            </a:r>
            <a:r>
              <a:rPr lang="en-US" dirty="0" smtClean="0"/>
              <a:t> October, 2015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3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box.cern.ch/public.php?service=files&amp;t=c31fc05c799623d514883617bfac3bee&amp;downloa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015" y="5003747"/>
            <a:ext cx="1063076" cy="71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12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4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ymmetrymagazine.org/symmetry/sites/default/files/breaking/wp-content/uploads/2010/11/cernaccelerator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4" t="9173" r="15145" b="29125"/>
          <a:stretch/>
        </p:blipFill>
        <p:spPr bwMode="auto">
          <a:xfrm>
            <a:off x="8796237" y="3962400"/>
            <a:ext cx="3395763" cy="218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1674565"/>
            <a:ext cx="8510530" cy="4318466"/>
          </a:xfrm>
        </p:spPr>
        <p:txBody>
          <a:bodyPr/>
          <a:lstStyle/>
          <a:p>
            <a:pPr marL="36576" indent="0" defTabSz="452438">
              <a:buNone/>
            </a:pPr>
            <a:r>
              <a:rPr lang="en-GB" dirty="0" smtClean="0"/>
              <a:t>	</a:t>
            </a:r>
            <a:r>
              <a:rPr lang="en-GB" sz="1800" dirty="0" smtClean="0"/>
              <a:t>  TE</a:t>
            </a:r>
            <a:r>
              <a:rPr lang="en-GB" sz="1800" dirty="0"/>
              <a:t>	</a:t>
            </a:r>
            <a:r>
              <a:rPr lang="en-GB" sz="1800" dirty="0" smtClean="0"/>
              <a:t>		Technology Department</a:t>
            </a:r>
          </a:p>
          <a:p>
            <a:pPr marL="36576" indent="0" defTabSz="452438">
              <a:buNone/>
            </a:pPr>
            <a:r>
              <a:rPr lang="en-GB" dirty="0" smtClean="0"/>
              <a:t>	</a:t>
            </a:r>
            <a:r>
              <a:rPr lang="en-GB" sz="2000" dirty="0" smtClean="0"/>
              <a:t>VSC		Vacuum, Surfaces and Coatings</a:t>
            </a:r>
          </a:p>
          <a:p>
            <a:pPr marL="36576" indent="0" defTabSz="452438">
              <a:buNone/>
            </a:pPr>
            <a:r>
              <a:rPr lang="en-GB" sz="2000" b="1" dirty="0" smtClean="0"/>
              <a:t>	</a:t>
            </a:r>
            <a:r>
              <a:rPr lang="en-GB" sz="2400" b="1" dirty="0" smtClean="0"/>
              <a:t>ICM	</a:t>
            </a:r>
            <a:r>
              <a:rPr lang="en-GB" b="1" dirty="0"/>
              <a:t>	</a:t>
            </a:r>
            <a:r>
              <a:rPr lang="en-GB" sz="2400" b="1" dirty="0" smtClean="0"/>
              <a:t>Interlocks, Controls and Monitoring Section</a:t>
            </a:r>
          </a:p>
          <a:p>
            <a:pPr marL="447675" lvl="1" indent="4763">
              <a:buNone/>
            </a:pPr>
            <a:endParaRPr lang="en-GB" sz="2400" dirty="0" smtClean="0"/>
          </a:p>
          <a:p>
            <a:pPr marL="447675" lvl="1" indent="4763">
              <a:buNone/>
            </a:pPr>
            <a:endParaRPr lang="en-GB" sz="2400" dirty="0"/>
          </a:p>
          <a:p>
            <a:pPr marL="379095" indent="-342900"/>
            <a:r>
              <a:rPr lang="en-GB" sz="2000" dirty="0" smtClean="0"/>
              <a:t>Design</a:t>
            </a:r>
            <a:r>
              <a:rPr lang="en-GB" sz="2000" dirty="0"/>
              <a:t>, </a:t>
            </a:r>
            <a:r>
              <a:rPr lang="en-GB" sz="2000" dirty="0" smtClean="0"/>
              <a:t>Maintenance and Consolidation </a:t>
            </a:r>
            <a:r>
              <a:rPr lang="en-GB" sz="2000" dirty="0"/>
              <a:t>of </a:t>
            </a:r>
            <a:r>
              <a:rPr lang="en-GB" sz="2000" dirty="0" smtClean="0"/>
              <a:t>vacuum </a:t>
            </a:r>
            <a:r>
              <a:rPr lang="en-GB" sz="2000" dirty="0"/>
              <a:t>control </a:t>
            </a:r>
            <a:r>
              <a:rPr lang="en-GB" sz="2000" dirty="0" smtClean="0"/>
              <a:t>systems,</a:t>
            </a:r>
          </a:p>
          <a:p>
            <a:pPr marL="36195" indent="0">
              <a:buNone/>
            </a:pPr>
            <a:r>
              <a:rPr lang="en-GB" sz="2000" dirty="0" smtClean="0"/>
              <a:t>for all Accelerators and Detectors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TE-VSC-ICM </a:t>
            </a:r>
            <a:r>
              <a:rPr lang="en-GB" dirty="0" smtClean="0"/>
              <a:t>Section</a:t>
            </a:r>
            <a:endParaRPr lang="en-GB" dirty="0"/>
          </a:p>
        </p:txBody>
      </p:sp>
      <p:pic>
        <p:nvPicPr>
          <p:cNvPr id="8" name="Picture 2" descr="https://box.cern.ch/public.php?service=files&amp;t=c31fc05c799623d514883617bfac3bee&amp;downloa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468" y="1674565"/>
            <a:ext cx="2660110" cy="178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te_h_6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59688" y="1071202"/>
            <a:ext cx="2686890" cy="40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\\cern.ch\dfs\Departments\TE\Groups\VSC\ICM\Pictures\Logo\ICM_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|      26</a:t>
            </a:r>
            <a:r>
              <a:rPr lang="en-US" baseline="30000" dirty="0" smtClean="0"/>
              <a:t>th</a:t>
            </a:r>
            <a:r>
              <a:rPr lang="en-US" dirty="0" smtClean="0"/>
              <a:t> October, 2015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3" name="Picture 2" descr="https://lh3.ggpht.com/A0x3jzuH1qRkE10HcTiT4qQr_6iAqVg-CTsoIqxnoIFyv92V91WI3KqiVlOvLtfoMRg=w300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Vacuum Control System Architecture</a:t>
            </a:r>
            <a:endParaRPr lang="en-GB" dirty="0"/>
          </a:p>
        </p:txBody>
      </p:sp>
      <p:pic>
        <p:nvPicPr>
          <p:cNvPr id="10" name="Picture 9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|      26</a:t>
            </a:r>
            <a:r>
              <a:rPr lang="en-US" baseline="30000" dirty="0" smtClean="0"/>
              <a:t>th</a:t>
            </a:r>
            <a:r>
              <a:rPr lang="en-US" dirty="0" smtClean="0"/>
              <a:t> October, 2015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406" t="64280" r="888" b="375"/>
          <a:stretch/>
        </p:blipFill>
        <p:spPr>
          <a:xfrm>
            <a:off x="4761968" y="4358640"/>
            <a:ext cx="7320517" cy="1767014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309245" y="1362582"/>
            <a:ext cx="4371441" cy="949535"/>
            <a:chOff x="457200" y="1390522"/>
            <a:chExt cx="4371441" cy="949535"/>
          </a:xfrm>
        </p:grpSpPr>
        <p:sp>
          <p:nvSpPr>
            <p:cNvPr id="13" name="Content Placeholder 1"/>
            <p:cNvSpPr txBox="1">
              <a:spLocks/>
            </p:cNvSpPr>
            <p:nvPr/>
          </p:nvSpPr>
          <p:spPr>
            <a:xfrm>
              <a:off x="1930399" y="1417550"/>
              <a:ext cx="2898242" cy="922507"/>
            </a:xfrm>
            <a:prstGeom prst="rect">
              <a:avLst/>
            </a:prstGeom>
          </p:spPr>
          <p:txBody>
            <a:bodyPr vert="horz" anchor="t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indent="-227013"/>
              <a:r>
                <a:rPr lang="en-GB" sz="1500" dirty="0" smtClean="0"/>
                <a:t>SCADA systems</a:t>
              </a:r>
            </a:p>
            <a:p>
              <a:pPr marL="266700" indent="-227013"/>
              <a:r>
                <a:rPr lang="en-GB" sz="1500" dirty="0" smtClean="0"/>
                <a:t>DB and Archiving</a:t>
              </a:r>
            </a:p>
            <a:p>
              <a:pPr marL="266700" indent="-227013"/>
              <a:r>
                <a:rPr lang="pt-PT" sz="1500" dirty="0" smtClean="0"/>
                <a:t>Interface with other systems</a:t>
              </a:r>
              <a:endParaRPr lang="en-GB" sz="1500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57200" y="1390522"/>
              <a:ext cx="1473201" cy="912981"/>
              <a:chOff x="457200" y="1390522"/>
              <a:chExt cx="1473201" cy="912981"/>
            </a:xfrm>
          </p:grpSpPr>
          <p:sp>
            <p:nvSpPr>
              <p:cNvPr id="17" name="Content Placeholder 1"/>
              <p:cNvSpPr txBox="1">
                <a:spLocks/>
              </p:cNvSpPr>
              <p:nvPr/>
            </p:nvSpPr>
            <p:spPr>
              <a:xfrm>
                <a:off x="457200" y="1390522"/>
                <a:ext cx="1473199" cy="433387"/>
              </a:xfrm>
              <a:prstGeom prst="rect">
                <a:avLst/>
              </a:prstGeom>
            </p:spPr>
            <p:txBody>
              <a:bodyPr vert="horz" anchor="ctr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 algn="r">
                  <a:buFont typeface="Arial"/>
                  <a:buNone/>
                </a:pPr>
                <a:r>
                  <a:rPr lang="en-GB" sz="1800" dirty="0" smtClean="0">
                    <a:solidFill>
                      <a:srgbClr val="00B0F0"/>
                    </a:solidFill>
                  </a:rPr>
                  <a:t>Supervision</a:t>
                </a:r>
                <a:endParaRPr lang="en-GB" sz="1800" dirty="0">
                  <a:solidFill>
                    <a:srgbClr val="00B0F0"/>
                  </a:solidFill>
                </a:endParaRPr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 flipH="1">
                <a:off x="1930399" y="1467423"/>
                <a:ext cx="2" cy="83608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 34"/>
          <p:cNvGrpSpPr/>
          <p:nvPr/>
        </p:nvGrpSpPr>
        <p:grpSpPr>
          <a:xfrm>
            <a:off x="814070" y="2959946"/>
            <a:ext cx="3467100" cy="949535"/>
            <a:chOff x="962025" y="1390522"/>
            <a:chExt cx="3467100" cy="949535"/>
          </a:xfrm>
        </p:grpSpPr>
        <p:sp>
          <p:nvSpPr>
            <p:cNvPr id="36" name="Content Placeholder 1"/>
            <p:cNvSpPr txBox="1">
              <a:spLocks/>
            </p:cNvSpPr>
            <p:nvPr/>
          </p:nvSpPr>
          <p:spPr>
            <a:xfrm>
              <a:off x="1930399" y="1417550"/>
              <a:ext cx="2498726" cy="922507"/>
            </a:xfrm>
            <a:prstGeom prst="rect">
              <a:avLst/>
            </a:prstGeom>
          </p:spPr>
          <p:txBody>
            <a:bodyPr vert="horz" anchor="t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indent="-227013"/>
              <a:r>
                <a:rPr lang="en-GB" sz="1500" dirty="0" smtClean="0"/>
                <a:t>Control Logic</a:t>
              </a:r>
            </a:p>
            <a:p>
              <a:pPr marL="266700" indent="-227013"/>
              <a:r>
                <a:rPr lang="en-GB" sz="1500" dirty="0" smtClean="0"/>
                <a:t>PLCs</a:t>
              </a:r>
            </a:p>
            <a:p>
              <a:pPr marL="266700" indent="-227013"/>
              <a:r>
                <a:rPr lang="pt-PT" sz="1500" dirty="0" smtClean="0"/>
                <a:t>Standalone controllers</a:t>
              </a:r>
              <a:endParaRPr lang="en-GB" sz="1500" dirty="0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962025" y="1390522"/>
              <a:ext cx="968376" cy="912981"/>
              <a:chOff x="962025" y="1390522"/>
              <a:chExt cx="968376" cy="912981"/>
            </a:xfrm>
          </p:grpSpPr>
          <p:sp>
            <p:nvSpPr>
              <p:cNvPr id="38" name="Content Placeholder 1"/>
              <p:cNvSpPr txBox="1">
                <a:spLocks/>
              </p:cNvSpPr>
              <p:nvPr/>
            </p:nvSpPr>
            <p:spPr>
              <a:xfrm>
                <a:off x="962025" y="1390522"/>
                <a:ext cx="968374" cy="433387"/>
              </a:xfrm>
              <a:prstGeom prst="rect">
                <a:avLst/>
              </a:prstGeom>
            </p:spPr>
            <p:txBody>
              <a:bodyPr vert="horz" anchor="ctr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 algn="r">
                  <a:buFont typeface="Arial"/>
                  <a:buNone/>
                </a:pPr>
                <a:r>
                  <a:rPr lang="en-GB" sz="1800" dirty="0" smtClean="0">
                    <a:solidFill>
                      <a:srgbClr val="00B0F0"/>
                    </a:solidFill>
                  </a:rPr>
                  <a:t>Control</a:t>
                </a:r>
                <a:endParaRPr lang="en-GB" sz="1800" dirty="0">
                  <a:solidFill>
                    <a:srgbClr val="00B0F0"/>
                  </a:solidFill>
                </a:endParaRPr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 flipH="1">
                <a:off x="1930399" y="1467423"/>
                <a:ext cx="2" cy="83608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Group 39"/>
          <p:cNvGrpSpPr/>
          <p:nvPr/>
        </p:nvGrpSpPr>
        <p:grpSpPr>
          <a:xfrm>
            <a:off x="1039761" y="4557309"/>
            <a:ext cx="3349359" cy="949535"/>
            <a:chOff x="1187716" y="1390522"/>
            <a:chExt cx="3349359" cy="949535"/>
          </a:xfrm>
        </p:grpSpPr>
        <p:sp>
          <p:nvSpPr>
            <p:cNvPr id="41" name="Content Placeholder 1"/>
            <p:cNvSpPr txBox="1">
              <a:spLocks/>
            </p:cNvSpPr>
            <p:nvPr/>
          </p:nvSpPr>
          <p:spPr>
            <a:xfrm>
              <a:off x="1930399" y="1417550"/>
              <a:ext cx="2606676" cy="922507"/>
            </a:xfrm>
            <a:prstGeom prst="rect">
              <a:avLst/>
            </a:prstGeom>
          </p:spPr>
          <p:txBody>
            <a:bodyPr vert="horz" anchor="t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6700" indent="-227013"/>
              <a:r>
                <a:rPr lang="en-GB" sz="1500" dirty="0" smtClean="0"/>
                <a:t>Process sensors, actuators: valves, gauges, pumps</a:t>
              </a:r>
              <a:endParaRPr lang="en-GB" sz="1500" dirty="0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187716" y="1390522"/>
              <a:ext cx="742685" cy="912981"/>
              <a:chOff x="1187716" y="1390522"/>
              <a:chExt cx="742685" cy="912981"/>
            </a:xfrm>
          </p:grpSpPr>
          <p:sp>
            <p:nvSpPr>
              <p:cNvPr id="43" name="Content Placeholder 1"/>
              <p:cNvSpPr txBox="1">
                <a:spLocks/>
              </p:cNvSpPr>
              <p:nvPr/>
            </p:nvSpPr>
            <p:spPr>
              <a:xfrm>
                <a:off x="1187716" y="1390522"/>
                <a:ext cx="742683" cy="433387"/>
              </a:xfrm>
              <a:prstGeom prst="rect">
                <a:avLst/>
              </a:prstGeom>
            </p:spPr>
            <p:txBody>
              <a:bodyPr vert="horz" anchor="ctr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 algn="r">
                  <a:buFont typeface="Arial"/>
                  <a:buNone/>
                </a:pPr>
                <a:r>
                  <a:rPr lang="en-GB" sz="1800" dirty="0" smtClean="0">
                    <a:solidFill>
                      <a:srgbClr val="00B0F0"/>
                    </a:solidFill>
                  </a:rPr>
                  <a:t>Field</a:t>
                </a:r>
                <a:endParaRPr lang="en-GB" sz="1800" dirty="0">
                  <a:solidFill>
                    <a:srgbClr val="00B0F0"/>
                  </a:solidFill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H="1">
                <a:off x="1930399" y="1467423"/>
                <a:ext cx="2" cy="83608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5" name="Picture 2" descr="https://lh3.ggpht.com/A0x3jzuH1qRkE10HcTiT4qQr_6iAqVg-CTsoIqxnoIFyv92V91WI3KqiVlOvLtfoMRg=w300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/>
          <a:srcRect l="406" t="28106" r="888" b="35720"/>
          <a:stretch/>
        </p:blipFill>
        <p:spPr>
          <a:xfrm>
            <a:off x="4761968" y="2550160"/>
            <a:ext cx="7320517" cy="180848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/>
          <a:srcRect l="406" t="-8" r="888" b="71963"/>
          <a:stretch/>
        </p:blipFill>
        <p:spPr>
          <a:xfrm>
            <a:off x="4761968" y="1148080"/>
            <a:ext cx="7320517" cy="140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12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Vacuum Sector Valves Performance Monitoring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511747" y="1087711"/>
            <a:ext cx="4425949" cy="3653221"/>
            <a:chOff x="6756401" y="2372313"/>
            <a:chExt cx="4425949" cy="365322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15087" t="9599" r="27587" b="11852"/>
            <a:stretch/>
          </p:blipFill>
          <p:spPr>
            <a:xfrm>
              <a:off x="6881866" y="2372313"/>
              <a:ext cx="4262384" cy="3285211"/>
            </a:xfrm>
            <a:prstGeom prst="rect">
              <a:avLst/>
            </a:prstGeom>
          </p:spPr>
        </p:pic>
        <p:sp>
          <p:nvSpPr>
            <p:cNvPr id="10" name="Content Placeholder 1"/>
            <p:cNvSpPr txBox="1">
              <a:spLocks/>
            </p:cNvSpPr>
            <p:nvPr/>
          </p:nvSpPr>
          <p:spPr>
            <a:xfrm>
              <a:off x="6756401" y="5645999"/>
              <a:ext cx="4425949" cy="379535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200" dirty="0" smtClean="0"/>
                <a:t>Current SCADA method to extract the valves historical behaviour.</a:t>
              </a:r>
              <a:endParaRPr lang="en-GB" sz="1200" dirty="0"/>
            </a:p>
          </p:txBody>
        </p:sp>
      </p:grpSp>
      <p:pic>
        <p:nvPicPr>
          <p:cNvPr id="12" name="Picture 11" descr="\\cern.ch\dfs\Departments\TE\Groups\VSC\ICM\Pictures\Logo\ICM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|      26</a:t>
            </a:r>
            <a:r>
              <a:rPr lang="en-US" baseline="30000" dirty="0" smtClean="0"/>
              <a:t>th</a:t>
            </a:r>
            <a:r>
              <a:rPr lang="en-US" dirty="0" smtClean="0"/>
              <a:t> October, 2015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578" y="1259840"/>
            <a:ext cx="10969139" cy="4755121"/>
          </a:xfrm>
        </p:spPr>
        <p:txBody>
          <a:bodyPr>
            <a:noAutofit/>
          </a:bodyPr>
          <a:lstStyle/>
          <a:p>
            <a:r>
              <a:rPr lang="pt-PT" dirty="0" smtClean="0"/>
              <a:t>Current status:</a:t>
            </a:r>
          </a:p>
          <a:p>
            <a:pPr lvl="1"/>
            <a:r>
              <a:rPr lang="pt-PT" dirty="0" smtClean="0"/>
              <a:t>305 Sector Valves on the LHC</a:t>
            </a:r>
          </a:p>
          <a:p>
            <a:pPr lvl="1"/>
            <a:r>
              <a:rPr lang="pt-PT" dirty="0" smtClean="0"/>
              <a:t>No data on current status or number of cycles </a:t>
            </a:r>
          </a:p>
          <a:p>
            <a:pPr lvl="1"/>
            <a:r>
              <a:rPr lang="pt-PT" dirty="0" smtClean="0"/>
              <a:t>Sector valve performance analysis done manually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►"/>
            </a:pPr>
            <a:r>
              <a:rPr lang="pt-PT" dirty="0" smtClean="0">
                <a:solidFill>
                  <a:srgbClr val="C00000"/>
                </a:solidFill>
              </a:rPr>
              <a:t>Not practical to continue with manual monitoring</a:t>
            </a:r>
          </a:p>
          <a:p>
            <a:pPr lvl="1"/>
            <a:endParaRPr lang="pt-PT" dirty="0"/>
          </a:p>
          <a:p>
            <a:pPr lvl="1"/>
            <a:endParaRPr lang="pt-PT" dirty="0"/>
          </a:p>
          <a:p>
            <a:r>
              <a:rPr lang="pt-PT" dirty="0" smtClean="0"/>
              <a:t>New developments:</a:t>
            </a:r>
          </a:p>
          <a:p>
            <a:pPr lvl="1"/>
            <a:r>
              <a:rPr lang="en-GB" dirty="0"/>
              <a:t>Embedded monitoring tools</a:t>
            </a:r>
          </a:p>
          <a:p>
            <a:pPr lvl="1"/>
            <a:r>
              <a:rPr lang="en-GB" dirty="0"/>
              <a:t>Real-time and continued valve fatigue follow-up</a:t>
            </a:r>
          </a:p>
          <a:p>
            <a:pPr lvl="1"/>
            <a:r>
              <a:rPr lang="en-GB" dirty="0"/>
              <a:t>Archiving of main parameters (# </a:t>
            </a:r>
            <a:r>
              <a:rPr lang="en-GB" dirty="0" smtClean="0"/>
              <a:t>open/close cycles, </a:t>
            </a:r>
            <a:r>
              <a:rPr lang="en-GB" dirty="0"/>
              <a:t>answering time)</a:t>
            </a:r>
          </a:p>
          <a:p>
            <a:pPr lvl="1"/>
            <a:r>
              <a:rPr lang="en-GB" dirty="0"/>
              <a:t>User notification features </a:t>
            </a:r>
            <a:r>
              <a:rPr lang="en-GB" dirty="0" smtClean="0"/>
              <a:t>(system warnings, errors)</a:t>
            </a:r>
            <a:endParaRPr lang="en-GB" dirty="0"/>
          </a:p>
          <a:p>
            <a:pPr lvl="1"/>
            <a:r>
              <a:rPr lang="en-GB" dirty="0"/>
              <a:t>Communication with asset management </a:t>
            </a:r>
            <a:r>
              <a:rPr lang="en-GB" dirty="0" smtClean="0"/>
              <a:t>systems</a:t>
            </a:r>
            <a:endParaRPr lang="en-GB" dirty="0"/>
          </a:p>
          <a:p>
            <a:pPr lvl="1"/>
            <a:endParaRPr lang="pt-PT" dirty="0" smtClean="0"/>
          </a:p>
          <a:p>
            <a:pPr lvl="1"/>
            <a:endParaRPr lang="pt-PT" dirty="0" smtClean="0"/>
          </a:p>
          <a:p>
            <a:pPr lvl="1"/>
            <a:endParaRPr lang="pt-PT" dirty="0" smtClean="0"/>
          </a:p>
          <a:p>
            <a:pPr marL="448056" lvl="1" indent="0">
              <a:buNone/>
            </a:pPr>
            <a:endParaRPr lang="en-GB" dirty="0"/>
          </a:p>
        </p:txBody>
      </p:sp>
      <p:sp>
        <p:nvSpPr>
          <p:cNvPr id="17" name="Arc 16"/>
          <p:cNvSpPr/>
          <p:nvPr/>
        </p:nvSpPr>
        <p:spPr>
          <a:xfrm rot="4374877">
            <a:off x="4737856" y="1682675"/>
            <a:ext cx="2468787" cy="2817658"/>
          </a:xfrm>
          <a:prstGeom prst="arc">
            <a:avLst>
              <a:gd name="adj1" fmla="val 14085088"/>
              <a:gd name="adj2" fmla="val 258026"/>
            </a:avLst>
          </a:prstGeom>
          <a:noFill/>
          <a:ln w="76200"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4118467" y="3270951"/>
            <a:ext cx="2820905" cy="671698"/>
          </a:xfrm>
          <a:prstGeom prst="rect">
            <a:avLst/>
          </a:prstGeom>
          <a:noFill/>
          <a:ln w="19050">
            <a:noFill/>
          </a:ln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Font typeface="Arial"/>
              <a:buNone/>
            </a:pPr>
            <a:r>
              <a:rPr lang="en-GB" sz="2000" b="1" dirty="0" smtClean="0">
                <a:solidFill>
                  <a:srgbClr val="00B0F0"/>
                </a:solidFill>
              </a:rPr>
              <a:t>SCADA</a:t>
            </a:r>
            <a:r>
              <a:rPr lang="en-GB" sz="2000" dirty="0" smtClean="0">
                <a:solidFill>
                  <a:srgbClr val="00B0F0"/>
                </a:solidFill>
              </a:rPr>
              <a:t> update, new features development.</a:t>
            </a:r>
            <a:endParaRPr lang="en-GB" sz="2000" dirty="0">
              <a:solidFill>
                <a:srgbClr val="00B0F0"/>
              </a:solidFill>
            </a:endParaRP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7655972" y="2006381"/>
            <a:ext cx="4369089" cy="219544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000" b="1" dirty="0" smtClean="0"/>
              <a:t>Improvements:</a:t>
            </a:r>
          </a:p>
          <a:p>
            <a:pPr marL="36576" indent="0">
              <a:buNone/>
            </a:pPr>
            <a:endParaRPr lang="en-GB" sz="600" b="1" dirty="0" smtClean="0"/>
          </a:p>
          <a:p>
            <a:r>
              <a:rPr lang="en-GB" sz="1800" dirty="0" smtClean="0"/>
              <a:t>Automatic and continued monitoring</a:t>
            </a:r>
          </a:p>
          <a:p>
            <a:r>
              <a:rPr lang="en-GB" sz="1800" dirty="0"/>
              <a:t>Predictive maintenance</a:t>
            </a:r>
          </a:p>
          <a:p>
            <a:r>
              <a:rPr lang="en-GB" sz="1800" dirty="0" smtClean="0"/>
              <a:t>Enhanced fault detection</a:t>
            </a:r>
          </a:p>
          <a:p>
            <a:r>
              <a:rPr lang="en-GB" sz="1800" dirty="0" smtClean="0"/>
              <a:t>Improved </a:t>
            </a:r>
            <a:r>
              <a:rPr lang="en-GB" sz="1800" dirty="0"/>
              <a:t>s</a:t>
            </a:r>
            <a:r>
              <a:rPr lang="en-GB" sz="1800" dirty="0" smtClean="0"/>
              <a:t>ystem reliability</a:t>
            </a:r>
          </a:p>
          <a:p>
            <a:r>
              <a:rPr lang="en-GB" sz="1800" dirty="0" smtClean="0"/>
              <a:t>Inventory control</a:t>
            </a:r>
          </a:p>
        </p:txBody>
      </p:sp>
    </p:spTree>
    <p:extLst>
      <p:ext uri="{BB962C8B-B14F-4D97-AF65-F5344CB8AC3E}">
        <p14:creationId xmlns:p14="http://schemas.microsoft.com/office/powerpoint/2010/main" val="215128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7" grpId="0" animBg="1"/>
      <p:bldP spid="18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1" y="1325610"/>
            <a:ext cx="6942761" cy="3776336"/>
          </a:xfrm>
        </p:spPr>
        <p:txBody>
          <a:bodyPr>
            <a:noAutofit/>
          </a:bodyPr>
          <a:lstStyle/>
          <a:p>
            <a:r>
              <a:rPr lang="en-GB" u="sng" dirty="0" smtClean="0"/>
              <a:t>Currently:</a:t>
            </a:r>
            <a:r>
              <a:rPr lang="en-GB" dirty="0" smtClean="0"/>
              <a:t> Vacuum-framework</a:t>
            </a:r>
          </a:p>
          <a:p>
            <a:pPr lvl="1"/>
            <a:r>
              <a:rPr lang="en-GB" dirty="0" smtClean="0"/>
              <a:t>Used in the biggest accelerators (</a:t>
            </a:r>
            <a:r>
              <a:rPr lang="en-GB" dirty="0"/>
              <a:t>LHC, SPS, </a:t>
            </a:r>
            <a:r>
              <a:rPr lang="en-GB" dirty="0" smtClean="0"/>
              <a:t>PS)</a:t>
            </a:r>
          </a:p>
          <a:p>
            <a:pPr lvl="1"/>
            <a:r>
              <a:rPr lang="pt-PT" dirty="0" smtClean="0"/>
              <a:t>Produces the SCADA configuration and PLC programs from the vacuum controls database (vacDB)</a:t>
            </a:r>
            <a:endParaRPr lang="en-GB" dirty="0" smtClean="0"/>
          </a:p>
          <a:p>
            <a:pPr lvl="1"/>
            <a:r>
              <a:rPr lang="en-GB" dirty="0" smtClean="0"/>
              <a:t>Collaboration with Russian institute IHEP (tech support)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UNICOS framework</a:t>
            </a:r>
          </a:p>
          <a:p>
            <a:pPr lvl="1"/>
            <a:r>
              <a:rPr lang="en-GB" b="1" dirty="0" err="1"/>
              <a:t>UN</a:t>
            </a:r>
            <a:r>
              <a:rPr lang="en-GB" dirty="0" err="1"/>
              <a:t>ified</a:t>
            </a:r>
            <a:r>
              <a:rPr lang="en-GB" dirty="0"/>
              <a:t> </a:t>
            </a:r>
            <a:r>
              <a:rPr lang="en-GB" b="1" dirty="0"/>
              <a:t>I</a:t>
            </a:r>
            <a:r>
              <a:rPr lang="en-GB" dirty="0"/>
              <a:t>ndustrial </a:t>
            </a:r>
            <a:r>
              <a:rPr lang="en-GB" b="1" dirty="0"/>
              <a:t>C</a:t>
            </a:r>
            <a:r>
              <a:rPr lang="en-GB" dirty="0"/>
              <a:t>ontrol </a:t>
            </a:r>
            <a:r>
              <a:rPr lang="en-GB" b="1" dirty="0" smtClean="0"/>
              <a:t>S</a:t>
            </a:r>
            <a:r>
              <a:rPr lang="en-GB" dirty="0" smtClean="0"/>
              <a:t>ystem</a:t>
            </a:r>
          </a:p>
          <a:p>
            <a:pPr lvl="1"/>
            <a:r>
              <a:rPr lang="en-GB" dirty="0" smtClean="0"/>
              <a:t>CERN’s industrial control systems standard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UNICOS Framework Convergence</a:t>
            </a:r>
            <a:endParaRPr lang="en-GB" dirty="0"/>
          </a:p>
        </p:txBody>
      </p:sp>
      <p:pic>
        <p:nvPicPr>
          <p:cNvPr id="11" name="Picture 10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unicos.web.cern.ch/sites/unicos.web.cern.ch/files/unicos-logo_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0" y="-3284"/>
            <a:ext cx="955118" cy="95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|      26</a:t>
            </a:r>
            <a:r>
              <a:rPr lang="en-US" baseline="30000" dirty="0" smtClean="0"/>
              <a:t>th</a:t>
            </a:r>
            <a:r>
              <a:rPr lang="en-US" dirty="0" smtClean="0"/>
              <a:t> October, 2015</a:t>
            </a:r>
            <a:endParaRPr lang="en-US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sp>
        <p:nvSpPr>
          <p:cNvPr id="13" name="Right Brace 12"/>
          <p:cNvSpPr/>
          <p:nvPr/>
        </p:nvSpPr>
        <p:spPr>
          <a:xfrm rot="10800000" flipH="1">
            <a:off x="7552363" y="1325607"/>
            <a:ext cx="290008" cy="3461427"/>
          </a:xfrm>
          <a:prstGeom prst="rightBrace">
            <a:avLst>
              <a:gd name="adj1" fmla="val 27848"/>
              <a:gd name="adj2" fmla="val 50000"/>
            </a:avLst>
          </a:prstGeom>
          <a:noFill/>
          <a:ln w="76200">
            <a:solidFill>
              <a:srgbClr val="00B0F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1" y="5226189"/>
            <a:ext cx="8320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3776" indent="-457200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</a:pPr>
            <a:r>
              <a:rPr lang="en-GB" sz="2000" dirty="0"/>
              <a:t>Framework </a:t>
            </a:r>
            <a:r>
              <a:rPr lang="en-GB" sz="2000" dirty="0" smtClean="0"/>
              <a:t>convergence: </a:t>
            </a:r>
            <a:r>
              <a:rPr lang="en-GB" sz="2800" b="1" dirty="0" smtClean="0"/>
              <a:t>UNICOS-Vacuum </a:t>
            </a:r>
            <a:r>
              <a:rPr lang="en-GB" sz="2800" b="1" dirty="0"/>
              <a:t>Package</a:t>
            </a:r>
            <a:endParaRPr lang="en-GB" sz="2000" b="1" dirty="0"/>
          </a:p>
        </p:txBody>
      </p:sp>
      <p:sp>
        <p:nvSpPr>
          <p:cNvPr id="17" name="Arc 16"/>
          <p:cNvSpPr/>
          <p:nvPr/>
        </p:nvSpPr>
        <p:spPr>
          <a:xfrm rot="4934415">
            <a:off x="7415798" y="2669346"/>
            <a:ext cx="3028503" cy="2681023"/>
          </a:xfrm>
          <a:prstGeom prst="arc">
            <a:avLst>
              <a:gd name="adj1" fmla="val 15434637"/>
              <a:gd name="adj2" fmla="val 467897"/>
            </a:avLst>
          </a:prstGeom>
          <a:noFill/>
          <a:ln w="76200"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pic>
        <p:nvPicPr>
          <p:cNvPr id="18" name="Picture 2" descr="https://lh3.ggpht.com/A0x3jzuH1qRkE10HcTiT4qQr_6iAqVg-CTsoIqxnoIFyv92V91WI3KqiVlOvLtfoMRg=w300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ontent Placeholder 1"/>
          <p:cNvSpPr txBox="1">
            <a:spLocks/>
          </p:cNvSpPr>
          <p:nvPr/>
        </p:nvSpPr>
        <p:spPr>
          <a:xfrm>
            <a:off x="7955281" y="2722881"/>
            <a:ext cx="4075124" cy="8154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Duplicated effort for </a:t>
            </a:r>
            <a:r>
              <a:rPr lang="en-GB" sz="1800" dirty="0" smtClean="0"/>
              <a:t>maintenance</a:t>
            </a:r>
          </a:p>
          <a:p>
            <a:r>
              <a:rPr lang="en-GB" sz="1800" dirty="0"/>
              <a:t>In-house support (EN-ICE)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300320" y="2015678"/>
            <a:ext cx="7824110" cy="1855282"/>
            <a:chOff x="2066640" y="2016507"/>
            <a:chExt cx="7824110" cy="1855282"/>
          </a:xfrm>
        </p:grpSpPr>
        <p:graphicFrame>
          <p:nvGraphicFramePr>
            <p:cNvPr id="20" name="Diagram 19"/>
            <p:cNvGraphicFramePr/>
            <p:nvPr>
              <p:extLst>
                <p:ext uri="{D42A27DB-BD31-4B8C-83A1-F6EECF244321}">
                  <p14:modId xmlns:p14="http://schemas.microsoft.com/office/powerpoint/2010/main" val="3029975536"/>
                </p:ext>
              </p:extLst>
            </p:nvPr>
          </p:nvGraphicFramePr>
          <p:xfrm>
            <a:off x="2162406" y="2656942"/>
            <a:ext cx="7728344" cy="121484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21" name="Content Placeholder 1"/>
            <p:cNvSpPr txBox="1">
              <a:spLocks/>
            </p:cNvSpPr>
            <p:nvPr/>
          </p:nvSpPr>
          <p:spPr>
            <a:xfrm>
              <a:off x="2066640" y="2016507"/>
              <a:ext cx="3355052" cy="488763"/>
            </a:xfrm>
            <a:prstGeom prst="rect">
              <a:avLst/>
            </a:prstGeom>
            <a:solidFill>
              <a:srgbClr val="FFFFFF"/>
            </a:solidFill>
            <a:ln w="57150">
              <a:noFill/>
            </a:ln>
          </p:spPr>
          <p:txBody>
            <a:bodyPr vert="horz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b="1" i="1" dirty="0" smtClean="0"/>
                <a:t>UNICOS for Vacuum</a:t>
              </a:r>
            </a:p>
          </p:txBody>
        </p:sp>
      </p:grpSp>
      <p:sp>
        <p:nvSpPr>
          <p:cNvPr id="22" name="Content Placeholder 1"/>
          <p:cNvSpPr txBox="1">
            <a:spLocks/>
          </p:cNvSpPr>
          <p:nvPr/>
        </p:nvSpPr>
        <p:spPr>
          <a:xfrm>
            <a:off x="3400712" y="4017617"/>
            <a:ext cx="1762081" cy="371504"/>
          </a:xfrm>
          <a:prstGeom prst="rect">
            <a:avLst/>
          </a:prstGeom>
          <a:solidFill>
            <a:srgbClr val="FFFFFF"/>
          </a:solidFill>
          <a:ln w="57150">
            <a:noFill/>
          </a:ln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600" dirty="0" smtClean="0"/>
              <a:t>First step</a:t>
            </a:r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7072863" y="4017617"/>
            <a:ext cx="1762081" cy="371504"/>
          </a:xfrm>
          <a:prstGeom prst="rect">
            <a:avLst/>
          </a:prstGeom>
          <a:solidFill>
            <a:srgbClr val="FFFFFF"/>
          </a:solidFill>
          <a:ln w="57150">
            <a:noFill/>
          </a:ln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600" dirty="0" smtClean="0"/>
              <a:t>Second step</a:t>
            </a:r>
          </a:p>
        </p:txBody>
      </p:sp>
    </p:spTree>
    <p:extLst>
      <p:ext uri="{BB962C8B-B14F-4D97-AF65-F5344CB8AC3E}">
        <p14:creationId xmlns:p14="http://schemas.microsoft.com/office/powerpoint/2010/main" val="298335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2" grpId="1" uiExpand="1" build="p"/>
      <p:bldP spid="13" grpId="0" animBg="1"/>
      <p:bldP spid="13" grpId="1" animBg="1"/>
      <p:bldP spid="3" grpId="0"/>
      <p:bldP spid="17" grpId="0" animBg="1"/>
      <p:bldP spid="17" grpId="1" animBg="1"/>
      <p:bldP spid="19" grpId="0"/>
      <p:bldP spid="19" grpId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7501" y="1648188"/>
            <a:ext cx="5757374" cy="318797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Competences to acquire/develop:</a:t>
            </a:r>
          </a:p>
          <a:p>
            <a:endParaRPr lang="en-GB" sz="600" dirty="0" smtClean="0"/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en-GB" dirty="0" smtClean="0"/>
              <a:t>SCADA (</a:t>
            </a:r>
            <a:r>
              <a:rPr lang="en-GB" dirty="0" err="1" smtClean="0"/>
              <a:t>WinCC</a:t>
            </a:r>
            <a:r>
              <a:rPr lang="en-GB" dirty="0" smtClean="0"/>
              <a:t>-OA, PVSS) programming</a:t>
            </a:r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en-GB" dirty="0" smtClean="0"/>
              <a:t>PLC programming (IEC 6-1131)</a:t>
            </a:r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en-GB" dirty="0"/>
              <a:t>Systems Integration</a:t>
            </a:r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pt-PT" dirty="0" smtClean="0"/>
              <a:t>General programming (JAVA, C++, QT, VBS)</a:t>
            </a:r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pt-PT" dirty="0" smtClean="0"/>
              <a:t>Databases (SQL, architecture)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Competences</a:t>
            </a:r>
            <a:endParaRPr lang="en-GB" dirty="0"/>
          </a:p>
        </p:txBody>
      </p:sp>
      <p:pic>
        <p:nvPicPr>
          <p:cNvPr id="11" name="Picture 10" descr="\\cern.ch\dfs\Departments\TE\Groups\VSC\ICM\Pictures\Logo\ICM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188563"/>
            <a:ext cx="993775" cy="6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|      26</a:t>
            </a:r>
            <a:r>
              <a:rPr lang="en-US" baseline="30000" dirty="0" smtClean="0"/>
              <a:t>th</a:t>
            </a:r>
            <a:r>
              <a:rPr lang="en-US" dirty="0" smtClean="0"/>
              <a:t> October, 2015</a:t>
            </a:r>
            <a:endParaRPr lang="en-US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FCT and CERN Portuguese Trainee Programme Report</a:t>
            </a:r>
            <a:endParaRPr lang="en-US" dirty="0"/>
          </a:p>
        </p:txBody>
      </p:sp>
      <p:sp>
        <p:nvSpPr>
          <p:cNvPr id="10" name="Arc 9"/>
          <p:cNvSpPr/>
          <p:nvPr/>
        </p:nvSpPr>
        <p:spPr>
          <a:xfrm rot="3838926" flipV="1">
            <a:off x="2669604" y="-481111"/>
            <a:ext cx="3838520" cy="7846205"/>
          </a:xfrm>
          <a:prstGeom prst="arc">
            <a:avLst>
              <a:gd name="adj1" fmla="val 15994200"/>
              <a:gd name="adj2" fmla="val 2929259"/>
            </a:avLst>
          </a:prstGeom>
          <a:noFill/>
          <a:ln w="76200"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pic>
        <p:nvPicPr>
          <p:cNvPr id="13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1"/>
          <p:cNvSpPr txBox="1">
            <a:spLocks/>
          </p:cNvSpPr>
          <p:nvPr/>
        </p:nvSpPr>
        <p:spPr>
          <a:xfrm>
            <a:off x="6389947" y="1648189"/>
            <a:ext cx="5802053" cy="264949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dirty="0" smtClean="0"/>
              <a:t>Overall purpose:</a:t>
            </a:r>
          </a:p>
          <a:p>
            <a:endParaRPr lang="en-GB" sz="800" dirty="0"/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pt-PT" dirty="0" smtClean="0"/>
              <a:t>Vacuum SCADA features extension</a:t>
            </a:r>
            <a:endParaRPr lang="en-GB" dirty="0" smtClean="0"/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en-GB" dirty="0" smtClean="0"/>
              <a:t>UNICOS-Vacuum package development</a:t>
            </a:r>
          </a:p>
          <a:p>
            <a:pPr lvl="1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pt-PT" dirty="0" smtClean="0"/>
              <a:t>Vacuum control system user-support</a:t>
            </a:r>
            <a:endParaRPr lang="en-GB" dirty="0"/>
          </a:p>
          <a:p>
            <a:pPr marL="448056" lvl="1" indent="0">
              <a:lnSpc>
                <a:spcPct val="150000"/>
              </a:lnSpc>
              <a:buClr>
                <a:srgbClr val="00B0F0"/>
              </a:buClr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98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0" grpId="0" animBg="1"/>
      <p:bldP spid="12" grpId="0" uiExpand="1" build="p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13955</TotalTime>
  <Words>501</Words>
  <Application>Microsoft Office PowerPoint</Application>
  <PresentationFormat>Widescreen</PresentationFormat>
  <Paragraphs>137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CERN(4-3)</vt:lpstr>
      <vt:lpstr>PowerPoint Presentation</vt:lpstr>
      <vt:lpstr>FCT and CERN Portuguese Trainee Programme Report</vt:lpstr>
      <vt:lpstr>Resume</vt:lpstr>
      <vt:lpstr>Overview of Vacuum at CERN</vt:lpstr>
      <vt:lpstr>TE-VSC-ICM Section</vt:lpstr>
      <vt:lpstr>Vacuum Control System Architecture</vt:lpstr>
      <vt:lpstr>Vacuum Sector Valves Performance Monitoring</vt:lpstr>
      <vt:lpstr>UNICOS Framework Convergence</vt:lpstr>
      <vt:lpstr>Competences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Claudia Sofia Pequeno Dias</cp:lastModifiedBy>
  <cp:revision>393</cp:revision>
  <cp:lastPrinted>2013-04-15T12:57:35Z</cp:lastPrinted>
  <dcterms:created xsi:type="dcterms:W3CDTF">2012-11-30T11:04:26Z</dcterms:created>
  <dcterms:modified xsi:type="dcterms:W3CDTF">2015-10-22T12:06:42Z</dcterms:modified>
</cp:coreProperties>
</file>