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60" r:id="rId3"/>
    <p:sldId id="261" r:id="rId4"/>
    <p:sldId id="262" r:id="rId5"/>
    <p:sldId id="271" r:id="rId6"/>
    <p:sldId id="270" r:id="rId7"/>
    <p:sldId id="263" r:id="rId8"/>
    <p:sldId id="272" r:id="rId9"/>
    <p:sldId id="273" r:id="rId10"/>
    <p:sldId id="264" r:id="rId11"/>
    <p:sldId id="265" r:id="rId12"/>
    <p:sldId id="266" r:id="rId13"/>
    <p:sldId id="267" r:id="rId14"/>
    <p:sldId id="269" r:id="rId15"/>
    <p:sldId id="268" r:id="rId16"/>
    <p:sldId id="274" r:id="rId17"/>
    <p:sldId id="284" r:id="rId18"/>
    <p:sldId id="280" r:id="rId19"/>
    <p:sldId id="279" r:id="rId20"/>
    <p:sldId id="275" r:id="rId21"/>
    <p:sldId id="276" r:id="rId22"/>
    <p:sldId id="277" r:id="rId23"/>
    <p:sldId id="281" r:id="rId24"/>
    <p:sldId id="278" r:id="rId25"/>
    <p:sldId id="283" r:id="rId26"/>
    <p:sldId id="282" r:id="rId27"/>
    <p:sldId id="285" r:id="rId28"/>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C0016-0801-48D5-B37F-249498032792}" type="datetimeFigureOut">
              <a:rPr lang="tr-TR" smtClean="0"/>
              <a:t>09.03.2016</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EA17F-6C5F-459C-B335-EC0A92175A6D}" type="slidenum">
              <a:rPr lang="tr-TR" smtClean="0"/>
              <a:t>‹#›</a:t>
            </a:fld>
            <a:endParaRPr lang="tr-TR"/>
          </a:p>
        </p:txBody>
      </p:sp>
    </p:spTree>
    <p:extLst>
      <p:ext uri="{BB962C8B-B14F-4D97-AF65-F5344CB8AC3E}">
        <p14:creationId xmlns:p14="http://schemas.microsoft.com/office/powerpoint/2010/main" val="3648566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3</a:t>
            </a:fld>
            <a:endParaRPr lang="tr-TR"/>
          </a:p>
        </p:txBody>
      </p:sp>
    </p:spTree>
    <p:extLst>
      <p:ext uri="{BB962C8B-B14F-4D97-AF65-F5344CB8AC3E}">
        <p14:creationId xmlns:p14="http://schemas.microsoft.com/office/powerpoint/2010/main" val="1391049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17</a:t>
            </a:fld>
            <a:endParaRPr lang="tr-TR"/>
          </a:p>
        </p:txBody>
      </p:sp>
    </p:spTree>
    <p:extLst>
      <p:ext uri="{BB962C8B-B14F-4D97-AF65-F5344CB8AC3E}">
        <p14:creationId xmlns:p14="http://schemas.microsoft.com/office/powerpoint/2010/main" val="214413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4</a:t>
            </a:fld>
            <a:endParaRPr lang="tr-TR"/>
          </a:p>
        </p:txBody>
      </p:sp>
    </p:spTree>
    <p:extLst>
      <p:ext uri="{BB962C8B-B14F-4D97-AF65-F5344CB8AC3E}">
        <p14:creationId xmlns:p14="http://schemas.microsoft.com/office/powerpoint/2010/main" val="644030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5</a:t>
            </a:fld>
            <a:endParaRPr lang="tr-TR"/>
          </a:p>
        </p:txBody>
      </p:sp>
    </p:spTree>
    <p:extLst>
      <p:ext uri="{BB962C8B-B14F-4D97-AF65-F5344CB8AC3E}">
        <p14:creationId xmlns:p14="http://schemas.microsoft.com/office/powerpoint/2010/main" val="1281044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7</a:t>
            </a:fld>
            <a:endParaRPr lang="tr-TR"/>
          </a:p>
        </p:txBody>
      </p:sp>
    </p:spTree>
    <p:extLst>
      <p:ext uri="{BB962C8B-B14F-4D97-AF65-F5344CB8AC3E}">
        <p14:creationId xmlns:p14="http://schemas.microsoft.com/office/powerpoint/2010/main" val="1727265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10</a:t>
            </a:fld>
            <a:endParaRPr lang="tr-TR"/>
          </a:p>
        </p:txBody>
      </p:sp>
    </p:spTree>
    <p:extLst>
      <p:ext uri="{BB962C8B-B14F-4D97-AF65-F5344CB8AC3E}">
        <p14:creationId xmlns:p14="http://schemas.microsoft.com/office/powerpoint/2010/main" val="1828581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11</a:t>
            </a:fld>
            <a:endParaRPr lang="tr-TR"/>
          </a:p>
        </p:txBody>
      </p:sp>
    </p:spTree>
    <p:extLst>
      <p:ext uri="{BB962C8B-B14F-4D97-AF65-F5344CB8AC3E}">
        <p14:creationId xmlns:p14="http://schemas.microsoft.com/office/powerpoint/2010/main" val="3440609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13</a:t>
            </a:fld>
            <a:endParaRPr lang="tr-TR"/>
          </a:p>
        </p:txBody>
      </p:sp>
    </p:spTree>
    <p:extLst>
      <p:ext uri="{BB962C8B-B14F-4D97-AF65-F5344CB8AC3E}">
        <p14:creationId xmlns:p14="http://schemas.microsoft.com/office/powerpoint/2010/main" val="68549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15</a:t>
            </a:fld>
            <a:endParaRPr lang="tr-TR"/>
          </a:p>
        </p:txBody>
      </p:sp>
    </p:spTree>
    <p:extLst>
      <p:ext uri="{BB962C8B-B14F-4D97-AF65-F5344CB8AC3E}">
        <p14:creationId xmlns:p14="http://schemas.microsoft.com/office/powerpoint/2010/main" val="194959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CDEA17F-6C5F-459C-B335-EC0A92175A6D}" type="slidenum">
              <a:rPr lang="tr-TR" smtClean="0"/>
              <a:t>16</a:t>
            </a:fld>
            <a:endParaRPr lang="tr-TR"/>
          </a:p>
        </p:txBody>
      </p:sp>
    </p:spTree>
    <p:extLst>
      <p:ext uri="{BB962C8B-B14F-4D97-AF65-F5344CB8AC3E}">
        <p14:creationId xmlns:p14="http://schemas.microsoft.com/office/powerpoint/2010/main" val="3415577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3F35358D-79BA-419E-9F1C-70E809D31C50}" type="datetimeFigureOut">
              <a:rPr lang="tr-TR" smtClean="0"/>
              <a:t>09.03.2016</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480641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3F35358D-79BA-419E-9F1C-70E809D31C50}" type="datetimeFigureOut">
              <a:rPr lang="tr-TR" smtClean="0"/>
              <a:t>09.03.2016</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372153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3F35358D-79BA-419E-9F1C-70E809D31C50}" type="datetimeFigureOut">
              <a:rPr lang="tr-TR" smtClean="0"/>
              <a:t>09.03.2016</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4171889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3F35358D-79BA-419E-9F1C-70E809D31C50}" type="datetimeFigureOut">
              <a:rPr lang="tr-TR" smtClean="0"/>
              <a:t>09.03.2016</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1832264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3F35358D-79BA-419E-9F1C-70E809D31C50}" type="datetimeFigureOut">
              <a:rPr lang="tr-TR" smtClean="0"/>
              <a:t>09.03.2016</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2864073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3F35358D-79BA-419E-9F1C-70E809D31C50}" type="datetimeFigureOut">
              <a:rPr lang="tr-TR" smtClean="0"/>
              <a:t>09.03.2016</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1465171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3F35358D-79BA-419E-9F1C-70E809D31C50}" type="datetimeFigureOut">
              <a:rPr lang="tr-TR" smtClean="0"/>
              <a:t>09.03.2016</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647021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3F35358D-79BA-419E-9F1C-70E809D31C50}" type="datetimeFigureOut">
              <a:rPr lang="tr-TR" smtClean="0"/>
              <a:t>09.03.2016</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1308307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3F35358D-79BA-419E-9F1C-70E809D31C50}" type="datetimeFigureOut">
              <a:rPr lang="tr-TR" smtClean="0"/>
              <a:t>09.03.2016</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187580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3F35358D-79BA-419E-9F1C-70E809D31C50}" type="datetimeFigureOut">
              <a:rPr lang="tr-TR" smtClean="0"/>
              <a:t>09.03.2016</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39455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3F35358D-79BA-419E-9F1C-70E809D31C50}" type="datetimeFigureOut">
              <a:rPr lang="tr-TR" smtClean="0"/>
              <a:t>09.03.2016</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0F25275F-73DC-4AC2-8B2F-F944CE547F73}" type="slidenum">
              <a:rPr lang="tr-TR" smtClean="0"/>
              <a:t>‹#›</a:t>
            </a:fld>
            <a:endParaRPr lang="tr-TR"/>
          </a:p>
        </p:txBody>
      </p:sp>
    </p:spTree>
    <p:extLst>
      <p:ext uri="{BB962C8B-B14F-4D97-AF65-F5344CB8AC3E}">
        <p14:creationId xmlns:p14="http://schemas.microsoft.com/office/powerpoint/2010/main" val="244461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5358D-79BA-419E-9F1C-70E809D31C50}" type="datetimeFigureOut">
              <a:rPr lang="tr-TR" smtClean="0"/>
              <a:t>09.03.2016</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5275F-73DC-4AC2-8B2F-F944CE547F73}" type="slidenum">
              <a:rPr lang="tr-TR" smtClean="0"/>
              <a:t>‹#›</a:t>
            </a:fld>
            <a:endParaRPr lang="tr-TR"/>
          </a:p>
        </p:txBody>
      </p:sp>
    </p:spTree>
    <p:extLst>
      <p:ext uri="{BB962C8B-B14F-4D97-AF65-F5344CB8AC3E}">
        <p14:creationId xmlns:p14="http://schemas.microsoft.com/office/powerpoint/2010/main" val="2000393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ezen.sekmen@cern.ch" TargetMode="External"/><Relationship Id="rId2" Type="http://schemas.openxmlformats.org/officeDocument/2006/relationships/hyperlink" Target="mailto:seher.damli@eba.gov.t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0.jp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indico.cern.ch/event/308126/attachments/588109/809376/ana.pdf" TargetMode="External"/><Relationship Id="rId2" Type="http://schemas.openxmlformats.org/officeDocument/2006/relationships/hyperlink" Target="https://indico.cern.ch/event/449239/other-view?view=standard" TargetMode="External"/><Relationship Id="rId1" Type="http://schemas.openxmlformats.org/officeDocument/2006/relationships/slideLayout" Target="../slideLayouts/slideLayout2.xml"/><Relationship Id="rId6" Type="http://schemas.openxmlformats.org/officeDocument/2006/relationships/image" Target="../media/image57.gif"/><Relationship Id="rId5" Type="http://schemas.openxmlformats.org/officeDocument/2006/relationships/hyperlink" Target="http://www.biltek.tubitak.gov.tr/bilgipaket/madde/standart.html" TargetMode="External"/><Relationship Id="rId4" Type="http://schemas.openxmlformats.org/officeDocument/2006/relationships/hyperlink" Target="http://www.interactions.org/beacons/tr"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HIGGS HAKKINDA</a:t>
            </a:r>
            <a:endParaRPr lang="tr-TR" dirty="0"/>
          </a:p>
        </p:txBody>
      </p:sp>
      <p:sp>
        <p:nvSpPr>
          <p:cNvPr id="3" name="Alt Başlık 2"/>
          <p:cNvSpPr>
            <a:spLocks noGrp="1"/>
          </p:cNvSpPr>
          <p:nvPr>
            <p:ph type="subTitle" idx="1"/>
          </p:nvPr>
        </p:nvSpPr>
        <p:spPr>
          <a:xfrm>
            <a:off x="1524000" y="3602037"/>
            <a:ext cx="9144000" cy="3112661"/>
          </a:xfrm>
        </p:spPr>
        <p:txBody>
          <a:bodyPr>
            <a:normAutofit/>
          </a:bodyPr>
          <a:lstStyle/>
          <a:p>
            <a:r>
              <a:rPr lang="tr-TR" dirty="0" smtClean="0"/>
              <a:t>Seher </a:t>
            </a:r>
            <a:r>
              <a:rPr lang="tr-TR" dirty="0"/>
              <a:t>DAMLI (TTP- </a:t>
            </a:r>
            <a:r>
              <a:rPr lang="tr-TR" dirty="0" smtClean="0"/>
              <a:t>5 katılımcısı)</a:t>
            </a:r>
          </a:p>
          <a:p>
            <a:r>
              <a:rPr lang="tr-TR" dirty="0" smtClean="0">
                <a:hlinkClick r:id="rId2"/>
              </a:rPr>
              <a:t>seher.damli@eba.gov.tr</a:t>
            </a:r>
            <a:endParaRPr lang="tr-TR" dirty="0" smtClean="0"/>
          </a:p>
          <a:p>
            <a:r>
              <a:rPr lang="tr-TR" dirty="0" smtClean="0"/>
              <a:t>Eğitmen:  Sezen SEKMEN</a:t>
            </a:r>
          </a:p>
          <a:p>
            <a:r>
              <a:rPr lang="tr-TR" dirty="0" smtClean="0"/>
              <a:t>(Kore </a:t>
            </a:r>
            <a:r>
              <a:rPr lang="tr-TR" dirty="0" err="1"/>
              <a:t>Kyungpook</a:t>
            </a:r>
            <a:r>
              <a:rPr lang="tr-TR" dirty="0"/>
              <a:t> Ulusal </a:t>
            </a:r>
            <a:r>
              <a:rPr lang="tr-TR" dirty="0" smtClean="0"/>
              <a:t>Üniversitesi adına araştırmacı olarak </a:t>
            </a:r>
            <a:r>
              <a:rPr lang="tr-TR" dirty="0" err="1" smtClean="0"/>
              <a:t>CERN’de</a:t>
            </a:r>
            <a:r>
              <a:rPr lang="tr-TR" dirty="0" smtClean="0"/>
              <a:t> CMS deneyinde görevli)</a:t>
            </a:r>
          </a:p>
          <a:p>
            <a:r>
              <a:rPr lang="tr-TR" dirty="0" smtClean="0">
                <a:hlinkClick r:id="rId3"/>
              </a:rPr>
              <a:t>sezen.sekmen@cern.ch</a:t>
            </a:r>
            <a:endParaRPr lang="tr-TR" dirty="0" smtClean="0"/>
          </a:p>
          <a:p>
            <a:endParaRPr lang="tr-TR" dirty="0" smtClean="0"/>
          </a:p>
          <a:p>
            <a:endParaRPr lang="tr-TR" dirty="0" smtClean="0"/>
          </a:p>
          <a:p>
            <a:endParaRPr lang="tr-TR" dirty="0"/>
          </a:p>
        </p:txBody>
      </p:sp>
    </p:spTree>
    <p:extLst>
      <p:ext uri="{BB962C8B-B14F-4D97-AF65-F5344CB8AC3E}">
        <p14:creationId xmlns:p14="http://schemas.microsoft.com/office/powerpoint/2010/main" val="1968679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968" y="1787856"/>
            <a:ext cx="4875390" cy="3904197"/>
          </a:xfrm>
          <a:prstGeom prst="rect">
            <a:avLst/>
          </a:prstGeom>
        </p:spPr>
      </p:pic>
      <p:sp>
        <p:nvSpPr>
          <p:cNvPr id="7" name="Altbilgi Yer Tutucusu 6"/>
          <p:cNvSpPr>
            <a:spLocks noGrp="1"/>
          </p:cNvSpPr>
          <p:nvPr>
            <p:ph type="ftr" sz="quarter" idx="11"/>
          </p:nvPr>
        </p:nvSpPr>
        <p:spPr>
          <a:xfrm>
            <a:off x="4038600" y="6301758"/>
            <a:ext cx="5555776" cy="365125"/>
          </a:xfrm>
        </p:spPr>
        <p:txBody>
          <a:bodyPr/>
          <a:lstStyle/>
          <a:p>
            <a:r>
              <a:rPr lang="tr-TR" dirty="0" smtClean="0"/>
              <a:t>* </a:t>
            </a:r>
            <a:r>
              <a:rPr lang="tr-TR" dirty="0" err="1" smtClean="0"/>
              <a:t>God</a:t>
            </a:r>
            <a:r>
              <a:rPr lang="tr-TR" dirty="0" smtClean="0"/>
              <a:t> </a:t>
            </a:r>
            <a:r>
              <a:rPr lang="tr-TR" dirty="0" err="1" smtClean="0"/>
              <a:t>particle</a:t>
            </a:r>
            <a:r>
              <a:rPr lang="tr-TR" dirty="0" smtClean="0"/>
              <a:t>, tanrı parçacığı ile kastedilen aslında Tanrı'nın cezası parçacıktı. Fakat...</a:t>
            </a:r>
            <a:endParaRPr lang="tr-TR" dirty="0"/>
          </a:p>
        </p:txBody>
      </p:sp>
      <p:pic>
        <p:nvPicPr>
          <p:cNvPr id="8" name="Resim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8662" y="1810329"/>
            <a:ext cx="5585213" cy="3881723"/>
          </a:xfrm>
          <a:prstGeom prst="rect">
            <a:avLst/>
          </a:prstGeom>
        </p:spPr>
      </p:pic>
      <p:sp>
        <p:nvSpPr>
          <p:cNvPr id="6" name="Unvan 1"/>
          <p:cNvSpPr>
            <a:spLocks noGrp="1"/>
          </p:cNvSpPr>
          <p:nvPr>
            <p:ph type="title"/>
          </p:nvPr>
        </p:nvSpPr>
        <p:spPr>
          <a:xfrm>
            <a:off x="838200" y="365125"/>
            <a:ext cx="10515600" cy="1325563"/>
          </a:xfrm>
        </p:spPr>
        <p:txBody>
          <a:bodyPr>
            <a:normAutofit/>
          </a:bodyPr>
          <a:lstStyle/>
          <a:p>
            <a:r>
              <a:rPr lang="tr-TR" sz="5400" dirty="0" smtClean="0"/>
              <a:t>2. HIGGS BOZONU ve ALANI</a:t>
            </a:r>
            <a:endParaRPr lang="tr-TR" sz="5400" dirty="0"/>
          </a:p>
        </p:txBody>
      </p:sp>
    </p:spTree>
    <p:extLst>
      <p:ext uri="{BB962C8B-B14F-4D97-AF65-F5344CB8AC3E}">
        <p14:creationId xmlns:p14="http://schemas.microsoft.com/office/powerpoint/2010/main" val="303148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897573"/>
            <a:ext cx="10515600" cy="2417740"/>
          </a:xfrm>
        </p:spPr>
        <p:txBody>
          <a:bodyPr>
            <a:normAutofit/>
          </a:bodyPr>
          <a:lstStyle/>
          <a:p>
            <a:pPr marL="0" indent="0" algn="just">
              <a:buNone/>
            </a:pPr>
            <a:r>
              <a:rPr lang="tr-TR" dirty="0" smtClean="0"/>
              <a:t>Peter </a:t>
            </a:r>
            <a:r>
              <a:rPr lang="tr-TR" dirty="0" err="1" smtClean="0"/>
              <a:t>Higgs</a:t>
            </a:r>
            <a:r>
              <a:rPr lang="tr-TR" dirty="0" smtClean="0"/>
              <a:t> (1964):</a:t>
            </a:r>
          </a:p>
          <a:p>
            <a:pPr marL="0" indent="0" algn="just">
              <a:buNone/>
            </a:pPr>
            <a:r>
              <a:rPr lang="tr-TR" sz="3200" dirty="0" smtClean="0">
                <a:latin typeface="Pristina" panose="03060402040406080204" pitchFamily="66" charset="0"/>
              </a:rPr>
              <a:t>«Uzay-zamana yayılmış bir </a:t>
            </a:r>
            <a:r>
              <a:rPr lang="tr-TR" sz="3200" dirty="0" err="1" smtClean="0">
                <a:latin typeface="Pristina" panose="03060402040406080204" pitchFamily="66" charset="0"/>
              </a:rPr>
              <a:t>higgs</a:t>
            </a:r>
            <a:r>
              <a:rPr lang="tr-TR" sz="3200" dirty="0" smtClean="0">
                <a:latin typeface="Pristina" panose="03060402040406080204" pitchFamily="66" charset="0"/>
              </a:rPr>
              <a:t> alanı var ve parçacıklar bu </a:t>
            </a:r>
            <a:r>
              <a:rPr lang="tr-TR" sz="3200" dirty="0" err="1" smtClean="0">
                <a:latin typeface="Pristina" panose="03060402040406080204" pitchFamily="66" charset="0"/>
              </a:rPr>
              <a:t>higgs</a:t>
            </a:r>
            <a:r>
              <a:rPr lang="tr-TR" sz="3200" dirty="0" smtClean="0">
                <a:latin typeface="Pristina" panose="03060402040406080204" pitchFamily="66" charset="0"/>
              </a:rPr>
              <a:t> alanı ile etkileşimiyle kütle kazanıyorlar. Ne kadar fazla etkileşim, o kadar kütle!»</a:t>
            </a:r>
          </a:p>
          <a:p>
            <a:pPr marL="0" indent="0" algn="just">
              <a:buNone/>
            </a:pPr>
            <a:r>
              <a:rPr lang="tr-TR" sz="3200" dirty="0" smtClean="0">
                <a:latin typeface="Pristina" panose="03060402040406080204" pitchFamily="66" charset="0"/>
              </a:rPr>
              <a:t>«</a:t>
            </a:r>
            <a:r>
              <a:rPr lang="tr-TR" sz="3200" dirty="0" err="1" smtClean="0">
                <a:latin typeface="Pristina" panose="03060402040406080204" pitchFamily="66" charset="0"/>
              </a:rPr>
              <a:t>Higgs</a:t>
            </a:r>
            <a:r>
              <a:rPr lang="tr-TR" sz="3200" dirty="0" smtClean="0">
                <a:latin typeface="Pristina" panose="03060402040406080204" pitchFamily="66" charset="0"/>
              </a:rPr>
              <a:t> </a:t>
            </a:r>
            <a:r>
              <a:rPr lang="tr-TR" sz="3200" dirty="0" err="1" smtClean="0">
                <a:latin typeface="Pristina" panose="03060402040406080204" pitchFamily="66" charset="0"/>
              </a:rPr>
              <a:t>parçacıgı</a:t>
            </a:r>
            <a:r>
              <a:rPr lang="tr-TR" sz="3200" dirty="0" smtClean="0">
                <a:latin typeface="Pristina" panose="03060402040406080204" pitchFamily="66" charset="0"/>
              </a:rPr>
              <a:t> ise </a:t>
            </a:r>
            <a:r>
              <a:rPr lang="tr-TR" sz="3200" dirty="0" err="1" smtClean="0">
                <a:latin typeface="Pristina" panose="03060402040406080204" pitchFamily="66" charset="0"/>
              </a:rPr>
              <a:t>Higgs</a:t>
            </a:r>
            <a:r>
              <a:rPr lang="tr-TR" sz="3200" dirty="0" smtClean="0">
                <a:latin typeface="Pristina" panose="03060402040406080204" pitchFamily="66" charset="0"/>
              </a:rPr>
              <a:t> alanından doğan parçacıktır.»</a:t>
            </a:r>
            <a:endParaRPr lang="tr-TR" sz="3200" dirty="0">
              <a:latin typeface="Pristina" panose="03060402040406080204" pitchFamily="66" charset="0"/>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9860" y="3719008"/>
            <a:ext cx="2957056" cy="19626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Resi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2158" y="3719008"/>
            <a:ext cx="2621808" cy="190081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TextBox 8"/>
          <p:cNvSpPr txBox="1"/>
          <p:nvPr/>
        </p:nvSpPr>
        <p:spPr bwMode="auto">
          <a:xfrm>
            <a:off x="2181369" y="5726861"/>
            <a:ext cx="4572000" cy="338554"/>
          </a:xfrm>
          <a:prstGeom prst="rect">
            <a:avLst/>
          </a:prstGeom>
          <a:solidFill>
            <a:schemeClr val="bg1"/>
          </a:solidFill>
          <a:ln w="9525">
            <a:noFill/>
            <a:miter lim="800000"/>
            <a:headEnd/>
            <a:tailEnd/>
          </a:ln>
        </p:spPr>
        <p:txBody>
          <a:bodyPr wrap="square" rtlCol="0">
            <a:prstTxWarp prst="textNoShape">
              <a:avLst/>
            </a:prstTxWarp>
            <a:spAutoFit/>
          </a:bodyPr>
          <a:lstStyle/>
          <a:p>
            <a:r>
              <a:rPr lang="en-US" sz="1600" dirty="0" smtClean="0"/>
              <a:t>Kibble, </a:t>
            </a:r>
            <a:r>
              <a:rPr lang="en-US" sz="1600" dirty="0" err="1" smtClean="0"/>
              <a:t>Guralnik</a:t>
            </a:r>
            <a:r>
              <a:rPr lang="en-US" sz="1600" dirty="0" smtClean="0"/>
              <a:t>, Hagen, </a:t>
            </a:r>
            <a:r>
              <a:rPr lang="en-US" sz="1600" dirty="0" err="1" smtClean="0"/>
              <a:t>Englert</a:t>
            </a:r>
            <a:r>
              <a:rPr lang="tr-TR" sz="1600" dirty="0" smtClean="0"/>
              <a:t> ve</a:t>
            </a:r>
            <a:r>
              <a:rPr lang="en-US" sz="1600" dirty="0" smtClean="0"/>
              <a:t> </a:t>
            </a:r>
            <a:r>
              <a:rPr lang="en-US" sz="1600" dirty="0" err="1" smtClean="0"/>
              <a:t>Brout</a:t>
            </a:r>
            <a:r>
              <a:rPr lang="tr-TR" sz="1600" dirty="0" smtClean="0"/>
              <a:t>*</a:t>
            </a:r>
            <a:endParaRPr lang="en-US" sz="1600" dirty="0" smtClean="0"/>
          </a:p>
        </p:txBody>
      </p:sp>
      <p:sp>
        <p:nvSpPr>
          <p:cNvPr id="8" name="TextBox 8"/>
          <p:cNvSpPr txBox="1"/>
          <p:nvPr/>
        </p:nvSpPr>
        <p:spPr bwMode="auto">
          <a:xfrm>
            <a:off x="7121860" y="5743114"/>
            <a:ext cx="1181222" cy="338554"/>
          </a:xfrm>
          <a:prstGeom prst="rect">
            <a:avLst/>
          </a:prstGeom>
          <a:solidFill>
            <a:schemeClr val="bg1"/>
          </a:solidFill>
          <a:ln w="9525">
            <a:noFill/>
            <a:miter lim="800000"/>
            <a:headEnd/>
            <a:tailEnd/>
          </a:ln>
        </p:spPr>
        <p:txBody>
          <a:bodyPr wrap="square" rtlCol="0">
            <a:prstTxWarp prst="textNoShape">
              <a:avLst/>
            </a:prstTxWarp>
            <a:spAutoFit/>
          </a:bodyPr>
          <a:lstStyle/>
          <a:p>
            <a:r>
              <a:rPr lang="tr-TR" sz="1600" dirty="0" smtClean="0"/>
              <a:t>Peter </a:t>
            </a:r>
            <a:r>
              <a:rPr lang="tr-TR" sz="1600" dirty="0" err="1" smtClean="0"/>
              <a:t>Higgs</a:t>
            </a:r>
            <a:endParaRPr lang="en-US" sz="1600" dirty="0" smtClean="0"/>
          </a:p>
        </p:txBody>
      </p:sp>
      <p:sp>
        <p:nvSpPr>
          <p:cNvPr id="9" name="Altbilgi Yer Tutucusu 8"/>
          <p:cNvSpPr>
            <a:spLocks noGrp="1"/>
          </p:cNvSpPr>
          <p:nvPr>
            <p:ph type="ftr" sz="quarter" idx="11"/>
          </p:nvPr>
        </p:nvSpPr>
        <p:spPr/>
        <p:txBody>
          <a:bodyPr/>
          <a:lstStyle/>
          <a:p>
            <a:r>
              <a:rPr lang="tr-TR" smtClean="0"/>
              <a:t>*Higgs, bu mekanizmanın ABEGHHK'th olarak yeniden adlandırılmasını önermiş çünkü...</a:t>
            </a:r>
            <a:endParaRPr lang="tr-TR"/>
          </a:p>
        </p:txBody>
      </p:sp>
      <p:pic>
        <p:nvPicPr>
          <p:cNvPr id="10" name="Resim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5407" y="5444544"/>
            <a:ext cx="937904" cy="925454"/>
          </a:xfrm>
          <a:prstGeom prst="ellipse">
            <a:avLst/>
          </a:prstGeom>
          <a:ln>
            <a:noFill/>
          </a:ln>
          <a:effectLst>
            <a:softEdge rad="112500"/>
          </a:effectLst>
        </p:spPr>
      </p:pic>
    </p:spTree>
    <p:extLst>
      <p:ext uri="{BB962C8B-B14F-4D97-AF65-F5344CB8AC3E}">
        <p14:creationId xmlns:p14="http://schemas.microsoft.com/office/powerpoint/2010/main" val="1055934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535817" y="325731"/>
            <a:ext cx="6151044" cy="923330"/>
          </a:xfrm>
          <a:prstGeom prst="rect">
            <a:avLst/>
          </a:prstGeom>
          <a:noFill/>
        </p:spPr>
        <p:txBody>
          <a:bodyPr wrap="none" lIns="91440" tIns="45720" rIns="91440" bIns="45720">
            <a:spAutoFit/>
          </a:bodyPr>
          <a:lstStyle/>
          <a:p>
            <a:pPr algn="ct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Daha iyi anlamak için… (1)</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6" name="Resi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4002" y="3100886"/>
            <a:ext cx="2548577" cy="1806901"/>
          </a:xfrm>
          <a:prstGeom prst="rect">
            <a:avLst/>
          </a:prstGeom>
        </p:spPr>
      </p:pic>
      <p:pic>
        <p:nvPicPr>
          <p:cNvPr id="7" name="Resim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002" y="1249061"/>
            <a:ext cx="2548577" cy="1699052"/>
          </a:xfrm>
          <a:prstGeom prst="rect">
            <a:avLst/>
          </a:prstGeom>
        </p:spPr>
      </p:pic>
      <p:pic>
        <p:nvPicPr>
          <p:cNvPr id="8" name="Resim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4002" y="5203817"/>
            <a:ext cx="2548577" cy="1435818"/>
          </a:xfrm>
          <a:prstGeom prst="rect">
            <a:avLst/>
          </a:prstGeom>
        </p:spPr>
      </p:pic>
      <p:pic>
        <p:nvPicPr>
          <p:cNvPr id="9" name="Resim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07235">
            <a:off x="3759936" y="1548081"/>
            <a:ext cx="740468" cy="1321719"/>
          </a:xfrm>
          <a:prstGeom prst="rect">
            <a:avLst/>
          </a:prstGeom>
          <a:ln>
            <a:noFill/>
          </a:ln>
          <a:effectLst>
            <a:outerShdw blurRad="292100" dist="139700" dir="2700000" algn="tl" rotWithShape="0">
              <a:srgbClr val="333333">
                <a:alpha val="65000"/>
              </a:srgbClr>
            </a:outerShdw>
          </a:effectLst>
        </p:spPr>
      </p:pic>
      <p:pic>
        <p:nvPicPr>
          <p:cNvPr id="10" name="Resim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07235">
            <a:off x="3724309" y="3292373"/>
            <a:ext cx="740468" cy="1321719"/>
          </a:xfrm>
          <a:prstGeom prst="rect">
            <a:avLst/>
          </a:prstGeom>
          <a:ln>
            <a:noFill/>
          </a:ln>
          <a:effectLst>
            <a:outerShdw blurRad="292100" dist="139700" dir="2700000" algn="tl" rotWithShape="0">
              <a:srgbClr val="333333">
                <a:alpha val="65000"/>
              </a:srgbClr>
            </a:outerShdw>
          </a:effectLst>
        </p:spPr>
      </p:pic>
      <p:pic>
        <p:nvPicPr>
          <p:cNvPr id="11" name="Resim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07235">
            <a:off x="3724309" y="5036665"/>
            <a:ext cx="740468" cy="1321719"/>
          </a:xfrm>
          <a:prstGeom prst="rect">
            <a:avLst/>
          </a:prstGeom>
          <a:ln>
            <a:noFill/>
          </a:ln>
          <a:effectLst>
            <a:outerShdw blurRad="292100" dist="139700" dir="2700000" algn="tl" rotWithShape="0">
              <a:srgbClr val="333333">
                <a:alpha val="65000"/>
              </a:srgbClr>
            </a:outerShdw>
          </a:effectLst>
        </p:spPr>
      </p:pic>
      <p:sp>
        <p:nvSpPr>
          <p:cNvPr id="12" name="Metin kutusu 11"/>
          <p:cNvSpPr txBox="1"/>
          <p:nvPr/>
        </p:nvSpPr>
        <p:spPr>
          <a:xfrm>
            <a:off x="5268036" y="1692322"/>
            <a:ext cx="3985146" cy="369332"/>
          </a:xfrm>
          <a:prstGeom prst="rect">
            <a:avLst/>
          </a:prstGeom>
          <a:noFill/>
        </p:spPr>
        <p:txBody>
          <a:bodyPr wrap="square" rtlCol="0">
            <a:spAutoFit/>
          </a:bodyPr>
          <a:lstStyle/>
          <a:p>
            <a:r>
              <a:rPr lang="tr-TR" dirty="0" smtClean="0"/>
              <a:t>Su, </a:t>
            </a:r>
            <a:r>
              <a:rPr lang="tr-TR" dirty="0" err="1" smtClean="0"/>
              <a:t>Higgs</a:t>
            </a:r>
            <a:r>
              <a:rPr lang="tr-TR" dirty="0" smtClean="0"/>
              <a:t> alanını temsil etsin. </a:t>
            </a:r>
            <a:endParaRPr lang="tr-TR" dirty="0"/>
          </a:p>
        </p:txBody>
      </p:sp>
      <p:sp>
        <p:nvSpPr>
          <p:cNvPr id="13" name="Metin kutusu 12"/>
          <p:cNvSpPr txBox="1"/>
          <p:nvPr/>
        </p:nvSpPr>
        <p:spPr>
          <a:xfrm>
            <a:off x="4983703" y="3591637"/>
            <a:ext cx="3985146" cy="1200329"/>
          </a:xfrm>
          <a:prstGeom prst="rect">
            <a:avLst/>
          </a:prstGeom>
          <a:noFill/>
        </p:spPr>
        <p:txBody>
          <a:bodyPr wrap="square" rtlCol="0">
            <a:spAutoFit/>
          </a:bodyPr>
          <a:lstStyle/>
          <a:p>
            <a:r>
              <a:rPr lang="tr-TR" dirty="0" err="1" smtClean="0"/>
              <a:t>Barakuda</a:t>
            </a:r>
            <a:r>
              <a:rPr lang="tr-TR" dirty="0" smtClean="0"/>
              <a:t> </a:t>
            </a:r>
            <a:r>
              <a:rPr lang="tr-TR" dirty="0"/>
              <a:t>(</a:t>
            </a:r>
            <a:r>
              <a:rPr lang="tr-TR" dirty="0" smtClean="0"/>
              <a:t>su içerisinde çok hızlı hareket eden bir balık türü) ise </a:t>
            </a:r>
            <a:r>
              <a:rPr lang="tr-TR" dirty="0" err="1" smtClean="0"/>
              <a:t>Higgs</a:t>
            </a:r>
            <a:r>
              <a:rPr lang="tr-TR" dirty="0" smtClean="0"/>
              <a:t> alanı ile zayıf etkileşen ve sonuçta düşük kütle kazanan bir parçacık olacaktır.</a:t>
            </a:r>
            <a:endParaRPr lang="tr-TR" dirty="0"/>
          </a:p>
        </p:txBody>
      </p:sp>
      <p:sp>
        <p:nvSpPr>
          <p:cNvPr id="14" name="Metin kutusu 13"/>
          <p:cNvSpPr txBox="1"/>
          <p:nvPr/>
        </p:nvSpPr>
        <p:spPr>
          <a:xfrm>
            <a:off x="5106536" y="5461387"/>
            <a:ext cx="3985146" cy="1200329"/>
          </a:xfrm>
          <a:prstGeom prst="rect">
            <a:avLst/>
          </a:prstGeom>
          <a:noFill/>
        </p:spPr>
        <p:txBody>
          <a:bodyPr wrap="square" rtlCol="0">
            <a:spAutoFit/>
          </a:bodyPr>
          <a:lstStyle/>
          <a:p>
            <a:r>
              <a:rPr lang="tr-TR" dirty="0" smtClean="0"/>
              <a:t>Suyun içerisinde yürümeye, hareket etmeye çalışan insan ise </a:t>
            </a:r>
            <a:r>
              <a:rPr lang="tr-TR" dirty="0" err="1" smtClean="0"/>
              <a:t>Higgs</a:t>
            </a:r>
            <a:r>
              <a:rPr lang="tr-TR" dirty="0" smtClean="0"/>
              <a:t> alanı ile oldukça fazla etkileşen ve sonuçta kütlesi fazla olan bir parçacık olacaktır.</a:t>
            </a:r>
            <a:endParaRPr lang="tr-TR" dirty="0"/>
          </a:p>
        </p:txBody>
      </p:sp>
    </p:spTree>
    <p:extLst>
      <p:ext uri="{BB962C8B-B14F-4D97-AF65-F5344CB8AC3E}">
        <p14:creationId xmlns:p14="http://schemas.microsoft.com/office/powerpoint/2010/main" val="1475886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a:xfrm>
            <a:off x="838200" y="607791"/>
            <a:ext cx="6486071" cy="840230"/>
          </a:xfrm>
          <a:prstGeom prst="rect">
            <a:avLst/>
          </a:prstGeom>
          <a:noFill/>
        </p:spPr>
        <p:txBody>
          <a:bodyPr wrap="none" lIns="91440" tIns="45720" rIns="91440" bIns="45720">
            <a:spAutoFit/>
          </a:bodyPr>
          <a:lstStyle/>
          <a:p>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Daha iyi anlamak için… (2)*</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5" name="Picture 4"/>
          <p:cNvPicPr>
            <a:picLocks noChangeAspect="1"/>
          </p:cNvPicPr>
          <p:nvPr/>
        </p:nvPicPr>
        <p:blipFill>
          <a:blip r:embed="rId3"/>
          <a:stretch>
            <a:fillRect/>
          </a:stretch>
        </p:blipFill>
        <p:spPr>
          <a:xfrm>
            <a:off x="3913721" y="1490165"/>
            <a:ext cx="2822067" cy="2002070"/>
          </a:xfrm>
          <a:prstGeom prst="rect">
            <a:avLst/>
          </a:prstGeom>
        </p:spPr>
      </p:pic>
      <p:pic>
        <p:nvPicPr>
          <p:cNvPr id="6" name="Picture 5"/>
          <p:cNvPicPr>
            <a:picLocks noChangeAspect="1"/>
          </p:cNvPicPr>
          <p:nvPr/>
        </p:nvPicPr>
        <p:blipFill>
          <a:blip r:embed="rId4"/>
          <a:stretch>
            <a:fillRect/>
          </a:stretch>
        </p:blipFill>
        <p:spPr>
          <a:xfrm>
            <a:off x="471490" y="3851955"/>
            <a:ext cx="2822067" cy="2007395"/>
          </a:xfrm>
          <a:prstGeom prst="rect">
            <a:avLst/>
          </a:prstGeom>
        </p:spPr>
      </p:pic>
      <p:pic>
        <p:nvPicPr>
          <p:cNvPr id="7" name="Picture 6"/>
          <p:cNvPicPr>
            <a:picLocks noChangeAspect="1"/>
          </p:cNvPicPr>
          <p:nvPr/>
        </p:nvPicPr>
        <p:blipFill>
          <a:blip r:embed="rId5"/>
          <a:stretch>
            <a:fillRect/>
          </a:stretch>
        </p:blipFill>
        <p:spPr>
          <a:xfrm>
            <a:off x="3913721" y="3851955"/>
            <a:ext cx="2822067" cy="2002070"/>
          </a:xfrm>
          <a:prstGeom prst="rect">
            <a:avLst/>
          </a:prstGeom>
        </p:spPr>
      </p:pic>
      <p:pic>
        <p:nvPicPr>
          <p:cNvPr id="8" name="Picture 3"/>
          <p:cNvPicPr>
            <a:picLocks noChangeAspect="1"/>
          </p:cNvPicPr>
          <p:nvPr/>
        </p:nvPicPr>
        <p:blipFill>
          <a:blip r:embed="rId6"/>
          <a:stretch>
            <a:fillRect/>
          </a:stretch>
        </p:blipFill>
        <p:spPr>
          <a:xfrm>
            <a:off x="371509" y="1484840"/>
            <a:ext cx="2822067" cy="2007395"/>
          </a:xfrm>
          <a:prstGeom prst="rect">
            <a:avLst/>
          </a:prstGeom>
        </p:spPr>
      </p:pic>
      <p:pic>
        <p:nvPicPr>
          <p:cNvPr id="9" name="Resim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607235">
            <a:off x="7369901" y="1989128"/>
            <a:ext cx="740468" cy="1321719"/>
          </a:xfrm>
          <a:prstGeom prst="rect">
            <a:avLst/>
          </a:prstGeom>
        </p:spPr>
      </p:pic>
      <p:pic>
        <p:nvPicPr>
          <p:cNvPr id="10" name="Resim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607235">
            <a:off x="7262992" y="4192130"/>
            <a:ext cx="740468" cy="1321719"/>
          </a:xfrm>
          <a:prstGeom prst="rect">
            <a:avLst/>
          </a:prstGeom>
        </p:spPr>
      </p:pic>
      <p:sp>
        <p:nvSpPr>
          <p:cNvPr id="11" name="TextBox 1"/>
          <p:cNvSpPr txBox="1"/>
          <p:nvPr/>
        </p:nvSpPr>
        <p:spPr>
          <a:xfrm>
            <a:off x="8292023" y="2133179"/>
            <a:ext cx="3417282" cy="769441"/>
          </a:xfrm>
          <a:prstGeom prst="rect">
            <a:avLst/>
          </a:prstGeom>
          <a:noFill/>
        </p:spPr>
        <p:txBody>
          <a:bodyPr wrap="none" rtlCol="0">
            <a:spAutoFit/>
          </a:bodyPr>
          <a:lstStyle/>
          <a:p>
            <a:r>
              <a:rPr lang="en-US" sz="2200" dirty="0" smtClean="0"/>
              <a:t>H</a:t>
            </a:r>
            <a:r>
              <a:rPr lang="tr-TR" sz="2200" dirty="0" smtClean="0"/>
              <a:t>i</a:t>
            </a:r>
            <a:r>
              <a:rPr lang="en-US" sz="2200" dirty="0" err="1" smtClean="0"/>
              <a:t>ggs</a:t>
            </a:r>
            <a:r>
              <a:rPr lang="en-US" sz="2200" dirty="0" smtClean="0"/>
              <a:t> </a:t>
            </a:r>
            <a:r>
              <a:rPr lang="en-US" sz="2200" dirty="0" err="1" smtClean="0"/>
              <a:t>alanında</a:t>
            </a:r>
            <a:r>
              <a:rPr lang="en-US" sz="2200" dirty="0" smtClean="0"/>
              <a:t> </a:t>
            </a:r>
            <a:r>
              <a:rPr lang="en-US" sz="2200" dirty="0" err="1" smtClean="0"/>
              <a:t>parçacıkların</a:t>
            </a:r>
            <a:r>
              <a:rPr lang="en-US" sz="2200" dirty="0" smtClean="0"/>
              <a:t> </a:t>
            </a:r>
            <a:endParaRPr lang="tr-TR" sz="2200" dirty="0" smtClean="0"/>
          </a:p>
          <a:p>
            <a:r>
              <a:rPr lang="en-US" sz="2200" dirty="0" err="1" smtClean="0"/>
              <a:t>kütle</a:t>
            </a:r>
            <a:r>
              <a:rPr lang="en-US" sz="2200" dirty="0" smtClean="0"/>
              <a:t> </a:t>
            </a:r>
            <a:r>
              <a:rPr lang="en-US" sz="2200" dirty="0" err="1" smtClean="0"/>
              <a:t>kazanması</a:t>
            </a:r>
            <a:endParaRPr lang="en-US" sz="2200" dirty="0"/>
          </a:p>
        </p:txBody>
      </p:sp>
      <p:sp>
        <p:nvSpPr>
          <p:cNvPr id="12" name="TextBox 9"/>
          <p:cNvSpPr txBox="1"/>
          <p:nvPr/>
        </p:nvSpPr>
        <p:spPr>
          <a:xfrm>
            <a:off x="8530664" y="4443614"/>
            <a:ext cx="2621167" cy="769441"/>
          </a:xfrm>
          <a:prstGeom prst="rect">
            <a:avLst/>
          </a:prstGeom>
          <a:noFill/>
        </p:spPr>
        <p:txBody>
          <a:bodyPr wrap="none" rtlCol="0">
            <a:spAutoFit/>
          </a:bodyPr>
          <a:lstStyle/>
          <a:p>
            <a:r>
              <a:rPr lang="en-US" sz="2200" dirty="0" smtClean="0"/>
              <a:t>H</a:t>
            </a:r>
            <a:r>
              <a:rPr lang="tr-TR" sz="2200" dirty="0" smtClean="0"/>
              <a:t>i</a:t>
            </a:r>
            <a:r>
              <a:rPr lang="en-US" sz="2200" dirty="0" err="1" smtClean="0"/>
              <a:t>ggs</a:t>
            </a:r>
            <a:r>
              <a:rPr lang="en-US" sz="2200" dirty="0" smtClean="0"/>
              <a:t> </a:t>
            </a:r>
            <a:r>
              <a:rPr lang="en-US" sz="2200" dirty="0" err="1" smtClean="0"/>
              <a:t>alanında</a:t>
            </a:r>
            <a:r>
              <a:rPr lang="en-US" sz="2200" dirty="0" smtClean="0"/>
              <a:t> Higgs </a:t>
            </a:r>
            <a:endParaRPr lang="tr-TR" sz="2200" dirty="0" smtClean="0"/>
          </a:p>
          <a:p>
            <a:r>
              <a:rPr lang="en-US" sz="2200" dirty="0" err="1" smtClean="0"/>
              <a:t>parçacığının</a:t>
            </a:r>
            <a:r>
              <a:rPr lang="en-US" sz="2200" dirty="0" smtClean="0"/>
              <a:t> </a:t>
            </a:r>
            <a:r>
              <a:rPr lang="en-US" sz="2200" dirty="0" err="1" smtClean="0"/>
              <a:t>oluşması</a:t>
            </a:r>
            <a:endParaRPr lang="en-US" sz="2200" dirty="0"/>
          </a:p>
        </p:txBody>
      </p:sp>
      <p:sp>
        <p:nvSpPr>
          <p:cNvPr id="13" name="Altbilgi Yer Tutucusu 12"/>
          <p:cNvSpPr>
            <a:spLocks noGrp="1"/>
          </p:cNvSpPr>
          <p:nvPr>
            <p:ph type="ftr" sz="quarter" idx="11"/>
          </p:nvPr>
        </p:nvSpPr>
        <p:spPr/>
        <p:txBody>
          <a:bodyPr/>
          <a:lstStyle/>
          <a:p>
            <a:r>
              <a:rPr lang="tr-TR" smtClean="0"/>
              <a:t>* David Miller'a ait olan bu analoji ödül almıştır çünkü...</a:t>
            </a:r>
            <a:endParaRPr lang="tr-TR"/>
          </a:p>
        </p:txBody>
      </p:sp>
    </p:spTree>
    <p:extLst>
      <p:ext uri="{BB962C8B-B14F-4D97-AF65-F5344CB8AC3E}">
        <p14:creationId xmlns:p14="http://schemas.microsoft.com/office/powerpoint/2010/main" val="285226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306" y="1229971"/>
            <a:ext cx="2669409" cy="290245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5" name="Bulut Belirtme Çizgisi 4"/>
          <p:cNvSpPr/>
          <p:nvPr/>
        </p:nvSpPr>
        <p:spPr>
          <a:xfrm>
            <a:off x="1636166" y="-20803"/>
            <a:ext cx="3145097" cy="1596788"/>
          </a:xfrm>
          <a:prstGeom prst="cloudCallout">
            <a:avLst>
              <a:gd name="adj1" fmla="val -33967"/>
              <a:gd name="adj2" fmla="val 77884"/>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tr-TR" dirty="0" smtClean="0"/>
              <a:t>Hemen deneyini yapamaz mısınız?</a:t>
            </a:r>
            <a:endParaRPr lang="tr-TR" dirty="0"/>
          </a:p>
        </p:txBody>
      </p:sp>
      <p:sp>
        <p:nvSpPr>
          <p:cNvPr id="6" name="Metin kutusu 5"/>
          <p:cNvSpPr txBox="1"/>
          <p:nvPr/>
        </p:nvSpPr>
        <p:spPr>
          <a:xfrm>
            <a:off x="3985145" y="1391319"/>
            <a:ext cx="6796585" cy="369332"/>
          </a:xfrm>
          <a:prstGeom prst="rect">
            <a:avLst/>
          </a:prstGeom>
          <a:noFill/>
        </p:spPr>
        <p:txBody>
          <a:bodyPr wrap="square" rtlCol="0">
            <a:spAutoFit/>
          </a:bodyPr>
          <a:lstStyle/>
          <a:p>
            <a:r>
              <a:rPr lang="tr-TR" dirty="0"/>
              <a:t>Bilim dünyası nadiren bu kadar </a:t>
            </a:r>
            <a:r>
              <a:rPr lang="tr-TR" dirty="0" smtClean="0"/>
              <a:t>basittir... </a:t>
            </a:r>
            <a:endParaRPr lang="tr-TR" dirty="0"/>
          </a:p>
        </p:txBody>
      </p:sp>
      <p:sp>
        <p:nvSpPr>
          <p:cNvPr id="7" name="Dikdörtgen 6"/>
          <p:cNvSpPr/>
          <p:nvPr/>
        </p:nvSpPr>
        <p:spPr>
          <a:xfrm>
            <a:off x="4685730" y="1996139"/>
            <a:ext cx="6096000" cy="685059"/>
          </a:xfrm>
          <a:prstGeom prst="rect">
            <a:avLst/>
          </a:prstGeom>
        </p:spPr>
        <p:txBody>
          <a:bodyPr>
            <a:spAutoFit/>
          </a:bodyPr>
          <a:lstStyle/>
          <a:p>
            <a:pPr algn="just">
              <a:lnSpc>
                <a:spcPct val="107000"/>
              </a:lnSpc>
              <a:spcAft>
                <a:spcPts val="800"/>
              </a:spcAft>
            </a:pPr>
            <a:r>
              <a:rPr lang="tr-TR" dirty="0" smtClean="0"/>
              <a:t>Bilim insanlarının </a:t>
            </a:r>
            <a:r>
              <a:rPr lang="tr-TR" dirty="0" err="1" smtClean="0"/>
              <a:t>Higgs</a:t>
            </a:r>
            <a:r>
              <a:rPr lang="tr-TR" dirty="0" smtClean="0"/>
              <a:t> kuramını test etmeden önce yapması gereken dağlar kadar iş vardı…</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Dikdörtgen 7"/>
          <p:cNvSpPr/>
          <p:nvPr/>
        </p:nvSpPr>
        <p:spPr>
          <a:xfrm>
            <a:off x="3985145" y="3151970"/>
            <a:ext cx="7260610" cy="646331"/>
          </a:xfrm>
          <a:prstGeom prst="rect">
            <a:avLst/>
          </a:prstGeom>
        </p:spPr>
        <p:txBody>
          <a:bodyPr wrap="square">
            <a:spAutoFit/>
          </a:bodyPr>
          <a:lstStyle/>
          <a:p>
            <a:pPr algn="just"/>
            <a:r>
              <a:rPr lang="tr-TR" dirty="0" smtClean="0"/>
              <a:t>Örneğin bu kuramın kütle sahibi olması sağladığı parçacığın hangi parçacıklar olduğu belirli değildi…</a:t>
            </a:r>
          </a:p>
        </p:txBody>
      </p:sp>
      <p:sp>
        <p:nvSpPr>
          <p:cNvPr id="9" name="Dikdörtgen 8"/>
          <p:cNvSpPr/>
          <p:nvPr/>
        </p:nvSpPr>
        <p:spPr>
          <a:xfrm>
            <a:off x="4685730" y="4295616"/>
            <a:ext cx="6096000" cy="923330"/>
          </a:xfrm>
          <a:prstGeom prst="rect">
            <a:avLst/>
          </a:prstGeom>
        </p:spPr>
        <p:txBody>
          <a:bodyPr>
            <a:spAutoFit/>
          </a:bodyPr>
          <a:lstStyle/>
          <a:p>
            <a:pPr algn="just"/>
            <a:r>
              <a:rPr lang="tr-TR" dirty="0" smtClean="0"/>
              <a:t>Kuramın ironisi parçacıkların kütlelerini nasıl elde etmiş olabileceklerini açıklıyordu, ama </a:t>
            </a:r>
            <a:r>
              <a:rPr lang="tr-TR" dirty="0" err="1" smtClean="0"/>
              <a:t>Higgs</a:t>
            </a:r>
            <a:r>
              <a:rPr lang="tr-TR" dirty="0" smtClean="0"/>
              <a:t> parçacığının kütlesi hakkında hiçbir şey söyleyemiyordu…</a:t>
            </a:r>
            <a:endParaRPr lang="tr-TR" dirty="0"/>
          </a:p>
        </p:txBody>
      </p:sp>
    </p:spTree>
    <p:extLst>
      <p:ext uri="{BB962C8B-B14F-4D97-AF65-F5344CB8AC3E}">
        <p14:creationId xmlns:p14="http://schemas.microsoft.com/office/powerpoint/2010/main" val="3627574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0034" y="1088415"/>
            <a:ext cx="2282162" cy="2714222"/>
          </a:xfrm>
          <a:prstGeom prst="rect">
            <a:avLst/>
          </a:prstGeom>
        </p:spPr>
      </p:pic>
      <p:sp>
        <p:nvSpPr>
          <p:cNvPr id="5" name="Bulut Belirtme Çizgisi 4"/>
          <p:cNvSpPr/>
          <p:nvPr/>
        </p:nvSpPr>
        <p:spPr>
          <a:xfrm>
            <a:off x="9401743" y="0"/>
            <a:ext cx="2790257" cy="1596788"/>
          </a:xfrm>
          <a:prstGeom prst="cloudCallout">
            <a:avLst>
              <a:gd name="adj1" fmla="val -19366"/>
              <a:gd name="adj2" fmla="val 85577"/>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tr-TR" dirty="0" smtClean="0"/>
              <a:t>«Bu kuram tam bir saçmalık…»*</a:t>
            </a:r>
            <a:endParaRPr lang="tr-TR" dirty="0"/>
          </a:p>
        </p:txBody>
      </p:sp>
      <p:sp>
        <p:nvSpPr>
          <p:cNvPr id="6" name="Metin kutusu 5"/>
          <p:cNvSpPr txBox="1"/>
          <p:nvPr/>
        </p:nvSpPr>
        <p:spPr>
          <a:xfrm>
            <a:off x="436727" y="1050877"/>
            <a:ext cx="7716673" cy="1200329"/>
          </a:xfrm>
          <a:prstGeom prst="rect">
            <a:avLst/>
          </a:prstGeom>
          <a:noFill/>
        </p:spPr>
        <p:txBody>
          <a:bodyPr wrap="square" rtlCol="0">
            <a:spAutoFit/>
          </a:bodyPr>
          <a:lstStyle/>
          <a:p>
            <a:r>
              <a:rPr lang="tr-TR" dirty="0" smtClean="0"/>
              <a:t>Bilim sanılanın aksine daima üst üste birikerek ilerlemez. Ya sürekli ya da paradigma kayması ile ilerler… Bilim insanları sandığınızın aksine objektif ya da asosyal insanlar değildir… Onlar da çalışmalarında zaman zaman umutsuzluğa düşebilir…</a:t>
            </a:r>
            <a:endParaRPr lang="tr-TR" dirty="0"/>
          </a:p>
        </p:txBody>
      </p:sp>
      <p:sp>
        <p:nvSpPr>
          <p:cNvPr id="7" name="Metin kutusu 6"/>
          <p:cNvSpPr txBox="1"/>
          <p:nvPr/>
        </p:nvSpPr>
        <p:spPr>
          <a:xfrm>
            <a:off x="1222221" y="2412226"/>
            <a:ext cx="6796585" cy="923330"/>
          </a:xfrm>
          <a:prstGeom prst="rect">
            <a:avLst/>
          </a:prstGeom>
          <a:noFill/>
        </p:spPr>
        <p:txBody>
          <a:bodyPr wrap="square" rtlCol="0">
            <a:spAutoFit/>
          </a:bodyPr>
          <a:lstStyle/>
          <a:p>
            <a:r>
              <a:rPr lang="tr-TR" dirty="0" smtClean="0"/>
              <a:t>Yayınlanan makaleler yalnızca , doğanın belirli parçacıklara nasıl kütle kazandırmış olabileceğini açıklıyordu... Ancak bu yalnızca büyük cesaret isteyen bir başlangıçtı… </a:t>
            </a:r>
            <a:endParaRPr lang="tr-TR" dirty="0"/>
          </a:p>
        </p:txBody>
      </p:sp>
      <p:sp>
        <p:nvSpPr>
          <p:cNvPr id="8" name="Metin kutusu 7"/>
          <p:cNvSpPr txBox="1"/>
          <p:nvPr/>
        </p:nvSpPr>
        <p:spPr>
          <a:xfrm>
            <a:off x="436727" y="3496577"/>
            <a:ext cx="6796585" cy="646331"/>
          </a:xfrm>
          <a:prstGeom prst="rect">
            <a:avLst/>
          </a:prstGeom>
          <a:noFill/>
        </p:spPr>
        <p:txBody>
          <a:bodyPr wrap="square" rtlCol="0">
            <a:spAutoFit/>
          </a:bodyPr>
          <a:lstStyle/>
          <a:p>
            <a:r>
              <a:rPr lang="tr-TR" dirty="0" smtClean="0"/>
              <a:t>Fizik dünyası kurama inanmaktan epeyce uzaktı ve kesin kanıtlar olmadan, kuramın hiçbir değeri yoktu… </a:t>
            </a:r>
            <a:endParaRPr lang="tr-TR" dirty="0"/>
          </a:p>
        </p:txBody>
      </p:sp>
      <p:sp>
        <p:nvSpPr>
          <p:cNvPr id="10" name="Unvan 3"/>
          <p:cNvSpPr>
            <a:spLocks noGrp="1"/>
          </p:cNvSpPr>
          <p:nvPr>
            <p:ph type="title"/>
          </p:nvPr>
        </p:nvSpPr>
        <p:spPr>
          <a:xfrm>
            <a:off x="1465999" y="4743073"/>
            <a:ext cx="7244291" cy="840230"/>
          </a:xfrm>
          <a:prstGeom prst="rect">
            <a:avLst/>
          </a:prstGeom>
          <a:noFill/>
        </p:spPr>
        <p:txBody>
          <a:bodyPr wrap="none" lIns="91440" tIns="45720" rIns="91440" bIns="45720">
            <a:spAutoFit/>
          </a:bodyPr>
          <a:lstStyle/>
          <a:p>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Böylece yeni bir yarış başladı…</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
        <p:nvSpPr>
          <p:cNvPr id="12" name="Altbilgi Yer Tutucusu 11"/>
          <p:cNvSpPr>
            <a:spLocks noGrp="1"/>
          </p:cNvSpPr>
          <p:nvPr>
            <p:ph type="ftr" sz="quarter" idx="11"/>
          </p:nvPr>
        </p:nvSpPr>
        <p:spPr/>
        <p:txBody>
          <a:bodyPr/>
          <a:lstStyle/>
          <a:p>
            <a:r>
              <a:rPr lang="tr-TR" smtClean="0"/>
              <a:t>* Heisenberg, Guralnik ve Hagen'i verdikleri konferansta en ciddi eleştirenlerden birisi...</a:t>
            </a:r>
            <a:endParaRPr lang="tr-TR"/>
          </a:p>
        </p:txBody>
      </p:sp>
      <p:sp>
        <p:nvSpPr>
          <p:cNvPr id="9" name="Unvan 3"/>
          <p:cNvSpPr txBox="1">
            <a:spLocks/>
          </p:cNvSpPr>
          <p:nvPr/>
        </p:nvSpPr>
        <p:spPr>
          <a:xfrm>
            <a:off x="376448" y="285780"/>
            <a:ext cx="2289409" cy="861005"/>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Ayrıca…</a:t>
            </a:r>
            <a:endParaRPr lang="tr-TR"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Tree>
    <p:extLst>
      <p:ext uri="{BB962C8B-B14F-4D97-AF65-F5344CB8AC3E}">
        <p14:creationId xmlns:p14="http://schemas.microsoft.com/office/powerpoint/2010/main" val="23849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solidFill>
                  <a:schemeClr val="bg1"/>
                </a:solidFill>
              </a:rPr>
              <a:t>3. HIGGS’İ BULMAK İÇİN: HIZLANDIRICILAR</a:t>
            </a:r>
            <a:endParaRPr lang="tr-TR" dirty="0">
              <a:solidFill>
                <a:schemeClr val="bg1"/>
              </a:solidFill>
            </a:endParaRPr>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03" y="1392654"/>
            <a:ext cx="8272391" cy="5356164"/>
          </a:xfrm>
          <a:prstGeom prst="rect">
            <a:avLst/>
          </a:prstGeom>
          <a:effectLst>
            <a:softEdge rad="1079500"/>
          </a:effectLst>
        </p:spPr>
      </p:pic>
      <p:sp>
        <p:nvSpPr>
          <p:cNvPr id="8" name="Dikdörtgen 7"/>
          <p:cNvSpPr/>
          <p:nvPr/>
        </p:nvSpPr>
        <p:spPr>
          <a:xfrm>
            <a:off x="5257800" y="1554873"/>
            <a:ext cx="6096000" cy="816890"/>
          </a:xfrm>
          <a:prstGeom prst="rect">
            <a:avLst/>
          </a:prstGeom>
        </p:spPr>
        <p:txBody>
          <a:bodyPr>
            <a:spAutoFit/>
          </a:bodyPr>
          <a:lstStyle/>
          <a:p>
            <a:pPr algn="just">
              <a:lnSpc>
                <a:spcPct val="107000"/>
              </a:lnSpc>
              <a:spcAft>
                <a:spcPts val="800"/>
              </a:spcAft>
            </a:pPr>
            <a:r>
              <a:rPr lang="tr-TR" sz="2200" dirty="0">
                <a:solidFill>
                  <a:schemeClr val="bg1"/>
                </a:solidFill>
              </a:rPr>
              <a:t>Maddenin </a:t>
            </a:r>
            <a:r>
              <a:rPr lang="tr-TR" sz="2200" dirty="0" smtClean="0">
                <a:solidFill>
                  <a:schemeClr val="bg1"/>
                </a:solidFill>
              </a:rPr>
              <a:t>temel </a:t>
            </a:r>
            <a:r>
              <a:rPr lang="tr-TR" sz="2200" dirty="0">
                <a:solidFill>
                  <a:schemeClr val="bg1"/>
                </a:solidFill>
              </a:rPr>
              <a:t>yapı taşlarını tespit edebilmek için çok güçlü bir hızlandırıcıya ihtiyaç vardır…</a:t>
            </a:r>
          </a:p>
        </p:txBody>
      </p:sp>
      <p:sp>
        <p:nvSpPr>
          <p:cNvPr id="9" name="Dikdörtgen 8"/>
          <p:cNvSpPr/>
          <p:nvPr/>
        </p:nvSpPr>
        <p:spPr>
          <a:xfrm>
            <a:off x="5522794" y="4498874"/>
            <a:ext cx="6096000" cy="1903726"/>
          </a:xfrm>
          <a:prstGeom prst="rect">
            <a:avLst/>
          </a:prstGeom>
        </p:spPr>
        <p:txBody>
          <a:bodyPr>
            <a:spAutoFit/>
          </a:bodyPr>
          <a:lstStyle/>
          <a:p>
            <a:pPr algn="just">
              <a:lnSpc>
                <a:spcPct val="107000"/>
              </a:lnSpc>
              <a:spcAft>
                <a:spcPts val="800"/>
              </a:spcAft>
            </a:pPr>
            <a:r>
              <a:rPr lang="tr-TR" sz="2200" dirty="0">
                <a:solidFill>
                  <a:schemeClr val="bg1"/>
                </a:solidFill>
              </a:rPr>
              <a:t>Deneylerde maddeyi oluşturan parçacıkların bu hızlandırıcı sayesinde birbirleriyle çarpışmaları sağlanır ve bu çarpışmanın sonucunda ortaya çıkan çok sayıda küçük </a:t>
            </a:r>
            <a:r>
              <a:rPr lang="tr-TR" sz="2200" dirty="0" smtClean="0">
                <a:solidFill>
                  <a:schemeClr val="bg1"/>
                </a:solidFill>
              </a:rPr>
              <a:t>parçacıklar detektörler sayesinde </a:t>
            </a:r>
            <a:r>
              <a:rPr lang="tr-TR" sz="2200" dirty="0">
                <a:solidFill>
                  <a:schemeClr val="bg1"/>
                </a:solidFill>
              </a:rPr>
              <a:t>incelenir</a:t>
            </a:r>
            <a:r>
              <a:rPr lang="tr-TR" sz="2200" dirty="0" smtClean="0">
                <a:solidFill>
                  <a:schemeClr val="bg1"/>
                </a:solidFill>
              </a:rPr>
              <a:t>…**</a:t>
            </a:r>
            <a:endParaRPr lang="tr-TR" sz="2200" dirty="0">
              <a:solidFill>
                <a:schemeClr val="bg1"/>
              </a:solidFill>
            </a:endParaRPr>
          </a:p>
        </p:txBody>
      </p:sp>
      <p:sp>
        <p:nvSpPr>
          <p:cNvPr id="6" name="TextBox 4"/>
          <p:cNvSpPr txBox="1"/>
          <p:nvPr/>
        </p:nvSpPr>
        <p:spPr>
          <a:xfrm>
            <a:off x="5996726" y="2479836"/>
            <a:ext cx="5744898" cy="769441"/>
          </a:xfrm>
          <a:prstGeom prst="rect">
            <a:avLst/>
          </a:prstGeom>
          <a:noFill/>
        </p:spPr>
        <p:txBody>
          <a:bodyPr wrap="square" rtlCol="0">
            <a:spAutoFit/>
          </a:bodyPr>
          <a:lstStyle/>
          <a:p>
            <a:pPr algn="just"/>
            <a:r>
              <a:rPr lang="en-US" sz="2200" dirty="0" smtClean="0">
                <a:solidFill>
                  <a:schemeClr val="bg1"/>
                </a:solidFill>
              </a:rPr>
              <a:t>Hızlandırıcılar </a:t>
            </a:r>
            <a:r>
              <a:rPr lang="en-US" sz="2200" dirty="0" err="1" smtClean="0">
                <a:solidFill>
                  <a:schemeClr val="bg1"/>
                </a:solidFill>
              </a:rPr>
              <a:t>parçacıkların</a:t>
            </a:r>
            <a:r>
              <a:rPr lang="en-US" sz="2200" dirty="0" smtClean="0">
                <a:solidFill>
                  <a:schemeClr val="bg1"/>
                </a:solidFill>
              </a:rPr>
              <a:t> </a:t>
            </a:r>
            <a:r>
              <a:rPr lang="en-US" sz="2200" dirty="0" err="1" smtClean="0">
                <a:solidFill>
                  <a:schemeClr val="bg1"/>
                </a:solidFill>
              </a:rPr>
              <a:t>enerjilerini</a:t>
            </a:r>
            <a:r>
              <a:rPr lang="en-US" sz="2200" dirty="0" smtClean="0">
                <a:solidFill>
                  <a:schemeClr val="bg1"/>
                </a:solidFill>
              </a:rPr>
              <a:t> </a:t>
            </a:r>
            <a:r>
              <a:rPr lang="en-US" sz="2200" dirty="0" err="1" smtClean="0">
                <a:solidFill>
                  <a:schemeClr val="bg1"/>
                </a:solidFill>
              </a:rPr>
              <a:t>arttırarak</a:t>
            </a:r>
            <a:r>
              <a:rPr lang="en-US" sz="2200" dirty="0" smtClean="0">
                <a:solidFill>
                  <a:schemeClr val="bg1"/>
                </a:solidFill>
              </a:rPr>
              <a:t> </a:t>
            </a:r>
            <a:r>
              <a:rPr lang="en-US" sz="2200" dirty="0" err="1" smtClean="0">
                <a:solidFill>
                  <a:schemeClr val="bg1"/>
                </a:solidFill>
              </a:rPr>
              <a:t>küçük</a:t>
            </a:r>
            <a:r>
              <a:rPr lang="en-US" sz="2200" dirty="0" smtClean="0">
                <a:solidFill>
                  <a:schemeClr val="bg1"/>
                </a:solidFill>
              </a:rPr>
              <a:t> </a:t>
            </a:r>
            <a:r>
              <a:rPr lang="en-US" sz="2200" dirty="0" err="1" smtClean="0">
                <a:solidFill>
                  <a:schemeClr val="bg1"/>
                </a:solidFill>
              </a:rPr>
              <a:t>parçacıkları</a:t>
            </a:r>
            <a:r>
              <a:rPr lang="en-US" sz="2200" dirty="0">
                <a:solidFill>
                  <a:schemeClr val="bg1"/>
                </a:solidFill>
              </a:rPr>
              <a:t> </a:t>
            </a:r>
            <a:r>
              <a:rPr lang="tr-TR" sz="2200" dirty="0" smtClean="0">
                <a:solidFill>
                  <a:schemeClr val="bg1"/>
                </a:solidFill>
              </a:rPr>
              <a:t>tespit etmemizi</a:t>
            </a:r>
            <a:r>
              <a:rPr lang="en-US" sz="2200" dirty="0" smtClean="0">
                <a:solidFill>
                  <a:schemeClr val="bg1"/>
                </a:solidFill>
              </a:rPr>
              <a:t> </a:t>
            </a:r>
            <a:r>
              <a:rPr lang="en-US" sz="2200" dirty="0" err="1" smtClean="0">
                <a:solidFill>
                  <a:schemeClr val="bg1"/>
                </a:solidFill>
              </a:rPr>
              <a:t>sağlarlar</a:t>
            </a:r>
            <a:r>
              <a:rPr lang="tr-TR" sz="2200" dirty="0" smtClean="0">
                <a:solidFill>
                  <a:schemeClr val="bg1"/>
                </a:solidFill>
              </a:rPr>
              <a:t>...</a:t>
            </a:r>
            <a:endParaRPr lang="en-US" sz="2200" dirty="0" smtClean="0">
              <a:solidFill>
                <a:schemeClr val="bg1"/>
              </a:solidFill>
            </a:endParaRPr>
          </a:p>
        </p:txBody>
      </p:sp>
      <p:sp>
        <p:nvSpPr>
          <p:cNvPr id="11" name="Altbilgi Yer Tutucusu 10"/>
          <p:cNvSpPr>
            <a:spLocks noGrp="1"/>
          </p:cNvSpPr>
          <p:nvPr>
            <p:ph type="ftr" sz="quarter" idx="11"/>
          </p:nvPr>
        </p:nvSpPr>
        <p:spPr>
          <a:xfrm>
            <a:off x="4038599" y="6356350"/>
            <a:ext cx="5392003" cy="365125"/>
          </a:xfrm>
        </p:spPr>
        <p:txBody>
          <a:bodyPr/>
          <a:lstStyle/>
          <a:p>
            <a:r>
              <a:rPr lang="tr-TR" dirty="0" smtClean="0"/>
              <a:t>*Büyük </a:t>
            </a:r>
            <a:r>
              <a:rPr lang="tr-TR" dirty="0" err="1" smtClean="0"/>
              <a:t>Hadron</a:t>
            </a:r>
            <a:r>
              <a:rPr lang="tr-TR" dirty="0" smtClean="0"/>
              <a:t> </a:t>
            </a:r>
            <a:r>
              <a:rPr lang="tr-TR" dirty="0" err="1" smtClean="0"/>
              <a:t>Çarpıştırıcısı'nda</a:t>
            </a:r>
            <a:r>
              <a:rPr lang="tr-TR" dirty="0" smtClean="0"/>
              <a:t> mıknatıs soğutucu tüneller</a:t>
            </a:r>
          </a:p>
          <a:p>
            <a:r>
              <a:rPr lang="tr-TR" dirty="0" smtClean="0"/>
              <a:t>**Parçacıklar mikroskoptaki gibi görülmüyor, bıraktığı izler takip ediliyor…</a:t>
            </a:r>
            <a:endParaRPr lang="tr-TR" dirty="0"/>
          </a:p>
        </p:txBody>
      </p:sp>
    </p:spTree>
    <p:extLst>
      <p:ext uri="{BB962C8B-B14F-4D97-AF65-F5344CB8AC3E}">
        <p14:creationId xmlns:p14="http://schemas.microsoft.com/office/powerpoint/2010/main" val="1494527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6529"/>
            <a:ext cx="12192000" cy="3824941"/>
          </a:xfrm>
          <a:prstGeom prst="rect">
            <a:avLst/>
          </a:prstGeom>
        </p:spPr>
      </p:pic>
      <p:sp>
        <p:nvSpPr>
          <p:cNvPr id="5" name="Metin kutusu 4"/>
          <p:cNvSpPr txBox="1"/>
          <p:nvPr/>
        </p:nvSpPr>
        <p:spPr>
          <a:xfrm>
            <a:off x="686938" y="5527344"/>
            <a:ext cx="11505062" cy="646331"/>
          </a:xfrm>
          <a:prstGeom prst="rect">
            <a:avLst/>
          </a:prstGeom>
          <a:noFill/>
        </p:spPr>
        <p:txBody>
          <a:bodyPr wrap="square" rtlCol="0">
            <a:spAutoFit/>
          </a:bodyPr>
          <a:lstStyle/>
          <a:p>
            <a:r>
              <a:rPr lang="tr-TR" dirty="0" err="1" smtClean="0"/>
              <a:t>Higgs</a:t>
            </a:r>
            <a:r>
              <a:rPr lang="tr-TR" dirty="0" smtClean="0"/>
              <a:t> </a:t>
            </a:r>
            <a:r>
              <a:rPr lang="tr-TR" dirty="0" err="1" smtClean="0"/>
              <a:t>bozonunun</a:t>
            </a:r>
            <a:r>
              <a:rPr lang="tr-TR" dirty="0" smtClean="0"/>
              <a:t> keşfi ile adını duyuran CERN, 1954’te kurulmuştur. Parçacık fiziği alanında çalışmak için sürekli yenilenen ve gelişen hızlandırıcılarıyla: yeniliklere, teknolojideki pek çok gelişmeye* ve Nobel ödüllerinin alınmasına imza atmıştır. </a:t>
            </a:r>
            <a:endParaRPr lang="tr-TR" dirty="0"/>
          </a:p>
        </p:txBody>
      </p:sp>
      <p:sp>
        <p:nvSpPr>
          <p:cNvPr id="8" name="Altbilgi Yer Tutucusu 7"/>
          <p:cNvSpPr>
            <a:spLocks noGrp="1"/>
          </p:cNvSpPr>
          <p:nvPr>
            <p:ph type="ftr" sz="quarter" idx="11"/>
          </p:nvPr>
        </p:nvSpPr>
        <p:spPr/>
        <p:txBody>
          <a:bodyPr/>
          <a:lstStyle/>
          <a:p>
            <a:r>
              <a:rPr lang="tr-TR" smtClean="0"/>
              <a:t>*www, hadron tedavisi, sterilizasyon, PET tarayıcı...</a:t>
            </a:r>
            <a:endParaRPr lang="tr-TR"/>
          </a:p>
        </p:txBody>
      </p:sp>
      <p:pic>
        <p:nvPicPr>
          <p:cNvPr id="9" name="Resim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9720" y="117806"/>
            <a:ext cx="1422280" cy="1398723"/>
          </a:xfrm>
          <a:prstGeom prst="rect">
            <a:avLst/>
          </a:prstGeom>
        </p:spPr>
      </p:pic>
      <p:sp>
        <p:nvSpPr>
          <p:cNvPr id="10" name="Metin kutusu 9"/>
          <p:cNvSpPr txBox="1"/>
          <p:nvPr/>
        </p:nvSpPr>
        <p:spPr>
          <a:xfrm>
            <a:off x="386687" y="361371"/>
            <a:ext cx="10927307" cy="830997"/>
          </a:xfrm>
          <a:prstGeom prst="rect">
            <a:avLst/>
          </a:prstGeom>
          <a:noFill/>
        </p:spPr>
        <p:txBody>
          <a:bodyPr wrap="square" rtlCol="0">
            <a:spAutoFit/>
          </a:bodyPr>
          <a:lstStyle/>
          <a:p>
            <a:r>
              <a:rPr lang="tr-TR" sz="4800" dirty="0" smtClean="0">
                <a:ln w="0"/>
                <a:solidFill>
                  <a:schemeClr val="accent1"/>
                </a:solidFill>
                <a:effectLst>
                  <a:outerShdw blurRad="38100" dist="25400" dir="5400000" algn="ctr" rotWithShape="0">
                    <a:srgbClr val="6E747A">
                      <a:alpha val="43000"/>
                    </a:srgbClr>
                  </a:outerShdw>
                </a:effectLst>
                <a:latin typeface="+mj-lt"/>
              </a:rPr>
              <a:t>Avrupa Nükleer Araştırma Merkezi (CERN)</a:t>
            </a:r>
            <a:endParaRPr lang="tr-TR"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625010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0877" y="857204"/>
            <a:ext cx="6007687" cy="2843943"/>
          </a:xfrm>
        </p:spPr>
      </p:pic>
      <p:sp>
        <p:nvSpPr>
          <p:cNvPr id="5" name="Dikdörtgen Belirtme Çizgisi 4"/>
          <p:cNvSpPr/>
          <p:nvPr/>
        </p:nvSpPr>
        <p:spPr>
          <a:xfrm>
            <a:off x="682388" y="409433"/>
            <a:ext cx="3372333" cy="1610436"/>
          </a:xfrm>
          <a:prstGeom prst="wedgeRectCallout">
            <a:avLst>
              <a:gd name="adj1" fmla="val 77458"/>
              <a:gd name="adj2" fmla="val 37283"/>
            </a:avLst>
          </a:prstGeom>
          <a:ln/>
        </p:spPr>
        <p:style>
          <a:lnRef idx="1">
            <a:schemeClr val="accent1"/>
          </a:lnRef>
          <a:fillRef idx="3">
            <a:schemeClr val="accent1"/>
          </a:fillRef>
          <a:effectRef idx="2">
            <a:schemeClr val="accent1"/>
          </a:effectRef>
          <a:fontRef idx="minor">
            <a:schemeClr val="lt1"/>
          </a:fontRef>
        </p:style>
        <p:txBody>
          <a:bodyPr rtlCol="0" anchor="ctr"/>
          <a:lstStyle/>
          <a:p>
            <a:pPr algn="just"/>
            <a:r>
              <a:rPr lang="tr-TR" dirty="0" smtClean="0">
                <a:solidFill>
                  <a:schemeClr val="tx1"/>
                </a:solidFill>
              </a:rPr>
              <a:t>Büyük </a:t>
            </a:r>
            <a:r>
              <a:rPr lang="tr-TR" dirty="0" err="1" smtClean="0">
                <a:solidFill>
                  <a:schemeClr val="tx1"/>
                </a:solidFill>
              </a:rPr>
              <a:t>Hadron</a:t>
            </a:r>
            <a:r>
              <a:rPr lang="tr-TR" dirty="0" smtClean="0">
                <a:solidFill>
                  <a:schemeClr val="tx1"/>
                </a:solidFill>
              </a:rPr>
              <a:t> Çarpıştırıcısı (LHC) 27 km uzunluğunda Fransa ve İsviçre sınırında Avrupa Nükleer Araştırma Merkezi’ne (CERN) bağlı olarak yapılmış devasa bir hızlandırıcıdır.</a:t>
            </a:r>
          </a:p>
        </p:txBody>
      </p:sp>
      <p:sp>
        <p:nvSpPr>
          <p:cNvPr id="11" name="Dikdörtgen Belirtme Çizgisi 10"/>
          <p:cNvSpPr/>
          <p:nvPr/>
        </p:nvSpPr>
        <p:spPr>
          <a:xfrm>
            <a:off x="682388" y="4309575"/>
            <a:ext cx="3409666" cy="1610436"/>
          </a:xfrm>
          <a:prstGeom prst="wedgeRectCallout">
            <a:avLst>
              <a:gd name="adj1" fmla="val 28753"/>
              <a:gd name="adj2" fmla="val -96615"/>
            </a:avLst>
          </a:prstGeom>
          <a:ln/>
        </p:spPr>
        <p:style>
          <a:lnRef idx="1">
            <a:schemeClr val="accent3"/>
          </a:lnRef>
          <a:fillRef idx="2">
            <a:schemeClr val="accent3"/>
          </a:fillRef>
          <a:effectRef idx="1">
            <a:schemeClr val="accent3"/>
          </a:effectRef>
          <a:fontRef idx="minor">
            <a:schemeClr val="dk1"/>
          </a:fontRef>
        </p:style>
        <p:txBody>
          <a:bodyPr rtlCol="0" anchor="ctr"/>
          <a:lstStyle/>
          <a:p>
            <a:pPr algn="just"/>
            <a:r>
              <a:rPr lang="tr-TR" dirty="0" smtClean="0">
                <a:solidFill>
                  <a:schemeClr val="tx1"/>
                </a:solidFill>
              </a:rPr>
              <a:t>Bilim insanları, protonları birbiriyle Büyük Patlama (</a:t>
            </a:r>
            <a:r>
              <a:rPr lang="tr-TR" dirty="0" err="1" smtClean="0">
                <a:solidFill>
                  <a:schemeClr val="tx1"/>
                </a:solidFill>
              </a:rPr>
              <a:t>Big</a:t>
            </a:r>
            <a:r>
              <a:rPr lang="tr-TR" dirty="0" smtClean="0">
                <a:solidFill>
                  <a:schemeClr val="tx1"/>
                </a:solidFill>
              </a:rPr>
              <a:t> </a:t>
            </a:r>
            <a:r>
              <a:rPr lang="tr-TR" dirty="0" err="1" smtClean="0">
                <a:solidFill>
                  <a:schemeClr val="tx1"/>
                </a:solidFill>
              </a:rPr>
              <a:t>Bang</a:t>
            </a:r>
            <a:r>
              <a:rPr lang="tr-TR" dirty="0" smtClean="0">
                <a:solidFill>
                  <a:schemeClr val="tx1"/>
                </a:solidFill>
              </a:rPr>
              <a:t>) anına benzer durumları oluşturmak için çarpıştırmaktadırlar.</a:t>
            </a:r>
            <a:endParaRPr lang="tr-TR" dirty="0">
              <a:solidFill>
                <a:schemeClr val="tx1"/>
              </a:solidFill>
            </a:endParaRPr>
          </a:p>
        </p:txBody>
      </p:sp>
      <p:sp>
        <p:nvSpPr>
          <p:cNvPr id="12" name="Dikdörtgen Belirtme Çizgisi 11"/>
          <p:cNvSpPr/>
          <p:nvPr/>
        </p:nvSpPr>
        <p:spPr>
          <a:xfrm>
            <a:off x="7427053" y="1596789"/>
            <a:ext cx="4476466" cy="1828800"/>
          </a:xfrm>
          <a:prstGeom prst="wedgeRectCallout">
            <a:avLst>
              <a:gd name="adj1" fmla="val -90650"/>
              <a:gd name="adj2" fmla="val -37563"/>
            </a:avLst>
          </a:prstGeom>
        </p:spPr>
        <p:style>
          <a:lnRef idx="0">
            <a:schemeClr val="accent2"/>
          </a:lnRef>
          <a:fillRef idx="3">
            <a:schemeClr val="accent2"/>
          </a:fillRef>
          <a:effectRef idx="3">
            <a:schemeClr val="accent2"/>
          </a:effectRef>
          <a:fontRef idx="minor">
            <a:schemeClr val="lt1"/>
          </a:fontRef>
        </p:style>
        <p:txBody>
          <a:bodyPr rtlCol="0" anchor="ctr"/>
          <a:lstStyle/>
          <a:p>
            <a:pPr algn="just"/>
            <a:endParaRPr lang="tr-TR" dirty="0">
              <a:solidFill>
                <a:schemeClr val="tx1"/>
              </a:solidFill>
            </a:endParaRPr>
          </a:p>
        </p:txBody>
      </p:sp>
      <p:sp>
        <p:nvSpPr>
          <p:cNvPr id="13" name="Dikdörtgen Belirtme Çizgisi 12"/>
          <p:cNvSpPr/>
          <p:nvPr/>
        </p:nvSpPr>
        <p:spPr>
          <a:xfrm>
            <a:off x="6919415" y="4165685"/>
            <a:ext cx="4012442" cy="2374710"/>
          </a:xfrm>
          <a:prstGeom prst="wedgeRectCallout">
            <a:avLst>
              <a:gd name="adj1" fmla="val -97285"/>
              <a:gd name="adj2" fmla="val -119576"/>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tr-TR" dirty="0">
              <a:solidFill>
                <a:schemeClr val="tx1"/>
              </a:solidFill>
            </a:endParaRPr>
          </a:p>
        </p:txBody>
      </p:sp>
      <p:sp>
        <p:nvSpPr>
          <p:cNvPr id="14" name="Dikdörtgen 13"/>
          <p:cNvSpPr/>
          <p:nvPr/>
        </p:nvSpPr>
        <p:spPr>
          <a:xfrm>
            <a:off x="7547212" y="1671263"/>
            <a:ext cx="4019796" cy="1754326"/>
          </a:xfrm>
          <a:prstGeom prst="rect">
            <a:avLst/>
          </a:prstGeom>
        </p:spPr>
        <p:txBody>
          <a:bodyPr wrap="square">
            <a:spAutoFit/>
          </a:bodyPr>
          <a:lstStyle/>
          <a:p>
            <a:pPr algn="ctr"/>
            <a:r>
              <a:rPr lang="tr-TR" dirty="0" smtClean="0">
                <a:solidFill>
                  <a:schemeClr val="tx1"/>
                </a:solidFill>
              </a:rPr>
              <a:t>Yapımına 1959 yılında başlanan bu hızlandırıcı zamanla, daha büyük ve güçlü hızlandırıcıların eklenmesiyle geliştirilmiş, </a:t>
            </a:r>
            <a:r>
              <a:rPr lang="es-ES" dirty="0"/>
              <a:t>yerin en az 100 m altında inşa edilmiş olan bir tünele </a:t>
            </a:r>
            <a:r>
              <a:rPr lang="es-ES" dirty="0" smtClean="0"/>
              <a:t>yerleştirilmiş</a:t>
            </a:r>
            <a:r>
              <a:rPr lang="tr-TR" dirty="0" smtClean="0"/>
              <a:t>tir.</a:t>
            </a:r>
            <a:endParaRPr lang="tr-TR" dirty="0">
              <a:solidFill>
                <a:schemeClr val="tx1"/>
              </a:solidFill>
            </a:endParaRPr>
          </a:p>
        </p:txBody>
      </p:sp>
      <p:sp>
        <p:nvSpPr>
          <p:cNvPr id="15" name="Dikdörtgen 14"/>
          <p:cNvSpPr/>
          <p:nvPr/>
        </p:nvSpPr>
        <p:spPr>
          <a:xfrm>
            <a:off x="7001301" y="4312693"/>
            <a:ext cx="3848669" cy="1754326"/>
          </a:xfrm>
          <a:prstGeom prst="rect">
            <a:avLst/>
          </a:prstGeom>
        </p:spPr>
        <p:txBody>
          <a:bodyPr wrap="square">
            <a:spAutoFit/>
          </a:bodyPr>
          <a:lstStyle/>
          <a:p>
            <a:pPr algn="just"/>
            <a:r>
              <a:rPr lang="tr-TR" dirty="0" smtClean="0">
                <a:solidFill>
                  <a:schemeClr val="tx1"/>
                </a:solidFill>
              </a:rPr>
              <a:t>Bir hızlandırıcının halka biçiminde olmasının birçok pratik nedeni vardır: düz bir çizgiye göre tekrarlanması, zıt yönde ilerleyen parçacıkların çarpışması için birçok nokta ve bir halka depo oluşturmaya yarar.</a:t>
            </a:r>
            <a:endParaRPr lang="tr-TR" dirty="0">
              <a:solidFill>
                <a:schemeClr val="tx1"/>
              </a:solidFill>
            </a:endParaRPr>
          </a:p>
        </p:txBody>
      </p:sp>
    </p:spTree>
    <p:extLst>
      <p:ext uri="{BB962C8B-B14F-4D97-AF65-F5344CB8AC3E}">
        <p14:creationId xmlns:p14="http://schemas.microsoft.com/office/powerpoint/2010/main" val="947807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Unvan 1"/>
          <p:cNvSpPr txBox="1">
            <a:spLocks/>
          </p:cNvSpPr>
          <p:nvPr/>
        </p:nvSpPr>
        <p:spPr>
          <a:xfrm>
            <a:off x="627797" y="27186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tr-TR" b="1" dirty="0" smtClean="0">
                <a:solidFill>
                  <a:schemeClr val="accent1">
                    <a:lumMod val="75000"/>
                  </a:schemeClr>
                </a:solidFill>
                <a:effectLst>
                  <a:outerShdw blurRad="38100" dist="38100" dir="2700000" algn="tl">
                    <a:srgbClr val="000000">
                      <a:alpha val="43137"/>
                    </a:srgbClr>
                  </a:outerShdw>
                </a:effectLst>
              </a:rPr>
              <a:t>Üç dakikada: CERN nedir?(video)</a:t>
            </a:r>
            <a:endParaRPr lang="tr-TR" b="1" dirty="0">
              <a:solidFill>
                <a:schemeClr val="accent1">
                  <a:lumMod val="75000"/>
                </a:schemeClr>
              </a:solidFill>
              <a:effectLst>
                <a:outerShdw blurRad="38100" dist="38100" dir="2700000" algn="tl">
                  <a:srgbClr val="000000">
                    <a:alpha val="43137"/>
                  </a:srgbClr>
                </a:outerShdw>
              </a:effectLst>
            </a:endParaRPr>
          </a:p>
        </p:txBody>
      </p:sp>
      <p:sp>
        <p:nvSpPr>
          <p:cNvPr id="7" name="Unvan 1"/>
          <p:cNvSpPr>
            <a:spLocks noGrp="1"/>
          </p:cNvSpPr>
          <p:nvPr>
            <p:ph type="title"/>
          </p:nvPr>
        </p:nvSpPr>
        <p:spPr>
          <a:xfrm>
            <a:off x="627797" y="5677468"/>
            <a:ext cx="9921378" cy="1064123"/>
          </a:xfrm>
        </p:spPr>
        <p:txBody>
          <a:bodyPr>
            <a:normAutofit/>
          </a:bodyPr>
          <a:lstStyle/>
          <a:p>
            <a:pPr algn="ctr"/>
            <a:r>
              <a:rPr lang="tr-TR" sz="2400" b="1" dirty="0">
                <a:solidFill>
                  <a:schemeClr val="accent1">
                    <a:lumMod val="75000"/>
                  </a:schemeClr>
                </a:solidFill>
                <a:effectLst>
                  <a:outerShdw blurRad="38100" dist="38100" dir="2700000" algn="tl">
                    <a:srgbClr val="000000">
                      <a:alpha val="43137"/>
                    </a:srgbClr>
                  </a:outerShdw>
                </a:effectLst>
              </a:rPr>
              <a:t>http://cds.cern.ch/record/986165</a:t>
            </a:r>
          </a:p>
        </p:txBody>
      </p:sp>
      <p:pic>
        <p:nvPicPr>
          <p:cNvPr id="2" name="Resim 1"/>
          <p:cNvPicPr>
            <a:picLocks noChangeAspect="1"/>
          </p:cNvPicPr>
          <p:nvPr/>
        </p:nvPicPr>
        <p:blipFill>
          <a:blip r:embed="rId2"/>
          <a:stretch>
            <a:fillRect/>
          </a:stretch>
        </p:blipFill>
        <p:spPr>
          <a:xfrm>
            <a:off x="2794734" y="1308586"/>
            <a:ext cx="6181725" cy="4657725"/>
          </a:xfrm>
          <a:prstGeom prst="rect">
            <a:avLst/>
          </a:prstGeom>
        </p:spPr>
      </p:pic>
    </p:spTree>
    <p:extLst>
      <p:ext uri="{BB962C8B-B14F-4D97-AF65-F5344CB8AC3E}">
        <p14:creationId xmlns:p14="http://schemas.microsoft.com/office/powerpoint/2010/main" val="7597968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1238585"/>
            <a:ext cx="10515600" cy="1325563"/>
          </a:xfrm>
        </p:spPr>
        <p:txBody>
          <a:bodyPr>
            <a:normAutofit/>
          </a:bodyPr>
          <a:lstStyle/>
          <a:p>
            <a:pPr algn="ctr"/>
            <a:r>
              <a:rPr lang="tr-TR" sz="7200" dirty="0" smtClean="0"/>
              <a:t>HIGGS HAKKINDA</a:t>
            </a:r>
            <a:endParaRPr lang="tr-TR" sz="7200" dirty="0"/>
          </a:p>
        </p:txBody>
      </p:sp>
      <p:sp>
        <p:nvSpPr>
          <p:cNvPr id="3" name="İçerik Yer Tutucusu 2"/>
          <p:cNvSpPr>
            <a:spLocks noGrp="1"/>
          </p:cNvSpPr>
          <p:nvPr>
            <p:ph idx="1"/>
          </p:nvPr>
        </p:nvSpPr>
        <p:spPr>
          <a:xfrm>
            <a:off x="1233984" y="3012986"/>
            <a:ext cx="7500583" cy="2719075"/>
          </a:xfrm>
        </p:spPr>
        <p:txBody>
          <a:bodyPr/>
          <a:lstStyle/>
          <a:p>
            <a:r>
              <a:rPr lang="tr-TR" dirty="0" smtClean="0"/>
              <a:t>STANDART </a:t>
            </a:r>
            <a:r>
              <a:rPr lang="tr-TR" dirty="0"/>
              <a:t>MODEL</a:t>
            </a:r>
          </a:p>
          <a:p>
            <a:r>
              <a:rPr lang="tr-TR" dirty="0" smtClean="0"/>
              <a:t>HIGGS BOZONU ve ALANI</a:t>
            </a:r>
          </a:p>
          <a:p>
            <a:r>
              <a:rPr lang="tr-TR" dirty="0" smtClean="0"/>
              <a:t>HIGGS’İ BULMAK İÇİN: HIZLANDIRICILAR</a:t>
            </a:r>
          </a:p>
          <a:p>
            <a:r>
              <a:rPr lang="tr-TR" dirty="0" smtClean="0"/>
              <a:t>PEKİ YA SONRA?</a:t>
            </a:r>
          </a:p>
          <a:p>
            <a:pPr marL="0" indent="0">
              <a:buNone/>
            </a:pPr>
            <a:endParaRPr lang="tr-TR" dirty="0" smtClean="0"/>
          </a:p>
        </p:txBody>
      </p:sp>
    </p:spTree>
    <p:extLst>
      <p:ext uri="{BB962C8B-B14F-4D97-AF65-F5344CB8AC3E}">
        <p14:creationId xmlns:p14="http://schemas.microsoft.com/office/powerpoint/2010/main" val="36340135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txBox="1">
            <a:spLocks noGrp="1"/>
          </p:cNvSpPr>
          <p:nvPr>
            <p:ph idx="1"/>
          </p:nvPr>
        </p:nvSpPr>
        <p:spPr>
          <a:xfrm>
            <a:off x="0" y="473899"/>
            <a:ext cx="3051412" cy="6093976"/>
          </a:xfrm>
          <a:prstGeom prst="rect">
            <a:avLst/>
          </a:prstGeom>
          <a:noFill/>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r-TR" sz="4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Samanlıkta iğne aramak değil…</a:t>
            </a:r>
          </a:p>
          <a:p>
            <a:r>
              <a:rPr lang="tr-TR" sz="4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Büyük bir samanlıkta diğerlerine benzer samanı aramak gibi…</a:t>
            </a:r>
            <a:endParaRPr lang="tr-TR" sz="48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859" y="339392"/>
            <a:ext cx="8969661" cy="1991398"/>
          </a:xfrm>
          <a:prstGeom prst="rect">
            <a:avLst/>
          </a:prstGeom>
        </p:spPr>
      </p:pic>
      <p:sp>
        <p:nvSpPr>
          <p:cNvPr id="6" name="Metin kutusu 5"/>
          <p:cNvSpPr txBox="1"/>
          <p:nvPr/>
        </p:nvSpPr>
        <p:spPr>
          <a:xfrm>
            <a:off x="3166279" y="2683830"/>
            <a:ext cx="2524837" cy="2031325"/>
          </a:xfrm>
          <a:prstGeom prst="rect">
            <a:avLst/>
          </a:prstGeom>
          <a:noFill/>
        </p:spPr>
        <p:txBody>
          <a:bodyPr wrap="square" rtlCol="0">
            <a:spAutoFit/>
          </a:bodyPr>
          <a:lstStyle/>
          <a:p>
            <a:pPr algn="just"/>
            <a:r>
              <a:rPr lang="tr-TR" dirty="0" smtClean="0"/>
              <a:t>Protonlar ışık hızının yaklaşık %99.9999991 kadar hızlandırılırlar. Protonların içerisindeki </a:t>
            </a:r>
            <a:r>
              <a:rPr lang="tr-TR" dirty="0" err="1" smtClean="0"/>
              <a:t>gluonlar</a:t>
            </a:r>
            <a:r>
              <a:rPr lang="tr-TR" dirty="0" smtClean="0"/>
              <a:t> ve </a:t>
            </a:r>
            <a:r>
              <a:rPr lang="tr-TR" dirty="0" err="1" smtClean="0"/>
              <a:t>kuarklar</a:t>
            </a:r>
            <a:r>
              <a:rPr lang="tr-TR" dirty="0" smtClean="0"/>
              <a:t> yeterli enerji ile </a:t>
            </a:r>
            <a:r>
              <a:rPr lang="tr-TR" dirty="0" err="1" smtClean="0"/>
              <a:t>Higgs</a:t>
            </a:r>
            <a:r>
              <a:rPr lang="tr-TR" dirty="0" smtClean="0"/>
              <a:t> parçacığına </a:t>
            </a:r>
            <a:r>
              <a:rPr lang="tr-TR" dirty="0" err="1" smtClean="0"/>
              <a:t>bozunur</a:t>
            </a:r>
            <a:r>
              <a:rPr lang="tr-TR" dirty="0" smtClean="0"/>
              <a:t>.</a:t>
            </a:r>
            <a:endParaRPr lang="tr-TR" dirty="0"/>
          </a:p>
        </p:txBody>
      </p:sp>
      <p:sp>
        <p:nvSpPr>
          <p:cNvPr id="7" name="Dikdörtgen 6"/>
          <p:cNvSpPr/>
          <p:nvPr/>
        </p:nvSpPr>
        <p:spPr>
          <a:xfrm>
            <a:off x="6132399" y="2667082"/>
            <a:ext cx="2834179" cy="2585323"/>
          </a:xfrm>
          <a:prstGeom prst="rect">
            <a:avLst/>
          </a:prstGeom>
        </p:spPr>
        <p:txBody>
          <a:bodyPr wrap="square">
            <a:spAutoFit/>
          </a:bodyPr>
          <a:lstStyle/>
          <a:p>
            <a:pPr algn="just">
              <a:spcBef>
                <a:spcPts val="600"/>
              </a:spcBef>
            </a:pPr>
            <a:r>
              <a:rPr lang="en-US" dirty="0" err="1" smtClean="0"/>
              <a:t>Higgs’in</a:t>
            </a:r>
            <a:r>
              <a:rPr lang="en-US" dirty="0" smtClean="0"/>
              <a:t> </a:t>
            </a:r>
            <a:r>
              <a:rPr lang="en-US" dirty="0" err="1" smtClean="0"/>
              <a:t>ömrü</a:t>
            </a:r>
            <a:r>
              <a:rPr lang="en-US" dirty="0" smtClean="0"/>
              <a:t> 10</a:t>
            </a:r>
            <a:r>
              <a:rPr lang="en-US" baseline="30000" dirty="0" smtClean="0"/>
              <a:t>-22</a:t>
            </a:r>
            <a:r>
              <a:rPr lang="en-US" dirty="0" smtClean="0"/>
              <a:t> </a:t>
            </a:r>
            <a:r>
              <a:rPr lang="en-US" dirty="0" err="1" smtClean="0"/>
              <a:t>saniyedir</a:t>
            </a:r>
            <a:r>
              <a:rPr lang="en-US" dirty="0" smtClean="0"/>
              <a:t>, </a:t>
            </a:r>
            <a:r>
              <a:rPr lang="en-US" dirty="0" err="1" smtClean="0"/>
              <a:t>ve</a:t>
            </a:r>
            <a:r>
              <a:rPr lang="en-US" dirty="0" smtClean="0"/>
              <a:t> </a:t>
            </a:r>
            <a:r>
              <a:rPr lang="en-US" dirty="0" err="1" smtClean="0"/>
              <a:t>hemen</a:t>
            </a:r>
            <a:r>
              <a:rPr lang="en-US" dirty="0" smtClean="0"/>
              <a:t> </a:t>
            </a:r>
            <a:r>
              <a:rPr lang="en-US" dirty="0" err="1" smtClean="0"/>
              <a:t>kendinden</a:t>
            </a:r>
            <a:r>
              <a:rPr lang="en-US" dirty="0" smtClean="0"/>
              <a:t> </a:t>
            </a:r>
            <a:r>
              <a:rPr lang="en-US" dirty="0" err="1" smtClean="0"/>
              <a:t>hafif</a:t>
            </a:r>
            <a:r>
              <a:rPr lang="en-US" dirty="0" smtClean="0"/>
              <a:t> </a:t>
            </a:r>
            <a:r>
              <a:rPr lang="en-US" dirty="0" err="1" smtClean="0"/>
              <a:t>parçacıklara</a:t>
            </a:r>
            <a:r>
              <a:rPr lang="en-US" dirty="0" smtClean="0"/>
              <a:t> </a:t>
            </a:r>
            <a:r>
              <a:rPr lang="en-US" dirty="0" err="1" smtClean="0"/>
              <a:t>bozunur</a:t>
            </a:r>
            <a:r>
              <a:rPr lang="en-US" dirty="0" smtClean="0"/>
              <a:t>.  Bu </a:t>
            </a:r>
            <a:r>
              <a:rPr lang="en-US" dirty="0" err="1" smtClean="0"/>
              <a:t>bozunma</a:t>
            </a:r>
            <a:r>
              <a:rPr lang="en-US" dirty="0" smtClean="0"/>
              <a:t> </a:t>
            </a:r>
            <a:r>
              <a:rPr lang="en-US" dirty="0" err="1" smtClean="0"/>
              <a:t>farklı</a:t>
            </a:r>
            <a:r>
              <a:rPr lang="en-US" dirty="0" smtClean="0"/>
              <a:t> </a:t>
            </a:r>
            <a:r>
              <a:rPr lang="en-US" dirty="0" err="1" smtClean="0"/>
              <a:t>şekillerde</a:t>
            </a:r>
            <a:r>
              <a:rPr lang="en-US" dirty="0" smtClean="0"/>
              <a:t> </a:t>
            </a:r>
            <a:r>
              <a:rPr lang="en-US" dirty="0" err="1" smtClean="0"/>
              <a:t>gerçekleşir</a:t>
            </a:r>
            <a:r>
              <a:rPr lang="en-US" dirty="0" smtClean="0"/>
              <a:t>.</a:t>
            </a:r>
            <a:r>
              <a:rPr lang="tr-TR" dirty="0" smtClean="0"/>
              <a:t> Dolayısıyla </a:t>
            </a:r>
            <a:r>
              <a:rPr lang="tr-TR" dirty="0" err="1" smtClean="0"/>
              <a:t>Higgs</a:t>
            </a:r>
            <a:r>
              <a:rPr lang="tr-TR" dirty="0" smtClean="0"/>
              <a:t> doğrudan doğruya gözlemlenmez, sadece bölünmesiyle ortaya çıkan parçaları gözlenebilir.</a:t>
            </a:r>
            <a:endParaRPr lang="en-US" dirty="0" smtClean="0"/>
          </a:p>
        </p:txBody>
      </p:sp>
      <p:sp>
        <p:nvSpPr>
          <p:cNvPr id="8" name="Metin kutusu 7"/>
          <p:cNvSpPr txBox="1"/>
          <p:nvPr/>
        </p:nvSpPr>
        <p:spPr>
          <a:xfrm>
            <a:off x="9407861" y="2667082"/>
            <a:ext cx="2347415" cy="3416320"/>
          </a:xfrm>
          <a:prstGeom prst="rect">
            <a:avLst/>
          </a:prstGeom>
          <a:noFill/>
        </p:spPr>
        <p:txBody>
          <a:bodyPr wrap="square" rtlCol="0">
            <a:spAutoFit/>
          </a:bodyPr>
          <a:lstStyle/>
          <a:p>
            <a:pPr algn="just"/>
            <a:r>
              <a:rPr lang="tr-TR" dirty="0" smtClean="0"/>
              <a:t>Bu oluşan parçacıklar Büyük </a:t>
            </a:r>
            <a:r>
              <a:rPr lang="tr-TR" dirty="0" err="1" smtClean="0"/>
              <a:t>Hadron</a:t>
            </a:r>
            <a:r>
              <a:rPr lang="tr-TR" dirty="0" smtClean="0"/>
              <a:t> </a:t>
            </a:r>
            <a:r>
              <a:rPr lang="tr-TR" dirty="0" err="1" smtClean="0"/>
              <a:t>Çarpıştırıcısı’nın</a:t>
            </a:r>
            <a:r>
              <a:rPr lang="tr-TR" dirty="0" smtClean="0"/>
              <a:t> detektörleriyle tespit edilir. Peter </a:t>
            </a:r>
            <a:r>
              <a:rPr lang="tr-TR" dirty="0" err="1" smtClean="0"/>
              <a:t>Higgs’in</a:t>
            </a:r>
            <a:r>
              <a:rPr lang="tr-TR" dirty="0" smtClean="0"/>
              <a:t> teorisinden 48 yıl sonra 2012 yılında </a:t>
            </a:r>
            <a:r>
              <a:rPr lang="tr-TR" dirty="0" err="1" smtClean="0"/>
              <a:t>Cern’de</a:t>
            </a:r>
            <a:r>
              <a:rPr lang="tr-TR" dirty="0" smtClean="0"/>
              <a:t> yapılan deneylerde bu parçacığın varlığı doğrulandı. </a:t>
            </a:r>
          </a:p>
          <a:p>
            <a:pPr algn="just"/>
            <a:endParaRPr lang="tr-TR" dirty="0"/>
          </a:p>
        </p:txBody>
      </p:sp>
    </p:spTree>
    <p:extLst>
      <p:ext uri="{BB962C8B-B14F-4D97-AF65-F5344CB8AC3E}">
        <p14:creationId xmlns:p14="http://schemas.microsoft.com/office/powerpoint/2010/main" val="375816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17243" y="668741"/>
            <a:ext cx="5874757" cy="3366688"/>
          </a:xfrm>
        </p:spPr>
      </p:pic>
      <p:sp>
        <p:nvSpPr>
          <p:cNvPr id="5" name="Dikdörtgen 4"/>
          <p:cNvSpPr/>
          <p:nvPr/>
        </p:nvSpPr>
        <p:spPr>
          <a:xfrm>
            <a:off x="462101" y="4879777"/>
            <a:ext cx="4860526" cy="1323439"/>
          </a:xfrm>
          <a:prstGeom prst="rect">
            <a:avLst/>
          </a:prstGeom>
        </p:spPr>
        <p:txBody>
          <a:bodyPr wrap="square">
            <a:spAutoFit/>
          </a:bodyPr>
          <a:lstStyle/>
          <a:p>
            <a:pPr algn="just" fontAlgn="base"/>
            <a:r>
              <a:rPr lang="tr-TR" sz="2000" dirty="0" err="1"/>
              <a:t>Cern’deki</a:t>
            </a:r>
            <a:r>
              <a:rPr lang="tr-TR" sz="2000" dirty="0"/>
              <a:t> Atlas ve CMS deneylerinde büyük </a:t>
            </a:r>
            <a:r>
              <a:rPr lang="tr-TR" sz="2000" dirty="0" err="1"/>
              <a:t>hadron</a:t>
            </a:r>
            <a:r>
              <a:rPr lang="tr-TR" sz="2000" dirty="0"/>
              <a:t> çarpıştırıcısıyla protonlar yüksek enerjide çarpıştırıldı. </a:t>
            </a:r>
            <a:r>
              <a:rPr lang="tr-TR" sz="2000" dirty="0" smtClean="0"/>
              <a:t>CERN, “</a:t>
            </a:r>
            <a:r>
              <a:rPr lang="tr-TR" sz="2000" dirty="0" err="1" smtClean="0"/>
              <a:t>Higgs</a:t>
            </a:r>
            <a:r>
              <a:rPr lang="tr-TR" sz="2000" dirty="0" smtClean="0"/>
              <a:t> </a:t>
            </a:r>
            <a:r>
              <a:rPr lang="tr-TR" sz="2000" dirty="0" err="1"/>
              <a:t>bozonu</a:t>
            </a:r>
            <a:r>
              <a:rPr lang="tr-TR" sz="2000" dirty="0"/>
              <a:t> ile tutarlı” bir parçacığı keşfettiğini açıkladı.</a:t>
            </a:r>
          </a:p>
        </p:txBody>
      </p:sp>
      <p:pic>
        <p:nvPicPr>
          <p:cNvPr id="7" name="Resi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271" y="423081"/>
            <a:ext cx="6908298" cy="350601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Dikdörtgen 7"/>
          <p:cNvSpPr/>
          <p:nvPr/>
        </p:nvSpPr>
        <p:spPr>
          <a:xfrm>
            <a:off x="7247569" y="4418111"/>
            <a:ext cx="3528549" cy="2246769"/>
          </a:xfrm>
          <a:prstGeom prst="rect">
            <a:avLst/>
          </a:prstGeom>
        </p:spPr>
        <p:txBody>
          <a:bodyPr wrap="square">
            <a:spAutoFit/>
          </a:bodyPr>
          <a:lstStyle/>
          <a:p>
            <a:pPr algn="just" fontAlgn="base"/>
            <a:r>
              <a:rPr lang="tr-TR" sz="2000" dirty="0"/>
              <a:t>8 Ekim 2013’ te Nobel fizik ödülü atom altı parçacıkların kütle kökeni anlayışımıza katkıda bulunan bu mekanizmanın keşfi için François </a:t>
            </a:r>
            <a:r>
              <a:rPr lang="tr-TR" sz="2000" dirty="0" err="1"/>
              <a:t>Englert</a:t>
            </a:r>
            <a:r>
              <a:rPr lang="tr-TR" sz="2000" dirty="0"/>
              <a:t> ve Peter </a:t>
            </a:r>
            <a:r>
              <a:rPr lang="tr-TR" sz="2000" dirty="0" err="1"/>
              <a:t>Higgs’e</a:t>
            </a:r>
            <a:r>
              <a:rPr lang="tr-TR" sz="2000" dirty="0"/>
              <a:t> ortaklaşa olarak verildi.</a:t>
            </a:r>
          </a:p>
        </p:txBody>
      </p:sp>
      <p:pic>
        <p:nvPicPr>
          <p:cNvPr id="6" name="Resim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3953056" flipH="1">
            <a:off x="10519442" y="3026325"/>
            <a:ext cx="537118" cy="989886"/>
          </a:xfrm>
          <a:prstGeom prst="rect">
            <a:avLst/>
          </a:prstGeom>
          <a:ln>
            <a:noFill/>
          </a:ln>
          <a:effectLst>
            <a:outerShdw blurRad="292100" dist="139700" dir="2700000" algn="tl" rotWithShape="0">
              <a:srgbClr val="333333">
                <a:alpha val="65000"/>
              </a:srgbClr>
            </a:outerShdw>
          </a:effectLst>
        </p:spPr>
      </p:pic>
      <p:pic>
        <p:nvPicPr>
          <p:cNvPr id="9" name="Resim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2714" y="4516496"/>
            <a:ext cx="937904" cy="925454"/>
          </a:xfrm>
          <a:prstGeom prst="ellipse">
            <a:avLst/>
          </a:prstGeom>
          <a:ln>
            <a:noFill/>
          </a:ln>
          <a:effectLst>
            <a:softEdge rad="112500"/>
          </a:effectLst>
        </p:spPr>
      </p:pic>
    </p:spTree>
    <p:extLst>
      <p:ext uri="{BB962C8B-B14F-4D97-AF65-F5344CB8AC3E}">
        <p14:creationId xmlns:p14="http://schemas.microsoft.com/office/powerpoint/2010/main" val="352593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564"/>
            <a:ext cx="12192000" cy="6855645"/>
          </a:xfrm>
          <a:prstGeom prst="rect">
            <a:avLst/>
          </a:prstGeom>
        </p:spPr>
      </p:pic>
      <p:sp>
        <p:nvSpPr>
          <p:cNvPr id="7" name="Metin kutusu 6"/>
          <p:cNvSpPr txBox="1"/>
          <p:nvPr/>
        </p:nvSpPr>
        <p:spPr>
          <a:xfrm>
            <a:off x="4865887" y="2331526"/>
            <a:ext cx="2129051" cy="646331"/>
          </a:xfrm>
          <a:prstGeom prst="rect">
            <a:avLst/>
          </a:prstGeom>
          <a:noFill/>
        </p:spPr>
        <p:txBody>
          <a:bodyPr wrap="square" rtlCol="0">
            <a:spAutoFit/>
          </a:bodyPr>
          <a:lstStyle/>
          <a:p>
            <a:r>
              <a:rPr lang="tr-TR" b="1" spc="50" dirty="0" smtClean="0">
                <a:ln w="9525" cmpd="sng">
                  <a:solidFill>
                    <a:schemeClr val="accent1"/>
                  </a:solidFill>
                  <a:prstDash val="solid"/>
                </a:ln>
                <a:solidFill>
                  <a:srgbClr val="70AD47">
                    <a:tint val="1000"/>
                  </a:srgbClr>
                </a:solidFill>
                <a:effectLst>
                  <a:glow rad="38100">
                    <a:schemeClr val="accent1">
                      <a:alpha val="40000"/>
                    </a:schemeClr>
                  </a:glow>
                </a:effectLst>
              </a:rPr>
              <a:t>Temel parçacıklar oluşmayacaktı…</a:t>
            </a:r>
            <a:endParaRPr lang="tr-TR"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9" name="Metin kutusu 8"/>
          <p:cNvSpPr txBox="1"/>
          <p:nvPr/>
        </p:nvSpPr>
        <p:spPr>
          <a:xfrm>
            <a:off x="7798606" y="1717681"/>
            <a:ext cx="3495374" cy="923330"/>
          </a:xfrm>
          <a:prstGeom prst="rect">
            <a:avLst/>
          </a:prstGeom>
          <a:noFill/>
        </p:spPr>
        <p:txBody>
          <a:bodyPr wrap="square" rtlCol="0">
            <a:spAutoFit/>
          </a:bodyPr>
          <a:lstStyle/>
          <a:p>
            <a:r>
              <a:rPr lang="tr-TR" b="1" spc="50" dirty="0" smtClean="0">
                <a:ln w="9525" cmpd="sng">
                  <a:solidFill>
                    <a:schemeClr val="accent1"/>
                  </a:solidFill>
                  <a:prstDash val="solid"/>
                </a:ln>
                <a:solidFill>
                  <a:srgbClr val="70AD47">
                    <a:tint val="1000"/>
                  </a:srgbClr>
                </a:solidFill>
                <a:effectLst>
                  <a:glow rad="38100">
                    <a:schemeClr val="accent1">
                      <a:alpha val="40000"/>
                    </a:schemeClr>
                  </a:glow>
                </a:effectLst>
              </a:rPr>
              <a:t>Atomlar oluşmayacağından madde, yıldızlar, galaksiler oluşmayacaktı…</a:t>
            </a:r>
            <a:endParaRPr lang="tr-TR"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Dikdörtgen 9"/>
          <p:cNvSpPr/>
          <p:nvPr/>
        </p:nvSpPr>
        <p:spPr>
          <a:xfrm>
            <a:off x="-1689355" y="-37922"/>
            <a:ext cx="7407004" cy="2585323"/>
          </a:xfrm>
          <a:prstGeom prst="rect">
            <a:avLst/>
          </a:prstGeom>
          <a:noFill/>
        </p:spPr>
        <p:txBody>
          <a:bodyPr wrap="square" lIns="91440" tIns="45720" rIns="91440" bIns="45720">
            <a:spAutoFit/>
          </a:bodyPr>
          <a:lstStyle/>
          <a:p>
            <a:pPr algn="ctr"/>
            <a:r>
              <a:rPr lang="tr-TR"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rPr>
              <a:t>Peki </a:t>
            </a:r>
            <a:r>
              <a:rPr lang="tr-TR" sz="5400" b="1" spc="50" dirty="0" err="1" smtClean="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rPr>
              <a:t>Higgs</a:t>
            </a:r>
            <a:r>
              <a:rPr lang="tr-TR"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rPr>
              <a:t> neden </a:t>
            </a:r>
          </a:p>
          <a:p>
            <a:pPr algn="ctr"/>
            <a:r>
              <a:rPr lang="tr-TR"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rPr>
              <a:t>bu kadar </a:t>
            </a:r>
          </a:p>
          <a:p>
            <a:pPr algn="ctr"/>
            <a:r>
              <a:rPr lang="tr-TR"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rPr>
              <a:t>önemli?</a:t>
            </a:r>
            <a:endParaRPr lang="tr-TR" sz="5400" b="1" spc="50" dirty="0">
              <a:ln w="9525" cmpd="sng">
                <a:solidFill>
                  <a:schemeClr val="accent1"/>
                </a:solidFill>
                <a:prstDash val="solid"/>
              </a:ln>
              <a:solidFill>
                <a:srgbClr val="70AD47">
                  <a:tint val="1000"/>
                </a:srgbClr>
              </a:solidFill>
              <a:effectLst>
                <a:glow rad="38100">
                  <a:schemeClr val="accent1">
                    <a:alpha val="40000"/>
                  </a:schemeClr>
                </a:glow>
              </a:effectLst>
              <a:latin typeface="Chiller" panose="04020404031007020602" pitchFamily="82" charset="0"/>
            </a:endParaRPr>
          </a:p>
        </p:txBody>
      </p:sp>
      <p:pic>
        <p:nvPicPr>
          <p:cNvPr id="11" name="Resim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816474">
            <a:off x="4170044" y="2506668"/>
            <a:ext cx="539730" cy="963406"/>
          </a:xfrm>
          <a:prstGeom prst="rect">
            <a:avLst/>
          </a:prstGeom>
        </p:spPr>
      </p:pic>
      <p:pic>
        <p:nvPicPr>
          <p:cNvPr id="12" name="Resim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904334">
            <a:off x="6896373" y="2020360"/>
            <a:ext cx="539730" cy="963406"/>
          </a:xfrm>
          <a:prstGeom prst="rect">
            <a:avLst/>
          </a:prstGeom>
        </p:spPr>
      </p:pic>
      <p:sp>
        <p:nvSpPr>
          <p:cNvPr id="3" name="Patlama 2 2"/>
          <p:cNvSpPr/>
          <p:nvPr/>
        </p:nvSpPr>
        <p:spPr>
          <a:xfrm>
            <a:off x="-207709" y="2387013"/>
            <a:ext cx="4240503" cy="2116748"/>
          </a:xfrm>
          <a:prstGeom prst="irregularSeal2">
            <a:avLst/>
          </a:prstGeom>
          <a:ln>
            <a:noFill/>
          </a:ln>
        </p:spPr>
        <p:style>
          <a:lnRef idx="1">
            <a:schemeClr val="accent2"/>
          </a:lnRef>
          <a:fillRef idx="1002">
            <a:schemeClr val="dk2"/>
          </a:fillRef>
          <a:effectRef idx="2">
            <a:schemeClr val="accent2"/>
          </a:effectRef>
          <a:fontRef idx="minor">
            <a:schemeClr val="lt1"/>
          </a:fontRef>
        </p:style>
        <p:txBody>
          <a:bodyPr rtlCol="0" anchor="ctr"/>
          <a:lstStyle/>
          <a:p>
            <a:pPr algn="ctr"/>
            <a:r>
              <a:rPr lang="tr-TR" dirty="0" err="1"/>
              <a:t>Higgs</a:t>
            </a:r>
            <a:r>
              <a:rPr lang="tr-TR" dirty="0"/>
              <a:t> </a:t>
            </a:r>
            <a:r>
              <a:rPr lang="tr-TR" dirty="0" smtClean="0"/>
              <a:t>alanı ya da parçacığı olmasaydı..</a:t>
            </a:r>
            <a:endParaRPr lang="tr-TR" dirty="0"/>
          </a:p>
          <a:p>
            <a:pPr algn="ctr"/>
            <a:endParaRPr lang="tr-TR" dirty="0"/>
          </a:p>
        </p:txBody>
      </p:sp>
      <p:pic>
        <p:nvPicPr>
          <p:cNvPr id="5" name="Resi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8299" y="4195360"/>
            <a:ext cx="6304239" cy="2413342"/>
          </a:xfrm>
          <a:prstGeom prst="rect">
            <a:avLst/>
          </a:prstGeom>
        </p:spPr>
      </p:pic>
    </p:spTree>
    <p:extLst>
      <p:ext uri="{BB962C8B-B14F-4D97-AF65-F5344CB8AC3E}">
        <p14:creationId xmlns:p14="http://schemas.microsoft.com/office/powerpoint/2010/main" val="27322861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537" y="163773"/>
            <a:ext cx="3502084" cy="331822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4" name="İçerik Yer Tutucus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8590" y="3347071"/>
            <a:ext cx="6647052" cy="351092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Dikdörtgen 4"/>
          <p:cNvSpPr/>
          <p:nvPr/>
        </p:nvSpPr>
        <p:spPr>
          <a:xfrm>
            <a:off x="5254388" y="679817"/>
            <a:ext cx="7137779" cy="1754326"/>
          </a:xfrm>
          <a:prstGeom prst="rect">
            <a:avLst/>
          </a:prstGeom>
          <a:noFill/>
        </p:spPr>
        <p:txBody>
          <a:bodyPr wrap="square" lIns="91440" tIns="45720" rIns="91440" bIns="45720">
            <a:spAutoFit/>
          </a:bodyPr>
          <a:lstStyle/>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Peki…Standart Model (SM)</a:t>
            </a:r>
          </a:p>
          <a:p>
            <a:pPr algn="ctr"/>
            <a:r>
              <a:rPr lang="tr-TR"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y</a:t>
            </a: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eterli mi?</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
        <p:nvSpPr>
          <p:cNvPr id="6" name="Dikdörtgen 5"/>
          <p:cNvSpPr/>
          <p:nvPr/>
        </p:nvSpPr>
        <p:spPr>
          <a:xfrm>
            <a:off x="6346209" y="2483991"/>
            <a:ext cx="5404513" cy="4093428"/>
          </a:xfrm>
          <a:prstGeom prst="rect">
            <a:avLst/>
          </a:prstGeom>
        </p:spPr>
        <p:txBody>
          <a:bodyPr wrap="square">
            <a:spAutoFit/>
          </a:bodyPr>
          <a:lstStyle/>
          <a:p>
            <a:pPr algn="just">
              <a:spcBef>
                <a:spcPts val="600"/>
              </a:spcBef>
            </a:pPr>
            <a:r>
              <a:rPr lang="en-US" sz="2400" b="1" dirty="0" smtClean="0"/>
              <a:t>Higgs</a:t>
            </a:r>
            <a:r>
              <a:rPr lang="tr-TR" sz="2400" b="1" dirty="0" smtClean="0"/>
              <a:t>,</a:t>
            </a:r>
            <a:r>
              <a:rPr lang="en-US" sz="2400" b="1" dirty="0" smtClean="0"/>
              <a:t> </a:t>
            </a:r>
            <a:r>
              <a:rPr lang="en-US" sz="2400" b="1" dirty="0" err="1" smtClean="0"/>
              <a:t>şu</a:t>
            </a:r>
            <a:r>
              <a:rPr lang="en-US" sz="2400" b="1" dirty="0" smtClean="0"/>
              <a:t> </a:t>
            </a:r>
            <a:r>
              <a:rPr lang="en-US" sz="2400" b="1" dirty="0" err="1" smtClean="0"/>
              <a:t>anki</a:t>
            </a:r>
            <a:r>
              <a:rPr lang="en-US" sz="2400" b="1" dirty="0" smtClean="0"/>
              <a:t> </a:t>
            </a:r>
            <a:r>
              <a:rPr lang="en-US" sz="2400" b="1" dirty="0" err="1" smtClean="0"/>
              <a:t>gözlemlere</a:t>
            </a:r>
            <a:r>
              <a:rPr lang="en-US" sz="2400" b="1" dirty="0" smtClean="0"/>
              <a:t> </a:t>
            </a:r>
            <a:r>
              <a:rPr lang="en-US" sz="2400" b="1" dirty="0" err="1" smtClean="0"/>
              <a:t>göre</a:t>
            </a:r>
            <a:r>
              <a:rPr lang="en-US" sz="2400" b="1" dirty="0" smtClean="0"/>
              <a:t> </a:t>
            </a:r>
            <a:r>
              <a:rPr lang="en-US" sz="2400" b="1" dirty="0" err="1" smtClean="0"/>
              <a:t>Standart</a:t>
            </a:r>
            <a:r>
              <a:rPr lang="en-US" sz="2400" b="1" dirty="0" smtClean="0"/>
              <a:t> Model </a:t>
            </a:r>
            <a:r>
              <a:rPr lang="en-US" sz="2400" b="1" dirty="0" err="1" smtClean="0"/>
              <a:t>beklentileri</a:t>
            </a:r>
            <a:r>
              <a:rPr lang="en-US" sz="2400" b="1" dirty="0" smtClean="0"/>
              <a:t> </a:t>
            </a:r>
            <a:r>
              <a:rPr lang="en-US" sz="2400" b="1" dirty="0" err="1" smtClean="0"/>
              <a:t>ile</a:t>
            </a:r>
            <a:r>
              <a:rPr lang="en-US" sz="2400" b="1" dirty="0" smtClean="0"/>
              <a:t> </a:t>
            </a:r>
            <a:r>
              <a:rPr lang="en-US" sz="2400" b="1" dirty="0" err="1" smtClean="0"/>
              <a:t>uyumlu</a:t>
            </a:r>
            <a:r>
              <a:rPr lang="tr-TR" sz="2400" b="1" dirty="0" smtClean="0"/>
              <a:t>…</a:t>
            </a:r>
          </a:p>
          <a:p>
            <a:pPr algn="just">
              <a:spcBef>
                <a:spcPts val="600"/>
              </a:spcBef>
            </a:pPr>
            <a:endParaRPr lang="tr-TR" sz="2400" b="1" dirty="0" smtClean="0"/>
          </a:p>
          <a:p>
            <a:pPr algn="just">
              <a:spcBef>
                <a:spcPts val="600"/>
              </a:spcBef>
            </a:pPr>
            <a:r>
              <a:rPr lang="tr-TR" sz="2400" b="1" dirty="0" smtClean="0"/>
              <a:t>A</a:t>
            </a:r>
            <a:r>
              <a:rPr lang="en-US" sz="2400" b="1" dirty="0" err="1" smtClean="0"/>
              <a:t>ncak</a:t>
            </a:r>
            <a:r>
              <a:rPr lang="en-US" sz="2400" b="1" dirty="0" smtClean="0"/>
              <a:t> </a:t>
            </a:r>
            <a:r>
              <a:rPr lang="en-US" sz="2400" b="1" dirty="0" err="1" smtClean="0"/>
              <a:t>gözlemlerin</a:t>
            </a:r>
            <a:r>
              <a:rPr lang="en-US" sz="2400" b="1" dirty="0" smtClean="0"/>
              <a:t> </a:t>
            </a:r>
            <a:r>
              <a:rPr lang="en-US" sz="2400" b="1" dirty="0" err="1" smtClean="0"/>
              <a:t>duyarl</a:t>
            </a:r>
            <a:r>
              <a:rPr lang="tr-TR" sz="2400" b="1" dirty="0" smtClean="0"/>
              <a:t>ı</a:t>
            </a:r>
            <a:r>
              <a:rPr lang="en-US" sz="2400" b="1" dirty="0" err="1" smtClean="0"/>
              <a:t>lığı</a:t>
            </a:r>
            <a:r>
              <a:rPr lang="en-US" sz="2400" b="1" dirty="0" smtClean="0"/>
              <a:t> </a:t>
            </a:r>
            <a:r>
              <a:rPr lang="en-US" sz="2400" b="1" dirty="0" err="1" smtClean="0"/>
              <a:t>arttırılarak</a:t>
            </a:r>
            <a:r>
              <a:rPr lang="en-US" sz="2400" b="1" dirty="0" smtClean="0"/>
              <a:t> </a:t>
            </a:r>
            <a:r>
              <a:rPr lang="en-US" sz="2400" b="1" dirty="0" err="1" smtClean="0"/>
              <a:t>bu</a:t>
            </a:r>
            <a:r>
              <a:rPr lang="en-US" sz="2400" b="1" dirty="0" smtClean="0"/>
              <a:t> </a:t>
            </a:r>
            <a:r>
              <a:rPr lang="en-US" sz="2400" b="1" dirty="0" err="1" smtClean="0"/>
              <a:t>uyum</a:t>
            </a:r>
            <a:r>
              <a:rPr lang="en-US" sz="2400" b="1" dirty="0" smtClean="0"/>
              <a:t> </a:t>
            </a:r>
            <a:r>
              <a:rPr lang="en-US" sz="2400" b="1" dirty="0" err="1" smtClean="0"/>
              <a:t>kesinleştirilmeye</a:t>
            </a:r>
            <a:r>
              <a:rPr lang="en-US" sz="2400" b="1" dirty="0" smtClean="0"/>
              <a:t> </a:t>
            </a:r>
            <a:r>
              <a:rPr lang="en-US" sz="2400" b="1" dirty="0" err="1" smtClean="0"/>
              <a:t>çalışılıyor</a:t>
            </a:r>
            <a:r>
              <a:rPr lang="en-US" sz="2400" b="1" dirty="0" smtClean="0"/>
              <a:t>…  </a:t>
            </a:r>
            <a:r>
              <a:rPr lang="en-US" sz="2400" b="1" dirty="0" err="1" smtClean="0"/>
              <a:t>Gözlemlenecek</a:t>
            </a:r>
            <a:r>
              <a:rPr lang="en-US" sz="2400" b="1" dirty="0" smtClean="0"/>
              <a:t> </a:t>
            </a:r>
            <a:r>
              <a:rPr lang="en-US" sz="2400" b="1" dirty="0" err="1" smtClean="0"/>
              <a:t>herhangi</a:t>
            </a:r>
            <a:r>
              <a:rPr lang="en-US" sz="2400" b="1" dirty="0" smtClean="0"/>
              <a:t> </a:t>
            </a:r>
            <a:r>
              <a:rPr lang="en-US" sz="2400" b="1" dirty="0" err="1" smtClean="0"/>
              <a:t>bir</a:t>
            </a:r>
            <a:r>
              <a:rPr lang="en-US" sz="2400" b="1" dirty="0" smtClean="0"/>
              <a:t> </a:t>
            </a:r>
            <a:r>
              <a:rPr lang="en-US" sz="2400" b="1" dirty="0" err="1" smtClean="0"/>
              <a:t>uyumsuzluk</a:t>
            </a:r>
            <a:r>
              <a:rPr lang="en-US" sz="2400" b="1" dirty="0" smtClean="0"/>
              <a:t> SM </a:t>
            </a:r>
            <a:r>
              <a:rPr lang="en-US" sz="2400" b="1" dirty="0" err="1" smtClean="0"/>
              <a:t>ötesi</a:t>
            </a:r>
            <a:r>
              <a:rPr lang="en-US" sz="2400" b="1" dirty="0" smtClean="0"/>
              <a:t> </a:t>
            </a:r>
            <a:r>
              <a:rPr lang="en-US" sz="2400" b="1" dirty="0" err="1" smtClean="0"/>
              <a:t>fiziğin</a:t>
            </a:r>
            <a:r>
              <a:rPr lang="en-US" sz="2400" b="1" dirty="0" smtClean="0"/>
              <a:t> </a:t>
            </a:r>
            <a:r>
              <a:rPr lang="en-US" sz="2400" b="1" dirty="0" err="1" smtClean="0"/>
              <a:t>varlığını</a:t>
            </a:r>
            <a:r>
              <a:rPr lang="en-US" sz="2400" b="1" dirty="0" smtClean="0"/>
              <a:t> </a:t>
            </a:r>
            <a:r>
              <a:rPr lang="en-US" sz="2400" b="1" dirty="0" err="1" smtClean="0"/>
              <a:t>işaret</a:t>
            </a:r>
            <a:r>
              <a:rPr lang="en-US" sz="2400" b="1" dirty="0" smtClean="0"/>
              <a:t> </a:t>
            </a:r>
            <a:r>
              <a:rPr lang="en-US" sz="2400" b="1" dirty="0" err="1" smtClean="0"/>
              <a:t>edecektir</a:t>
            </a:r>
            <a:r>
              <a:rPr lang="en-US" sz="2400" b="1" dirty="0" smtClean="0"/>
              <a:t>…</a:t>
            </a:r>
            <a:endParaRPr lang="tr-TR" sz="2400" b="1" dirty="0" smtClean="0"/>
          </a:p>
          <a:p>
            <a:pPr algn="just">
              <a:spcBef>
                <a:spcPts val="600"/>
              </a:spcBef>
            </a:pPr>
            <a:endParaRPr lang="tr-TR" sz="2400" b="1" dirty="0" smtClean="0"/>
          </a:p>
          <a:p>
            <a:pPr algn="just">
              <a:spcBef>
                <a:spcPts val="600"/>
              </a:spcBef>
            </a:pPr>
            <a:r>
              <a:rPr lang="tr-TR" sz="2400" b="1" dirty="0" smtClean="0"/>
              <a:t>Farklı ve yeni kuramlar…</a:t>
            </a:r>
            <a:endParaRPr lang="en-US" sz="2400" b="1" dirty="0" smtClean="0"/>
          </a:p>
        </p:txBody>
      </p:sp>
      <p:sp>
        <p:nvSpPr>
          <p:cNvPr id="7" name="Metin kutusu 6"/>
          <p:cNvSpPr txBox="1"/>
          <p:nvPr/>
        </p:nvSpPr>
        <p:spPr>
          <a:xfrm>
            <a:off x="4716143" y="5337282"/>
            <a:ext cx="1241946" cy="2308324"/>
          </a:xfrm>
          <a:prstGeom prst="rect">
            <a:avLst/>
          </a:prstGeom>
          <a:noFill/>
        </p:spPr>
        <p:txBody>
          <a:bodyPr wrap="square" rtlCol="0">
            <a:spAutoFit/>
          </a:bodyPr>
          <a:lstStyle/>
          <a:p>
            <a:r>
              <a:rPr lang="tr-TR" sz="7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p>
          <a:p>
            <a:endParaRPr lang="tr-TR" sz="7200" dirty="0"/>
          </a:p>
        </p:txBody>
      </p:sp>
    </p:spTree>
    <p:extLst>
      <p:ext uri="{BB962C8B-B14F-4D97-AF65-F5344CB8AC3E}">
        <p14:creationId xmlns:p14="http://schemas.microsoft.com/office/powerpoint/2010/main" val="10476154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6000" dirty="0" smtClean="0"/>
              <a:t>4.PEKİ YA SONRA?</a:t>
            </a:r>
            <a:endParaRPr lang="tr-TR" sz="6000"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411" y="1558172"/>
            <a:ext cx="6350204" cy="362780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Dikdörtgen 4"/>
          <p:cNvSpPr/>
          <p:nvPr/>
        </p:nvSpPr>
        <p:spPr>
          <a:xfrm>
            <a:off x="382138" y="5318490"/>
            <a:ext cx="11614244" cy="1277273"/>
          </a:xfrm>
          <a:prstGeom prst="rect">
            <a:avLst/>
          </a:prstGeom>
        </p:spPr>
        <p:txBody>
          <a:bodyPr wrap="square">
            <a:spAutoFit/>
          </a:bodyPr>
          <a:lstStyle/>
          <a:p>
            <a:pPr algn="just">
              <a:spcBef>
                <a:spcPts val="600"/>
              </a:spcBef>
            </a:pPr>
            <a:r>
              <a:rPr lang="en-US" sz="2400" b="1" dirty="0" smtClean="0"/>
              <a:t>Higgs</a:t>
            </a:r>
            <a:r>
              <a:rPr lang="tr-TR" sz="2400" b="1" dirty="0" smtClean="0"/>
              <a:t>, belki de</a:t>
            </a:r>
            <a:r>
              <a:rPr lang="en-US" sz="2400" b="1" dirty="0" smtClean="0"/>
              <a:t> </a:t>
            </a:r>
            <a:r>
              <a:rPr lang="en-US" sz="2400" b="1" dirty="0" err="1" smtClean="0"/>
              <a:t>SMce</a:t>
            </a:r>
            <a:r>
              <a:rPr lang="en-US" sz="2400" b="1" dirty="0" smtClean="0"/>
              <a:t> </a:t>
            </a:r>
            <a:r>
              <a:rPr lang="en-US" sz="2400" b="1" dirty="0" err="1" smtClean="0"/>
              <a:t>hesaplanan</a:t>
            </a:r>
            <a:r>
              <a:rPr lang="en-US" sz="2400" b="1" dirty="0" smtClean="0"/>
              <a:t> </a:t>
            </a:r>
            <a:r>
              <a:rPr lang="en-US" sz="2400" b="1" dirty="0" err="1" smtClean="0"/>
              <a:t>şekilde</a:t>
            </a:r>
            <a:r>
              <a:rPr lang="en-US" sz="2400" b="1" dirty="0" smtClean="0"/>
              <a:t> </a:t>
            </a:r>
            <a:r>
              <a:rPr lang="en-US" sz="2400" b="1" dirty="0" err="1" smtClean="0"/>
              <a:t>davransa</a:t>
            </a:r>
            <a:r>
              <a:rPr lang="en-US" sz="2400" b="1" dirty="0" smtClean="0"/>
              <a:t> da </a:t>
            </a:r>
            <a:r>
              <a:rPr lang="en-US" sz="2400" b="1" dirty="0" err="1" smtClean="0"/>
              <a:t>yine</a:t>
            </a:r>
            <a:r>
              <a:rPr lang="en-US" sz="2400" b="1" dirty="0" smtClean="0"/>
              <a:t> de SM </a:t>
            </a:r>
            <a:r>
              <a:rPr lang="en-US" sz="2400" b="1" dirty="0" err="1" smtClean="0"/>
              <a:t>ötesi</a:t>
            </a:r>
            <a:r>
              <a:rPr lang="en-US" sz="2400" b="1" dirty="0" smtClean="0"/>
              <a:t> </a:t>
            </a:r>
            <a:r>
              <a:rPr lang="en-US" sz="2400" b="1" dirty="0" err="1" smtClean="0"/>
              <a:t>yeni</a:t>
            </a:r>
            <a:r>
              <a:rPr lang="en-US" sz="2400" b="1" dirty="0" smtClean="0"/>
              <a:t> </a:t>
            </a:r>
            <a:r>
              <a:rPr lang="en-US" sz="2400" b="1" dirty="0" err="1" smtClean="0"/>
              <a:t>bir</a:t>
            </a:r>
            <a:r>
              <a:rPr lang="en-US" sz="2400" b="1" dirty="0" smtClean="0"/>
              <a:t> </a:t>
            </a:r>
            <a:r>
              <a:rPr lang="en-US" sz="2400" b="1" dirty="0" err="1" smtClean="0"/>
              <a:t>kuramın</a:t>
            </a:r>
            <a:r>
              <a:rPr lang="en-US" sz="2400" b="1" dirty="0" smtClean="0"/>
              <a:t> </a:t>
            </a:r>
            <a:r>
              <a:rPr lang="en-US" sz="2400" b="1" dirty="0" err="1" smtClean="0"/>
              <a:t>parçası</a:t>
            </a:r>
            <a:r>
              <a:rPr lang="en-US" sz="2400" b="1" dirty="0" smtClean="0"/>
              <a:t> </a:t>
            </a:r>
            <a:r>
              <a:rPr lang="en-US" sz="2400" b="1" dirty="0" err="1" smtClean="0"/>
              <a:t>olabilir</a:t>
            </a:r>
            <a:r>
              <a:rPr lang="en-US" sz="2400" b="1" dirty="0" smtClean="0"/>
              <a:t>… </a:t>
            </a:r>
            <a:endParaRPr lang="tr-TR" sz="2400" b="1" dirty="0" smtClean="0"/>
          </a:p>
          <a:p>
            <a:pPr algn="just">
              <a:spcBef>
                <a:spcPts val="600"/>
              </a:spcBef>
            </a:pPr>
            <a:r>
              <a:rPr lang="en-US" sz="2400" b="1" dirty="0" err="1" smtClean="0"/>
              <a:t>Bunu</a:t>
            </a:r>
            <a:r>
              <a:rPr lang="en-US" sz="2400" b="1" dirty="0" smtClean="0"/>
              <a:t> </a:t>
            </a:r>
            <a:r>
              <a:rPr lang="en-US" sz="2400" b="1" dirty="0" err="1" smtClean="0"/>
              <a:t>anlamak</a:t>
            </a:r>
            <a:r>
              <a:rPr lang="en-US" sz="2400" b="1" dirty="0" smtClean="0"/>
              <a:t> </a:t>
            </a:r>
            <a:r>
              <a:rPr lang="en-US" sz="2400" b="1" dirty="0" err="1" smtClean="0"/>
              <a:t>için</a:t>
            </a:r>
            <a:r>
              <a:rPr lang="en-US" sz="2400" b="1" dirty="0" smtClean="0"/>
              <a:t> </a:t>
            </a:r>
            <a:r>
              <a:rPr lang="en-US" sz="2400" b="1" dirty="0" err="1" smtClean="0"/>
              <a:t>LHC’de</a:t>
            </a:r>
            <a:r>
              <a:rPr lang="en-US" sz="2400" b="1" dirty="0" smtClean="0"/>
              <a:t> SM </a:t>
            </a:r>
            <a:r>
              <a:rPr lang="en-US" sz="2400" b="1" dirty="0" err="1" smtClean="0"/>
              <a:t>ötesi</a:t>
            </a:r>
            <a:r>
              <a:rPr lang="en-US" sz="2400" b="1" dirty="0" smtClean="0"/>
              <a:t> </a:t>
            </a:r>
            <a:r>
              <a:rPr lang="en-US" sz="2400" b="1" dirty="0" err="1" smtClean="0"/>
              <a:t>kuramların</a:t>
            </a:r>
            <a:r>
              <a:rPr lang="en-US" sz="2400" b="1" dirty="0" smtClean="0"/>
              <a:t> </a:t>
            </a:r>
            <a:r>
              <a:rPr lang="en-US" sz="2400" b="1" dirty="0" err="1" smtClean="0"/>
              <a:t>öngördüğü</a:t>
            </a:r>
            <a:r>
              <a:rPr lang="en-US" sz="2400" b="1" dirty="0" smtClean="0"/>
              <a:t> </a:t>
            </a:r>
            <a:r>
              <a:rPr lang="en-US" sz="2400" b="1" dirty="0" err="1" smtClean="0"/>
              <a:t>yeni</a:t>
            </a:r>
            <a:r>
              <a:rPr lang="en-US" sz="2400" b="1" dirty="0" smtClean="0"/>
              <a:t> </a:t>
            </a:r>
            <a:r>
              <a:rPr lang="en-US" sz="2400" b="1" dirty="0" err="1" smtClean="0"/>
              <a:t>parçacıklar</a:t>
            </a:r>
            <a:r>
              <a:rPr lang="en-US" sz="2400" b="1" dirty="0" smtClean="0"/>
              <a:t> </a:t>
            </a:r>
            <a:r>
              <a:rPr lang="tr-TR" sz="2400" b="1" dirty="0" smtClean="0"/>
              <a:t>aranıyor…</a:t>
            </a:r>
          </a:p>
        </p:txBody>
      </p:sp>
      <p:sp>
        <p:nvSpPr>
          <p:cNvPr id="7" name="Dikdörtgen 6"/>
          <p:cNvSpPr/>
          <p:nvPr/>
        </p:nvSpPr>
        <p:spPr>
          <a:xfrm>
            <a:off x="6658825" y="1690688"/>
            <a:ext cx="3440518" cy="1446550"/>
          </a:xfrm>
          <a:prstGeom prst="rect">
            <a:avLst/>
          </a:prstGeom>
        </p:spPr>
        <p:txBody>
          <a:bodyPr wrap="square">
            <a:spAutoFit/>
          </a:bodyPr>
          <a:lstStyle/>
          <a:p>
            <a:pPr algn="ctr"/>
            <a:r>
              <a:rPr lang="tr-TR" sz="8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Acaba</a:t>
            </a:r>
            <a:r>
              <a:rPr lang="tr-TR" sz="88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sz="88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
        <p:nvSpPr>
          <p:cNvPr id="8" name="Dikdörtgen 7"/>
          <p:cNvSpPr/>
          <p:nvPr/>
        </p:nvSpPr>
        <p:spPr>
          <a:xfrm>
            <a:off x="5962790" y="3244334"/>
            <a:ext cx="266420" cy="369332"/>
          </a:xfrm>
          <a:prstGeom prst="rect">
            <a:avLst/>
          </a:prstGeom>
        </p:spPr>
        <p:txBody>
          <a:bodyPr wrap="none">
            <a:spAutoFit/>
          </a:bodyPr>
          <a:lstStyle/>
          <a:p>
            <a:pPr algn="ctr"/>
            <a:r>
              <a:rPr lang="tr-TR"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9" name="Resim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3953056" flipH="1">
            <a:off x="6654331" y="3227447"/>
            <a:ext cx="1042470" cy="19212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5276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01770">
            <a:off x="5986958" y="429961"/>
            <a:ext cx="7033930" cy="524677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4" name="İçerik Yer Tutucus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0995779">
            <a:off x="-293503" y="-181689"/>
            <a:ext cx="7056684" cy="614614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 name="Resim 2"/>
          <p:cNvPicPr>
            <a:picLocks noChangeAspect="1"/>
          </p:cNvPicPr>
          <p:nvPr/>
        </p:nvPicPr>
        <p:blipFill>
          <a:blip r:embed="rId4"/>
          <a:stretch>
            <a:fillRect/>
          </a:stretch>
        </p:blipFill>
        <p:spPr>
          <a:xfrm>
            <a:off x="5673841" y="4135272"/>
            <a:ext cx="2522213" cy="2265528"/>
          </a:xfrm>
          <a:prstGeom prst="ellipse">
            <a:avLst/>
          </a:prstGeom>
          <a:ln>
            <a:noFill/>
          </a:ln>
          <a:effectLst>
            <a:softEdge rad="112500"/>
          </a:effectLst>
        </p:spPr>
      </p:pic>
    </p:spTree>
    <p:extLst>
      <p:ext uri="{BB962C8B-B14F-4D97-AF65-F5344CB8AC3E}">
        <p14:creationId xmlns:p14="http://schemas.microsoft.com/office/powerpoint/2010/main" val="3140122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034" y="-89457"/>
            <a:ext cx="12351034" cy="6947457"/>
          </a:xfrm>
        </p:spPr>
      </p:pic>
      <p:pic>
        <p:nvPicPr>
          <p:cNvPr id="3" name="Resim 2"/>
          <p:cNvPicPr>
            <a:picLocks noChangeAspect="1"/>
          </p:cNvPicPr>
          <p:nvPr/>
        </p:nvPicPr>
        <p:blipFill>
          <a:blip r:embed="rId3"/>
          <a:stretch>
            <a:fillRect/>
          </a:stretch>
        </p:blipFill>
        <p:spPr>
          <a:xfrm>
            <a:off x="10544956" y="5194092"/>
            <a:ext cx="1617688" cy="1663908"/>
          </a:xfrm>
          <a:prstGeom prst="ellipse">
            <a:avLst/>
          </a:prstGeom>
          <a:ln>
            <a:noFill/>
          </a:ln>
          <a:effectLst>
            <a:softEdge rad="112500"/>
          </a:effectLst>
        </p:spPr>
      </p:pic>
      <p:sp>
        <p:nvSpPr>
          <p:cNvPr id="5" name="Oval Belirtme Çizgisi 4"/>
          <p:cNvSpPr/>
          <p:nvPr/>
        </p:nvSpPr>
        <p:spPr>
          <a:xfrm>
            <a:off x="3837483" y="2469871"/>
            <a:ext cx="6520720" cy="2012188"/>
          </a:xfrm>
          <a:prstGeom prst="wedgeEllipseCallout">
            <a:avLst>
              <a:gd name="adj1" fmla="val 52091"/>
              <a:gd name="adj2" fmla="val 8358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5400" dirty="0" smtClean="0"/>
              <a:t>Hadi bulalım!</a:t>
            </a:r>
            <a:endParaRPr lang="tr-TR" sz="5400" dirty="0"/>
          </a:p>
        </p:txBody>
      </p:sp>
    </p:spTree>
    <p:extLst>
      <p:ext uri="{BB962C8B-B14F-4D97-AF65-F5344CB8AC3E}">
        <p14:creationId xmlns:p14="http://schemas.microsoft.com/office/powerpoint/2010/main" val="921203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b="1" dirty="0" smtClean="0">
                <a:effectLst>
                  <a:outerShdw blurRad="38100" dist="38100" dir="2700000" algn="tl">
                    <a:srgbClr val="000000">
                      <a:alpha val="43137"/>
                    </a:srgbClr>
                  </a:outerShdw>
                </a:effectLst>
              </a:rPr>
              <a:t>              Kaynaklar</a:t>
            </a:r>
            <a:endParaRPr lang="tr-TR" b="1" dirty="0">
              <a:effectLst>
                <a:outerShdw blurRad="38100" dist="38100" dir="2700000" algn="tl">
                  <a:srgbClr val="000000">
                    <a:alpha val="43137"/>
                  </a:srgbClr>
                </a:outerShdw>
              </a:effectLst>
            </a:endParaRPr>
          </a:p>
        </p:txBody>
      </p:sp>
      <p:sp>
        <p:nvSpPr>
          <p:cNvPr id="3" name="İçerik Yer Tutucusu 2"/>
          <p:cNvSpPr>
            <a:spLocks noGrp="1"/>
          </p:cNvSpPr>
          <p:nvPr>
            <p:ph idx="1"/>
          </p:nvPr>
        </p:nvSpPr>
        <p:spPr>
          <a:xfrm>
            <a:off x="838200" y="1528549"/>
            <a:ext cx="10515600" cy="5063320"/>
          </a:xfrm>
        </p:spPr>
        <p:txBody>
          <a:bodyPr>
            <a:normAutofit fontScale="70000" lnSpcReduction="20000"/>
          </a:bodyPr>
          <a:lstStyle/>
          <a:p>
            <a:pPr marL="0" indent="0">
              <a:buNone/>
            </a:pPr>
            <a:r>
              <a:rPr lang="tr-TR" dirty="0" smtClean="0"/>
              <a:t>-Türk </a:t>
            </a:r>
            <a:r>
              <a:rPr lang="tr-TR" dirty="0"/>
              <a:t>Öğretmen </a:t>
            </a:r>
            <a:r>
              <a:rPr lang="tr-TR" dirty="0" err="1" smtClean="0"/>
              <a:t>Çalıştayı</a:t>
            </a:r>
            <a:r>
              <a:rPr lang="tr-TR" dirty="0"/>
              <a:t> </a:t>
            </a:r>
            <a:r>
              <a:rPr lang="tr-TR" dirty="0" smtClean="0"/>
              <a:t>-5 </a:t>
            </a:r>
            <a:r>
              <a:rPr lang="tr-TR" dirty="0"/>
              <a:t>eğitmenlerinin hazırladığı </a:t>
            </a:r>
            <a:r>
              <a:rPr lang="tr-TR" dirty="0" err="1" smtClean="0"/>
              <a:t>dökümanlar</a:t>
            </a:r>
            <a:r>
              <a:rPr lang="tr-TR" dirty="0"/>
              <a:t> </a:t>
            </a:r>
            <a:r>
              <a:rPr lang="tr-TR" dirty="0">
                <a:hlinkClick r:id="rId2"/>
              </a:rPr>
              <a:t>https://</a:t>
            </a:r>
            <a:r>
              <a:rPr lang="tr-TR" dirty="0" smtClean="0">
                <a:hlinkClick r:id="rId2"/>
              </a:rPr>
              <a:t>indico.cern.ch/event/449239/other-view?view=standard</a:t>
            </a:r>
            <a:endParaRPr lang="tr-TR" dirty="0" smtClean="0"/>
          </a:p>
          <a:p>
            <a:pPr marL="0" indent="0">
              <a:buNone/>
            </a:pPr>
            <a:endParaRPr lang="tr-TR" dirty="0" smtClean="0"/>
          </a:p>
          <a:p>
            <a:pPr marL="0" indent="0">
              <a:buNone/>
            </a:pPr>
            <a:r>
              <a:rPr lang="tr-TR" dirty="0" smtClean="0"/>
              <a:t>-Meraklısına </a:t>
            </a:r>
            <a:r>
              <a:rPr lang="tr-TR" dirty="0"/>
              <a:t>Parçacık ve Hızlandırıcı </a:t>
            </a:r>
            <a:r>
              <a:rPr lang="tr-TR" dirty="0" smtClean="0"/>
              <a:t>Fiziği </a:t>
            </a:r>
            <a:r>
              <a:rPr lang="tr-TR" dirty="0">
                <a:hlinkClick r:id="rId3"/>
              </a:rPr>
              <a:t>https://</a:t>
            </a:r>
            <a:r>
              <a:rPr lang="tr-TR" dirty="0" smtClean="0">
                <a:hlinkClick r:id="rId3"/>
              </a:rPr>
              <a:t>indico.cern.ch/event/308126/attachments/588109/809376/ana.pdf</a:t>
            </a:r>
            <a:endParaRPr lang="tr-TR" dirty="0" smtClean="0"/>
          </a:p>
          <a:p>
            <a:pPr marL="0" indent="0">
              <a:buNone/>
            </a:pPr>
            <a:endParaRPr lang="tr-TR" dirty="0" smtClean="0"/>
          </a:p>
          <a:p>
            <a:pPr marL="0" indent="0">
              <a:buNone/>
            </a:pPr>
            <a:r>
              <a:rPr lang="tr-TR" dirty="0" smtClean="0"/>
              <a:t>-Keşif Işıldakları </a:t>
            </a:r>
            <a:r>
              <a:rPr lang="tr-TR" dirty="0">
                <a:hlinkClick r:id="rId4"/>
              </a:rPr>
              <a:t>http://</a:t>
            </a:r>
            <a:r>
              <a:rPr lang="tr-TR" dirty="0" smtClean="0">
                <a:hlinkClick r:id="rId4"/>
              </a:rPr>
              <a:t>www.interactions.org/beacons/tr</a:t>
            </a:r>
            <a:endParaRPr lang="tr-TR" dirty="0" smtClean="0"/>
          </a:p>
          <a:p>
            <a:pPr marL="0" indent="0">
              <a:buNone/>
            </a:pPr>
            <a:endParaRPr lang="tr-TR" dirty="0" smtClean="0"/>
          </a:p>
          <a:p>
            <a:pPr marL="0" indent="0">
              <a:buNone/>
            </a:pPr>
            <a:r>
              <a:rPr lang="tr-TR" dirty="0" smtClean="0"/>
              <a:t>-En </a:t>
            </a:r>
            <a:r>
              <a:rPr lang="tr-TR" dirty="0"/>
              <a:t>Küçüğü Keşfetme </a:t>
            </a:r>
            <a:r>
              <a:rPr lang="tr-TR" dirty="0" smtClean="0"/>
              <a:t>Macerası, Sezen SEKMEN</a:t>
            </a:r>
          </a:p>
          <a:p>
            <a:pPr marL="0" indent="0">
              <a:buNone/>
            </a:pPr>
            <a:endParaRPr lang="tr-TR" dirty="0" smtClean="0"/>
          </a:p>
          <a:p>
            <a:pPr marL="0" indent="0">
              <a:buNone/>
            </a:pPr>
            <a:r>
              <a:rPr lang="tr-TR" dirty="0" smtClean="0"/>
              <a:t>-Kütle </a:t>
            </a:r>
            <a:r>
              <a:rPr lang="tr-TR" dirty="0"/>
              <a:t>- </a:t>
            </a:r>
            <a:r>
              <a:rPr lang="tr-TR" dirty="0" smtClean="0"/>
              <a:t>İlk </a:t>
            </a:r>
            <a:r>
              <a:rPr lang="tr-TR" dirty="0"/>
              <a:t>Madde, Bilim Tarihinin En Büyük </a:t>
            </a:r>
            <a:r>
              <a:rPr lang="tr-TR" dirty="0" smtClean="0"/>
              <a:t>Avı, </a:t>
            </a:r>
            <a:r>
              <a:rPr lang="tr-TR" dirty="0" err="1" smtClean="0"/>
              <a:t>Ian</a:t>
            </a:r>
            <a:r>
              <a:rPr lang="tr-TR" dirty="0" smtClean="0"/>
              <a:t> SAMPLE</a:t>
            </a:r>
          </a:p>
          <a:p>
            <a:pPr marL="0" indent="0">
              <a:buNone/>
            </a:pPr>
            <a:endParaRPr lang="tr-TR" dirty="0" smtClean="0"/>
          </a:p>
          <a:p>
            <a:pPr marL="0" indent="0">
              <a:buNone/>
            </a:pPr>
            <a:r>
              <a:rPr lang="tr-TR" dirty="0" smtClean="0"/>
              <a:t>-</a:t>
            </a:r>
            <a:r>
              <a:rPr lang="tr-TR" dirty="0" err="1" smtClean="0"/>
              <a:t>Higgs</a:t>
            </a:r>
            <a:r>
              <a:rPr lang="tr-TR" dirty="0" smtClean="0"/>
              <a:t> </a:t>
            </a:r>
            <a:r>
              <a:rPr lang="tr-TR" dirty="0" err="1"/>
              <a:t>Bozonu</a:t>
            </a:r>
            <a:r>
              <a:rPr lang="tr-TR" dirty="0"/>
              <a:t> - Maddenin En Son </a:t>
            </a:r>
            <a:r>
              <a:rPr lang="tr-TR" dirty="0" smtClean="0"/>
              <a:t>Yapıtaşı</a:t>
            </a:r>
            <a:r>
              <a:rPr lang="tr-TR" dirty="0"/>
              <a:t>, </a:t>
            </a:r>
            <a:r>
              <a:rPr lang="tr-TR" dirty="0" err="1"/>
              <a:t>Christophe</a:t>
            </a:r>
            <a:r>
              <a:rPr lang="tr-TR" dirty="0"/>
              <a:t> </a:t>
            </a:r>
            <a:r>
              <a:rPr lang="tr-TR" dirty="0" err="1"/>
              <a:t>Grojean</a:t>
            </a:r>
            <a:r>
              <a:rPr lang="tr-TR" dirty="0"/>
              <a:t>- </a:t>
            </a:r>
            <a:r>
              <a:rPr lang="tr-TR" dirty="0" err="1"/>
              <a:t>Laurent</a:t>
            </a:r>
            <a:r>
              <a:rPr lang="tr-TR" dirty="0"/>
              <a:t> </a:t>
            </a:r>
            <a:r>
              <a:rPr lang="tr-TR" dirty="0" err="1" smtClean="0"/>
              <a:t>Vacavant</a:t>
            </a:r>
            <a:endParaRPr lang="tr-TR" dirty="0" smtClean="0"/>
          </a:p>
          <a:p>
            <a:pPr marL="0" indent="0">
              <a:buNone/>
            </a:pPr>
            <a:endParaRPr lang="tr-TR" dirty="0" smtClean="0"/>
          </a:p>
          <a:p>
            <a:pPr marL="0" indent="0">
              <a:buNone/>
            </a:pPr>
            <a:r>
              <a:rPr lang="tr-TR" dirty="0" smtClean="0">
                <a:hlinkClick r:id="rId5"/>
              </a:rPr>
              <a:t>-http</a:t>
            </a:r>
            <a:r>
              <a:rPr lang="tr-TR" dirty="0">
                <a:hlinkClick r:id="rId5"/>
              </a:rPr>
              <a:t>://</a:t>
            </a:r>
            <a:r>
              <a:rPr lang="tr-TR" dirty="0" smtClean="0">
                <a:hlinkClick r:id="rId5"/>
              </a:rPr>
              <a:t>www.biltek.tubitak.gov.tr/bilgipaket/madde/standart.html</a:t>
            </a:r>
            <a:endParaRPr lang="tr-TR" dirty="0" smtClean="0"/>
          </a:p>
        </p:txBody>
      </p:sp>
      <p:pic>
        <p:nvPicPr>
          <p:cNvPr id="4" name="Resim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88452" y="102630"/>
            <a:ext cx="3548622" cy="1850551"/>
          </a:xfrm>
          <a:prstGeom prst="rect">
            <a:avLst/>
          </a:prstGeom>
        </p:spPr>
      </p:pic>
    </p:spTree>
    <p:extLst>
      <p:ext uri="{BB962C8B-B14F-4D97-AF65-F5344CB8AC3E}">
        <p14:creationId xmlns:p14="http://schemas.microsoft.com/office/powerpoint/2010/main" val="2231571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1. STANDART MODEL </a:t>
            </a:r>
            <a:endParaRPr lang="tr-TR" dirty="0"/>
          </a:p>
        </p:txBody>
      </p:sp>
      <p:sp>
        <p:nvSpPr>
          <p:cNvPr id="3" name="İçerik Yer Tutucusu 2"/>
          <p:cNvSpPr>
            <a:spLocks noGrp="1"/>
          </p:cNvSpPr>
          <p:nvPr>
            <p:ph idx="1"/>
          </p:nvPr>
        </p:nvSpPr>
        <p:spPr>
          <a:xfrm>
            <a:off x="729597" y="1539482"/>
            <a:ext cx="5330588" cy="1229558"/>
          </a:xfrm>
        </p:spPr>
        <p:txBody>
          <a:bodyPr>
            <a:normAutofit lnSpcReduction="10000"/>
          </a:bodyPr>
          <a:lstStyle/>
          <a:p>
            <a:pPr marL="0" indent="0" algn="just">
              <a:buNone/>
            </a:pPr>
            <a:r>
              <a:rPr lang="tr-TR" dirty="0" smtClean="0"/>
              <a:t>En </a:t>
            </a:r>
            <a:r>
              <a:rPr lang="tr-TR" dirty="0"/>
              <a:t>basit </a:t>
            </a:r>
            <a:r>
              <a:rPr lang="tr-TR" dirty="0" smtClean="0"/>
              <a:t>haliyle, </a:t>
            </a:r>
            <a:r>
              <a:rPr lang="en-US" dirty="0" err="1" smtClean="0"/>
              <a:t>temel</a:t>
            </a:r>
            <a:r>
              <a:rPr lang="en-US" dirty="0" smtClean="0"/>
              <a:t> </a:t>
            </a:r>
            <a:r>
              <a:rPr lang="en-US" dirty="0" err="1" smtClean="0"/>
              <a:t>parçacıklar</a:t>
            </a:r>
            <a:r>
              <a:rPr lang="en-US" dirty="0" smtClean="0"/>
              <a:t> </a:t>
            </a:r>
            <a:r>
              <a:rPr lang="en-US" dirty="0" err="1" smtClean="0"/>
              <a:t>ve</a:t>
            </a:r>
            <a:r>
              <a:rPr lang="en-US" dirty="0" smtClean="0"/>
              <a:t> </a:t>
            </a:r>
            <a:r>
              <a:rPr lang="en-US" dirty="0" err="1" smtClean="0"/>
              <a:t>etkileşimler</a:t>
            </a:r>
            <a:r>
              <a:rPr lang="tr-TR" dirty="0" smtClean="0"/>
              <a:t>i</a:t>
            </a:r>
            <a:r>
              <a:rPr lang="en-US" dirty="0" smtClean="0"/>
              <a:t> </a:t>
            </a:r>
            <a:r>
              <a:rPr lang="en-US" dirty="0" err="1" smtClean="0"/>
              <a:t>hakkında</a:t>
            </a:r>
            <a:r>
              <a:rPr lang="tr-TR" dirty="0"/>
              <a:t> </a:t>
            </a:r>
            <a:r>
              <a:rPr lang="en-US" dirty="0" err="1" smtClean="0"/>
              <a:t>bütün</a:t>
            </a:r>
            <a:r>
              <a:rPr lang="en-US" dirty="0" smtClean="0"/>
              <a:t> </a:t>
            </a:r>
            <a:r>
              <a:rPr lang="en-US" dirty="0" err="1" smtClean="0"/>
              <a:t>bilgimizi</a:t>
            </a:r>
            <a:r>
              <a:rPr lang="en-US" dirty="0" smtClean="0"/>
              <a:t> </a:t>
            </a:r>
            <a:r>
              <a:rPr lang="en-US" dirty="0" err="1" smtClean="0"/>
              <a:t>içeren</a:t>
            </a:r>
            <a:r>
              <a:rPr lang="en-US" dirty="0" smtClean="0"/>
              <a:t> </a:t>
            </a:r>
            <a:r>
              <a:rPr lang="en-US" dirty="0" err="1" smtClean="0"/>
              <a:t>bir</a:t>
            </a:r>
            <a:r>
              <a:rPr lang="en-US" dirty="0" smtClean="0"/>
              <a:t> </a:t>
            </a:r>
            <a:r>
              <a:rPr lang="en-US" dirty="0" err="1" smtClean="0"/>
              <a:t>kuram</a:t>
            </a:r>
            <a:r>
              <a:rPr lang="tr-TR" dirty="0" smtClean="0"/>
              <a:t>dır.* </a:t>
            </a:r>
            <a:endParaRPr lang="tr-TR" dirty="0"/>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5618" y="3095372"/>
            <a:ext cx="2332274" cy="2375774"/>
          </a:xfrm>
          <a:prstGeom prst="rect">
            <a:avLst/>
          </a:prstGeom>
        </p:spPr>
      </p:pic>
      <p:pic>
        <p:nvPicPr>
          <p:cNvPr id="5" name="Resi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7103" y="5251954"/>
            <a:ext cx="2180703" cy="1221194"/>
          </a:xfrm>
          <a:prstGeom prst="rect">
            <a:avLst/>
          </a:prstGeom>
        </p:spPr>
      </p:pic>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6876" y="3934894"/>
            <a:ext cx="2095500" cy="1981200"/>
          </a:xfrm>
          <a:prstGeom prst="rect">
            <a:avLst/>
          </a:prstGeom>
        </p:spPr>
      </p:pic>
      <p:sp>
        <p:nvSpPr>
          <p:cNvPr id="7" name="Metin kutusu 6"/>
          <p:cNvSpPr txBox="1"/>
          <p:nvPr/>
        </p:nvSpPr>
        <p:spPr>
          <a:xfrm>
            <a:off x="3764629" y="3434136"/>
            <a:ext cx="2172147" cy="369332"/>
          </a:xfrm>
          <a:prstGeom prst="rect">
            <a:avLst/>
          </a:prstGeom>
          <a:noFill/>
        </p:spPr>
        <p:txBody>
          <a:bodyPr wrap="square" rtlCol="0">
            <a:spAutoFit/>
          </a:bodyPr>
          <a:lstStyle/>
          <a:p>
            <a:r>
              <a:rPr lang="tr-TR" dirty="0" smtClean="0"/>
              <a:t>Demir atomları**</a:t>
            </a:r>
            <a:endParaRPr lang="tr-TR" dirty="0"/>
          </a:p>
        </p:txBody>
      </p:sp>
      <p:cxnSp>
        <p:nvCxnSpPr>
          <p:cNvPr id="9" name="Eğri Bağlayıcı 8"/>
          <p:cNvCxnSpPr>
            <a:stCxn id="7" idx="1"/>
          </p:cNvCxnSpPr>
          <p:nvPr/>
        </p:nvCxnSpPr>
        <p:spPr>
          <a:xfrm rot="10800000" flipH="1" flipV="1">
            <a:off x="3764629" y="3618802"/>
            <a:ext cx="725934" cy="362810"/>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0" name="Metin kutusu 9"/>
          <p:cNvSpPr txBox="1"/>
          <p:nvPr/>
        </p:nvSpPr>
        <p:spPr>
          <a:xfrm>
            <a:off x="768304" y="4777424"/>
            <a:ext cx="1451869" cy="369332"/>
          </a:xfrm>
          <a:prstGeom prst="rect">
            <a:avLst/>
          </a:prstGeom>
          <a:noFill/>
        </p:spPr>
        <p:txBody>
          <a:bodyPr wrap="square" rtlCol="0">
            <a:spAutoFit/>
          </a:bodyPr>
          <a:lstStyle/>
          <a:p>
            <a:r>
              <a:rPr lang="tr-TR" dirty="0" smtClean="0"/>
              <a:t>Demir çivi</a:t>
            </a:r>
            <a:endParaRPr lang="tr-TR" dirty="0"/>
          </a:p>
        </p:txBody>
      </p:sp>
      <p:cxnSp>
        <p:nvCxnSpPr>
          <p:cNvPr id="11" name="Eğri Bağlayıcı 10"/>
          <p:cNvCxnSpPr/>
          <p:nvPr/>
        </p:nvCxnSpPr>
        <p:spPr>
          <a:xfrm rot="10800000" flipH="1" flipV="1">
            <a:off x="754662" y="5054561"/>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5" name="Metin kutusu 14"/>
          <p:cNvSpPr txBox="1"/>
          <p:nvPr/>
        </p:nvSpPr>
        <p:spPr>
          <a:xfrm>
            <a:off x="6717901" y="2625609"/>
            <a:ext cx="1758795" cy="369332"/>
          </a:xfrm>
          <a:prstGeom prst="rect">
            <a:avLst/>
          </a:prstGeom>
          <a:noFill/>
        </p:spPr>
        <p:txBody>
          <a:bodyPr wrap="square" rtlCol="0">
            <a:spAutoFit/>
          </a:bodyPr>
          <a:lstStyle/>
          <a:p>
            <a:r>
              <a:rPr lang="tr-TR" dirty="0" smtClean="0"/>
              <a:t>Atom**</a:t>
            </a:r>
            <a:endParaRPr lang="tr-TR" dirty="0"/>
          </a:p>
        </p:txBody>
      </p:sp>
      <p:cxnSp>
        <p:nvCxnSpPr>
          <p:cNvPr id="16" name="Eğri Bağlayıcı 15"/>
          <p:cNvCxnSpPr/>
          <p:nvPr/>
        </p:nvCxnSpPr>
        <p:spPr>
          <a:xfrm rot="10800000" flipH="1" flipV="1">
            <a:off x="6636855" y="2843620"/>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0" name="Altbilgi Yer Tutucusu 19"/>
          <p:cNvSpPr>
            <a:spLocks noGrp="1"/>
          </p:cNvSpPr>
          <p:nvPr>
            <p:ph type="ftr" sz="quarter" idx="11"/>
          </p:nvPr>
        </p:nvSpPr>
        <p:spPr>
          <a:xfrm>
            <a:off x="4038599" y="6356350"/>
            <a:ext cx="5641661" cy="365125"/>
          </a:xfrm>
        </p:spPr>
        <p:txBody>
          <a:bodyPr/>
          <a:lstStyle/>
          <a:p>
            <a:r>
              <a:rPr lang="tr-TR" dirty="0" smtClean="0"/>
              <a:t>Hatırlatma: * Model, kuram yerine kullanılmış.</a:t>
            </a:r>
          </a:p>
          <a:p>
            <a:r>
              <a:rPr lang="tr-TR" dirty="0" smtClean="0"/>
              <a:t> **Fizikteki modeller gerçeğin birebir kopyası değildir!</a:t>
            </a:r>
            <a:endParaRPr lang="tr-TR" dirty="0"/>
          </a:p>
        </p:txBody>
      </p:sp>
      <p:sp>
        <p:nvSpPr>
          <p:cNvPr id="21" name="Dikdörtgen 20"/>
          <p:cNvSpPr/>
          <p:nvPr/>
        </p:nvSpPr>
        <p:spPr>
          <a:xfrm>
            <a:off x="10645257" y="2197291"/>
            <a:ext cx="1451771" cy="769441"/>
          </a:xfrm>
          <a:prstGeom prst="rect">
            <a:avLst/>
          </a:prstGeom>
          <a:noFill/>
        </p:spPr>
        <p:txBody>
          <a:bodyPr wrap="square" lIns="91440" tIns="45720" rIns="91440" bIns="45720">
            <a:spAutoFit/>
          </a:bodyPr>
          <a:lstStyle/>
          <a:p>
            <a:pPr algn="ctr"/>
            <a:r>
              <a:rPr lang="tr-TR" sz="4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sz="4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
        <p:nvSpPr>
          <p:cNvPr id="22" name="Dikdörtgen 21"/>
          <p:cNvSpPr/>
          <p:nvPr/>
        </p:nvSpPr>
        <p:spPr>
          <a:xfrm>
            <a:off x="7470708" y="468179"/>
            <a:ext cx="3778150" cy="1754326"/>
          </a:xfrm>
          <a:prstGeom prst="rect">
            <a:avLst/>
          </a:prstGeom>
          <a:noFill/>
        </p:spPr>
        <p:txBody>
          <a:bodyPr wrap="square" lIns="91440" tIns="45720" rIns="91440" bIns="45720">
            <a:spAutoFit/>
          </a:bodyPr>
          <a:lstStyle/>
          <a:p>
            <a:pPr algn="ct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Temel parçacık mı?</a:t>
            </a:r>
            <a:endParaRPr lang="tr-TR"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26" name="Resim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63356" y="3070055"/>
            <a:ext cx="1071714" cy="1097494"/>
          </a:xfrm>
          <a:prstGeom prst="rect">
            <a:avLst/>
          </a:prstGeom>
        </p:spPr>
      </p:pic>
      <p:sp>
        <p:nvSpPr>
          <p:cNvPr id="27" name="Metin kutusu 26"/>
          <p:cNvSpPr txBox="1"/>
          <p:nvPr/>
        </p:nvSpPr>
        <p:spPr>
          <a:xfrm>
            <a:off x="8576275" y="2327634"/>
            <a:ext cx="1758795" cy="369332"/>
          </a:xfrm>
          <a:prstGeom prst="rect">
            <a:avLst/>
          </a:prstGeom>
          <a:noFill/>
        </p:spPr>
        <p:txBody>
          <a:bodyPr wrap="square" rtlCol="0">
            <a:spAutoFit/>
          </a:bodyPr>
          <a:lstStyle/>
          <a:p>
            <a:r>
              <a:rPr lang="tr-TR" dirty="0" smtClean="0"/>
              <a:t>Çekirdek</a:t>
            </a:r>
            <a:endParaRPr lang="tr-TR" dirty="0"/>
          </a:p>
        </p:txBody>
      </p:sp>
      <p:cxnSp>
        <p:nvCxnSpPr>
          <p:cNvPr id="28" name="Eğri Bağlayıcı 27"/>
          <p:cNvCxnSpPr/>
          <p:nvPr/>
        </p:nvCxnSpPr>
        <p:spPr>
          <a:xfrm rot="10800000" flipH="1" flipV="1">
            <a:off x="8495229" y="2545645"/>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9" name="Oval 28"/>
          <p:cNvSpPr/>
          <p:nvPr/>
        </p:nvSpPr>
        <p:spPr>
          <a:xfrm>
            <a:off x="11142751" y="3521124"/>
            <a:ext cx="450376" cy="44890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e</a:t>
            </a:r>
          </a:p>
        </p:txBody>
      </p:sp>
      <p:sp>
        <p:nvSpPr>
          <p:cNvPr id="30" name="Metin kutusu 29"/>
          <p:cNvSpPr txBox="1"/>
          <p:nvPr/>
        </p:nvSpPr>
        <p:spPr>
          <a:xfrm>
            <a:off x="10980558" y="4117763"/>
            <a:ext cx="1056766" cy="369332"/>
          </a:xfrm>
          <a:prstGeom prst="rect">
            <a:avLst/>
          </a:prstGeom>
          <a:noFill/>
        </p:spPr>
        <p:txBody>
          <a:bodyPr wrap="square" rtlCol="0">
            <a:spAutoFit/>
          </a:bodyPr>
          <a:lstStyle/>
          <a:p>
            <a:r>
              <a:rPr lang="tr-TR" dirty="0" smtClean="0"/>
              <a:t>Elektron</a:t>
            </a:r>
          </a:p>
        </p:txBody>
      </p:sp>
      <p:cxnSp>
        <p:nvCxnSpPr>
          <p:cNvPr id="31" name="Eğri Bağlayıcı 30"/>
          <p:cNvCxnSpPr>
            <a:stCxn id="30" idx="0"/>
            <a:endCxn id="29" idx="6"/>
          </p:cNvCxnSpPr>
          <p:nvPr/>
        </p:nvCxnSpPr>
        <p:spPr>
          <a:xfrm rot="5400000" flipH="1" flipV="1">
            <a:off x="11364942" y="3889578"/>
            <a:ext cx="372185" cy="84186"/>
          </a:xfrm>
          <a:prstGeom prst="curvedConnector4">
            <a:avLst>
              <a:gd name="adj1" fmla="val 19847"/>
              <a:gd name="adj2" fmla="val 371542"/>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pic>
        <p:nvPicPr>
          <p:cNvPr id="39" name="Resim 3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3789999">
            <a:off x="3053339" y="4656489"/>
            <a:ext cx="740468" cy="1321719"/>
          </a:xfrm>
          <a:prstGeom prst="rect">
            <a:avLst/>
          </a:prstGeom>
        </p:spPr>
      </p:pic>
      <p:pic>
        <p:nvPicPr>
          <p:cNvPr id="40" name="Resim 3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3789999">
            <a:off x="5900968" y="4181082"/>
            <a:ext cx="740468" cy="1321719"/>
          </a:xfrm>
          <a:prstGeom prst="rect">
            <a:avLst/>
          </a:prstGeom>
        </p:spPr>
      </p:pic>
      <p:pic>
        <p:nvPicPr>
          <p:cNvPr id="41" name="Resim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3789999">
            <a:off x="8603402" y="3440790"/>
            <a:ext cx="740468" cy="1321719"/>
          </a:xfrm>
          <a:prstGeom prst="rect">
            <a:avLst/>
          </a:prstGeom>
        </p:spPr>
      </p:pic>
      <p:pic>
        <p:nvPicPr>
          <p:cNvPr id="42" name="Resim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789999">
            <a:off x="10445550" y="2927001"/>
            <a:ext cx="740468" cy="1031258"/>
          </a:xfrm>
          <a:prstGeom prst="rect">
            <a:avLst/>
          </a:prstGeom>
        </p:spPr>
      </p:pic>
      <p:pic>
        <p:nvPicPr>
          <p:cNvPr id="45" name="Resim 44"/>
          <p:cNvPicPr>
            <a:picLocks noChangeAspect="1"/>
          </p:cNvPicPr>
          <p:nvPr/>
        </p:nvPicPr>
        <p:blipFill>
          <a:blip r:embed="rId9"/>
          <a:stretch>
            <a:fillRect/>
          </a:stretch>
        </p:blipFill>
        <p:spPr>
          <a:xfrm>
            <a:off x="11329904" y="1678056"/>
            <a:ext cx="600239" cy="646411"/>
          </a:xfrm>
          <a:prstGeom prst="rect">
            <a:avLst/>
          </a:prstGeom>
        </p:spPr>
      </p:pic>
      <p:pic>
        <p:nvPicPr>
          <p:cNvPr id="46" name="Resim 45"/>
          <p:cNvPicPr>
            <a:picLocks noChangeAspect="1"/>
          </p:cNvPicPr>
          <p:nvPr/>
        </p:nvPicPr>
        <p:blipFill>
          <a:blip r:embed="rId10"/>
          <a:stretch>
            <a:fillRect/>
          </a:stretch>
        </p:blipFill>
        <p:spPr>
          <a:xfrm>
            <a:off x="11168667" y="4487095"/>
            <a:ext cx="635895" cy="606770"/>
          </a:xfrm>
          <a:prstGeom prst="rect">
            <a:avLst/>
          </a:prstGeom>
        </p:spPr>
      </p:pic>
      <p:sp>
        <p:nvSpPr>
          <p:cNvPr id="47" name="Metin kutusu 46"/>
          <p:cNvSpPr txBox="1"/>
          <p:nvPr/>
        </p:nvSpPr>
        <p:spPr>
          <a:xfrm>
            <a:off x="10598425" y="1920474"/>
            <a:ext cx="884141" cy="369332"/>
          </a:xfrm>
          <a:prstGeom prst="rect">
            <a:avLst/>
          </a:prstGeom>
          <a:noFill/>
        </p:spPr>
        <p:txBody>
          <a:bodyPr wrap="square" rtlCol="0">
            <a:spAutoFit/>
          </a:bodyPr>
          <a:lstStyle/>
          <a:p>
            <a:r>
              <a:rPr lang="tr-TR" dirty="0"/>
              <a:t>p</a:t>
            </a:r>
            <a:r>
              <a:rPr lang="tr-TR" dirty="0" smtClean="0"/>
              <a:t> ve n</a:t>
            </a:r>
            <a:endParaRPr lang="tr-TR" dirty="0"/>
          </a:p>
        </p:txBody>
      </p:sp>
    </p:spTree>
    <p:extLst>
      <p:ext uri="{BB962C8B-B14F-4D97-AF65-F5344CB8AC3E}">
        <p14:creationId xmlns:p14="http://schemas.microsoft.com/office/powerpoint/2010/main" val="223238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598237" y="4063489"/>
            <a:ext cx="1552623" cy="154574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p</a:t>
            </a:r>
            <a:endParaRPr lang="tr-TR" dirty="0"/>
          </a:p>
        </p:txBody>
      </p:sp>
      <p:sp>
        <p:nvSpPr>
          <p:cNvPr id="5" name="Metin kutusu 4"/>
          <p:cNvSpPr txBox="1"/>
          <p:nvPr/>
        </p:nvSpPr>
        <p:spPr>
          <a:xfrm>
            <a:off x="460968" y="3693664"/>
            <a:ext cx="1451869" cy="369332"/>
          </a:xfrm>
          <a:prstGeom prst="rect">
            <a:avLst/>
          </a:prstGeom>
          <a:noFill/>
        </p:spPr>
        <p:txBody>
          <a:bodyPr wrap="square" rtlCol="0">
            <a:spAutoFit/>
          </a:bodyPr>
          <a:lstStyle/>
          <a:p>
            <a:r>
              <a:rPr lang="tr-TR" dirty="0" smtClean="0"/>
              <a:t>Proton</a:t>
            </a:r>
            <a:endParaRPr lang="tr-TR" dirty="0"/>
          </a:p>
        </p:txBody>
      </p:sp>
      <p:cxnSp>
        <p:nvCxnSpPr>
          <p:cNvPr id="6" name="Eğri Bağlayıcı 5"/>
          <p:cNvCxnSpPr/>
          <p:nvPr/>
        </p:nvCxnSpPr>
        <p:spPr>
          <a:xfrm rot="10800000" flipH="1" flipV="1">
            <a:off x="475233" y="4062503"/>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0086" y="3887192"/>
            <a:ext cx="2257157" cy="2257157"/>
          </a:xfrm>
          <a:prstGeom prst="rect">
            <a:avLst/>
          </a:prstGeom>
        </p:spPr>
      </p:pic>
      <p:sp>
        <p:nvSpPr>
          <p:cNvPr id="14" name="Oval 13"/>
          <p:cNvSpPr/>
          <p:nvPr/>
        </p:nvSpPr>
        <p:spPr>
          <a:xfrm>
            <a:off x="8126589" y="2368845"/>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u</a:t>
            </a:r>
            <a:endParaRPr lang="tr-TR" dirty="0"/>
          </a:p>
        </p:txBody>
      </p:sp>
      <p:sp>
        <p:nvSpPr>
          <p:cNvPr id="15" name="Oval 14"/>
          <p:cNvSpPr/>
          <p:nvPr/>
        </p:nvSpPr>
        <p:spPr>
          <a:xfrm>
            <a:off x="9122824" y="2426821"/>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d</a:t>
            </a:r>
            <a:endParaRPr lang="tr-TR" dirty="0"/>
          </a:p>
        </p:txBody>
      </p:sp>
      <p:sp>
        <p:nvSpPr>
          <p:cNvPr id="16" name="Oval 15"/>
          <p:cNvSpPr/>
          <p:nvPr/>
        </p:nvSpPr>
        <p:spPr>
          <a:xfrm>
            <a:off x="8209367" y="3542558"/>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s</a:t>
            </a:r>
            <a:endParaRPr lang="tr-TR" dirty="0"/>
          </a:p>
        </p:txBody>
      </p:sp>
      <p:sp>
        <p:nvSpPr>
          <p:cNvPr id="17" name="Oval 16"/>
          <p:cNvSpPr/>
          <p:nvPr/>
        </p:nvSpPr>
        <p:spPr>
          <a:xfrm>
            <a:off x="8126589" y="1174890"/>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c</a:t>
            </a:r>
            <a:endParaRPr lang="tr-TR" dirty="0"/>
          </a:p>
        </p:txBody>
      </p:sp>
      <p:sp>
        <p:nvSpPr>
          <p:cNvPr id="18" name="Oval 17"/>
          <p:cNvSpPr/>
          <p:nvPr/>
        </p:nvSpPr>
        <p:spPr>
          <a:xfrm>
            <a:off x="9091115" y="1155235"/>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t</a:t>
            </a:r>
            <a:endParaRPr lang="tr-TR" dirty="0"/>
          </a:p>
        </p:txBody>
      </p:sp>
      <p:sp>
        <p:nvSpPr>
          <p:cNvPr id="19" name="Oval 18"/>
          <p:cNvSpPr/>
          <p:nvPr/>
        </p:nvSpPr>
        <p:spPr>
          <a:xfrm>
            <a:off x="9219300" y="3475360"/>
            <a:ext cx="450376" cy="46137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a:t>
            </a:r>
            <a:endParaRPr lang="tr-TR" dirty="0"/>
          </a:p>
        </p:txBody>
      </p:sp>
      <p:sp>
        <p:nvSpPr>
          <p:cNvPr id="20" name="Metin kutusu 19"/>
          <p:cNvSpPr txBox="1"/>
          <p:nvPr/>
        </p:nvSpPr>
        <p:spPr>
          <a:xfrm>
            <a:off x="2756071" y="3736880"/>
            <a:ext cx="3386900" cy="369332"/>
          </a:xfrm>
          <a:prstGeom prst="rect">
            <a:avLst/>
          </a:prstGeom>
          <a:noFill/>
        </p:spPr>
        <p:txBody>
          <a:bodyPr wrap="square" rtlCol="0">
            <a:spAutoFit/>
          </a:bodyPr>
          <a:lstStyle/>
          <a:p>
            <a:r>
              <a:rPr lang="tr-TR" dirty="0" smtClean="0"/>
              <a:t>Protonda yer alan </a:t>
            </a:r>
            <a:r>
              <a:rPr lang="tr-TR" dirty="0" err="1" smtClean="0"/>
              <a:t>kuarklar</a:t>
            </a:r>
            <a:endParaRPr lang="tr-TR" dirty="0" smtClean="0"/>
          </a:p>
        </p:txBody>
      </p:sp>
      <p:cxnSp>
        <p:nvCxnSpPr>
          <p:cNvPr id="21" name="Eğri Bağlayıcı 20"/>
          <p:cNvCxnSpPr/>
          <p:nvPr/>
        </p:nvCxnSpPr>
        <p:spPr>
          <a:xfrm rot="10800000" flipH="1" flipV="1">
            <a:off x="2808368" y="3921539"/>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2" name="Metin kutusu 21"/>
          <p:cNvSpPr txBox="1"/>
          <p:nvPr/>
        </p:nvSpPr>
        <p:spPr>
          <a:xfrm>
            <a:off x="7057401" y="791231"/>
            <a:ext cx="1881314" cy="369332"/>
          </a:xfrm>
          <a:prstGeom prst="rect">
            <a:avLst/>
          </a:prstGeom>
          <a:noFill/>
        </p:spPr>
        <p:txBody>
          <a:bodyPr wrap="square" rtlCol="0">
            <a:spAutoFit/>
          </a:bodyPr>
          <a:lstStyle/>
          <a:p>
            <a:r>
              <a:rPr lang="tr-TR" dirty="0" smtClean="0"/>
              <a:t>Diğer </a:t>
            </a:r>
            <a:r>
              <a:rPr lang="tr-TR" dirty="0" err="1" smtClean="0"/>
              <a:t>Kuarklar</a:t>
            </a:r>
            <a:r>
              <a:rPr lang="tr-TR" dirty="0" smtClean="0"/>
              <a:t>*</a:t>
            </a:r>
          </a:p>
        </p:txBody>
      </p:sp>
      <p:cxnSp>
        <p:nvCxnSpPr>
          <p:cNvPr id="23" name="Eğri Bağlayıcı 22"/>
          <p:cNvCxnSpPr/>
          <p:nvPr/>
        </p:nvCxnSpPr>
        <p:spPr>
          <a:xfrm rot="10800000" flipH="1" flipV="1">
            <a:off x="7109698" y="1044130"/>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4" name="Oval 23"/>
          <p:cNvSpPr/>
          <p:nvPr/>
        </p:nvSpPr>
        <p:spPr>
          <a:xfrm>
            <a:off x="8278989" y="1327290"/>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c</a:t>
            </a:r>
            <a:endParaRPr lang="tr-TR" dirty="0"/>
          </a:p>
        </p:txBody>
      </p:sp>
      <p:sp>
        <p:nvSpPr>
          <p:cNvPr id="25" name="Oval 24"/>
          <p:cNvSpPr/>
          <p:nvPr/>
        </p:nvSpPr>
        <p:spPr>
          <a:xfrm>
            <a:off x="8431389" y="1479690"/>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c</a:t>
            </a:r>
            <a:endParaRPr lang="tr-TR" dirty="0"/>
          </a:p>
        </p:txBody>
      </p:sp>
      <p:sp>
        <p:nvSpPr>
          <p:cNvPr id="26" name="Oval 25"/>
          <p:cNvSpPr/>
          <p:nvPr/>
        </p:nvSpPr>
        <p:spPr>
          <a:xfrm>
            <a:off x="9243515" y="1307635"/>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t</a:t>
            </a:r>
            <a:endParaRPr lang="tr-TR" dirty="0"/>
          </a:p>
        </p:txBody>
      </p:sp>
      <p:sp>
        <p:nvSpPr>
          <p:cNvPr id="27" name="Oval 26"/>
          <p:cNvSpPr/>
          <p:nvPr/>
        </p:nvSpPr>
        <p:spPr>
          <a:xfrm>
            <a:off x="9395915" y="1460035"/>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t</a:t>
            </a:r>
            <a:endParaRPr lang="tr-TR" dirty="0"/>
          </a:p>
        </p:txBody>
      </p:sp>
      <p:sp>
        <p:nvSpPr>
          <p:cNvPr id="29" name="Oval 28"/>
          <p:cNvSpPr/>
          <p:nvPr/>
        </p:nvSpPr>
        <p:spPr>
          <a:xfrm>
            <a:off x="9371700" y="3627760"/>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a:t>
            </a:r>
            <a:endParaRPr lang="tr-TR" dirty="0"/>
          </a:p>
        </p:txBody>
      </p:sp>
      <p:sp>
        <p:nvSpPr>
          <p:cNvPr id="30" name="Oval 29"/>
          <p:cNvSpPr/>
          <p:nvPr/>
        </p:nvSpPr>
        <p:spPr>
          <a:xfrm>
            <a:off x="9524100" y="3780160"/>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a:t>
            </a:r>
            <a:endParaRPr lang="tr-TR" dirty="0"/>
          </a:p>
        </p:txBody>
      </p:sp>
      <p:sp>
        <p:nvSpPr>
          <p:cNvPr id="31" name="Oval 30"/>
          <p:cNvSpPr/>
          <p:nvPr/>
        </p:nvSpPr>
        <p:spPr>
          <a:xfrm>
            <a:off x="8278989" y="2521245"/>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u</a:t>
            </a:r>
            <a:endParaRPr lang="tr-TR" dirty="0"/>
          </a:p>
        </p:txBody>
      </p:sp>
      <p:sp>
        <p:nvSpPr>
          <p:cNvPr id="32" name="Oval 31"/>
          <p:cNvSpPr/>
          <p:nvPr/>
        </p:nvSpPr>
        <p:spPr>
          <a:xfrm>
            <a:off x="8431389" y="2673645"/>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u</a:t>
            </a:r>
            <a:endParaRPr lang="tr-TR" dirty="0"/>
          </a:p>
        </p:txBody>
      </p:sp>
      <p:sp>
        <p:nvSpPr>
          <p:cNvPr id="33" name="Oval 32"/>
          <p:cNvSpPr/>
          <p:nvPr/>
        </p:nvSpPr>
        <p:spPr>
          <a:xfrm>
            <a:off x="9275224" y="2579221"/>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d</a:t>
            </a:r>
            <a:endParaRPr lang="tr-TR" dirty="0"/>
          </a:p>
        </p:txBody>
      </p:sp>
      <p:sp>
        <p:nvSpPr>
          <p:cNvPr id="34" name="Oval 33"/>
          <p:cNvSpPr/>
          <p:nvPr/>
        </p:nvSpPr>
        <p:spPr>
          <a:xfrm>
            <a:off x="9427624" y="2731621"/>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d</a:t>
            </a:r>
            <a:endParaRPr lang="tr-TR" dirty="0"/>
          </a:p>
        </p:txBody>
      </p:sp>
      <p:sp>
        <p:nvSpPr>
          <p:cNvPr id="35" name="Oval 34"/>
          <p:cNvSpPr/>
          <p:nvPr/>
        </p:nvSpPr>
        <p:spPr>
          <a:xfrm>
            <a:off x="8361767" y="3694958"/>
            <a:ext cx="450376" cy="46137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s</a:t>
            </a:r>
            <a:endParaRPr lang="tr-TR" dirty="0"/>
          </a:p>
        </p:txBody>
      </p:sp>
      <p:sp>
        <p:nvSpPr>
          <p:cNvPr id="36" name="Oval 35"/>
          <p:cNvSpPr/>
          <p:nvPr/>
        </p:nvSpPr>
        <p:spPr>
          <a:xfrm>
            <a:off x="8514167" y="3847358"/>
            <a:ext cx="450376" cy="46137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s</a:t>
            </a:r>
            <a:endParaRPr lang="tr-TR" dirty="0"/>
          </a:p>
        </p:txBody>
      </p:sp>
      <p:sp>
        <p:nvSpPr>
          <p:cNvPr id="38" name="Dikdörtgen 37"/>
          <p:cNvSpPr/>
          <p:nvPr/>
        </p:nvSpPr>
        <p:spPr>
          <a:xfrm>
            <a:off x="10513982" y="706327"/>
            <a:ext cx="1888986" cy="1323439"/>
          </a:xfrm>
          <a:prstGeom prst="rect">
            <a:avLst/>
          </a:prstGeom>
          <a:noFill/>
        </p:spPr>
        <p:txBody>
          <a:bodyPr wrap="square" lIns="91440" tIns="45720" rIns="91440" bIns="45720">
            <a:spAutoFit/>
          </a:bodyPr>
          <a:lstStyle/>
          <a:p>
            <a:pPr algn="ctr"/>
            <a:r>
              <a:rPr lang="tr-TR" sz="40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Başka</a:t>
            </a:r>
          </a:p>
          <a:p>
            <a:pPr algn="ctr"/>
            <a:r>
              <a:rPr lang="tr-TR" sz="40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tr-TR" sz="40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9" name="Altbilgi Yer Tutucusu 38"/>
          <p:cNvSpPr>
            <a:spLocks noGrp="1"/>
          </p:cNvSpPr>
          <p:nvPr>
            <p:ph type="ftr" sz="quarter" idx="11"/>
          </p:nvPr>
        </p:nvSpPr>
        <p:spPr>
          <a:xfrm>
            <a:off x="838200" y="6356350"/>
            <a:ext cx="10612272" cy="365125"/>
          </a:xfrm>
        </p:spPr>
        <p:txBody>
          <a:bodyPr/>
          <a:lstStyle/>
          <a:p>
            <a:r>
              <a:rPr lang="tr-TR" dirty="0" smtClean="0"/>
              <a:t>*Kuantum renk dinamiği ve parçacık fiziğinde yer alan standart modele göre, </a:t>
            </a:r>
            <a:r>
              <a:rPr lang="tr-TR" dirty="0" err="1" smtClean="0"/>
              <a:t>kuarklar</a:t>
            </a:r>
            <a:r>
              <a:rPr lang="tr-TR" dirty="0" smtClean="0"/>
              <a:t> kırmızı, mavi ve yeşil olarak renk yüklerini taşır. Anti </a:t>
            </a:r>
            <a:r>
              <a:rPr lang="tr-TR" dirty="0" err="1" smtClean="0"/>
              <a:t>kuarklar</a:t>
            </a:r>
            <a:r>
              <a:rPr lang="tr-TR" dirty="0" smtClean="0"/>
              <a:t> da karşıt renkleri…</a:t>
            </a:r>
            <a:endParaRPr lang="tr-TR" dirty="0"/>
          </a:p>
        </p:txBody>
      </p:sp>
      <p:sp>
        <p:nvSpPr>
          <p:cNvPr id="41" name="Oval 40"/>
          <p:cNvSpPr/>
          <p:nvPr/>
        </p:nvSpPr>
        <p:spPr>
          <a:xfrm>
            <a:off x="736989" y="1868472"/>
            <a:ext cx="1552623" cy="15457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n</a:t>
            </a:r>
            <a:endParaRPr lang="tr-TR" dirty="0"/>
          </a:p>
        </p:txBody>
      </p:sp>
      <p:sp>
        <p:nvSpPr>
          <p:cNvPr id="42" name="Metin kutusu 41"/>
          <p:cNvSpPr txBox="1"/>
          <p:nvPr/>
        </p:nvSpPr>
        <p:spPr>
          <a:xfrm>
            <a:off x="599720" y="1498647"/>
            <a:ext cx="1451869" cy="369332"/>
          </a:xfrm>
          <a:prstGeom prst="rect">
            <a:avLst/>
          </a:prstGeom>
          <a:noFill/>
        </p:spPr>
        <p:txBody>
          <a:bodyPr wrap="square" rtlCol="0">
            <a:spAutoFit/>
          </a:bodyPr>
          <a:lstStyle/>
          <a:p>
            <a:r>
              <a:rPr lang="tr-TR" dirty="0" smtClean="0"/>
              <a:t>Nötron</a:t>
            </a:r>
            <a:endParaRPr lang="tr-TR" dirty="0"/>
          </a:p>
        </p:txBody>
      </p:sp>
      <p:cxnSp>
        <p:nvCxnSpPr>
          <p:cNvPr id="43" name="Eğri Bağlayıcı 42"/>
          <p:cNvCxnSpPr/>
          <p:nvPr/>
        </p:nvCxnSpPr>
        <p:spPr>
          <a:xfrm rot="10800000" flipH="1" flipV="1">
            <a:off x="613985" y="1867486"/>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45" name="Metin kutusu 44"/>
          <p:cNvSpPr txBox="1"/>
          <p:nvPr/>
        </p:nvSpPr>
        <p:spPr>
          <a:xfrm>
            <a:off x="2894823" y="1337143"/>
            <a:ext cx="3386900" cy="369332"/>
          </a:xfrm>
          <a:prstGeom prst="rect">
            <a:avLst/>
          </a:prstGeom>
          <a:noFill/>
        </p:spPr>
        <p:txBody>
          <a:bodyPr wrap="square" rtlCol="0">
            <a:spAutoFit/>
          </a:bodyPr>
          <a:lstStyle/>
          <a:p>
            <a:r>
              <a:rPr lang="tr-TR" dirty="0" smtClean="0"/>
              <a:t>Nötronda yer alan </a:t>
            </a:r>
            <a:r>
              <a:rPr lang="tr-TR" dirty="0" err="1" smtClean="0"/>
              <a:t>kuarklar</a:t>
            </a:r>
            <a:endParaRPr lang="tr-TR" dirty="0" smtClean="0"/>
          </a:p>
        </p:txBody>
      </p:sp>
      <p:cxnSp>
        <p:nvCxnSpPr>
          <p:cNvPr id="46" name="Eğri Bağlayıcı 45"/>
          <p:cNvCxnSpPr/>
          <p:nvPr/>
        </p:nvCxnSpPr>
        <p:spPr>
          <a:xfrm rot="10800000" flipH="1" flipV="1">
            <a:off x="2947120" y="1726522"/>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pic>
        <p:nvPicPr>
          <p:cNvPr id="48" name="Resim 47"/>
          <p:cNvPicPr>
            <a:picLocks noChangeAspect="1"/>
          </p:cNvPicPr>
          <p:nvPr/>
        </p:nvPicPr>
        <p:blipFill>
          <a:blip r:embed="rId4"/>
          <a:stretch>
            <a:fillRect/>
          </a:stretch>
        </p:blipFill>
        <p:spPr>
          <a:xfrm>
            <a:off x="3734865" y="1653771"/>
            <a:ext cx="2192921" cy="2135814"/>
          </a:xfrm>
          <a:prstGeom prst="rect">
            <a:avLst/>
          </a:prstGeom>
        </p:spPr>
      </p:pic>
      <p:pic>
        <p:nvPicPr>
          <p:cNvPr id="49" name="Resim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07235">
            <a:off x="2737994" y="2207674"/>
            <a:ext cx="740468" cy="1321719"/>
          </a:xfrm>
          <a:prstGeom prst="rect">
            <a:avLst/>
          </a:prstGeom>
        </p:spPr>
      </p:pic>
      <p:pic>
        <p:nvPicPr>
          <p:cNvPr id="50" name="Resim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607235">
            <a:off x="2482104" y="4594562"/>
            <a:ext cx="740468" cy="1321719"/>
          </a:xfrm>
          <a:prstGeom prst="rect">
            <a:avLst/>
          </a:prstGeom>
        </p:spPr>
      </p:pic>
      <p:pic>
        <p:nvPicPr>
          <p:cNvPr id="51" name="Resim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919669">
            <a:off x="10257515" y="1599773"/>
            <a:ext cx="951871" cy="1699069"/>
          </a:xfrm>
          <a:prstGeom prst="rect">
            <a:avLst/>
          </a:prstGeom>
        </p:spPr>
      </p:pic>
      <p:pic>
        <p:nvPicPr>
          <p:cNvPr id="52" name="Resim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259790">
            <a:off x="6673094" y="3128725"/>
            <a:ext cx="740468" cy="1321719"/>
          </a:xfrm>
          <a:prstGeom prst="rect">
            <a:avLst/>
          </a:prstGeom>
        </p:spPr>
      </p:pic>
    </p:spTree>
    <p:extLst>
      <p:ext uri="{BB962C8B-B14F-4D97-AF65-F5344CB8AC3E}">
        <p14:creationId xmlns:p14="http://schemas.microsoft.com/office/powerpoint/2010/main" val="847008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Resim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954" y="5447923"/>
            <a:ext cx="2747590" cy="883154"/>
          </a:xfrm>
          <a:prstGeom prst="rect">
            <a:avLst/>
          </a:prstGeom>
        </p:spPr>
      </p:pic>
      <p:sp>
        <p:nvSpPr>
          <p:cNvPr id="5" name="Metin kutusu 4"/>
          <p:cNvSpPr txBox="1"/>
          <p:nvPr/>
        </p:nvSpPr>
        <p:spPr>
          <a:xfrm>
            <a:off x="1626353" y="1680952"/>
            <a:ext cx="3671248" cy="923330"/>
          </a:xfrm>
          <a:prstGeom prst="rect">
            <a:avLst/>
          </a:prstGeom>
          <a:noFill/>
        </p:spPr>
        <p:txBody>
          <a:bodyPr wrap="square" rtlCol="0">
            <a:spAutoFit/>
          </a:bodyPr>
          <a:lstStyle/>
          <a:p>
            <a:pPr algn="ctr"/>
            <a:endParaRPr lang="tr-TR" dirty="0" smtClean="0"/>
          </a:p>
          <a:p>
            <a:r>
              <a:rPr lang="tr-TR" dirty="0" smtClean="0"/>
              <a:t> </a:t>
            </a:r>
          </a:p>
          <a:p>
            <a:r>
              <a:rPr lang="tr-TR" dirty="0" smtClean="0"/>
              <a:t>(Maddeyi oluşturan parçacıklar)</a:t>
            </a:r>
            <a:endParaRPr lang="tr-TR" dirty="0"/>
          </a:p>
        </p:txBody>
      </p:sp>
      <p:sp>
        <p:nvSpPr>
          <p:cNvPr id="6" name="Metin kutusu 5"/>
          <p:cNvSpPr txBox="1"/>
          <p:nvPr/>
        </p:nvSpPr>
        <p:spPr>
          <a:xfrm>
            <a:off x="7524470" y="1994852"/>
            <a:ext cx="4294492" cy="646331"/>
          </a:xfrm>
          <a:prstGeom prst="rect">
            <a:avLst/>
          </a:prstGeom>
          <a:noFill/>
        </p:spPr>
        <p:txBody>
          <a:bodyPr wrap="square" rtlCol="0">
            <a:spAutoFit/>
          </a:bodyPr>
          <a:lstStyle/>
          <a:p>
            <a:endParaRPr lang="tr-TR" dirty="0" smtClean="0"/>
          </a:p>
          <a:p>
            <a:r>
              <a:rPr lang="tr-TR" dirty="0" smtClean="0"/>
              <a:t>(Kuvvet </a:t>
            </a:r>
            <a:r>
              <a:rPr lang="tr-TR" dirty="0" err="1" smtClean="0"/>
              <a:t>taşıyıcıyıcısı</a:t>
            </a:r>
            <a:r>
              <a:rPr lang="tr-TR" dirty="0" smtClean="0"/>
              <a:t> olan parçacıklar)</a:t>
            </a:r>
            <a:endParaRPr lang="tr-TR" dirty="0"/>
          </a:p>
        </p:txBody>
      </p:sp>
      <p:sp>
        <p:nvSpPr>
          <p:cNvPr id="7" name="Altbilgi Yer Tutucusu 6"/>
          <p:cNvSpPr>
            <a:spLocks noGrp="1"/>
          </p:cNvSpPr>
          <p:nvPr>
            <p:ph type="ftr" sz="quarter" idx="11"/>
          </p:nvPr>
        </p:nvSpPr>
        <p:spPr>
          <a:xfrm>
            <a:off x="4038599" y="6356351"/>
            <a:ext cx="4656221" cy="317746"/>
          </a:xfrm>
        </p:spPr>
        <p:txBody>
          <a:bodyPr/>
          <a:lstStyle/>
          <a:p>
            <a:r>
              <a:rPr lang="tr-TR" dirty="0" smtClean="0"/>
              <a:t>*</a:t>
            </a:r>
            <a:r>
              <a:rPr lang="tr-TR" dirty="0" err="1" smtClean="0"/>
              <a:t>Bozon</a:t>
            </a:r>
            <a:r>
              <a:rPr lang="tr-TR" dirty="0" smtClean="0"/>
              <a:t> ve </a:t>
            </a:r>
            <a:r>
              <a:rPr lang="tr-TR" dirty="0" err="1" smtClean="0"/>
              <a:t>fermiyon</a:t>
            </a:r>
            <a:r>
              <a:rPr lang="tr-TR" dirty="0" smtClean="0"/>
              <a:t> isimlerinin hikayesi</a:t>
            </a:r>
          </a:p>
          <a:p>
            <a:r>
              <a:rPr lang="tr-TR" dirty="0" smtClean="0"/>
              <a:t>**Bilim insanları için bir düzen, desen oluşturulması önemlidir çünkü…</a:t>
            </a:r>
            <a:endParaRPr lang="tr-TR" dirty="0"/>
          </a:p>
        </p:txBody>
      </p:sp>
      <p:sp>
        <p:nvSpPr>
          <p:cNvPr id="12" name="Metin kutusu 11"/>
          <p:cNvSpPr txBox="1"/>
          <p:nvPr/>
        </p:nvSpPr>
        <p:spPr>
          <a:xfrm>
            <a:off x="4276298" y="4623245"/>
            <a:ext cx="3671248" cy="1200329"/>
          </a:xfrm>
          <a:prstGeom prst="rect">
            <a:avLst/>
          </a:prstGeom>
          <a:noFill/>
        </p:spPr>
        <p:txBody>
          <a:bodyPr wrap="square" rtlCol="0">
            <a:spAutoFit/>
          </a:bodyPr>
          <a:lstStyle/>
          <a:p>
            <a:pPr algn="ctr"/>
            <a:r>
              <a:rPr lang="tr-TR" dirty="0" smtClean="0"/>
              <a:t>…ve bu parçacıkların kütle ve yüklerine göre bir sıralama, sınıflandırma yapılabiliyor. Periyodik cetvel gibi!**</a:t>
            </a:r>
            <a:endParaRPr lang="tr-TR" dirty="0"/>
          </a:p>
        </p:txBody>
      </p:sp>
      <p:sp>
        <p:nvSpPr>
          <p:cNvPr id="13" name="Dikdörtgen 12"/>
          <p:cNvSpPr/>
          <p:nvPr/>
        </p:nvSpPr>
        <p:spPr>
          <a:xfrm>
            <a:off x="693759" y="2647668"/>
            <a:ext cx="1222051" cy="1009932"/>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smtClean="0">
                <a:ln/>
                <a:solidFill>
                  <a:schemeClr val="accent4"/>
                </a:solidFill>
              </a:rPr>
              <a:t>t</a:t>
            </a:r>
            <a:endParaRPr lang="tr-TR" b="1" dirty="0">
              <a:ln/>
              <a:solidFill>
                <a:schemeClr val="accent4"/>
              </a:solidFill>
            </a:endParaRPr>
          </a:p>
        </p:txBody>
      </p:sp>
      <p:sp>
        <p:nvSpPr>
          <p:cNvPr id="14" name="Dikdörtgen 13"/>
          <p:cNvSpPr/>
          <p:nvPr/>
        </p:nvSpPr>
        <p:spPr>
          <a:xfrm>
            <a:off x="2156634" y="2702260"/>
            <a:ext cx="1050884" cy="835242"/>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b</a:t>
            </a:r>
          </a:p>
        </p:txBody>
      </p:sp>
      <p:sp>
        <p:nvSpPr>
          <p:cNvPr id="15" name="Dikdörtgen 14"/>
          <p:cNvSpPr/>
          <p:nvPr/>
        </p:nvSpPr>
        <p:spPr>
          <a:xfrm>
            <a:off x="3469092" y="2863591"/>
            <a:ext cx="733000" cy="649119"/>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c</a:t>
            </a:r>
          </a:p>
        </p:txBody>
      </p:sp>
      <p:sp>
        <p:nvSpPr>
          <p:cNvPr id="16" name="Dikdörtgen 15"/>
          <p:cNvSpPr/>
          <p:nvPr/>
        </p:nvSpPr>
        <p:spPr>
          <a:xfrm>
            <a:off x="4507745" y="2906975"/>
            <a:ext cx="562402" cy="490316"/>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s</a:t>
            </a:r>
          </a:p>
        </p:txBody>
      </p:sp>
      <p:sp>
        <p:nvSpPr>
          <p:cNvPr id="17" name="Dikdörtgen 16"/>
          <p:cNvSpPr/>
          <p:nvPr/>
        </p:nvSpPr>
        <p:spPr>
          <a:xfrm>
            <a:off x="5359016" y="3001832"/>
            <a:ext cx="393515" cy="320305"/>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d</a:t>
            </a:r>
          </a:p>
        </p:txBody>
      </p:sp>
      <p:sp>
        <p:nvSpPr>
          <p:cNvPr id="18" name="Dikdörtgen 17"/>
          <p:cNvSpPr/>
          <p:nvPr/>
        </p:nvSpPr>
        <p:spPr>
          <a:xfrm>
            <a:off x="6041401" y="3029807"/>
            <a:ext cx="386696" cy="238416"/>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u</a:t>
            </a:r>
          </a:p>
        </p:txBody>
      </p:sp>
      <p:sp>
        <p:nvSpPr>
          <p:cNvPr id="19" name="Dikdörtgen 18"/>
          <p:cNvSpPr/>
          <p:nvPr/>
        </p:nvSpPr>
        <p:spPr>
          <a:xfrm>
            <a:off x="1105469" y="3943979"/>
            <a:ext cx="777939" cy="668964"/>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Ƭ</a:t>
            </a:r>
          </a:p>
        </p:txBody>
      </p:sp>
      <p:sp>
        <p:nvSpPr>
          <p:cNvPr id="20" name="Dikdörtgen 19"/>
          <p:cNvSpPr/>
          <p:nvPr/>
        </p:nvSpPr>
        <p:spPr>
          <a:xfrm>
            <a:off x="3461978" y="4055435"/>
            <a:ext cx="621706" cy="469497"/>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e</a:t>
            </a:r>
          </a:p>
        </p:txBody>
      </p:sp>
      <mc:AlternateContent xmlns:mc="http://schemas.openxmlformats.org/markup-compatibility/2006" xmlns:a14="http://schemas.microsoft.com/office/drawing/2010/main">
        <mc:Choice Requires="a14">
          <p:sp>
            <p:nvSpPr>
              <p:cNvPr id="21" name="Dikdörtgen 20"/>
              <p:cNvSpPr/>
              <p:nvPr/>
            </p:nvSpPr>
            <p:spPr>
              <a:xfrm>
                <a:off x="4388465" y="4055434"/>
                <a:ext cx="546750" cy="447937"/>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14:m>
                  <m:oMathPara xmlns:m="http://schemas.openxmlformats.org/officeDocument/2006/math">
                    <m:oMathParaPr>
                      <m:jc m:val="centerGroup"/>
                    </m:oMathParaPr>
                    <m:oMath xmlns:m="http://schemas.openxmlformats.org/officeDocument/2006/math">
                      <m:sSub>
                        <m:sSubPr>
                          <m:ctrlPr>
                            <a:rPr lang="tr-TR" b="1" i="1">
                              <a:ln/>
                              <a:solidFill>
                                <a:schemeClr val="accent4"/>
                              </a:solidFill>
                              <a:latin typeface="Cambria Math" panose="02040503050406030204" pitchFamily="18" charset="0"/>
                            </a:rPr>
                          </m:ctrlPr>
                        </m:sSubPr>
                        <m:e>
                          <m:r>
                            <a:rPr lang="tr-TR" b="1">
                              <a:ln/>
                              <a:solidFill>
                                <a:schemeClr val="accent4"/>
                              </a:solidFill>
                              <a:latin typeface="Cambria Math" panose="02040503050406030204" pitchFamily="18" charset="0"/>
                            </a:rPr>
                            <m:t>𝑉</m:t>
                          </m:r>
                        </m:e>
                        <m:sub>
                          <m:r>
                            <a:rPr lang="tr-TR" b="1">
                              <a:ln/>
                              <a:solidFill>
                                <a:schemeClr val="accent4"/>
                              </a:solidFill>
                              <a:latin typeface="Cambria Math" panose="02040503050406030204" pitchFamily="18" charset="0"/>
                            </a:rPr>
                            <m:t>𝑇</m:t>
                          </m:r>
                        </m:sub>
                      </m:sSub>
                    </m:oMath>
                  </m:oMathPara>
                </a14:m>
                <a:endParaRPr lang="tr-TR" b="1" dirty="0">
                  <a:ln/>
                  <a:solidFill>
                    <a:schemeClr val="accent4"/>
                  </a:solidFill>
                </a:endParaRPr>
              </a:p>
            </p:txBody>
          </p:sp>
        </mc:Choice>
        <mc:Fallback xmlns="">
          <p:sp>
            <p:nvSpPr>
              <p:cNvPr id="21" name="Dikdörtgen 20"/>
              <p:cNvSpPr>
                <a:spLocks noRot="1" noChangeAspect="1" noMove="1" noResize="1" noEditPoints="1" noAdjustHandles="1" noChangeArrowheads="1" noChangeShapeType="1" noTextEdit="1"/>
              </p:cNvSpPr>
              <p:nvPr/>
            </p:nvSpPr>
            <p:spPr>
              <a:xfrm>
                <a:off x="4388465" y="4055434"/>
                <a:ext cx="546750" cy="447937"/>
              </a:xfrm>
              <a:prstGeom prst="rect">
                <a:avLst/>
              </a:prstGeom>
              <a:blipFill rotWithShape="0">
                <a:blip r:embed="rId4"/>
                <a:stretch>
                  <a:fillRect/>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22" name="Dikdörtgen 21"/>
              <p:cNvSpPr/>
              <p:nvPr/>
            </p:nvSpPr>
            <p:spPr>
              <a:xfrm>
                <a:off x="5393136" y="4055433"/>
                <a:ext cx="426915" cy="434681"/>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14:m>
                  <m:oMathPara xmlns:m="http://schemas.openxmlformats.org/officeDocument/2006/math">
                    <m:oMathParaPr>
                      <m:jc m:val="centerGroup"/>
                    </m:oMathParaPr>
                    <m:oMath xmlns:m="http://schemas.openxmlformats.org/officeDocument/2006/math">
                      <m:sSub>
                        <m:sSubPr>
                          <m:ctrlPr>
                            <a:rPr lang="tr-TR" b="1" i="1">
                              <a:ln/>
                              <a:solidFill>
                                <a:schemeClr val="accent4"/>
                              </a:solidFill>
                              <a:latin typeface="Cambria Math" panose="02040503050406030204" pitchFamily="18" charset="0"/>
                            </a:rPr>
                          </m:ctrlPr>
                        </m:sSubPr>
                        <m:e>
                          <m:r>
                            <a:rPr lang="tr-TR" b="1">
                              <a:ln/>
                              <a:solidFill>
                                <a:schemeClr val="accent4"/>
                              </a:solidFill>
                              <a:latin typeface="Cambria Math" panose="02040503050406030204" pitchFamily="18" charset="0"/>
                            </a:rPr>
                            <m:t>𝑉</m:t>
                          </m:r>
                        </m:e>
                        <m:sub>
                          <m:r>
                            <a:rPr lang="tr-TR" b="1">
                              <a:ln/>
                              <a:solidFill>
                                <a:schemeClr val="accent4"/>
                              </a:solidFill>
                              <a:latin typeface="Cambria Math" panose="02040503050406030204" pitchFamily="18" charset="0"/>
                            </a:rPr>
                            <m:t>𝜇</m:t>
                          </m:r>
                        </m:sub>
                      </m:sSub>
                    </m:oMath>
                  </m:oMathPara>
                </a14:m>
                <a:endParaRPr lang="tr-TR" b="1" dirty="0">
                  <a:ln/>
                  <a:solidFill>
                    <a:schemeClr val="accent4"/>
                  </a:solidFill>
                </a:endParaRPr>
              </a:p>
            </p:txBody>
          </p:sp>
        </mc:Choice>
        <mc:Fallback xmlns="">
          <p:sp>
            <p:nvSpPr>
              <p:cNvPr id="22" name="Dikdörtgen 21"/>
              <p:cNvSpPr>
                <a:spLocks noRot="1" noChangeAspect="1" noMove="1" noResize="1" noEditPoints="1" noAdjustHandles="1" noChangeArrowheads="1" noChangeShapeType="1" noTextEdit="1"/>
              </p:cNvSpPr>
              <p:nvPr/>
            </p:nvSpPr>
            <p:spPr>
              <a:xfrm>
                <a:off x="5393136" y="4055433"/>
                <a:ext cx="426915" cy="434681"/>
              </a:xfrm>
              <a:prstGeom prst="rect">
                <a:avLst/>
              </a:prstGeom>
              <a:blipFill rotWithShape="0">
                <a:blip r:embed="rId5"/>
                <a:stretch>
                  <a:fillRect/>
                </a:stretch>
              </a:blipFill>
            </p:spPr>
            <p:txBody>
              <a:bodyPr/>
              <a:lstStyle/>
              <a:p>
                <a:r>
                  <a:rPr lang="tr-TR">
                    <a:noFill/>
                  </a:rPr>
                  <a:t> </a:t>
                </a:r>
              </a:p>
            </p:txBody>
          </p:sp>
        </mc:Fallback>
      </mc:AlternateContent>
      <p:sp>
        <p:nvSpPr>
          <p:cNvPr id="25" name="Dikdörtgen 24"/>
          <p:cNvSpPr/>
          <p:nvPr/>
        </p:nvSpPr>
        <p:spPr>
          <a:xfrm>
            <a:off x="2333764" y="4000844"/>
            <a:ext cx="700601" cy="573430"/>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r>
              <a:rPr lang="tr-TR" b="1" dirty="0">
                <a:ln/>
                <a:solidFill>
                  <a:schemeClr val="accent4"/>
                </a:solidFill>
              </a:rPr>
              <a:t>µ</a:t>
            </a:r>
          </a:p>
        </p:txBody>
      </p:sp>
      <mc:AlternateContent xmlns:mc="http://schemas.openxmlformats.org/markup-compatibility/2006" xmlns:a14="http://schemas.microsoft.com/office/drawing/2010/main">
        <mc:Choice Requires="a14">
          <p:sp>
            <p:nvSpPr>
              <p:cNvPr id="26" name="Dikdörtgen 25"/>
              <p:cNvSpPr/>
              <p:nvPr/>
            </p:nvSpPr>
            <p:spPr>
              <a:xfrm>
                <a:off x="6204464" y="4055436"/>
                <a:ext cx="373757" cy="339143"/>
              </a:xfrm>
              <a:prstGeom prst="rect">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14:m>
                  <m:oMathPara xmlns:m="http://schemas.openxmlformats.org/officeDocument/2006/math">
                    <m:oMathParaPr>
                      <m:jc m:val="centerGroup"/>
                    </m:oMathParaPr>
                    <m:oMath xmlns:m="http://schemas.openxmlformats.org/officeDocument/2006/math">
                      <m:sSub>
                        <m:sSubPr>
                          <m:ctrlPr>
                            <a:rPr lang="tr-TR" b="1" i="1">
                              <a:ln w="22225">
                                <a:solidFill>
                                  <a:schemeClr val="accent2"/>
                                </a:solidFill>
                                <a:prstDash val="solid"/>
                              </a:ln>
                              <a:solidFill>
                                <a:schemeClr val="accent2">
                                  <a:lumMod val="40000"/>
                                  <a:lumOff val="60000"/>
                                </a:schemeClr>
                              </a:solidFill>
                              <a:latin typeface="Cambria Math" panose="02040503050406030204" pitchFamily="18" charset="0"/>
                            </a:rPr>
                          </m:ctrlPr>
                        </m:sSubPr>
                        <m:e>
                          <m:r>
                            <a:rPr lang="tr-TR" b="1">
                              <a:ln w="22225">
                                <a:solidFill>
                                  <a:schemeClr val="accent2"/>
                                </a:solidFill>
                                <a:prstDash val="solid"/>
                              </a:ln>
                              <a:solidFill>
                                <a:schemeClr val="accent2">
                                  <a:lumMod val="40000"/>
                                  <a:lumOff val="60000"/>
                                </a:schemeClr>
                              </a:solidFill>
                              <a:latin typeface="Cambria Math" panose="02040503050406030204" pitchFamily="18" charset="0"/>
                            </a:rPr>
                            <m:t>𝑉</m:t>
                          </m:r>
                        </m:e>
                        <m:sub>
                          <m:r>
                            <a:rPr lang="tr-TR" b="1">
                              <a:ln w="22225">
                                <a:solidFill>
                                  <a:schemeClr val="accent2"/>
                                </a:solidFill>
                                <a:prstDash val="solid"/>
                              </a:ln>
                              <a:solidFill>
                                <a:schemeClr val="accent2">
                                  <a:lumMod val="40000"/>
                                  <a:lumOff val="60000"/>
                                </a:schemeClr>
                              </a:solidFill>
                              <a:latin typeface="Cambria Math" panose="02040503050406030204" pitchFamily="18" charset="0"/>
                            </a:rPr>
                            <m:t>𝑒</m:t>
                          </m:r>
                        </m:sub>
                      </m:sSub>
                    </m:oMath>
                  </m:oMathPara>
                </a14:m>
                <a:endParaRPr lang="tr-TR" b="1" dirty="0">
                  <a:ln/>
                  <a:solidFill>
                    <a:schemeClr val="accent4"/>
                  </a:solidFill>
                </a:endParaRPr>
              </a:p>
            </p:txBody>
          </p:sp>
        </mc:Choice>
        <mc:Fallback xmlns="">
          <p:sp>
            <p:nvSpPr>
              <p:cNvPr id="26" name="Dikdörtgen 25"/>
              <p:cNvSpPr>
                <a:spLocks noRot="1" noChangeAspect="1" noMove="1" noResize="1" noEditPoints="1" noAdjustHandles="1" noChangeArrowheads="1" noChangeShapeType="1" noTextEdit="1"/>
              </p:cNvSpPr>
              <p:nvPr/>
            </p:nvSpPr>
            <p:spPr>
              <a:xfrm>
                <a:off x="6204464" y="4055436"/>
                <a:ext cx="373757" cy="339143"/>
              </a:xfrm>
              <a:prstGeom prst="rect">
                <a:avLst/>
              </a:prstGeom>
              <a:blipFill rotWithShape="0">
                <a:blip r:embed="rId6"/>
                <a:stretch>
                  <a:fillRect/>
                </a:stretch>
              </a:blipFill>
            </p:spPr>
            <p:txBody>
              <a:bodyPr/>
              <a:lstStyle/>
              <a:p>
                <a:r>
                  <a:rPr lang="tr-TR">
                    <a:noFill/>
                  </a:rPr>
                  <a:t> </a:t>
                </a:r>
              </a:p>
            </p:txBody>
          </p:sp>
        </mc:Fallback>
      </mc:AlternateContent>
      <p:sp>
        <p:nvSpPr>
          <p:cNvPr id="27" name="Oval 26"/>
          <p:cNvSpPr/>
          <p:nvPr/>
        </p:nvSpPr>
        <p:spPr>
          <a:xfrm>
            <a:off x="7947546" y="3240304"/>
            <a:ext cx="882555" cy="92164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tr-TR" b="1" dirty="0" smtClean="0">
                <a:ln w="22225">
                  <a:solidFill>
                    <a:schemeClr val="accent2"/>
                  </a:solidFill>
                  <a:prstDash val="solid"/>
                </a:ln>
                <a:solidFill>
                  <a:schemeClr val="accent2">
                    <a:lumMod val="40000"/>
                    <a:lumOff val="60000"/>
                  </a:schemeClr>
                </a:solidFill>
              </a:rPr>
              <a:t>Z</a:t>
            </a:r>
            <a:endParaRPr lang="tr-TR" b="1" dirty="0">
              <a:ln w="22225">
                <a:solidFill>
                  <a:schemeClr val="accent2"/>
                </a:solidFill>
                <a:prstDash val="solid"/>
              </a:ln>
              <a:solidFill>
                <a:schemeClr val="accent2">
                  <a:lumMod val="40000"/>
                  <a:lumOff val="60000"/>
                </a:schemeClr>
              </a:solidFill>
            </a:endParaRPr>
          </a:p>
        </p:txBody>
      </p:sp>
      <p:sp>
        <p:nvSpPr>
          <p:cNvPr id="28" name="Oval 27"/>
          <p:cNvSpPr/>
          <p:nvPr/>
        </p:nvSpPr>
        <p:spPr>
          <a:xfrm>
            <a:off x="9159927" y="3317452"/>
            <a:ext cx="744074" cy="737981"/>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tr-TR" b="1" dirty="0">
                <a:ln w="22225">
                  <a:solidFill>
                    <a:schemeClr val="accent2"/>
                  </a:solidFill>
                  <a:prstDash val="solid"/>
                </a:ln>
                <a:solidFill>
                  <a:schemeClr val="accent2">
                    <a:lumMod val="40000"/>
                    <a:lumOff val="60000"/>
                  </a:schemeClr>
                </a:solidFill>
              </a:rPr>
              <a:t>W</a:t>
            </a:r>
          </a:p>
        </p:txBody>
      </p:sp>
      <p:sp>
        <p:nvSpPr>
          <p:cNvPr id="29" name="Oval 28"/>
          <p:cNvSpPr/>
          <p:nvPr/>
        </p:nvSpPr>
        <p:spPr>
          <a:xfrm>
            <a:off x="10233828" y="3366034"/>
            <a:ext cx="602493" cy="57794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tr-TR" b="1" dirty="0">
                <a:ln w="22225">
                  <a:solidFill>
                    <a:schemeClr val="accent2"/>
                  </a:solidFill>
                  <a:prstDash val="solid"/>
                </a:ln>
                <a:solidFill>
                  <a:schemeClr val="accent2">
                    <a:lumMod val="40000"/>
                    <a:lumOff val="60000"/>
                  </a:schemeClr>
                </a:solidFill>
              </a:rPr>
              <a:t>g</a:t>
            </a:r>
          </a:p>
        </p:txBody>
      </p:sp>
      <p:sp>
        <p:nvSpPr>
          <p:cNvPr id="30" name="Oval 29"/>
          <p:cNvSpPr/>
          <p:nvPr/>
        </p:nvSpPr>
        <p:spPr>
          <a:xfrm>
            <a:off x="11084373" y="3383643"/>
            <a:ext cx="475281" cy="43773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tr-TR" b="1" dirty="0" smtClean="0">
                <a:ln w="22225">
                  <a:solidFill>
                    <a:schemeClr val="accent2"/>
                  </a:solidFill>
                  <a:prstDash val="solid"/>
                </a:ln>
                <a:solidFill>
                  <a:schemeClr val="accent2">
                    <a:lumMod val="40000"/>
                    <a:lumOff val="60000"/>
                  </a:schemeClr>
                </a:solidFill>
              </a:rPr>
              <a:t>ɤ</a:t>
            </a:r>
            <a:endParaRPr lang="tr-TR" b="1" dirty="0">
              <a:ln w="22225">
                <a:solidFill>
                  <a:schemeClr val="accent2"/>
                </a:solidFill>
                <a:prstDash val="solid"/>
              </a:ln>
              <a:solidFill>
                <a:schemeClr val="accent2">
                  <a:lumMod val="40000"/>
                  <a:lumOff val="60000"/>
                </a:schemeClr>
              </a:solidFill>
            </a:endParaRPr>
          </a:p>
        </p:txBody>
      </p:sp>
      <p:pic>
        <p:nvPicPr>
          <p:cNvPr id="31" name="Resim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4604071">
            <a:off x="3792196" y="402573"/>
            <a:ext cx="669639" cy="1397890"/>
          </a:xfrm>
          <a:prstGeom prst="rect">
            <a:avLst/>
          </a:prstGeom>
          <a:ln>
            <a:noFill/>
          </a:ln>
          <a:effectLst>
            <a:outerShdw blurRad="292100" dist="139700" dir="2700000" algn="tl" rotWithShape="0">
              <a:srgbClr val="333333">
                <a:alpha val="65000"/>
              </a:srgbClr>
            </a:outerShdw>
          </a:effectLst>
        </p:spPr>
      </p:pic>
      <p:pic>
        <p:nvPicPr>
          <p:cNvPr id="32" name="Resim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562932" flipH="1">
            <a:off x="8561738" y="395039"/>
            <a:ext cx="724800" cy="1321719"/>
          </a:xfrm>
          <a:prstGeom prst="rect">
            <a:avLst/>
          </a:prstGeom>
          <a:ln>
            <a:noFill/>
          </a:ln>
          <a:effectLst>
            <a:outerShdw blurRad="292100" dist="139700" dir="2700000" algn="tl" rotWithShape="0">
              <a:srgbClr val="333333">
                <a:alpha val="65000"/>
              </a:srgbClr>
            </a:outerShdw>
          </a:effectLst>
        </p:spPr>
      </p:pic>
      <p:sp>
        <p:nvSpPr>
          <p:cNvPr id="8" name="Dikdörtgen 7"/>
          <p:cNvSpPr/>
          <p:nvPr/>
        </p:nvSpPr>
        <p:spPr>
          <a:xfrm>
            <a:off x="1175519" y="1350838"/>
            <a:ext cx="4063998" cy="923330"/>
          </a:xfrm>
          <a:prstGeom prst="rect">
            <a:avLst/>
          </a:prstGeom>
          <a:noFill/>
        </p:spPr>
        <p:txBody>
          <a:bodyPr wrap="none" lIns="91440" tIns="45720" rIns="91440" bIns="45720">
            <a:spAutoFit/>
          </a:bodyPr>
          <a:lstStyle/>
          <a:p>
            <a:pPr algn="ctr"/>
            <a:r>
              <a:rPr lang="tr-TR" sz="5400"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Fermiyonlar</a:t>
            </a: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tr-TR"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3" name="Dikdörtgen 32"/>
          <p:cNvSpPr/>
          <p:nvPr/>
        </p:nvSpPr>
        <p:spPr>
          <a:xfrm>
            <a:off x="7767987" y="1393581"/>
            <a:ext cx="3047886" cy="923330"/>
          </a:xfrm>
          <a:prstGeom prst="rect">
            <a:avLst/>
          </a:prstGeom>
          <a:noFill/>
        </p:spPr>
        <p:txBody>
          <a:bodyPr wrap="none" lIns="91440" tIns="45720" rIns="91440" bIns="45720">
            <a:spAutoFit/>
          </a:bodyPr>
          <a:lstStyle/>
          <a:p>
            <a:pPr algn="ctr"/>
            <a:r>
              <a:rPr lang="tr-TR" sz="5400"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Bozonlar</a:t>
            </a: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tr-TR"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4" name="Dikdörtgen 33"/>
          <p:cNvSpPr/>
          <p:nvPr/>
        </p:nvSpPr>
        <p:spPr>
          <a:xfrm>
            <a:off x="1706632" y="101474"/>
            <a:ext cx="8905771" cy="923330"/>
          </a:xfrm>
          <a:prstGeom prst="rect">
            <a:avLst/>
          </a:prstGeom>
          <a:noFill/>
        </p:spPr>
        <p:txBody>
          <a:bodyPr wrap="none" lIns="91440" tIns="45720" rIns="91440" bIns="45720">
            <a:spAutoFit/>
          </a:bodyPr>
          <a:lstStyle/>
          <a:p>
            <a:pPr algn="ctr"/>
            <a:r>
              <a:rPr lang="tr-TR" sz="5400" b="1" dirty="0" smtClean="0">
                <a:ln w="6600">
                  <a:solidFill>
                    <a:schemeClr val="accent2"/>
                  </a:solidFill>
                  <a:prstDash val="solid"/>
                </a:ln>
                <a:solidFill>
                  <a:srgbClr val="FFFFFF"/>
                </a:solidFill>
                <a:effectLst>
                  <a:outerShdw dist="38100" dir="2700000" algn="tl" rotWithShape="0">
                    <a:schemeClr val="accent2"/>
                  </a:outerShdw>
                </a:effectLst>
              </a:rPr>
              <a:t>İki temel parçacık grubu vardır</a:t>
            </a:r>
            <a:endParaRPr lang="tr-TR" sz="54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444961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Resim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821" y="286603"/>
            <a:ext cx="12192000" cy="6858000"/>
          </a:xfrm>
          <a:prstGeom prst="rect">
            <a:avLst/>
          </a:prstGeom>
        </p:spPr>
      </p:pic>
      <p:sp>
        <p:nvSpPr>
          <p:cNvPr id="7" name="Dikdörtgen 6"/>
          <p:cNvSpPr/>
          <p:nvPr/>
        </p:nvSpPr>
        <p:spPr>
          <a:xfrm rot="20411922">
            <a:off x="64125" y="510734"/>
            <a:ext cx="4666662" cy="1754326"/>
          </a:xfrm>
          <a:prstGeom prst="rect">
            <a:avLst/>
          </a:prstGeom>
          <a:noFill/>
        </p:spPr>
        <p:txBody>
          <a:bodyPr wrap="none" lIns="91440" tIns="45720" rIns="91440" bIns="45720">
            <a:spAutoFit/>
          </a:bodyPr>
          <a:lstStyle/>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Peki bu parçalar nasıl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bir araya geliyor?</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439" y="4991502"/>
            <a:ext cx="1196074" cy="16167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Metin kutusu 4"/>
          <p:cNvSpPr txBox="1"/>
          <p:nvPr/>
        </p:nvSpPr>
        <p:spPr>
          <a:xfrm>
            <a:off x="1408340" y="4671527"/>
            <a:ext cx="1282890" cy="984885"/>
          </a:xfrm>
          <a:prstGeom prst="rect">
            <a:avLst/>
          </a:prstGeom>
          <a:noFill/>
        </p:spPr>
        <p:txBody>
          <a:bodyPr wrap="square" rtlCol="0">
            <a:spAutoFit/>
          </a:bodyPr>
          <a:lstStyle/>
          <a:p>
            <a:r>
              <a:rPr lang="tr-TR"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a:p>
            <a:endParaRPr lang="tr-TR" dirty="0"/>
          </a:p>
        </p:txBody>
      </p:sp>
      <p:sp>
        <p:nvSpPr>
          <p:cNvPr id="8" name="Bulut Belirtme Çizgisi 7"/>
          <p:cNvSpPr/>
          <p:nvPr/>
        </p:nvSpPr>
        <p:spPr>
          <a:xfrm>
            <a:off x="1325891" y="4828457"/>
            <a:ext cx="528566" cy="382138"/>
          </a:xfrm>
          <a:prstGeom prst="cloudCallout">
            <a:avLst>
              <a:gd name="adj1" fmla="val -33743"/>
              <a:gd name="adj2" fmla="val 982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a:t>
            </a:r>
            <a:endParaRPr lang="tr-TR" dirty="0"/>
          </a:p>
        </p:txBody>
      </p:sp>
    </p:spTree>
    <p:extLst>
      <p:ext uri="{BB962C8B-B14F-4D97-AF65-F5344CB8AC3E}">
        <p14:creationId xmlns:p14="http://schemas.microsoft.com/office/powerpoint/2010/main" val="3889955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p:cNvPicPr>
          <p:nvPr/>
        </p:nvPicPr>
        <p:blipFill>
          <a:blip r:embed="rId3"/>
          <a:stretch>
            <a:fillRect/>
          </a:stretch>
        </p:blipFill>
        <p:spPr>
          <a:xfrm>
            <a:off x="2017595" y="630902"/>
            <a:ext cx="7982761" cy="4871676"/>
          </a:xfrm>
          <a:prstGeom prst="rect">
            <a:avLst/>
          </a:prstGeom>
        </p:spPr>
      </p:pic>
      <p:cxnSp>
        <p:nvCxnSpPr>
          <p:cNvPr id="9" name="Düz Ok Bağlayıcısı 8"/>
          <p:cNvCxnSpPr/>
          <p:nvPr/>
        </p:nvCxnSpPr>
        <p:spPr>
          <a:xfrm flipH="1" flipV="1">
            <a:off x="1009935" y="1037223"/>
            <a:ext cx="40943" cy="3944203"/>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10" name="Metin kutusu 9"/>
          <p:cNvSpPr txBox="1"/>
          <p:nvPr/>
        </p:nvSpPr>
        <p:spPr>
          <a:xfrm>
            <a:off x="428768" y="557008"/>
            <a:ext cx="1569493" cy="369332"/>
          </a:xfrm>
          <a:prstGeom prst="rect">
            <a:avLst/>
          </a:prstGeom>
          <a:noFill/>
        </p:spPr>
        <p:txBody>
          <a:bodyPr wrap="square" rtlCol="0">
            <a:spAutoFit/>
          </a:bodyPr>
          <a:lstStyle/>
          <a:p>
            <a:r>
              <a:rPr lang="tr-TR" dirty="0" smtClean="0">
                <a:ln w="0"/>
                <a:effectLst>
                  <a:outerShdw blurRad="38100" dist="19050" dir="2700000" algn="tl" rotWithShape="0">
                    <a:schemeClr val="dk1">
                      <a:alpha val="40000"/>
                    </a:schemeClr>
                  </a:outerShdw>
                </a:effectLst>
              </a:rPr>
              <a:t>Kütle artıyor*</a:t>
            </a:r>
            <a:endParaRPr lang="tr-TR" dirty="0">
              <a:ln w="0"/>
              <a:effectLst>
                <a:outerShdw blurRad="38100" dist="19050" dir="2700000" algn="tl" rotWithShape="0">
                  <a:schemeClr val="dk1">
                    <a:alpha val="40000"/>
                  </a:schemeClr>
                </a:outerShdw>
              </a:effectLst>
            </a:endParaRPr>
          </a:p>
        </p:txBody>
      </p:sp>
      <p:cxnSp>
        <p:nvCxnSpPr>
          <p:cNvPr id="12" name="Düz Ok Bağlayıcısı 11"/>
          <p:cNvCxnSpPr/>
          <p:nvPr/>
        </p:nvCxnSpPr>
        <p:spPr>
          <a:xfrm>
            <a:off x="1943671" y="2797784"/>
            <a:ext cx="1058838" cy="0"/>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cxnSp>
        <p:nvCxnSpPr>
          <p:cNvPr id="13" name="Düz Ok Bağlayıcısı 12"/>
          <p:cNvCxnSpPr/>
          <p:nvPr/>
        </p:nvCxnSpPr>
        <p:spPr>
          <a:xfrm>
            <a:off x="1998261" y="3482447"/>
            <a:ext cx="1058838" cy="0"/>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cxnSp>
        <p:nvCxnSpPr>
          <p:cNvPr id="14" name="Düz Ok Bağlayıcısı 13"/>
          <p:cNvCxnSpPr/>
          <p:nvPr/>
        </p:nvCxnSpPr>
        <p:spPr>
          <a:xfrm>
            <a:off x="1943671" y="1696864"/>
            <a:ext cx="1058838" cy="0"/>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cxnSp>
        <p:nvCxnSpPr>
          <p:cNvPr id="15" name="Düz Ok Bağlayıcısı 14"/>
          <p:cNvCxnSpPr/>
          <p:nvPr/>
        </p:nvCxnSpPr>
        <p:spPr>
          <a:xfrm>
            <a:off x="1943671" y="4578816"/>
            <a:ext cx="1058838" cy="0"/>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16" name="Metin kutusu 15"/>
          <p:cNvSpPr txBox="1"/>
          <p:nvPr/>
        </p:nvSpPr>
        <p:spPr>
          <a:xfrm rot="16200000">
            <a:off x="72999" y="2796441"/>
            <a:ext cx="2854234" cy="369332"/>
          </a:xfrm>
          <a:prstGeom prst="rect">
            <a:avLst/>
          </a:prstGeom>
          <a:noFill/>
        </p:spPr>
        <p:txBody>
          <a:bodyPr wrap="square" rtlCol="0">
            <a:spAutoFit/>
          </a:bodyPr>
          <a:lstStyle/>
          <a:p>
            <a:pPr algn="ctr"/>
            <a:r>
              <a:rPr lang="tr-TR" dirty="0" smtClean="0">
                <a:ln w="0"/>
                <a:effectLst>
                  <a:outerShdw blurRad="38100" dist="19050" dir="2700000" algn="tl" rotWithShape="0">
                    <a:schemeClr val="dk1">
                      <a:alpha val="40000"/>
                    </a:schemeClr>
                  </a:outerShdw>
                </a:effectLst>
              </a:rPr>
              <a:t>Yük ve dönüleri</a:t>
            </a:r>
            <a:endParaRPr lang="tr-TR" dirty="0">
              <a:ln w="0"/>
              <a:effectLst>
                <a:outerShdw blurRad="38100" dist="19050" dir="2700000" algn="tl" rotWithShape="0">
                  <a:schemeClr val="dk1">
                    <a:alpha val="40000"/>
                  </a:schemeClr>
                </a:outerShdw>
              </a:effectLst>
            </a:endParaRPr>
          </a:p>
        </p:txBody>
      </p:sp>
      <p:sp>
        <p:nvSpPr>
          <p:cNvPr id="17" name="Dikdörtgen 16"/>
          <p:cNvSpPr/>
          <p:nvPr/>
        </p:nvSpPr>
        <p:spPr>
          <a:xfrm>
            <a:off x="2781769" y="899643"/>
            <a:ext cx="1189206" cy="45586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Dikdörtgen 17"/>
          <p:cNvSpPr/>
          <p:nvPr/>
        </p:nvSpPr>
        <p:spPr>
          <a:xfrm>
            <a:off x="4096074" y="851539"/>
            <a:ext cx="2135160" cy="465103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Metin kutusu 20"/>
          <p:cNvSpPr txBox="1"/>
          <p:nvPr/>
        </p:nvSpPr>
        <p:spPr>
          <a:xfrm>
            <a:off x="1404057" y="6005861"/>
            <a:ext cx="3403980" cy="646331"/>
          </a:xfrm>
          <a:prstGeom prst="rect">
            <a:avLst/>
          </a:prstGeom>
          <a:noFill/>
        </p:spPr>
        <p:txBody>
          <a:bodyPr wrap="square" rtlCol="0">
            <a:spAutoFit/>
          </a:bodyPr>
          <a:lstStyle/>
          <a:p>
            <a:r>
              <a:rPr lang="tr-T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Etrafımızdaki cisimleri oluşturanlar</a:t>
            </a:r>
            <a:endParaRPr lang="tr-T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23" name="Metin kutusu 22"/>
          <p:cNvSpPr txBox="1"/>
          <p:nvPr/>
        </p:nvSpPr>
        <p:spPr>
          <a:xfrm>
            <a:off x="6835802" y="5746422"/>
            <a:ext cx="4094453" cy="646331"/>
          </a:xfrm>
          <a:prstGeom prst="rect">
            <a:avLst/>
          </a:prstGeom>
          <a:noFill/>
        </p:spPr>
        <p:txBody>
          <a:bodyPr wrap="square" rtlCol="0">
            <a:spAutoFit/>
          </a:bodyPr>
          <a:lstStyle/>
          <a:p>
            <a:r>
              <a:rPr lang="tr-T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Erken evrende oluşmuş </a:t>
            </a:r>
          </a:p>
          <a:p>
            <a:r>
              <a:rPr lang="tr-T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ve laboratuvarda oluşanlar</a:t>
            </a:r>
            <a:endParaRPr lang="tr-T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27" name="Altbilgi Yer Tutucusu 26"/>
          <p:cNvSpPr>
            <a:spLocks noGrp="1"/>
          </p:cNvSpPr>
          <p:nvPr>
            <p:ph type="ftr" sz="quarter" idx="11"/>
          </p:nvPr>
        </p:nvSpPr>
        <p:spPr>
          <a:xfrm>
            <a:off x="7355013" y="6479181"/>
            <a:ext cx="4818797" cy="365125"/>
          </a:xfrm>
        </p:spPr>
        <p:txBody>
          <a:bodyPr/>
          <a:lstStyle/>
          <a:p>
            <a:r>
              <a:rPr lang="es-ES" dirty="0" smtClean="0"/>
              <a:t>*d ve u arasında farklı bir sıralama var. Bunun proton ve nötronun kütlesine etkisi...</a:t>
            </a:r>
            <a:endParaRPr lang="tr-TR" dirty="0"/>
          </a:p>
        </p:txBody>
      </p:sp>
      <p:sp>
        <p:nvSpPr>
          <p:cNvPr id="29" name="Metin kutusu 28"/>
          <p:cNvSpPr txBox="1"/>
          <p:nvPr/>
        </p:nvSpPr>
        <p:spPr>
          <a:xfrm>
            <a:off x="1645274" y="3277727"/>
            <a:ext cx="540644" cy="369332"/>
          </a:xfrm>
          <a:prstGeom prst="rect">
            <a:avLst/>
          </a:prstGeom>
          <a:noFill/>
        </p:spPr>
        <p:txBody>
          <a:bodyPr wrap="square" rtlCol="0">
            <a:spAutoFit/>
          </a:bodyPr>
          <a:lstStyle/>
          <a:p>
            <a:r>
              <a:rPr lang="tr-TR" dirty="0"/>
              <a:t>0</a:t>
            </a:r>
          </a:p>
        </p:txBody>
      </p:sp>
      <p:sp>
        <p:nvSpPr>
          <p:cNvPr id="30" name="Metin kutusu 29"/>
          <p:cNvSpPr txBox="1"/>
          <p:nvPr/>
        </p:nvSpPr>
        <p:spPr>
          <a:xfrm>
            <a:off x="1727160" y="4519674"/>
            <a:ext cx="540644" cy="369332"/>
          </a:xfrm>
          <a:prstGeom prst="rect">
            <a:avLst/>
          </a:prstGeom>
          <a:noFill/>
        </p:spPr>
        <p:txBody>
          <a:bodyPr wrap="square" rtlCol="0">
            <a:spAutoFit/>
          </a:bodyPr>
          <a:lstStyle/>
          <a:p>
            <a:r>
              <a:rPr lang="tr-TR" dirty="0" smtClean="0"/>
              <a:t>-1</a:t>
            </a:r>
            <a:endParaRPr lang="tr-TR" dirty="0"/>
          </a:p>
        </p:txBody>
      </p:sp>
      <p:sp>
        <p:nvSpPr>
          <p:cNvPr id="31" name="Metin kutusu 30"/>
          <p:cNvSpPr txBox="1"/>
          <p:nvPr/>
        </p:nvSpPr>
        <p:spPr>
          <a:xfrm>
            <a:off x="1488029" y="2557512"/>
            <a:ext cx="756733" cy="369332"/>
          </a:xfrm>
          <a:prstGeom prst="rect">
            <a:avLst/>
          </a:prstGeom>
          <a:noFill/>
        </p:spPr>
        <p:txBody>
          <a:bodyPr wrap="square" rtlCol="0">
            <a:spAutoFit/>
          </a:bodyPr>
          <a:lstStyle/>
          <a:p>
            <a:r>
              <a:rPr lang="tr-TR" dirty="0" smtClean="0"/>
              <a:t>-1/3</a:t>
            </a:r>
            <a:endParaRPr lang="tr-TR" dirty="0"/>
          </a:p>
        </p:txBody>
      </p:sp>
      <p:sp>
        <p:nvSpPr>
          <p:cNvPr id="32" name="Metin kutusu 31"/>
          <p:cNvSpPr txBox="1"/>
          <p:nvPr/>
        </p:nvSpPr>
        <p:spPr>
          <a:xfrm>
            <a:off x="1544895" y="1440666"/>
            <a:ext cx="756733" cy="369332"/>
          </a:xfrm>
          <a:prstGeom prst="rect">
            <a:avLst/>
          </a:prstGeom>
          <a:noFill/>
        </p:spPr>
        <p:txBody>
          <a:bodyPr wrap="square" rtlCol="0">
            <a:spAutoFit/>
          </a:bodyPr>
          <a:lstStyle/>
          <a:p>
            <a:r>
              <a:rPr lang="tr-TR" dirty="0" smtClean="0"/>
              <a:t>2/3</a:t>
            </a:r>
            <a:endParaRPr lang="tr-TR" dirty="0"/>
          </a:p>
        </p:txBody>
      </p:sp>
      <p:pic>
        <p:nvPicPr>
          <p:cNvPr id="26" name="Resim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4604071">
            <a:off x="2206446" y="5230321"/>
            <a:ext cx="540949" cy="904725"/>
          </a:xfrm>
          <a:prstGeom prst="rect">
            <a:avLst/>
          </a:prstGeom>
          <a:ln>
            <a:noFill/>
          </a:ln>
          <a:effectLst>
            <a:outerShdw blurRad="292100" dist="139700" dir="2700000" algn="tl" rotWithShape="0">
              <a:srgbClr val="333333">
                <a:alpha val="65000"/>
              </a:srgbClr>
            </a:outerShdw>
          </a:effectLst>
        </p:spPr>
      </p:pic>
      <p:pic>
        <p:nvPicPr>
          <p:cNvPr id="34" name="Resim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7265485" flipH="1">
            <a:off x="6306958" y="5056443"/>
            <a:ext cx="537118" cy="904725"/>
          </a:xfrm>
          <a:prstGeom prst="rect">
            <a:avLst/>
          </a:prstGeom>
          <a:ln>
            <a:noFill/>
          </a:ln>
          <a:effectLst>
            <a:outerShdw blurRad="292100" dist="139700" dir="2700000" algn="tl" rotWithShape="0">
              <a:srgbClr val="333333">
                <a:alpha val="65000"/>
              </a:srgbClr>
            </a:outerShdw>
          </a:effectLst>
        </p:spPr>
      </p:pic>
      <p:sp>
        <p:nvSpPr>
          <p:cNvPr id="22" name="Dikdörtgen 21"/>
          <p:cNvSpPr/>
          <p:nvPr/>
        </p:nvSpPr>
        <p:spPr>
          <a:xfrm>
            <a:off x="9683144" y="885665"/>
            <a:ext cx="2162772" cy="4247317"/>
          </a:xfrm>
          <a:prstGeom prst="rect">
            <a:avLst/>
          </a:prstGeom>
          <a:noFill/>
        </p:spPr>
        <p:txBody>
          <a:bodyPr wrap="none" lIns="91440" tIns="45720" rIns="91440" bIns="45720">
            <a:spAutoFit/>
          </a:bodyPr>
          <a:lstStyle/>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Parçacık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fiziğinin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modern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periyodik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tablosu</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spTree>
    <p:extLst>
      <p:ext uri="{BB962C8B-B14F-4D97-AF65-F5344CB8AC3E}">
        <p14:creationId xmlns:p14="http://schemas.microsoft.com/office/powerpoint/2010/main" val="3772508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Resim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5927" y="5046090"/>
            <a:ext cx="1196074" cy="16167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mc:AlternateContent xmlns:mc="http://schemas.openxmlformats.org/markup-compatibility/2006" xmlns:a14="http://schemas.microsoft.com/office/drawing/2010/main">
        <mc:Choice Requires="a14">
          <p:sp>
            <p:nvSpPr>
              <p:cNvPr id="2" name="Unvan 1"/>
              <p:cNvSpPr>
                <a:spLocks noGrp="1"/>
              </p:cNvSpPr>
              <p:nvPr>
                <p:ph type="title"/>
              </p:nvPr>
            </p:nvSpPr>
            <p:spPr>
              <a:xfrm>
                <a:off x="4559718" y="4145952"/>
                <a:ext cx="2075932" cy="1325563"/>
              </a:xfrm>
            </p:spPr>
            <p:txBody>
              <a:bodyPr>
                <a:normAutofit/>
              </a:bodyPr>
              <a:lstStyle/>
              <a:p>
                <a:r>
                  <a:rPr lang="tr-TR" sz="4000" dirty="0" smtClean="0">
                    <a:latin typeface="+mn-lt"/>
                    <a:ea typeface="+mn-ea"/>
                    <a:cs typeface="+mn-cs"/>
                  </a:rPr>
                  <a:t> </a:t>
                </a:r>
                <a:r>
                  <a:rPr lang="tr-TR" sz="2400" dirty="0" smtClean="0">
                    <a:latin typeface="+mn-lt"/>
                    <a:ea typeface="+mn-ea"/>
                    <a:cs typeface="+mn-cs"/>
                  </a:rPr>
                  <a:t>12 </a:t>
                </a:r>
                <a:r>
                  <a:rPr lang="tr-TR" sz="2400" dirty="0"/>
                  <a:t>MeV/</a:t>
                </a:r>
                <a14:m>
                  <m:oMath xmlns:m="http://schemas.openxmlformats.org/officeDocument/2006/math">
                    <m:sSup>
                      <m:sSupPr>
                        <m:ctrlPr>
                          <a:rPr lang="tr-TR" sz="2400" i="1">
                            <a:latin typeface="Cambria Math" panose="02040503050406030204" pitchFamily="18" charset="0"/>
                          </a:rPr>
                        </m:ctrlPr>
                      </m:sSupPr>
                      <m:e>
                        <m:r>
                          <a:rPr lang="tr-TR" sz="2400" i="1">
                            <a:latin typeface="Cambria Math" panose="02040503050406030204" pitchFamily="18" charset="0"/>
                          </a:rPr>
                          <m:t>𝑐</m:t>
                        </m:r>
                      </m:e>
                      <m:sup>
                        <m:r>
                          <a:rPr lang="tr-TR" sz="2400" i="1">
                            <a:latin typeface="Cambria Math" panose="02040503050406030204" pitchFamily="18" charset="0"/>
                          </a:rPr>
                          <m:t>2</m:t>
                        </m:r>
                      </m:sup>
                    </m:sSup>
                  </m:oMath>
                </a14:m>
                <a:r>
                  <a:rPr lang="tr-TR" sz="4000" dirty="0" smtClean="0">
                    <a:latin typeface="+mn-lt"/>
                    <a:ea typeface="+mn-ea"/>
                    <a:cs typeface="+mn-cs"/>
                  </a:rPr>
                  <a:t> </a:t>
                </a:r>
                <a:endParaRPr lang="tr-TR" sz="4000" dirty="0">
                  <a:latin typeface="+mn-lt"/>
                  <a:ea typeface="+mn-ea"/>
                  <a:cs typeface="+mn-cs"/>
                </a:endParaRPr>
              </a:p>
            </p:txBody>
          </p:sp>
        </mc:Choice>
        <mc:Fallback xmlns="">
          <p:sp>
            <p:nvSpPr>
              <p:cNvPr id="2" name="Unvan 1"/>
              <p:cNvSpPr>
                <a:spLocks noGrp="1" noRot="1" noChangeAspect="1" noMove="1" noResize="1" noEditPoints="1" noAdjustHandles="1" noChangeArrowheads="1" noChangeShapeType="1" noTextEdit="1"/>
              </p:cNvSpPr>
              <p:nvPr>
                <p:ph type="title"/>
              </p:nvPr>
            </p:nvSpPr>
            <p:spPr>
              <a:xfrm>
                <a:off x="4559718" y="4145952"/>
                <a:ext cx="2075932" cy="1325563"/>
              </a:xfrm>
              <a:blipFill rotWithShape="0">
                <a:blip r:embed="rId3"/>
                <a:stretch>
                  <a:fillRect/>
                </a:stretch>
              </a:blipFill>
            </p:spPr>
            <p:txBody>
              <a:bodyPr/>
              <a:lstStyle/>
              <a:p>
                <a:r>
                  <a:rPr lang="tr-TR">
                    <a:noFill/>
                  </a:rPr>
                  <a:t> </a:t>
                </a:r>
              </a:p>
            </p:txBody>
          </p:sp>
        </mc:Fallback>
      </mc:AlternateContent>
      <p:sp>
        <p:nvSpPr>
          <p:cNvPr id="4" name="Oval 3"/>
          <p:cNvSpPr/>
          <p:nvPr/>
        </p:nvSpPr>
        <p:spPr>
          <a:xfrm>
            <a:off x="1160926" y="2024645"/>
            <a:ext cx="1552623" cy="15457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n</a:t>
            </a:r>
            <a:endParaRPr lang="tr-TR" dirty="0"/>
          </a:p>
        </p:txBody>
      </p:sp>
      <p:sp>
        <p:nvSpPr>
          <p:cNvPr id="5" name="Metin kutusu 4"/>
          <p:cNvSpPr txBox="1"/>
          <p:nvPr/>
        </p:nvSpPr>
        <p:spPr>
          <a:xfrm>
            <a:off x="599720" y="1498647"/>
            <a:ext cx="1451869" cy="369332"/>
          </a:xfrm>
          <a:prstGeom prst="rect">
            <a:avLst/>
          </a:prstGeom>
          <a:noFill/>
        </p:spPr>
        <p:txBody>
          <a:bodyPr wrap="square" rtlCol="0">
            <a:spAutoFit/>
          </a:bodyPr>
          <a:lstStyle/>
          <a:p>
            <a:r>
              <a:rPr lang="tr-TR" dirty="0" smtClean="0"/>
              <a:t>Nötron</a:t>
            </a:r>
            <a:endParaRPr lang="tr-TR" dirty="0"/>
          </a:p>
        </p:txBody>
      </p:sp>
      <p:cxnSp>
        <p:nvCxnSpPr>
          <p:cNvPr id="6" name="Eğri Bağlayıcı 5"/>
          <p:cNvCxnSpPr/>
          <p:nvPr/>
        </p:nvCxnSpPr>
        <p:spPr>
          <a:xfrm rot="10800000" flipH="1" flipV="1">
            <a:off x="613985" y="1867486"/>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7" name="Metin kutusu 6"/>
          <p:cNvSpPr txBox="1"/>
          <p:nvPr/>
        </p:nvSpPr>
        <p:spPr>
          <a:xfrm>
            <a:off x="2894823" y="1337143"/>
            <a:ext cx="3386900" cy="369332"/>
          </a:xfrm>
          <a:prstGeom prst="rect">
            <a:avLst/>
          </a:prstGeom>
          <a:noFill/>
        </p:spPr>
        <p:txBody>
          <a:bodyPr wrap="square" rtlCol="0">
            <a:spAutoFit/>
          </a:bodyPr>
          <a:lstStyle/>
          <a:p>
            <a:r>
              <a:rPr lang="tr-TR" dirty="0" smtClean="0"/>
              <a:t>Nötronda yer alan </a:t>
            </a:r>
            <a:r>
              <a:rPr lang="tr-TR" dirty="0" err="1" smtClean="0"/>
              <a:t>kuarklar</a:t>
            </a:r>
            <a:endParaRPr lang="tr-TR" dirty="0" smtClean="0"/>
          </a:p>
        </p:txBody>
      </p:sp>
      <p:cxnSp>
        <p:nvCxnSpPr>
          <p:cNvPr id="8" name="Eğri Bağlayıcı 7"/>
          <p:cNvCxnSpPr/>
          <p:nvPr/>
        </p:nvCxnSpPr>
        <p:spPr>
          <a:xfrm rot="10800000" flipH="1" flipV="1">
            <a:off x="2947120" y="1726522"/>
            <a:ext cx="725934" cy="362811"/>
          </a:xfrm>
          <a:prstGeom prst="curvedConnector3">
            <a:avLst>
              <a:gd name="adj1" fmla="val -31490"/>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pic>
        <p:nvPicPr>
          <p:cNvPr id="9" name="Resim 8"/>
          <p:cNvPicPr>
            <a:picLocks noChangeAspect="1"/>
          </p:cNvPicPr>
          <p:nvPr/>
        </p:nvPicPr>
        <p:blipFill>
          <a:blip r:embed="rId4"/>
          <a:stretch>
            <a:fillRect/>
          </a:stretch>
        </p:blipFill>
        <p:spPr>
          <a:xfrm>
            <a:off x="3861057" y="1683313"/>
            <a:ext cx="2192921" cy="2135814"/>
          </a:xfrm>
          <a:prstGeom prst="rect">
            <a:avLst/>
          </a:prstGeom>
        </p:spPr>
      </p:pic>
      <p:cxnSp>
        <p:nvCxnSpPr>
          <p:cNvPr id="12" name="Düz Bağlayıcı 11"/>
          <p:cNvCxnSpPr/>
          <p:nvPr/>
        </p:nvCxnSpPr>
        <p:spPr>
          <a:xfrm flipV="1">
            <a:off x="796178" y="3944203"/>
            <a:ext cx="2315736" cy="1"/>
          </a:xfrm>
          <a:prstGeom prst="line">
            <a:avLst/>
          </a:prstGeom>
          <a:ln w="57150"/>
        </p:spPr>
        <p:style>
          <a:lnRef idx="1">
            <a:schemeClr val="dk1"/>
          </a:lnRef>
          <a:fillRef idx="0">
            <a:schemeClr val="dk1"/>
          </a:fillRef>
          <a:effectRef idx="0">
            <a:schemeClr val="dk1"/>
          </a:effectRef>
          <a:fontRef idx="minor">
            <a:schemeClr val="tx1"/>
          </a:fontRef>
        </p:style>
      </p:cxnSp>
      <p:cxnSp>
        <p:nvCxnSpPr>
          <p:cNvPr id="14" name="Düz Bağlayıcı 13"/>
          <p:cNvCxnSpPr/>
          <p:nvPr/>
        </p:nvCxnSpPr>
        <p:spPr>
          <a:xfrm>
            <a:off x="796178" y="3819127"/>
            <a:ext cx="364748"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6" name="Düz Bağlayıcı 15"/>
          <p:cNvCxnSpPr/>
          <p:nvPr/>
        </p:nvCxnSpPr>
        <p:spPr>
          <a:xfrm>
            <a:off x="968991" y="3671248"/>
            <a:ext cx="0" cy="272955"/>
          </a:xfrm>
          <a:prstGeom prst="line">
            <a:avLst/>
          </a:prstGeom>
          <a:ln w="57150"/>
        </p:spPr>
        <p:style>
          <a:lnRef idx="1">
            <a:schemeClr val="dk1"/>
          </a:lnRef>
          <a:fillRef idx="0">
            <a:schemeClr val="dk1"/>
          </a:fillRef>
          <a:effectRef idx="0">
            <a:schemeClr val="dk1"/>
          </a:effectRef>
          <a:fontRef idx="minor">
            <a:schemeClr val="tx1"/>
          </a:fontRef>
        </p:style>
      </p:cxnSp>
      <p:cxnSp>
        <p:nvCxnSpPr>
          <p:cNvPr id="17" name="Düz Bağlayıcı 16"/>
          <p:cNvCxnSpPr/>
          <p:nvPr/>
        </p:nvCxnSpPr>
        <p:spPr>
          <a:xfrm flipV="1">
            <a:off x="4032978" y="3891886"/>
            <a:ext cx="2711297" cy="13648"/>
          </a:xfrm>
          <a:prstGeom prst="line">
            <a:avLst/>
          </a:prstGeom>
          <a:ln w="57150"/>
        </p:spPr>
        <p:style>
          <a:lnRef idx="1">
            <a:schemeClr val="dk1"/>
          </a:lnRef>
          <a:fillRef idx="0">
            <a:schemeClr val="dk1"/>
          </a:fillRef>
          <a:effectRef idx="0">
            <a:schemeClr val="dk1"/>
          </a:effectRef>
          <a:fontRef idx="minor">
            <a:schemeClr val="tx1"/>
          </a:fontRef>
        </p:style>
      </p:cxnSp>
      <p:cxnSp>
        <p:nvCxnSpPr>
          <p:cNvPr id="18" name="Düz Bağlayıcı 17"/>
          <p:cNvCxnSpPr/>
          <p:nvPr/>
        </p:nvCxnSpPr>
        <p:spPr>
          <a:xfrm>
            <a:off x="4032978" y="3780458"/>
            <a:ext cx="364748"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9" name="Düz Bağlayıcı 18"/>
          <p:cNvCxnSpPr/>
          <p:nvPr/>
        </p:nvCxnSpPr>
        <p:spPr>
          <a:xfrm>
            <a:off x="4205791" y="3632579"/>
            <a:ext cx="0" cy="272955"/>
          </a:xfrm>
          <a:prstGeom prst="line">
            <a:avLst/>
          </a:prstGeom>
          <a:ln w="57150"/>
        </p:spPr>
        <p:style>
          <a:lnRef idx="1">
            <a:schemeClr val="dk1"/>
          </a:lnRef>
          <a:fillRef idx="0">
            <a:schemeClr val="dk1"/>
          </a:fillRef>
          <a:effectRef idx="0">
            <a:schemeClr val="dk1"/>
          </a:effectRef>
          <a:fontRef idx="minor">
            <a:schemeClr val="tx1"/>
          </a:fontRef>
        </p:style>
      </p:cxnSp>
      <p:sp>
        <p:nvSpPr>
          <p:cNvPr id="20" name="Dikdörtgen 19"/>
          <p:cNvSpPr/>
          <p:nvPr/>
        </p:nvSpPr>
        <p:spPr>
          <a:xfrm rot="1136341">
            <a:off x="6810289" y="1219267"/>
            <a:ext cx="4724296" cy="1754326"/>
          </a:xfrm>
          <a:prstGeom prst="rect">
            <a:avLst/>
          </a:prstGeom>
          <a:noFill/>
        </p:spPr>
        <p:txBody>
          <a:bodyPr wrap="square" lIns="91440" tIns="45720" rIns="91440" bIns="45720">
            <a:spAutoFit/>
          </a:bodyPr>
          <a:lstStyle/>
          <a:p>
            <a:pPr algn="ctr"/>
            <a:r>
              <a:rPr lang="tr-TR"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Aradaki</a:t>
            </a: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 fark nereden geliyor???</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mc:AlternateContent xmlns:mc="http://schemas.openxmlformats.org/markup-compatibility/2006" xmlns:a14="http://schemas.microsoft.com/office/drawing/2010/main">
        <mc:Choice Requires="a14">
          <p:sp>
            <p:nvSpPr>
              <p:cNvPr id="3" name="Dikdörtgen 2"/>
              <p:cNvSpPr/>
              <p:nvPr/>
            </p:nvSpPr>
            <p:spPr>
              <a:xfrm>
                <a:off x="989616" y="4230893"/>
                <a:ext cx="1957503" cy="1200329"/>
              </a:xfrm>
              <a:prstGeom prst="rect">
                <a:avLst/>
              </a:prstGeom>
            </p:spPr>
            <p:txBody>
              <a:bodyPr wrap="square">
                <a:spAutoFit/>
              </a:bodyPr>
              <a:lstStyle/>
              <a:p>
                <a:r>
                  <a:rPr lang="tr-TR" sz="2400" dirty="0" smtClean="0"/>
                  <a:t>Nötronun </a:t>
                </a:r>
              </a:p>
              <a:p>
                <a:r>
                  <a:rPr lang="tr-TR" sz="2400" dirty="0"/>
                  <a:t>k</a:t>
                </a:r>
                <a:r>
                  <a:rPr lang="tr-TR" sz="2400" dirty="0" smtClean="0"/>
                  <a:t>ütlesi</a:t>
                </a:r>
              </a:p>
              <a:p>
                <a:r>
                  <a:rPr lang="tr-TR" sz="2400" dirty="0" smtClean="0"/>
                  <a:t>939 </a:t>
                </a:r>
                <a:r>
                  <a:rPr lang="tr-TR" sz="2400" dirty="0" err="1" smtClean="0"/>
                  <a:t>MeV</a:t>
                </a:r>
                <a:r>
                  <a:rPr lang="tr-TR" sz="2400" dirty="0" smtClean="0"/>
                  <a:t>/</a:t>
                </a:r>
                <a14:m>
                  <m:oMath xmlns:m="http://schemas.openxmlformats.org/officeDocument/2006/math">
                    <m:sSup>
                      <m:sSupPr>
                        <m:ctrlPr>
                          <a:rPr lang="tr-TR" sz="2400" i="1" smtClean="0">
                            <a:latin typeface="Cambria Math" panose="02040503050406030204" pitchFamily="18" charset="0"/>
                          </a:rPr>
                        </m:ctrlPr>
                      </m:sSupPr>
                      <m:e>
                        <m:r>
                          <a:rPr lang="tr-TR" sz="2400" b="0" i="1" smtClean="0">
                            <a:latin typeface="Cambria Math" panose="02040503050406030204" pitchFamily="18" charset="0"/>
                          </a:rPr>
                          <m:t>𝑐</m:t>
                        </m:r>
                      </m:e>
                      <m:sup>
                        <m:r>
                          <a:rPr lang="tr-TR" sz="2400" b="0" i="1" smtClean="0">
                            <a:latin typeface="Cambria Math" panose="02040503050406030204" pitchFamily="18" charset="0"/>
                          </a:rPr>
                          <m:t>2</m:t>
                        </m:r>
                      </m:sup>
                    </m:sSup>
                  </m:oMath>
                </a14:m>
                <a:r>
                  <a:rPr lang="tr-TR" sz="2400" dirty="0" smtClean="0"/>
                  <a:t> </a:t>
                </a:r>
                <a:endParaRPr lang="tr-TR" sz="2400" dirty="0"/>
              </a:p>
            </p:txBody>
          </p:sp>
        </mc:Choice>
        <mc:Fallback xmlns="">
          <p:sp>
            <p:nvSpPr>
              <p:cNvPr id="3" name="Dikdörtgen 2"/>
              <p:cNvSpPr>
                <a:spLocks noRot="1" noChangeAspect="1" noMove="1" noResize="1" noEditPoints="1" noAdjustHandles="1" noChangeArrowheads="1" noChangeShapeType="1" noTextEdit="1"/>
              </p:cNvSpPr>
              <p:nvPr/>
            </p:nvSpPr>
            <p:spPr>
              <a:xfrm>
                <a:off x="989616" y="4230893"/>
                <a:ext cx="1957503" cy="1200329"/>
              </a:xfrm>
              <a:prstGeom prst="rect">
                <a:avLst/>
              </a:prstGeom>
              <a:blipFill rotWithShape="0">
                <a:blip r:embed="rId5"/>
                <a:stretch>
                  <a:fillRect l="-4673" t="-4061" b="-10660"/>
                </a:stretch>
              </a:blipFill>
            </p:spPr>
            <p:txBody>
              <a:bodyPr/>
              <a:lstStyle/>
              <a:p>
                <a:r>
                  <a:rPr lang="tr-TR">
                    <a:noFill/>
                  </a:rPr>
                  <a:t> </a:t>
                </a:r>
              </a:p>
            </p:txBody>
          </p:sp>
        </mc:Fallback>
      </mc:AlternateContent>
      <p:sp>
        <p:nvSpPr>
          <p:cNvPr id="10" name="Metin kutusu 9"/>
          <p:cNvSpPr txBox="1"/>
          <p:nvPr/>
        </p:nvSpPr>
        <p:spPr>
          <a:xfrm>
            <a:off x="3472078" y="4179295"/>
            <a:ext cx="1087640" cy="1107996"/>
          </a:xfrm>
          <a:prstGeom prst="rect">
            <a:avLst/>
          </a:prstGeom>
          <a:noFill/>
        </p:spPr>
        <p:txBody>
          <a:bodyPr wrap="square" rtlCol="0">
            <a:spAutoFit/>
          </a:bodyPr>
          <a:lstStyle/>
          <a:p>
            <a:r>
              <a:rPr lang="tr-TR" sz="6600" b="1" dirty="0" smtClean="0"/>
              <a:t>&gt;&gt;</a:t>
            </a:r>
            <a:endParaRPr lang="tr-TR" sz="6600" b="1" dirty="0"/>
          </a:p>
        </p:txBody>
      </p:sp>
      <p:sp>
        <p:nvSpPr>
          <p:cNvPr id="22" name="Bulut Belirtme Çizgisi 21"/>
          <p:cNvSpPr/>
          <p:nvPr/>
        </p:nvSpPr>
        <p:spPr>
          <a:xfrm>
            <a:off x="3861057" y="4938496"/>
            <a:ext cx="528566" cy="38213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Metin kutusu 23"/>
          <p:cNvSpPr txBox="1"/>
          <p:nvPr/>
        </p:nvSpPr>
        <p:spPr>
          <a:xfrm>
            <a:off x="3948887" y="4763067"/>
            <a:ext cx="77200" cy="982891"/>
          </a:xfrm>
          <a:prstGeom prst="rect">
            <a:avLst/>
          </a:prstGeom>
          <a:noFill/>
        </p:spPr>
        <p:txBody>
          <a:bodyPr wrap="square" rtlCol="0">
            <a:spAutoFit/>
          </a:bodyPr>
          <a:lstStyle/>
          <a:p>
            <a:r>
              <a:rPr lang="tr-TR"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a:p>
            <a:endParaRPr lang="tr-TR" dirty="0"/>
          </a:p>
        </p:txBody>
      </p:sp>
    </p:spTree>
    <p:extLst>
      <p:ext uri="{BB962C8B-B14F-4D97-AF65-F5344CB8AC3E}">
        <p14:creationId xmlns:p14="http://schemas.microsoft.com/office/powerpoint/2010/main" val="2625878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23330" y="3545053"/>
            <a:ext cx="6196085" cy="2651031"/>
          </a:xfrm>
        </p:spPr>
        <p:txBody>
          <a:bodyPr>
            <a:normAutofit/>
          </a:bodyPr>
          <a:lstStyle/>
          <a:p>
            <a:r>
              <a:rPr lang="tr-TR" sz="2000" dirty="0" smtClean="0">
                <a:latin typeface="Calibri" panose="020F0502020204030204" pitchFamily="34" charset="0"/>
              </a:rPr>
              <a:t>Mantık top </a:t>
            </a:r>
            <a:r>
              <a:rPr lang="tr-TR" sz="2000" dirty="0" err="1" smtClean="0">
                <a:latin typeface="Calibri" panose="020F0502020204030204" pitchFamily="34" charset="0"/>
              </a:rPr>
              <a:t>kuarkın</a:t>
            </a:r>
            <a:r>
              <a:rPr lang="tr-TR" sz="2000" dirty="0" smtClean="0">
                <a:latin typeface="Calibri" panose="020F0502020204030204" pitchFamily="34" charset="0"/>
              </a:rPr>
              <a:t> elektrondan daha fazla hacme sahip olmasını gerektirdiğini söylese de, yaklaşık aynı boyuttalar!</a:t>
            </a:r>
            <a:br>
              <a:rPr lang="tr-TR" sz="2000" dirty="0" smtClean="0">
                <a:latin typeface="Calibri" panose="020F0502020204030204" pitchFamily="34" charset="0"/>
              </a:rPr>
            </a:br>
            <a:r>
              <a:rPr lang="tr-TR" sz="2000" dirty="0" smtClean="0">
                <a:latin typeface="Calibri" panose="020F0502020204030204" pitchFamily="34" charset="0"/>
              </a:rPr>
              <a:t/>
            </a:r>
            <a:br>
              <a:rPr lang="tr-TR" sz="2000" dirty="0" smtClean="0">
                <a:latin typeface="Calibri" panose="020F0502020204030204" pitchFamily="34" charset="0"/>
              </a:rPr>
            </a:br>
            <a:r>
              <a:rPr lang="tr-TR" sz="2000" dirty="0" smtClean="0">
                <a:latin typeface="Calibri" panose="020F0502020204030204" pitchFamily="34" charset="0"/>
              </a:rPr>
              <a:t/>
            </a:r>
            <a:br>
              <a:rPr lang="tr-TR" sz="2000" dirty="0" smtClean="0">
                <a:latin typeface="Calibri" panose="020F0502020204030204" pitchFamily="34" charset="0"/>
              </a:rPr>
            </a:br>
            <a:r>
              <a:rPr lang="tr-TR" sz="2000" dirty="0" smtClean="0">
                <a:latin typeface="Calibri" panose="020F0502020204030204" pitchFamily="34" charset="0"/>
              </a:rPr>
              <a:t>Fizikçiler bu hayret verici olaya ne diyor?</a:t>
            </a:r>
            <a:endParaRPr lang="tr-TR" sz="2000" dirty="0">
              <a:latin typeface="Calibri" panose="020F0502020204030204" pitchFamily="34" charset="0"/>
            </a:endParaRP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530" y="1056613"/>
            <a:ext cx="2304762" cy="1933333"/>
          </a:xfrm>
          <a:prstGeom prst="rect">
            <a:avLst/>
          </a:prstGeom>
        </p:spPr>
      </p:pic>
      <mc:AlternateContent xmlns:mc="http://schemas.openxmlformats.org/markup-compatibility/2006" xmlns:a14="http://schemas.microsoft.com/office/drawing/2010/main">
        <mc:Choice Requires="a14">
          <p:sp>
            <p:nvSpPr>
              <p:cNvPr id="5" name="Unvan 1"/>
              <p:cNvSpPr txBox="1">
                <a:spLocks/>
              </p:cNvSpPr>
              <p:nvPr/>
            </p:nvSpPr>
            <p:spPr>
              <a:xfrm>
                <a:off x="3773669" y="495325"/>
                <a:ext cx="718548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14:m>
                  <m:oMath xmlns:m="http://schemas.openxmlformats.org/officeDocument/2006/math">
                    <m:f>
                      <m:fPr>
                        <m:ctrlPr>
                          <a:rPr lang="tr-TR" sz="2000" i="1" smtClean="0">
                            <a:latin typeface="Cambria Math" panose="02040503050406030204" pitchFamily="18" charset="0"/>
                          </a:rPr>
                        </m:ctrlPr>
                      </m:fPr>
                      <m:num>
                        <m:r>
                          <a:rPr lang="tr-TR" sz="2000" i="1">
                            <a:latin typeface="Cambria Math" panose="02040503050406030204" pitchFamily="18" charset="0"/>
                          </a:rPr>
                          <m:t>𝐸𝑛</m:t>
                        </m:r>
                        <m:r>
                          <a:rPr lang="tr-TR" sz="2000" i="1">
                            <a:latin typeface="Cambria Math" panose="02040503050406030204" pitchFamily="18" charset="0"/>
                          </a:rPr>
                          <m:t> </m:t>
                        </m:r>
                        <m:r>
                          <a:rPr lang="tr-TR" sz="2000" i="1">
                            <a:latin typeface="Cambria Math" panose="02040503050406030204" pitchFamily="18" charset="0"/>
                          </a:rPr>
                          <m:t>𝑎</m:t>
                        </m:r>
                        <m:r>
                          <a:rPr lang="tr-TR" sz="2000" i="1">
                            <a:latin typeface="Cambria Math" panose="02040503050406030204" pitchFamily="18" charset="0"/>
                          </a:rPr>
                          <m:t>ğ</m:t>
                        </m:r>
                        <m:r>
                          <a:rPr lang="tr-TR" sz="2000" i="1">
                            <a:latin typeface="Cambria Math" panose="02040503050406030204" pitchFamily="18" charset="0"/>
                          </a:rPr>
                          <m:t>𝚤𝑟</m:t>
                        </m:r>
                        <m:r>
                          <a:rPr lang="tr-TR" sz="2000" i="1">
                            <a:latin typeface="Cambria Math" panose="02040503050406030204" pitchFamily="18" charset="0"/>
                          </a:rPr>
                          <m:t> </m:t>
                        </m:r>
                        <m:r>
                          <a:rPr lang="tr-TR" sz="2000" i="1">
                            <a:latin typeface="Cambria Math" panose="02040503050406030204" pitchFamily="18" charset="0"/>
                          </a:rPr>
                          <m:t>𝑝𝑎𝑟</m:t>
                        </m:r>
                        <m:r>
                          <a:rPr lang="tr-TR" sz="2000" i="1">
                            <a:latin typeface="Cambria Math" panose="02040503050406030204" pitchFamily="18" charset="0"/>
                          </a:rPr>
                          <m:t>ç</m:t>
                        </m:r>
                        <m:r>
                          <a:rPr lang="tr-TR" sz="2000" i="1">
                            <a:latin typeface="Cambria Math" panose="02040503050406030204" pitchFamily="18" charset="0"/>
                          </a:rPr>
                          <m:t>𝑎𝑐𝚤𝑘</m:t>
                        </m:r>
                        <m:r>
                          <a:rPr lang="tr-TR" sz="2000" i="1">
                            <a:latin typeface="Cambria Math" panose="02040503050406030204" pitchFamily="18" charset="0"/>
                          </a:rPr>
                          <m:t> </m:t>
                        </m:r>
                        <m:r>
                          <a:rPr lang="tr-TR" sz="2000" i="1">
                            <a:latin typeface="Cambria Math" panose="02040503050406030204" pitchFamily="18" charset="0"/>
                          </a:rPr>
                          <m:t>𝑜𝑙𝑎𝑛</m:t>
                        </m:r>
                        <m:r>
                          <a:rPr lang="tr-TR" sz="2000" i="1">
                            <a:latin typeface="Cambria Math" panose="02040503050406030204" pitchFamily="18" charset="0"/>
                          </a:rPr>
                          <m:t> </m:t>
                        </m:r>
                        <m:r>
                          <a:rPr lang="tr-TR" sz="2000" i="1">
                            <a:latin typeface="Cambria Math" panose="02040503050406030204" pitchFamily="18" charset="0"/>
                          </a:rPr>
                          <m:t>𝑡𝑜𝑝</m:t>
                        </m:r>
                        <m:r>
                          <a:rPr lang="tr-TR" sz="2000" i="1">
                            <a:latin typeface="Cambria Math" panose="02040503050406030204" pitchFamily="18" charset="0"/>
                          </a:rPr>
                          <m:t> </m:t>
                        </m:r>
                        <m:r>
                          <a:rPr lang="tr-TR" sz="2000" i="1">
                            <a:latin typeface="Cambria Math" panose="02040503050406030204" pitchFamily="18" charset="0"/>
                          </a:rPr>
                          <m:t>𝑘𝑢𝑎𝑟𝑘𝚤𝑛</m:t>
                        </m:r>
                        <m:r>
                          <a:rPr lang="tr-TR" sz="2000" i="1">
                            <a:latin typeface="Cambria Math" panose="02040503050406030204" pitchFamily="18" charset="0"/>
                          </a:rPr>
                          <m:t> </m:t>
                        </m:r>
                        <m:r>
                          <a:rPr lang="tr-TR" sz="2000" i="1">
                            <a:latin typeface="Cambria Math" panose="02040503050406030204" pitchFamily="18" charset="0"/>
                          </a:rPr>
                          <m:t>𝑘</m:t>
                        </m:r>
                        <m:r>
                          <a:rPr lang="tr-TR" sz="2000" i="1">
                            <a:latin typeface="Cambria Math" panose="02040503050406030204" pitchFamily="18" charset="0"/>
                          </a:rPr>
                          <m:t>ü</m:t>
                        </m:r>
                        <m:r>
                          <a:rPr lang="tr-TR" sz="2000" i="1">
                            <a:latin typeface="Cambria Math" panose="02040503050406030204" pitchFamily="18" charset="0"/>
                          </a:rPr>
                          <m:t>𝑡𝑙𝑒𝑠𝑖</m:t>
                        </m:r>
                      </m:num>
                      <m:den>
                        <m:r>
                          <a:rPr lang="tr-TR" sz="2000" i="1">
                            <a:latin typeface="Cambria Math" panose="02040503050406030204" pitchFamily="18" charset="0"/>
                          </a:rPr>
                          <m:t>𝐸𝑛</m:t>
                        </m:r>
                        <m:r>
                          <a:rPr lang="tr-TR" sz="2000" i="1">
                            <a:latin typeface="Cambria Math" panose="02040503050406030204" pitchFamily="18" charset="0"/>
                          </a:rPr>
                          <m:t> </m:t>
                        </m:r>
                        <m:r>
                          <a:rPr lang="tr-TR" sz="2000" i="1">
                            <a:latin typeface="Cambria Math" panose="02040503050406030204" pitchFamily="18" charset="0"/>
                          </a:rPr>
                          <m:t>h𝑎𝑓𝑖𝑓</m:t>
                        </m:r>
                        <m:r>
                          <a:rPr lang="tr-TR" sz="2000" i="1">
                            <a:latin typeface="Cambria Math" panose="02040503050406030204" pitchFamily="18" charset="0"/>
                          </a:rPr>
                          <m:t> </m:t>
                        </m:r>
                        <m:r>
                          <a:rPr lang="tr-TR" sz="2000" i="1">
                            <a:latin typeface="Cambria Math" panose="02040503050406030204" pitchFamily="18" charset="0"/>
                          </a:rPr>
                          <m:t>𝑝𝑎𝑟</m:t>
                        </m:r>
                        <m:r>
                          <a:rPr lang="tr-TR" sz="2000" i="1">
                            <a:latin typeface="Cambria Math" panose="02040503050406030204" pitchFamily="18" charset="0"/>
                          </a:rPr>
                          <m:t>ç</m:t>
                        </m:r>
                        <m:r>
                          <a:rPr lang="tr-TR" sz="2000" i="1">
                            <a:latin typeface="Cambria Math" panose="02040503050406030204" pitchFamily="18" charset="0"/>
                          </a:rPr>
                          <m:t>𝑎𝑐𝚤𝑘</m:t>
                        </m:r>
                        <m:r>
                          <a:rPr lang="tr-TR" sz="2000" i="1">
                            <a:latin typeface="Cambria Math" panose="02040503050406030204" pitchFamily="18" charset="0"/>
                          </a:rPr>
                          <m:t> </m:t>
                        </m:r>
                        <m:r>
                          <a:rPr lang="tr-TR" sz="2000" i="1">
                            <a:latin typeface="Cambria Math" panose="02040503050406030204" pitchFamily="18" charset="0"/>
                          </a:rPr>
                          <m:t>𝑜𝑙𝑎𝑛</m:t>
                        </m:r>
                        <m:r>
                          <a:rPr lang="tr-TR" sz="2000" i="1">
                            <a:latin typeface="Cambria Math" panose="02040503050406030204" pitchFamily="18" charset="0"/>
                          </a:rPr>
                          <m:t> </m:t>
                        </m:r>
                        <m:r>
                          <a:rPr lang="tr-TR" sz="2000" i="1">
                            <a:latin typeface="Cambria Math" panose="02040503050406030204" pitchFamily="18" charset="0"/>
                          </a:rPr>
                          <m:t>𝑒𝑙𝑒𝑘𝑡𝑟𝑜𝑛𝑢𝑛</m:t>
                        </m:r>
                        <m:r>
                          <a:rPr lang="tr-TR" sz="2000" i="1">
                            <a:latin typeface="Cambria Math" panose="02040503050406030204" pitchFamily="18" charset="0"/>
                          </a:rPr>
                          <m:t> </m:t>
                        </m:r>
                        <m:r>
                          <a:rPr lang="tr-TR" sz="2000" i="1">
                            <a:latin typeface="Cambria Math" panose="02040503050406030204" pitchFamily="18" charset="0"/>
                          </a:rPr>
                          <m:t>𝑘</m:t>
                        </m:r>
                        <m:r>
                          <a:rPr lang="tr-TR" sz="2000" i="1">
                            <a:latin typeface="Cambria Math" panose="02040503050406030204" pitchFamily="18" charset="0"/>
                          </a:rPr>
                          <m:t>ü</m:t>
                        </m:r>
                        <m:r>
                          <a:rPr lang="tr-TR" sz="2000" i="1">
                            <a:latin typeface="Cambria Math" panose="02040503050406030204" pitchFamily="18" charset="0"/>
                          </a:rPr>
                          <m:t>𝑡𝑙𝑒𝑠𝑖</m:t>
                        </m:r>
                      </m:den>
                    </m:f>
                  </m:oMath>
                </a14:m>
                <a:r>
                  <a:rPr lang="tr-TR" dirty="0" smtClean="0"/>
                  <a:t>≈350.000 ! </a:t>
                </a:r>
                <a:endParaRPr lang="tr-TR" dirty="0"/>
              </a:p>
            </p:txBody>
          </p:sp>
        </mc:Choice>
        <mc:Fallback xmlns="">
          <p:sp>
            <p:nvSpPr>
              <p:cNvPr id="5" name="Unvan 1"/>
              <p:cNvSpPr txBox="1">
                <a:spLocks noRot="1" noChangeAspect="1" noMove="1" noResize="1" noEditPoints="1" noAdjustHandles="1" noChangeArrowheads="1" noChangeShapeType="1" noTextEdit="1"/>
              </p:cNvSpPr>
              <p:nvPr/>
            </p:nvSpPr>
            <p:spPr>
              <a:xfrm>
                <a:off x="3773669" y="495325"/>
                <a:ext cx="7185483" cy="1325563"/>
              </a:xfrm>
              <a:prstGeom prst="rect">
                <a:avLst/>
              </a:prstGeom>
              <a:blipFill rotWithShape="0">
                <a:blip r:embed="rId3"/>
                <a:stretch>
                  <a:fillRect/>
                </a:stretch>
              </a:blipFill>
            </p:spPr>
            <p:txBody>
              <a:bodyPr/>
              <a:lstStyle/>
              <a:p>
                <a:r>
                  <a:rPr lang="tr-TR">
                    <a:noFill/>
                  </a:rPr>
                  <a:t> </a:t>
                </a:r>
              </a:p>
            </p:txBody>
          </p:sp>
        </mc:Fallback>
      </mc:AlternateContent>
      <p:sp>
        <p:nvSpPr>
          <p:cNvPr id="6" name="Dikdörtgen 5"/>
          <p:cNvSpPr/>
          <p:nvPr/>
        </p:nvSpPr>
        <p:spPr>
          <a:xfrm>
            <a:off x="7041560" y="2027821"/>
            <a:ext cx="4362328" cy="3416320"/>
          </a:xfrm>
          <a:prstGeom prst="rect">
            <a:avLst/>
          </a:prstGeom>
          <a:noFill/>
        </p:spPr>
        <p:txBody>
          <a:bodyPr wrap="square" lIns="91440" tIns="45720" rIns="91440" bIns="45720">
            <a:spAutoFit/>
          </a:bodyPr>
          <a:lstStyle/>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Peki bu parçacıkların kütlesi </a:t>
            </a:r>
          </a:p>
          <a:p>
            <a:pPr algn="ctr"/>
            <a:r>
              <a:rPr lang="tr-T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neden birbirinden farklı???</a:t>
            </a:r>
            <a:endParaRPr lang="tr-T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p:txBody>
      </p:sp>
      <p:pic>
        <p:nvPicPr>
          <p:cNvPr id="7" name="Resim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4479" y="4731324"/>
            <a:ext cx="1196074" cy="16167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Bulut Belirtme Çizgisi 7"/>
          <p:cNvSpPr/>
          <p:nvPr/>
        </p:nvSpPr>
        <p:spPr>
          <a:xfrm>
            <a:off x="7146584" y="4666791"/>
            <a:ext cx="528566" cy="38213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Metin kutusu 8"/>
          <p:cNvSpPr txBox="1"/>
          <p:nvPr/>
        </p:nvSpPr>
        <p:spPr>
          <a:xfrm>
            <a:off x="7448509" y="4502895"/>
            <a:ext cx="77200" cy="982891"/>
          </a:xfrm>
          <a:prstGeom prst="rect">
            <a:avLst/>
          </a:prstGeom>
          <a:noFill/>
        </p:spPr>
        <p:txBody>
          <a:bodyPr wrap="square" rtlCol="0">
            <a:spAutoFit/>
          </a:bodyPr>
          <a:lstStyle/>
          <a:p>
            <a:r>
              <a:rPr lang="tr-TR"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rPr>
              <a:t>?</a:t>
            </a:r>
            <a:endParaRPr lang="tr-TR"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hiller" panose="04020404031007020602" pitchFamily="82" charset="0"/>
            </a:endParaRPr>
          </a:p>
          <a:p>
            <a:endParaRPr lang="tr-TR" dirty="0"/>
          </a:p>
        </p:txBody>
      </p:sp>
    </p:spTree>
    <p:extLst>
      <p:ext uri="{BB962C8B-B14F-4D97-AF65-F5344CB8AC3E}">
        <p14:creationId xmlns:p14="http://schemas.microsoft.com/office/powerpoint/2010/main" val="2581627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1071</TotalTime>
  <Words>1274</Words>
  <Application>Microsoft Office PowerPoint</Application>
  <PresentationFormat>Geniş ekran</PresentationFormat>
  <Paragraphs>210</Paragraphs>
  <Slides>27</Slides>
  <Notes>10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27</vt:i4>
      </vt:variant>
    </vt:vector>
  </HeadingPairs>
  <TitlesOfParts>
    <vt:vector size="35" baseType="lpstr">
      <vt:lpstr>Arial</vt:lpstr>
      <vt:lpstr>Calibri</vt:lpstr>
      <vt:lpstr>Calibri Light</vt:lpstr>
      <vt:lpstr>Cambria Math</vt:lpstr>
      <vt:lpstr>Chiller</vt:lpstr>
      <vt:lpstr>Pristina</vt:lpstr>
      <vt:lpstr>Times New Roman</vt:lpstr>
      <vt:lpstr>Office Teması</vt:lpstr>
      <vt:lpstr>HIGGS HAKKINDA</vt:lpstr>
      <vt:lpstr>HIGGS HAKKINDA</vt:lpstr>
      <vt:lpstr>1. STANDART MODEL </vt:lpstr>
      <vt:lpstr>PowerPoint Sunusu</vt:lpstr>
      <vt:lpstr>PowerPoint Sunusu</vt:lpstr>
      <vt:lpstr>PowerPoint Sunusu</vt:lpstr>
      <vt:lpstr>PowerPoint Sunusu</vt:lpstr>
      <vt:lpstr> 12 MeV/c^2 </vt:lpstr>
      <vt:lpstr>Mantık top kuarkın elektrondan daha fazla hacme sahip olmasını gerektirdiğini söylese de, yaklaşık aynı boyuttalar!   Fizikçiler bu hayret verici olaya ne diyor?</vt:lpstr>
      <vt:lpstr>2. HIGGS BOZONU ve ALANI</vt:lpstr>
      <vt:lpstr>PowerPoint Sunusu</vt:lpstr>
      <vt:lpstr>PowerPoint Sunusu</vt:lpstr>
      <vt:lpstr>Daha iyi anlamak için… (2)*</vt:lpstr>
      <vt:lpstr>PowerPoint Sunusu</vt:lpstr>
      <vt:lpstr>Böylece yeni bir yarış başladı…</vt:lpstr>
      <vt:lpstr>3. HIGGS’İ BULMAK İÇİN: HIZLANDIRICILAR</vt:lpstr>
      <vt:lpstr>PowerPoint Sunusu</vt:lpstr>
      <vt:lpstr>PowerPoint Sunusu</vt:lpstr>
      <vt:lpstr>http://cds.cern.ch/record/986165</vt:lpstr>
      <vt:lpstr>PowerPoint Sunusu</vt:lpstr>
      <vt:lpstr>PowerPoint Sunusu</vt:lpstr>
      <vt:lpstr>PowerPoint Sunusu</vt:lpstr>
      <vt:lpstr>PowerPoint Sunusu</vt:lpstr>
      <vt:lpstr>4.PEKİ YA SONRA?</vt:lpstr>
      <vt:lpstr>PowerPoint Sunusu</vt:lpstr>
      <vt:lpstr>PowerPoint Sunusu</vt:lpstr>
      <vt:lpstr>              Kaynaklar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Seher DAMLI</dc:creator>
  <cp:lastModifiedBy>Seher DAMLI</cp:lastModifiedBy>
  <cp:revision>88</cp:revision>
  <dcterms:created xsi:type="dcterms:W3CDTF">2016-03-05T09:38:03Z</dcterms:created>
  <dcterms:modified xsi:type="dcterms:W3CDTF">2016-03-09T20:56:53Z</dcterms:modified>
</cp:coreProperties>
</file>