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7" r:id="rId1"/>
    <p:sldMasterId id="2147483688" r:id="rId2"/>
    <p:sldMasterId id="2147483700" r:id="rId3"/>
    <p:sldMasterId id="2147483704" r:id="rId4"/>
    <p:sldMasterId id="2147483916" r:id="rId5"/>
    <p:sldMasterId id="2147483917" r:id="rId6"/>
    <p:sldMasterId id="2147484091" r:id="rId7"/>
    <p:sldMasterId id="2147484092" r:id="rId8"/>
  </p:sldMasterIdLst>
  <p:notesMasterIdLst>
    <p:notesMasterId r:id="rId20"/>
  </p:notesMasterIdLst>
  <p:handoutMasterIdLst>
    <p:handoutMasterId r:id="rId21"/>
  </p:handoutMasterIdLst>
  <p:sldIdLst>
    <p:sldId id="329" r:id="rId9"/>
    <p:sldId id="328" r:id="rId10"/>
    <p:sldId id="327" r:id="rId11"/>
    <p:sldId id="330" r:id="rId12"/>
    <p:sldId id="331" r:id="rId13"/>
    <p:sldId id="332" r:id="rId14"/>
    <p:sldId id="334" r:id="rId15"/>
    <p:sldId id="338" r:id="rId16"/>
    <p:sldId id="336" r:id="rId17"/>
    <p:sldId id="335" r:id="rId18"/>
    <p:sldId id="333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E6A4"/>
    <a:srgbClr val="FF7C80"/>
    <a:srgbClr val="3861AA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5545" autoAdjust="0"/>
  </p:normalViewPr>
  <p:slideViewPr>
    <p:cSldViewPr>
      <p:cViewPr>
        <p:scale>
          <a:sx n="110" d="100"/>
          <a:sy n="110" d="100"/>
        </p:scale>
        <p:origin x="1680" y="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1E320-CC21-40A8-8AEC-DEE7E0AB4B78}" type="datetimeFigureOut">
              <a:rPr lang="en-US" smtClean="0"/>
              <a:pPr/>
              <a:t>10/8/2015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A54A0A-607F-4F92-B16A-2AC286473C7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388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F8DB97A-0B28-4606-BE40-CB651897B0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2322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8DB97A-0B28-4606-BE40-CB651897B0C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245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8DB97A-0B28-4606-BE40-CB651897B0C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67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1A5FC67-427A-47E5-8B44-CB085B4D571E}" type="slidenum">
              <a:rPr lang="en-US" altLang="en-US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  <p:sp>
        <p:nvSpPr>
          <p:cNvPr id="512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altLang="en-US" smtClean="0">
              <a:latin typeface="Calibri" panose="020F0502020204030204" pitchFamily="34" charset="0"/>
              <a:ea typeface="WenQuanYi Micro Hei" charset="0"/>
              <a:cs typeface="WenQuanYi Micro Hei" charset="0"/>
            </a:endParaRPr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[Add Presentation Title: Insert tab &gt; Header &amp; Footer &gt; Notes and Handouts]</a:t>
            </a:r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11/26/13</a:t>
            </a:r>
          </a:p>
        </p:txBody>
      </p:sp>
      <p:sp>
        <p:nvSpPr>
          <p:cNvPr id="5127" name="Text Box 5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Page </a:t>
            </a:r>
            <a:fld id="{6F79A684-C3A4-4034-BC2B-E3D37135D13B}" type="slidenum">
              <a:rPr lang="en-US" altLang="en-US">
                <a:latin typeface="Calibri" panose="020F050202020403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128" name="Text Box 6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© 2010 Brocade Communications Systems, Inc. CONFIDENTIAL—For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4294815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9.jpe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0.emf"/><Relationship Id="rId2" Type="http://schemas.openxmlformats.org/officeDocument/2006/relationships/slideMaster" Target="../slideMasters/slideMaster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3374D-6159-482B-85FF-C394C6E65F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48E8-1EA2-4249-BD1C-5D242D49CB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42BBA-16B8-47B0-B2CB-4D5B8F7CA6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5875" y="1000125"/>
            <a:ext cx="3781425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00125"/>
            <a:ext cx="3781425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CC8E9-53B2-4BC0-9FDE-DB64B9298B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5C997-7A2B-48F6-82A0-3B301A2E0F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7EA26-AE7D-4624-9C77-E2B6577B55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E877C-D8EB-4AB8-B71A-56A0C20B4F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3F199-C031-4CE0-A50F-81EB87DDDF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8C255-D034-47CD-B9E9-8BB688F1C5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FEEBF-79D6-45D4-9996-88C67C0A89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72313" y="142875"/>
            <a:ext cx="1928812" cy="58578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85875" y="142875"/>
            <a:ext cx="5634038" cy="5857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C4D7E-256A-429F-893D-C7D4851DD3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625" y="1428750"/>
            <a:ext cx="4030663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1428750"/>
            <a:ext cx="403225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219200"/>
            <a:ext cx="36957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219200"/>
            <a:ext cx="36957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33375"/>
            <a:ext cx="2052638" cy="6024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33375"/>
            <a:ext cx="6010275" cy="60245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209D9-DFDB-45DB-9419-839703ABF6CE}" type="datetime1">
              <a:rPr lang="en-US" smtClean="0"/>
              <a:t>10/8/2015</a:t>
            </a:fld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0B096-4CCC-41E1-9241-BCFBD30A6C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38F2B-4DA7-499C-BC07-BF9390B636C8}" type="datetime1">
              <a:rPr lang="en-US" smtClean="0"/>
              <a:t>10/8/2015</a:t>
            </a:fld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69D94-1A0A-4F41-945C-00D86FF295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E103C-B86E-4F8A-9AA3-DE7964D1ABF6}" type="datetime1">
              <a:rPr lang="en-US" smtClean="0"/>
              <a:t>10/8/2015</a:t>
            </a:fld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4E5BD-6049-496C-B5A9-4418F7426F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5875" y="1000125"/>
            <a:ext cx="3781425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00125"/>
            <a:ext cx="3781425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AD6B3-BA04-42D8-9BB0-7B398C563F76}" type="datetime1">
              <a:rPr lang="en-US" smtClean="0"/>
              <a:t>10/8/2015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54C9C-B5DD-478E-B76D-C589E4A658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75A7B-C693-4128-BC33-FE871471265B}" type="datetime1">
              <a:rPr lang="en-US" smtClean="0"/>
              <a:t>10/8/2015</a:t>
            </a:fld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EAB0F-D451-436E-8C9C-4599864500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DA194-CE00-4C24-B88F-3AEBAA83785F}" type="datetime1">
              <a:rPr lang="en-US" smtClean="0"/>
              <a:t>10/8/2015</a:t>
            </a:fld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A88C9-8C0A-4EEC-B790-7231C191FE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C4532-7BFE-4B35-9901-4DDD290AEAA3}" type="datetime1">
              <a:rPr lang="en-US" smtClean="0"/>
              <a:t>10/8/2015</a:t>
            </a:fld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E5CA8-589D-4DA5-8136-2F96CE2608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2B450-648B-46DE-AD58-6BC730B67D7B}" type="datetime1">
              <a:rPr lang="en-US" smtClean="0"/>
              <a:t>10/8/2015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32F3A-23C0-406A-9686-30F8F338A5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1FC27-21BA-46BC-BD18-92AEC5754316}" type="datetime1">
              <a:rPr lang="en-US" smtClean="0"/>
              <a:t>10/8/2015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B54B3-1ACF-46BA-996D-86FE10AD53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B1782-6B66-47E1-817E-92B23831F58D}" type="datetime1">
              <a:rPr lang="en-US" smtClean="0"/>
              <a:t>10/8/2015</a:t>
            </a:fld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FD83B-2508-40C4-9CAC-32622121D9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72313" y="142875"/>
            <a:ext cx="1928812" cy="58578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85875" y="142875"/>
            <a:ext cx="5634038" cy="5857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3D3B0-CEA3-4C41-A8CE-9E7717A0B56F}" type="datetime1">
              <a:rPr lang="en-US" smtClean="0"/>
              <a:t>10/8/2015</a:t>
            </a:fld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B910D-A9D5-4777-8717-646CD8E22A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ERNlogo-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anner0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la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874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4782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782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6200"/>
            <a:ext cx="91440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accent3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rgbClr val="D6ECFF"/>
              </a:solidFill>
              <a:latin typeface="Verdana" pitchFamily="34" charset="0"/>
            </a:endParaRPr>
          </a:p>
        </p:txBody>
      </p:sp>
      <p:pic>
        <p:nvPicPr>
          <p:cNvPr id="6" name="Picture 9" descr="I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4738" y="5738813"/>
            <a:ext cx="121920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7" name="Picture 10" descr="eu_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0" y="6583363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solidFill>
                  <a:prstClr val="black"/>
                </a:solidFill>
              </a:rPr>
              <a:t>EGEE-III INFSO-RI-222667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 dirty="0">
                <a:solidFill>
                  <a:srgbClr val="D6ECFF">
                    <a:lumMod val="25000"/>
                  </a:srgbClr>
                </a:solidFill>
              </a:rPr>
              <a:t>www.eu-egee.org</a:t>
            </a:r>
          </a:p>
        </p:txBody>
      </p:sp>
      <p:pic>
        <p:nvPicPr>
          <p:cNvPr id="10" name="Picture 16" descr="INFSOM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5568950"/>
            <a:ext cx="12985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dirty="0">
                <a:solidFill>
                  <a:prstClr val="black"/>
                </a:solidFill>
                <a:latin typeface="Verdana" pitchFamily="34" charset="0"/>
              </a:rPr>
              <a:t>EGEE and </a:t>
            </a:r>
            <a:r>
              <a:rPr lang="en-GB" sz="1200" dirty="0" err="1">
                <a:solidFill>
                  <a:prstClr val="black"/>
                </a:solidFill>
                <a:latin typeface="Verdana" pitchFamily="34" charset="0"/>
              </a:rPr>
              <a:t>gLite</a:t>
            </a:r>
            <a:r>
              <a:rPr lang="en-GB" sz="1200" dirty="0">
                <a:solidFill>
                  <a:prstClr val="black"/>
                </a:solidFill>
                <a:latin typeface="Verdana" pitchFamily="34" charset="0"/>
              </a:rPr>
              <a:t> are registered trademarks</a:t>
            </a:r>
            <a:r>
              <a:rPr lang="en-GB" dirty="0">
                <a:solidFill>
                  <a:prstClr val="black"/>
                </a:solidFill>
              </a:rPr>
              <a:t> </a:t>
            </a:r>
          </a:p>
        </p:txBody>
      </p:sp>
      <p:pic>
        <p:nvPicPr>
          <p:cNvPr id="12" name="Picture 18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53000" y="5791200"/>
            <a:ext cx="11525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9"/>
          <p:cNvPicPr>
            <a:picLocks noChangeAspect="1" noChangeArrowheads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5791200"/>
            <a:ext cx="65563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utoShape 20"/>
          <p:cNvSpPr>
            <a:spLocks noChangeAspect="1" noChangeArrowheads="1"/>
          </p:cNvSpPr>
          <p:nvPr/>
        </p:nvSpPr>
        <p:spPr bwMode="auto">
          <a:xfrm>
            <a:off x="0" y="0"/>
            <a:ext cx="9144000" cy="4449763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pic>
        <p:nvPicPr>
          <p:cNvPr id="15" name="Picture 3" descr="Logo CERN width=144,      height=144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14800" y="57150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4" descr="EGEE Wallpaper.bmp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09800" y="5562600"/>
            <a:ext cx="15049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92325" y="416560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092325" y="3429000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accent3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graphicFrame>
        <p:nvGraphicFramePr>
          <p:cNvPr id="6" name="Group 9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0" y="6583363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solidFill>
                  <a:prstClr val="black"/>
                </a:solidFill>
              </a:rPr>
              <a:t>EGEE-III INFSO-RI-222667</a:t>
            </a:r>
            <a:endParaRPr lang="en-GB" sz="800">
              <a:solidFill>
                <a:prstClr val="black"/>
              </a:solidFill>
              <a:latin typeface="Verdana" pitchFamily="34" charset="0"/>
            </a:endParaRPr>
          </a:p>
        </p:txBody>
      </p:sp>
      <p:pic>
        <p:nvPicPr>
          <p:cNvPr id="8" name="Picture 17" descr="eg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fld id="{11E716C8-FC86-4F9F-AD98-B8F70CC122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US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US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US"/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US">
              <a:latin typeface="Verdana" pitchFamily="34" charset="0"/>
            </a:endParaRPr>
          </a:p>
        </p:txBody>
      </p:sp>
      <p:sp>
        <p:nvSpPr>
          <p:cNvPr id="8" name="Oval 40"/>
          <p:cNvSpPr>
            <a:spLocks noChangeArrowheads="1"/>
          </p:cNvSpPr>
          <p:nvPr/>
        </p:nvSpPr>
        <p:spPr bwMode="auto">
          <a:xfrm>
            <a:off x="3884613" y="207963"/>
            <a:ext cx="889000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US"/>
          </a:p>
        </p:txBody>
      </p:sp>
      <p:pic>
        <p:nvPicPr>
          <p:cNvPr id="9" name="Picture 46" descr="eu_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2413" y="5694363"/>
            <a:ext cx="808037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0" y="6491288"/>
            <a:ext cx="2239963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dirty="0">
                <a:latin typeface="Verdana" pitchFamily="34" charset="0"/>
              </a:rPr>
              <a:t>INFSO-RI-222667</a:t>
            </a:r>
            <a:r>
              <a:rPr lang="en-GB" dirty="0">
                <a:latin typeface="Verdana" pitchFamily="34" charset="0"/>
              </a:rPr>
              <a:t> </a:t>
            </a:r>
          </a:p>
        </p:txBody>
      </p:sp>
      <p:pic>
        <p:nvPicPr>
          <p:cNvPr id="11" name="Picture 53" descr="egee_bigg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0113" y="344488"/>
            <a:ext cx="238918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4903788" y="696913"/>
            <a:ext cx="4025900" cy="481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3" name="Picture 59" descr="EGEE 30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2"/>
          <p:cNvSpPr txBox="1">
            <a:spLocks noChangeArrowheads="1"/>
          </p:cNvSpPr>
          <p:nvPr/>
        </p:nvSpPr>
        <p:spPr bwMode="auto">
          <a:xfrm>
            <a:off x="0" y="5861050"/>
            <a:ext cx="2490788" cy="2524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/>
              <a:t>www.eu-egee.org</a:t>
            </a:r>
          </a:p>
        </p:txBody>
      </p:sp>
      <p:graphicFrame>
        <p:nvGraphicFramePr>
          <p:cNvPr id="15" name="Object 1"/>
          <p:cNvGraphicFramePr>
            <a:graphicFrameLocks noChangeAspect="1"/>
          </p:cNvGraphicFramePr>
          <p:nvPr/>
        </p:nvGraphicFramePr>
        <p:xfrm>
          <a:off x="6348413" y="5503863"/>
          <a:ext cx="1228725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60" name="Picture" r:id="rId6" imgW="1228469" imgH="783565" progId="">
                  <p:embed/>
                </p:oleObj>
              </mc:Choice>
              <mc:Fallback>
                <p:oleObj name="Picture" r:id="rId6" imgW="1228469" imgH="783565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8413" y="5503863"/>
                        <a:ext cx="1228725" cy="78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2157413" y="2493963"/>
            <a:ext cx="6516687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IT/CS/CD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17550-F02A-4AF7-997F-31223D1C40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IT/CS/CD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89804-0ACF-48B0-ABB2-9B80945552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663" y="974725"/>
            <a:ext cx="4217987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8050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IT/CS/CD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F7C67-1238-4F5D-89D9-F0BA005D2B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IT/CS/CD</a:t>
            </a:r>
            <a:endParaRPr lang="en-GB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E0699-E196-4B09-A16D-E0D14C603F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IT/CS/CD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E6922-8CA8-4643-B604-31430396EE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IT/CS/CD</a:t>
            </a:r>
            <a:endParaRPr lang="en-GB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DA54C-DB7B-458F-9556-E186432964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IT/CS/CD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CE18B-A3B9-4927-9E48-7D2BE740D7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IT/CS/CD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3A504-7948-4E76-9D05-1B107FB099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IT/CS/CD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D69DB-BDC7-44E8-B76E-89C014182F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9425" y="66675"/>
            <a:ext cx="2160588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7663" y="66675"/>
            <a:ext cx="6329362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IT/CS/CD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86CA0-899A-4BB0-A56E-37E88DD368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9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19.jpe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banner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219200"/>
            <a:ext cx="7543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9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Text Box 1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pic>
        <p:nvPicPr>
          <p:cNvPr id="1031" name="Picture 15" descr="lato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173163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6" r:id="rId2"/>
    <p:sldLayoutId id="2147484105" r:id="rId3"/>
    <p:sldLayoutId id="2147484104" r:id="rId4"/>
    <p:sldLayoutId id="2147484103" r:id="rId5"/>
    <p:sldLayoutId id="2147484102" r:id="rId6"/>
    <p:sldLayoutId id="2147484101" r:id="rId7"/>
    <p:sldLayoutId id="2147484100" r:id="rId8"/>
    <p:sldLayoutId id="2147484099" r:id="rId9"/>
    <p:sldLayoutId id="2147484098" r:id="rId10"/>
    <p:sldLayoutId id="214748409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9" descr="banner-ITonly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/>
          </a:p>
        </p:txBody>
      </p:sp>
      <p:pic>
        <p:nvPicPr>
          <p:cNvPr id="13318" name="Picture 26" descr="lat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27" descr="CERNlogo-rgb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" name="Text Box 30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7" r:id="rId2"/>
    <p:sldLayoutId id="2147484116" r:id="rId3"/>
    <p:sldLayoutId id="2147484115" r:id="rId4"/>
    <p:sldLayoutId id="2147484114" r:id="rId5"/>
    <p:sldLayoutId id="2147484113" r:id="rId6"/>
    <p:sldLayoutId id="2147484112" r:id="rId7"/>
    <p:sldLayoutId id="2147484111" r:id="rId8"/>
    <p:sldLayoutId id="2147484110" r:id="rId9"/>
    <p:sldLayoutId id="2147484109" r:id="rId10"/>
    <p:sldLayoutId id="214748410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3" name="Picture 31" descr="banner-ITonl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93800" y="0"/>
            <a:ext cx="79502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6131" name="Object 2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90" name="Image" r:id="rId15" imgW="2006349" imgH="10146032" progId="">
                  <p:embed/>
                </p:oleObj>
              </mc:Choice>
              <mc:Fallback>
                <p:oleObj name="Image" r:id="rId15" imgW="2006349" imgH="10146032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0" y="6053138"/>
            <a:ext cx="127635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CERN IT Department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CH-1211 Genève 23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Switzerland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rgbClr val="3861AA"/>
                </a:solidFill>
                <a:latin typeface="Tahoma" pitchFamily="34" charset="0"/>
              </a:rPr>
              <a:t>www.cern.ch/i</a:t>
            </a:r>
            <a:r>
              <a:rPr lang="en-US" sz="1000" dirty="0">
                <a:solidFill>
                  <a:srgbClr val="3861AA"/>
                </a:solidFill>
                <a:latin typeface="Tahoma" pitchFamily="34" charset="0"/>
              </a:rPr>
              <a:t>t</a:t>
            </a:r>
          </a:p>
        </p:txBody>
      </p:sp>
      <p:sp>
        <p:nvSpPr>
          <p:cNvPr id="1761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85875" y="1000125"/>
            <a:ext cx="77152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76136" name="Title Placeholder 1"/>
          <p:cNvSpPr>
            <a:spLocks noGrp="1"/>
          </p:cNvSpPr>
          <p:nvPr>
            <p:ph type="title"/>
          </p:nvPr>
        </p:nvSpPr>
        <p:spPr bwMode="auto">
          <a:xfrm>
            <a:off x="1285875" y="142875"/>
            <a:ext cx="600075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601075" y="6543675"/>
            <a:ext cx="400050" cy="2206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3861AA"/>
                </a:solidFill>
                <a:latin typeface="+mn-lt"/>
              </a:defRPr>
            </a:lvl1pPr>
          </a:lstStyle>
          <a:p>
            <a:pPr>
              <a:defRPr/>
            </a:pPr>
            <a:fld id="{E9E402B2-8F37-452C-A5D4-ACECCBE36F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28" r:id="rId2"/>
    <p:sldLayoutId id="2147484127" r:id="rId3"/>
    <p:sldLayoutId id="2147484126" r:id="rId4"/>
    <p:sldLayoutId id="2147484125" r:id="rId5"/>
    <p:sldLayoutId id="2147484124" r:id="rId6"/>
    <p:sldLayoutId id="2147484123" r:id="rId7"/>
    <p:sldLayoutId id="2147484122" r:id="rId8"/>
    <p:sldLayoutId id="2147484121" r:id="rId9"/>
    <p:sldLayoutId id="2147484120" r:id="rId10"/>
    <p:sldLayoutId id="214748411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3861A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rgbClr val="3861AA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3861AA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3861AA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8841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625" y="1428750"/>
            <a:ext cx="8215313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0" y="6572250"/>
            <a:ext cx="6072188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200" b="1" dirty="0">
                <a:solidFill>
                  <a:srgbClr val="0066FF"/>
                </a:solidFill>
                <a:latin typeface="Arial"/>
              </a:rPr>
              <a:t>Ian.Bird@cern.ch				</a:t>
            </a:r>
            <a:fld id="{9A9D7987-4FC6-4FBE-A18B-65D76B114D93}" type="slidenum">
              <a:rPr lang="en-GB" sz="1200">
                <a:solidFill>
                  <a:srgbClr val="0066FF"/>
                </a:solidFill>
                <a:latin typeface="Times New Roman" pitchFamily="18" charset="0"/>
              </a:rPr>
              <a:pPr eaLnBrk="0" hangingPunct="0">
                <a:spcBef>
                  <a:spcPct val="50000"/>
                </a:spcBef>
                <a:defRPr/>
              </a:pPr>
              <a:t>‹#›</a:t>
            </a:fld>
            <a:endParaRPr lang="en-GB" sz="1200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pic>
        <p:nvPicPr>
          <p:cNvPr id="188421" name="Picture 2" descr="\\cern.ch\dfs\Users\i\ibird\Documents\My Pictures\WLCGlogo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1125" y="350838"/>
            <a:ext cx="7842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40" r:id="rId1"/>
    <p:sldLayoutId id="2147484139" r:id="rId2"/>
    <p:sldLayoutId id="2147484138" r:id="rId3"/>
    <p:sldLayoutId id="2147484137" r:id="rId4"/>
    <p:sldLayoutId id="2147484136" r:id="rId5"/>
    <p:sldLayoutId id="2147484135" r:id="rId6"/>
    <p:sldLayoutId id="2147484134" r:id="rId7"/>
    <p:sldLayoutId id="2147484133" r:id="rId8"/>
    <p:sldLayoutId id="2147484132" r:id="rId9"/>
    <p:sldLayoutId id="2147484131" r:id="rId10"/>
    <p:sldLayoutId id="2147484130" r:id="rId11"/>
  </p:sldLayoutIdLst>
  <p:transition/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9pPr>
    </p:titleStyle>
    <p:bodyStyle>
      <a:lvl1pPr marL="358775" indent="-3587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000">
          <a:solidFill>
            <a:srgbClr val="0000FF"/>
          </a:solidFill>
          <a:latin typeface="+mn-lt"/>
          <a:ea typeface="+mn-ea"/>
          <a:cs typeface="+mn-cs"/>
        </a:defRPr>
      </a:lvl1pPr>
      <a:lvl2pPr marL="719138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>
          <a:solidFill>
            <a:schemeClr val="tx2"/>
          </a:solidFill>
          <a:latin typeface="+mn-lt"/>
        </a:defRPr>
      </a:lvl2pPr>
      <a:lvl3pPr marL="10795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pitchFamily="2" charset="2"/>
        <a:buChar char="¨"/>
        <a:defRPr>
          <a:solidFill>
            <a:srgbClr val="FF0000"/>
          </a:solidFill>
          <a:latin typeface="+mn-lt"/>
        </a:defRPr>
      </a:lvl3pPr>
      <a:lvl4pPr marL="1439863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>
          <a:solidFill>
            <a:schemeClr val="tx1"/>
          </a:solidFill>
          <a:latin typeface="+mn-lt"/>
        </a:defRPr>
      </a:lvl4pPr>
      <a:lvl5pPr marL="1798638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5pPr>
      <a:lvl6pPr marL="2255838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6pPr>
      <a:lvl7pPr marL="2713038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7pPr>
      <a:lvl8pPr marL="3170238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8pPr>
      <a:lvl9pPr marL="3627438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706" name="Picture 31" descr="banner-ITonl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70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85875" y="1000125"/>
            <a:ext cx="77152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00708" name="Title Placeholder 1"/>
          <p:cNvSpPr>
            <a:spLocks noGrp="1"/>
          </p:cNvSpPr>
          <p:nvPr>
            <p:ph type="title"/>
          </p:nvPr>
        </p:nvSpPr>
        <p:spPr bwMode="auto">
          <a:xfrm>
            <a:off x="1285875" y="142875"/>
            <a:ext cx="600075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5875" y="6543675"/>
            <a:ext cx="1785938" cy="1714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fld id="{3FAA5961-2ADA-46AE-B83E-70D057A03A0A}" type="datetime1">
              <a:rPr lang="en-US" smtClean="0"/>
              <a:t>10/8/2015</a:t>
            </a:fld>
            <a:endParaRPr lang="en-GB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075" y="6543675"/>
            <a:ext cx="40005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fld id="{6BF9F59D-DF39-487A-A411-E24BF76426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1" r:id="rId1"/>
    <p:sldLayoutId id="2147484150" r:id="rId2"/>
    <p:sldLayoutId id="2147484149" r:id="rId3"/>
    <p:sldLayoutId id="2147484148" r:id="rId4"/>
    <p:sldLayoutId id="2147484147" r:id="rId5"/>
    <p:sldLayoutId id="2147484146" r:id="rId6"/>
    <p:sldLayoutId id="2147484145" r:id="rId7"/>
    <p:sldLayoutId id="2147484144" r:id="rId8"/>
    <p:sldLayoutId id="2147484143" r:id="rId9"/>
    <p:sldLayoutId id="2147484142" r:id="rId10"/>
    <p:sldLayoutId id="214748414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3861A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rgbClr val="3861AA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3861AA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3861AA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4" name="Picture 2" descr="banner-ITonl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2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2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7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  <p:pic>
        <p:nvPicPr>
          <p:cNvPr id="212998" name="Picture 6" descr="lat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1874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2999" name="Picture 7" descr="CERNlogo-rgb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7192" name="Text Box 8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2" r:id="rId1"/>
    <p:sldLayoutId id="2147484161" r:id="rId2"/>
    <p:sldLayoutId id="2147484160" r:id="rId3"/>
    <p:sldLayoutId id="2147484159" r:id="rId4"/>
    <p:sldLayoutId id="2147484158" r:id="rId5"/>
    <p:sldLayoutId id="2147484157" r:id="rId6"/>
    <p:sldLayoutId id="2147484156" r:id="rId7"/>
    <p:sldLayoutId id="2147484155" r:id="rId8"/>
    <p:sldLayoutId id="2147484154" r:id="rId9"/>
    <p:sldLayoutId id="2147484153" r:id="rId10"/>
    <p:sldLayoutId id="214748415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528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tx1"/>
                </a:solidFill>
                <a:ea typeface="ＭＳ Ｐゴシック" pitchFamily="-108" charset="-128"/>
              </a:defRPr>
            </a:lvl1pPr>
          </a:lstStyle>
          <a:p>
            <a:pPr>
              <a:defRPr/>
            </a:pPr>
            <a:r>
              <a:rPr lang="en-GB" smtClean="0"/>
              <a:t>IT/CS/CD</a:t>
            </a:r>
            <a:endParaRPr lang="en-GB"/>
          </a:p>
        </p:txBody>
      </p:sp>
      <p:sp>
        <p:nvSpPr>
          <p:cNvPr id="1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tx1"/>
                </a:solidFill>
                <a:ea typeface="ＭＳ Ｐゴシック" pitchFamily="-108" charset="-128"/>
              </a:defRPr>
            </a:lvl1pPr>
          </a:lstStyle>
          <a:p>
            <a:pPr>
              <a:defRPr/>
            </a:pPr>
            <a:fld id="{E43221C3-5D60-45EE-B722-0A2F6873C6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US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8313" y="6559550"/>
            <a:ext cx="67008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 smtClean="0"/>
              <a:t>IT/CS/CD</a:t>
            </a:r>
            <a:endParaRPr lang="en-GB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5AEA324-F650-47D9-8CC1-0170D04577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27213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US"/>
          </a:p>
        </p:txBody>
      </p:sp>
      <p:sp>
        <p:nvSpPr>
          <p:cNvPr id="228358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7663" y="974725"/>
            <a:ext cx="858837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648" name="Rectangle 120"/>
          <p:cNvSpPr>
            <a:spLocks noChangeArrowheads="1"/>
          </p:cNvSpPr>
          <p:nvPr/>
        </p:nvSpPr>
        <p:spPr bwMode="auto">
          <a:xfrm>
            <a:off x="1776413" y="687388"/>
            <a:ext cx="7367587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Verdana" pitchFamily="34" charset="0"/>
            </a:endParaRPr>
          </a:p>
        </p:txBody>
      </p:sp>
      <p:sp>
        <p:nvSpPr>
          <p:cNvPr id="22649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US"/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836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5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0" y="6583363"/>
            <a:ext cx="2239963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dirty="0">
                <a:latin typeface="Verdana" pitchFamily="34" charset="0"/>
              </a:rPr>
              <a:t>INFSO-RI-222667</a:t>
            </a:r>
            <a:endParaRPr lang="en-GB" dirty="0">
              <a:latin typeface="Verdana" pitchFamily="34" charset="0"/>
            </a:endParaRPr>
          </a:p>
        </p:txBody>
      </p:sp>
      <p:pic>
        <p:nvPicPr>
          <p:cNvPr id="228365" name="Picture 136" descr="ege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" y="184150"/>
            <a:ext cx="20113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71" r:id="rId2"/>
    <p:sldLayoutId id="2147484170" r:id="rId3"/>
    <p:sldLayoutId id="2147484169" r:id="rId4"/>
    <p:sldLayoutId id="2147484168" r:id="rId5"/>
    <p:sldLayoutId id="2147484167" r:id="rId6"/>
    <p:sldLayoutId id="2147484166" r:id="rId7"/>
    <p:sldLayoutId id="2147484165" r:id="rId8"/>
    <p:sldLayoutId id="2147484164" r:id="rId9"/>
    <p:sldLayoutId id="2147484163" r:id="rId10"/>
    <p:sldLayoutId id="2147484162" r:id="rId11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39752" y="2060848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IT/CS Network for </a:t>
            </a:r>
            <a:r>
              <a:rPr lang="fr-CH" sz="2800" dirty="0" err="1" smtClean="0"/>
              <a:t>Experiments</a:t>
            </a:r>
            <a:endParaRPr lang="en-GB" sz="28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619672" y="3429000"/>
            <a:ext cx="8229600" cy="1368152"/>
          </a:xfrm>
        </p:spPr>
        <p:txBody>
          <a:bodyPr/>
          <a:lstStyle/>
          <a:p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Experiments require 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IT-CS services for :</a:t>
            </a:r>
            <a:endParaRPr lang="en-GB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/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Infrastructures, databases, network development, network investigations, monitoring and all other telecom 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technologies</a:t>
            </a:r>
            <a:endParaRPr lang="en-GB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IT/CS/CD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41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196752"/>
            <a:ext cx="7909944" cy="4536504"/>
          </a:xfrm>
          <a:prstGeom prst="rect">
            <a:avLst/>
          </a:prstGeom>
        </p:spPr>
      </p:pic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1303338" y="152400"/>
            <a:ext cx="3711570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200" dirty="0" smtClean="0">
                <a:solidFill>
                  <a:srgbClr val="FFFFFF"/>
                </a:solidFill>
              </a:rPr>
              <a:t>Network equipment</a:t>
            </a:r>
            <a:endParaRPr lang="en-US" altLang="en-US" sz="3200" dirty="0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769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483768" y="1628800"/>
            <a:ext cx="54726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u="sng" dirty="0" smtClean="0"/>
              <a:t>Open questions and </a:t>
            </a:r>
            <a:r>
              <a:rPr lang="fr-CH" u="sng" dirty="0" err="1" smtClean="0"/>
              <a:t>responsabilities</a:t>
            </a:r>
            <a:r>
              <a:rPr lang="fr-CH" u="sng" dirty="0" smtClean="0"/>
              <a:t> :</a:t>
            </a:r>
          </a:p>
          <a:p>
            <a:endParaRPr lang="fr-CH" dirty="0"/>
          </a:p>
          <a:p>
            <a:pPr marL="285750" indent="-285750">
              <a:buFontTx/>
              <a:buChar char="-"/>
            </a:pPr>
            <a:r>
              <a:rPr lang="fr-CH" dirty="0" smtClean="0"/>
              <a:t>Infrastructure (</a:t>
            </a:r>
            <a:r>
              <a:rPr lang="fr-CH" dirty="0" err="1" smtClean="0"/>
              <a:t>cabling</a:t>
            </a:r>
            <a:r>
              <a:rPr lang="fr-CH" dirty="0" smtClean="0"/>
              <a:t>, racks, etc..)</a:t>
            </a:r>
          </a:p>
          <a:p>
            <a:endParaRPr lang="fr-CH" dirty="0" smtClean="0"/>
          </a:p>
          <a:p>
            <a:pPr marL="285750" indent="-285750">
              <a:buFontTx/>
              <a:buChar char="-"/>
            </a:pPr>
            <a:r>
              <a:rPr lang="fr-CH" dirty="0" smtClean="0"/>
              <a:t>Network </a:t>
            </a:r>
            <a:r>
              <a:rPr lang="fr-CH" dirty="0" err="1" smtClean="0"/>
              <a:t>equipment</a:t>
            </a:r>
            <a:r>
              <a:rPr lang="fr-CH" dirty="0" smtClean="0"/>
              <a:t> (</a:t>
            </a:r>
            <a:r>
              <a:rPr lang="fr-CH" dirty="0" err="1" smtClean="0"/>
              <a:t>requirements</a:t>
            </a:r>
            <a:r>
              <a:rPr lang="fr-CH" dirty="0" smtClean="0"/>
              <a:t>)</a:t>
            </a:r>
          </a:p>
          <a:p>
            <a:pPr marL="285750" indent="-285750">
              <a:buFontTx/>
              <a:buChar char="-"/>
            </a:pPr>
            <a:endParaRPr lang="fr-CH" dirty="0"/>
          </a:p>
          <a:p>
            <a:pPr marL="285750" indent="-285750">
              <a:buFontTx/>
              <a:buChar char="-"/>
            </a:pPr>
            <a:r>
              <a:rPr lang="fr-CH" dirty="0"/>
              <a:t>Network configuration (</a:t>
            </a:r>
            <a:r>
              <a:rPr lang="fr-CH" dirty="0" err="1"/>
              <a:t>routing</a:t>
            </a:r>
            <a:r>
              <a:rPr lang="fr-CH" dirty="0"/>
              <a:t>, size of the network, </a:t>
            </a:r>
            <a:r>
              <a:rPr lang="fr-CH" dirty="0" err="1"/>
              <a:t>redundancy</a:t>
            </a:r>
            <a:r>
              <a:rPr lang="fr-CH" dirty="0"/>
              <a:t>, etc</a:t>
            </a:r>
            <a:r>
              <a:rPr lang="fr-CH" dirty="0" smtClean="0"/>
              <a:t>..)</a:t>
            </a:r>
          </a:p>
          <a:p>
            <a:endParaRPr lang="fr-CH" dirty="0" smtClean="0"/>
          </a:p>
          <a:p>
            <a:pPr marL="285750" indent="-285750">
              <a:buFontTx/>
              <a:buChar char="-"/>
            </a:pPr>
            <a:r>
              <a:rPr lang="fr-CH" dirty="0" smtClean="0"/>
              <a:t>Monitoring and support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1303338" y="152400"/>
            <a:ext cx="2209557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200" dirty="0" smtClean="0">
                <a:solidFill>
                  <a:srgbClr val="FFFFFF"/>
                </a:solidFill>
              </a:rPr>
              <a:t>Conclusion</a:t>
            </a:r>
            <a:endParaRPr lang="en-US" altLang="en-US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60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245984" y="-171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z="240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General topology, networks and domains</a:t>
            </a:r>
            <a:endParaRPr lang="en-GB" sz="2400" kern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15616" y="1556792"/>
            <a:ext cx="8229600" cy="4389120"/>
          </a:xfrm>
        </p:spPr>
        <p:txBody>
          <a:bodyPr>
            <a:normAutofit/>
          </a:bodyPr>
          <a:lstStyle/>
          <a:p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4 big Experiments have 2 or 3 different parts</a:t>
            </a:r>
          </a:p>
          <a:p>
            <a:pPr lvl="1"/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Trigger : HLT (High Level Trigger network)</a:t>
            </a:r>
          </a:p>
          <a:p>
            <a:pPr lvl="2"/>
            <a:r>
              <a:rPr lang="en-GB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anaged by the Experiment</a:t>
            </a:r>
          </a:p>
          <a:p>
            <a:pPr lvl="1"/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 : DAQ </a:t>
            </a:r>
            <a:r>
              <a:rPr lang="en-GB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(Data </a:t>
            </a:r>
            <a:r>
              <a:rPr lang="en-GB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AcQuisition</a:t>
            </a:r>
            <a:r>
              <a:rPr lang="en-GB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network), 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TDAQ </a:t>
            </a:r>
            <a:r>
              <a:rPr lang="en-GB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(Trigger and Data </a:t>
            </a:r>
            <a:r>
              <a:rPr lang="en-GB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AcQuisition</a:t>
            </a:r>
            <a:r>
              <a:rPr lang="en-GB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network)</a:t>
            </a:r>
          </a:p>
          <a:p>
            <a:pPr lvl="2"/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Managed by the Experiment, equipment and services registered in IT-CS databases for ATLAS</a:t>
            </a:r>
          </a:p>
          <a:p>
            <a:pPr lvl="1"/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 : DCS </a:t>
            </a:r>
            <a:r>
              <a:rPr lang="en-GB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(Detector Control System network), 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ATCN </a:t>
            </a:r>
            <a:r>
              <a:rPr lang="en-GB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GB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ATlas</a:t>
            </a:r>
            <a:r>
              <a:rPr lang="en-GB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Control Network)</a:t>
            </a:r>
          </a:p>
          <a:p>
            <a:pPr lvl="2"/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Managed and operated by IT-CS</a:t>
            </a:r>
          </a:p>
          <a:p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Each Experiment has its own Domain</a:t>
            </a:r>
          </a:p>
          <a:p>
            <a:pPr lvl="1"/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Domain names : ALICE, ATLAS, CMS, </a:t>
            </a:r>
            <a:r>
              <a:rPr lang="en-US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LHCb</a:t>
            </a: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NA62, Compass,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</a:t>
            </a:r>
            <a:endParaRPr lang="en-GB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main connection come from the GPN network to the Experiment Control network</a:t>
            </a:r>
          </a:p>
          <a:p>
            <a:pPr lvl="1"/>
            <a:endParaRPr lang="en-GB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/>
            <a:endParaRPr lang="en-GB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55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619672" y="1340768"/>
            <a:ext cx="6984776" cy="4525963"/>
          </a:xfrm>
        </p:spPr>
        <p:txBody>
          <a:bodyPr>
            <a:normAutofit fontScale="92500" lnSpcReduction="10000"/>
          </a:bodyPr>
          <a:lstStyle/>
          <a:p>
            <a:r>
              <a:rPr lang="en-GB" sz="19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ATLAS</a:t>
            </a:r>
          </a:p>
          <a:p>
            <a:pPr lvl="1"/>
            <a:r>
              <a:rPr lang="fr-FR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 network : 5 </a:t>
            </a:r>
            <a:r>
              <a:rPr lang="fr-FR" sz="17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routers</a:t>
            </a:r>
            <a:r>
              <a:rPr lang="fr-FR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~60 switches</a:t>
            </a:r>
          </a:p>
          <a:p>
            <a:pPr lvl="1"/>
            <a:r>
              <a:rPr lang="fr-FR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 network : 6 </a:t>
            </a:r>
            <a:r>
              <a:rPr lang="fr-FR" sz="17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routers</a:t>
            </a:r>
            <a:r>
              <a:rPr lang="fr-FR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~ 300 switches</a:t>
            </a:r>
            <a:endParaRPr lang="en-GB" sz="17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19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ALICE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lvl="1"/>
            <a:r>
              <a:rPr lang="fr-FR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 </a:t>
            </a:r>
            <a:r>
              <a:rPr lang="fr-FR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network : 5 </a:t>
            </a:r>
            <a:r>
              <a:rPr lang="fr-FR" sz="17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routers</a:t>
            </a:r>
            <a:r>
              <a:rPr lang="fr-FR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~ 150 switches (DCS)</a:t>
            </a:r>
            <a:endParaRPr lang="en-GB" sz="1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CMS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GB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/>
            <a:r>
              <a:rPr lang="en-GB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 </a:t>
            </a:r>
            <a:r>
              <a:rPr lang="en-GB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network : 5</a:t>
            </a:r>
            <a:r>
              <a:rPr lang="en-GB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routers, ~180 switches</a:t>
            </a:r>
          </a:p>
          <a:p>
            <a:r>
              <a:rPr lang="en-GB" sz="19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LHC-b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GB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/>
            <a:r>
              <a:rPr lang="fr-CH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Network </a:t>
            </a:r>
            <a:r>
              <a:rPr lang="fr-CH" sz="17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fully</a:t>
            </a:r>
            <a:r>
              <a:rPr lang="fr-CH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CH" sz="17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managed</a:t>
            </a:r>
            <a:r>
              <a:rPr lang="fr-CH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by LHC-b. Network </a:t>
            </a:r>
            <a:r>
              <a:rPr lang="fr-CH" sz="17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equipments</a:t>
            </a:r>
            <a:r>
              <a:rPr lang="fr-CH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CH" sz="17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bought</a:t>
            </a:r>
            <a:r>
              <a:rPr lang="fr-CH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CH" sz="17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through</a:t>
            </a:r>
            <a:r>
              <a:rPr lang="fr-CH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IT/CS, Services (IP </a:t>
            </a:r>
            <a:r>
              <a:rPr lang="fr-CH" sz="17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addresses</a:t>
            </a:r>
            <a:r>
              <a:rPr lang="fr-CH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and </a:t>
            </a:r>
            <a:r>
              <a:rPr lang="fr-CH" sz="17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devices</a:t>
            </a:r>
            <a:r>
              <a:rPr lang="fr-CH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CH" sz="17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registered</a:t>
            </a:r>
            <a:r>
              <a:rPr lang="fr-CH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CSDB.</a:t>
            </a:r>
            <a:endParaRPr lang="fr-FR" sz="17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fr-FR" sz="19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NA62</a:t>
            </a:r>
          </a:p>
          <a:p>
            <a:pPr lvl="1"/>
            <a:r>
              <a:rPr lang="fr-CH" sz="17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Fully</a:t>
            </a:r>
            <a:r>
              <a:rPr lang="fr-CH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CH" sz="17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managed</a:t>
            </a:r>
            <a:r>
              <a:rPr lang="fr-CH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by IT/CS</a:t>
            </a:r>
            <a:endParaRPr lang="en-GB" sz="17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/>
            <a:r>
              <a:rPr lang="en-GB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router, </a:t>
            </a:r>
            <a:r>
              <a:rPr lang="en-GB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~ 50 </a:t>
            </a:r>
            <a:r>
              <a:rPr lang="en-GB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switches</a:t>
            </a:r>
          </a:p>
          <a:p>
            <a:endParaRPr lang="en-GB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245984" y="-171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z="240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General topology, networks and domains</a:t>
            </a:r>
            <a:endParaRPr lang="en-GB" sz="2400" kern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435" y="1453381"/>
            <a:ext cx="7292129" cy="4389437"/>
          </a:xfr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1245984" y="-171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z="240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General topology, networks and domains</a:t>
            </a:r>
            <a:endParaRPr lang="en-GB" sz="2400" kern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56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2051720" y="508461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z="2000" kern="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GATE / Bypass Set</a:t>
            </a:r>
            <a:endParaRPr lang="en-GB" sz="2000" kern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18007" y="2166557"/>
            <a:ext cx="2232248" cy="126907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Bypass 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list</a:t>
            </a:r>
          </a:p>
          <a:p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List of </a:t>
            </a:r>
            <a:r>
              <a:rPr lang="en-GB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equipments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open 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Exp. 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network</a:t>
            </a:r>
            <a:endParaRPr lang="en-GB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06239"/>
            <a:ext cx="6270642" cy="4944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1245984" y="-171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z="240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General topology, networks and domains</a:t>
            </a:r>
            <a:endParaRPr lang="en-GB" sz="2400" kern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547664" y="5671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z="2300" kern="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GATE / Exposed Set</a:t>
            </a:r>
            <a:endParaRPr lang="en-GB" sz="2300" kern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9600" y="2132856"/>
            <a:ext cx="2242592" cy="14935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Exposed list 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GPN</a:t>
            </a:r>
          </a:p>
          <a:p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List of </a:t>
            </a:r>
            <a:r>
              <a:rPr lang="en-GB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equipments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 from GPN</a:t>
            </a:r>
            <a:endParaRPr lang="en-GB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484784"/>
            <a:ext cx="6408712" cy="485432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245984" y="-171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z="240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General topology, networks and domains</a:t>
            </a:r>
            <a:endParaRPr lang="en-GB" sz="2400" kern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43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052736"/>
            <a:ext cx="7376743" cy="54178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260648"/>
            <a:ext cx="662473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30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Typical</a:t>
            </a:r>
            <a:r>
              <a:rPr lang="fr-CH" sz="23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CH" sz="230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topology</a:t>
            </a:r>
            <a:r>
              <a:rPr lang="fr-CH" sz="23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</a:t>
            </a:r>
            <a:r>
              <a:rPr lang="fr-CH" sz="230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small</a:t>
            </a:r>
            <a:r>
              <a:rPr lang="fr-CH" sz="23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/medium </a:t>
            </a:r>
            <a:r>
              <a:rPr lang="fr-CH" sz="230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experiment</a:t>
            </a:r>
            <a:endParaRPr lang="en-GB" sz="23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5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1303338" y="152400"/>
            <a:ext cx="3711570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200" dirty="0" smtClean="0">
                <a:solidFill>
                  <a:srgbClr val="FFFFFF"/>
                </a:solidFill>
              </a:rPr>
              <a:t>Network equipment</a:t>
            </a:r>
            <a:endParaRPr lang="en-US" altLang="en-US" sz="3200" dirty="0">
              <a:solidFill>
                <a:srgbClr val="FFFFFF"/>
              </a:solidFill>
            </a:endParaRPr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57450"/>
            <a:ext cx="1774825" cy="407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546600"/>
            <a:ext cx="1576388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118100"/>
            <a:ext cx="1747838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550" y="5461000"/>
            <a:ext cx="160337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3" name="Text Box 6"/>
          <p:cNvSpPr txBox="1">
            <a:spLocks noChangeArrowheads="1"/>
          </p:cNvSpPr>
          <p:nvPr/>
        </p:nvSpPr>
        <p:spPr bwMode="auto">
          <a:xfrm>
            <a:off x="1295400" y="1143000"/>
            <a:ext cx="7583488" cy="506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1788" indent="-331788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1788" algn="l"/>
                <a:tab pos="1246188" algn="l"/>
                <a:tab pos="2160588" algn="l"/>
                <a:tab pos="3074988" algn="l"/>
                <a:tab pos="3989388" algn="l"/>
                <a:tab pos="4903788" algn="l"/>
                <a:tab pos="5818188" algn="l"/>
                <a:tab pos="6732588" algn="l"/>
                <a:tab pos="7646988" algn="l"/>
                <a:tab pos="8561388" algn="l"/>
                <a:tab pos="9475788" algn="l"/>
                <a:tab pos="10390188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46088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1788" algn="l"/>
                <a:tab pos="1246188" algn="l"/>
                <a:tab pos="2160588" algn="l"/>
                <a:tab pos="3074988" algn="l"/>
                <a:tab pos="3989388" algn="l"/>
                <a:tab pos="4903788" algn="l"/>
                <a:tab pos="5818188" algn="l"/>
                <a:tab pos="6732588" algn="l"/>
                <a:tab pos="7646988" algn="l"/>
                <a:tab pos="8561388" algn="l"/>
                <a:tab pos="9475788" algn="l"/>
                <a:tab pos="10390188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1788" algn="l"/>
                <a:tab pos="1246188" algn="l"/>
                <a:tab pos="2160588" algn="l"/>
                <a:tab pos="3074988" algn="l"/>
                <a:tab pos="3989388" algn="l"/>
                <a:tab pos="4903788" algn="l"/>
                <a:tab pos="5818188" algn="l"/>
                <a:tab pos="6732588" algn="l"/>
                <a:tab pos="7646988" algn="l"/>
                <a:tab pos="8561388" algn="l"/>
                <a:tab pos="9475788" algn="l"/>
                <a:tab pos="103901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1788" algn="l"/>
                <a:tab pos="1246188" algn="l"/>
                <a:tab pos="2160588" algn="l"/>
                <a:tab pos="3074988" algn="l"/>
                <a:tab pos="3989388" algn="l"/>
                <a:tab pos="4903788" algn="l"/>
                <a:tab pos="5818188" algn="l"/>
                <a:tab pos="6732588" algn="l"/>
                <a:tab pos="7646988" algn="l"/>
                <a:tab pos="8561388" algn="l"/>
                <a:tab pos="9475788" algn="l"/>
                <a:tab pos="103901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1788" algn="l"/>
                <a:tab pos="1246188" algn="l"/>
                <a:tab pos="2160588" algn="l"/>
                <a:tab pos="3074988" algn="l"/>
                <a:tab pos="3989388" algn="l"/>
                <a:tab pos="4903788" algn="l"/>
                <a:tab pos="5818188" algn="l"/>
                <a:tab pos="6732588" algn="l"/>
                <a:tab pos="7646988" algn="l"/>
                <a:tab pos="8561388" algn="l"/>
                <a:tab pos="9475788" algn="l"/>
                <a:tab pos="103901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1788" algn="l"/>
                <a:tab pos="1246188" algn="l"/>
                <a:tab pos="2160588" algn="l"/>
                <a:tab pos="3074988" algn="l"/>
                <a:tab pos="3989388" algn="l"/>
                <a:tab pos="4903788" algn="l"/>
                <a:tab pos="5818188" algn="l"/>
                <a:tab pos="6732588" algn="l"/>
                <a:tab pos="7646988" algn="l"/>
                <a:tab pos="8561388" algn="l"/>
                <a:tab pos="9475788" algn="l"/>
                <a:tab pos="103901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1788" algn="l"/>
                <a:tab pos="1246188" algn="l"/>
                <a:tab pos="2160588" algn="l"/>
                <a:tab pos="3074988" algn="l"/>
                <a:tab pos="3989388" algn="l"/>
                <a:tab pos="4903788" algn="l"/>
                <a:tab pos="5818188" algn="l"/>
                <a:tab pos="6732588" algn="l"/>
                <a:tab pos="7646988" algn="l"/>
                <a:tab pos="8561388" algn="l"/>
                <a:tab pos="9475788" algn="l"/>
                <a:tab pos="103901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1788" algn="l"/>
                <a:tab pos="1246188" algn="l"/>
                <a:tab pos="2160588" algn="l"/>
                <a:tab pos="3074988" algn="l"/>
                <a:tab pos="3989388" algn="l"/>
                <a:tab pos="4903788" algn="l"/>
                <a:tab pos="5818188" algn="l"/>
                <a:tab pos="6732588" algn="l"/>
                <a:tab pos="7646988" algn="l"/>
                <a:tab pos="8561388" algn="l"/>
                <a:tab pos="9475788" algn="l"/>
                <a:tab pos="103901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1788" algn="l"/>
                <a:tab pos="1246188" algn="l"/>
                <a:tab pos="2160588" algn="l"/>
                <a:tab pos="3074988" algn="l"/>
                <a:tab pos="3989388" algn="l"/>
                <a:tab pos="4903788" algn="l"/>
                <a:tab pos="5818188" algn="l"/>
                <a:tab pos="6732588" algn="l"/>
                <a:tab pos="7646988" algn="l"/>
                <a:tab pos="8561388" algn="l"/>
                <a:tab pos="9475788" algn="l"/>
                <a:tab pos="103901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en-US" sz="2400" dirty="0" smtClean="0"/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smtClean="0"/>
              <a:t>4 </a:t>
            </a:r>
            <a:r>
              <a:rPr lang="en-US" altLang="en-US" sz="2400" dirty="0"/>
              <a:t>types of chassis</a:t>
            </a:r>
          </a:p>
          <a:p>
            <a:pPr lvl="1" indent="0" eaLnBrk="1" hangingPunct="1">
              <a:buFont typeface="Arial" panose="020B0604020202020204" pitchFamily="34" charset="0"/>
              <a:buChar char="•"/>
            </a:pPr>
            <a:r>
              <a:rPr lang="en-US" altLang="en-US" dirty="0"/>
              <a:t> MLXe4 not at CERN</a:t>
            </a:r>
          </a:p>
          <a:p>
            <a:pPr lvl="1" indent="0" eaLnBrk="1" hangingPunct="1">
              <a:buClrTx/>
              <a:buFontTx/>
              <a:buNone/>
            </a:pPr>
            <a:endParaRPr lang="en-US" altLang="en-US" dirty="0"/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2 families:</a:t>
            </a:r>
          </a:p>
          <a:p>
            <a:pPr lvl="1" indent="0" eaLnBrk="1" hangingPunct="1">
              <a:buFont typeface="Arial" panose="020B0604020202020204" pitchFamily="34" charset="0"/>
              <a:buChar char="•"/>
            </a:pPr>
            <a:r>
              <a:rPr lang="en-US" altLang="en-US" dirty="0"/>
              <a:t> </a:t>
            </a:r>
            <a:r>
              <a:rPr lang="en-US" altLang="en-US" dirty="0" err="1"/>
              <a:t>MLXe</a:t>
            </a:r>
            <a:r>
              <a:rPr lang="en-US" altLang="en-US" dirty="0"/>
              <a:t> –M</a:t>
            </a:r>
          </a:p>
          <a:p>
            <a:pPr lvl="1" indent="0" eaLnBrk="1" hangingPunct="1">
              <a:buFont typeface="Arial" panose="020B0604020202020204" pitchFamily="34" charset="0"/>
              <a:buChar char="•"/>
            </a:pPr>
            <a:r>
              <a:rPr lang="en-US" altLang="en-US" dirty="0"/>
              <a:t> </a:t>
            </a:r>
            <a:r>
              <a:rPr lang="en-US" altLang="en-US" dirty="0" err="1"/>
              <a:t>MLXe</a:t>
            </a:r>
            <a:r>
              <a:rPr lang="en-US" altLang="en-US" dirty="0"/>
              <a:t> –X 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endParaRPr lang="en-US" altLang="en-US" dirty="0"/>
          </a:p>
        </p:txBody>
      </p:sp>
      <p:sp>
        <p:nvSpPr>
          <p:cNvPr id="4104" name="Text Box 7"/>
          <p:cNvSpPr txBox="1">
            <a:spLocks noChangeArrowheads="1"/>
          </p:cNvSpPr>
          <p:nvPr/>
        </p:nvSpPr>
        <p:spPr bwMode="auto">
          <a:xfrm>
            <a:off x="1617663" y="5003800"/>
            <a:ext cx="9032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MLXe4</a:t>
            </a:r>
          </a:p>
        </p:txBody>
      </p:sp>
      <p:sp>
        <p:nvSpPr>
          <p:cNvPr id="4105" name="Text Box 8"/>
          <p:cNvSpPr txBox="1">
            <a:spLocks noChangeArrowheads="1"/>
          </p:cNvSpPr>
          <p:nvPr/>
        </p:nvSpPr>
        <p:spPr bwMode="auto">
          <a:xfrm>
            <a:off x="3903663" y="4699000"/>
            <a:ext cx="9032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MLXe8</a:t>
            </a:r>
          </a:p>
        </p:txBody>
      </p:sp>
      <p:sp>
        <p:nvSpPr>
          <p:cNvPr id="4106" name="Text Box 9"/>
          <p:cNvSpPr txBox="1">
            <a:spLocks noChangeArrowheads="1"/>
          </p:cNvSpPr>
          <p:nvPr/>
        </p:nvSpPr>
        <p:spPr bwMode="auto">
          <a:xfrm>
            <a:off x="5961063" y="4165600"/>
            <a:ext cx="10302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MLXe16</a:t>
            </a:r>
          </a:p>
        </p:txBody>
      </p:sp>
      <p:sp>
        <p:nvSpPr>
          <p:cNvPr id="4107" name="Text Box 10"/>
          <p:cNvSpPr txBox="1">
            <a:spLocks noChangeArrowheads="1"/>
          </p:cNvSpPr>
          <p:nvPr/>
        </p:nvSpPr>
        <p:spPr bwMode="auto">
          <a:xfrm>
            <a:off x="7713663" y="2032000"/>
            <a:ext cx="10302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MLXe32</a:t>
            </a:r>
          </a:p>
        </p:txBody>
      </p:sp>
      <p:sp>
        <p:nvSpPr>
          <p:cNvPr id="4108" name="Text Box 11"/>
          <p:cNvSpPr txBox="1">
            <a:spLocks noChangeArrowheads="1"/>
          </p:cNvSpPr>
          <p:nvPr/>
        </p:nvSpPr>
        <p:spPr bwMode="auto">
          <a:xfrm>
            <a:off x="5410200" y="6172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A350DF95-B1CD-4C0C-B1A6-6154B83666A4}" type="slidenum">
              <a:rPr lang="en-US" altLang="en-US" sz="1400"/>
              <a:pPr algn="r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/>
          </a:p>
        </p:txBody>
      </p:sp>
      <p:sp>
        <p:nvSpPr>
          <p:cNvPr id="2" name="Rectangle 1"/>
          <p:cNvSpPr/>
          <p:nvPr/>
        </p:nvSpPr>
        <p:spPr>
          <a:xfrm>
            <a:off x="1553249" y="980728"/>
            <a:ext cx="23439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dirty="0" err="1"/>
              <a:t>MLXe</a:t>
            </a:r>
            <a:r>
              <a:rPr lang="en-US" altLang="en-US" sz="2800" dirty="0"/>
              <a:t> routers</a:t>
            </a:r>
            <a:endParaRPr lang="en-US" alt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4269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268760"/>
            <a:ext cx="7892646" cy="4536504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303338" y="152400"/>
            <a:ext cx="3711570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200" dirty="0" smtClean="0">
                <a:solidFill>
                  <a:srgbClr val="FFFFFF"/>
                </a:solidFill>
              </a:rPr>
              <a:t>Network equipment</a:t>
            </a:r>
            <a:endParaRPr lang="en-US" altLang="en-US" sz="3200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IT/CS/CD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620820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T-GS">
  <a:themeElements>
    <a:clrScheme name="1_IT-GS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IT-G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IT-GS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pt_Meeting_2008_final">
  <a:themeElements>
    <a:clrScheme name="1_Dept_Meeting_2008_final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Dept_Meeting_2008_fin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pt_Meeting_2008_fina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S-template">
  <a:themeElements>
    <a:clrScheme name="CS-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S-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S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-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-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-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-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-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EGEE_templat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2_EGEE_templat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9456</TotalTime>
  <Words>388</Words>
  <Application>Microsoft Office PowerPoint</Application>
  <PresentationFormat>On-screen Show (4:3)</PresentationFormat>
  <Paragraphs>81</Paragraphs>
  <Slides>11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30" baseType="lpstr">
      <vt:lpstr>ＭＳ Ｐゴシック</vt:lpstr>
      <vt:lpstr>Arial</vt:lpstr>
      <vt:lpstr>Calibri</vt:lpstr>
      <vt:lpstr>Comic Sans MS</vt:lpstr>
      <vt:lpstr>Tahoma</vt:lpstr>
      <vt:lpstr>Times New Roman</vt:lpstr>
      <vt:lpstr>Verdana</vt:lpstr>
      <vt:lpstr>WenQuanYi Micro Hei</vt:lpstr>
      <vt:lpstr>Wingdings</vt:lpstr>
      <vt:lpstr>1_Default Design</vt:lpstr>
      <vt:lpstr>2_Default Design</vt:lpstr>
      <vt:lpstr>1_IT-GS</vt:lpstr>
      <vt:lpstr>Paper Presentation 2</vt:lpstr>
      <vt:lpstr>1_Dept_Meeting_2008_final</vt:lpstr>
      <vt:lpstr>CS-template</vt:lpstr>
      <vt:lpstr>2_EGEE_template</vt:lpstr>
      <vt:lpstr>EGEE_Template</vt:lpstr>
      <vt:lpstr>Image</vt:lpstr>
      <vt:lpstr>Picture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NS, overview &amp; priorities 2009</dc:title>
  <dc:creator>Jean-Michel Jouanigot</dc:creator>
  <cp:lastModifiedBy>Stephane Casenove</cp:lastModifiedBy>
  <cp:revision>489</cp:revision>
  <dcterms:created xsi:type="dcterms:W3CDTF">2005-10-11T13:44:56Z</dcterms:created>
  <dcterms:modified xsi:type="dcterms:W3CDTF">2015-10-08T09:29:32Z</dcterms:modified>
</cp:coreProperties>
</file>