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337" r:id="rId3"/>
    <p:sldId id="347" r:id="rId4"/>
    <p:sldId id="340" r:id="rId5"/>
    <p:sldId id="345" r:id="rId6"/>
    <p:sldId id="346" r:id="rId7"/>
    <p:sldId id="338" r:id="rId8"/>
    <p:sldId id="342" r:id="rId9"/>
    <p:sldId id="348" r:id="rId10"/>
    <p:sldId id="349" r:id="rId11"/>
    <p:sldId id="350" r:id="rId12"/>
    <p:sldId id="351" r:id="rId13"/>
    <p:sldId id="343" r:id="rId14"/>
    <p:sldId id="344" r:id="rId1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54" autoAdjust="0"/>
    <p:restoredTop sz="94660"/>
  </p:normalViewPr>
  <p:slideViewPr>
    <p:cSldViewPr>
      <p:cViewPr varScale="1">
        <p:scale>
          <a:sx n="88" d="100"/>
          <a:sy n="88" d="100"/>
        </p:scale>
        <p:origin x="108" y="93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10/8/2015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10/8/2015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805238" y="0"/>
            <a:ext cx="8380413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10/8/2015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10/8/2015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/>
          </p:cNvSpPr>
          <p:nvPr/>
        </p:nvSpPr>
        <p:spPr>
          <a:xfrm>
            <a:off x="6246812" y="1295400"/>
            <a:ext cx="5049253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ENH1 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Cryostats Layout</a:t>
            </a: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Dimitar MLADENOV</a:t>
            </a: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78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2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4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7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6" t="42222" r="69614"/>
          <a:stretch/>
        </p:blipFill>
        <p:spPr>
          <a:xfrm>
            <a:off x="6551612" y="762000"/>
            <a:ext cx="2957738" cy="4735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3" t="45556" r="66933"/>
          <a:stretch/>
        </p:blipFill>
        <p:spPr>
          <a:xfrm>
            <a:off x="3046412" y="1371600"/>
            <a:ext cx="3429000" cy="4800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4" t="46667" r="70070"/>
          <a:stretch/>
        </p:blipFill>
        <p:spPr>
          <a:xfrm>
            <a:off x="74612" y="1905000"/>
            <a:ext cx="2895600" cy="4876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2" t="40000" r="70071"/>
          <a:stretch/>
        </p:blipFill>
        <p:spPr>
          <a:xfrm>
            <a:off x="9585550" y="76199"/>
            <a:ext cx="2549411" cy="458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98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9" t="17213" r="37315" b="17376"/>
          <a:stretch/>
        </p:blipFill>
        <p:spPr>
          <a:xfrm>
            <a:off x="7425244" y="21770"/>
            <a:ext cx="4763581" cy="45502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8" t="8238" r="18495"/>
          <a:stretch/>
        </p:blipFill>
        <p:spPr>
          <a:xfrm>
            <a:off x="74611" y="21770"/>
            <a:ext cx="7221467" cy="668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2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9" y="0"/>
            <a:ext cx="121904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29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3" t="13910" r="14309" b="11264"/>
          <a:stretch/>
        </p:blipFill>
        <p:spPr>
          <a:xfrm>
            <a:off x="74612" y="76200"/>
            <a:ext cx="6914014" cy="4343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r="25606"/>
          <a:stretch/>
        </p:blipFill>
        <p:spPr>
          <a:xfrm>
            <a:off x="6985123" y="2514600"/>
            <a:ext cx="5203702" cy="4343400"/>
          </a:xfrm>
          <a:prstGeom prst="rect">
            <a:avLst/>
          </a:prstGeom>
        </p:spPr>
      </p:pic>
      <p:sp>
        <p:nvSpPr>
          <p:cNvPr id="6" name="Text Placeholder 3"/>
          <p:cNvSpPr txBox="1">
            <a:spLocks/>
          </p:cNvSpPr>
          <p:nvPr/>
        </p:nvSpPr>
        <p:spPr>
          <a:xfrm>
            <a:off x="79950" y="4419600"/>
            <a:ext cx="6872163" cy="2438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We </a:t>
            </a:r>
            <a:r>
              <a:rPr lang="en-US" i="1" dirty="0"/>
              <a:t>are expecting to deliver the </a:t>
            </a:r>
            <a:r>
              <a:rPr lang="en-US" i="1" dirty="0" smtClean="0"/>
              <a:t>structure in </a:t>
            </a:r>
            <a:r>
              <a:rPr lang="en-US" i="1" dirty="0"/>
              <a:t>ENH1</a:t>
            </a:r>
            <a:r>
              <a:rPr lang="en-US" i="1" dirty="0" smtClean="0"/>
              <a:t> at the </a:t>
            </a:r>
            <a:r>
              <a:rPr lang="en-US" i="1" dirty="0"/>
              <a:t>first half of next year and to do the final </a:t>
            </a:r>
            <a:r>
              <a:rPr lang="en-US" i="1" dirty="0" smtClean="0"/>
              <a:t>pre-assembly </a:t>
            </a:r>
            <a:r>
              <a:rPr lang="en-US" i="1" dirty="0"/>
              <a:t>in the second </a:t>
            </a:r>
            <a:r>
              <a:rPr lang="en-US" i="1" dirty="0" smtClean="0"/>
              <a:t>half. </a:t>
            </a:r>
            <a:r>
              <a:rPr lang="en-US" i="1" dirty="0"/>
              <a:t>The plan is to pre-assemble as much as possible and store complete walls in the existing building.</a:t>
            </a:r>
          </a:p>
          <a:p>
            <a:endParaRPr lang="en-US" i="1" dirty="0"/>
          </a:p>
          <a:p>
            <a:r>
              <a:rPr lang="en-US" i="1" dirty="0"/>
              <a:t>Investigating a possibility to start the mechanical work even before the building extension is ready</a:t>
            </a:r>
            <a:r>
              <a:rPr lang="en-US" i="1" dirty="0" smtClean="0"/>
              <a:t>. </a:t>
            </a:r>
          </a:p>
          <a:p>
            <a:endParaRPr lang="en-US" i="1" dirty="0"/>
          </a:p>
          <a:p>
            <a:r>
              <a:rPr lang="en-US" i="1" dirty="0" smtClean="0"/>
              <a:t>Currently </a:t>
            </a:r>
            <a:r>
              <a:rPr lang="en-US" i="1" dirty="0"/>
              <a:t>working on the installation procedure in ENH1.</a:t>
            </a:r>
          </a:p>
          <a:p>
            <a:endParaRPr lang="en-US" i="1" dirty="0" smtClean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7021635" y="990600"/>
            <a:ext cx="50492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ENH1 - Layout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53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618" y="228600"/>
            <a:ext cx="6605808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59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812" y="2438400"/>
            <a:ext cx="7752939" cy="43749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8" t="3333" r="22412" b="5556"/>
          <a:stretch/>
        </p:blipFill>
        <p:spPr>
          <a:xfrm>
            <a:off x="48943" y="76200"/>
            <a:ext cx="5562600" cy="456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77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7" r="19266"/>
          <a:stretch/>
        </p:blipFill>
        <p:spPr>
          <a:xfrm>
            <a:off x="11112" y="0"/>
            <a:ext cx="6400800" cy="68580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475412" y="152400"/>
            <a:ext cx="5512626" cy="3632750"/>
            <a:chOff x="6475412" y="152400"/>
            <a:chExt cx="5512626" cy="36327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5412" y="152400"/>
              <a:ext cx="5449126" cy="3632750"/>
            </a:xfrm>
            <a:prstGeom prst="rect">
              <a:avLst/>
            </a:prstGeom>
          </p:spPr>
        </p:pic>
        <p:sp>
          <p:nvSpPr>
            <p:cNvPr id="11" name="Text Placeholder 3"/>
            <p:cNvSpPr txBox="1">
              <a:spLocks/>
            </p:cNvSpPr>
            <p:nvPr/>
          </p:nvSpPr>
          <p:spPr>
            <a:xfrm>
              <a:off x="9980612" y="152400"/>
              <a:ext cx="2007426" cy="3296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buClr>
                  <a:schemeClr val="tx1"/>
                </a:buClr>
                <a:buSzPct val="80000"/>
                <a:buFont typeface="Arial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80000"/>
                <a:buFont typeface="Arial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80000"/>
                <a:buFont typeface="Arial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80000"/>
                <a:buFont typeface="Arial" pitchFamily="34" charset="0"/>
                <a:buNone/>
                <a:defRPr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80000"/>
                <a:buFont typeface="Arial" pitchFamily="34" charset="0"/>
                <a:buNone/>
                <a:defRPr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spcBef>
                  <a:spcPts val="600"/>
                </a:spcBef>
                <a:buSzPct val="80000"/>
                <a:buFont typeface="Arial" pitchFamily="34" charset="0"/>
                <a:buNone/>
                <a:defRPr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spcBef>
                  <a:spcPts val="600"/>
                </a:spcBef>
                <a:buSzPct val="80000"/>
                <a:buFont typeface="Arial" pitchFamily="34" charset="0"/>
                <a:buNone/>
                <a:defRPr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ts val="600"/>
                </a:spcBef>
                <a:buSzPct val="80000"/>
                <a:buFont typeface="Arial" pitchFamily="34" charset="0"/>
                <a:buNone/>
                <a:defRPr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spcBef>
                  <a:spcPts val="600"/>
                </a:spcBef>
                <a:buSzPct val="80000"/>
                <a:buFont typeface="Arial" pitchFamily="34" charset="0"/>
                <a:buNone/>
                <a:defRPr sz="9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i="1" dirty="0"/>
                <a:t>Franco </a:t>
              </a:r>
              <a:r>
                <a:rPr lang="en-GB" sz="1400" i="1" dirty="0" err="1"/>
                <a:t>Sergiampietri</a:t>
              </a:r>
              <a:endParaRPr lang="en-US" sz="1400" i="1" dirty="0"/>
            </a:p>
          </p:txBody>
        </p:sp>
      </p:grpSp>
      <p:sp>
        <p:nvSpPr>
          <p:cNvPr id="12" name="Text Placeholder 3"/>
          <p:cNvSpPr txBox="1">
            <a:spLocks/>
          </p:cNvSpPr>
          <p:nvPr/>
        </p:nvSpPr>
        <p:spPr>
          <a:xfrm>
            <a:off x="6856413" y="3957727"/>
            <a:ext cx="5332412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 smtClean="0"/>
              <a:t>Integration of all the feedthroughs at the roof structure. </a:t>
            </a:r>
          </a:p>
          <a:p>
            <a:r>
              <a:rPr lang="en-US" i="1" dirty="0" smtClean="0"/>
              <a:t>Closely </a:t>
            </a:r>
            <a:r>
              <a:rPr lang="en-US" i="1" dirty="0"/>
              <a:t>working with Franco </a:t>
            </a:r>
            <a:r>
              <a:rPr lang="en-US" i="1" dirty="0" smtClean="0"/>
              <a:t>Sergiampietri. </a:t>
            </a:r>
          </a:p>
          <a:p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12 x Anode deck supports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12 x Signal 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16 x Field Cage supports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  4 x Slow Control 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 </a:t>
            </a:r>
            <a:r>
              <a:rPr lang="en-US" i="1" dirty="0" smtClean="0"/>
              <a:t> 1 x High Voltage 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 </a:t>
            </a:r>
            <a:r>
              <a:rPr lang="en-US" i="1" dirty="0" smtClean="0"/>
              <a:t> 1 x Manhole</a:t>
            </a:r>
          </a:p>
          <a:p>
            <a:r>
              <a:rPr lang="en-US" i="1" dirty="0" smtClean="0"/>
              <a:t>Total: 46 roof penetrations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9881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9" t="28600" r="18712" b="3943"/>
          <a:stretch/>
        </p:blipFill>
        <p:spPr>
          <a:xfrm>
            <a:off x="31068" y="43703"/>
            <a:ext cx="9492343" cy="680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2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920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4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53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CDB7D7-727B-44D4-8100-B4DA40A1A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European continent presentation (widescreen)</Template>
  <TotalTime>0</TotalTime>
  <Words>132</Words>
  <Application>Microsoft Office PowerPoint</Application>
  <PresentationFormat>Custom</PresentationFormat>
  <Paragraphs>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Continental Europe 16x9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2014-09-18T05:44:37Z</dcterms:created>
  <dcterms:modified xsi:type="dcterms:W3CDTF">2015-10-08T11:32:08Z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TC028048779991</vt:lpwstr>
  </property>
</Properties>
</file>