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357" r:id="rId3"/>
    <p:sldId id="356" r:id="rId4"/>
    <p:sldId id="319" r:id="rId5"/>
    <p:sldId id="335" r:id="rId6"/>
    <p:sldId id="336" r:id="rId7"/>
    <p:sldId id="320" r:id="rId8"/>
    <p:sldId id="331" r:id="rId9"/>
    <p:sldId id="332" r:id="rId10"/>
    <p:sldId id="352" r:id="rId11"/>
    <p:sldId id="338" r:id="rId12"/>
    <p:sldId id="284" r:id="rId13"/>
    <p:sldId id="344" r:id="rId14"/>
    <p:sldId id="358" r:id="rId15"/>
    <p:sldId id="361" r:id="rId16"/>
    <p:sldId id="362" r:id="rId17"/>
    <p:sldId id="364" r:id="rId18"/>
    <p:sldId id="365" r:id="rId19"/>
    <p:sldId id="359" r:id="rId20"/>
    <p:sldId id="363" r:id="rId21"/>
    <p:sldId id="351" r:id="rId2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106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12" y="-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19012016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19012016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/>
              <a:t>19012016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19012016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/>
              <a:t>19012016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19012016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6" Type="http://schemas.openxmlformats.org/officeDocument/2006/relationships/image" Target="../media/image27.wmf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32.jpeg"/><Relationship Id="rId5" Type="http://schemas.openxmlformats.org/officeDocument/2006/relationships/image" Target="../media/image27.wmf"/><Relationship Id="rId6" Type="http://schemas.openxmlformats.org/officeDocument/2006/relationships/image" Target="../media/image28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6.jpeg"/><Relationship Id="rId5" Type="http://schemas.openxmlformats.org/officeDocument/2006/relationships/image" Target="../media/image27.wmf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jpeg"/><Relationship Id="rId5" Type="http://schemas.openxmlformats.org/officeDocument/2006/relationships/image" Target="../media/image27.wmf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4" Type="http://schemas.openxmlformats.org/officeDocument/2006/relationships/image" Target="../media/image39.jpeg"/><Relationship Id="rId5" Type="http://schemas.openxmlformats.org/officeDocument/2006/relationships/image" Target="../media/image27.wmf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.emf"/><Relationship Id="rId7" Type="http://schemas.openxmlformats.org/officeDocument/2006/relationships/image" Target="../media/image5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56792"/>
            <a:ext cx="4680520" cy="147002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Status of the 1.2 MW MB-IOT for ESS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429000"/>
            <a:ext cx="6400800" cy="2304256"/>
          </a:xfrm>
        </p:spPr>
        <p:txBody>
          <a:bodyPr>
            <a:noAutofit/>
          </a:bodyPr>
          <a:lstStyle/>
          <a:p>
            <a:r>
              <a:rPr lang="sv-SE" sz="2400" dirty="0" smtClean="0">
                <a:solidFill>
                  <a:schemeClr val="bg1"/>
                </a:solidFill>
              </a:rPr>
              <a:t>Morten Jensen</a:t>
            </a:r>
          </a:p>
          <a:p>
            <a:endParaRPr lang="sv-SE" sz="2000" dirty="0" smtClean="0">
              <a:solidFill>
                <a:schemeClr val="bg1"/>
              </a:solidFill>
            </a:endParaRPr>
          </a:p>
          <a:p>
            <a:endParaRPr lang="sv-SE" sz="2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75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 err="1" smtClean="0">
                <a:solidFill>
                  <a:srgbClr val="FFFFFF"/>
                </a:solidFill>
              </a:rPr>
              <a:t>www.europeanspallationsource.se</a:t>
            </a:r>
            <a:endParaRPr lang="en-GB" sz="1600" dirty="0" smtClean="0">
              <a:solidFill>
                <a:srgbClr val="FFFFFF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GB" sz="1600" dirty="0" smtClean="0">
                <a:solidFill>
                  <a:srgbClr val="FFFFFF"/>
                </a:solidFill>
              </a:rPr>
              <a:t>CLIC Workshop 2016, 18-22 January, CERN</a:t>
            </a: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7" y="1556792"/>
            <a:ext cx="1512169" cy="86142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10</a:t>
            </a:fld>
            <a:endParaRPr lang="sv-SE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3552"/>
            <a:ext cx="6192688" cy="1121192"/>
          </a:xfrm>
          <a:prstGeom prst="rect">
            <a:avLst/>
          </a:prstGeom>
        </p:spPr>
        <p:txBody>
          <a:bodyPr anchor="ctr" anchorCtr="0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1"/>
                </a:solidFill>
              </a:rPr>
              <a:t>700 MHz HOM IOT </a:t>
            </a:r>
            <a:r>
              <a:rPr lang="en-US" sz="3200" dirty="0" smtClean="0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900113" y="4940300"/>
            <a:ext cx="301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3" tIns="45716" rIns="91433" bIns="45716">
            <a:spAutoFit/>
          </a:bodyPr>
          <a:lstStyle>
            <a:lvl1pPr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6075" algn="l"/>
              </a:tabLs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>
              <a:buFont typeface="Symbol" pitchFamily="18" charset="2"/>
              <a:buChar char="·"/>
            </a:pP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7" name="Rectangle 34"/>
          <p:cNvSpPr>
            <a:spLocks noChangeAspect="1" noChangeArrowheads="1"/>
          </p:cNvSpPr>
          <p:nvPr/>
        </p:nvSpPr>
        <p:spPr bwMode="auto">
          <a:xfrm>
            <a:off x="33388" y="1196752"/>
            <a:ext cx="43434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2398713" algn="ctr"/>
                <a:tab pos="4114800" algn="r"/>
              </a:tabLst>
            </a:pPr>
            <a:endParaRPr lang="en-US" sz="1800" i="1" dirty="0">
              <a:solidFill>
                <a:srgbClr val="000000"/>
              </a:solidFill>
              <a:effectLst/>
              <a:latin typeface="Tahoma" pitchFamily="34" charset="0"/>
            </a:endParaRP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Tahoma" pitchFamily="34" charset="0"/>
              </a:rPr>
              <a:t>Design Parameters	value	units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Power Output	1000	kW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Beam Voltage	45	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ahoma" pitchFamily="34" charset="0"/>
              </a:rPr>
              <a:t>kV </a:t>
            </a: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(max)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Beam Current	31	A (max)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Frequency 	700	MHz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1dB Bandwidth	± 0.7	MHz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Gain	23	dB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Efficiency	71	% (min)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Diameter	30/76	in/cm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Height	51/130	in/cm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Weight	1000/450	lbs./kg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Collector Coolant Flow 	220	gpm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Body Coolant Flow	10	gpm</a:t>
            </a:r>
          </a:p>
          <a:p>
            <a:pPr eaLnBrk="0" hangingPunct="0">
              <a:tabLst>
                <a:tab pos="2398713" algn="ctr"/>
                <a:tab pos="4114800" algn="r"/>
              </a:tabLst>
            </a:pPr>
            <a:r>
              <a:rPr lang="en-US" sz="1400" dirty="0">
                <a:solidFill>
                  <a:srgbClr val="000000"/>
                </a:solidFill>
                <a:effectLst/>
                <a:latin typeface="Tahoma" pitchFamily="34" charset="0"/>
              </a:rPr>
              <a:t>O/P Window Cooling (Air)	35	cfm</a:t>
            </a:r>
          </a:p>
        </p:txBody>
      </p:sp>
      <p:sp>
        <p:nvSpPr>
          <p:cNvPr id="8" name="Line 39"/>
          <p:cNvSpPr>
            <a:spLocks noChangeShapeType="1"/>
          </p:cNvSpPr>
          <p:nvPr/>
        </p:nvSpPr>
        <p:spPr bwMode="auto">
          <a:xfrm flipH="1" flipV="1">
            <a:off x="6777038" y="3941763"/>
            <a:ext cx="863600" cy="7207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5523" y="3072765"/>
            <a:ext cx="8255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990033"/>
                </a:solidFill>
                <a:effectLst/>
              </a:rPr>
              <a:t>@ 31kV</a:t>
            </a:r>
          </a:p>
        </p:txBody>
      </p:sp>
      <p:pic>
        <p:nvPicPr>
          <p:cNvPr id="13" name="Picture 20" descr="HOMIOT in test 16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709738"/>
            <a:ext cx="258445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37"/>
          <p:cNvSpPr txBox="1">
            <a:spLocks noChangeArrowheads="1"/>
          </p:cNvSpPr>
          <p:nvPr/>
        </p:nvSpPr>
        <p:spPr bwMode="auto">
          <a:xfrm>
            <a:off x="6540500" y="1238250"/>
            <a:ext cx="1439863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RF Input</a:t>
            </a:r>
          </a:p>
        </p:txBody>
      </p:sp>
      <p:sp>
        <p:nvSpPr>
          <p:cNvPr id="15" name="Text Box 38"/>
          <p:cNvSpPr txBox="1">
            <a:spLocks noChangeArrowheads="1"/>
          </p:cNvSpPr>
          <p:nvPr/>
        </p:nvSpPr>
        <p:spPr bwMode="auto">
          <a:xfrm>
            <a:off x="7600950" y="4787900"/>
            <a:ext cx="1439863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Collector</a:t>
            </a:r>
          </a:p>
        </p:txBody>
      </p:sp>
      <p:sp>
        <p:nvSpPr>
          <p:cNvPr id="16" name="Text Box 40"/>
          <p:cNvSpPr txBox="1">
            <a:spLocks noChangeArrowheads="1"/>
          </p:cNvSpPr>
          <p:nvPr/>
        </p:nvSpPr>
        <p:spPr bwMode="auto">
          <a:xfrm>
            <a:off x="4860032" y="3501008"/>
            <a:ext cx="1439863" cy="7159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Solenoid, </a:t>
            </a:r>
          </a:p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O/P Cavity</a:t>
            </a: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4860032" y="2420888"/>
            <a:ext cx="1439863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Gun</a:t>
            </a:r>
          </a:p>
        </p:txBody>
      </p:sp>
      <p:cxnSp>
        <p:nvCxnSpPr>
          <p:cNvPr id="18" name="Straight Arrow Connector 5"/>
          <p:cNvCxnSpPr>
            <a:cxnSpLocks noChangeShapeType="1"/>
          </p:cNvCxnSpPr>
          <p:nvPr/>
        </p:nvCxnSpPr>
        <p:spPr bwMode="auto">
          <a:xfrm flipH="1" flipV="1">
            <a:off x="7464425" y="3675063"/>
            <a:ext cx="855663" cy="987425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Straight Arrow Connector 21"/>
          <p:cNvCxnSpPr>
            <a:cxnSpLocks noChangeShapeType="1"/>
            <a:endCxn id="14" idx="2"/>
          </p:cNvCxnSpPr>
          <p:nvPr/>
        </p:nvCxnSpPr>
        <p:spPr bwMode="auto">
          <a:xfrm flipH="1" flipV="1">
            <a:off x="7261225" y="1587500"/>
            <a:ext cx="203200" cy="374650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Straight Arrow Connector 25"/>
          <p:cNvCxnSpPr>
            <a:cxnSpLocks noChangeShapeType="1"/>
          </p:cNvCxnSpPr>
          <p:nvPr/>
        </p:nvCxnSpPr>
        <p:spPr bwMode="auto">
          <a:xfrm flipH="1">
            <a:off x="6300192" y="2449513"/>
            <a:ext cx="1164233" cy="115391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Straight Arrow Connector 28"/>
          <p:cNvCxnSpPr>
            <a:cxnSpLocks noChangeShapeType="1"/>
          </p:cNvCxnSpPr>
          <p:nvPr/>
        </p:nvCxnSpPr>
        <p:spPr bwMode="auto">
          <a:xfrm flipH="1">
            <a:off x="6300192" y="3079750"/>
            <a:ext cx="1164234" cy="781298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4716016" y="4365104"/>
            <a:ext cx="1439862" cy="3492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  <a:effectLst/>
                <a:latin typeface="Times New Roman" pitchFamily="18" charset="0"/>
              </a:rPr>
              <a:t>RF Output</a:t>
            </a:r>
          </a:p>
        </p:txBody>
      </p:sp>
      <p:cxnSp>
        <p:nvCxnSpPr>
          <p:cNvPr id="23" name="Straight Arrow Connector 21"/>
          <p:cNvCxnSpPr>
            <a:cxnSpLocks noChangeShapeType="1"/>
            <a:endCxn id="22" idx="3"/>
          </p:cNvCxnSpPr>
          <p:nvPr/>
        </p:nvCxnSpPr>
        <p:spPr bwMode="auto">
          <a:xfrm flipH="1">
            <a:off x="6155878" y="3501008"/>
            <a:ext cx="792386" cy="1038721"/>
          </a:xfrm>
          <a:prstGeom prst="straightConnector1">
            <a:avLst/>
          </a:prstGeom>
          <a:noFill/>
          <a:ln w="22225" algn="ctr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58" y="2636912"/>
            <a:ext cx="4556736" cy="2580404"/>
          </a:xfrm>
          <a:prstGeom prst="rect">
            <a:avLst/>
          </a:prstGeom>
        </p:spPr>
      </p:pic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107504" y="5157192"/>
            <a:ext cx="144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A50021"/>
                </a:solidFill>
                <a:latin typeface="Arial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990033"/>
                </a:solidFill>
                <a:effectLst/>
              </a:rPr>
              <a:t>Test Results</a:t>
            </a:r>
            <a:br>
              <a:rPr lang="en-US" sz="1800" dirty="0">
                <a:solidFill>
                  <a:srgbClr val="990033"/>
                </a:solidFill>
                <a:effectLst/>
              </a:rPr>
            </a:br>
            <a:r>
              <a:rPr lang="en-US" sz="1800" dirty="0">
                <a:solidFill>
                  <a:srgbClr val="990033"/>
                </a:solidFill>
                <a:effectLst/>
              </a:rPr>
              <a:t>(pulsed)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1" y="4941168"/>
            <a:ext cx="3024336" cy="194283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6156176" y="6093296"/>
            <a:ext cx="2203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  <a:buClr>
                <a:srgbClr val="A50021"/>
              </a:buClr>
              <a:buSzPct val="60000"/>
            </a:pPr>
            <a:r>
              <a:rPr lang="en-US" sz="2000" dirty="0">
                <a:solidFill>
                  <a:srgbClr val="000000"/>
                </a:solidFill>
                <a:latin typeface="Verdana" pitchFamily="34" charset="0"/>
              </a:rPr>
              <a:t>VHP-8330A IOT</a:t>
            </a:r>
          </a:p>
        </p:txBody>
      </p:sp>
    </p:spTree>
    <p:extLst>
      <p:ext uri="{BB962C8B-B14F-4D97-AF65-F5344CB8AC3E}">
        <p14:creationId xmlns:p14="http://schemas.microsoft.com/office/powerpoint/2010/main" val="29060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0402" y="1772816"/>
            <a:ext cx="2762615" cy="3960440"/>
          </a:xfrm>
          <a:prstGeom prst="rect">
            <a:avLst/>
          </a:prstGeom>
        </p:spPr>
      </p:pic>
      <p:pic>
        <p:nvPicPr>
          <p:cNvPr id="29" name="Picture 29" descr="L-3BLACK 300dp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5589240"/>
            <a:ext cx="1637459" cy="86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28" y="44624"/>
            <a:ext cx="7139136" cy="998984"/>
          </a:xfrm>
        </p:spPr>
        <p:txBody>
          <a:bodyPr/>
          <a:lstStyle/>
          <a:p>
            <a:r>
              <a:rPr lang="en-US" dirty="0" smtClean="0"/>
              <a:t>Multi-Beam IOTs for ESS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72337" y="6018357"/>
            <a:ext cx="3123599" cy="595064"/>
            <a:chOff x="-1447690" y="4964332"/>
            <a:chExt cx="5149850" cy="981075"/>
          </a:xfrm>
          <a:noFill/>
        </p:grpSpPr>
        <p:pic>
          <p:nvPicPr>
            <p:cNvPr id="8" name="Picture 7" descr="MPPLogoColor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525" y="4964332"/>
              <a:ext cx="2032635" cy="981075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9" name="Image 58464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7690" y="5095777"/>
              <a:ext cx="2514600" cy="561975"/>
            </a:xfrm>
            <a:prstGeom prst="rect">
              <a:avLst/>
            </a:prstGeom>
            <a:grpFill/>
          </p:spPr>
        </p:pic>
      </p:grpSp>
      <p:pic>
        <p:nvPicPr>
          <p:cNvPr id="30" name="Picture 35" descr="barre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508104" y="6453336"/>
            <a:ext cx="3476514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 bwMode="auto">
          <a:xfrm>
            <a:off x="2843808" y="1556792"/>
            <a:ext cx="3651210" cy="120032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10 Beam Multi-Beam IOT</a:t>
            </a:r>
          </a:p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1.2 MW</a:t>
            </a:r>
          </a:p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704 MHz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512" y="1484784"/>
            <a:ext cx="2641093" cy="45811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87824" y="2924944"/>
            <a:ext cx="31500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7F7F7F"/>
                </a:solidFill>
              </a:rPr>
              <a:t>Thales</a:t>
            </a:r>
            <a:r>
              <a:rPr lang="en-US" sz="2000" dirty="0">
                <a:solidFill>
                  <a:srgbClr val="7F7F7F"/>
                </a:solidFill>
              </a:rPr>
              <a:t>/CPI </a:t>
            </a:r>
            <a:r>
              <a:rPr lang="en-US" sz="2000" dirty="0" smtClean="0">
                <a:solidFill>
                  <a:srgbClr val="7F7F7F"/>
                </a:solidFill>
              </a:rPr>
              <a:t>Consortium and L3</a:t>
            </a:r>
          </a:p>
          <a:p>
            <a:pPr lvl="1"/>
            <a:endParaRPr lang="en-US" sz="2000" dirty="0">
              <a:solidFill>
                <a:srgbClr val="7F7F7F"/>
              </a:solidFill>
            </a:endParaRPr>
          </a:p>
          <a:p>
            <a:r>
              <a:rPr lang="en-US" sz="2000" dirty="0">
                <a:solidFill>
                  <a:srgbClr val="7F7F7F"/>
                </a:solidFill>
              </a:rPr>
              <a:t>Contracts signed in September </a:t>
            </a:r>
            <a:r>
              <a:rPr lang="en-US" sz="2000" dirty="0" smtClean="0">
                <a:solidFill>
                  <a:srgbClr val="7F7F7F"/>
                </a:solidFill>
              </a:rPr>
              <a:t>2014</a:t>
            </a:r>
          </a:p>
          <a:p>
            <a:endParaRPr lang="en-US" sz="2000" dirty="0">
              <a:solidFill>
                <a:srgbClr val="7F7F7F"/>
              </a:solidFill>
            </a:endParaRPr>
          </a:p>
          <a:p>
            <a:r>
              <a:rPr lang="en-US" sz="2000" dirty="0">
                <a:solidFill>
                  <a:srgbClr val="7F7F7F"/>
                </a:solidFill>
              </a:rPr>
              <a:t>Project duration: 24 months</a:t>
            </a:r>
          </a:p>
          <a:p>
            <a:r>
              <a:rPr lang="en-US" sz="2000" dirty="0">
                <a:solidFill>
                  <a:srgbClr val="7F7F7F"/>
                </a:solidFill>
              </a:rPr>
              <a:t>Site and extended testing at CERN</a:t>
            </a:r>
          </a:p>
        </p:txBody>
      </p:sp>
    </p:spTree>
    <p:extLst>
      <p:ext uri="{BB962C8B-B14F-4D97-AF65-F5344CB8AC3E}">
        <p14:creationId xmlns:p14="http://schemas.microsoft.com/office/powerpoint/2010/main" val="30660172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235295"/>
              </p:ext>
            </p:extLst>
          </p:nvPr>
        </p:nvGraphicFramePr>
        <p:xfrm>
          <a:off x="0" y="1412776"/>
          <a:ext cx="9144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910080"/>
                <a:gridCol w="51003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Parameter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Comment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Frequency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704.42 MHz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Bandwidth &gt;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+/- 0.5 MHz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Maximum Power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1.2 MW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Average power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during the pulse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Pulse length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Up to 3.5 </a:t>
                      </a:r>
                      <a:r>
                        <a:rPr lang="en-US" sz="2400" dirty="0" err="1" smtClean="0"/>
                        <a:t>ms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Beam pulse 2.86 </a:t>
                      </a:r>
                      <a:r>
                        <a:rPr lang="en-US" sz="2400" dirty="0" err="1" smtClean="0"/>
                        <a:t>ms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Duty</a:t>
                      </a:r>
                      <a:r>
                        <a:rPr lang="en-US" sz="2400" baseline="0" dirty="0" smtClean="0"/>
                        <a:t> factor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Up to 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Pulse</a:t>
                      </a:r>
                      <a:r>
                        <a:rPr lang="en-US" sz="2400" baseline="0" dirty="0" smtClean="0"/>
                        <a:t> rep. frequency fixed to 14 Hz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Efficiency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Target &gt; 65%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High Voltage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Low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Expected</a:t>
                      </a:r>
                      <a:r>
                        <a:rPr lang="en-US" sz="2400" baseline="0" dirty="0" smtClean="0"/>
                        <a:t> &lt; 50 kV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 Lifetime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&gt; 50,000 </a:t>
                      </a:r>
                      <a:r>
                        <a:rPr lang="en-US" sz="2400" dirty="0" err="1" smtClean="0"/>
                        <a:t>hrs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986" y="188640"/>
            <a:ext cx="29806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The IOT for 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5661248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6600"/>
                </a:solidFill>
              </a:rPr>
              <a:t>Target: Approval for ESS series production in 2017/18</a:t>
            </a:r>
            <a:endParaRPr lang="en-US" sz="2800" b="1" dirty="0">
              <a:solidFill>
                <a:srgbClr val="FF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5517232"/>
            <a:ext cx="377991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504D"/>
                </a:solidFill>
              </a:rPr>
              <a:t>Saving:</a:t>
            </a:r>
          </a:p>
          <a:p>
            <a:r>
              <a:rPr lang="en-US" sz="2400" b="1" dirty="0" smtClean="0">
                <a:solidFill>
                  <a:srgbClr val="C0504D"/>
                </a:solidFill>
              </a:rPr>
              <a:t>3.3 MW power reduction by using IOTs for High Beta</a:t>
            </a:r>
            <a:endParaRPr lang="en-US" sz="2400" b="1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912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13913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Output Cavity and DC Beam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/>
          </a:p>
        </p:txBody>
      </p:sp>
      <p:sp>
        <p:nvSpPr>
          <p:cNvPr id="6" name="Content Placeholder 10"/>
          <p:cNvSpPr>
            <a:spLocks noGrp="1"/>
          </p:cNvSpPr>
          <p:nvPr>
            <p:ph idx="1"/>
          </p:nvPr>
        </p:nvSpPr>
        <p:spPr>
          <a:xfrm>
            <a:off x="107504" y="1484784"/>
            <a:ext cx="8648700" cy="1221403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7F7F7F"/>
                </a:solidFill>
              </a:rPr>
              <a:t>T</a:t>
            </a:r>
            <a:r>
              <a:rPr lang="en-GB" dirty="0" smtClean="0">
                <a:solidFill>
                  <a:srgbClr val="7F7F7F"/>
                </a:solidFill>
              </a:rPr>
              <a:t>en beams, 10 collectors and a single output cavity</a:t>
            </a:r>
          </a:p>
          <a:p>
            <a:r>
              <a:rPr lang="en-GB" dirty="0" smtClean="0">
                <a:solidFill>
                  <a:srgbClr val="7F7F7F"/>
                </a:solidFill>
              </a:rPr>
              <a:t>Output cavity supports a large number of modes</a:t>
            </a:r>
          </a:p>
          <a:p>
            <a:r>
              <a:rPr lang="en-GB" dirty="0" smtClean="0">
                <a:solidFill>
                  <a:srgbClr val="7F7F7F"/>
                </a:solidFill>
              </a:rPr>
              <a:t>HFSS used to map modes near harmonics of the drive frequency</a:t>
            </a:r>
          </a:p>
          <a:p>
            <a:endParaRPr lang="en-GB" dirty="0">
              <a:solidFill>
                <a:srgbClr val="7F7F7F"/>
              </a:solidFill>
            </a:endParaRPr>
          </a:p>
        </p:txBody>
      </p:sp>
      <p:pic>
        <p:nvPicPr>
          <p:cNvPr id="14" name="Picture 13" descr="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708920"/>
            <a:ext cx="2743200" cy="2112620"/>
          </a:xfrm>
          <a:prstGeom prst="rect">
            <a:avLst/>
          </a:prstGeom>
        </p:spPr>
      </p:pic>
      <p:pic>
        <p:nvPicPr>
          <p:cNvPr id="18" name="Picture 29" descr="L-3BLACK 300dp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6043996"/>
            <a:ext cx="14986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876256" y="3068960"/>
            <a:ext cx="1950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of a number possible higher order modes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013176"/>
            <a:ext cx="2988840" cy="1301327"/>
          </a:xfrm>
          <a:prstGeom prst="rect">
            <a:avLst/>
          </a:prstGeom>
        </p:spPr>
      </p:pic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5436096" y="6093296"/>
            <a:ext cx="3123599" cy="595064"/>
            <a:chOff x="-1447690" y="4964332"/>
            <a:chExt cx="5149850" cy="981075"/>
          </a:xfrm>
          <a:noFill/>
        </p:grpSpPr>
        <p:pic>
          <p:nvPicPr>
            <p:cNvPr id="21" name="Picture 20" descr="MPPLogoColor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525" y="4964332"/>
              <a:ext cx="2032635" cy="981075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22" name="Image 58464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7690" y="5095777"/>
              <a:ext cx="2514600" cy="561975"/>
            </a:xfrm>
            <a:prstGeom prst="rect">
              <a:avLst/>
            </a:prstGeom>
            <a:grpFill/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91231"/>
            <a:ext cx="2267744" cy="23667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2708920"/>
            <a:ext cx="1833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Fundamental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694375"/>
            <a:ext cx="1610409" cy="2349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54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C:\Users\kimura\Desktop\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06" y="5057705"/>
            <a:ext cx="5310187" cy="1794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optics</a:t>
            </a:r>
          </a:p>
          <a:p>
            <a:r>
              <a:rPr lang="en-US" dirty="0" smtClean="0"/>
              <a:t>Beam propagation</a:t>
            </a:r>
          </a:p>
          <a:p>
            <a:r>
              <a:rPr lang="en-US" dirty="0" smtClean="0"/>
              <a:t>Static and RF simulations complete</a:t>
            </a:r>
          </a:p>
          <a:p>
            <a:r>
              <a:rPr lang="en-US" dirty="0" smtClean="0"/>
              <a:t>Mechanical simulations complete</a:t>
            </a:r>
          </a:p>
          <a:p>
            <a:r>
              <a:rPr lang="en-US" dirty="0" smtClean="0"/>
              <a:t>Manufacture and assembly files complete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14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7" y="4077072"/>
            <a:ext cx="5903988" cy="1469525"/>
          </a:xfrm>
          <a:prstGeom prst="rect">
            <a:avLst/>
          </a:prstGeom>
        </p:spPr>
      </p:pic>
      <p:pic>
        <p:nvPicPr>
          <p:cNvPr id="7" name="Picture 29" descr="L-3BLACK 300dp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8424" y="5373216"/>
            <a:ext cx="1225606" cy="646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123728" y="5733256"/>
            <a:ext cx="2450347" cy="466806"/>
            <a:chOff x="-1447690" y="4964332"/>
            <a:chExt cx="5149850" cy="981075"/>
          </a:xfrm>
          <a:noFill/>
        </p:grpSpPr>
        <p:pic>
          <p:nvPicPr>
            <p:cNvPr id="9" name="Picture 8" descr="MPPLogoColor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525" y="4964332"/>
              <a:ext cx="2032635" cy="981075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10" name="Image 58464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7690" y="5095777"/>
              <a:ext cx="2514600" cy="561975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020446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beam demonstrator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15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4" y="2564904"/>
            <a:ext cx="4232945" cy="3037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332" y="3140968"/>
            <a:ext cx="140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Electron Gun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372" y="465313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 Window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86532" y="278092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 Cavity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556792"/>
            <a:ext cx="2746656" cy="977032"/>
          </a:xfrm>
          <a:prstGeom prst="rect">
            <a:avLst/>
          </a:prstGeom>
        </p:spPr>
      </p:pic>
      <p:pic>
        <p:nvPicPr>
          <p:cNvPr id="12" name="Picture 16" descr="thales_couleur_blanc_l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700808"/>
            <a:ext cx="21875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8447" descr="MPPLogoCol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437"/>
          <a:stretch>
            <a:fillRect/>
          </a:stretch>
        </p:blipFill>
        <p:spPr bwMode="auto">
          <a:xfrm>
            <a:off x="5076056" y="1848594"/>
            <a:ext cx="1020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16" y="2564904"/>
            <a:ext cx="4218334" cy="29918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5805264"/>
            <a:ext cx="29033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Beam IOT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Single beam output cavity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Scales output window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24128" y="580526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Gun Test Vehicle</a:t>
            </a:r>
          </a:p>
        </p:txBody>
      </p:sp>
    </p:spTree>
    <p:extLst>
      <p:ext uri="{BB962C8B-B14F-4D97-AF65-F5344CB8AC3E}">
        <p14:creationId xmlns:p14="http://schemas.microsoft.com/office/powerpoint/2010/main" val="4268186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5-09-28 at 09.57.36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16"/>
          <a:stretch/>
        </p:blipFill>
        <p:spPr>
          <a:xfrm>
            <a:off x="0" y="3469462"/>
            <a:ext cx="6238575" cy="3365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Beam Prototype IOT Test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16</a:t>
            </a:fld>
            <a:endParaRPr lang="sv-SE"/>
          </a:p>
        </p:txBody>
      </p:sp>
      <p:pic>
        <p:nvPicPr>
          <p:cNvPr id="5" name="Picture 4" descr="Screen Shot 2015-09-28 at 09.57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5151221" cy="2797820"/>
          </a:xfrm>
          <a:prstGeom prst="rect">
            <a:avLst/>
          </a:prstGeom>
        </p:spPr>
      </p:pic>
      <p:pic>
        <p:nvPicPr>
          <p:cNvPr id="6" name="Picture 5" descr="Screen Shot 2015-09-28 at 09.57.53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311"/>
          <a:stretch/>
        </p:blipFill>
        <p:spPr>
          <a:xfrm>
            <a:off x="4889920" y="1484784"/>
            <a:ext cx="4254080" cy="2279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789040"/>
            <a:ext cx="1944216" cy="6915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0152" y="4725144"/>
            <a:ext cx="32038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Tested to 10% duty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Peak output power 150 kW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HV limited to 38 kV due to the test stand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457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9" descr="L-3BLACK 300d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661248"/>
            <a:ext cx="2025982" cy="1068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mbiot\tesla\hr41_roq10_gap10_gbs1054\pout_eff2_n10.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25" r="6600"/>
          <a:stretch>
            <a:fillRect/>
          </a:stretch>
        </p:blipFill>
        <p:spPr bwMode="auto">
          <a:xfrm>
            <a:off x="0" y="1594088"/>
            <a:ext cx="3672408" cy="2732916"/>
          </a:xfrm>
          <a:prstGeom prst="rect">
            <a:avLst/>
          </a:prstGeom>
          <a:noFill/>
        </p:spPr>
      </p:pic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725144"/>
            <a:ext cx="3342558" cy="200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7139136" cy="1143000"/>
          </a:xfrm>
        </p:spPr>
        <p:txBody>
          <a:bodyPr/>
          <a:lstStyle/>
          <a:p>
            <a:r>
              <a:rPr lang="en-GB" dirty="0" smtClean="0"/>
              <a:t>Operational Optimisations</a:t>
            </a:r>
            <a:br>
              <a:rPr lang="en-GB" dirty="0" smtClean="0"/>
            </a:br>
            <a:r>
              <a:rPr lang="en-US" dirty="0"/>
              <a:t>Courtesy of L3 Communications</a:t>
            </a:r>
            <a:endParaRPr lang="en-GB" dirty="0"/>
          </a:p>
        </p:txBody>
      </p:sp>
      <p:sp>
        <p:nvSpPr>
          <p:cNvPr id="26" name="5-Point Star 25"/>
          <p:cNvSpPr/>
          <p:nvPr/>
        </p:nvSpPr>
        <p:spPr>
          <a:xfrm>
            <a:off x="2627784" y="1844824"/>
            <a:ext cx="222528" cy="232369"/>
          </a:xfrm>
          <a:prstGeom prst="star5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562076" y="1556792"/>
            <a:ext cx="1153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  <a:latin typeface="Calibri" pitchFamily="34" charset="0"/>
              </a:rPr>
              <a:t>1.3 MW</a:t>
            </a:r>
          </a:p>
          <a:p>
            <a:pPr algn="ctr"/>
            <a:r>
              <a:rPr lang="en-US" dirty="0" smtClean="0">
                <a:solidFill>
                  <a:srgbClr val="FF6600"/>
                </a:solidFill>
                <a:latin typeface="Calibri" pitchFamily="34" charset="0"/>
              </a:rPr>
              <a:t>70% </a:t>
            </a:r>
            <a:r>
              <a:rPr lang="en-US" dirty="0" err="1" smtClean="0">
                <a:solidFill>
                  <a:srgbClr val="FF6600"/>
                </a:solidFill>
                <a:latin typeface="Calibri" pitchFamily="34" charset="0"/>
              </a:rPr>
              <a:t>eff</a:t>
            </a:r>
            <a:endParaRPr lang="en-US" dirty="0">
              <a:solidFill>
                <a:srgbClr val="FF6600"/>
              </a:solidFill>
              <a:latin typeface="Calibri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580112" y="1412776"/>
            <a:ext cx="3439004" cy="1903863"/>
            <a:chOff x="5597492" y="1484784"/>
            <a:chExt cx="3439004" cy="1903863"/>
          </a:xfrm>
        </p:grpSpPr>
        <p:pic>
          <p:nvPicPr>
            <p:cNvPr id="28" name="Picture 27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5299"/>
            <a:stretch/>
          </p:blipFill>
          <p:spPr bwMode="auto">
            <a:xfrm>
              <a:off x="5597492" y="1484784"/>
              <a:ext cx="3439004" cy="1903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9" name="Straight Connector 28"/>
            <p:cNvCxnSpPr/>
            <p:nvPr/>
          </p:nvCxnSpPr>
          <p:spPr>
            <a:xfrm>
              <a:off x="6516216" y="2060848"/>
              <a:ext cx="2314575" cy="0"/>
            </a:xfrm>
            <a:prstGeom prst="line">
              <a:avLst/>
            </a:prstGeom>
            <a:ln w="19050"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5-Point Star 29"/>
            <p:cNvSpPr/>
            <p:nvPr/>
          </p:nvSpPr>
          <p:spPr>
            <a:xfrm>
              <a:off x="7184604" y="1985502"/>
              <a:ext cx="137160" cy="137160"/>
            </a:xfrm>
            <a:prstGeom prst="star5">
              <a:avLst/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5-Point Star 30"/>
            <p:cNvSpPr/>
            <p:nvPr/>
          </p:nvSpPr>
          <p:spPr>
            <a:xfrm>
              <a:off x="7432254" y="1982327"/>
              <a:ext cx="137160" cy="137160"/>
            </a:xfrm>
            <a:prstGeom prst="star5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5-Point Star 31"/>
            <p:cNvSpPr/>
            <p:nvPr/>
          </p:nvSpPr>
          <p:spPr>
            <a:xfrm>
              <a:off x="7775154" y="1982327"/>
              <a:ext cx="137160" cy="137160"/>
            </a:xfrm>
            <a:prstGeom prst="star5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5-Point Star 32"/>
            <p:cNvSpPr/>
            <p:nvPr/>
          </p:nvSpPr>
          <p:spPr>
            <a:xfrm>
              <a:off x="8146629" y="1982327"/>
              <a:ext cx="137160" cy="137160"/>
            </a:xfrm>
            <a:prstGeom prst="star5">
              <a:avLst/>
            </a:prstGeom>
            <a:solidFill>
              <a:srgbClr val="306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508104" y="3284984"/>
            <a:ext cx="3439004" cy="1850322"/>
            <a:chOff x="5580112" y="3284984"/>
            <a:chExt cx="3439004" cy="1850322"/>
          </a:xfrm>
        </p:grpSpPr>
        <p:pic>
          <p:nvPicPr>
            <p:cNvPr id="34" name="Picture 3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6274"/>
            <a:stretch/>
          </p:blipFill>
          <p:spPr bwMode="auto">
            <a:xfrm>
              <a:off x="5580112" y="3284984"/>
              <a:ext cx="3439004" cy="1850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5-Point Star 34"/>
            <p:cNvSpPr/>
            <p:nvPr/>
          </p:nvSpPr>
          <p:spPr>
            <a:xfrm>
              <a:off x="7164288" y="3499991"/>
              <a:ext cx="137160" cy="137160"/>
            </a:xfrm>
            <a:prstGeom prst="star5">
              <a:avLst/>
            </a:prstGeom>
            <a:solidFill>
              <a:srgbClr val="66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5-Point Star 35"/>
            <p:cNvSpPr/>
            <p:nvPr/>
          </p:nvSpPr>
          <p:spPr>
            <a:xfrm>
              <a:off x="7411938" y="3519041"/>
              <a:ext cx="137160" cy="137160"/>
            </a:xfrm>
            <a:prstGeom prst="star5">
              <a:avLst/>
            </a:prstGeom>
            <a:solidFill>
              <a:srgbClr val="99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5-Point Star 36"/>
            <p:cNvSpPr/>
            <p:nvPr/>
          </p:nvSpPr>
          <p:spPr>
            <a:xfrm>
              <a:off x="7754838" y="3573016"/>
              <a:ext cx="137160" cy="137160"/>
            </a:xfrm>
            <a:prstGeom prst="star5">
              <a:avLst/>
            </a:prstGeom>
            <a:solidFill>
              <a:srgbClr val="A500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5-Point Star 37"/>
            <p:cNvSpPr/>
            <p:nvPr/>
          </p:nvSpPr>
          <p:spPr>
            <a:xfrm>
              <a:off x="8126313" y="3639691"/>
              <a:ext cx="137160" cy="137160"/>
            </a:xfrm>
            <a:prstGeom prst="star5">
              <a:avLst/>
            </a:prstGeom>
            <a:solidFill>
              <a:srgbClr val="306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2051720" y="4365104"/>
            <a:ext cx="3600400" cy="194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Aft>
                <a:spcPct val="25000"/>
              </a:spcAft>
              <a:buSzPct val="120000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Increased beam voltage provides for better performance</a:t>
            </a:r>
          </a:p>
          <a:p>
            <a:pPr marL="685800" lvl="1" indent="-228600" eaLnBrk="0" hangingPunct="0"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Increases gain</a:t>
            </a:r>
          </a:p>
          <a:p>
            <a:pPr marL="685800" lvl="1" indent="-228600" eaLnBrk="0" hangingPunct="0"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 pitchFamily="34" charset="0"/>
              </a:rPr>
              <a:t>I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ncreases efficiency</a:t>
            </a:r>
          </a:p>
          <a:p>
            <a:pPr marL="685800" lvl="1" indent="-228600" eaLnBrk="0" hangingPunct="0">
              <a:spcAft>
                <a:spcPct val="25000"/>
              </a:spcAft>
              <a:buSzPct val="120000"/>
              <a:buFont typeface="Arial" charset="0"/>
              <a:buChar char="•"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 pitchFamily="34" charset="0"/>
              </a:rPr>
              <a:t>D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ecreases body current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71600" y="2996952"/>
            <a:ext cx="2555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Plot shows maximum achievable efficiency for various operating points</a:t>
            </a:r>
            <a:endParaRPr lang="en-US" dirty="0"/>
          </a:p>
        </p:txBody>
      </p:sp>
      <p:cxnSp>
        <p:nvCxnSpPr>
          <p:cNvPr id="45" name="Straight Arrow Connector 44"/>
          <p:cNvCxnSpPr>
            <a:stCxn id="27" idx="1"/>
          </p:cNvCxnSpPr>
          <p:nvPr/>
        </p:nvCxnSpPr>
        <p:spPr>
          <a:xfrm flipH="1">
            <a:off x="2843810" y="1879958"/>
            <a:ext cx="718266" cy="36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707904" y="2636912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and Efficiency </a:t>
            </a:r>
          </a:p>
          <a:p>
            <a:r>
              <a:rPr lang="en-US" dirty="0" smtClean="0"/>
              <a:t>Impact of HV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64088" y="3212976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364088" y="2564904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574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50" y="116632"/>
            <a:ext cx="8326438" cy="9361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MAGIC Prediction of MB-IOT Performance</a:t>
            </a:r>
            <a:br>
              <a:rPr lang="en-US" dirty="0" smtClean="0"/>
            </a:br>
            <a:r>
              <a:rPr lang="en-US" dirty="0" smtClean="0"/>
              <a:t>Courtesy of Thales and CPI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499992" y="1543277"/>
            <a:ext cx="4327633" cy="3109859"/>
            <a:chOff x="4461640" y="784334"/>
            <a:chExt cx="4327633" cy="3109859"/>
          </a:xfrm>
        </p:grpSpPr>
        <p:pic>
          <p:nvPicPr>
            <p:cNvPr id="8" name="Picture 7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1640" y="989236"/>
              <a:ext cx="4327633" cy="290495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Oval 10"/>
            <p:cNvSpPr/>
            <p:nvPr/>
          </p:nvSpPr>
          <p:spPr bwMode="auto">
            <a:xfrm>
              <a:off x="7307316" y="1424364"/>
              <a:ext cx="91440" cy="9144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5757041" y="1577118"/>
              <a:ext cx="91440" cy="9144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5754415" y="1993753"/>
              <a:ext cx="91440" cy="91440"/>
            </a:xfrm>
            <a:prstGeom prst="ellipse">
              <a:avLst/>
            </a:prstGeom>
            <a:solidFill>
              <a:srgbClr val="9933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4909719" y="784334"/>
              <a:ext cx="356379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Efficiency &amp; Gain vs Output Power</a:t>
              </a:r>
            </a:p>
          </p:txBody>
        </p:sp>
      </p:grpSp>
      <p:pic>
        <p:nvPicPr>
          <p:cNvPr id="25" name="Picture 3" descr="\\lassen\MPPDVEngPublic\Design Notebooks\Under Design Control - Active\ESS MB-IOT\Design &amp; Analysis\01 Beam Optics\MAGIC Result\MAGIC-3D\RF Bunch\output_TIr5c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2133070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 bwMode="auto">
          <a:xfrm>
            <a:off x="2051720" y="4653136"/>
            <a:ext cx="19363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1200" b="1" u="sng" dirty="0" smtClean="0"/>
              <a:t>MAGIC-3D simulation of one beam with MB-IOT off-axis B-field</a:t>
            </a:r>
          </a:p>
        </p:txBody>
      </p:sp>
      <p:pic>
        <p:nvPicPr>
          <p:cNvPr id="27" name="Picture 16" descr="thales_couleur_blanc_l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6305550"/>
            <a:ext cx="21875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8447" descr="MPPLogoColo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437"/>
          <a:stretch>
            <a:fillRect/>
          </a:stretch>
        </p:blipFill>
        <p:spPr bwMode="auto">
          <a:xfrm>
            <a:off x="5292080" y="6453336"/>
            <a:ext cx="10207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788024" y="4581128"/>
            <a:ext cx="3894125" cy="1778056"/>
            <a:chOff x="4678393" y="4050285"/>
            <a:chExt cx="3894125" cy="1778056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4678393" y="4504902"/>
              <a:ext cx="3894125" cy="132343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At 1.2 MW, </a:t>
              </a:r>
              <a:r>
                <a:rPr lang="en-US" sz="1600" b="1" dirty="0" smtClean="0">
                  <a:latin typeface="Symbol" panose="05050102010706020507" pitchFamily="18" charset="2"/>
                </a:rPr>
                <a:t>h </a:t>
              </a:r>
              <a:r>
                <a:rPr lang="en-US" sz="1600" b="1" dirty="0" smtClean="0"/>
                <a:t>= 72% with </a:t>
              </a:r>
              <a:r>
                <a:rPr lang="en-US" sz="1600" b="1" dirty="0"/>
                <a:t>V</a:t>
              </a:r>
              <a:r>
                <a:rPr lang="en-US" sz="1600" b="1" baseline="-25000" dirty="0"/>
                <a:t>k</a:t>
              </a:r>
              <a:r>
                <a:rPr lang="en-US" sz="1600" b="1" dirty="0"/>
                <a:t> = 48 kV</a:t>
              </a:r>
              <a:endParaRPr lang="en-US" sz="1600" b="1" dirty="0" smtClean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/>
                <a:t>At 600 kW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latin typeface="Symbol" panose="05050102010706020507" pitchFamily="18" charset="2"/>
                </a:rPr>
                <a:t>h</a:t>
              </a:r>
              <a:r>
                <a:rPr lang="en-US" sz="1600" b="1" dirty="0"/>
                <a:t> </a:t>
              </a:r>
              <a:r>
                <a:rPr lang="en-US" sz="1600" b="1" dirty="0" smtClean="0"/>
                <a:t>= 59% with V</a:t>
              </a:r>
              <a:r>
                <a:rPr lang="en-US" sz="1600" b="1" baseline="-25000" dirty="0" smtClean="0"/>
                <a:t>k</a:t>
              </a:r>
              <a:r>
                <a:rPr lang="en-US" sz="1600" b="1" dirty="0" smtClean="0"/>
                <a:t> = 48 kV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latin typeface="Symbol" panose="05050102010706020507" pitchFamily="18" charset="2"/>
                </a:rPr>
                <a:t>h</a:t>
              </a:r>
              <a:r>
                <a:rPr lang="en-US" sz="1600" b="1" dirty="0" smtClean="0"/>
                <a:t> = 68% with </a:t>
              </a:r>
              <a:r>
                <a:rPr lang="en-US" sz="1600" b="1" dirty="0"/>
                <a:t>V</a:t>
              </a:r>
              <a:r>
                <a:rPr lang="en-US" sz="1600" b="1" baseline="-25000" dirty="0"/>
                <a:t>k</a:t>
              </a:r>
              <a:r>
                <a:rPr lang="en-US" sz="1600" b="1" dirty="0"/>
                <a:t> = </a:t>
              </a:r>
              <a:r>
                <a:rPr lang="en-US" sz="1600" b="1" dirty="0" smtClean="0"/>
                <a:t>34 </a:t>
              </a:r>
              <a:r>
                <a:rPr lang="en-US" sz="1600" b="1" dirty="0"/>
                <a:t>kV </a:t>
              </a:r>
              <a:endParaRPr lang="en-US" sz="1600" b="1" dirty="0" smtClean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en-US" sz="1600" b="1" dirty="0" smtClean="0"/>
            </a:p>
          </p:txBody>
        </p:sp>
        <p:sp>
          <p:nvSpPr>
            <p:cNvPr id="10" name="Right Arrow 9"/>
            <p:cNvSpPr/>
            <p:nvPr/>
          </p:nvSpPr>
          <p:spPr bwMode="auto">
            <a:xfrm rot="16200000">
              <a:off x="5419991" y="4171036"/>
              <a:ext cx="449318" cy="207816"/>
            </a:xfrm>
            <a:prstGeom prst="rightArrow">
              <a:avLst/>
            </a:prstGeom>
            <a:solidFill>
              <a:srgbClr val="0066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4972010" y="4614057"/>
              <a:ext cx="91440" cy="9144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5411902" y="5360208"/>
              <a:ext cx="91440" cy="9144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409276" y="5119512"/>
              <a:ext cx="91440" cy="91440"/>
            </a:xfrm>
            <a:prstGeom prst="ellipse">
              <a:avLst/>
            </a:prstGeom>
            <a:solidFill>
              <a:srgbClr val="9933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rgbClr val="323265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9512" y="1492506"/>
            <a:ext cx="4072009" cy="2800590"/>
            <a:chOff x="179512" y="1348489"/>
            <a:chExt cx="4072009" cy="2800590"/>
          </a:xfrm>
        </p:grpSpPr>
        <p:grpSp>
          <p:nvGrpSpPr>
            <p:cNvPr id="5" name="Group 4"/>
            <p:cNvGrpSpPr/>
            <p:nvPr/>
          </p:nvGrpSpPr>
          <p:grpSpPr>
            <a:xfrm>
              <a:off x="179512" y="1348489"/>
              <a:ext cx="4072009" cy="2800590"/>
              <a:chOff x="251520" y="779618"/>
              <a:chExt cx="4144017" cy="3022315"/>
            </a:xfrm>
          </p:grpSpPr>
          <p:pic>
            <p:nvPicPr>
              <p:cNvPr id="7" name="Picture 6"/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082121"/>
                <a:ext cx="4144017" cy="271981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" name="TextBox 5"/>
              <p:cNvSpPr txBox="1"/>
              <p:nvPr/>
            </p:nvSpPr>
            <p:spPr bwMode="auto">
              <a:xfrm>
                <a:off x="2462239" y="2370094"/>
                <a:ext cx="1233505" cy="69750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smtClean="0"/>
                  <a:t>V</a:t>
                </a:r>
                <a:r>
                  <a:rPr lang="en-US" b="1" baseline="-25000" dirty="0" smtClean="0"/>
                  <a:t>k</a:t>
                </a:r>
                <a:r>
                  <a:rPr lang="en-US" b="1" dirty="0" smtClean="0"/>
                  <a:t> = 48 kV</a:t>
                </a:r>
              </a:p>
              <a:p>
                <a:r>
                  <a:rPr lang="en-US" b="1" dirty="0" smtClean="0"/>
                  <a:t>Class-C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 bwMode="auto">
              <a:xfrm>
                <a:off x="1270284" y="779618"/>
                <a:ext cx="230531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Power Transfer Curve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899592" y="1772816"/>
              <a:ext cx="931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75000"/>
                    </a:schemeClr>
                  </a:solidFill>
                </a:rPr>
                <a:t>1.2 MW</a:t>
              </a:r>
              <a:endParaRPr 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1835696" y="1988840"/>
              <a:ext cx="432048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5-Point Star 18"/>
            <p:cNvSpPr/>
            <p:nvPr/>
          </p:nvSpPr>
          <p:spPr>
            <a:xfrm>
              <a:off x="2411760" y="2060848"/>
              <a:ext cx="216024" cy="216024"/>
            </a:xfrm>
            <a:prstGeom prst="star5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380312" y="1916832"/>
            <a:ext cx="1072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668344" y="2636912"/>
            <a:ext cx="61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45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3854919"/>
            <a:ext cx="3779912" cy="300308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19</a:t>
            </a:fld>
            <a:endParaRPr lang="sv-SE"/>
          </a:p>
        </p:txBody>
      </p:sp>
      <p:sp>
        <p:nvSpPr>
          <p:cNvPr id="6" name="TextBox 5"/>
          <p:cNvSpPr txBox="1"/>
          <p:nvPr/>
        </p:nvSpPr>
        <p:spPr>
          <a:xfrm>
            <a:off x="4572000" y="1484784"/>
            <a:ext cx="432048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Thales/CPI</a:t>
            </a:r>
          </a:p>
          <a:p>
            <a:r>
              <a:rPr lang="en-US" sz="2000" dirty="0"/>
              <a:t>Design Review </a:t>
            </a:r>
            <a:r>
              <a:rPr lang="en-US" sz="2000" dirty="0" smtClean="0"/>
              <a:t>Complete</a:t>
            </a:r>
          </a:p>
          <a:p>
            <a:r>
              <a:rPr lang="en-US" sz="2000" dirty="0" smtClean="0"/>
              <a:t>Long </a:t>
            </a:r>
            <a:r>
              <a:rPr lang="en-US" sz="2000" dirty="0"/>
              <a:t>lead procurement well advanced</a:t>
            </a:r>
          </a:p>
          <a:p>
            <a:r>
              <a:rPr lang="en-US" sz="2000" dirty="0" smtClean="0"/>
              <a:t>IOT manufacture expected to complete July</a:t>
            </a:r>
          </a:p>
          <a:p>
            <a:r>
              <a:rPr lang="en-US" sz="2000" dirty="0" smtClean="0"/>
              <a:t>Incorporation with external circuits and ‘internal (CERN) factory testing: September</a:t>
            </a:r>
          </a:p>
          <a:p>
            <a:endParaRPr lang="en-US" sz="2000" dirty="0" smtClean="0"/>
          </a:p>
          <a:p>
            <a:r>
              <a:rPr lang="en-US" sz="2000" dirty="0" smtClean="0"/>
              <a:t>FAT: October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340768"/>
            <a:ext cx="4248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L3</a:t>
            </a:r>
          </a:p>
          <a:p>
            <a:r>
              <a:rPr lang="en-US" sz="2000" dirty="0" smtClean="0"/>
              <a:t>Single beam tests complete</a:t>
            </a:r>
          </a:p>
          <a:p>
            <a:r>
              <a:rPr lang="en-US" sz="2000" dirty="0" smtClean="0"/>
              <a:t>Design Review Complete</a:t>
            </a:r>
          </a:p>
          <a:p>
            <a:r>
              <a:rPr lang="en-US" sz="2000" dirty="0" smtClean="0"/>
              <a:t>Long lead procurement well advanced</a:t>
            </a:r>
          </a:p>
          <a:p>
            <a:r>
              <a:rPr lang="en-US" sz="2000" dirty="0" smtClean="0"/>
              <a:t>MBIOT and circuits currently in manufacture</a:t>
            </a:r>
          </a:p>
          <a:p>
            <a:r>
              <a:rPr lang="en-US" sz="2000" dirty="0" smtClean="0"/>
              <a:t>‘Internal’ factory testing: March</a:t>
            </a:r>
          </a:p>
          <a:p>
            <a:r>
              <a:rPr lang="en-US" sz="2000" dirty="0" smtClean="0"/>
              <a:t>FAT March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5373216"/>
            <a:ext cx="4162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Both IOTs on schedule for delivery within 24 Months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149080"/>
            <a:ext cx="16561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Output Cavity under cold test</a:t>
            </a:r>
            <a:endParaRPr lang="en-US" dirty="0"/>
          </a:p>
        </p:txBody>
      </p:sp>
      <p:pic>
        <p:nvPicPr>
          <p:cNvPr id="9" name="Picture 29" descr="L-3BLACK 300dp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6209928"/>
            <a:ext cx="122847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2614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alphaModFix amt="5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5890" y="1484784"/>
            <a:ext cx="3268110" cy="2663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European Spallation Source (ESS) will house the most powerful proton linac built.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87" y="1484784"/>
            <a:ext cx="6048672" cy="2520279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Average beam power of 5 </a:t>
            </a:r>
            <a:r>
              <a:rPr lang="en-GB" dirty="0"/>
              <a:t>MW (Peak &gt; 130 MW RF) </a:t>
            </a:r>
          </a:p>
          <a:p>
            <a:pPr lvl="1"/>
            <a:r>
              <a:rPr lang="en-US" dirty="0" smtClean="0"/>
              <a:t>Acceleration of 62.5 mA to 2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Pulse length of </a:t>
            </a:r>
            <a:r>
              <a:rPr lang="en-US" dirty="0" smtClean="0">
                <a:solidFill>
                  <a:srgbClr val="FF0000"/>
                </a:solidFill>
              </a:rPr>
              <a:t>2.86 </a:t>
            </a:r>
            <a:r>
              <a:rPr lang="en-US" dirty="0" err="1" smtClean="0">
                <a:solidFill>
                  <a:srgbClr val="FF0000"/>
                </a:solidFill>
              </a:rPr>
              <a:t>ms</a:t>
            </a:r>
            <a:r>
              <a:rPr lang="en-US" dirty="0" smtClean="0"/>
              <a:t> at a rate of </a:t>
            </a:r>
            <a:r>
              <a:rPr lang="en-US" dirty="0" smtClean="0">
                <a:solidFill>
                  <a:srgbClr val="FF0000"/>
                </a:solidFill>
              </a:rPr>
              <a:t>14 Hz </a:t>
            </a:r>
            <a:r>
              <a:rPr lang="en-US" dirty="0" smtClean="0"/>
              <a:t>(4% duty factor)</a:t>
            </a:r>
            <a:endParaRPr lang="en-GB" dirty="0"/>
          </a:p>
          <a:p>
            <a:endParaRPr lang="en-GB" dirty="0" smtClean="0"/>
          </a:p>
          <a:p>
            <a:endParaRPr lang="en-US" dirty="0" smtClean="0"/>
          </a:p>
        </p:txBody>
      </p:sp>
      <p:pic>
        <p:nvPicPr>
          <p:cNvPr id="4" name="Picture 3" descr="Optimus_PLus_PastedGraphic_old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769" y="5469084"/>
            <a:ext cx="9144000" cy="1388916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21340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2555776" y="3861048"/>
            <a:ext cx="6480720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97% of the acceleration is provided by superconducting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cavities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O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ver 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150 individual high power RF sources 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2400" dirty="0">
                <a:solidFill>
                  <a:schemeClr val="bg1">
                    <a:lumMod val="50000"/>
                  </a:schemeClr>
                </a:solidFill>
              </a:rPr>
              <a:t>with 80% requiring over 1.1 MW of peak RF power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7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861048"/>
            <a:ext cx="2808312" cy="172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44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Extended testing to include:</a:t>
            </a:r>
          </a:p>
          <a:p>
            <a:pPr lvl="1"/>
            <a:r>
              <a:rPr lang="en-US" dirty="0" smtClean="0"/>
              <a:t>Repeat of FAT</a:t>
            </a:r>
          </a:p>
          <a:p>
            <a:pPr lvl="1"/>
            <a:r>
              <a:rPr lang="en-US" dirty="0" smtClean="0"/>
              <a:t>Operation at additional operating points</a:t>
            </a:r>
          </a:p>
          <a:p>
            <a:pPr lvl="1"/>
            <a:r>
              <a:rPr lang="en-US" dirty="0" smtClean="0"/>
              <a:t>Performance with one or more beam </a:t>
            </a:r>
            <a:r>
              <a:rPr lang="en-US" dirty="0" smtClean="0"/>
              <a:t>off</a:t>
            </a:r>
          </a:p>
          <a:p>
            <a:pPr lvl="1"/>
            <a:r>
              <a:rPr lang="en-US" dirty="0" smtClean="0"/>
              <a:t>Emission and phase variation between beams</a:t>
            </a:r>
            <a:endParaRPr lang="en-US" dirty="0" smtClean="0"/>
          </a:p>
          <a:p>
            <a:pPr lvl="1"/>
            <a:r>
              <a:rPr lang="en-US" dirty="0" smtClean="0"/>
              <a:t>Extended soak testing</a:t>
            </a:r>
          </a:p>
          <a:p>
            <a:endParaRPr lang="en-US" dirty="0" smtClean="0"/>
          </a:p>
          <a:p>
            <a:r>
              <a:rPr lang="en-US" dirty="0" smtClean="0"/>
              <a:t>2016/17 should prove very exciting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618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0648"/>
            <a:ext cx="34644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Acknowledgements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91683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Special thanks to </a:t>
            </a:r>
          </a:p>
          <a:p>
            <a:endParaRPr lang="en-US" sz="2800" dirty="0"/>
          </a:p>
          <a:p>
            <a:r>
              <a:rPr lang="en-US" sz="2800" dirty="0" smtClean="0"/>
              <a:t>Thales, CPI and L3 for agreeing to publish some of the design details, calculations and predictions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30424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256"/>
            <a:ext cx="8229600" cy="1143000"/>
          </a:xfrm>
        </p:spPr>
        <p:txBody>
          <a:bodyPr/>
          <a:lstStyle/>
          <a:p>
            <a:r>
              <a:rPr lang="en-US" dirty="0" smtClean="0"/>
              <a:t>ESS accelerator power profile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1192" y="6428358"/>
            <a:ext cx="2133600" cy="365125"/>
          </a:xfrm>
        </p:spPr>
        <p:txBody>
          <a:bodyPr/>
          <a:lstStyle/>
          <a:p>
            <a:fld id="{551115BC-487E-4422-894C-CB7CD3E79223}" type="slidenum">
              <a:rPr lang="sv-SE" smtClean="0"/>
              <a:t>3</a:t>
            </a:fld>
            <a:endParaRPr lang="sv-S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996952"/>
            <a:ext cx="5633549" cy="3168352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3712" y="2708920"/>
            <a:ext cx="3096344" cy="273408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Normal-conducting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</a:rPr>
              <a:t>Linac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3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One RFQ and 5 DTL tanks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6 off 352 MHz klystrons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3 MW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3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13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3 Solid state amplifiers for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</a:rPr>
              <a:t>bunchers</a:t>
            </a:r>
            <a:endParaRPr lang="en-US" sz="20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352 MHz, 30 kW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1412776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Average beam power: 5 MW &gt; 130 MW peak</a:t>
            </a:r>
          </a:p>
          <a:p>
            <a:r>
              <a:rPr lang="en-US" sz="2000" dirty="0" smtClean="0"/>
              <a:t>Pulse repetition rate: 14 Hz</a:t>
            </a:r>
          </a:p>
          <a:p>
            <a:r>
              <a:rPr lang="en-US" sz="2000" dirty="0" smtClean="0"/>
              <a:t>Beam pulse length: 2.86 </a:t>
            </a:r>
            <a:r>
              <a:rPr lang="en-US" sz="2000" dirty="0" err="1" smtClean="0"/>
              <a:t>ms</a:t>
            </a:r>
            <a:endParaRPr lang="en-US" sz="20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4067944" y="1988840"/>
            <a:ext cx="1656184" cy="12105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26 spoke cavities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352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MHz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Tetrodes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6136" y="1556792"/>
            <a:ext cx="2952328" cy="902811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36 Medium beta 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cavities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704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MHz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1.5 MW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Klystrons</a:t>
            </a:r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12160" y="4365104"/>
            <a:ext cx="2718048" cy="1323439"/>
          </a:xfrm>
          <a:prstGeom prst="rect">
            <a:avLst/>
          </a:prstGeom>
          <a:solidFill>
            <a:srgbClr val="DCE6F2"/>
          </a:solidFill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>
                    <a:lumMod val="50000"/>
                  </a:schemeClr>
                </a:solidFill>
              </a:rPr>
              <a:t>84 High beta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cavities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: 704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MHz</a:t>
            </a:r>
          </a:p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1.2 MW MB 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IOTs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(klystrons as backup)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427984" y="3212976"/>
            <a:ext cx="432048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652120" y="2492896"/>
            <a:ext cx="108012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948264" y="3501008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5652120" y="2780928"/>
            <a:ext cx="2952328" cy="1584176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7504" y="5517232"/>
            <a:ext cx="3672408" cy="1384995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Installation after 2020. Time to develop a new source </a:t>
            </a:r>
            <a:endParaRPr lang="en-US" sz="2800" b="1" dirty="0"/>
          </a:p>
        </p:txBody>
      </p:sp>
      <p:cxnSp>
        <p:nvCxnSpPr>
          <p:cNvPr id="14" name="Straight Arrow Connector 13"/>
          <p:cNvCxnSpPr>
            <a:endCxn id="4" idx="3"/>
          </p:cNvCxnSpPr>
          <p:nvPr/>
        </p:nvCxnSpPr>
        <p:spPr>
          <a:xfrm flipV="1">
            <a:off x="3779912" y="4133107"/>
            <a:ext cx="2304566" cy="2104205"/>
          </a:xfrm>
          <a:prstGeom prst="straightConnector1">
            <a:avLst/>
          </a:prstGeom>
          <a:ln w="571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822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2171" y="260648"/>
            <a:ext cx="5904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Main Principles</a:t>
            </a:r>
            <a:endParaRPr lang="en-US" sz="3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60787" y="3861048"/>
            <a:ext cx="2154744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IOT</a:t>
            </a:r>
          </a:p>
          <a:p>
            <a:pPr algn="ctr"/>
            <a:r>
              <a:rPr lang="en-US" b="1" dirty="0" smtClean="0"/>
              <a:t>(</a:t>
            </a:r>
            <a:r>
              <a:rPr lang="en-US" b="1" u="sng" dirty="0" smtClean="0"/>
              <a:t>Density</a:t>
            </a:r>
            <a:r>
              <a:rPr lang="en-US" b="1" dirty="0" smtClean="0"/>
              <a:t> modulated)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31877" y="6362121"/>
            <a:ext cx="2107875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Biased Control Grid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706" y="4824407"/>
            <a:ext cx="105705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RF input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6564872" y="1627868"/>
            <a:ext cx="11982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RF output</a:t>
            </a:r>
            <a:endParaRPr lang="en-US" dirty="0"/>
          </a:p>
        </p:txBody>
      </p:sp>
      <p:sp>
        <p:nvSpPr>
          <p:cNvPr id="123" name="TextBox 122"/>
          <p:cNvSpPr txBox="1"/>
          <p:nvPr/>
        </p:nvSpPr>
        <p:spPr>
          <a:xfrm>
            <a:off x="2357574" y="1621300"/>
            <a:ext cx="1057050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RF input</a:t>
            </a:r>
            <a:endParaRPr lang="en-US" dirty="0"/>
          </a:p>
        </p:txBody>
      </p:sp>
      <p:sp>
        <p:nvSpPr>
          <p:cNvPr id="124" name="TextBox 123"/>
          <p:cNvSpPr txBox="1"/>
          <p:nvPr/>
        </p:nvSpPr>
        <p:spPr>
          <a:xfrm>
            <a:off x="3323215" y="6362121"/>
            <a:ext cx="119827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RF output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6885800" y="2276872"/>
            <a:ext cx="1095485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dirty="0" smtClean="0"/>
              <a:t>Collector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0" y="1988840"/>
            <a:ext cx="1787741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Cathode</a:t>
            </a:r>
          </a:p>
          <a:p>
            <a:r>
              <a:rPr lang="en-US" dirty="0" smtClean="0"/>
              <a:t>(DC Beam)</a:t>
            </a:r>
          </a:p>
        </p:txBody>
      </p:sp>
      <p:grpSp>
        <p:nvGrpSpPr>
          <p:cNvPr id="159" name="Group 158"/>
          <p:cNvGrpSpPr/>
          <p:nvPr/>
        </p:nvGrpSpPr>
        <p:grpSpPr>
          <a:xfrm>
            <a:off x="519809" y="4125760"/>
            <a:ext cx="4504742" cy="2543171"/>
            <a:chOff x="650858" y="3707240"/>
            <a:chExt cx="4504742" cy="2543171"/>
          </a:xfrm>
        </p:grpSpPr>
        <p:grpSp>
          <p:nvGrpSpPr>
            <p:cNvPr id="132" name="Group 131"/>
            <p:cNvGrpSpPr/>
            <p:nvPr/>
          </p:nvGrpSpPr>
          <p:grpSpPr>
            <a:xfrm>
              <a:off x="650858" y="3707240"/>
              <a:ext cx="4504742" cy="2543171"/>
              <a:chOff x="650859" y="3687264"/>
              <a:chExt cx="4504742" cy="2543171"/>
            </a:xfrm>
          </p:grpSpPr>
          <p:sp>
            <p:nvSpPr>
              <p:cNvPr id="80" name="Block Arc 79"/>
              <p:cNvSpPr/>
              <p:nvPr/>
            </p:nvSpPr>
            <p:spPr>
              <a:xfrm rot="16200000">
                <a:off x="990883" y="4522472"/>
                <a:ext cx="974601" cy="471013"/>
              </a:xfrm>
              <a:prstGeom prst="blockArc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1519745" y="4033490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2328797" y="4033490"/>
                <a:ext cx="0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2827527" y="4033490"/>
                <a:ext cx="310321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2328797" y="4431009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337339" y="4428898"/>
                <a:ext cx="1818262" cy="211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2827527" y="3687264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2827527" y="3687264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>
                <a:off x="3337339" y="4053466"/>
                <a:ext cx="299240" cy="37754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636578" y="3707240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5155601" y="4437131"/>
                <a:ext cx="0" cy="29345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Down Arrow 90"/>
              <p:cNvSpPr/>
              <p:nvPr/>
            </p:nvSpPr>
            <p:spPr>
              <a:xfrm rot="18433636">
                <a:off x="883590" y="4693058"/>
                <a:ext cx="159128" cy="624590"/>
              </a:xfrm>
              <a:prstGeom prst="down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Up Arrow 91"/>
              <p:cNvSpPr/>
              <p:nvPr/>
            </p:nvSpPr>
            <p:spPr>
              <a:xfrm flipV="1">
                <a:off x="3056722" y="5545116"/>
                <a:ext cx="360863" cy="685319"/>
              </a:xfrm>
              <a:prstGeom prst="up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3" name="Straight Connector 92"/>
              <p:cNvCxnSpPr/>
              <p:nvPr/>
            </p:nvCxnSpPr>
            <p:spPr>
              <a:xfrm rot="10800000" flipH="1">
                <a:off x="1519745" y="5476834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10800000" flipH="1">
                <a:off x="2328797" y="5079315"/>
                <a:ext cx="0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0800000" flipH="1">
                <a:off x="2827527" y="5079315"/>
                <a:ext cx="310321" cy="397519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0800000" flipH="1">
                <a:off x="2328797" y="5079315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3337339" y="5079315"/>
                <a:ext cx="1818261" cy="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0800000" flipH="1">
                <a:off x="2827527" y="5476834"/>
                <a:ext cx="0" cy="346226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10800000" flipH="1">
                <a:off x="2827527" y="5823060"/>
                <a:ext cx="80905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0800000">
                <a:off x="3337339" y="5079315"/>
                <a:ext cx="299240" cy="37754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H="1" flipV="1">
                <a:off x="3636578" y="5456858"/>
                <a:ext cx="1" cy="366202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flipH="1">
                <a:off x="5155600" y="4734765"/>
                <a:ext cx="1" cy="34455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Freeform 120"/>
              <p:cNvSpPr/>
              <p:nvPr/>
            </p:nvSpPr>
            <p:spPr>
              <a:xfrm>
                <a:off x="1563630" y="4431010"/>
                <a:ext cx="108858" cy="94102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V="1">
                <a:off x="1533702" y="4918074"/>
                <a:ext cx="138786" cy="161239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6" name="Group 105"/>
              <p:cNvGrpSpPr/>
              <p:nvPr/>
            </p:nvGrpSpPr>
            <p:grpSpPr>
              <a:xfrm>
                <a:off x="1408920" y="4428897"/>
                <a:ext cx="263569" cy="648345"/>
                <a:chOff x="3051175" y="4972853"/>
                <a:chExt cx="218854" cy="465271"/>
              </a:xfrm>
              <a:solidFill>
                <a:schemeClr val="accent6"/>
              </a:solidFill>
              <a:effectLst/>
            </p:grpSpPr>
            <p:sp>
              <p:nvSpPr>
                <p:cNvPr id="115" name="Block Arc 114"/>
                <p:cNvSpPr/>
                <p:nvPr/>
              </p:nvSpPr>
              <p:spPr>
                <a:xfrm rot="16200000">
                  <a:off x="2941401" y="5109497"/>
                  <a:ext cx="465271" cy="191984"/>
                </a:xfrm>
                <a:prstGeom prst="blockArc">
                  <a:avLst/>
                </a:prstGeom>
                <a:grp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3083646" y="5041900"/>
                  <a:ext cx="95993" cy="47625"/>
                </a:xfrm>
                <a:prstGeom prst="line">
                  <a:avLst/>
                </a:prstGeom>
                <a:grpFill/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3089033" y="5340351"/>
                  <a:ext cx="71556" cy="38101"/>
                </a:xfrm>
                <a:prstGeom prst="line">
                  <a:avLst/>
                </a:prstGeom>
                <a:grpFill/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3051175" y="5205489"/>
                  <a:ext cx="98425" cy="0"/>
                </a:xfrm>
                <a:prstGeom prst="line">
                  <a:avLst/>
                </a:prstGeom>
                <a:grpFill/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7" name="Oval 106"/>
              <p:cNvSpPr/>
              <p:nvPr/>
            </p:nvSpPr>
            <p:spPr>
              <a:xfrm>
                <a:off x="1533701" y="4507906"/>
                <a:ext cx="242944" cy="433092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085853" y="4590553"/>
                <a:ext cx="242944" cy="267799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620146" y="4608103"/>
                <a:ext cx="242944" cy="267799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3144027" y="4591476"/>
                <a:ext cx="242944" cy="267799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1" name="Straight Connector 110"/>
              <p:cNvCxnSpPr>
                <a:stCxn id="121" idx="0"/>
              </p:cNvCxnSpPr>
              <p:nvPr/>
            </p:nvCxnSpPr>
            <p:spPr>
              <a:xfrm flipV="1">
                <a:off x="1563630" y="4189920"/>
                <a:ext cx="0" cy="24109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765934" y="4189918"/>
                <a:ext cx="797696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V="1">
                <a:off x="1550330" y="5103336"/>
                <a:ext cx="0" cy="2410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>
                <a:off x="752634" y="5341363"/>
                <a:ext cx="797696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" name="Left-Right-Up Arrow 154"/>
            <p:cNvSpPr/>
            <p:nvPr/>
          </p:nvSpPr>
          <p:spPr>
            <a:xfrm rot="5400000">
              <a:off x="3903834" y="4339354"/>
              <a:ext cx="503867" cy="845280"/>
            </a:xfrm>
            <a:prstGeom prst="leftRightUp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17727" y="1628800"/>
            <a:ext cx="7965988" cy="2191934"/>
            <a:chOff x="788544" y="1118533"/>
            <a:chExt cx="7965988" cy="2191934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178264" y="1850557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316264" y="1850557"/>
              <a:ext cx="0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017770" y="1850557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316264" y="2174848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34864" y="2174848"/>
              <a:ext cx="997698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017770" y="1568110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17770" y="1568110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734864" y="1866853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155770" y="1584406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351574" y="1850557"/>
              <a:ext cx="380988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351574" y="1590241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351574" y="1590241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068668" y="1888984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489574" y="1606537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068668" y="2196979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489575" y="2196979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957246" y="2198189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747736" y="1873898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747736" y="1591450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747736" y="1591450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464830" y="1890194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885736" y="1607746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464830" y="2196979"/>
              <a:ext cx="2289702" cy="121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8754532" y="2198189"/>
              <a:ext cx="0" cy="239393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Down Arrow 39"/>
            <p:cNvSpPr/>
            <p:nvPr/>
          </p:nvSpPr>
          <p:spPr>
            <a:xfrm>
              <a:off x="3485441" y="1118533"/>
              <a:ext cx="249423" cy="635913"/>
            </a:xfrm>
            <a:prstGeom prst="down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Up Arrow 40"/>
            <p:cNvSpPr/>
            <p:nvPr/>
          </p:nvSpPr>
          <p:spPr>
            <a:xfrm>
              <a:off x="6040178" y="1130203"/>
              <a:ext cx="507584" cy="759990"/>
            </a:xfrm>
            <a:prstGeom prst="up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10800000" flipH="1">
              <a:off x="1178264" y="3028020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 flipH="1">
              <a:off x="2316264" y="2703728"/>
              <a:ext cx="0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10800000" flipH="1">
              <a:off x="3017770" y="2703728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0800000" flipH="1">
              <a:off x="2316264" y="2703728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0800000" flipH="1">
              <a:off x="3734864" y="2703728"/>
              <a:ext cx="997698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0800000" flipH="1">
              <a:off x="3017770" y="3028020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0800000" flipH="1">
              <a:off x="3017770" y="3310467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3734864" y="2703728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0800000" flipH="1">
              <a:off x="4155770" y="3011724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351574" y="2703729"/>
              <a:ext cx="380988" cy="30216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0800000" flipH="1">
              <a:off x="4351574" y="3005889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0800000" flipH="1">
              <a:off x="4351574" y="3288336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0800000">
              <a:off x="5068668" y="2681597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0800000" flipH="1">
              <a:off x="5489573" y="2989593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0800000" flipH="1">
              <a:off x="5068668" y="2681597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0800000" flipH="1">
              <a:off x="5489575" y="2681597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0800000" flipH="1">
              <a:off x="5957246" y="2680388"/>
              <a:ext cx="242571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 flipH="1">
              <a:off x="5747736" y="2680388"/>
              <a:ext cx="436493" cy="324291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0800000" flipH="1">
              <a:off x="5747736" y="3004679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0800000" flipH="1">
              <a:off x="5747736" y="3287127"/>
              <a:ext cx="1138000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0800000">
              <a:off x="6464830" y="2680388"/>
              <a:ext cx="420907" cy="30799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0800000" flipH="1">
              <a:off x="6885736" y="2988383"/>
              <a:ext cx="0" cy="282447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0800000" flipH="1">
              <a:off x="6464830" y="2680388"/>
              <a:ext cx="2289702" cy="121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8754532" y="2417653"/>
              <a:ext cx="0" cy="263945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 51"/>
            <p:cNvSpPr/>
            <p:nvPr/>
          </p:nvSpPr>
          <p:spPr>
            <a:xfrm rot="150843">
              <a:off x="1142515" y="2256328"/>
              <a:ext cx="1083028" cy="98197"/>
            </a:xfrm>
            <a:custGeom>
              <a:avLst/>
              <a:gdLst>
                <a:gd name="connsiteX0" fmla="*/ 0 w 1325184"/>
                <a:gd name="connsiteY0" fmla="*/ 0 h 477552"/>
                <a:gd name="connsiteX1" fmla="*/ 653389 w 1325184"/>
                <a:gd name="connsiteY1" fmla="*/ 414102 h 477552"/>
                <a:gd name="connsiteX2" fmla="*/ 1325184 w 1325184"/>
                <a:gd name="connsiteY2" fmla="*/ 469316 h 477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5184" h="477552">
                  <a:moveTo>
                    <a:pt x="0" y="0"/>
                  </a:moveTo>
                  <a:cubicBezTo>
                    <a:pt x="216262" y="167941"/>
                    <a:pt x="432525" y="335883"/>
                    <a:pt x="653389" y="414102"/>
                  </a:cubicBezTo>
                  <a:cubicBezTo>
                    <a:pt x="874253" y="492321"/>
                    <a:pt x="1099718" y="480818"/>
                    <a:pt x="1325184" y="469316"/>
                  </a:cubicBezTo>
                </a:path>
              </a:pathLst>
            </a:custGeom>
            <a:ln w="57150" cmpd="sng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 rot="21339739" flipV="1">
              <a:off x="1197806" y="2497922"/>
              <a:ext cx="696853" cy="147652"/>
            </a:xfrm>
            <a:custGeom>
              <a:avLst/>
              <a:gdLst>
                <a:gd name="connsiteX0" fmla="*/ 0 w 1325184"/>
                <a:gd name="connsiteY0" fmla="*/ 0 h 477552"/>
                <a:gd name="connsiteX1" fmla="*/ 653389 w 1325184"/>
                <a:gd name="connsiteY1" fmla="*/ 414102 h 477552"/>
                <a:gd name="connsiteX2" fmla="*/ 1325184 w 1325184"/>
                <a:gd name="connsiteY2" fmla="*/ 469316 h 477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5184" h="477552">
                  <a:moveTo>
                    <a:pt x="0" y="0"/>
                  </a:moveTo>
                  <a:cubicBezTo>
                    <a:pt x="216262" y="167941"/>
                    <a:pt x="432525" y="335883"/>
                    <a:pt x="653389" y="414102"/>
                  </a:cubicBezTo>
                  <a:cubicBezTo>
                    <a:pt x="874253" y="492321"/>
                    <a:pt x="1099718" y="480818"/>
                    <a:pt x="1325184" y="469316"/>
                  </a:cubicBezTo>
                </a:path>
              </a:pathLst>
            </a:custGeom>
            <a:ln w="57150" cmpd="sng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2827526" y="2333272"/>
              <a:ext cx="1066795" cy="16878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847735" y="2321302"/>
              <a:ext cx="1053205" cy="20216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5068668" y="2321302"/>
              <a:ext cx="888578" cy="20216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293970" y="2305001"/>
              <a:ext cx="341719" cy="21846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Block Arc 13"/>
            <p:cNvSpPr/>
            <p:nvPr/>
          </p:nvSpPr>
          <p:spPr>
            <a:xfrm rot="16200000">
              <a:off x="722270" y="2110326"/>
              <a:ext cx="795068" cy="662520"/>
            </a:xfrm>
            <a:prstGeom prst="blockArc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6" name="Left-Right-Up Arrow 155"/>
            <p:cNvSpPr/>
            <p:nvPr/>
          </p:nvSpPr>
          <p:spPr>
            <a:xfrm rot="5400000">
              <a:off x="7092878" y="2014942"/>
              <a:ext cx="323590" cy="845280"/>
            </a:xfrm>
            <a:prstGeom prst="leftRightUpArrow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72487" y="2333260"/>
              <a:ext cx="1812954" cy="16878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ight Arrow 146"/>
            <p:cNvSpPr/>
            <p:nvPr/>
          </p:nvSpPr>
          <p:spPr>
            <a:xfrm>
              <a:off x="962556" y="2074999"/>
              <a:ext cx="814088" cy="725165"/>
            </a:xfrm>
            <a:prstGeom prst="rightArrow">
              <a:avLst>
                <a:gd name="adj1" fmla="val 50000"/>
                <a:gd name="adj2" fmla="val 47752"/>
              </a:avLst>
            </a:prstGeom>
            <a:solidFill>
              <a:schemeClr val="tx2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0" name="Picture 119" descr="Screen Shot 2013-03-27 at 11.31.5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1693" y="3284984"/>
            <a:ext cx="1755616" cy="1370281"/>
          </a:xfrm>
          <a:prstGeom prst="rect">
            <a:avLst/>
          </a:prstGeom>
        </p:spPr>
      </p:pic>
      <p:pic>
        <p:nvPicPr>
          <p:cNvPr id="122" name="Picture 121" descr="Screen Shot 2013-03-27 at 11.31.5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5195571"/>
            <a:ext cx="1975386" cy="1655368"/>
          </a:xfrm>
          <a:prstGeom prst="rect">
            <a:avLst/>
          </a:prstGeom>
        </p:spPr>
      </p:pic>
      <p:sp>
        <p:nvSpPr>
          <p:cNvPr id="125" name="TextBox 124"/>
          <p:cNvSpPr txBox="1"/>
          <p:nvPr/>
        </p:nvSpPr>
        <p:spPr>
          <a:xfrm>
            <a:off x="128795" y="1340768"/>
            <a:ext cx="2207155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Klystron</a:t>
            </a:r>
          </a:p>
          <a:p>
            <a:pPr algn="ctr"/>
            <a:r>
              <a:rPr lang="en-US" b="1" dirty="0" smtClean="0"/>
              <a:t>(</a:t>
            </a:r>
            <a:r>
              <a:rPr lang="en-US" b="1" u="sng" dirty="0" smtClean="0"/>
              <a:t>Velocity </a:t>
            </a:r>
            <a:r>
              <a:rPr lang="en-US" b="1" dirty="0" smtClean="0"/>
              <a:t>modulated</a:t>
            </a:r>
            <a:r>
              <a:rPr lang="en-US" b="1" dirty="0" smtClean="0"/>
              <a:t>)</a:t>
            </a:r>
            <a:endParaRPr lang="en-US" b="1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111628" y="5521857"/>
            <a:ext cx="284778" cy="840264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881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  <p:bldP spid="3" grpId="0"/>
      <p:bldP spid="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1" y="35437"/>
            <a:ext cx="7139136" cy="1143000"/>
          </a:xfrm>
        </p:spPr>
        <p:txBody>
          <a:bodyPr/>
          <a:lstStyle/>
          <a:p>
            <a:r>
              <a:rPr lang="en-US" dirty="0" smtClean="0"/>
              <a:t>Key advantages of 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89654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High efficiency even when operating ‘backed-off’ for reduced RF output or regulation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Good linearity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Small and compact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Power is pulsed by RF instead of HV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Lower operating voltage </a:t>
            </a:r>
          </a:p>
          <a:p>
            <a:pPr>
              <a:buFont typeface="Lucida Grande"/>
              <a:buChar char="X"/>
            </a:pPr>
            <a:r>
              <a:rPr lang="en-US" dirty="0" smtClean="0"/>
              <a:t>Lower Gain therefore needs more drive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Particularly beneficial for machines with:</a:t>
            </a:r>
          </a:p>
          <a:p>
            <a:pPr lvl="1"/>
            <a:r>
              <a:rPr lang="en-US" sz="2800" dirty="0"/>
              <a:t>V</a:t>
            </a:r>
            <a:r>
              <a:rPr lang="en-US" sz="2800" dirty="0" smtClean="0"/>
              <a:t>arying power loads</a:t>
            </a:r>
          </a:p>
          <a:p>
            <a:pPr lvl="1"/>
            <a:r>
              <a:rPr lang="en-US" sz="2800" dirty="0" smtClean="0"/>
              <a:t>Non uniform power profiles</a:t>
            </a:r>
          </a:p>
          <a:p>
            <a:pPr lvl="1"/>
            <a:r>
              <a:rPr lang="en-US" sz="2800" dirty="0" smtClean="0"/>
              <a:t>Margins for overhead for regulation</a:t>
            </a:r>
          </a:p>
          <a:p>
            <a:pPr lvl="1"/>
            <a:r>
              <a:rPr lang="en-US" sz="2800" dirty="0" smtClean="0"/>
              <a:t>One-to-one relationship with amplifier to accelerating structure</a:t>
            </a:r>
          </a:p>
          <a:p>
            <a:pPr lvl="1"/>
            <a:r>
              <a:rPr lang="en-US" sz="2800" dirty="0" smtClean="0"/>
              <a:t>High average power applications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9026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known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84784"/>
            <a:ext cx="5256584" cy="42130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7427168" cy="1143000"/>
          </a:xfrm>
        </p:spPr>
        <p:txBody>
          <a:bodyPr/>
          <a:lstStyle/>
          <a:p>
            <a:r>
              <a:rPr lang="en-GB" dirty="0" smtClean="0"/>
              <a:t>Efficiency comparison of Klystrons and IOTs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11960" y="3212976"/>
            <a:ext cx="95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Klystron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2420888"/>
            <a:ext cx="659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IOT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1916832"/>
            <a:ext cx="2540413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IOT measurements courtesy of M. Boyle,  L3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Based on broadcast IOT L</a:t>
            </a:r>
            <a:r>
              <a:rPr lang="en-GB" dirty="0">
                <a:solidFill>
                  <a:schemeClr val="tx2"/>
                </a:solidFill>
              </a:rPr>
              <a:t>-4444 </a:t>
            </a: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System setup limited by drive power and beam voltage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IOT setup for maximum gain (not efficiency) without breakdown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No optimisation of coupling, grid voltages etc. for different power levels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380672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Klystron assumed to have same saturated efficiency as the IOT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chemeClr val="accent2"/>
                </a:solidFill>
              </a:rPr>
              <a:t>No optimisation of coupling, voltages, </a:t>
            </a:r>
            <a:r>
              <a:rPr lang="en-GB" dirty="0" err="1" smtClean="0">
                <a:solidFill>
                  <a:schemeClr val="accent2"/>
                </a:solidFill>
              </a:rPr>
              <a:t>perveance</a:t>
            </a:r>
            <a:r>
              <a:rPr lang="en-GB" dirty="0" smtClean="0">
                <a:solidFill>
                  <a:schemeClr val="accent2"/>
                </a:solidFill>
              </a:rPr>
              <a:t> for different power levels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322785">
            <a:off x="3663357" y="187545"/>
            <a:ext cx="161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pple Chancery"/>
                <a:cs typeface="Apple Chancery"/>
              </a:rPr>
              <a:t>traditional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Apple Chancery"/>
              <a:cs typeface="Apple Chancery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995936" y="476672"/>
            <a:ext cx="360040" cy="288032"/>
          </a:xfrm>
          <a:custGeom>
            <a:avLst/>
            <a:gdLst>
              <a:gd name="connsiteX0" fmla="*/ 0 w 779287"/>
              <a:gd name="connsiteY0" fmla="*/ 0 h 418479"/>
              <a:gd name="connsiteX1" fmla="*/ 303056 w 779287"/>
              <a:gd name="connsiteY1" fmla="*/ 418479 h 418479"/>
              <a:gd name="connsiteX2" fmla="*/ 779287 w 779287"/>
              <a:gd name="connsiteY2" fmla="*/ 317467 h 41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9287" h="418479">
                <a:moveTo>
                  <a:pt x="0" y="0"/>
                </a:moveTo>
                <a:lnTo>
                  <a:pt x="303056" y="418479"/>
                </a:lnTo>
                <a:lnTo>
                  <a:pt x="779287" y="317467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97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ube-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88324" y="1746865"/>
            <a:ext cx="5987892" cy="4234381"/>
          </a:xfrm>
          <a:prstGeom prst="rect">
            <a:avLst/>
          </a:prstGeom>
        </p:spPr>
      </p:pic>
      <p:pic>
        <p:nvPicPr>
          <p:cNvPr id="5" name="Picture 4" descr="gun-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032864" y="1746866"/>
            <a:ext cx="5987891" cy="42343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376797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Typical Broadcast IOT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80312" y="980728"/>
            <a:ext cx="165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Courtesy of e2v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485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978"/>
            <a:ext cx="6779096" cy="1143000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Generation Light </a:t>
            </a:r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8</a:t>
            </a:fld>
            <a:endParaRPr lang="sv-SE"/>
          </a:p>
        </p:txBody>
      </p:sp>
      <p:pic>
        <p:nvPicPr>
          <p:cNvPr id="5" name="Picture 4" descr="Screen Shot 2013-06-10 at 13.45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21" y="2615839"/>
            <a:ext cx="2743200" cy="8255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609" y="3429000"/>
            <a:ext cx="2633640" cy="326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1412776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Three 500 MHz 300 kW amplifier for Storage Ring:  4 x 80 kW IOT combined</a:t>
            </a:r>
          </a:p>
          <a:p>
            <a:r>
              <a:rPr lang="en-US" sz="2000" dirty="0" smtClean="0"/>
              <a:t>One 80 kW for the Booster</a:t>
            </a:r>
          </a:p>
          <a:p>
            <a:r>
              <a:rPr lang="en-US" sz="2000" dirty="0" smtClean="0"/>
              <a:t>IOTs from E2V</a:t>
            </a:r>
            <a:endParaRPr lang="en-US" sz="2000" dirty="0"/>
          </a:p>
        </p:txBody>
      </p:sp>
      <p:pic>
        <p:nvPicPr>
          <p:cNvPr id="8" name="Picture 7" descr="E2V0120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10" y="3407927"/>
            <a:ext cx="1086032" cy="3284984"/>
          </a:xfrm>
          <a:prstGeom prst="rect">
            <a:avLst/>
          </a:prstGeom>
          <a:noFill/>
        </p:spPr>
      </p:pic>
      <p:pic>
        <p:nvPicPr>
          <p:cNvPr id="9" name="Picture 2" descr="\\STORAGE\Accelerators\RF&amp;Diagnostics\@CELLS\RF\1_Installation\Z_Pictures\20101104_IOT_Cabinet\IOT_Cabinet 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207" y="2852936"/>
            <a:ext cx="2911793" cy="3882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Screen Shot 2013-06-10 at 10.53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5805264"/>
            <a:ext cx="1555058" cy="9180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55480" y="1412776"/>
            <a:ext cx="4211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 RF plants of 160 kW </a:t>
            </a:r>
          </a:p>
          <a:p>
            <a:r>
              <a:rPr lang="en-US" sz="2000" dirty="0" smtClean="0"/>
              <a:t>500 MHz</a:t>
            </a:r>
          </a:p>
          <a:p>
            <a:r>
              <a:rPr lang="en-US" sz="2000" dirty="0" smtClean="0"/>
              <a:t>2 IOTs combined per cavity</a:t>
            </a:r>
          </a:p>
          <a:p>
            <a:r>
              <a:rPr lang="en-US" sz="2000" dirty="0" smtClean="0"/>
              <a:t>IOTs from Thales Electron Devices and L3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9377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3" y="0"/>
            <a:ext cx="7139136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Selection of other </a:t>
            </a:r>
            <a:r>
              <a:rPr lang="en-US" dirty="0">
                <a:solidFill>
                  <a:srgbClr val="FFFFFF"/>
                </a:solidFill>
              </a:rPr>
              <a:t>Facilities using </a:t>
            </a:r>
            <a:r>
              <a:rPr lang="en-US" dirty="0" smtClean="0">
                <a:solidFill>
                  <a:srgbClr val="FFFFFF"/>
                </a:solidFill>
              </a:rPr>
              <a:t>IOTs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9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58" r="12731"/>
          <a:stretch/>
        </p:blipFill>
        <p:spPr>
          <a:xfrm>
            <a:off x="4283968" y="1484784"/>
            <a:ext cx="2568222" cy="24877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6256" y="3933056"/>
            <a:ext cx="209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CPI 90 kW IOT (K5H90W1)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4443" y="4303223"/>
            <a:ext cx="2338552" cy="25547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32240" y="3356992"/>
            <a:ext cx="2558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Metrology Light Source</a:t>
            </a:r>
          </a:p>
          <a:p>
            <a:r>
              <a:rPr lang="en-US" dirty="0" smtClean="0"/>
              <a:t>(Willy Wien Laboratory) 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" y="4230501"/>
            <a:ext cx="1925367" cy="256731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51720" y="4653136"/>
            <a:ext cx="2970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Elettra</a:t>
            </a:r>
            <a:endParaRPr lang="en-US" dirty="0" smtClean="0"/>
          </a:p>
          <a:p>
            <a:r>
              <a:rPr lang="en-US" dirty="0" smtClean="0"/>
              <a:t>500 MHz </a:t>
            </a:r>
          </a:p>
          <a:p>
            <a:r>
              <a:rPr lang="en-US" dirty="0" smtClean="0"/>
              <a:t>150 kW IOT based amplifier for Combination of 2x80 kW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04248" y="1700808"/>
            <a:ext cx="1892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</a:t>
            </a:r>
          </a:p>
          <a:p>
            <a:r>
              <a:rPr lang="en-US" dirty="0" smtClean="0"/>
              <a:t>800 MHz </a:t>
            </a:r>
          </a:p>
          <a:p>
            <a:r>
              <a:rPr lang="en-US" dirty="0" smtClean="0"/>
              <a:t>60 kW</a:t>
            </a:r>
            <a:endParaRPr lang="en-US" dirty="0"/>
          </a:p>
        </p:txBody>
      </p:sp>
      <p:pic>
        <p:nvPicPr>
          <p:cNvPr id="14" name="Picture 13" descr="Img_1232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1700808"/>
            <a:ext cx="1862323" cy="28803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9512" y="1556792"/>
            <a:ext cx="1892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NSLS II</a:t>
            </a:r>
          </a:p>
          <a:p>
            <a:r>
              <a:rPr lang="en-US" dirty="0" smtClean="0"/>
              <a:t>L3 IOT, 500 MHz 80 kW CW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2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S Core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22503</TotalTime>
  <Words>1021</Words>
  <Application>Microsoft Macintosh PowerPoint</Application>
  <PresentationFormat>On-screen Show (4:3)</PresentationFormat>
  <Paragraphs>244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ESS Core Powerpoint template</vt:lpstr>
      <vt:lpstr>Equation</vt:lpstr>
      <vt:lpstr>Status of the 1.2 MW MB-IOT for ESS </vt:lpstr>
      <vt:lpstr>The European Spallation Source (ESS) will house the most powerful proton linac built.</vt:lpstr>
      <vt:lpstr>ESS accelerator power profile</vt:lpstr>
      <vt:lpstr>PowerPoint Presentation</vt:lpstr>
      <vt:lpstr>Key advantages of IOTs</vt:lpstr>
      <vt:lpstr>Efficiency comparison of Klystrons and IOTs</vt:lpstr>
      <vt:lpstr>PowerPoint Presentation</vt:lpstr>
      <vt:lpstr>3rd Generation Light Sources</vt:lpstr>
      <vt:lpstr>Selection of other Facilities using IOTs</vt:lpstr>
      <vt:lpstr>PowerPoint Presentation</vt:lpstr>
      <vt:lpstr>Multi-Beam IOTs for ESS</vt:lpstr>
      <vt:lpstr>PowerPoint Presentation</vt:lpstr>
      <vt:lpstr>Output Cavity and DC Beam Studies</vt:lpstr>
      <vt:lpstr>Status</vt:lpstr>
      <vt:lpstr>Single beam demonstrator</vt:lpstr>
      <vt:lpstr>Single Beam Prototype IOT Test Results</vt:lpstr>
      <vt:lpstr>Operational Optimisations Courtesy of L3 Communications</vt:lpstr>
      <vt:lpstr>MAGIC Prediction of MB-IOT Performance Courtesy of Thales and CPI</vt:lpstr>
      <vt:lpstr>Current Status</vt:lpstr>
      <vt:lpstr>Extended Testing</vt:lpstr>
      <vt:lpstr>PowerPoint Presentation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Morten Jensen</cp:lastModifiedBy>
  <cp:revision>137</cp:revision>
  <cp:lastPrinted>2015-03-19T13:53:55Z</cp:lastPrinted>
  <dcterms:created xsi:type="dcterms:W3CDTF">2013-10-29T16:05:10Z</dcterms:created>
  <dcterms:modified xsi:type="dcterms:W3CDTF">2016-01-20T21:18:23Z</dcterms:modified>
</cp:coreProperties>
</file>