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60" r:id="rId2"/>
    <p:sldId id="262" r:id="rId3"/>
    <p:sldId id="362" r:id="rId4"/>
    <p:sldId id="348" r:id="rId5"/>
    <p:sldId id="308" r:id="rId6"/>
    <p:sldId id="363" r:id="rId7"/>
    <p:sldId id="349" r:id="rId8"/>
    <p:sldId id="341" r:id="rId9"/>
    <p:sldId id="359" r:id="rId10"/>
    <p:sldId id="353" r:id="rId11"/>
    <p:sldId id="354" r:id="rId12"/>
    <p:sldId id="352" r:id="rId13"/>
    <p:sldId id="357" r:id="rId14"/>
    <p:sldId id="364" r:id="rId15"/>
    <p:sldId id="340" r:id="rId16"/>
    <p:sldId id="342" r:id="rId17"/>
    <p:sldId id="360" r:id="rId18"/>
    <p:sldId id="346" r:id="rId19"/>
    <p:sldId id="302" r:id="rId20"/>
    <p:sldId id="351" r:id="rId21"/>
    <p:sldId id="347" r:id="rId22"/>
    <p:sldId id="306" r:id="rId23"/>
    <p:sldId id="307" r:id="rId24"/>
    <p:sldId id="355" r:id="rId25"/>
    <p:sldId id="297" r:id="rId26"/>
    <p:sldId id="361" r:id="rId27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5C0426"/>
    <a:srgbClr val="000000"/>
    <a:srgbClr val="CADCEB"/>
    <a:srgbClr val="FFCC99"/>
    <a:srgbClr val="FFCC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C083E6E3-FA7D-4D7B-A595-EF9225AFEA82}" styleName="浅色样式 1 - 强调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浅色样式 3 - 强调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44" autoAdjust="0"/>
    <p:restoredTop sz="94492" autoAdjust="0"/>
  </p:normalViewPr>
  <p:slideViewPr>
    <p:cSldViewPr>
      <p:cViewPr varScale="1">
        <p:scale>
          <a:sx n="76" d="100"/>
          <a:sy n="76" d="100"/>
        </p:scale>
        <p:origin x="98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13" Type="http://schemas.openxmlformats.org/officeDocument/2006/relationships/image" Target="../media/image33.wmf"/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12" Type="http://schemas.openxmlformats.org/officeDocument/2006/relationships/image" Target="../media/image32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6.wmf"/><Relationship Id="rId11" Type="http://schemas.openxmlformats.org/officeDocument/2006/relationships/image" Target="../media/image31.wmf"/><Relationship Id="rId5" Type="http://schemas.openxmlformats.org/officeDocument/2006/relationships/image" Target="../media/image25.wmf"/><Relationship Id="rId15" Type="http://schemas.openxmlformats.org/officeDocument/2006/relationships/image" Target="../media/image35.wmf"/><Relationship Id="rId10" Type="http://schemas.openxmlformats.org/officeDocument/2006/relationships/image" Target="../media/image30.wmf"/><Relationship Id="rId4" Type="http://schemas.openxmlformats.org/officeDocument/2006/relationships/image" Target="../media/image24.wmf"/><Relationship Id="rId9" Type="http://schemas.openxmlformats.org/officeDocument/2006/relationships/image" Target="../media/image29.wmf"/><Relationship Id="rId14" Type="http://schemas.openxmlformats.org/officeDocument/2006/relationships/image" Target="../media/image34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76.wmf"/><Relationship Id="rId3" Type="http://schemas.openxmlformats.org/officeDocument/2006/relationships/image" Target="../media/image71.wmf"/><Relationship Id="rId7" Type="http://schemas.openxmlformats.org/officeDocument/2006/relationships/image" Target="../media/image75.wmf"/><Relationship Id="rId2" Type="http://schemas.openxmlformats.org/officeDocument/2006/relationships/image" Target="../media/image70.wmf"/><Relationship Id="rId1" Type="http://schemas.openxmlformats.org/officeDocument/2006/relationships/image" Target="../media/image69.wmf"/><Relationship Id="rId6" Type="http://schemas.openxmlformats.org/officeDocument/2006/relationships/image" Target="../media/image74.wmf"/><Relationship Id="rId5" Type="http://schemas.openxmlformats.org/officeDocument/2006/relationships/image" Target="../media/image73.wmf"/><Relationship Id="rId4" Type="http://schemas.openxmlformats.org/officeDocument/2006/relationships/image" Target="../media/image72.wmf"/><Relationship Id="rId9" Type="http://schemas.openxmlformats.org/officeDocument/2006/relationships/image" Target="../media/image77.wmf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slide footer_maroon_742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94204"/>
            <a:ext cx="8981017" cy="572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slide header_maroon_742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245254" y="0"/>
            <a:ext cx="8981017" cy="15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864717" y="164439"/>
            <a:ext cx="1869487" cy="32887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B18B65-4CBA-DB46-9D73-AD0C58E7BE22}" type="datetime1">
              <a:rPr lang="en-US" smtClean="0"/>
              <a:pPr/>
              <a:t>1/18/2016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748418" y="9290779"/>
            <a:ext cx="5388610" cy="24665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211870" y="9371285"/>
            <a:ext cx="522334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A05E24-A365-DF40-BF27-0C4D1E380F5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24139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269693-4B73-3F4B-BE08-27CE2957F7EB}" type="datetime1">
              <a:rPr lang="en-US" smtClean="0"/>
              <a:pPr/>
              <a:t>1/18/2016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1A7F71-A600-874B-8C52-75C3F91F2D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3472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443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837B2-62A8-4217-926C-21F2B261D9C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26994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06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0349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4088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262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360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85838" y="1671638"/>
            <a:ext cx="7696200" cy="1069975"/>
          </a:xfrm>
        </p:spPr>
        <p:txBody>
          <a:bodyPr/>
          <a:lstStyle>
            <a:lvl1pPr>
              <a:defRPr sz="3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85838" y="312578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pic>
        <p:nvPicPr>
          <p:cNvPr id="3080" name="Picture 7" descr="doe_blac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4963" y="6456363"/>
            <a:ext cx="960437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title header_maroon_7421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title footer_maroon_7421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6794500"/>
            <a:ext cx="91440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2AD9B7-8CDB-4551-8A5F-3A6B0990308F}" type="datetime1">
              <a:rPr lang="en-US" altLang="zh-CN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 sz="2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A2EC15-EE13-4983-A7AA-B19924B38412}" type="datetime1">
              <a:rPr lang="en-US" altLang="zh-CN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404B90-DAC7-46B6-9E04-BF2377C9BA13}" type="datetime1">
              <a:rPr lang="en-US" altLang="zh-CN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3000" b="1" cap="none" baseline="0"/>
            </a:lvl1pPr>
          </a:lstStyle>
          <a:p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D2BA08-F72E-4E20-9127-7DA1BBBF4010}" type="datetime1">
              <a:rPr lang="en-US" altLang="zh-CN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 u="none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DA5589-C902-4161-B46D-951EFAC35970}" type="datetime1">
              <a:rPr lang="en-US" altLang="zh-CN" smtClean="0"/>
              <a:t>1/18/2016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5FB524-87CD-4905-8CEE-8EBBB810F896}" type="datetime1">
              <a:rPr lang="en-US" altLang="zh-CN" smtClean="0"/>
              <a:t>1/18/2016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51A593-D403-4DFC-AD72-E32E77EBD5B4}" type="datetime1">
              <a:rPr lang="en-US" altLang="zh-CN" smtClean="0"/>
              <a:t>1/18/2016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31206F-D205-4A17-880D-61A981DB9900}" type="datetime1">
              <a:rPr lang="en-US" altLang="zh-CN" smtClean="0"/>
              <a:t>1/18/2016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479550"/>
          </a:xfrm>
        </p:spPr>
        <p:txBody>
          <a:bodyPr anchor="t"/>
          <a:lstStyle>
            <a:lvl1pPr algn="l">
              <a:defRPr sz="2600" b="1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52601"/>
            <a:ext cx="3008313" cy="44196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BB69A2-B638-472B-9F56-7C6C7646F244}" type="datetime1">
              <a:rPr lang="en-US" altLang="zh-CN" smtClean="0"/>
              <a:t>1/18/2016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600" b="1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5927AF-8C75-4882-B5EF-61DEE05789B9}" type="datetime1">
              <a:rPr lang="en-US" altLang="zh-CN" smtClean="0"/>
              <a:t>1/18/2016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 descr="slide footer_maroon_7421.jpg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6327775"/>
            <a:ext cx="91440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0400" y="6572250"/>
            <a:ext cx="13716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D294B719-604A-40D2-B913-E3C287E7E315}" type="datetime1">
              <a:rPr lang="en-US" altLang="zh-CN" smtClean="0"/>
              <a:t>1/18/2016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57225" y="6307138"/>
            <a:ext cx="59420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489700"/>
            <a:ext cx="3841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4" descr="slide header_maroon_7421.jp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5C042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emf"/><Relationship Id="rId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50.gif"/><Relationship Id="rId7" Type="http://schemas.openxmlformats.org/officeDocument/2006/relationships/image" Target="../media/image63.png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emf"/><Relationship Id="rId13" Type="http://schemas.openxmlformats.org/officeDocument/2006/relationships/image" Target="../media/image71.png"/><Relationship Id="rId3" Type="http://schemas.openxmlformats.org/officeDocument/2006/relationships/image" Target="../media/image54.png"/><Relationship Id="rId7" Type="http://schemas.openxmlformats.org/officeDocument/2006/relationships/image" Target="../media/image58.emf"/><Relationship Id="rId12" Type="http://schemas.openxmlformats.org/officeDocument/2006/relationships/image" Target="../media/image62.png"/><Relationship Id="rId17" Type="http://schemas.openxmlformats.org/officeDocument/2006/relationships/image" Target="../media/image72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emf"/><Relationship Id="rId11" Type="http://schemas.openxmlformats.org/officeDocument/2006/relationships/image" Target="../media/image69.png"/><Relationship Id="rId5" Type="http://schemas.openxmlformats.org/officeDocument/2006/relationships/image" Target="../media/image56.emf"/><Relationship Id="rId15" Type="http://schemas.openxmlformats.org/officeDocument/2006/relationships/image" Target="../media/image73.png"/><Relationship Id="rId10" Type="http://schemas.openxmlformats.org/officeDocument/2006/relationships/image" Target="../media/image61.emf"/><Relationship Id="rId4" Type="http://schemas.openxmlformats.org/officeDocument/2006/relationships/image" Target="../media/image55.emf"/><Relationship Id="rId9" Type="http://schemas.openxmlformats.org/officeDocument/2006/relationships/image" Target="../media/image60.emf"/><Relationship Id="rId14" Type="http://schemas.openxmlformats.org/officeDocument/2006/relationships/image" Target="../media/image6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emf"/><Relationship Id="rId13" Type="http://schemas.openxmlformats.org/officeDocument/2006/relationships/image" Target="../media/image71.png"/><Relationship Id="rId18" Type="http://schemas.openxmlformats.org/officeDocument/2006/relationships/image" Target="../media/image72.png"/><Relationship Id="rId3" Type="http://schemas.openxmlformats.org/officeDocument/2006/relationships/image" Target="../media/image54.png"/><Relationship Id="rId7" Type="http://schemas.openxmlformats.org/officeDocument/2006/relationships/image" Target="../media/image58.emf"/><Relationship Id="rId12" Type="http://schemas.openxmlformats.org/officeDocument/2006/relationships/image" Target="../media/image62.png"/><Relationship Id="rId17" Type="http://schemas.openxmlformats.org/officeDocument/2006/relationships/image" Target="../media/image70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emf"/><Relationship Id="rId11" Type="http://schemas.openxmlformats.org/officeDocument/2006/relationships/image" Target="../media/image69.png"/><Relationship Id="rId5" Type="http://schemas.openxmlformats.org/officeDocument/2006/relationships/image" Target="../media/image56.emf"/><Relationship Id="rId15" Type="http://schemas.openxmlformats.org/officeDocument/2006/relationships/image" Target="../media/image73.png"/><Relationship Id="rId10" Type="http://schemas.openxmlformats.org/officeDocument/2006/relationships/image" Target="../media/image61.emf"/><Relationship Id="rId4" Type="http://schemas.openxmlformats.org/officeDocument/2006/relationships/image" Target="../media/image55.emf"/><Relationship Id="rId9" Type="http://schemas.openxmlformats.org/officeDocument/2006/relationships/image" Target="../media/image60.emf"/><Relationship Id="rId14" Type="http://schemas.openxmlformats.org/officeDocument/2006/relationships/image" Target="../media/image6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7" Type="http://schemas.openxmlformats.org/officeDocument/2006/relationships/image" Target="../media/image68.emf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emf"/><Relationship Id="rId5" Type="http://schemas.openxmlformats.org/officeDocument/2006/relationships/image" Target="../media/image66.emf"/><Relationship Id="rId4" Type="http://schemas.openxmlformats.org/officeDocument/2006/relationships/image" Target="../media/image65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13" Type="http://schemas.openxmlformats.org/officeDocument/2006/relationships/oleObject" Target="../embeddings/oleObject23.bin"/><Relationship Id="rId18" Type="http://schemas.openxmlformats.org/officeDocument/2006/relationships/image" Target="../media/image75.wmf"/><Relationship Id="rId3" Type="http://schemas.openxmlformats.org/officeDocument/2006/relationships/oleObject" Target="../embeddings/oleObject19.bin"/><Relationship Id="rId21" Type="http://schemas.openxmlformats.org/officeDocument/2006/relationships/oleObject" Target="../embeddings/oleObject27.bin"/><Relationship Id="rId7" Type="http://schemas.openxmlformats.org/officeDocument/2006/relationships/oleObject" Target="../embeddings/oleObject20.bin"/><Relationship Id="rId12" Type="http://schemas.openxmlformats.org/officeDocument/2006/relationships/image" Target="../media/image72.wmf"/><Relationship Id="rId17" Type="http://schemas.openxmlformats.org/officeDocument/2006/relationships/oleObject" Target="../embeddings/oleObject25.bin"/><Relationship Id="rId25" Type="http://schemas.openxmlformats.org/officeDocument/2006/relationships/image" Target="../media/image670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4.wmf"/><Relationship Id="rId20" Type="http://schemas.openxmlformats.org/officeDocument/2006/relationships/image" Target="../media/image76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78.emf"/><Relationship Id="rId11" Type="http://schemas.openxmlformats.org/officeDocument/2006/relationships/oleObject" Target="../embeddings/oleObject22.bin"/><Relationship Id="rId24" Type="http://schemas.openxmlformats.org/officeDocument/2006/relationships/image" Target="../media/image66.png"/><Relationship Id="rId5" Type="http://schemas.openxmlformats.org/officeDocument/2006/relationships/image" Target="../media/image610.png"/><Relationship Id="rId15" Type="http://schemas.openxmlformats.org/officeDocument/2006/relationships/oleObject" Target="../embeddings/oleObject24.bin"/><Relationship Id="rId23" Type="http://schemas.openxmlformats.org/officeDocument/2006/relationships/image" Target="../media/image63.png"/><Relationship Id="rId10" Type="http://schemas.openxmlformats.org/officeDocument/2006/relationships/image" Target="../media/image71.wmf"/><Relationship Id="rId19" Type="http://schemas.openxmlformats.org/officeDocument/2006/relationships/oleObject" Target="../embeddings/oleObject26.bin"/><Relationship Id="rId4" Type="http://schemas.openxmlformats.org/officeDocument/2006/relationships/image" Target="../media/image69.wmf"/><Relationship Id="rId9" Type="http://schemas.openxmlformats.org/officeDocument/2006/relationships/oleObject" Target="../embeddings/oleObject21.bin"/><Relationship Id="rId14" Type="http://schemas.openxmlformats.org/officeDocument/2006/relationships/image" Target="../media/image73.wmf"/><Relationship Id="rId22" Type="http://schemas.openxmlformats.org/officeDocument/2006/relationships/image" Target="../media/image77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emf"/><Relationship Id="rId13" Type="http://schemas.openxmlformats.org/officeDocument/2006/relationships/image" Target="../media/image71.png"/><Relationship Id="rId18" Type="http://schemas.openxmlformats.org/officeDocument/2006/relationships/image" Target="../media/image72.png"/><Relationship Id="rId3" Type="http://schemas.openxmlformats.org/officeDocument/2006/relationships/image" Target="../media/image81.emf"/><Relationship Id="rId7" Type="http://schemas.openxmlformats.org/officeDocument/2006/relationships/image" Target="../media/image56.emf"/><Relationship Id="rId17" Type="http://schemas.openxmlformats.org/officeDocument/2006/relationships/image" Target="../media/image7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emf"/><Relationship Id="rId5" Type="http://schemas.openxmlformats.org/officeDocument/2006/relationships/image" Target="../media/image82.emf"/><Relationship Id="rId15" Type="http://schemas.openxmlformats.org/officeDocument/2006/relationships/image" Target="../media/image73.png"/><Relationship Id="rId10" Type="http://schemas.openxmlformats.org/officeDocument/2006/relationships/image" Target="../media/image62.png"/><Relationship Id="rId19" Type="http://schemas.openxmlformats.org/officeDocument/2006/relationships/image" Target="../media/image84.emf"/><Relationship Id="rId4" Type="http://schemas.openxmlformats.org/officeDocument/2006/relationships/image" Target="../media/image86.png"/><Relationship Id="rId9" Type="http://schemas.openxmlformats.org/officeDocument/2006/relationships/image" Target="../media/image83.png"/><Relationship Id="rId14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12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20.png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24.png"/><Relationship Id="rId5" Type="http://schemas.openxmlformats.org/officeDocument/2006/relationships/image" Target="../media/image17.wmf"/><Relationship Id="rId10" Type="http://schemas.openxmlformats.org/officeDocument/2006/relationships/image" Target="../media/image23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9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13" Type="http://schemas.openxmlformats.org/officeDocument/2006/relationships/oleObject" Target="../embeddings/oleObject7.bin"/><Relationship Id="rId18" Type="http://schemas.openxmlformats.org/officeDocument/2006/relationships/image" Target="../media/image26.wmf"/><Relationship Id="rId26" Type="http://schemas.openxmlformats.org/officeDocument/2006/relationships/image" Target="../media/image30.wmf"/><Relationship Id="rId3" Type="http://schemas.openxmlformats.org/officeDocument/2006/relationships/notesSlide" Target="../notesSlides/notesSlide2.xml"/><Relationship Id="rId21" Type="http://schemas.openxmlformats.org/officeDocument/2006/relationships/oleObject" Target="../embeddings/oleObject11.bin"/><Relationship Id="rId34" Type="http://schemas.openxmlformats.org/officeDocument/2006/relationships/image" Target="../media/image34.wmf"/><Relationship Id="rId7" Type="http://schemas.openxmlformats.org/officeDocument/2006/relationships/image" Target="../media/image37.jpeg"/><Relationship Id="rId12" Type="http://schemas.openxmlformats.org/officeDocument/2006/relationships/image" Target="../media/image23.wmf"/><Relationship Id="rId17" Type="http://schemas.openxmlformats.org/officeDocument/2006/relationships/oleObject" Target="../embeddings/oleObject9.bin"/><Relationship Id="rId25" Type="http://schemas.openxmlformats.org/officeDocument/2006/relationships/oleObject" Target="../embeddings/oleObject13.bin"/><Relationship Id="rId3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5.wmf"/><Relationship Id="rId20" Type="http://schemas.openxmlformats.org/officeDocument/2006/relationships/image" Target="../media/image27.wmf"/><Relationship Id="rId29" Type="http://schemas.openxmlformats.org/officeDocument/2006/relationships/oleObject" Target="../embeddings/oleObject15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36.jpeg"/><Relationship Id="rId11" Type="http://schemas.openxmlformats.org/officeDocument/2006/relationships/oleObject" Target="../embeddings/oleObject6.bin"/><Relationship Id="rId24" Type="http://schemas.openxmlformats.org/officeDocument/2006/relationships/image" Target="../media/image29.wmf"/><Relationship Id="rId32" Type="http://schemas.openxmlformats.org/officeDocument/2006/relationships/image" Target="../media/image33.wmf"/><Relationship Id="rId5" Type="http://schemas.openxmlformats.org/officeDocument/2006/relationships/image" Target="../media/image21.wmf"/><Relationship Id="rId15" Type="http://schemas.openxmlformats.org/officeDocument/2006/relationships/oleObject" Target="../embeddings/oleObject8.bin"/><Relationship Id="rId23" Type="http://schemas.openxmlformats.org/officeDocument/2006/relationships/oleObject" Target="../embeddings/oleObject12.bin"/><Relationship Id="rId28" Type="http://schemas.openxmlformats.org/officeDocument/2006/relationships/image" Target="../media/image31.wmf"/><Relationship Id="rId36" Type="http://schemas.openxmlformats.org/officeDocument/2006/relationships/image" Target="../media/image35.wmf"/><Relationship Id="rId10" Type="http://schemas.openxmlformats.org/officeDocument/2006/relationships/image" Target="../media/image22.wmf"/><Relationship Id="rId19" Type="http://schemas.openxmlformats.org/officeDocument/2006/relationships/oleObject" Target="../embeddings/oleObject10.bin"/><Relationship Id="rId31" Type="http://schemas.openxmlformats.org/officeDocument/2006/relationships/oleObject" Target="../embeddings/oleObject16.bin"/><Relationship Id="rId4" Type="http://schemas.openxmlformats.org/officeDocument/2006/relationships/oleObject" Target="../embeddings/oleObject4.bin"/><Relationship Id="rId9" Type="http://schemas.openxmlformats.org/officeDocument/2006/relationships/oleObject" Target="../embeddings/oleObject5.bin"/><Relationship Id="rId14" Type="http://schemas.openxmlformats.org/officeDocument/2006/relationships/image" Target="../media/image24.wmf"/><Relationship Id="rId22" Type="http://schemas.openxmlformats.org/officeDocument/2006/relationships/image" Target="../media/image28.wmf"/><Relationship Id="rId27" Type="http://schemas.openxmlformats.org/officeDocument/2006/relationships/oleObject" Target="../embeddings/oleObject14.bin"/><Relationship Id="rId30" Type="http://schemas.openxmlformats.org/officeDocument/2006/relationships/image" Target="../media/image32.wmf"/><Relationship Id="rId35" Type="http://schemas.openxmlformats.org/officeDocument/2006/relationships/oleObject" Target="../embeddings/oleObject18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7682" y="1484784"/>
            <a:ext cx="8397552" cy="1989667"/>
          </a:xfrm>
        </p:spPr>
        <p:txBody>
          <a:bodyPr>
            <a:normAutofit/>
          </a:bodyPr>
          <a:lstStyle/>
          <a:p>
            <a:r>
              <a:rPr lang="zh-CN" altLang="en-US" b="0" dirty="0"/>
              <a:t/>
            </a:r>
            <a:br>
              <a:rPr lang="zh-CN" altLang="en-US" b="0" dirty="0"/>
            </a:br>
            <a:r>
              <a:rPr lang="en-US" altLang="zh-CN" b="0" dirty="0"/>
              <a:t>Experiment on </a:t>
            </a:r>
            <a:r>
              <a:rPr lang="en-US" altLang="zh-CN" b="0" dirty="0" smtClean="0"/>
              <a:t>the </a:t>
            </a:r>
            <a:r>
              <a:rPr lang="en-US" altLang="zh-CN" b="0" dirty="0"/>
              <a:t>interaction of </a:t>
            </a:r>
            <a:r>
              <a:rPr lang="en-US" altLang="zh-CN" b="0" dirty="0" smtClean="0"/>
              <a:t>electron </a:t>
            </a:r>
            <a:r>
              <a:rPr lang="en-US" altLang="zh-CN" b="0" dirty="0"/>
              <a:t>bunch train with a </a:t>
            </a:r>
            <a:r>
              <a:rPr lang="en-US" altLang="zh-CN" b="0" dirty="0" smtClean="0"/>
              <a:t>W-band wakefield structure at AWA: </a:t>
            </a:r>
            <a:r>
              <a:rPr lang="en-US" altLang="zh-CN" b="0" dirty="0"/>
              <a:t>high power and high gradient</a:t>
            </a:r>
            <a:endParaRPr lang="zh-CN" altLang="zh-CN" dirty="0"/>
          </a:p>
        </p:txBody>
      </p:sp>
      <p:sp>
        <p:nvSpPr>
          <p:cNvPr id="5" name="Subtitle 7"/>
          <p:cNvSpPr txBox="1">
            <a:spLocks/>
          </p:cNvSpPr>
          <p:nvPr/>
        </p:nvSpPr>
        <p:spPr bwMode="auto">
          <a:xfrm>
            <a:off x="1043608" y="4221088"/>
            <a:ext cx="7505700" cy="1764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None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r>
              <a:rPr lang="en-US" altLang="zh-CN" sz="2400" kern="0" dirty="0" smtClean="0">
                <a:solidFill>
                  <a:schemeClr val="bg2">
                    <a:lumMod val="10000"/>
                  </a:schemeClr>
                </a:solidFill>
              </a:rPr>
              <a:t>Dan Wang</a:t>
            </a:r>
          </a:p>
          <a:p>
            <a:pPr algn="ctr"/>
            <a:r>
              <a:rPr lang="en-US" altLang="zh-CN" sz="2400" kern="0" dirty="0" smtClean="0">
                <a:solidFill>
                  <a:schemeClr val="bg2">
                    <a:lumMod val="10000"/>
                  </a:schemeClr>
                </a:solidFill>
              </a:rPr>
              <a:t>On behalf of the AWA and </a:t>
            </a:r>
            <a:r>
              <a:rPr lang="en-US" altLang="zh-CN" sz="2400" kern="0" dirty="0">
                <a:solidFill>
                  <a:schemeClr val="bg2">
                    <a:lumMod val="10000"/>
                  </a:schemeClr>
                </a:solidFill>
              </a:rPr>
              <a:t>Euclid </a:t>
            </a:r>
            <a:r>
              <a:rPr lang="en-US" altLang="zh-CN" sz="2400" kern="0" dirty="0" smtClean="0">
                <a:solidFill>
                  <a:schemeClr val="bg2">
                    <a:lumMod val="10000"/>
                  </a:schemeClr>
                </a:solidFill>
              </a:rPr>
              <a:t>group</a:t>
            </a:r>
            <a:endParaRPr lang="en-US" altLang="zh-CN" sz="2400" kern="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59632" y="5662289"/>
            <a:ext cx="75158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222222"/>
                </a:solidFill>
                <a:latin typeface="arial" panose="020B0604020202020204" pitchFamily="34" charset="0"/>
              </a:rPr>
              <a:t>CLIC Workshop 2016</a:t>
            </a:r>
          </a:p>
          <a:p>
            <a:pPr algn="ctr"/>
            <a:r>
              <a:rPr lang="en-US" altLang="zh-CN" kern="0" dirty="0" smtClean="0">
                <a:solidFill>
                  <a:schemeClr val="bg2">
                    <a:lumMod val="10000"/>
                  </a:schemeClr>
                </a:solidFill>
              </a:rPr>
              <a:t>Jan 18-22</a:t>
            </a:r>
            <a:endParaRPr lang="en-US" altLang="zh-CN" kern="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340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843"/>
    </mc:Choice>
    <mc:Fallback xmlns="">
      <p:transition spd="slow" advTm="1184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bunch experimental results_(2)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10</a:t>
            </a:fld>
            <a:endParaRPr lang="en-US"/>
          </a:p>
        </p:txBody>
      </p:sp>
      <p:cxnSp>
        <p:nvCxnSpPr>
          <p:cNvPr id="4" name="直接箭头连接符 3"/>
          <p:cNvCxnSpPr/>
          <p:nvPr/>
        </p:nvCxnSpPr>
        <p:spPr bwMode="auto">
          <a:xfrm>
            <a:off x="2649124" y="5034880"/>
            <a:ext cx="914400" cy="91440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矩形 40"/>
              <p:cNvSpPr/>
              <p:nvPr/>
            </p:nvSpPr>
            <p:spPr>
              <a:xfrm>
                <a:off x="405887" y="2564904"/>
                <a:ext cx="3847808" cy="14882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dirty="0" smtClean="0"/>
                  <a:t>Figure out the effective charge, we get good agreement with simulation:</a:t>
                </a:r>
              </a:p>
              <a:p>
                <a:endParaRPr lang="en-US" altLang="zh-CN" dirty="0" smtClean="0"/>
              </a:p>
              <a:p>
                <a:pPr marL="285750" indent="-285750">
                  <a:buFont typeface="Wingdings" panose="05000000000000000000" pitchFamily="2" charset="2"/>
                  <a:buChar char="à"/>
                </a:pP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altLang="zh-CN" i="1"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b="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altLang="zh-CN" dirty="0" smtClean="0"/>
              </a:p>
              <a:p>
                <a:pPr marL="285750" indent="-285750">
                  <a:buFont typeface="Wingdings" panose="05000000000000000000" pitchFamily="2" charset="2"/>
                  <a:buChar char="à"/>
                </a:pPr>
                <a:endParaRPr lang="zh-CN" altLang="en-US" dirty="0"/>
              </a:p>
            </p:txBody>
          </p:sp>
        </mc:Choice>
        <mc:Fallback xmlns="">
          <p:sp>
            <p:nvSpPr>
              <p:cNvPr id="41" name="矩形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887" y="2564904"/>
                <a:ext cx="3847808" cy="1488293"/>
              </a:xfrm>
              <a:prstGeom prst="rect">
                <a:avLst/>
              </a:prstGeom>
              <a:blipFill rotWithShape="0">
                <a:blip r:embed="rId2"/>
                <a:stretch>
                  <a:fillRect l="-1426" t="-2459" r="-1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组合 2"/>
          <p:cNvGrpSpPr/>
          <p:nvPr/>
        </p:nvGrpSpPr>
        <p:grpSpPr>
          <a:xfrm>
            <a:off x="7006747" y="387161"/>
            <a:ext cx="1795940" cy="1080000"/>
            <a:chOff x="6837494" y="528736"/>
            <a:chExt cx="1795940" cy="1080000"/>
          </a:xfrm>
        </p:grpSpPr>
        <p:pic>
          <p:nvPicPr>
            <p:cNvPr id="54" name="图片 53"/>
            <p:cNvPicPr>
              <a:picLocks noChangeAspect="1"/>
            </p:cNvPicPr>
            <p:nvPr/>
          </p:nvPicPr>
          <p:blipFill rotWithShape="1">
            <a:blip r:embed="rId3"/>
            <a:srcRect l="28940" r="33673"/>
            <a:stretch/>
          </p:blipFill>
          <p:spPr>
            <a:xfrm>
              <a:off x="7236296" y="528736"/>
              <a:ext cx="1361460" cy="1080000"/>
            </a:xfrm>
            <a:prstGeom prst="rect">
              <a:avLst/>
            </a:prstGeom>
          </p:spPr>
        </p:pic>
        <p:cxnSp>
          <p:nvCxnSpPr>
            <p:cNvPr id="57" name="直接箭头连接符 56"/>
            <p:cNvCxnSpPr/>
            <p:nvPr/>
          </p:nvCxnSpPr>
          <p:spPr bwMode="auto">
            <a:xfrm>
              <a:off x="6837494" y="1062780"/>
              <a:ext cx="234468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pSp>
          <p:nvGrpSpPr>
            <p:cNvPr id="58" name="组合 57"/>
            <p:cNvGrpSpPr>
              <a:grpSpLocks noChangeAspect="1"/>
            </p:cNvGrpSpPr>
            <p:nvPr/>
          </p:nvGrpSpPr>
          <p:grpSpPr>
            <a:xfrm>
              <a:off x="8269839" y="918780"/>
              <a:ext cx="130198" cy="288000"/>
              <a:chOff x="8106690" y="695810"/>
              <a:chExt cx="656456" cy="705445"/>
            </a:xfrm>
          </p:grpSpPr>
          <p:sp>
            <p:nvSpPr>
              <p:cNvPr id="65" name="椭圆 64"/>
              <p:cNvSpPr/>
              <p:nvPr/>
            </p:nvSpPr>
            <p:spPr bwMode="auto">
              <a:xfrm>
                <a:off x="8106690" y="695810"/>
                <a:ext cx="656456" cy="705445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  <p:sp>
            <p:nvSpPr>
              <p:cNvPr id="66" name="椭圆 65"/>
              <p:cNvSpPr/>
              <p:nvPr/>
            </p:nvSpPr>
            <p:spPr bwMode="auto">
              <a:xfrm>
                <a:off x="8179269" y="787088"/>
                <a:ext cx="464369" cy="483832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</p:grpSp>
        <p:grpSp>
          <p:nvGrpSpPr>
            <p:cNvPr id="59" name="组合 58"/>
            <p:cNvGrpSpPr>
              <a:grpSpLocks noChangeAspect="1"/>
            </p:cNvGrpSpPr>
            <p:nvPr/>
          </p:nvGrpSpPr>
          <p:grpSpPr>
            <a:xfrm>
              <a:off x="7308304" y="938325"/>
              <a:ext cx="130198" cy="288000"/>
              <a:chOff x="8106690" y="695810"/>
              <a:chExt cx="656456" cy="705445"/>
            </a:xfrm>
          </p:grpSpPr>
          <p:sp>
            <p:nvSpPr>
              <p:cNvPr id="63" name="椭圆 62"/>
              <p:cNvSpPr/>
              <p:nvPr/>
            </p:nvSpPr>
            <p:spPr bwMode="auto">
              <a:xfrm>
                <a:off x="8106690" y="695810"/>
                <a:ext cx="656456" cy="705445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  <p:sp>
            <p:nvSpPr>
              <p:cNvPr id="64" name="椭圆 63"/>
              <p:cNvSpPr/>
              <p:nvPr/>
            </p:nvSpPr>
            <p:spPr bwMode="auto">
              <a:xfrm>
                <a:off x="8179269" y="787088"/>
                <a:ext cx="464369" cy="483832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</p:grpSp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90505" y="846404"/>
              <a:ext cx="87120" cy="177296"/>
            </a:xfrm>
            <a:prstGeom prst="rect">
              <a:avLst/>
            </a:prstGeom>
          </p:spPr>
        </p:pic>
        <p:sp>
          <p:nvSpPr>
            <p:cNvPr id="70" name="文本框 69"/>
            <p:cNvSpPr txBox="1"/>
            <p:nvPr/>
          </p:nvSpPr>
          <p:spPr>
            <a:xfrm>
              <a:off x="7056069" y="747227"/>
              <a:ext cx="46679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ICT 1</a:t>
              </a:r>
              <a:endParaRPr lang="zh-CN" altLang="en-US" sz="9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8166640" y="711020"/>
              <a:ext cx="46679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ICT 2</a:t>
              </a:r>
              <a:endParaRPr lang="zh-CN" altLang="en-US" sz="9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72" name="TextBox 16"/>
          <p:cNvSpPr txBox="1">
            <a:spLocks noChangeArrowheads="1"/>
          </p:cNvSpPr>
          <p:nvPr/>
        </p:nvSpPr>
        <p:spPr bwMode="auto">
          <a:xfrm>
            <a:off x="5395202" y="1705485"/>
            <a:ext cx="26910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0"/>
            <a:r>
              <a:rPr lang="en-US" altLang="zh-CN" sz="1600" dirty="0" smtClean="0">
                <a:ea typeface="宋体" panose="02010600030101010101" pitchFamily="2" charset="-122"/>
                <a:cs typeface="Arial" panose="020B0604020202020204" pitchFamily="34" charset="0"/>
              </a:rPr>
              <a:t>RF simulation code: CST</a:t>
            </a:r>
          </a:p>
        </p:txBody>
      </p:sp>
      <p:sp>
        <p:nvSpPr>
          <p:cNvPr id="75" name="TextBox 16"/>
          <p:cNvSpPr txBox="1">
            <a:spLocks noChangeArrowheads="1"/>
          </p:cNvSpPr>
          <p:nvPr/>
        </p:nvSpPr>
        <p:spPr bwMode="auto">
          <a:xfrm>
            <a:off x="405887" y="1730165"/>
            <a:ext cx="392616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0"/>
            <a:r>
              <a:rPr lang="en-US" altLang="zh-CN" sz="2000" dirty="0" smtClean="0">
                <a:ea typeface="宋体" panose="02010600030101010101" pitchFamily="2" charset="-122"/>
                <a:cs typeface="Arial" panose="020B0604020202020204" pitchFamily="34" charset="0"/>
              </a:rPr>
              <a:t>Power vs. drive bunch charge</a:t>
            </a:r>
          </a:p>
        </p:txBody>
      </p:sp>
      <p:pic>
        <p:nvPicPr>
          <p:cNvPr id="77" name="图片 7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04515" y="1924285"/>
            <a:ext cx="4237322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20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939" y="2438300"/>
            <a:ext cx="7561523" cy="367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RF frequency measurement set up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2" name="文本框 11"/>
          <p:cNvSpPr txBox="1"/>
          <p:nvPr/>
        </p:nvSpPr>
        <p:spPr>
          <a:xfrm>
            <a:off x="3059832" y="6228020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③</a:t>
            </a:r>
          </a:p>
        </p:txBody>
      </p:sp>
      <p:sp>
        <p:nvSpPr>
          <p:cNvPr id="15" name="TextBox 16"/>
          <p:cNvSpPr txBox="1">
            <a:spLocks noChangeArrowheads="1"/>
          </p:cNvSpPr>
          <p:nvPr/>
        </p:nvSpPr>
        <p:spPr bwMode="auto">
          <a:xfrm>
            <a:off x="682242" y="988701"/>
            <a:ext cx="772921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0"/>
            <a:r>
              <a:rPr lang="en-US" altLang="zh-CN" sz="2000" dirty="0" smtClean="0">
                <a:ea typeface="宋体" panose="02010600030101010101" pitchFamily="2" charset="-122"/>
                <a:cs typeface="Arial" panose="020B0604020202020204" pitchFamily="34" charset="0"/>
              </a:rPr>
              <a:t>Detectors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bg1">
                    <a:lumMod val="85000"/>
                  </a:schemeClr>
                </a:solidFill>
                <a:ea typeface="宋体" panose="02010600030101010101" pitchFamily="2" charset="-122"/>
                <a:cs typeface="Arial" panose="020B0604020202020204" pitchFamily="34" charset="0"/>
              </a:rPr>
              <a:t>1. Energy meter (calibrated):   RF output energy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bg1">
                    <a:lumMod val="85000"/>
                  </a:schemeClr>
                </a:solidFill>
                <a:ea typeface="宋体" panose="02010600030101010101" pitchFamily="2" charset="-122"/>
                <a:cs typeface="Arial" panose="020B0604020202020204" pitchFamily="34" charset="0"/>
              </a:rPr>
              <a:t>2. Spectrometer:    energy loss of electron beam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ea typeface="宋体" panose="02010600030101010101" pitchFamily="2" charset="-122"/>
                <a:cs typeface="Arial" panose="020B0604020202020204" pitchFamily="34" charset="0"/>
              </a:rPr>
              <a:t>3. Michelson interferometer:  RF frequency measurement</a:t>
            </a:r>
          </a:p>
        </p:txBody>
      </p:sp>
      <p:sp>
        <p:nvSpPr>
          <p:cNvPr id="18" name="矩形 17"/>
          <p:cNvSpPr/>
          <p:nvPr/>
        </p:nvSpPr>
        <p:spPr bwMode="auto">
          <a:xfrm>
            <a:off x="3707904" y="6179297"/>
            <a:ext cx="2592288" cy="418055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/>
              <a:t>M</a:t>
            </a:r>
            <a:r>
              <a:rPr lang="en-US" altLang="zh-CN" dirty="0" smtClean="0"/>
              <a:t>ichelson </a:t>
            </a:r>
            <a:r>
              <a:rPr lang="en-US" altLang="zh-CN" dirty="0"/>
              <a:t>interferometer</a:t>
            </a:r>
          </a:p>
        </p:txBody>
      </p:sp>
      <p:sp>
        <p:nvSpPr>
          <p:cNvPr id="3" name="椭圆 2"/>
          <p:cNvSpPr/>
          <p:nvPr/>
        </p:nvSpPr>
        <p:spPr bwMode="auto">
          <a:xfrm>
            <a:off x="6876256" y="1484784"/>
            <a:ext cx="360040" cy="72008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cxnSp>
        <p:nvCxnSpPr>
          <p:cNvPr id="11" name="直接箭头连接符 10"/>
          <p:cNvCxnSpPr/>
          <p:nvPr/>
        </p:nvCxnSpPr>
        <p:spPr bwMode="auto">
          <a:xfrm>
            <a:off x="629478" y="3725007"/>
            <a:ext cx="766936" cy="0"/>
          </a:xfrm>
          <a:prstGeom prst="straightConnector1">
            <a:avLst/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3106804"/>
            <a:ext cx="177452" cy="36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5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RF frequency </a:t>
            </a:r>
            <a:r>
              <a:rPr lang="en-US" altLang="zh-CN" dirty="0" smtClean="0"/>
              <a:t>measurement results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5" name="TextBox 16"/>
          <p:cNvSpPr txBox="1">
            <a:spLocks noChangeArrowheads="1"/>
          </p:cNvSpPr>
          <p:nvPr/>
        </p:nvSpPr>
        <p:spPr bwMode="auto">
          <a:xfrm>
            <a:off x="682242" y="988701"/>
            <a:ext cx="77292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0"/>
            <a:r>
              <a:rPr lang="en-US" altLang="zh-CN" sz="2000" dirty="0" smtClean="0">
                <a:ea typeface="宋体" panose="02010600030101010101" pitchFamily="2" charset="-122"/>
                <a:cs typeface="Arial" panose="020B0604020202020204" pitchFamily="34" charset="0"/>
              </a:rPr>
              <a:t>Frequency measurement of the W-band structure: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1619672" y="1487833"/>
            <a:ext cx="5396391" cy="4931672"/>
            <a:chOff x="4709458" y="1916897"/>
            <a:chExt cx="5396391" cy="4931672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28524" y="4472569"/>
              <a:ext cx="5377325" cy="2376000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09458" y="1916897"/>
              <a:ext cx="5369686" cy="2375793"/>
            </a:xfrm>
            <a:prstGeom prst="rect">
              <a:avLst/>
            </a:prstGeom>
          </p:spPr>
        </p:pic>
        <p:sp>
          <p:nvSpPr>
            <p:cNvPr id="20" name="文本框 19"/>
            <p:cNvSpPr txBox="1"/>
            <p:nvPr/>
          </p:nvSpPr>
          <p:spPr>
            <a:xfrm>
              <a:off x="7089534" y="4815434"/>
              <a:ext cx="1415772" cy="442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91.3 GHz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1341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/>
          <a:lstStyle/>
          <a:p>
            <a:r>
              <a:rPr lang="en-US" altLang="zh-CN" dirty="0" smtClean="0"/>
              <a:t>Challenges : diagnose the high frequency RF envelope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7" name="矩形 16"/>
          <p:cNvSpPr/>
          <p:nvPr/>
        </p:nvSpPr>
        <p:spPr>
          <a:xfrm>
            <a:off x="444500" y="1113672"/>
            <a:ext cx="84745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chemeClr val="tx2"/>
              </a:buClr>
            </a:pPr>
            <a:r>
              <a:rPr lang="en-GB" altLang="zh-CN" kern="800" dirty="0" smtClean="0">
                <a:solidFill>
                  <a:schemeClr val="tx1">
                    <a:lumMod val="50000"/>
                  </a:schemeClr>
                </a:solidFill>
                <a:latin typeface="+mn-ea"/>
                <a:cs typeface="Arial" panose="020B0604020202020204" pitchFamily="34" charset="0"/>
              </a:rPr>
              <a:t>? No detector to look at the 91 GHz RF pulse directly, currently oscillator (up to 60 GHz at most)</a:t>
            </a:r>
          </a:p>
          <a:p>
            <a:pPr algn="just">
              <a:buClr>
                <a:schemeClr val="tx2"/>
              </a:buClr>
            </a:pPr>
            <a:endParaRPr lang="en-GB" altLang="zh-CN" kern="800" dirty="0" smtClean="0">
              <a:solidFill>
                <a:schemeClr val="tx1">
                  <a:lumMod val="50000"/>
                </a:schemeClr>
              </a:solidFill>
              <a:latin typeface="+mn-ea"/>
              <a:cs typeface="Arial" panose="020B0604020202020204" pitchFamily="34" charset="0"/>
            </a:endParaRPr>
          </a:p>
          <a:p>
            <a:pPr algn="just">
              <a:buClr>
                <a:schemeClr val="tx2"/>
              </a:buClr>
            </a:pPr>
            <a:r>
              <a:rPr lang="en-GB" altLang="zh-CN" kern="800" dirty="0" smtClean="0">
                <a:solidFill>
                  <a:schemeClr val="tx1">
                    <a:lumMod val="50000"/>
                  </a:schemeClr>
                </a:solidFill>
                <a:latin typeface="+mn-ea"/>
                <a:cs typeface="Arial" panose="020B0604020202020204" pitchFamily="34" charset="0"/>
              </a:rPr>
              <a:t>? No easy way to figure out how to alignment the bunch train in right wakefield phase</a:t>
            </a:r>
          </a:p>
        </p:txBody>
      </p:sp>
    </p:spTree>
    <p:extLst>
      <p:ext uri="{BB962C8B-B14F-4D97-AF65-F5344CB8AC3E}">
        <p14:creationId xmlns:p14="http://schemas.microsoft.com/office/powerpoint/2010/main" val="32772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2652" y="3270755"/>
            <a:ext cx="4612123" cy="22068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Highlight : two wakefield interferometry method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20" name="矩形 19"/>
          <p:cNvSpPr/>
          <p:nvPr/>
        </p:nvSpPr>
        <p:spPr>
          <a:xfrm>
            <a:off x="5781370" y="3684541"/>
            <a:ext cx="21621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chemeClr val="tx2"/>
              </a:buClr>
            </a:pPr>
            <a:r>
              <a:rPr lang="en-GB" altLang="zh-CN" kern="800" dirty="0" smtClean="0">
                <a:solidFill>
                  <a:schemeClr val="bg2">
                    <a:lumMod val="10000"/>
                  </a:schemeClr>
                </a:solidFill>
                <a:latin typeface="+mn-ea"/>
                <a:cs typeface="Arial" panose="020B0604020202020204" pitchFamily="34" charset="0"/>
              </a:rPr>
              <a:t>Expected signal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25242" y="3263161"/>
            <a:ext cx="4491482" cy="2366597"/>
            <a:chOff x="302584" y="692696"/>
            <a:chExt cx="5925246" cy="3091482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584" y="692696"/>
              <a:ext cx="5925246" cy="2880000"/>
            </a:xfrm>
            <a:prstGeom prst="rect">
              <a:avLst/>
            </a:prstGeom>
          </p:spPr>
        </p:pic>
        <p:sp>
          <p:nvSpPr>
            <p:cNvPr id="22" name="矩形 21"/>
            <p:cNvSpPr/>
            <p:nvPr/>
          </p:nvSpPr>
          <p:spPr>
            <a:xfrm>
              <a:off x="2107464" y="3414846"/>
              <a:ext cx="197586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buClr>
                  <a:schemeClr val="tx2"/>
                </a:buClr>
              </a:pPr>
              <a:r>
                <a:rPr lang="en-GB" altLang="zh-CN" kern="800" dirty="0" smtClean="0">
                  <a:solidFill>
                    <a:schemeClr val="bg2">
                      <a:lumMod val="10000"/>
                    </a:schemeClr>
                  </a:solidFill>
                  <a:latin typeface="+mn-ea"/>
                  <a:cs typeface="Arial" panose="020B0604020202020204" pitchFamily="34" charset="0"/>
                </a:rPr>
                <a:t>W-band RF pulse</a:t>
              </a: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207" y="1117170"/>
              <a:ext cx="2395475" cy="10800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文本框 23"/>
                <p:cNvSpPr txBox="1"/>
                <p:nvPr/>
              </p:nvSpPr>
              <p:spPr>
                <a:xfrm>
                  <a:off x="1187624" y="1345874"/>
                  <a:ext cx="89806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sSup>
                          <m:sSup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4" name="文本框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7624" y="1345874"/>
                  <a:ext cx="898066" cy="276999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6122" t="-4444" r="-2041" b="-666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" name="任意多边形 15"/>
            <p:cNvSpPr/>
            <p:nvPr/>
          </p:nvSpPr>
          <p:spPr bwMode="auto">
            <a:xfrm>
              <a:off x="1414361" y="2790047"/>
              <a:ext cx="2446140" cy="177566"/>
            </a:xfrm>
            <a:custGeom>
              <a:avLst/>
              <a:gdLst>
                <a:gd name="connsiteX0" fmla="*/ 0 w 2781837"/>
                <a:gd name="connsiteY0" fmla="*/ 0 h 1455312"/>
                <a:gd name="connsiteX1" fmla="*/ 1236372 w 2781837"/>
                <a:gd name="connsiteY1" fmla="*/ 1017431 h 1455312"/>
                <a:gd name="connsiteX2" fmla="*/ 2781837 w 2781837"/>
                <a:gd name="connsiteY2" fmla="*/ 1455312 h 1455312"/>
                <a:gd name="connsiteX3" fmla="*/ 2781837 w 2781837"/>
                <a:gd name="connsiteY3" fmla="*/ 1455312 h 1455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1837" h="1455312">
                  <a:moveTo>
                    <a:pt x="0" y="0"/>
                  </a:moveTo>
                  <a:cubicBezTo>
                    <a:pt x="386366" y="387439"/>
                    <a:pt x="772733" y="774879"/>
                    <a:pt x="1236372" y="1017431"/>
                  </a:cubicBezTo>
                  <a:cubicBezTo>
                    <a:pt x="1700011" y="1259983"/>
                    <a:pt x="2781837" y="1455312"/>
                    <a:pt x="2781837" y="1455312"/>
                  </a:cubicBezTo>
                  <a:lnTo>
                    <a:pt x="2781837" y="14553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 bwMode="auto">
            <a:xfrm>
              <a:off x="3860501" y="2967613"/>
              <a:ext cx="0" cy="182120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7" name="矩形 16"/>
          <p:cNvSpPr/>
          <p:nvPr/>
        </p:nvSpPr>
        <p:spPr>
          <a:xfrm>
            <a:off x="444500" y="1113672"/>
            <a:ext cx="84745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chemeClr val="tx2"/>
              </a:buClr>
            </a:pPr>
            <a:r>
              <a:rPr lang="en-GB" altLang="zh-CN" kern="80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Arial" panose="020B0604020202020204" pitchFamily="34" charset="0"/>
              </a:rPr>
              <a:t>? No detector to look at the 91 GHz RF pulse directly, currently oscillator (up to 60 GHz at most)</a:t>
            </a:r>
          </a:p>
          <a:p>
            <a:pPr algn="just">
              <a:buClr>
                <a:schemeClr val="tx2"/>
              </a:buClr>
            </a:pPr>
            <a:endParaRPr lang="en-GB" altLang="zh-CN" kern="800" dirty="0" smtClean="0">
              <a:solidFill>
                <a:schemeClr val="bg1">
                  <a:lumMod val="65000"/>
                </a:schemeClr>
              </a:solidFill>
              <a:latin typeface="+mn-ea"/>
              <a:cs typeface="Arial" panose="020B0604020202020204" pitchFamily="34" charset="0"/>
            </a:endParaRPr>
          </a:p>
          <a:p>
            <a:pPr algn="just">
              <a:buClr>
                <a:schemeClr val="tx2"/>
              </a:buClr>
            </a:pPr>
            <a:r>
              <a:rPr lang="en-GB" altLang="zh-CN" kern="80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Arial" panose="020B0604020202020204" pitchFamily="34" charset="0"/>
              </a:rPr>
              <a:t>? No easy way to figure out how to alignment the bunch train in right wakefield phase</a:t>
            </a:r>
          </a:p>
        </p:txBody>
      </p:sp>
      <p:sp>
        <p:nvSpPr>
          <p:cNvPr id="19" name="矩形 18"/>
          <p:cNvSpPr/>
          <p:nvPr/>
        </p:nvSpPr>
        <p:spPr>
          <a:xfrm>
            <a:off x="2457078" y="2771097"/>
            <a:ext cx="50119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chemeClr val="tx2"/>
              </a:buClr>
            </a:pPr>
            <a:r>
              <a:rPr lang="en-GB" altLang="zh-CN" kern="800" dirty="0" smtClean="0">
                <a:solidFill>
                  <a:schemeClr val="bg2">
                    <a:lumMod val="10000"/>
                  </a:schemeClr>
                </a:solidFill>
                <a:latin typeface="+mn-ea"/>
                <a:cs typeface="Arial" panose="020B0604020202020204" pitchFamily="34" charset="0"/>
              </a:rPr>
              <a:t>  two wakefield interferometry method :</a:t>
            </a:r>
          </a:p>
        </p:txBody>
      </p:sp>
      <p:pic>
        <p:nvPicPr>
          <p:cNvPr id="59394" name="Picture 2" descr="http://cdn.ws.citrix.com/wp-content/uploads/2014/06/Light-Bulb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213" y="2620362"/>
            <a:ext cx="465540" cy="550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063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</a:t>
            </a:r>
            <a:r>
              <a:rPr lang="en-US" altLang="zh-CN" dirty="0" smtClean="0"/>
              <a:t>unch train experimental set up: laser train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5" name="TextBox 16"/>
          <p:cNvSpPr txBox="1">
            <a:spLocks noChangeArrowheads="1"/>
          </p:cNvSpPr>
          <p:nvPr/>
        </p:nvSpPr>
        <p:spPr bwMode="auto">
          <a:xfrm>
            <a:off x="682242" y="988701"/>
            <a:ext cx="772921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0"/>
            <a:r>
              <a:rPr lang="en-US" altLang="zh-CN" sz="2000" dirty="0" smtClean="0">
                <a:ea typeface="宋体" panose="02010600030101010101" pitchFamily="2" charset="-122"/>
                <a:cs typeface="Arial" panose="020B0604020202020204" pitchFamily="34" charset="0"/>
              </a:rPr>
              <a:t>Generation of tunable bunch train: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ea typeface="宋体" panose="02010600030101010101" pitchFamily="2" charset="-122"/>
                <a:cs typeface="Arial" panose="020B0604020202020204" pitchFamily="34" charset="0"/>
              </a:rPr>
              <a:t>1</a:t>
            </a:r>
            <a:r>
              <a:rPr lang="en-US" altLang="zh-CN" sz="2000" dirty="0">
                <a:ea typeface="宋体" panose="02010600030101010101" pitchFamily="2" charset="-122"/>
                <a:cs typeface="Arial" panose="020B0604020202020204" pitchFamily="34" charset="0"/>
              </a:rPr>
              <a:t>. </a:t>
            </a:r>
            <a:r>
              <a:rPr lang="en-US" altLang="zh-CN" sz="2000" dirty="0" smtClean="0">
                <a:ea typeface="宋体" panose="02010600030101010101" pitchFamily="2" charset="-122"/>
                <a:cs typeface="Arial" panose="020B0604020202020204" pitchFamily="34" charset="0"/>
              </a:rPr>
              <a:t>UV laser slitter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ea typeface="宋体" panose="02010600030101010101" pitchFamily="2" charset="-122"/>
                <a:cs typeface="Arial" panose="020B0604020202020204" pitchFamily="34" charset="0"/>
              </a:rPr>
              <a:t>2. Movable mirror on stage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/>
              <p:cNvSpPr txBox="1"/>
              <p:nvPr/>
            </p:nvSpPr>
            <p:spPr>
              <a:xfrm>
                <a:off x="1682713" y="2344049"/>
                <a:ext cx="57229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/>
                  <a:t>Initial interval  around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=230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US" altLang="zh-CN" dirty="0" smtClean="0"/>
                  <a:t> (</a:t>
                </a:r>
                <a:r>
                  <a:rPr lang="en-US" altLang="zh-CN" dirty="0"/>
                  <a:t>1.3 GHz / 0.769 </a:t>
                </a:r>
                <a:r>
                  <a:rPr lang="en-US" altLang="zh-CN" dirty="0" smtClean="0"/>
                  <a:t>ns)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2713" y="2344049"/>
                <a:ext cx="5722913" cy="369332"/>
              </a:xfrm>
              <a:prstGeom prst="rect">
                <a:avLst/>
              </a:prstGeom>
              <a:blipFill rotWithShape="0">
                <a:blip r:embed="rId2"/>
                <a:stretch>
                  <a:fillRect l="-852" t="-10000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3284984"/>
            <a:ext cx="5090164" cy="180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/>
              <p:cNvSpPr txBox="1"/>
              <p:nvPr/>
            </p:nvSpPr>
            <p:spPr>
              <a:xfrm>
                <a:off x="4929214" y="3681495"/>
                <a:ext cx="342914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~</m:t>
                          </m:r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zh-CN" altLang="en-US" sz="14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文本框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9214" y="3681495"/>
                <a:ext cx="342914" cy="215444"/>
              </a:xfrm>
              <a:prstGeom prst="rect">
                <a:avLst/>
              </a:prstGeom>
              <a:blipFill rotWithShape="0">
                <a:blip r:embed="rId4"/>
                <a:stretch>
                  <a:fillRect l="-3571" r="-1786" b="-171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直接连接符 10"/>
          <p:cNvCxnSpPr/>
          <p:nvPr/>
        </p:nvCxnSpPr>
        <p:spPr>
          <a:xfrm flipH="1">
            <a:off x="5461458" y="3618194"/>
            <a:ext cx="4242" cy="197884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5279242" y="3618194"/>
            <a:ext cx="4652" cy="192645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4881753" y="3705292"/>
            <a:ext cx="403478" cy="5876"/>
          </a:xfrm>
          <a:prstGeom prst="straightConnector1">
            <a:avLst/>
          </a:prstGeom>
          <a:ln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H="1">
            <a:off x="5461062" y="3705292"/>
            <a:ext cx="325531" cy="599"/>
          </a:xfrm>
          <a:prstGeom prst="straightConnector1">
            <a:avLst/>
          </a:prstGeom>
          <a:ln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732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901678"/>
            <a:ext cx="7442563" cy="1620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altLang="zh-CN" dirty="0"/>
              <a:t>2</a:t>
            </a:r>
            <a:r>
              <a:rPr lang="en-US" altLang="zh-CN" dirty="0" smtClean="0"/>
              <a:t>-bunch train experimental results</a:t>
            </a:r>
            <a:endParaRPr lang="en-US" dirty="0"/>
          </a:p>
        </p:txBody>
      </p:sp>
      <p:grpSp>
        <p:nvGrpSpPr>
          <p:cNvPr id="63" name="组合 62"/>
          <p:cNvGrpSpPr>
            <a:grpSpLocks noChangeAspect="1"/>
          </p:cNvGrpSpPr>
          <p:nvPr/>
        </p:nvGrpSpPr>
        <p:grpSpPr>
          <a:xfrm>
            <a:off x="416026" y="2782996"/>
            <a:ext cx="8743761" cy="3240000"/>
            <a:chOff x="7561614" y="14107935"/>
            <a:chExt cx="20366360" cy="7546753"/>
          </a:xfrm>
        </p:grpSpPr>
        <p:grpSp>
          <p:nvGrpSpPr>
            <p:cNvPr id="64" name="组合 63"/>
            <p:cNvGrpSpPr/>
            <p:nvPr/>
          </p:nvGrpSpPr>
          <p:grpSpPr>
            <a:xfrm>
              <a:off x="21773911" y="14171017"/>
              <a:ext cx="5049254" cy="6335866"/>
              <a:chOff x="27275391" y="14081780"/>
              <a:chExt cx="5049254" cy="6335866"/>
            </a:xfrm>
          </p:grpSpPr>
          <p:pic>
            <p:nvPicPr>
              <p:cNvPr id="133" name="图片 13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282376" y="15832256"/>
                <a:ext cx="5039998" cy="2166407"/>
              </a:xfrm>
              <a:prstGeom prst="rect">
                <a:avLst/>
              </a:prstGeom>
            </p:spPr>
          </p:pic>
          <p:pic>
            <p:nvPicPr>
              <p:cNvPr id="134" name="图片 13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275391" y="14081780"/>
                <a:ext cx="5040001" cy="2166407"/>
              </a:xfrm>
              <a:prstGeom prst="rect">
                <a:avLst/>
              </a:prstGeom>
            </p:spPr>
          </p:pic>
          <p:pic>
            <p:nvPicPr>
              <p:cNvPr id="135" name="图片 13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284647" y="17473935"/>
                <a:ext cx="5039998" cy="2943711"/>
              </a:xfrm>
              <a:prstGeom prst="rect">
                <a:avLst/>
              </a:prstGeom>
            </p:spPr>
          </p:pic>
        </p:grpSp>
        <p:grpSp>
          <p:nvGrpSpPr>
            <p:cNvPr id="65" name="组合 64"/>
            <p:cNvGrpSpPr/>
            <p:nvPr/>
          </p:nvGrpSpPr>
          <p:grpSpPr>
            <a:xfrm>
              <a:off x="7561614" y="14107935"/>
              <a:ext cx="20366360" cy="7546753"/>
              <a:chOff x="7561614" y="14107935"/>
              <a:chExt cx="20366360" cy="7546753"/>
            </a:xfrm>
          </p:grpSpPr>
          <p:grpSp>
            <p:nvGrpSpPr>
              <p:cNvPr id="68" name="组合 67"/>
              <p:cNvGrpSpPr/>
              <p:nvPr/>
            </p:nvGrpSpPr>
            <p:grpSpPr>
              <a:xfrm>
                <a:off x="7561614" y="14107935"/>
                <a:ext cx="20366360" cy="7546753"/>
                <a:chOff x="7895959" y="21259012"/>
                <a:chExt cx="20366360" cy="7546753"/>
              </a:xfrm>
            </p:grpSpPr>
            <p:pic>
              <p:nvPicPr>
                <p:cNvPr id="70" name="图片 69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8118222" y="21259012"/>
                  <a:ext cx="8450580" cy="6732000"/>
                </a:xfrm>
                <a:prstGeom prst="rect">
                  <a:avLst/>
                </a:prstGeom>
              </p:spPr>
            </p:pic>
            <p:grpSp>
              <p:nvGrpSpPr>
                <p:cNvPr id="71" name="组合 70"/>
                <p:cNvGrpSpPr/>
                <p:nvPr/>
              </p:nvGrpSpPr>
              <p:grpSpPr>
                <a:xfrm>
                  <a:off x="7895959" y="21380538"/>
                  <a:ext cx="20366360" cy="7425227"/>
                  <a:chOff x="7895959" y="21380538"/>
                  <a:chExt cx="20366360" cy="7425227"/>
                </a:xfrm>
              </p:grpSpPr>
              <p:grpSp>
                <p:nvGrpSpPr>
                  <p:cNvPr id="72" name="组合 71"/>
                  <p:cNvGrpSpPr/>
                  <p:nvPr/>
                </p:nvGrpSpPr>
                <p:grpSpPr>
                  <a:xfrm>
                    <a:off x="7895959" y="21380538"/>
                    <a:ext cx="20366360" cy="7425227"/>
                    <a:chOff x="7696150" y="12356402"/>
                    <a:chExt cx="20366360" cy="7425227"/>
                  </a:xfrm>
                </p:grpSpPr>
                <p:grpSp>
                  <p:nvGrpSpPr>
                    <p:cNvPr id="81" name="组合 80"/>
                    <p:cNvGrpSpPr/>
                    <p:nvPr/>
                  </p:nvGrpSpPr>
                  <p:grpSpPr>
                    <a:xfrm>
                      <a:off x="16059333" y="12450666"/>
                      <a:ext cx="5526726" cy="7262156"/>
                      <a:chOff x="16135533" y="12450666"/>
                      <a:chExt cx="5526726" cy="7262156"/>
                    </a:xfrm>
                  </p:grpSpPr>
                  <p:sp>
                    <p:nvSpPr>
                      <p:cNvPr id="121" name="文本框 120"/>
                      <p:cNvSpPr txBox="1"/>
                      <p:nvPr/>
                    </p:nvSpPr>
                    <p:spPr>
                      <a:xfrm>
                        <a:off x="17350343" y="18793017"/>
                        <a:ext cx="3620508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altLang="zh-CN" sz="1200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    RF width (ns)</a:t>
                        </a:r>
                        <a:endParaRPr lang="zh-CN" alt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pic>
                    <p:nvPicPr>
                      <p:cNvPr id="122" name="图片 121"/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6171124" y="14431349"/>
                        <a:ext cx="5453035" cy="2160000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123" name="图片 122"/>
                      <p:cNvPicPr>
                        <a:picLocks noChangeAspect="1"/>
                      </p:cNvPicPr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6135533" y="12450666"/>
                        <a:ext cx="5453035" cy="2160000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125" name="图片 124"/>
                      <p:cNvPicPr>
                        <a:picLocks noChangeAspect="1"/>
                      </p:cNvPicPr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6209224" y="16432904"/>
                        <a:ext cx="5453035" cy="2160000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128" name="文本框 127"/>
                      <p:cNvSpPr txBox="1"/>
                      <p:nvPr/>
                    </p:nvSpPr>
                    <p:spPr>
                      <a:xfrm>
                        <a:off x="18766933" y="19435823"/>
                        <a:ext cx="372218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altLang="zh-CN" sz="1200" dirty="0" smtClean="0">
                            <a:latin typeface="Arial" panose="020B0604020202020204" pitchFamily="34" charset="0"/>
                            <a:ea typeface="Arial Unicode MS" panose="020B0604020202020204" pitchFamily="34" charset="-122"/>
                            <a:cs typeface="Arial" panose="020B0604020202020204" pitchFamily="34" charset="0"/>
                          </a:rPr>
                          <a:t>(b)</a:t>
                        </a:r>
                        <a:endParaRPr lang="zh-CN" altLang="en-US" sz="12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29" name="文本框 128"/>
                      <p:cNvSpPr txBox="1"/>
                      <p:nvPr/>
                    </p:nvSpPr>
                    <p:spPr>
                      <a:xfrm>
                        <a:off x="17093510" y="12649043"/>
                        <a:ext cx="338554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zh-CN" altLang="en-US" sz="1200" dirty="0">
                            <a:latin typeface="Arial" panose="020B0604020202020204" pitchFamily="34" charset="0"/>
                            <a:ea typeface="Arial Unicode MS" panose="020B0604020202020204" pitchFamily="34" charset="-122"/>
                            <a:cs typeface="Arial" panose="020B0604020202020204" pitchFamily="34" charset="0"/>
                          </a:rPr>
                          <a:t>①</a:t>
                        </a:r>
                      </a:p>
                    </p:txBody>
                  </p:sp>
                  <p:sp>
                    <p:nvSpPr>
                      <p:cNvPr id="130" name="文本框 129"/>
                      <p:cNvSpPr txBox="1"/>
                      <p:nvPr/>
                    </p:nvSpPr>
                    <p:spPr>
                      <a:xfrm>
                        <a:off x="17123007" y="14615395"/>
                        <a:ext cx="338554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zh-CN" altLang="en-US" sz="1200" dirty="0" smtClean="0">
                            <a:latin typeface="Arial" panose="020B0604020202020204" pitchFamily="34" charset="0"/>
                            <a:ea typeface="Arial Unicode MS" panose="020B0604020202020204" pitchFamily="34" charset="-122"/>
                            <a:cs typeface="Arial" panose="020B0604020202020204" pitchFamily="34" charset="0"/>
                          </a:rPr>
                          <a:t>②</a:t>
                        </a:r>
                        <a:endParaRPr lang="zh-CN" altLang="en-US" sz="12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31" name="文本框 130"/>
                      <p:cNvSpPr txBox="1"/>
                      <p:nvPr/>
                    </p:nvSpPr>
                    <p:spPr>
                      <a:xfrm>
                        <a:off x="17182001" y="16622887"/>
                        <a:ext cx="338554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zh-CN" altLang="en-US" sz="1200" dirty="0">
                            <a:latin typeface="Arial" panose="020B0604020202020204" pitchFamily="34" charset="0"/>
                            <a:ea typeface="Arial Unicode MS" panose="020B0604020202020204" pitchFamily="34" charset="-122"/>
                            <a:cs typeface="Arial" panose="020B0604020202020204" pitchFamily="34" charset="0"/>
                          </a:rPr>
                          <a:t>③</a:t>
                        </a:r>
                      </a:p>
                    </p:txBody>
                  </p:sp>
                  <p:sp>
                    <p:nvSpPr>
                      <p:cNvPr id="132" name="文本框 131"/>
                      <p:cNvSpPr txBox="1"/>
                      <p:nvPr/>
                    </p:nvSpPr>
                    <p:spPr>
                      <a:xfrm>
                        <a:off x="17739841" y="14612707"/>
                        <a:ext cx="338554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zh-CN" altLang="en-US" sz="1200" dirty="0" smtClean="0">
                            <a:latin typeface="Arial" panose="020B0604020202020204" pitchFamily="34" charset="0"/>
                            <a:ea typeface="Arial Unicode MS" panose="020B0604020202020204" pitchFamily="34" charset="-122"/>
                            <a:cs typeface="Arial" panose="020B0604020202020204" pitchFamily="34" charset="0"/>
                          </a:rPr>
                          <a:t>④</a:t>
                        </a:r>
                        <a:endParaRPr lang="zh-CN" altLang="en-US" sz="12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82" name="文本框 81"/>
                    <p:cNvSpPr txBox="1"/>
                    <p:nvPr/>
                  </p:nvSpPr>
                  <p:spPr>
                    <a:xfrm>
                      <a:off x="22826504" y="18765631"/>
                      <a:ext cx="5236006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US" altLang="zh-CN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eam energy (MeV)</a:t>
                      </a:r>
                      <a:endParaRPr lang="zh-CN" alt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83" name="文本框 82"/>
                    <p:cNvSpPr txBox="1"/>
                    <p:nvPr/>
                  </p:nvSpPr>
                  <p:spPr>
                    <a:xfrm>
                      <a:off x="24494082" y="19435823"/>
                      <a:ext cx="364202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altLang="zh-CN" sz="1200" dirty="0" smtClean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(c)</a:t>
                      </a:r>
                      <a:endParaRPr lang="zh-CN" altLang="en-US" sz="120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p:txBody>
                </p:sp>
                <p:grpSp>
                  <p:nvGrpSpPr>
                    <p:cNvPr id="84" name="组合 83"/>
                    <p:cNvGrpSpPr/>
                    <p:nvPr/>
                  </p:nvGrpSpPr>
                  <p:grpSpPr>
                    <a:xfrm>
                      <a:off x="7696150" y="12356402"/>
                      <a:ext cx="8432931" cy="7425227"/>
                      <a:chOff x="7696150" y="12356402"/>
                      <a:chExt cx="8432931" cy="7425227"/>
                    </a:xfrm>
                  </p:grpSpPr>
                  <p:sp>
                    <p:nvSpPr>
                      <p:cNvPr id="99" name="文本框 98"/>
                      <p:cNvSpPr txBox="1"/>
                      <p:nvPr/>
                    </p:nvSpPr>
                    <p:spPr>
                      <a:xfrm>
                        <a:off x="13723631" y="14857657"/>
                        <a:ext cx="338554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zh-CN" altLang="en-US" sz="1200" dirty="0" smtClean="0">
                            <a:latin typeface="Arial" panose="020B0604020202020204" pitchFamily="34" charset="0"/>
                            <a:ea typeface="Arial Unicode MS" panose="020B0604020202020204" pitchFamily="34" charset="-122"/>
                            <a:cs typeface="Arial" panose="020B0604020202020204" pitchFamily="34" charset="0"/>
                          </a:rPr>
                          <a:t>④</a:t>
                        </a:r>
                        <a:endParaRPr lang="zh-CN" altLang="en-US" sz="12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00" name="文本框 99"/>
                      <p:cNvSpPr txBox="1"/>
                      <p:nvPr/>
                    </p:nvSpPr>
                    <p:spPr>
                      <a:xfrm>
                        <a:off x="11275269" y="12967479"/>
                        <a:ext cx="338554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zh-CN" altLang="en-US" sz="1200" dirty="0">
                            <a:latin typeface="Arial" panose="020B0604020202020204" pitchFamily="34" charset="0"/>
                            <a:ea typeface="Arial Unicode MS" panose="020B0604020202020204" pitchFamily="34" charset="-122"/>
                            <a:cs typeface="Arial" panose="020B0604020202020204" pitchFamily="34" charset="0"/>
                          </a:rPr>
                          <a:t>①</a:t>
                        </a:r>
                      </a:p>
                    </p:txBody>
                  </p:sp>
                  <p:sp>
                    <p:nvSpPr>
                      <p:cNvPr id="101" name="文本框 100"/>
                      <p:cNvSpPr txBox="1"/>
                      <p:nvPr/>
                    </p:nvSpPr>
                    <p:spPr>
                      <a:xfrm>
                        <a:off x="11648968" y="14923342"/>
                        <a:ext cx="338554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zh-CN" altLang="en-US" sz="1200" dirty="0" smtClean="0">
                            <a:latin typeface="Arial" panose="020B0604020202020204" pitchFamily="34" charset="0"/>
                            <a:ea typeface="Arial Unicode MS" panose="020B0604020202020204" pitchFamily="34" charset="-122"/>
                            <a:cs typeface="Arial" panose="020B0604020202020204" pitchFamily="34" charset="0"/>
                          </a:rPr>
                          <a:t>②</a:t>
                        </a:r>
                        <a:endParaRPr lang="zh-CN" altLang="en-US" sz="12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02" name="文本框 101"/>
                      <p:cNvSpPr txBox="1"/>
                      <p:nvPr/>
                    </p:nvSpPr>
                    <p:spPr>
                      <a:xfrm>
                        <a:off x="13110411" y="16935506"/>
                        <a:ext cx="338554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zh-CN" altLang="en-US" sz="1200" dirty="0">
                            <a:latin typeface="Arial" panose="020B0604020202020204" pitchFamily="34" charset="0"/>
                            <a:ea typeface="Arial Unicode MS" panose="020B0604020202020204" pitchFamily="34" charset="-122"/>
                            <a:cs typeface="Arial" panose="020B0604020202020204" pitchFamily="34" charset="0"/>
                          </a:rPr>
                          <a:t>③</a:t>
                        </a:r>
                      </a:p>
                    </p:txBody>
                  </p:sp>
                  <p:grpSp>
                    <p:nvGrpSpPr>
                      <p:cNvPr id="103" name="组合 102"/>
                      <p:cNvGrpSpPr/>
                      <p:nvPr/>
                    </p:nvGrpSpPr>
                    <p:grpSpPr>
                      <a:xfrm>
                        <a:off x="11307256" y="13562418"/>
                        <a:ext cx="152066" cy="222251"/>
                        <a:chOff x="12262144" y="13386163"/>
                        <a:chExt cx="228601" cy="228601"/>
                      </a:xfrm>
                    </p:grpSpPr>
                    <p:cxnSp>
                      <p:nvCxnSpPr>
                        <p:cNvPr id="119" name="直接连接符 118"/>
                        <p:cNvCxnSpPr/>
                        <p:nvPr/>
                      </p:nvCxnSpPr>
                      <p:spPr>
                        <a:xfrm>
                          <a:off x="12262144" y="13386163"/>
                          <a:ext cx="228601" cy="228600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0" name="直接连接符 119"/>
                        <p:cNvCxnSpPr/>
                        <p:nvPr/>
                      </p:nvCxnSpPr>
                      <p:spPr>
                        <a:xfrm rot="16200000">
                          <a:off x="12262145" y="13386164"/>
                          <a:ext cx="228600" cy="228599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104" name="组合 103"/>
                      <p:cNvGrpSpPr/>
                      <p:nvPr/>
                    </p:nvGrpSpPr>
                    <p:grpSpPr>
                      <a:xfrm>
                        <a:off x="12263693" y="15100029"/>
                        <a:ext cx="152065" cy="222250"/>
                        <a:chOff x="12133273" y="13412288"/>
                        <a:chExt cx="228600" cy="228600"/>
                      </a:xfrm>
                    </p:grpSpPr>
                    <p:cxnSp>
                      <p:nvCxnSpPr>
                        <p:cNvPr id="117" name="直接连接符 116"/>
                        <p:cNvCxnSpPr/>
                        <p:nvPr/>
                      </p:nvCxnSpPr>
                      <p:spPr>
                        <a:xfrm>
                          <a:off x="12133273" y="13412288"/>
                          <a:ext cx="228597" cy="228600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18" name="直接连接符 117"/>
                        <p:cNvCxnSpPr/>
                        <p:nvPr/>
                      </p:nvCxnSpPr>
                      <p:spPr>
                        <a:xfrm rot="16200000">
                          <a:off x="12133274" y="13412289"/>
                          <a:ext cx="228600" cy="228598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105" name="组合 104"/>
                      <p:cNvGrpSpPr/>
                      <p:nvPr/>
                    </p:nvGrpSpPr>
                    <p:grpSpPr>
                      <a:xfrm>
                        <a:off x="13302409" y="16676448"/>
                        <a:ext cx="152063" cy="222254"/>
                        <a:chOff x="12082681" y="13439716"/>
                        <a:chExt cx="228598" cy="228604"/>
                      </a:xfrm>
                    </p:grpSpPr>
                    <p:cxnSp>
                      <p:nvCxnSpPr>
                        <p:cNvPr id="115" name="直接连接符 114"/>
                        <p:cNvCxnSpPr/>
                        <p:nvPr/>
                      </p:nvCxnSpPr>
                      <p:spPr>
                        <a:xfrm>
                          <a:off x="12082681" y="13439720"/>
                          <a:ext cx="228581" cy="228600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16" name="直接连接符 115"/>
                        <p:cNvCxnSpPr/>
                        <p:nvPr/>
                      </p:nvCxnSpPr>
                      <p:spPr>
                        <a:xfrm rot="16200000">
                          <a:off x="12082681" y="13439718"/>
                          <a:ext cx="228600" cy="228596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106" name="组合 105"/>
                      <p:cNvGrpSpPr/>
                      <p:nvPr/>
                    </p:nvGrpSpPr>
                    <p:grpSpPr>
                      <a:xfrm>
                        <a:off x="14273831" y="15075993"/>
                        <a:ext cx="152066" cy="222251"/>
                        <a:chOff x="12171458" y="13402491"/>
                        <a:chExt cx="228601" cy="228601"/>
                      </a:xfrm>
                    </p:grpSpPr>
                    <p:cxnSp>
                      <p:nvCxnSpPr>
                        <p:cNvPr id="113" name="直接连接符 112"/>
                        <p:cNvCxnSpPr/>
                        <p:nvPr/>
                      </p:nvCxnSpPr>
                      <p:spPr>
                        <a:xfrm>
                          <a:off x="12171458" y="13402491"/>
                          <a:ext cx="228592" cy="228600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14" name="直接连接符 113"/>
                        <p:cNvCxnSpPr/>
                        <p:nvPr/>
                      </p:nvCxnSpPr>
                      <p:spPr>
                        <a:xfrm rot="16200000">
                          <a:off x="12171460" y="13402492"/>
                          <a:ext cx="228600" cy="228599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107" name="组合 106"/>
                      <p:cNvGrpSpPr/>
                      <p:nvPr/>
                    </p:nvGrpSpPr>
                    <p:grpSpPr>
                      <a:xfrm>
                        <a:off x="15240302" y="13561146"/>
                        <a:ext cx="152066" cy="222250"/>
                        <a:chOff x="11930901" y="13365262"/>
                        <a:chExt cx="228600" cy="228600"/>
                      </a:xfrm>
                    </p:grpSpPr>
                    <p:cxnSp>
                      <p:nvCxnSpPr>
                        <p:cNvPr id="111" name="直接连接符 110"/>
                        <p:cNvCxnSpPr/>
                        <p:nvPr/>
                      </p:nvCxnSpPr>
                      <p:spPr>
                        <a:xfrm>
                          <a:off x="11930903" y="13365262"/>
                          <a:ext cx="228598" cy="228600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12" name="直接连接符 111"/>
                        <p:cNvCxnSpPr/>
                        <p:nvPr/>
                      </p:nvCxnSpPr>
                      <p:spPr>
                        <a:xfrm rot="16200000">
                          <a:off x="11930901" y="13365262"/>
                          <a:ext cx="228600" cy="228600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108" name="文本框 107"/>
                      <p:cNvSpPr txBox="1"/>
                      <p:nvPr/>
                    </p:nvSpPr>
                    <p:spPr>
                      <a:xfrm>
                        <a:off x="11706724" y="19504630"/>
                        <a:ext cx="372218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altLang="zh-CN" sz="1200" dirty="0" smtClean="0">
                            <a:latin typeface="Arial" panose="020B0604020202020204" pitchFamily="34" charset="0"/>
                            <a:ea typeface="Arial Unicode MS" panose="020B0604020202020204" pitchFamily="34" charset="-122"/>
                            <a:cs typeface="Arial" panose="020B0604020202020204" pitchFamily="34" charset="0"/>
                          </a:rPr>
                          <a:t>(a)</a:t>
                        </a:r>
                        <a:endParaRPr lang="zh-CN" altLang="en-US" sz="12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endParaRPr>
                      </a:p>
                    </p:txBody>
                  </p: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09" name="文本框 108"/>
                          <p:cNvSpPr txBox="1"/>
                          <p:nvPr/>
                        </p:nvSpPr>
                        <p:spPr>
                          <a:xfrm>
                            <a:off x="8659288" y="18793016"/>
                            <a:ext cx="7469793" cy="645198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14:m>
                              <m:oMath xmlns:m="http://schemas.openxmlformats.org/officeDocument/2006/math">
                                <m:r>
                                  <a:rPr lang="en-US" altLang="zh-CN" sz="120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∆</m:t>
                                </m:r>
                                <m:r>
                                  <a:rPr lang="en-US" altLang="zh-CN" sz="12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𝑧</m:t>
                                </m:r>
                                <m:r>
                                  <a:rPr lang="en-US" altLang="zh-CN" sz="12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=</m:t>
                                </m:r>
                                <m:r>
                                  <a:rPr lang="en-US" altLang="zh-CN" sz="12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𝑧</m:t>
                                </m:r>
                                <m:r>
                                  <a:rPr lang="en-US" altLang="zh-CN" sz="12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altLang="zh-CN" sz="12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2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𝑧</m:t>
                                    </m:r>
                                  </m:e>
                                  <m:sub>
                                    <m:r>
                                      <a:rPr lang="en-US" altLang="zh-CN" sz="12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a14:m>
                            <a:r>
                              <a:rPr lang="zh-CN" altLang="en-US" sz="1200" dirty="0" smtClean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 </a:t>
                            </a:r>
                            <a:r>
                              <a:rPr lang="en-US" altLang="zh-CN" sz="1200" dirty="0" smtClean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(mm)</a:t>
                            </a:r>
                            <a:endParaRPr lang="zh-CN" altLang="en-US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09" name="文本框 108"/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8659288" y="18793016"/>
                            <a:ext cx="7469793" cy="645198"/>
                          </a:xfrm>
                          <a:prstGeom prst="rect">
                            <a:avLst/>
                          </a:prstGeom>
                          <a:blipFill rotWithShape="0">
                            <a:blip r:embed="rId11"/>
                            <a:stretch>
                              <a:fillRect t="-2174" b="-13043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zh-CN" alt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sp>
                    <p:nvSpPr>
                      <p:cNvPr id="110" name="文本框 109"/>
                      <p:cNvSpPr txBox="1"/>
                      <p:nvPr/>
                    </p:nvSpPr>
                    <p:spPr>
                      <a:xfrm rot="16200000">
                        <a:off x="4679703" y="15372849"/>
                        <a:ext cx="6309893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altLang="zh-CN" sz="1200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RF energy (arb. units)</a:t>
                        </a:r>
                        <a:endParaRPr lang="zh-CN" alt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85" name="组合 84"/>
                    <p:cNvGrpSpPr/>
                    <p:nvPr/>
                  </p:nvGrpSpPr>
                  <p:grpSpPr>
                    <a:xfrm>
                      <a:off x="20932704" y="12535298"/>
                      <a:ext cx="5934722" cy="6426444"/>
                      <a:chOff x="22530167" y="4340185"/>
                      <a:chExt cx="5934722" cy="6426444"/>
                    </a:xfrm>
                  </p:grpSpPr>
                  <p:sp>
                    <p:nvSpPr>
                      <p:cNvPr id="86" name="文本框 85"/>
                      <p:cNvSpPr txBox="1"/>
                      <p:nvPr/>
                    </p:nvSpPr>
                    <p:spPr>
                      <a:xfrm rot="16200000">
                        <a:off x="21687595" y="5841733"/>
                        <a:ext cx="2657287" cy="27699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altLang="zh-CN" sz="1200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position(mm)</a:t>
                        </a:r>
                        <a:endParaRPr lang="zh-CN" alt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87" name="文本框 86"/>
                      <p:cNvSpPr txBox="1"/>
                      <p:nvPr/>
                    </p:nvSpPr>
                    <p:spPr>
                      <a:xfrm rot="16200000">
                        <a:off x="21393447" y="8488863"/>
                        <a:ext cx="3414486" cy="114104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>
                          <a:lnSpc>
                            <a:spcPts val="3080"/>
                          </a:lnSpc>
                        </a:pPr>
                        <a:r>
                          <a:rPr lang="en-US" altLang="zh-CN" sz="1200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intensity (</a:t>
                        </a:r>
                        <a:r>
                          <a:rPr lang="en-US" altLang="zh-CN" sz="1200" dirty="0" err="1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a.u</a:t>
                        </a:r>
                        <a:r>
                          <a:rPr lang="en-US" altLang="zh-CN" sz="1200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)</a:t>
                        </a:r>
                      </a:p>
                    </p:txBody>
                  </p:sp>
                  <p:grpSp>
                    <p:nvGrpSpPr>
                      <p:cNvPr id="88" name="组合 87"/>
                      <p:cNvGrpSpPr/>
                      <p:nvPr/>
                    </p:nvGrpSpPr>
                    <p:grpSpPr>
                      <a:xfrm>
                        <a:off x="24207662" y="7915650"/>
                        <a:ext cx="1267641" cy="1076781"/>
                        <a:chOff x="13260935" y="7078030"/>
                        <a:chExt cx="1267641" cy="1076781"/>
                      </a:xfrm>
                    </p:grpSpPr>
                    <p:sp>
                      <p:nvSpPr>
                        <p:cNvPr id="93" name="矩形 92"/>
                        <p:cNvSpPr/>
                        <p:nvPr/>
                      </p:nvSpPr>
                      <p:spPr>
                        <a:xfrm>
                          <a:off x="13260935" y="7196039"/>
                          <a:ext cx="1267641" cy="958772"/>
                        </a:xfrm>
                        <a:prstGeom prst="rect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 sz="1200"/>
                        </a:p>
                      </p:txBody>
                    </p:sp>
                    <p:sp>
                      <p:nvSpPr>
                        <p:cNvPr id="94" name="矩形 93"/>
                        <p:cNvSpPr/>
                        <p:nvPr/>
                      </p:nvSpPr>
                      <p:spPr>
                        <a:xfrm>
                          <a:off x="13761415" y="7078030"/>
                          <a:ext cx="381836" cy="276998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lvl="0"/>
                          <a:r>
                            <a:rPr lang="en-US" altLang="zh-CN" sz="1200" dirty="0" smtClean="0">
                              <a:solidFill>
                                <a:prstClr val="black"/>
                              </a:solidFill>
                              <a:latin typeface="Arial" panose="020B0604020202020204" pitchFamily="34" charset="0"/>
                              <a:ea typeface="Arial Unicode MS" panose="020B0604020202020204" pitchFamily="34" charset="-122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zh-CN" altLang="en-US" sz="1200" dirty="0" smtClean="0">
                              <a:solidFill>
                                <a:prstClr val="black"/>
                              </a:solidFill>
                              <a:latin typeface="Arial" panose="020B0604020202020204" pitchFamily="34" charset="0"/>
                              <a:ea typeface="Arial Unicode MS" panose="020B0604020202020204" pitchFamily="34" charset="-122"/>
                              <a:cs typeface="Arial" panose="020B0604020202020204" pitchFamily="34" charset="0"/>
                            </a:rPr>
                            <a:t>①</a:t>
                          </a:r>
                          <a:endParaRPr lang="zh-CN" altLang="en-US" sz="1200" dirty="0">
                            <a:solidFill>
                              <a:prstClr val="black"/>
                            </a:solidFill>
                            <a:latin typeface="Arial" panose="020B0604020202020204" pitchFamily="34" charset="0"/>
                            <a:ea typeface="Arial Unicode MS" panose="020B0604020202020204" pitchFamily="34" charset="-122"/>
                            <a:cs typeface="Arial" panose="020B0604020202020204" pitchFamily="34" charset="0"/>
                          </a:endParaRPr>
                        </a:p>
                      </p:txBody>
                    </p:sp>
                    <p:grpSp>
                      <p:nvGrpSpPr>
                        <p:cNvPr id="95" name="组合 94"/>
                        <p:cNvGrpSpPr/>
                        <p:nvPr/>
                      </p:nvGrpSpPr>
                      <p:grpSpPr>
                        <a:xfrm>
                          <a:off x="13380816" y="7446204"/>
                          <a:ext cx="568382" cy="502299"/>
                          <a:chOff x="20304547" y="21158120"/>
                          <a:chExt cx="764087" cy="444936"/>
                        </a:xfrm>
                      </p:grpSpPr>
                      <p:cxnSp>
                        <p:nvCxnSpPr>
                          <p:cNvPr id="97" name="直接连接符 96"/>
                          <p:cNvCxnSpPr/>
                          <p:nvPr/>
                        </p:nvCxnSpPr>
                        <p:spPr>
                          <a:xfrm>
                            <a:off x="20306228" y="21603056"/>
                            <a:ext cx="762406" cy="0"/>
                          </a:xfrm>
                          <a:prstGeom prst="line">
                            <a:avLst/>
                          </a:prstGeom>
                          <a:ln w="28575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98" name="直接连接符 97"/>
                          <p:cNvCxnSpPr/>
                          <p:nvPr/>
                        </p:nvCxnSpPr>
                        <p:spPr>
                          <a:xfrm>
                            <a:off x="20304547" y="21158120"/>
                            <a:ext cx="764087" cy="0"/>
                          </a:xfrm>
                          <a:prstGeom prst="line">
                            <a:avLst/>
                          </a:prstGeom>
                          <a:ln w="28575">
                            <a:solidFill>
                              <a:schemeClr val="accent5"/>
                            </a:solidFill>
                            <a:prstDash val="dash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96" name="矩形 95"/>
                        <p:cNvSpPr/>
                        <p:nvPr/>
                      </p:nvSpPr>
                      <p:spPr>
                        <a:xfrm>
                          <a:off x="13911004" y="7558166"/>
                          <a:ext cx="338554" cy="276998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lvl="0"/>
                          <a:r>
                            <a:rPr lang="zh-CN" altLang="en-US" sz="1200" dirty="0" smtClean="0">
                              <a:solidFill>
                                <a:prstClr val="black"/>
                              </a:solidFill>
                              <a:latin typeface="Arial" panose="020B0604020202020204" pitchFamily="34" charset="0"/>
                              <a:ea typeface="Arial Unicode MS" panose="020B0604020202020204" pitchFamily="34" charset="-122"/>
                              <a:cs typeface="Arial" panose="020B0604020202020204" pitchFamily="34" charset="0"/>
                            </a:rPr>
                            <a:t>③</a:t>
                          </a:r>
                          <a:endParaRPr lang="zh-CN" altLang="en-US" sz="1200" dirty="0">
                            <a:solidFill>
                              <a:prstClr val="black"/>
                            </a:solidFill>
                            <a:latin typeface="Arial" panose="020B0604020202020204" pitchFamily="34" charset="0"/>
                            <a:ea typeface="Arial Unicode MS" panose="020B0604020202020204" pitchFamily="34" charset="-122"/>
                            <a:cs typeface="Arial" panose="020B0604020202020204" pitchFamily="34" charset="0"/>
                          </a:endParaRPr>
                        </a:p>
                      </p:txBody>
                    </p:sp>
                  </p:grpSp>
                  <p:sp>
                    <p:nvSpPr>
                      <p:cNvPr id="89" name="文本框 88"/>
                      <p:cNvSpPr txBox="1"/>
                      <p:nvPr/>
                    </p:nvSpPr>
                    <p:spPr>
                      <a:xfrm>
                        <a:off x="24173347" y="4340185"/>
                        <a:ext cx="826155" cy="64519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zh-CN" altLang="en-US" sz="1200" dirty="0">
                            <a:solidFill>
                              <a:schemeClr val="bg1"/>
                            </a:solidFill>
                            <a:latin typeface="Arial" panose="020B0604020202020204" pitchFamily="34" charset="0"/>
                            <a:ea typeface="Arial Unicode MS" panose="020B0604020202020204" pitchFamily="34" charset="-122"/>
                            <a:cs typeface="Arial" panose="020B0604020202020204" pitchFamily="34" charset="0"/>
                          </a:rPr>
                          <a:t>①</a:t>
                        </a:r>
                      </a:p>
                    </p:txBody>
                  </p:sp>
                  <p:sp>
                    <p:nvSpPr>
                      <p:cNvPr id="90" name="文本框 89"/>
                      <p:cNvSpPr txBox="1"/>
                      <p:nvPr/>
                    </p:nvSpPr>
                    <p:spPr>
                      <a:xfrm>
                        <a:off x="24173347" y="6081880"/>
                        <a:ext cx="1009194" cy="65754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zh-CN" altLang="en-US" sz="1200" dirty="0">
                            <a:solidFill>
                              <a:schemeClr val="bg1"/>
                            </a:solidFill>
                            <a:latin typeface="Arial" panose="020B0604020202020204" pitchFamily="34" charset="0"/>
                            <a:ea typeface="Arial Unicode MS" panose="020B0604020202020204" pitchFamily="34" charset="-122"/>
                            <a:cs typeface="Arial" panose="020B0604020202020204" pitchFamily="34" charset="0"/>
                          </a:rPr>
                          <a:t>③</a:t>
                        </a:r>
                      </a:p>
                    </p:txBody>
                  </p:sp>
                  <p:sp>
                    <p:nvSpPr>
                      <p:cNvPr id="91" name="文本框 90"/>
                      <p:cNvSpPr txBox="1"/>
                      <p:nvPr/>
                    </p:nvSpPr>
                    <p:spPr>
                      <a:xfrm>
                        <a:off x="26199715" y="4472130"/>
                        <a:ext cx="2225321" cy="64519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lvl="0" algn="ctr"/>
                        <a:r>
                          <a:rPr lang="en-US" altLang="zh-CN" sz="1200" dirty="0" smtClean="0">
                            <a:solidFill>
                              <a:prstClr val="white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intensity</a:t>
                        </a:r>
                        <a:endParaRPr lang="en-US" altLang="zh-CN" sz="1200" dirty="0">
                          <a:solidFill>
                            <a:prstClr val="white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92" name="文本框 91"/>
                      <p:cNvSpPr txBox="1"/>
                      <p:nvPr/>
                    </p:nvSpPr>
                    <p:spPr>
                      <a:xfrm>
                        <a:off x="26231751" y="6214594"/>
                        <a:ext cx="2233138" cy="6451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altLang="zh-CN" sz="1200" dirty="0" smtClean="0">
                            <a:solidFill>
                              <a:schemeClr val="bg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intensity</a:t>
                        </a:r>
                      </a:p>
                    </p:txBody>
                  </p:sp>
                </p:grpSp>
              </p:grpSp>
              <p:sp>
                <p:nvSpPr>
                  <p:cNvPr id="73" name="文本框 72"/>
                  <p:cNvSpPr txBox="1"/>
                  <p:nvPr/>
                </p:nvSpPr>
                <p:spPr>
                  <a:xfrm>
                    <a:off x="24946837" y="22373805"/>
                    <a:ext cx="2373838" cy="64519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rPr>
                      <a:t>b</a:t>
                    </a:r>
                    <a:r>
                      <a:rPr lang="en-US" altLang="zh-CN" sz="12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rPr>
                      <a:t>unch 1</a:t>
                    </a:r>
                    <a:endParaRPr lang="zh-CN" altLang="en-US" sz="12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4" name="文本框 73"/>
                  <p:cNvSpPr txBox="1"/>
                  <p:nvPr/>
                </p:nvSpPr>
                <p:spPr>
                  <a:xfrm>
                    <a:off x="22968458" y="22526466"/>
                    <a:ext cx="1760900" cy="64519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2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rPr>
                      <a:t>bunch 2</a:t>
                    </a:r>
                    <a:endParaRPr lang="zh-CN" altLang="en-US" sz="12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75" name="直接箭头连接符 74"/>
                  <p:cNvCxnSpPr/>
                  <p:nvPr/>
                </p:nvCxnSpPr>
                <p:spPr>
                  <a:xfrm flipH="1" flipV="1">
                    <a:off x="24792764" y="22397829"/>
                    <a:ext cx="264062" cy="347069"/>
                  </a:xfrm>
                  <a:prstGeom prst="straightConnector1">
                    <a:avLst/>
                  </a:prstGeom>
                  <a:ln w="28575">
                    <a:solidFill>
                      <a:schemeClr val="bg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直接箭头连接符 75"/>
                  <p:cNvCxnSpPr/>
                  <p:nvPr/>
                </p:nvCxnSpPr>
                <p:spPr>
                  <a:xfrm flipV="1">
                    <a:off x="23880404" y="22205985"/>
                    <a:ext cx="169276" cy="320413"/>
                  </a:xfrm>
                  <a:prstGeom prst="straightConnector1">
                    <a:avLst/>
                  </a:prstGeom>
                  <a:ln w="34925">
                    <a:solidFill>
                      <a:schemeClr val="bg1"/>
                    </a:solidFill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" name="文本框 76"/>
                  <p:cNvSpPr txBox="1"/>
                  <p:nvPr/>
                </p:nvSpPr>
                <p:spPr>
                  <a:xfrm>
                    <a:off x="22833397" y="24223845"/>
                    <a:ext cx="1791408" cy="64519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2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rPr>
                      <a:t>bunch 1</a:t>
                    </a:r>
                    <a:endParaRPr lang="zh-CN" altLang="en-US" sz="12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8" name="文本框 77"/>
                  <p:cNvSpPr txBox="1"/>
                  <p:nvPr/>
                </p:nvSpPr>
                <p:spPr>
                  <a:xfrm>
                    <a:off x="24995516" y="24231983"/>
                    <a:ext cx="2062516" cy="645198"/>
                  </a:xfrm>
                  <a:prstGeom prst="rect">
                    <a:avLst/>
                  </a:prstGeom>
                  <a:noFill/>
                  <a:ln w="28575"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rPr>
                      <a:t>b</a:t>
                    </a:r>
                    <a:r>
                      <a:rPr lang="en-US" altLang="zh-CN" sz="12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rPr>
                      <a:t>unch 2</a:t>
                    </a:r>
                    <a:endParaRPr lang="zh-CN" altLang="en-US" sz="12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79" name="直接箭头连接符 78"/>
                  <p:cNvCxnSpPr/>
                  <p:nvPr/>
                </p:nvCxnSpPr>
                <p:spPr>
                  <a:xfrm flipH="1" flipV="1">
                    <a:off x="25117305" y="23997209"/>
                    <a:ext cx="106391" cy="323164"/>
                  </a:xfrm>
                  <a:prstGeom prst="straightConnector1">
                    <a:avLst/>
                  </a:prstGeom>
                  <a:ln w="28575">
                    <a:solidFill>
                      <a:schemeClr val="bg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直接箭头连接符 79"/>
                  <p:cNvCxnSpPr/>
                  <p:nvPr/>
                </p:nvCxnSpPr>
                <p:spPr>
                  <a:xfrm flipV="1">
                    <a:off x="24260686" y="24048904"/>
                    <a:ext cx="326562" cy="366160"/>
                  </a:xfrm>
                  <a:prstGeom prst="straightConnector1">
                    <a:avLst/>
                  </a:prstGeom>
                  <a:ln w="28575">
                    <a:solidFill>
                      <a:schemeClr val="bg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69" name="文本框 68"/>
              <p:cNvSpPr txBox="1"/>
              <p:nvPr/>
            </p:nvSpPr>
            <p:spPr>
              <a:xfrm>
                <a:off x="18303078" y="14447720"/>
                <a:ext cx="2585051" cy="806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simulated</a:t>
                </a:r>
                <a:endParaRPr lang="zh-CN" alt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6" name="矩形 65"/>
            <p:cNvSpPr/>
            <p:nvPr/>
          </p:nvSpPr>
          <p:spPr>
            <a:xfrm>
              <a:off x="22275127" y="16122485"/>
              <a:ext cx="4040292" cy="174661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67" name="矩形 66"/>
            <p:cNvSpPr/>
            <p:nvPr/>
          </p:nvSpPr>
          <p:spPr>
            <a:xfrm>
              <a:off x="22275127" y="14391917"/>
              <a:ext cx="4040292" cy="174661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pic>
        <p:nvPicPr>
          <p:cNvPr id="43" name="图片 4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9059767">
            <a:off x="1642171" y="1182105"/>
            <a:ext cx="74153" cy="358489"/>
          </a:xfrm>
          <a:prstGeom prst="rect">
            <a:avLst/>
          </a:prstGeom>
        </p:spPr>
      </p:pic>
      <p:pic>
        <p:nvPicPr>
          <p:cNvPr id="144" name="图片 14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9059767">
            <a:off x="1783336" y="1062026"/>
            <a:ext cx="74153" cy="35848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文本框 144"/>
              <p:cNvSpPr txBox="1"/>
              <p:nvPr/>
            </p:nvSpPr>
            <p:spPr>
              <a:xfrm rot="18571344">
                <a:off x="1236705" y="1145222"/>
                <a:ext cx="139334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lang="zh-CN" altLang="en-US" sz="14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45" name="文本框 1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571344">
                <a:off x="1236705" y="1145222"/>
                <a:ext cx="139334" cy="215444"/>
              </a:xfrm>
              <a:prstGeom prst="rect">
                <a:avLst/>
              </a:prstGeom>
              <a:blipFill rotWithShape="0">
                <a:blip r:embed="rId13"/>
                <a:stretch>
                  <a:fillRect r="-2326" b="-48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7" name="直接连接符 146"/>
          <p:cNvCxnSpPr/>
          <p:nvPr/>
        </p:nvCxnSpPr>
        <p:spPr>
          <a:xfrm>
            <a:off x="1489870" y="1162996"/>
            <a:ext cx="107949" cy="105623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直接箭头连接符 147"/>
          <p:cNvCxnSpPr/>
          <p:nvPr/>
        </p:nvCxnSpPr>
        <p:spPr>
          <a:xfrm flipV="1">
            <a:off x="1279160" y="1211455"/>
            <a:ext cx="277365" cy="281376"/>
          </a:xfrm>
          <a:prstGeom prst="straightConnector1">
            <a:avLst/>
          </a:prstGeom>
          <a:ln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直接箭头连接符 148"/>
          <p:cNvCxnSpPr/>
          <p:nvPr/>
        </p:nvCxnSpPr>
        <p:spPr>
          <a:xfrm flipH="1">
            <a:off x="1673042" y="902555"/>
            <a:ext cx="229761" cy="187445"/>
          </a:xfrm>
          <a:prstGeom prst="straightConnector1">
            <a:avLst/>
          </a:prstGeom>
          <a:ln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直接连接符 159"/>
          <p:cNvCxnSpPr/>
          <p:nvPr/>
        </p:nvCxnSpPr>
        <p:spPr>
          <a:xfrm>
            <a:off x="1619672" y="1024792"/>
            <a:ext cx="118349" cy="118022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0" name="图片 14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87907" y="1554797"/>
            <a:ext cx="74672" cy="288018"/>
          </a:xfrm>
          <a:prstGeom prst="rect">
            <a:avLst/>
          </a:prstGeom>
        </p:spPr>
      </p:pic>
      <p:pic>
        <p:nvPicPr>
          <p:cNvPr id="166" name="图片 16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971249" y="1554797"/>
            <a:ext cx="74672" cy="2880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3" name="文本框 182"/>
              <p:cNvSpPr txBox="1"/>
              <p:nvPr/>
            </p:nvSpPr>
            <p:spPr>
              <a:xfrm>
                <a:off x="4853031" y="1944826"/>
                <a:ext cx="139334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lang="zh-CN" altLang="en-US" sz="14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3" name="文本框 1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3031" y="1944826"/>
                <a:ext cx="139334" cy="215444"/>
              </a:xfrm>
              <a:prstGeom prst="rect">
                <a:avLst/>
              </a:prstGeom>
              <a:blipFill rotWithShape="0">
                <a:blip r:embed="rId15"/>
                <a:stretch>
                  <a:fillRect l="-13043" r="-13043" b="-28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4" name="直接连接符 183"/>
          <p:cNvCxnSpPr/>
          <p:nvPr/>
        </p:nvCxnSpPr>
        <p:spPr>
          <a:xfrm flipH="1">
            <a:off x="5004048" y="1828074"/>
            <a:ext cx="4242" cy="197884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直接连接符 185"/>
          <p:cNvCxnSpPr/>
          <p:nvPr/>
        </p:nvCxnSpPr>
        <p:spPr>
          <a:xfrm flipH="1">
            <a:off x="4816602" y="1828074"/>
            <a:ext cx="4652" cy="192645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直接箭头连接符 189"/>
          <p:cNvCxnSpPr/>
          <p:nvPr/>
        </p:nvCxnSpPr>
        <p:spPr>
          <a:xfrm>
            <a:off x="4816602" y="1916832"/>
            <a:ext cx="210989" cy="0"/>
          </a:xfrm>
          <a:prstGeom prst="straightConnector1">
            <a:avLst/>
          </a:prstGeom>
          <a:ln w="63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4" name="文本框 123"/>
              <p:cNvSpPr txBox="1"/>
              <p:nvPr/>
            </p:nvSpPr>
            <p:spPr>
              <a:xfrm>
                <a:off x="4951149" y="1378961"/>
                <a:ext cx="105798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000" b="0" i="1" smtClean="0">
                          <a:latin typeface="Cambria Math" panose="02040503050406030204" pitchFamily="18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m:t>1</m:t>
                      </m:r>
                    </m:oMath>
                  </m:oMathPara>
                </a14:m>
                <a:endParaRPr lang="zh-CN" altLang="en-US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24" name="文本框 1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1149" y="1378961"/>
                <a:ext cx="105798" cy="153888"/>
              </a:xfrm>
              <a:prstGeom prst="rect">
                <a:avLst/>
              </a:prstGeom>
              <a:blipFill rotWithShape="0">
                <a:blip r:embed="rId16"/>
                <a:stretch>
                  <a:fillRect l="-22222" r="-27778" b="-12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6" name="文本框 125"/>
              <p:cNvSpPr txBox="1"/>
              <p:nvPr/>
            </p:nvSpPr>
            <p:spPr>
              <a:xfrm>
                <a:off x="4752267" y="1397420"/>
                <a:ext cx="105798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000" b="0" i="1" smtClean="0">
                          <a:latin typeface="Cambria Math" panose="02040503050406030204" pitchFamily="18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m:t>2</m:t>
                      </m:r>
                    </m:oMath>
                  </m:oMathPara>
                </a14:m>
                <a:endParaRPr lang="zh-CN" altLang="en-US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26" name="文本框 1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2267" y="1397420"/>
                <a:ext cx="105798" cy="153888"/>
              </a:xfrm>
              <a:prstGeom prst="rect">
                <a:avLst/>
              </a:prstGeom>
              <a:blipFill rotWithShape="0">
                <a:blip r:embed="rId17"/>
                <a:stretch>
                  <a:fillRect l="-29412" r="-29412" b="-12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634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901678"/>
            <a:ext cx="7442563" cy="1620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altLang="zh-CN" dirty="0"/>
              <a:t>2</a:t>
            </a:r>
            <a:r>
              <a:rPr lang="en-US" altLang="zh-CN" dirty="0" smtClean="0"/>
              <a:t>-bunch train experimental results</a:t>
            </a:r>
            <a:endParaRPr lang="en-US" dirty="0"/>
          </a:p>
        </p:txBody>
      </p:sp>
      <p:grpSp>
        <p:nvGrpSpPr>
          <p:cNvPr id="63" name="组合 62"/>
          <p:cNvGrpSpPr>
            <a:grpSpLocks noChangeAspect="1"/>
          </p:cNvGrpSpPr>
          <p:nvPr/>
        </p:nvGrpSpPr>
        <p:grpSpPr>
          <a:xfrm>
            <a:off x="416026" y="2782996"/>
            <a:ext cx="8743761" cy="3240000"/>
            <a:chOff x="7561614" y="14107935"/>
            <a:chExt cx="20366360" cy="7546753"/>
          </a:xfrm>
        </p:grpSpPr>
        <p:grpSp>
          <p:nvGrpSpPr>
            <p:cNvPr id="64" name="组合 63"/>
            <p:cNvGrpSpPr/>
            <p:nvPr/>
          </p:nvGrpSpPr>
          <p:grpSpPr>
            <a:xfrm>
              <a:off x="21773911" y="14171017"/>
              <a:ext cx="5049254" cy="6335866"/>
              <a:chOff x="27275391" y="14081780"/>
              <a:chExt cx="5049254" cy="6335866"/>
            </a:xfrm>
          </p:grpSpPr>
          <p:pic>
            <p:nvPicPr>
              <p:cNvPr id="133" name="图片 13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282376" y="15832256"/>
                <a:ext cx="5039998" cy="2166407"/>
              </a:xfrm>
              <a:prstGeom prst="rect">
                <a:avLst/>
              </a:prstGeom>
            </p:spPr>
          </p:pic>
          <p:pic>
            <p:nvPicPr>
              <p:cNvPr id="134" name="图片 13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275391" y="14081780"/>
                <a:ext cx="5040001" cy="2166407"/>
              </a:xfrm>
              <a:prstGeom prst="rect">
                <a:avLst/>
              </a:prstGeom>
            </p:spPr>
          </p:pic>
          <p:pic>
            <p:nvPicPr>
              <p:cNvPr id="135" name="图片 13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284647" y="17473935"/>
                <a:ext cx="5039998" cy="2943711"/>
              </a:xfrm>
              <a:prstGeom prst="rect">
                <a:avLst/>
              </a:prstGeom>
            </p:spPr>
          </p:pic>
        </p:grpSp>
        <p:grpSp>
          <p:nvGrpSpPr>
            <p:cNvPr id="65" name="组合 64"/>
            <p:cNvGrpSpPr/>
            <p:nvPr/>
          </p:nvGrpSpPr>
          <p:grpSpPr>
            <a:xfrm>
              <a:off x="7561614" y="14107935"/>
              <a:ext cx="20366360" cy="7546753"/>
              <a:chOff x="7561614" y="14107935"/>
              <a:chExt cx="20366360" cy="7546753"/>
            </a:xfrm>
          </p:grpSpPr>
          <p:grpSp>
            <p:nvGrpSpPr>
              <p:cNvPr id="68" name="组合 67"/>
              <p:cNvGrpSpPr/>
              <p:nvPr/>
            </p:nvGrpSpPr>
            <p:grpSpPr>
              <a:xfrm>
                <a:off x="7561614" y="14107935"/>
                <a:ext cx="20366360" cy="7546753"/>
                <a:chOff x="7895959" y="21259012"/>
                <a:chExt cx="20366360" cy="7546753"/>
              </a:xfrm>
            </p:grpSpPr>
            <p:pic>
              <p:nvPicPr>
                <p:cNvPr id="70" name="图片 69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8118222" y="21259012"/>
                  <a:ext cx="8450580" cy="6732000"/>
                </a:xfrm>
                <a:prstGeom prst="rect">
                  <a:avLst/>
                </a:prstGeom>
              </p:spPr>
            </p:pic>
            <p:grpSp>
              <p:nvGrpSpPr>
                <p:cNvPr id="71" name="组合 70"/>
                <p:cNvGrpSpPr/>
                <p:nvPr/>
              </p:nvGrpSpPr>
              <p:grpSpPr>
                <a:xfrm>
                  <a:off x="7895959" y="21380538"/>
                  <a:ext cx="20366360" cy="7425227"/>
                  <a:chOff x="7895959" y="21380538"/>
                  <a:chExt cx="20366360" cy="7425227"/>
                </a:xfrm>
              </p:grpSpPr>
              <p:grpSp>
                <p:nvGrpSpPr>
                  <p:cNvPr id="72" name="组合 71"/>
                  <p:cNvGrpSpPr/>
                  <p:nvPr/>
                </p:nvGrpSpPr>
                <p:grpSpPr>
                  <a:xfrm>
                    <a:off x="7895959" y="21380538"/>
                    <a:ext cx="20366360" cy="7425227"/>
                    <a:chOff x="7696150" y="12356402"/>
                    <a:chExt cx="20366360" cy="7425227"/>
                  </a:xfrm>
                </p:grpSpPr>
                <p:grpSp>
                  <p:nvGrpSpPr>
                    <p:cNvPr id="81" name="组合 80"/>
                    <p:cNvGrpSpPr/>
                    <p:nvPr/>
                  </p:nvGrpSpPr>
                  <p:grpSpPr>
                    <a:xfrm>
                      <a:off x="16059333" y="12450666"/>
                      <a:ext cx="5526726" cy="7262156"/>
                      <a:chOff x="16135533" y="12450666"/>
                      <a:chExt cx="5526726" cy="7262156"/>
                    </a:xfrm>
                  </p:grpSpPr>
                  <p:sp>
                    <p:nvSpPr>
                      <p:cNvPr id="121" name="文本框 120"/>
                      <p:cNvSpPr txBox="1"/>
                      <p:nvPr/>
                    </p:nvSpPr>
                    <p:spPr>
                      <a:xfrm>
                        <a:off x="17350343" y="18793017"/>
                        <a:ext cx="3620508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altLang="zh-CN" sz="1200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    RF width (ns)</a:t>
                        </a:r>
                        <a:endParaRPr lang="zh-CN" alt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pic>
                    <p:nvPicPr>
                      <p:cNvPr id="122" name="图片 121"/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6171124" y="14431349"/>
                        <a:ext cx="5453035" cy="2160000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123" name="图片 122"/>
                      <p:cNvPicPr>
                        <a:picLocks noChangeAspect="1"/>
                      </p:cNvPicPr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6135533" y="12450666"/>
                        <a:ext cx="5453035" cy="2160000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125" name="图片 124"/>
                      <p:cNvPicPr>
                        <a:picLocks noChangeAspect="1"/>
                      </p:cNvPicPr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6209224" y="16432904"/>
                        <a:ext cx="5453035" cy="2160000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128" name="文本框 127"/>
                      <p:cNvSpPr txBox="1"/>
                      <p:nvPr/>
                    </p:nvSpPr>
                    <p:spPr>
                      <a:xfrm>
                        <a:off x="18766933" y="19435823"/>
                        <a:ext cx="372218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altLang="zh-CN" sz="1200" dirty="0" smtClean="0">
                            <a:latin typeface="Arial" panose="020B0604020202020204" pitchFamily="34" charset="0"/>
                            <a:ea typeface="Arial Unicode MS" panose="020B0604020202020204" pitchFamily="34" charset="-122"/>
                            <a:cs typeface="Arial" panose="020B0604020202020204" pitchFamily="34" charset="0"/>
                          </a:rPr>
                          <a:t>(b)</a:t>
                        </a:r>
                        <a:endParaRPr lang="zh-CN" altLang="en-US" sz="12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29" name="文本框 128"/>
                      <p:cNvSpPr txBox="1"/>
                      <p:nvPr/>
                    </p:nvSpPr>
                    <p:spPr>
                      <a:xfrm>
                        <a:off x="17093510" y="12649043"/>
                        <a:ext cx="338554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zh-CN" altLang="en-US" sz="1200" dirty="0">
                            <a:latin typeface="Arial" panose="020B0604020202020204" pitchFamily="34" charset="0"/>
                            <a:ea typeface="Arial Unicode MS" panose="020B0604020202020204" pitchFamily="34" charset="-122"/>
                            <a:cs typeface="Arial" panose="020B0604020202020204" pitchFamily="34" charset="0"/>
                          </a:rPr>
                          <a:t>①</a:t>
                        </a:r>
                      </a:p>
                    </p:txBody>
                  </p:sp>
                  <p:sp>
                    <p:nvSpPr>
                      <p:cNvPr id="130" name="文本框 129"/>
                      <p:cNvSpPr txBox="1"/>
                      <p:nvPr/>
                    </p:nvSpPr>
                    <p:spPr>
                      <a:xfrm>
                        <a:off x="17123007" y="14615395"/>
                        <a:ext cx="338554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zh-CN" altLang="en-US" sz="1200" dirty="0" smtClean="0">
                            <a:latin typeface="Arial" panose="020B0604020202020204" pitchFamily="34" charset="0"/>
                            <a:ea typeface="Arial Unicode MS" panose="020B0604020202020204" pitchFamily="34" charset="-122"/>
                            <a:cs typeface="Arial" panose="020B0604020202020204" pitchFamily="34" charset="0"/>
                          </a:rPr>
                          <a:t>②</a:t>
                        </a:r>
                        <a:endParaRPr lang="zh-CN" altLang="en-US" sz="12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31" name="文本框 130"/>
                      <p:cNvSpPr txBox="1"/>
                      <p:nvPr/>
                    </p:nvSpPr>
                    <p:spPr>
                      <a:xfrm>
                        <a:off x="17182001" y="16622887"/>
                        <a:ext cx="338554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zh-CN" altLang="en-US" sz="1200" dirty="0">
                            <a:latin typeface="Arial" panose="020B0604020202020204" pitchFamily="34" charset="0"/>
                            <a:ea typeface="Arial Unicode MS" panose="020B0604020202020204" pitchFamily="34" charset="-122"/>
                            <a:cs typeface="Arial" panose="020B0604020202020204" pitchFamily="34" charset="0"/>
                          </a:rPr>
                          <a:t>③</a:t>
                        </a:r>
                      </a:p>
                    </p:txBody>
                  </p:sp>
                  <p:sp>
                    <p:nvSpPr>
                      <p:cNvPr id="132" name="文本框 131"/>
                      <p:cNvSpPr txBox="1"/>
                      <p:nvPr/>
                    </p:nvSpPr>
                    <p:spPr>
                      <a:xfrm>
                        <a:off x="17739841" y="14612707"/>
                        <a:ext cx="338554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zh-CN" altLang="en-US" sz="1200" dirty="0" smtClean="0">
                            <a:latin typeface="Arial" panose="020B0604020202020204" pitchFamily="34" charset="0"/>
                            <a:ea typeface="Arial Unicode MS" panose="020B0604020202020204" pitchFamily="34" charset="-122"/>
                            <a:cs typeface="Arial" panose="020B0604020202020204" pitchFamily="34" charset="0"/>
                          </a:rPr>
                          <a:t>④</a:t>
                        </a:r>
                        <a:endParaRPr lang="zh-CN" altLang="en-US" sz="12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82" name="文本框 81"/>
                    <p:cNvSpPr txBox="1"/>
                    <p:nvPr/>
                  </p:nvSpPr>
                  <p:spPr>
                    <a:xfrm>
                      <a:off x="22826504" y="18765631"/>
                      <a:ext cx="5236006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US" altLang="zh-CN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eam energy (MeV)</a:t>
                      </a:r>
                      <a:endParaRPr lang="zh-CN" alt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83" name="文本框 82"/>
                    <p:cNvSpPr txBox="1"/>
                    <p:nvPr/>
                  </p:nvSpPr>
                  <p:spPr>
                    <a:xfrm>
                      <a:off x="24494082" y="19435823"/>
                      <a:ext cx="364202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altLang="zh-CN" sz="1200" dirty="0" smtClean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(c)</a:t>
                      </a:r>
                      <a:endParaRPr lang="zh-CN" altLang="en-US" sz="120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p:txBody>
                </p:sp>
                <p:grpSp>
                  <p:nvGrpSpPr>
                    <p:cNvPr id="84" name="组合 83"/>
                    <p:cNvGrpSpPr/>
                    <p:nvPr/>
                  </p:nvGrpSpPr>
                  <p:grpSpPr>
                    <a:xfrm>
                      <a:off x="7696150" y="12356402"/>
                      <a:ext cx="8432931" cy="7425227"/>
                      <a:chOff x="7696150" y="12356402"/>
                      <a:chExt cx="8432931" cy="7425227"/>
                    </a:xfrm>
                  </p:grpSpPr>
                  <p:sp>
                    <p:nvSpPr>
                      <p:cNvPr id="99" name="文本框 98"/>
                      <p:cNvSpPr txBox="1"/>
                      <p:nvPr/>
                    </p:nvSpPr>
                    <p:spPr>
                      <a:xfrm>
                        <a:off x="13723631" y="14857657"/>
                        <a:ext cx="338554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zh-CN" altLang="en-US" sz="1200" dirty="0" smtClean="0">
                            <a:latin typeface="Arial" panose="020B0604020202020204" pitchFamily="34" charset="0"/>
                            <a:ea typeface="Arial Unicode MS" panose="020B0604020202020204" pitchFamily="34" charset="-122"/>
                            <a:cs typeface="Arial" panose="020B0604020202020204" pitchFamily="34" charset="0"/>
                          </a:rPr>
                          <a:t>④</a:t>
                        </a:r>
                        <a:endParaRPr lang="zh-CN" altLang="en-US" sz="12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00" name="文本框 99"/>
                      <p:cNvSpPr txBox="1"/>
                      <p:nvPr/>
                    </p:nvSpPr>
                    <p:spPr>
                      <a:xfrm>
                        <a:off x="11275269" y="12967479"/>
                        <a:ext cx="338554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zh-CN" altLang="en-US" sz="1200" dirty="0">
                            <a:latin typeface="Arial" panose="020B0604020202020204" pitchFamily="34" charset="0"/>
                            <a:ea typeface="Arial Unicode MS" panose="020B0604020202020204" pitchFamily="34" charset="-122"/>
                            <a:cs typeface="Arial" panose="020B0604020202020204" pitchFamily="34" charset="0"/>
                          </a:rPr>
                          <a:t>①</a:t>
                        </a:r>
                      </a:p>
                    </p:txBody>
                  </p:sp>
                  <p:sp>
                    <p:nvSpPr>
                      <p:cNvPr id="101" name="文本框 100"/>
                      <p:cNvSpPr txBox="1"/>
                      <p:nvPr/>
                    </p:nvSpPr>
                    <p:spPr>
                      <a:xfrm>
                        <a:off x="11648968" y="14923342"/>
                        <a:ext cx="338554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zh-CN" altLang="en-US" sz="1200" dirty="0" smtClean="0">
                            <a:latin typeface="Arial" panose="020B0604020202020204" pitchFamily="34" charset="0"/>
                            <a:ea typeface="Arial Unicode MS" panose="020B0604020202020204" pitchFamily="34" charset="-122"/>
                            <a:cs typeface="Arial" panose="020B0604020202020204" pitchFamily="34" charset="0"/>
                          </a:rPr>
                          <a:t>②</a:t>
                        </a:r>
                        <a:endParaRPr lang="zh-CN" altLang="en-US" sz="12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02" name="文本框 101"/>
                      <p:cNvSpPr txBox="1"/>
                      <p:nvPr/>
                    </p:nvSpPr>
                    <p:spPr>
                      <a:xfrm>
                        <a:off x="13110411" y="16935506"/>
                        <a:ext cx="338554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zh-CN" altLang="en-US" sz="1200" dirty="0">
                            <a:latin typeface="Arial" panose="020B0604020202020204" pitchFamily="34" charset="0"/>
                            <a:ea typeface="Arial Unicode MS" panose="020B0604020202020204" pitchFamily="34" charset="-122"/>
                            <a:cs typeface="Arial" panose="020B0604020202020204" pitchFamily="34" charset="0"/>
                          </a:rPr>
                          <a:t>③</a:t>
                        </a:r>
                      </a:p>
                    </p:txBody>
                  </p:sp>
                  <p:grpSp>
                    <p:nvGrpSpPr>
                      <p:cNvPr id="103" name="组合 102"/>
                      <p:cNvGrpSpPr/>
                      <p:nvPr/>
                    </p:nvGrpSpPr>
                    <p:grpSpPr>
                      <a:xfrm>
                        <a:off x="11307256" y="13562418"/>
                        <a:ext cx="152066" cy="222251"/>
                        <a:chOff x="12262144" y="13386163"/>
                        <a:chExt cx="228601" cy="228601"/>
                      </a:xfrm>
                    </p:grpSpPr>
                    <p:cxnSp>
                      <p:nvCxnSpPr>
                        <p:cNvPr id="119" name="直接连接符 118"/>
                        <p:cNvCxnSpPr/>
                        <p:nvPr/>
                      </p:nvCxnSpPr>
                      <p:spPr>
                        <a:xfrm>
                          <a:off x="12262144" y="13386163"/>
                          <a:ext cx="228601" cy="228600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0" name="直接连接符 119"/>
                        <p:cNvCxnSpPr/>
                        <p:nvPr/>
                      </p:nvCxnSpPr>
                      <p:spPr>
                        <a:xfrm rot="16200000">
                          <a:off x="12262145" y="13386164"/>
                          <a:ext cx="228600" cy="228599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104" name="组合 103"/>
                      <p:cNvGrpSpPr/>
                      <p:nvPr/>
                    </p:nvGrpSpPr>
                    <p:grpSpPr>
                      <a:xfrm>
                        <a:off x="12263693" y="15100029"/>
                        <a:ext cx="152065" cy="222250"/>
                        <a:chOff x="12133273" y="13412288"/>
                        <a:chExt cx="228600" cy="228600"/>
                      </a:xfrm>
                    </p:grpSpPr>
                    <p:cxnSp>
                      <p:nvCxnSpPr>
                        <p:cNvPr id="117" name="直接连接符 116"/>
                        <p:cNvCxnSpPr/>
                        <p:nvPr/>
                      </p:nvCxnSpPr>
                      <p:spPr>
                        <a:xfrm>
                          <a:off x="12133273" y="13412288"/>
                          <a:ext cx="228597" cy="228600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18" name="直接连接符 117"/>
                        <p:cNvCxnSpPr/>
                        <p:nvPr/>
                      </p:nvCxnSpPr>
                      <p:spPr>
                        <a:xfrm rot="16200000">
                          <a:off x="12133274" y="13412289"/>
                          <a:ext cx="228600" cy="228598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105" name="组合 104"/>
                      <p:cNvGrpSpPr/>
                      <p:nvPr/>
                    </p:nvGrpSpPr>
                    <p:grpSpPr>
                      <a:xfrm>
                        <a:off x="13302409" y="16676448"/>
                        <a:ext cx="152063" cy="222254"/>
                        <a:chOff x="12082681" y="13439716"/>
                        <a:chExt cx="228598" cy="228604"/>
                      </a:xfrm>
                    </p:grpSpPr>
                    <p:cxnSp>
                      <p:nvCxnSpPr>
                        <p:cNvPr id="115" name="直接连接符 114"/>
                        <p:cNvCxnSpPr/>
                        <p:nvPr/>
                      </p:nvCxnSpPr>
                      <p:spPr>
                        <a:xfrm>
                          <a:off x="12082681" y="13439720"/>
                          <a:ext cx="228581" cy="228600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16" name="直接连接符 115"/>
                        <p:cNvCxnSpPr/>
                        <p:nvPr/>
                      </p:nvCxnSpPr>
                      <p:spPr>
                        <a:xfrm rot="16200000">
                          <a:off x="12082681" y="13439718"/>
                          <a:ext cx="228600" cy="228596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106" name="组合 105"/>
                      <p:cNvGrpSpPr/>
                      <p:nvPr/>
                    </p:nvGrpSpPr>
                    <p:grpSpPr>
                      <a:xfrm>
                        <a:off x="14273831" y="15075993"/>
                        <a:ext cx="152066" cy="222251"/>
                        <a:chOff x="12171458" y="13402491"/>
                        <a:chExt cx="228601" cy="228601"/>
                      </a:xfrm>
                    </p:grpSpPr>
                    <p:cxnSp>
                      <p:nvCxnSpPr>
                        <p:cNvPr id="113" name="直接连接符 112"/>
                        <p:cNvCxnSpPr/>
                        <p:nvPr/>
                      </p:nvCxnSpPr>
                      <p:spPr>
                        <a:xfrm>
                          <a:off x="12171458" y="13402491"/>
                          <a:ext cx="228592" cy="228600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14" name="直接连接符 113"/>
                        <p:cNvCxnSpPr/>
                        <p:nvPr/>
                      </p:nvCxnSpPr>
                      <p:spPr>
                        <a:xfrm rot="16200000">
                          <a:off x="12171460" y="13402492"/>
                          <a:ext cx="228600" cy="228599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107" name="组合 106"/>
                      <p:cNvGrpSpPr/>
                      <p:nvPr/>
                    </p:nvGrpSpPr>
                    <p:grpSpPr>
                      <a:xfrm>
                        <a:off x="15240302" y="13561146"/>
                        <a:ext cx="152066" cy="222250"/>
                        <a:chOff x="11930901" y="13365262"/>
                        <a:chExt cx="228600" cy="228600"/>
                      </a:xfrm>
                    </p:grpSpPr>
                    <p:cxnSp>
                      <p:nvCxnSpPr>
                        <p:cNvPr id="111" name="直接连接符 110"/>
                        <p:cNvCxnSpPr/>
                        <p:nvPr/>
                      </p:nvCxnSpPr>
                      <p:spPr>
                        <a:xfrm>
                          <a:off x="11930903" y="13365262"/>
                          <a:ext cx="228598" cy="228600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12" name="直接连接符 111"/>
                        <p:cNvCxnSpPr/>
                        <p:nvPr/>
                      </p:nvCxnSpPr>
                      <p:spPr>
                        <a:xfrm rot="16200000">
                          <a:off x="11930901" y="13365262"/>
                          <a:ext cx="228600" cy="228600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108" name="文本框 107"/>
                      <p:cNvSpPr txBox="1"/>
                      <p:nvPr/>
                    </p:nvSpPr>
                    <p:spPr>
                      <a:xfrm>
                        <a:off x="11706724" y="19504630"/>
                        <a:ext cx="372218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altLang="zh-CN" sz="1200" dirty="0" smtClean="0">
                            <a:latin typeface="Arial" panose="020B0604020202020204" pitchFamily="34" charset="0"/>
                            <a:ea typeface="Arial Unicode MS" panose="020B0604020202020204" pitchFamily="34" charset="-122"/>
                            <a:cs typeface="Arial" panose="020B0604020202020204" pitchFamily="34" charset="0"/>
                          </a:rPr>
                          <a:t>(a)</a:t>
                        </a:r>
                        <a:endParaRPr lang="zh-CN" altLang="en-US" sz="12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endParaRPr>
                      </a:p>
                    </p:txBody>
                  </p: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09" name="文本框 108"/>
                          <p:cNvSpPr txBox="1"/>
                          <p:nvPr/>
                        </p:nvSpPr>
                        <p:spPr>
                          <a:xfrm>
                            <a:off x="8659288" y="18793016"/>
                            <a:ext cx="7469793" cy="645198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14:m>
                              <m:oMath xmlns:m="http://schemas.openxmlformats.org/officeDocument/2006/math">
                                <m:r>
                                  <a:rPr lang="en-US" altLang="zh-CN" sz="120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∆</m:t>
                                </m:r>
                                <m:r>
                                  <a:rPr lang="en-US" altLang="zh-CN" sz="12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𝑧</m:t>
                                </m:r>
                                <m:r>
                                  <a:rPr lang="en-US" altLang="zh-CN" sz="12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=</m:t>
                                </m:r>
                                <m:r>
                                  <a:rPr lang="en-US" altLang="zh-CN" sz="12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𝑧</m:t>
                                </m:r>
                                <m:r>
                                  <a:rPr lang="en-US" altLang="zh-CN" sz="12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altLang="zh-CN" sz="12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2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𝑧</m:t>
                                    </m:r>
                                  </m:e>
                                  <m:sub>
                                    <m:r>
                                      <a:rPr lang="en-US" altLang="zh-CN" sz="1200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a14:m>
                            <a:r>
                              <a:rPr lang="zh-CN" altLang="en-US" sz="1200" dirty="0" smtClean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 </a:t>
                            </a:r>
                            <a:r>
                              <a:rPr lang="en-US" altLang="zh-CN" sz="1200" dirty="0" smtClean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(mm)</a:t>
                            </a:r>
                            <a:endParaRPr lang="zh-CN" altLang="en-US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09" name="文本框 108"/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8659288" y="18793016"/>
                            <a:ext cx="7469793" cy="645198"/>
                          </a:xfrm>
                          <a:prstGeom prst="rect">
                            <a:avLst/>
                          </a:prstGeom>
                          <a:blipFill rotWithShape="0">
                            <a:blip r:embed="rId11"/>
                            <a:stretch>
                              <a:fillRect t="-2174" b="-13043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zh-CN" alt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sp>
                    <p:nvSpPr>
                      <p:cNvPr id="110" name="文本框 109"/>
                      <p:cNvSpPr txBox="1"/>
                      <p:nvPr/>
                    </p:nvSpPr>
                    <p:spPr>
                      <a:xfrm rot="16200000">
                        <a:off x="4679703" y="15372849"/>
                        <a:ext cx="6309893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altLang="zh-CN" sz="1200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RF energy (arb. units)</a:t>
                        </a:r>
                        <a:endParaRPr lang="zh-CN" alt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85" name="组合 84"/>
                    <p:cNvGrpSpPr/>
                    <p:nvPr/>
                  </p:nvGrpSpPr>
                  <p:grpSpPr>
                    <a:xfrm>
                      <a:off x="20932704" y="12535298"/>
                      <a:ext cx="5934722" cy="6426444"/>
                      <a:chOff x="22530167" y="4340185"/>
                      <a:chExt cx="5934722" cy="6426444"/>
                    </a:xfrm>
                  </p:grpSpPr>
                  <p:sp>
                    <p:nvSpPr>
                      <p:cNvPr id="86" name="文本框 85"/>
                      <p:cNvSpPr txBox="1"/>
                      <p:nvPr/>
                    </p:nvSpPr>
                    <p:spPr>
                      <a:xfrm rot="16200000">
                        <a:off x="21687595" y="5841733"/>
                        <a:ext cx="2657287" cy="27699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altLang="zh-CN" sz="1200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position(mm)</a:t>
                        </a:r>
                        <a:endParaRPr lang="zh-CN" alt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87" name="文本框 86"/>
                      <p:cNvSpPr txBox="1"/>
                      <p:nvPr/>
                    </p:nvSpPr>
                    <p:spPr>
                      <a:xfrm rot="16200000">
                        <a:off x="21393447" y="8488863"/>
                        <a:ext cx="3414486" cy="114104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>
                          <a:lnSpc>
                            <a:spcPts val="3080"/>
                          </a:lnSpc>
                        </a:pPr>
                        <a:r>
                          <a:rPr lang="en-US" altLang="zh-CN" sz="1200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intensity (</a:t>
                        </a:r>
                        <a:r>
                          <a:rPr lang="en-US" altLang="zh-CN" sz="1200" dirty="0" err="1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a.u</a:t>
                        </a:r>
                        <a:r>
                          <a:rPr lang="en-US" altLang="zh-CN" sz="1200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)</a:t>
                        </a:r>
                      </a:p>
                    </p:txBody>
                  </p:sp>
                  <p:grpSp>
                    <p:nvGrpSpPr>
                      <p:cNvPr id="88" name="组合 87"/>
                      <p:cNvGrpSpPr/>
                      <p:nvPr/>
                    </p:nvGrpSpPr>
                    <p:grpSpPr>
                      <a:xfrm>
                        <a:off x="24207662" y="7915650"/>
                        <a:ext cx="1267641" cy="1076781"/>
                        <a:chOff x="13260935" y="7078030"/>
                        <a:chExt cx="1267641" cy="1076781"/>
                      </a:xfrm>
                    </p:grpSpPr>
                    <p:sp>
                      <p:nvSpPr>
                        <p:cNvPr id="93" name="矩形 92"/>
                        <p:cNvSpPr/>
                        <p:nvPr/>
                      </p:nvSpPr>
                      <p:spPr>
                        <a:xfrm>
                          <a:off x="13260935" y="7196039"/>
                          <a:ext cx="1267641" cy="958772"/>
                        </a:xfrm>
                        <a:prstGeom prst="rect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 sz="1200"/>
                        </a:p>
                      </p:txBody>
                    </p:sp>
                    <p:sp>
                      <p:nvSpPr>
                        <p:cNvPr id="94" name="矩形 93"/>
                        <p:cNvSpPr/>
                        <p:nvPr/>
                      </p:nvSpPr>
                      <p:spPr>
                        <a:xfrm>
                          <a:off x="13761415" y="7078030"/>
                          <a:ext cx="381836" cy="276998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lvl="0"/>
                          <a:r>
                            <a:rPr lang="en-US" altLang="zh-CN" sz="1200" dirty="0" smtClean="0">
                              <a:solidFill>
                                <a:prstClr val="black"/>
                              </a:solidFill>
                              <a:latin typeface="Arial" panose="020B0604020202020204" pitchFamily="34" charset="0"/>
                              <a:ea typeface="Arial Unicode MS" panose="020B0604020202020204" pitchFamily="34" charset="-122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zh-CN" altLang="en-US" sz="1200" dirty="0" smtClean="0">
                              <a:solidFill>
                                <a:prstClr val="black"/>
                              </a:solidFill>
                              <a:latin typeface="Arial" panose="020B0604020202020204" pitchFamily="34" charset="0"/>
                              <a:ea typeface="Arial Unicode MS" panose="020B0604020202020204" pitchFamily="34" charset="-122"/>
                              <a:cs typeface="Arial" panose="020B0604020202020204" pitchFamily="34" charset="0"/>
                            </a:rPr>
                            <a:t>①</a:t>
                          </a:r>
                          <a:endParaRPr lang="zh-CN" altLang="en-US" sz="1200" dirty="0">
                            <a:solidFill>
                              <a:prstClr val="black"/>
                            </a:solidFill>
                            <a:latin typeface="Arial" panose="020B0604020202020204" pitchFamily="34" charset="0"/>
                            <a:ea typeface="Arial Unicode MS" panose="020B0604020202020204" pitchFamily="34" charset="-122"/>
                            <a:cs typeface="Arial" panose="020B0604020202020204" pitchFamily="34" charset="0"/>
                          </a:endParaRPr>
                        </a:p>
                      </p:txBody>
                    </p:sp>
                    <p:grpSp>
                      <p:nvGrpSpPr>
                        <p:cNvPr id="95" name="组合 94"/>
                        <p:cNvGrpSpPr/>
                        <p:nvPr/>
                      </p:nvGrpSpPr>
                      <p:grpSpPr>
                        <a:xfrm>
                          <a:off x="13380816" y="7446204"/>
                          <a:ext cx="568382" cy="502299"/>
                          <a:chOff x="20304547" y="21158120"/>
                          <a:chExt cx="764087" cy="444936"/>
                        </a:xfrm>
                      </p:grpSpPr>
                      <p:cxnSp>
                        <p:nvCxnSpPr>
                          <p:cNvPr id="97" name="直接连接符 96"/>
                          <p:cNvCxnSpPr/>
                          <p:nvPr/>
                        </p:nvCxnSpPr>
                        <p:spPr>
                          <a:xfrm>
                            <a:off x="20306228" y="21603056"/>
                            <a:ext cx="762406" cy="0"/>
                          </a:xfrm>
                          <a:prstGeom prst="line">
                            <a:avLst/>
                          </a:prstGeom>
                          <a:ln w="28575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98" name="直接连接符 97"/>
                          <p:cNvCxnSpPr/>
                          <p:nvPr/>
                        </p:nvCxnSpPr>
                        <p:spPr>
                          <a:xfrm>
                            <a:off x="20304547" y="21158120"/>
                            <a:ext cx="764087" cy="0"/>
                          </a:xfrm>
                          <a:prstGeom prst="line">
                            <a:avLst/>
                          </a:prstGeom>
                          <a:ln w="28575">
                            <a:solidFill>
                              <a:srgbClr val="0070C0"/>
                            </a:solidFill>
                            <a:prstDash val="dash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96" name="矩形 95"/>
                        <p:cNvSpPr/>
                        <p:nvPr/>
                      </p:nvSpPr>
                      <p:spPr>
                        <a:xfrm>
                          <a:off x="13911004" y="7558166"/>
                          <a:ext cx="338554" cy="276998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lvl="0"/>
                          <a:r>
                            <a:rPr lang="zh-CN" altLang="en-US" sz="1200" dirty="0" smtClean="0">
                              <a:solidFill>
                                <a:prstClr val="black"/>
                              </a:solidFill>
                              <a:latin typeface="Arial" panose="020B0604020202020204" pitchFamily="34" charset="0"/>
                              <a:ea typeface="Arial Unicode MS" panose="020B0604020202020204" pitchFamily="34" charset="-122"/>
                              <a:cs typeface="Arial" panose="020B0604020202020204" pitchFamily="34" charset="0"/>
                            </a:rPr>
                            <a:t>③</a:t>
                          </a:r>
                          <a:endParaRPr lang="zh-CN" altLang="en-US" sz="1200" dirty="0">
                            <a:solidFill>
                              <a:prstClr val="black"/>
                            </a:solidFill>
                            <a:latin typeface="Arial" panose="020B0604020202020204" pitchFamily="34" charset="0"/>
                            <a:ea typeface="Arial Unicode MS" panose="020B0604020202020204" pitchFamily="34" charset="-122"/>
                            <a:cs typeface="Arial" panose="020B0604020202020204" pitchFamily="34" charset="0"/>
                          </a:endParaRPr>
                        </a:p>
                      </p:txBody>
                    </p:sp>
                  </p:grpSp>
                  <p:sp>
                    <p:nvSpPr>
                      <p:cNvPr id="89" name="文本框 88"/>
                      <p:cNvSpPr txBox="1"/>
                      <p:nvPr/>
                    </p:nvSpPr>
                    <p:spPr>
                      <a:xfrm>
                        <a:off x="24173347" y="4340185"/>
                        <a:ext cx="826155" cy="64519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zh-CN" altLang="en-US" sz="1200" dirty="0">
                            <a:solidFill>
                              <a:schemeClr val="bg1"/>
                            </a:solidFill>
                            <a:latin typeface="Arial" panose="020B0604020202020204" pitchFamily="34" charset="0"/>
                            <a:ea typeface="Arial Unicode MS" panose="020B0604020202020204" pitchFamily="34" charset="-122"/>
                            <a:cs typeface="Arial" panose="020B0604020202020204" pitchFamily="34" charset="0"/>
                          </a:rPr>
                          <a:t>①</a:t>
                        </a:r>
                      </a:p>
                    </p:txBody>
                  </p:sp>
                  <p:sp>
                    <p:nvSpPr>
                      <p:cNvPr id="90" name="文本框 89"/>
                      <p:cNvSpPr txBox="1"/>
                      <p:nvPr/>
                    </p:nvSpPr>
                    <p:spPr>
                      <a:xfrm>
                        <a:off x="24173347" y="6081880"/>
                        <a:ext cx="1009194" cy="65754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zh-CN" altLang="en-US" sz="1200" dirty="0">
                            <a:solidFill>
                              <a:schemeClr val="bg1"/>
                            </a:solidFill>
                            <a:latin typeface="Arial" panose="020B0604020202020204" pitchFamily="34" charset="0"/>
                            <a:ea typeface="Arial Unicode MS" panose="020B0604020202020204" pitchFamily="34" charset="-122"/>
                            <a:cs typeface="Arial" panose="020B0604020202020204" pitchFamily="34" charset="0"/>
                          </a:rPr>
                          <a:t>③</a:t>
                        </a:r>
                      </a:p>
                    </p:txBody>
                  </p:sp>
                  <p:sp>
                    <p:nvSpPr>
                      <p:cNvPr id="91" name="文本框 90"/>
                      <p:cNvSpPr txBox="1"/>
                      <p:nvPr/>
                    </p:nvSpPr>
                    <p:spPr>
                      <a:xfrm>
                        <a:off x="26199715" y="4472130"/>
                        <a:ext cx="2225321" cy="64519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lvl="0" algn="ctr"/>
                        <a:r>
                          <a:rPr lang="en-US" altLang="zh-CN" sz="1200" dirty="0" smtClean="0">
                            <a:solidFill>
                              <a:prstClr val="white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intensity</a:t>
                        </a:r>
                        <a:endParaRPr lang="en-US" altLang="zh-CN" sz="1200" dirty="0">
                          <a:solidFill>
                            <a:prstClr val="white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92" name="文本框 91"/>
                      <p:cNvSpPr txBox="1"/>
                      <p:nvPr/>
                    </p:nvSpPr>
                    <p:spPr>
                      <a:xfrm>
                        <a:off x="26231751" y="6214594"/>
                        <a:ext cx="2233138" cy="6451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altLang="zh-CN" sz="1200" dirty="0" smtClean="0">
                            <a:solidFill>
                              <a:schemeClr val="bg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intensity</a:t>
                        </a:r>
                      </a:p>
                    </p:txBody>
                  </p:sp>
                </p:grpSp>
              </p:grpSp>
              <p:sp>
                <p:nvSpPr>
                  <p:cNvPr id="73" name="文本框 72"/>
                  <p:cNvSpPr txBox="1"/>
                  <p:nvPr/>
                </p:nvSpPr>
                <p:spPr>
                  <a:xfrm>
                    <a:off x="24946837" y="22373805"/>
                    <a:ext cx="2373838" cy="64519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rPr>
                      <a:t>b</a:t>
                    </a:r>
                    <a:r>
                      <a:rPr lang="en-US" altLang="zh-CN" sz="12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rPr>
                      <a:t>unch 1</a:t>
                    </a:r>
                    <a:endParaRPr lang="zh-CN" altLang="en-US" sz="12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4" name="文本框 73"/>
                  <p:cNvSpPr txBox="1"/>
                  <p:nvPr/>
                </p:nvSpPr>
                <p:spPr>
                  <a:xfrm>
                    <a:off x="22968458" y="22526466"/>
                    <a:ext cx="1760900" cy="64519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2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rPr>
                      <a:t>bunch 2</a:t>
                    </a:r>
                    <a:endParaRPr lang="zh-CN" altLang="en-US" sz="12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75" name="直接箭头连接符 74"/>
                  <p:cNvCxnSpPr/>
                  <p:nvPr/>
                </p:nvCxnSpPr>
                <p:spPr>
                  <a:xfrm flipH="1" flipV="1">
                    <a:off x="24792764" y="22397829"/>
                    <a:ext cx="264062" cy="347069"/>
                  </a:xfrm>
                  <a:prstGeom prst="straightConnector1">
                    <a:avLst/>
                  </a:prstGeom>
                  <a:ln w="28575">
                    <a:solidFill>
                      <a:schemeClr val="bg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直接箭头连接符 75"/>
                  <p:cNvCxnSpPr/>
                  <p:nvPr/>
                </p:nvCxnSpPr>
                <p:spPr>
                  <a:xfrm flipV="1">
                    <a:off x="23880404" y="22205985"/>
                    <a:ext cx="169276" cy="320413"/>
                  </a:xfrm>
                  <a:prstGeom prst="straightConnector1">
                    <a:avLst/>
                  </a:prstGeom>
                  <a:ln w="34925">
                    <a:solidFill>
                      <a:schemeClr val="bg1"/>
                    </a:solidFill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" name="文本框 76"/>
                  <p:cNvSpPr txBox="1"/>
                  <p:nvPr/>
                </p:nvSpPr>
                <p:spPr>
                  <a:xfrm>
                    <a:off x="22833397" y="24223845"/>
                    <a:ext cx="1791408" cy="64519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2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rPr>
                      <a:t>bunch 1</a:t>
                    </a:r>
                    <a:endParaRPr lang="zh-CN" altLang="en-US" sz="12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8" name="文本框 77"/>
                  <p:cNvSpPr txBox="1"/>
                  <p:nvPr/>
                </p:nvSpPr>
                <p:spPr>
                  <a:xfrm>
                    <a:off x="24995516" y="24231983"/>
                    <a:ext cx="2062516" cy="645198"/>
                  </a:xfrm>
                  <a:prstGeom prst="rect">
                    <a:avLst/>
                  </a:prstGeom>
                  <a:noFill/>
                  <a:ln w="28575"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rPr>
                      <a:t>b</a:t>
                    </a:r>
                    <a:r>
                      <a:rPr lang="en-US" altLang="zh-CN" sz="12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rPr>
                      <a:t>unch 2</a:t>
                    </a:r>
                    <a:endParaRPr lang="zh-CN" altLang="en-US" sz="12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79" name="直接箭头连接符 78"/>
                  <p:cNvCxnSpPr/>
                  <p:nvPr/>
                </p:nvCxnSpPr>
                <p:spPr>
                  <a:xfrm flipH="1" flipV="1">
                    <a:off x="25117305" y="23997209"/>
                    <a:ext cx="106391" cy="323164"/>
                  </a:xfrm>
                  <a:prstGeom prst="straightConnector1">
                    <a:avLst/>
                  </a:prstGeom>
                  <a:ln w="28575">
                    <a:solidFill>
                      <a:schemeClr val="bg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直接箭头连接符 79"/>
                  <p:cNvCxnSpPr/>
                  <p:nvPr/>
                </p:nvCxnSpPr>
                <p:spPr>
                  <a:xfrm flipV="1">
                    <a:off x="24260686" y="24048904"/>
                    <a:ext cx="326562" cy="366160"/>
                  </a:xfrm>
                  <a:prstGeom prst="straightConnector1">
                    <a:avLst/>
                  </a:prstGeom>
                  <a:ln w="28575">
                    <a:solidFill>
                      <a:schemeClr val="bg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69" name="文本框 68"/>
              <p:cNvSpPr txBox="1"/>
              <p:nvPr/>
            </p:nvSpPr>
            <p:spPr>
              <a:xfrm>
                <a:off x="18303078" y="14447720"/>
                <a:ext cx="2585051" cy="806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simulated</a:t>
                </a:r>
                <a:endParaRPr lang="zh-CN" alt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6" name="矩形 65"/>
            <p:cNvSpPr/>
            <p:nvPr/>
          </p:nvSpPr>
          <p:spPr>
            <a:xfrm>
              <a:off x="22275127" y="16122485"/>
              <a:ext cx="4040292" cy="174661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67" name="矩形 66"/>
            <p:cNvSpPr/>
            <p:nvPr/>
          </p:nvSpPr>
          <p:spPr>
            <a:xfrm>
              <a:off x="22275127" y="14391917"/>
              <a:ext cx="4040292" cy="174661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pic>
        <p:nvPicPr>
          <p:cNvPr id="43" name="图片 4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9059767">
            <a:off x="1642171" y="1182105"/>
            <a:ext cx="74153" cy="358489"/>
          </a:xfrm>
          <a:prstGeom prst="rect">
            <a:avLst/>
          </a:prstGeom>
        </p:spPr>
      </p:pic>
      <p:pic>
        <p:nvPicPr>
          <p:cNvPr id="144" name="图片 14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9059767">
            <a:off x="1783336" y="1062026"/>
            <a:ext cx="74153" cy="35848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文本框 144"/>
              <p:cNvSpPr txBox="1"/>
              <p:nvPr/>
            </p:nvSpPr>
            <p:spPr>
              <a:xfrm rot="18571344">
                <a:off x="1236705" y="1145222"/>
                <a:ext cx="139334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lang="zh-CN" altLang="en-US" sz="14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45" name="文本框 1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571344">
                <a:off x="1236705" y="1145222"/>
                <a:ext cx="139334" cy="215444"/>
              </a:xfrm>
              <a:prstGeom prst="rect">
                <a:avLst/>
              </a:prstGeom>
              <a:blipFill rotWithShape="0">
                <a:blip r:embed="rId13"/>
                <a:stretch>
                  <a:fillRect r="-2326" b="-48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7" name="直接连接符 146"/>
          <p:cNvCxnSpPr/>
          <p:nvPr/>
        </p:nvCxnSpPr>
        <p:spPr>
          <a:xfrm>
            <a:off x="1489870" y="1162996"/>
            <a:ext cx="107949" cy="105623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直接箭头连接符 147"/>
          <p:cNvCxnSpPr/>
          <p:nvPr/>
        </p:nvCxnSpPr>
        <p:spPr>
          <a:xfrm flipV="1">
            <a:off x="1279160" y="1211455"/>
            <a:ext cx="277365" cy="281376"/>
          </a:xfrm>
          <a:prstGeom prst="straightConnector1">
            <a:avLst/>
          </a:prstGeom>
          <a:ln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直接箭头连接符 148"/>
          <p:cNvCxnSpPr/>
          <p:nvPr/>
        </p:nvCxnSpPr>
        <p:spPr>
          <a:xfrm flipH="1">
            <a:off x="1673042" y="902555"/>
            <a:ext cx="229761" cy="187445"/>
          </a:xfrm>
          <a:prstGeom prst="straightConnector1">
            <a:avLst/>
          </a:prstGeom>
          <a:ln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直接连接符 159"/>
          <p:cNvCxnSpPr/>
          <p:nvPr/>
        </p:nvCxnSpPr>
        <p:spPr>
          <a:xfrm>
            <a:off x="1619672" y="1024792"/>
            <a:ext cx="118349" cy="118022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0" name="图片 14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87907" y="1554797"/>
            <a:ext cx="74672" cy="288018"/>
          </a:xfrm>
          <a:prstGeom prst="rect">
            <a:avLst/>
          </a:prstGeom>
        </p:spPr>
      </p:pic>
      <p:pic>
        <p:nvPicPr>
          <p:cNvPr id="166" name="图片 16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971249" y="1554797"/>
            <a:ext cx="74672" cy="2880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3" name="文本框 182"/>
              <p:cNvSpPr txBox="1"/>
              <p:nvPr/>
            </p:nvSpPr>
            <p:spPr>
              <a:xfrm>
                <a:off x="4853031" y="1944826"/>
                <a:ext cx="139334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lang="zh-CN" altLang="en-US" sz="14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3" name="文本框 1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3031" y="1944826"/>
                <a:ext cx="139334" cy="215444"/>
              </a:xfrm>
              <a:prstGeom prst="rect">
                <a:avLst/>
              </a:prstGeom>
              <a:blipFill rotWithShape="0">
                <a:blip r:embed="rId15"/>
                <a:stretch>
                  <a:fillRect l="-13043" r="-13043" b="-28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4" name="直接连接符 183"/>
          <p:cNvCxnSpPr/>
          <p:nvPr/>
        </p:nvCxnSpPr>
        <p:spPr>
          <a:xfrm flipH="1">
            <a:off x="5004048" y="1828074"/>
            <a:ext cx="4242" cy="197884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直接连接符 185"/>
          <p:cNvCxnSpPr/>
          <p:nvPr/>
        </p:nvCxnSpPr>
        <p:spPr>
          <a:xfrm flipH="1">
            <a:off x="4816602" y="1828074"/>
            <a:ext cx="4652" cy="192645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直接箭头连接符 189"/>
          <p:cNvCxnSpPr/>
          <p:nvPr/>
        </p:nvCxnSpPr>
        <p:spPr>
          <a:xfrm>
            <a:off x="4816602" y="1916832"/>
            <a:ext cx="210989" cy="0"/>
          </a:xfrm>
          <a:prstGeom prst="straightConnector1">
            <a:avLst/>
          </a:prstGeom>
          <a:ln w="63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0" name="文本框 169"/>
              <p:cNvSpPr txBox="1"/>
              <p:nvPr/>
            </p:nvSpPr>
            <p:spPr>
              <a:xfrm>
                <a:off x="1735136" y="6158017"/>
                <a:ext cx="56879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s</a:t>
                </a:r>
                <a:r>
                  <a:rPr lang="en-US" altLang="zh-CN" dirty="0" smtClean="0"/>
                  <a:t>ensitivity comparison (other case) :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=1</m:t>
                    </m:r>
                    <m:d>
                      <m:dPr>
                        <m:begChr m:val="["/>
                        <m:endChr m:val="]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𝑛𝐶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⋅1[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𝑘𝑒𝑉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70" name="文本框 1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5136" y="6158017"/>
                <a:ext cx="5687904" cy="369332"/>
              </a:xfrm>
              <a:prstGeom prst="rect">
                <a:avLst/>
              </a:prstGeom>
              <a:blipFill rotWithShape="0">
                <a:blip r:embed="rId16"/>
                <a:stretch>
                  <a:fillRect l="-965" t="-8197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4" name="文本框 123"/>
              <p:cNvSpPr txBox="1"/>
              <p:nvPr/>
            </p:nvSpPr>
            <p:spPr>
              <a:xfrm>
                <a:off x="4951149" y="1378961"/>
                <a:ext cx="105798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000" b="0" i="1" smtClean="0">
                          <a:latin typeface="Cambria Math" panose="02040503050406030204" pitchFamily="18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m:t>1</m:t>
                      </m:r>
                    </m:oMath>
                  </m:oMathPara>
                </a14:m>
                <a:endParaRPr lang="zh-CN" altLang="en-US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24" name="文本框 1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1149" y="1378961"/>
                <a:ext cx="105798" cy="153888"/>
              </a:xfrm>
              <a:prstGeom prst="rect">
                <a:avLst/>
              </a:prstGeom>
              <a:blipFill rotWithShape="0">
                <a:blip r:embed="rId17"/>
                <a:stretch>
                  <a:fillRect l="-22222" r="-27778" b="-12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6" name="文本框 125"/>
              <p:cNvSpPr txBox="1"/>
              <p:nvPr/>
            </p:nvSpPr>
            <p:spPr>
              <a:xfrm>
                <a:off x="4752267" y="1397420"/>
                <a:ext cx="105798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000" b="0" i="1" smtClean="0">
                          <a:latin typeface="Cambria Math" panose="02040503050406030204" pitchFamily="18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m:t>2</m:t>
                      </m:r>
                    </m:oMath>
                  </m:oMathPara>
                </a14:m>
                <a:endParaRPr lang="zh-CN" altLang="en-US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26" name="文本框 1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2267" y="1397420"/>
                <a:ext cx="105798" cy="153888"/>
              </a:xfrm>
              <a:prstGeom prst="rect">
                <a:avLst/>
              </a:prstGeom>
              <a:blipFill rotWithShape="0">
                <a:blip r:embed="rId18"/>
                <a:stretch>
                  <a:fillRect l="-29412" r="-29412" b="-12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2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3</a:t>
            </a:r>
            <a:r>
              <a:rPr lang="en-US" altLang="zh-CN" dirty="0" smtClean="0"/>
              <a:t>-bunch train experimental results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文本框 54"/>
              <p:cNvSpPr txBox="1"/>
              <p:nvPr/>
            </p:nvSpPr>
            <p:spPr>
              <a:xfrm>
                <a:off x="5292080" y="5013176"/>
                <a:ext cx="3528392" cy="6677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Derived </a:t>
                </a:r>
                <a:r>
                  <a:rPr lang="en-US" altLang="zh-CN" dirty="0" err="1" smtClean="0"/>
                  <a:t>wakefield</a:t>
                </a:r>
                <a:r>
                  <a:rPr lang="en-US" altLang="zh-CN" dirty="0" smtClean="0"/>
                  <a:t> gradient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𝑝𝑒𝑎𝑘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85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𝑀𝑉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altLang="zh-CN" dirty="0" smtClean="0"/>
                  <a:t> (high gradient)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5" name="文本框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5013176"/>
                <a:ext cx="3528392" cy="667747"/>
              </a:xfrm>
              <a:prstGeom prst="rect">
                <a:avLst/>
              </a:prstGeom>
              <a:blipFill rotWithShape="0">
                <a:blip r:embed="rId2"/>
                <a:stretch>
                  <a:fillRect l="-1382" t="-4545" b="-109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文本框 55"/>
              <p:cNvSpPr txBox="1"/>
              <p:nvPr/>
            </p:nvSpPr>
            <p:spPr>
              <a:xfrm>
                <a:off x="5311050" y="5759423"/>
                <a:ext cx="3299550" cy="6677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Derived output RF pulse: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𝑝𝑒𝑎𝑘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=5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𝑀𝑊</m:t>
                    </m:r>
                  </m:oMath>
                </a14:m>
                <a:r>
                  <a:rPr lang="en-US" altLang="zh-CN" dirty="0" smtClean="0"/>
                  <a:t>        (high power)</a:t>
                </a:r>
              </a:p>
            </p:txBody>
          </p:sp>
        </mc:Choice>
        <mc:Fallback xmlns="">
          <p:sp>
            <p:nvSpPr>
              <p:cNvPr id="56" name="文本框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050" y="5759423"/>
                <a:ext cx="3299550" cy="667747"/>
              </a:xfrm>
              <a:prstGeom prst="rect">
                <a:avLst/>
              </a:prstGeom>
              <a:blipFill rotWithShape="0">
                <a:blip r:embed="rId3"/>
                <a:stretch>
                  <a:fillRect l="-1476" t="-5505" b="-119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组合 18"/>
          <p:cNvGrpSpPr>
            <a:grpSpLocks noChangeAspect="1"/>
          </p:cNvGrpSpPr>
          <p:nvPr/>
        </p:nvGrpSpPr>
        <p:grpSpPr>
          <a:xfrm>
            <a:off x="1296495" y="1069496"/>
            <a:ext cx="6715127" cy="3927710"/>
            <a:chOff x="9482786" y="7950082"/>
            <a:chExt cx="21780831" cy="12739714"/>
          </a:xfrm>
        </p:grpSpPr>
        <p:sp>
          <p:nvSpPr>
            <p:cNvPr id="20" name="文本框 19"/>
            <p:cNvSpPr txBox="1"/>
            <p:nvPr/>
          </p:nvSpPr>
          <p:spPr>
            <a:xfrm rot="16200000">
              <a:off x="7326977" y="10258882"/>
              <a:ext cx="5309908" cy="998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position(mm)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2975946" y="18915845"/>
              <a:ext cx="6697931" cy="998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lang="en-US" altLang="zh-CN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eam energy (MeV)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10507676" y="7950082"/>
              <a:ext cx="10802214" cy="10911287"/>
              <a:chOff x="24054089" y="1169332"/>
              <a:chExt cx="10802214" cy="10911287"/>
            </a:xfrm>
          </p:grpSpPr>
          <p:pic>
            <p:nvPicPr>
              <p:cNvPr id="40" name="图片 39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056303" y="1169332"/>
                <a:ext cx="10800000" cy="6400561"/>
              </a:xfrm>
              <a:prstGeom prst="rect">
                <a:avLst/>
              </a:prstGeom>
            </p:spPr>
          </p:pic>
          <p:pic>
            <p:nvPicPr>
              <p:cNvPr id="41" name="图片 4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4054089" y="6352865"/>
                <a:ext cx="10789200" cy="5727754"/>
              </a:xfrm>
              <a:prstGeom prst="rect">
                <a:avLst/>
              </a:prstGeom>
            </p:spPr>
          </p:pic>
        </p:grpSp>
        <p:sp>
          <p:nvSpPr>
            <p:cNvPr id="23" name="矩形 22"/>
            <p:cNvSpPr/>
            <p:nvPr/>
          </p:nvSpPr>
          <p:spPr>
            <a:xfrm>
              <a:off x="16793981" y="14017014"/>
              <a:ext cx="2879894" cy="944797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16926239" y="14291618"/>
              <a:ext cx="371460" cy="440998"/>
              <a:chOff x="24167843" y="20679117"/>
              <a:chExt cx="563141" cy="513819"/>
            </a:xfrm>
          </p:grpSpPr>
          <p:cxnSp>
            <p:nvCxnSpPr>
              <p:cNvPr id="38" name="直接连接符 37"/>
              <p:cNvCxnSpPr/>
              <p:nvPr/>
            </p:nvCxnSpPr>
            <p:spPr>
              <a:xfrm>
                <a:off x="24167843" y="20679117"/>
                <a:ext cx="510812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>
                <a:off x="24220173" y="21192936"/>
                <a:ext cx="510811" cy="0"/>
              </a:xfrm>
              <a:prstGeom prst="line">
                <a:avLst/>
              </a:prstGeom>
              <a:ln w="28575">
                <a:solidFill>
                  <a:srgbClr val="0070C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矩形 24"/>
            <p:cNvSpPr/>
            <p:nvPr/>
          </p:nvSpPr>
          <p:spPr>
            <a:xfrm>
              <a:off x="17297718" y="14272239"/>
              <a:ext cx="2475965" cy="8235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1050" dirty="0" smtClean="0">
                  <a:solidFill>
                    <a:prstClr val="black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simulated</a:t>
              </a:r>
              <a:endParaRPr lang="zh-CN" altLang="en-US" sz="1050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7276220" y="13805117"/>
              <a:ext cx="2548756" cy="8235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1050" dirty="0" smtClean="0">
                  <a:solidFill>
                    <a:prstClr val="black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measured</a:t>
              </a:r>
              <a:endParaRPr lang="zh-CN" altLang="en-US" sz="1050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 rot="16200000">
              <a:off x="6994262" y="15374614"/>
              <a:ext cx="6146497" cy="998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en-US" altLang="zh-CN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ntensity (arb. </a:t>
              </a:r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u</a:t>
              </a:r>
              <a:r>
                <a:rPr lang="en-US" altLang="zh-CN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nits)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5989621" y="9279518"/>
              <a:ext cx="5589316" cy="998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intensity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0823617" y="8207755"/>
              <a:ext cx="10440000" cy="5612742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0805450" y="13193730"/>
              <a:ext cx="10440000" cy="5612742"/>
            </a:xfrm>
            <a:prstGeom prst="rect">
              <a:avLst/>
            </a:prstGeom>
          </p:spPr>
        </p:pic>
        <p:sp>
          <p:nvSpPr>
            <p:cNvPr id="33" name="文本框 32"/>
            <p:cNvSpPr txBox="1"/>
            <p:nvPr/>
          </p:nvSpPr>
          <p:spPr>
            <a:xfrm>
              <a:off x="21697735" y="18861369"/>
              <a:ext cx="9197716" cy="998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wakefield (RF) duration (ns)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 rot="16200000">
              <a:off x="18376372" y="10123639"/>
              <a:ext cx="5309908" cy="998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gradient (MV/m)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 rot="16200000">
              <a:off x="18457088" y="15433547"/>
              <a:ext cx="5309908" cy="998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power (MW)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5145797" y="19691507"/>
              <a:ext cx="1306092" cy="9982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(a)</a:t>
              </a:r>
              <a:endParaRPr lang="zh-CN" altLang="en-US" sz="14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26043615" y="19691507"/>
              <a:ext cx="1337288" cy="9982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(b)</a:t>
              </a:r>
              <a:endParaRPr lang="zh-CN" altLang="en-US" sz="14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941749" y="5020759"/>
            <a:ext cx="40691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With </a:t>
            </a:r>
            <a:r>
              <a:rPr lang="en-US" altLang="zh-CN" dirty="0" err="1" smtClean="0"/>
              <a:t>wakefield</a:t>
            </a:r>
            <a:r>
              <a:rPr lang="en-US" altLang="zh-CN" dirty="0" smtClean="0"/>
              <a:t> </a:t>
            </a:r>
            <a:r>
              <a:rPr lang="en-US" altLang="zh-CN" dirty="0" smtClean="0"/>
              <a:t>interferometry </a:t>
            </a:r>
            <a:r>
              <a:rPr lang="en-US" altLang="zh-CN" dirty="0" smtClean="0"/>
              <a:t>method</a:t>
            </a:r>
          </a:p>
          <a:p>
            <a:r>
              <a:rPr lang="en-US" altLang="zh-CN" dirty="0" smtClean="0">
                <a:sym typeface="Wingdings" panose="05000000000000000000" pitchFamily="2" charset="2"/>
              </a:rPr>
              <a:t> </a:t>
            </a:r>
            <a:r>
              <a:rPr lang="en-US" altLang="zh-CN" dirty="0" smtClean="0">
                <a:sym typeface="Wingdings" panose="05000000000000000000" pitchFamily="2" charset="2"/>
              </a:rPr>
              <a:t>Precise </a:t>
            </a:r>
            <a:r>
              <a:rPr lang="en-US" altLang="zh-CN" dirty="0" smtClean="0">
                <a:sym typeface="Wingdings" panose="05000000000000000000" pitchFamily="2" charset="2"/>
              </a:rPr>
              <a:t>control of RF phase (bunch1~3 loss energy of :</a:t>
            </a:r>
            <a:r>
              <a:rPr lang="nn-NO" altLang="zh-CN" dirty="0" smtClean="0"/>
              <a:t>1.3 </a:t>
            </a:r>
            <a:r>
              <a:rPr lang="nn-NO" altLang="zh-CN" dirty="0"/>
              <a:t>MeV, </a:t>
            </a:r>
            <a:r>
              <a:rPr lang="nn-NO" altLang="zh-CN" dirty="0" smtClean="0"/>
              <a:t>3.2 </a:t>
            </a:r>
            <a:r>
              <a:rPr lang="nn-NO" altLang="zh-CN" dirty="0"/>
              <a:t>MeV, </a:t>
            </a:r>
            <a:r>
              <a:rPr lang="nn-NO" altLang="zh-CN" dirty="0" smtClean="0"/>
              <a:t>4.4MeV)</a:t>
            </a:r>
            <a:endParaRPr lang="en-US" altLang="zh-CN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altLang="zh-CN" dirty="0">
                <a:sym typeface="Wingdings" panose="05000000000000000000" pitchFamily="2" charset="2"/>
              </a:rPr>
              <a:t> </a:t>
            </a:r>
            <a:r>
              <a:rPr lang="en-US" altLang="zh-CN" dirty="0" smtClean="0">
                <a:sym typeface="Wingdings" panose="05000000000000000000" pitchFamily="2" charset="2"/>
              </a:rPr>
              <a:t>Generate maximum RF power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67244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对象 21"/>
          <p:cNvGraphicFramePr>
            <a:graphicFrameLocks noChangeAspect="1"/>
          </p:cNvGraphicFramePr>
          <p:nvPr>
            <p:extLst/>
          </p:nvPr>
        </p:nvGraphicFramePr>
        <p:xfrm>
          <a:off x="4353357" y="1183489"/>
          <a:ext cx="2455862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53" name="Equation" r:id="rId3" imgW="1650960" imgH="279360" progId="Equation.DSMT4">
                  <p:embed/>
                </p:oleObj>
              </mc:Choice>
              <mc:Fallback>
                <p:oleObj name="Equation" r:id="rId3" imgW="165096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3357" y="1183489"/>
                        <a:ext cx="2455862" cy="4175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3" name="文本框 22"/>
              <p:cNvSpPr txBox="1"/>
              <p:nvPr/>
            </p:nvSpPr>
            <p:spPr>
              <a:xfrm>
                <a:off x="457200" y="1178159"/>
                <a:ext cx="39919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2">
                        <a:lumMod val="10000"/>
                      </a:schemeClr>
                    </a:solidFill>
                    <a:cs typeface="Times New Roman" panose="02020603050405020304" pitchFamily="18" charset="0"/>
                  </a:rPr>
                  <a:t>With structure attenuation coefficient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/>
                        <a:cs typeface="Times New Roman" panose="02020603050405020304" pitchFamily="18" charset="0"/>
                      </a:rPr>
                      <m:t>𝛼</m:t>
                    </m:r>
                  </m:oMath>
                </a14:m>
                <a:r>
                  <a:rPr lang="en-US" altLang="zh-CN" dirty="0" smtClean="0">
                    <a:solidFill>
                      <a:schemeClr val="bg2">
                        <a:lumMod val="10000"/>
                      </a:schemeClr>
                    </a:solidFill>
                    <a:cs typeface="Times New Roman" panose="02020603050405020304" pitchFamily="18" charset="0"/>
                  </a:rPr>
                  <a:t>:</a:t>
                </a:r>
                <a:endParaRPr lang="zh-CN" altLang="en-US" dirty="0">
                  <a:solidFill>
                    <a:schemeClr val="bg2">
                      <a:lumMod val="10000"/>
                    </a:schemeClr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文本框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178159"/>
                <a:ext cx="3991927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1221" t="-8197" r="-153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文本框 25"/>
          <p:cNvSpPr txBox="1"/>
          <p:nvPr/>
        </p:nvSpPr>
        <p:spPr>
          <a:xfrm>
            <a:off x="2433061" y="6208249"/>
            <a:ext cx="25870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from CST simulation</a:t>
            </a:r>
            <a:endParaRPr lang="zh-CN" altLang="en-US" sz="16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080976" y="1337866"/>
            <a:ext cx="5291224" cy="5080009"/>
            <a:chOff x="1861073" y="139849"/>
            <a:chExt cx="6903466" cy="5206860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1073" y="139849"/>
              <a:ext cx="6903466" cy="5206860"/>
            </a:xfrm>
            <a:prstGeom prst="rect">
              <a:avLst/>
            </a:prstGeom>
          </p:spPr>
        </p:pic>
        <p:cxnSp>
          <p:nvCxnSpPr>
            <p:cNvPr id="35" name="直接箭头连接符 34"/>
            <p:cNvCxnSpPr/>
            <p:nvPr/>
          </p:nvCxnSpPr>
          <p:spPr>
            <a:xfrm flipV="1">
              <a:off x="2751760" y="1160808"/>
              <a:ext cx="1292206" cy="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4043966" y="1046702"/>
              <a:ext cx="0" cy="3122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2861389" y="1268908"/>
              <a:ext cx="3704489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40" name="对象 39"/>
            <p:cNvGraphicFramePr>
              <a:graphicFrameLocks noChangeAspect="1"/>
            </p:cNvGraphicFramePr>
            <p:nvPr>
              <p:extLst/>
            </p:nvPr>
          </p:nvGraphicFramePr>
          <p:xfrm>
            <a:off x="6786159" y="1160809"/>
            <a:ext cx="962296" cy="2162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654" name="Equation" r:id="rId7" imgW="1002960" imgH="228600" progId="Equation.DSMT4">
                    <p:embed/>
                  </p:oleObj>
                </mc:Choice>
                <mc:Fallback>
                  <p:oleObj name="Equation" r:id="rId7" imgW="100296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6786159" y="1160809"/>
                          <a:ext cx="962296" cy="21620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" name="对象 40"/>
            <p:cNvGraphicFramePr>
              <a:graphicFrameLocks noChangeAspect="1"/>
            </p:cNvGraphicFramePr>
            <p:nvPr>
              <p:extLst/>
            </p:nvPr>
          </p:nvGraphicFramePr>
          <p:xfrm>
            <a:off x="3162867" y="932596"/>
            <a:ext cx="633410" cy="2162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655" name="Equation" r:id="rId9" imgW="660240" imgH="228600" progId="Equation.DSMT4">
                    <p:embed/>
                  </p:oleObj>
                </mc:Choice>
                <mc:Fallback>
                  <p:oleObj name="Equation" r:id="rId9" imgW="66024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3162867" y="932596"/>
                          <a:ext cx="633410" cy="21620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2" name="对象 41"/>
            <p:cNvGraphicFramePr>
              <a:graphicFrameLocks noChangeAspect="1"/>
            </p:cNvGraphicFramePr>
            <p:nvPr>
              <p:extLst/>
            </p:nvPr>
          </p:nvGraphicFramePr>
          <p:xfrm>
            <a:off x="5604540" y="1927616"/>
            <a:ext cx="2399649" cy="2162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656" name="Equation" r:id="rId11" imgW="2501640" imgH="228600" progId="Equation.DSMT4">
                    <p:embed/>
                  </p:oleObj>
                </mc:Choice>
                <mc:Fallback>
                  <p:oleObj name="Equation" r:id="rId11" imgW="250164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5604540" y="1927616"/>
                          <a:ext cx="2399649" cy="21620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3" name="直接箭头连接符 42"/>
            <p:cNvCxnSpPr/>
            <p:nvPr/>
          </p:nvCxnSpPr>
          <p:spPr>
            <a:xfrm flipV="1">
              <a:off x="2751760" y="3202640"/>
              <a:ext cx="1273520" cy="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4018580" y="3030795"/>
              <a:ext cx="0" cy="30027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45" name="对象 44"/>
            <p:cNvGraphicFramePr>
              <a:graphicFrameLocks noChangeAspect="1"/>
            </p:cNvGraphicFramePr>
            <p:nvPr>
              <p:extLst/>
            </p:nvPr>
          </p:nvGraphicFramePr>
          <p:xfrm>
            <a:off x="3048671" y="3014388"/>
            <a:ext cx="621229" cy="2162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657" name="Equation" r:id="rId13" imgW="647640" imgH="228600" progId="Equation.DSMT4">
                    <p:embed/>
                  </p:oleObj>
                </mc:Choice>
                <mc:Fallback>
                  <p:oleObj name="Equation" r:id="rId13" imgW="64764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3048671" y="3014388"/>
                          <a:ext cx="621229" cy="21620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6" name="直接连接符 45"/>
            <p:cNvCxnSpPr/>
            <p:nvPr/>
          </p:nvCxnSpPr>
          <p:spPr>
            <a:xfrm>
              <a:off x="2779928" y="3275032"/>
              <a:ext cx="4024437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5136575" y="3045807"/>
              <a:ext cx="0" cy="30027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箭头连接符 51"/>
            <p:cNvCxnSpPr/>
            <p:nvPr/>
          </p:nvCxnSpPr>
          <p:spPr>
            <a:xfrm>
              <a:off x="4025280" y="3201098"/>
              <a:ext cx="1127952" cy="1543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箭头连接符 52"/>
            <p:cNvCxnSpPr/>
            <p:nvPr/>
          </p:nvCxnSpPr>
          <p:spPr>
            <a:xfrm flipV="1">
              <a:off x="5127049" y="3196635"/>
              <a:ext cx="1273520" cy="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55" name="对象 54"/>
            <p:cNvGraphicFramePr>
              <a:graphicFrameLocks noChangeAspect="1"/>
            </p:cNvGraphicFramePr>
            <p:nvPr>
              <p:extLst/>
            </p:nvPr>
          </p:nvGraphicFramePr>
          <p:xfrm>
            <a:off x="4228701" y="2993020"/>
            <a:ext cx="657772" cy="228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658" name="Equation" r:id="rId15" imgW="685800" imgH="241200" progId="Equation.DSMT4">
                    <p:embed/>
                  </p:oleObj>
                </mc:Choice>
                <mc:Fallback>
                  <p:oleObj name="Equation" r:id="rId15" imgW="685800" imgH="2412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4228701" y="2993020"/>
                          <a:ext cx="657772" cy="2282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7" name="对象 56"/>
            <p:cNvGraphicFramePr>
              <a:graphicFrameLocks noChangeAspect="1"/>
            </p:cNvGraphicFramePr>
            <p:nvPr>
              <p:extLst/>
            </p:nvPr>
          </p:nvGraphicFramePr>
          <p:xfrm>
            <a:off x="5455933" y="2994983"/>
            <a:ext cx="633410" cy="2162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659" name="Equation" r:id="rId17" imgW="660240" imgH="228600" progId="Equation.DSMT4">
                    <p:embed/>
                  </p:oleObj>
                </mc:Choice>
                <mc:Fallback>
                  <p:oleObj name="Equation" r:id="rId17" imgW="66024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5455933" y="2994983"/>
                          <a:ext cx="633410" cy="21620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58" name="直接连接符 57"/>
            <p:cNvCxnSpPr/>
            <p:nvPr/>
          </p:nvCxnSpPr>
          <p:spPr>
            <a:xfrm>
              <a:off x="6392044" y="3101062"/>
              <a:ext cx="0" cy="70144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59" name="对象 58"/>
            <p:cNvGraphicFramePr>
              <a:graphicFrameLocks noChangeAspect="1"/>
            </p:cNvGraphicFramePr>
            <p:nvPr>
              <p:extLst/>
            </p:nvPr>
          </p:nvGraphicFramePr>
          <p:xfrm>
            <a:off x="6822247" y="3192252"/>
            <a:ext cx="1035381" cy="2162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660" name="Equation" r:id="rId19" imgW="1079280" imgH="228600" progId="Equation.DSMT4">
                    <p:embed/>
                  </p:oleObj>
                </mc:Choice>
                <mc:Fallback>
                  <p:oleObj name="Equation" r:id="rId19" imgW="107928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0"/>
                        <a:stretch>
                          <a:fillRect/>
                        </a:stretch>
                      </p:blipFill>
                      <p:spPr>
                        <a:xfrm>
                          <a:off x="6822247" y="3192252"/>
                          <a:ext cx="1035381" cy="21620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0" name="对象 59"/>
            <p:cNvGraphicFramePr>
              <a:graphicFrameLocks noChangeAspect="1"/>
            </p:cNvGraphicFramePr>
            <p:nvPr>
              <p:extLst/>
            </p:nvPr>
          </p:nvGraphicFramePr>
          <p:xfrm>
            <a:off x="6317500" y="4225367"/>
            <a:ext cx="1642846" cy="408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661" name="Equation" r:id="rId21" imgW="1714320" imgH="431640" progId="Equation.DSMT4">
                    <p:embed/>
                  </p:oleObj>
                </mc:Choice>
                <mc:Fallback>
                  <p:oleObj name="Equation" r:id="rId21" imgW="1714320" imgH="43164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6317500" y="4225367"/>
                          <a:ext cx="1642846" cy="4084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6734435" y="1986632"/>
                <a:ext cx="1717137" cy="6694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ts val="1500"/>
                  </a:lnSpc>
                  <a:defRPr/>
                </a:pPr>
                <a:r>
                  <a:rPr lang="en-US" altLang="zh-CN" dirty="0" smtClean="0">
                    <a:solidFill>
                      <a:schemeClr val="bg2">
                        <a:lumMod val="10000"/>
                      </a:schemeClr>
                    </a:solidFill>
                    <a:ea typeface="宋体" panose="02010600030101010101" pitchFamily="2" charset="-122"/>
                  </a:rPr>
                  <a:t>RF peak power </a:t>
                </a:r>
                <a:r>
                  <a:rPr lang="en-US" altLang="zh-CN" dirty="0">
                    <a:solidFill>
                      <a:schemeClr val="bg2">
                        <a:lumMod val="10000"/>
                      </a:schemeClr>
                    </a:solidFill>
                    <a:ea typeface="宋体" panose="02010600030101010101" pitchFamily="2" charset="-122"/>
                  </a:rPr>
                  <a:t>:</a:t>
                </a:r>
                <a:endParaRPr lang="en-US" altLang="zh-CN" dirty="0" smtClean="0">
                  <a:solidFill>
                    <a:schemeClr val="bg2">
                      <a:lumMod val="10000"/>
                    </a:schemeClr>
                  </a:solidFill>
                  <a:ea typeface="宋体" panose="02010600030101010101" pitchFamily="2" charset="-122"/>
                </a:endParaRPr>
              </a:p>
              <a:p>
                <a:pPr>
                  <a:lnSpc>
                    <a:spcPts val="1500"/>
                  </a:lnSpc>
                  <a:defRPr/>
                </a:pPr>
                <a:endParaRPr lang="en-US" altLang="zh-CN" i="1" dirty="0">
                  <a:solidFill>
                    <a:schemeClr val="bg2">
                      <a:lumMod val="10000"/>
                    </a:schemeClr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ts val="1500"/>
                  </a:lnSpc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S</m:t>
                        </m:r>
                      </m:sub>
                    </m:sSub>
                  </m:oMath>
                </a14:m>
                <a:r>
                  <a:rPr lang="en-US" altLang="zh-CN" dirty="0">
                    <a:solidFill>
                      <a:schemeClr val="bg2">
                        <a:lumMod val="10000"/>
                      </a:schemeClr>
                    </a:solidFill>
                    <a:ea typeface="宋体" panose="02010600030101010101" pitchFamily="2" charset="-122"/>
                  </a:rPr>
                  <a:t> </a:t>
                </a:r>
                <a:r>
                  <a:rPr lang="en-US" altLang="zh-CN" dirty="0" smtClean="0">
                    <a:solidFill>
                      <a:schemeClr val="bg2">
                        <a:lumMod val="10000"/>
                      </a:schemeClr>
                    </a:solidFill>
                    <a:ea typeface="宋体" panose="02010600030101010101" pitchFamily="2" charset="-122"/>
                  </a:rPr>
                  <a:t>= 4.2 </a:t>
                </a:r>
                <a:r>
                  <a:rPr lang="en-US" altLang="zh-CN" dirty="0">
                    <a:solidFill>
                      <a:schemeClr val="bg2">
                        <a:lumMod val="10000"/>
                      </a:schemeClr>
                    </a:solidFill>
                    <a:ea typeface="宋体" panose="02010600030101010101" pitchFamily="2" charset="-122"/>
                  </a:rPr>
                  <a:t>[MW</a:t>
                </a:r>
                <a:r>
                  <a:rPr lang="en-US" altLang="zh-CN" dirty="0" smtClean="0">
                    <a:solidFill>
                      <a:schemeClr val="bg2">
                        <a:lumMod val="10000"/>
                      </a:schemeClr>
                    </a:solidFill>
                    <a:ea typeface="宋体" panose="02010600030101010101" pitchFamily="2" charset="-122"/>
                  </a:rPr>
                  <a:t>]</a:t>
                </a: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4435" y="1986632"/>
                <a:ext cx="1717137" cy="669414"/>
              </a:xfrm>
              <a:prstGeom prst="rect">
                <a:avLst/>
              </a:prstGeom>
              <a:blipFill rotWithShape="1">
                <a:blip r:embed="rId23"/>
                <a:stretch>
                  <a:fillRect l="-3203" t="-15455" r="-356" b="-136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矩形 61"/>
              <p:cNvSpPr/>
              <p:nvPr/>
            </p:nvSpPr>
            <p:spPr>
              <a:xfrm>
                <a:off x="6793978" y="4115744"/>
                <a:ext cx="1717137" cy="6694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ts val="1500"/>
                  </a:lnSpc>
                  <a:defRPr/>
                </a:pPr>
                <a:r>
                  <a:rPr lang="en-US" altLang="zh-CN" dirty="0" smtClean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RF peak power </a:t>
                </a:r>
                <a:r>
                  <a:rPr lang="en-US" altLang="zh-CN" dirty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:</a:t>
                </a:r>
                <a:endParaRPr lang="en-US" altLang="zh-CN" dirty="0" smtClean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pPr>
                  <a:lnSpc>
                    <a:spcPts val="1500"/>
                  </a:lnSpc>
                  <a:defRPr/>
                </a:pPr>
                <a:endParaRPr lang="en-US" altLang="zh-CN" i="1" dirty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ts val="1500"/>
                  </a:lnSpc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US" altLang="zh-CN" dirty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r>
                  <a:rPr lang="en-US" altLang="zh-CN" dirty="0" smtClean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= 69.6 </a:t>
                </a:r>
                <a:r>
                  <a:rPr lang="en-US" altLang="zh-CN" dirty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[MW]</a:t>
                </a:r>
                <a:endParaRPr lang="en-US" altLang="zh-CN" dirty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2" name="矩形 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3978" y="4115744"/>
                <a:ext cx="1717137" cy="669414"/>
              </a:xfrm>
              <a:prstGeom prst="rect">
                <a:avLst/>
              </a:prstGeom>
              <a:blipFill rotWithShape="0">
                <a:blip r:embed="rId24"/>
                <a:stretch>
                  <a:fillRect l="-2837" t="-16364" r="-1773" b="-145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矩形 63"/>
              <p:cNvSpPr/>
              <p:nvPr/>
            </p:nvSpPr>
            <p:spPr>
              <a:xfrm>
                <a:off x="6594277" y="5316604"/>
                <a:ext cx="2287806" cy="8617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ts val="1500"/>
                  </a:lnSpc>
                  <a:defRPr/>
                </a:pPr>
                <a:r>
                  <a:rPr lang="en-US" altLang="zh-CN" dirty="0" smtClean="0">
                    <a:solidFill>
                      <a:schemeClr val="accent3">
                        <a:lumMod val="75000"/>
                      </a:schemeClr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For 10 </a:t>
                </a:r>
                <a:r>
                  <a:rPr lang="en-US" altLang="zh-CN" dirty="0" err="1" smtClean="0">
                    <a:solidFill>
                      <a:schemeClr val="accent3">
                        <a:lumMod val="75000"/>
                      </a:schemeClr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nC</a:t>
                </a:r>
                <a:r>
                  <a:rPr lang="en-US" altLang="zh-CN" dirty="0" smtClean="0">
                    <a:solidFill>
                      <a:schemeClr val="accent3">
                        <a:lumMod val="75000"/>
                      </a:schemeClr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bunch train:</a:t>
                </a:r>
              </a:p>
              <a:p>
                <a:pPr>
                  <a:lnSpc>
                    <a:spcPts val="1500"/>
                  </a:lnSpc>
                  <a:defRPr/>
                </a:pPr>
                <a:endParaRPr lang="en-US" altLang="zh-CN" i="1" dirty="0">
                  <a:solidFill>
                    <a:schemeClr val="bg2">
                      <a:lumMod val="10000"/>
                    </a:schemeClr>
                  </a:solidFill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ts val="1500"/>
                  </a:lnSpc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b="0" i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US" altLang="zh-CN" dirty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r>
                  <a:rPr lang="en-US" altLang="zh-CN" dirty="0" smtClean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= 400     [MV/m]</a:t>
                </a:r>
                <a:endParaRPr lang="en-US" altLang="zh-CN" dirty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ts val="1500"/>
                  </a:lnSpc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US" altLang="zh-CN" dirty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= </a:t>
                </a:r>
                <a:r>
                  <a:rPr lang="en-US" altLang="zh-CN" dirty="0" smtClean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105.6  [</a:t>
                </a:r>
                <a:r>
                  <a:rPr lang="en-US" altLang="zh-CN" dirty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MW</a:t>
                </a:r>
                <a:r>
                  <a:rPr lang="en-US" altLang="zh-CN" dirty="0" smtClean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]</a:t>
                </a:r>
                <a:endParaRPr lang="en-US" altLang="zh-CN" dirty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4" name="矩形 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4277" y="5316604"/>
                <a:ext cx="2287806" cy="861774"/>
              </a:xfrm>
              <a:prstGeom prst="rect">
                <a:avLst/>
              </a:prstGeom>
              <a:blipFill rotWithShape="0">
                <a:blip r:embed="rId25"/>
                <a:stretch>
                  <a:fillRect l="-2400" t="-12676" r="-1333" b="-105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标题 1"/>
          <p:cNvSpPr>
            <a:spLocks noGrp="1"/>
          </p:cNvSpPr>
          <p:nvPr>
            <p:ph type="title"/>
          </p:nvPr>
        </p:nvSpPr>
        <p:spPr>
          <a:xfrm>
            <a:off x="385192" y="274638"/>
            <a:ext cx="9011344" cy="663378"/>
          </a:xfrm>
        </p:spPr>
        <p:txBody>
          <a:bodyPr/>
          <a:lstStyle/>
          <a:p>
            <a:r>
              <a:rPr lang="en-US" altLang="zh-CN" dirty="0" smtClean="0"/>
              <a:t>Plan: increase the power and gradient</a:t>
            </a:r>
            <a:endParaRPr lang="zh-CN" altLang="en-US" dirty="0"/>
          </a:p>
        </p:txBody>
      </p:sp>
      <p:sp>
        <p:nvSpPr>
          <p:cNvPr id="32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8610600" y="6527800"/>
            <a:ext cx="384175" cy="365125"/>
          </a:xfrm>
        </p:spPr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620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524"/>
    </mc:Choice>
    <mc:Fallback xmlns="">
      <p:transition spd="slow" advTm="76524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74848" y="274638"/>
            <a:ext cx="8229600" cy="1143000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>
          <a:xfrm>
            <a:off x="487487" y="1421449"/>
            <a:ext cx="8507288" cy="3626115"/>
          </a:xfrm>
        </p:spPr>
        <p:txBody>
          <a:bodyPr>
            <a:normAutofit/>
          </a:bodyPr>
          <a:lstStyle/>
          <a:p>
            <a:pPr lvl="0"/>
            <a:r>
              <a:rPr lang="en-US" altLang="zh-CN" sz="2400" dirty="0" smtClean="0"/>
              <a:t>Motivation</a:t>
            </a:r>
          </a:p>
          <a:p>
            <a:pPr lvl="0"/>
            <a:r>
              <a:rPr lang="en-US" altLang="zh-CN" sz="2400" dirty="0" smtClean="0"/>
              <a:t>Method</a:t>
            </a:r>
          </a:p>
          <a:p>
            <a:pPr lvl="0"/>
            <a:r>
              <a:rPr lang="en-US" altLang="zh-CN" sz="2400" dirty="0" smtClean="0"/>
              <a:t>Single bunch experiment</a:t>
            </a:r>
          </a:p>
          <a:p>
            <a:pPr lvl="0"/>
            <a:r>
              <a:rPr lang="en-US" altLang="zh-CN" sz="2400" dirty="0" smtClean="0"/>
              <a:t>Bunch train experiment</a:t>
            </a:r>
          </a:p>
          <a:p>
            <a:pPr lvl="0"/>
            <a:r>
              <a:rPr lang="en-US" altLang="zh-CN" sz="2400" dirty="0" smtClean="0"/>
              <a:t>Summary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11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76"/>
    </mc:Choice>
    <mc:Fallback xmlns="">
      <p:transition spd="slow" advTm="20076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标题 1"/>
          <p:cNvSpPr>
            <a:spLocks noGrp="1"/>
          </p:cNvSpPr>
          <p:nvPr>
            <p:ph type="title"/>
          </p:nvPr>
        </p:nvSpPr>
        <p:spPr>
          <a:xfrm>
            <a:off x="395535" y="274638"/>
            <a:ext cx="8599239" cy="1143000"/>
          </a:xfrm>
        </p:spPr>
        <p:txBody>
          <a:bodyPr/>
          <a:lstStyle/>
          <a:p>
            <a:r>
              <a:rPr lang="en-US" altLang="zh-CN" dirty="0" smtClean="0"/>
              <a:t>Plan: accelerate the witness beam to higher energy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20</a:t>
            </a:fld>
            <a:endParaRPr lang="en-US"/>
          </a:p>
        </p:txBody>
      </p:sp>
      <p:grpSp>
        <p:nvGrpSpPr>
          <p:cNvPr id="2" name="组合 1"/>
          <p:cNvGrpSpPr>
            <a:grpSpLocks noChangeAspect="1"/>
          </p:cNvGrpSpPr>
          <p:nvPr/>
        </p:nvGrpSpPr>
        <p:grpSpPr>
          <a:xfrm>
            <a:off x="1331640" y="1196752"/>
            <a:ext cx="7135287" cy="4815054"/>
            <a:chOff x="181642" y="980728"/>
            <a:chExt cx="9245215" cy="6000829"/>
          </a:xfrm>
        </p:grpSpPr>
        <p:grpSp>
          <p:nvGrpSpPr>
            <p:cNvPr id="8" name="组合 7"/>
            <p:cNvGrpSpPr/>
            <p:nvPr/>
          </p:nvGrpSpPr>
          <p:grpSpPr>
            <a:xfrm>
              <a:off x="181642" y="980728"/>
              <a:ext cx="9245215" cy="6000829"/>
              <a:chOff x="181642" y="980728"/>
              <a:chExt cx="9245215" cy="6000829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1043608" y="980728"/>
                <a:ext cx="6768752" cy="5328592"/>
                <a:chOff x="1547664" y="1052736"/>
                <a:chExt cx="6120680" cy="5130718"/>
              </a:xfrm>
            </p:grpSpPr>
            <p:sp>
              <p:nvSpPr>
                <p:cNvPr id="12" name="文本框 11"/>
                <p:cNvSpPr txBox="1"/>
                <p:nvPr/>
              </p:nvSpPr>
              <p:spPr>
                <a:xfrm>
                  <a:off x="3877612" y="4581128"/>
                  <a:ext cx="153279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91 GHz RF signal </a:t>
                  </a:r>
                  <a:endParaRPr lang="zh-CN" alt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pic>
              <p:nvPicPr>
                <p:cNvPr id="6" name="图片 5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547664" y="1052736"/>
                  <a:ext cx="6120680" cy="5130718"/>
                </a:xfrm>
                <a:prstGeom prst="rect">
                  <a:avLst/>
                </a:prstGeom>
              </p:spPr>
            </p:pic>
          </p:grpSp>
          <p:sp>
            <p:nvSpPr>
              <p:cNvPr id="11" name="矩形 10"/>
              <p:cNvSpPr/>
              <p:nvPr/>
            </p:nvSpPr>
            <p:spPr>
              <a:xfrm>
                <a:off x="181642" y="6626754"/>
                <a:ext cx="9245215" cy="3548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ts val="1500"/>
                  </a:lnSpc>
                  <a:defRPr/>
                </a:pPr>
                <a:r>
                  <a:rPr lang="en-US" altLang="zh-CN" dirty="0" smtClean="0">
                    <a:solidFill>
                      <a:schemeClr val="bg2">
                        <a:lumMod val="10000"/>
                      </a:schemeClr>
                    </a:solidFill>
                    <a:latin typeface="+mn-ea"/>
                  </a:rPr>
                  <a:t>Energy gain of witness beam ~ 20 MeV after the structure (~0.12 m)</a:t>
                </a:r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645856" y="1309835"/>
              <a:ext cx="2318366" cy="35480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500"/>
                </a:lnSpc>
                <a:defRPr/>
              </a:pPr>
              <a:r>
                <a:rPr lang="en-US" altLang="zh-CN" sz="1600" dirty="0" smtClean="0">
                  <a:latin typeface="Times New Roman" panose="02020603050405020304" pitchFamily="18" charset="0"/>
                  <a:ea typeface="宋体" panose="02010600030101010101" pitchFamily="2" charset="-122"/>
                </a:rPr>
                <a:t>of 5nC for example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9169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091"/>
    </mc:Choice>
    <mc:Fallback xmlns="">
      <p:transition spd="slow" advTm="38091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5" name="TextBox 16"/>
          <p:cNvSpPr txBox="1">
            <a:spLocks noChangeArrowheads="1"/>
          </p:cNvSpPr>
          <p:nvPr/>
        </p:nvSpPr>
        <p:spPr bwMode="auto">
          <a:xfrm>
            <a:off x="388766" y="992946"/>
            <a:ext cx="7999658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457200" indent="-457200">
              <a:buFontTx/>
              <a:buAutoNum type="arabicPeriod"/>
            </a:pPr>
            <a:r>
              <a:rPr lang="en-US" altLang="zh-CN" sz="2000" dirty="0" smtClean="0">
                <a:ea typeface="宋体" panose="02010600030101010101" pitchFamily="2" charset="-122"/>
                <a:cs typeface="Arial" panose="020B0604020202020204" pitchFamily="34" charset="0"/>
              </a:rPr>
              <a:t>We measured 5 MW RF @ 91.3 GHz, wakefield gradient is 85 MV/m.</a:t>
            </a:r>
            <a:r>
              <a:rPr lang="en-US" altLang="zh-CN" sz="2000" dirty="0"/>
              <a:t> The W-band structure turns out to be a </a:t>
            </a:r>
            <a:r>
              <a:rPr lang="en-US" altLang="zh-CN" sz="2000" dirty="0" smtClean="0"/>
              <a:t>high power RF generator &amp; also compact /advanced </a:t>
            </a:r>
            <a:r>
              <a:rPr lang="en-US" altLang="zh-CN" sz="2000" dirty="0"/>
              <a:t>accelerator of high </a:t>
            </a:r>
            <a:r>
              <a:rPr lang="en-US" altLang="zh-CN" sz="2000" dirty="0" smtClean="0"/>
              <a:t>gradient</a:t>
            </a:r>
            <a:endParaRPr lang="en-US" altLang="zh-CN" sz="2000" dirty="0"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457200" indent="-457200">
              <a:buFontTx/>
              <a:buAutoNum type="arabicPeriod"/>
            </a:pPr>
            <a:endParaRPr lang="en-US" altLang="zh-CN" sz="2000" dirty="0"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457200" lvl="0" indent="-457200">
              <a:buAutoNum type="arabicPeriod"/>
            </a:pPr>
            <a:r>
              <a:rPr lang="en-US" altLang="zh-CN" sz="2000" dirty="0" smtClean="0">
                <a:ea typeface="宋体" panose="02010600030101010101" pitchFamily="2" charset="-122"/>
                <a:cs typeface="Arial" panose="020B0604020202020204" pitchFamily="34" charset="0"/>
              </a:rPr>
              <a:t>The newly-developed two-beam wakefield interferometry method is an effective diagnostic for wakefield, which benefits the precise RF phase control in advanced wakefield accelerators.</a:t>
            </a:r>
          </a:p>
          <a:p>
            <a:pPr marL="457200" lvl="0" indent="-457200">
              <a:buAutoNum type="arabicPeriod"/>
            </a:pPr>
            <a:endParaRPr lang="en-US" altLang="zh-CN" sz="2000" dirty="0"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457200" lvl="0" indent="-457200">
              <a:buAutoNum type="arabicPeriod"/>
            </a:pPr>
            <a:r>
              <a:rPr lang="en-US" altLang="zh-CN" sz="2000" dirty="0" smtClean="0">
                <a:ea typeface="宋体" panose="02010600030101010101" pitchFamily="2" charset="-122"/>
                <a:cs typeface="Arial" panose="020B0604020202020204" pitchFamily="34" charset="0"/>
              </a:rPr>
              <a:t>We plan on the 100 </a:t>
            </a:r>
            <a:r>
              <a:rPr lang="en-US" altLang="zh-CN" sz="2000" dirty="0">
                <a:ea typeface="宋体" panose="02010600030101010101" pitchFamily="2" charset="-122"/>
                <a:cs typeface="Arial" panose="020B0604020202020204" pitchFamily="34" charset="0"/>
              </a:rPr>
              <a:t>MW &amp; 400 MV/m </a:t>
            </a:r>
            <a:r>
              <a:rPr lang="en-US" altLang="zh-CN" sz="2000" dirty="0" smtClean="0">
                <a:ea typeface="宋体" panose="02010600030101010101" pitchFamily="2" charset="-122"/>
                <a:cs typeface="Arial" panose="020B0604020202020204" pitchFamily="34" charset="0"/>
              </a:rPr>
              <a:t>in the W-band structure in  future </a:t>
            </a:r>
            <a:r>
              <a:rPr lang="en-US" altLang="zh-CN" sz="2000" dirty="0">
                <a:ea typeface="宋体" panose="02010600030101010101" pitchFamily="2" charset="-122"/>
                <a:cs typeface="Arial" panose="020B0604020202020204" pitchFamily="34" charset="0"/>
              </a:rPr>
              <a:t>(promising</a:t>
            </a:r>
            <a:r>
              <a:rPr lang="en-US" altLang="zh-CN" sz="2000" dirty="0" smtClean="0">
                <a:ea typeface="宋体" panose="02010600030101010101" pitchFamily="2" charset="-122"/>
                <a:cs typeface="Arial" panose="020B0604020202020204" pitchFamily="34" charset="0"/>
              </a:rPr>
              <a:t>)</a:t>
            </a:r>
            <a:endParaRPr lang="en-US" altLang="zh-CN" sz="2000" dirty="0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32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29600" cy="1143000"/>
          </a:xfrm>
        </p:spPr>
        <p:txBody>
          <a:bodyPr/>
          <a:lstStyle/>
          <a:p>
            <a:r>
              <a:rPr lang="en-US" dirty="0" smtClean="0"/>
              <a:t>Acknowledgement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75648" y="620688"/>
            <a:ext cx="7859216" cy="4983163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  <a:latin typeface="+mn-ea"/>
            </a:endParaRPr>
          </a:p>
          <a:p>
            <a:r>
              <a:rPr lang="en-US" altLang="zh-CN" sz="2000" kern="1200" dirty="0" smtClean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S</a:t>
            </a:r>
            <a:r>
              <a:rPr lang="en-US" altLang="zh-CN" sz="2000" kern="1200" dirty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. </a:t>
            </a:r>
            <a:r>
              <a:rPr lang="en-US" altLang="zh-CN" sz="2000" kern="1200" dirty="0" err="1" smtClean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Antipov</a:t>
            </a:r>
            <a:r>
              <a:rPr lang="en-US" altLang="zh-CN" sz="2000" kern="1200" dirty="0" smtClean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, </a:t>
            </a:r>
            <a:r>
              <a:rPr lang="en-US" altLang="zh-CN" sz="2000" kern="1200" dirty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C. Jing</a:t>
            </a:r>
            <a:r>
              <a:rPr lang="en-US" altLang="zh-CN" sz="2000" kern="1200" dirty="0" smtClean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zh-CN" sz="2000" kern="1200" dirty="0">
                <a:solidFill>
                  <a:schemeClr val="bg2">
                    <a:lumMod val="10000"/>
                  </a:schemeClr>
                </a:solidFill>
                <a:latin typeface="+mn-ea"/>
                <a:cs typeface="Times New Roman" panose="02020603050405020304" pitchFamily="18" charset="0"/>
              </a:rPr>
              <a:t>and </a:t>
            </a:r>
            <a:r>
              <a:rPr lang="en-US" altLang="zh-CN" sz="2000" kern="1200" dirty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J. </a:t>
            </a:r>
            <a:r>
              <a:rPr lang="en-US" altLang="zh-CN" sz="2000" kern="1200" dirty="0" err="1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Qiu</a:t>
            </a:r>
            <a:r>
              <a:rPr lang="en-US" altLang="zh-CN" sz="2000" kern="1200" dirty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zh-CN" sz="2000" kern="1200" dirty="0">
                <a:solidFill>
                  <a:schemeClr val="bg2">
                    <a:lumMod val="10000"/>
                  </a:schemeClr>
                </a:solidFill>
                <a:latin typeface="+mn-ea"/>
                <a:cs typeface="Times New Roman" panose="02020603050405020304" pitchFamily="18" charset="0"/>
              </a:rPr>
              <a:t>from Euclid</a:t>
            </a:r>
          </a:p>
          <a:p>
            <a:r>
              <a:rPr lang="en-US" altLang="zh-CN" sz="2000" kern="1200" dirty="0" smtClean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M.E</a:t>
            </a:r>
            <a:r>
              <a:rPr lang="en-US" altLang="zh-CN" sz="2000" kern="1200" dirty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. Conde, J.G. Power, W. Liu, E. Wisniewski, D.S. </a:t>
            </a:r>
            <a:r>
              <a:rPr lang="en-US" altLang="zh-CN" sz="2000" kern="1200" dirty="0" smtClean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Doran, </a:t>
            </a:r>
            <a:r>
              <a:rPr lang="en-US" altLang="zh-CN" sz="2000" kern="1200" dirty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C. </a:t>
            </a:r>
            <a:r>
              <a:rPr lang="en-US" altLang="zh-CN" sz="2000" kern="1200" dirty="0" err="1" smtClean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Whiteford</a:t>
            </a:r>
            <a:r>
              <a:rPr lang="en-US" altLang="zh-CN" sz="2000" kern="1200" dirty="0" smtClean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, G. Ha, J. Shao, Q. Gao, N. </a:t>
            </a:r>
            <a:r>
              <a:rPr lang="en-US" altLang="zh-CN" sz="2000" kern="1200" dirty="0" err="1" smtClean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Neveu</a:t>
            </a:r>
            <a:r>
              <a:rPr lang="en-US" altLang="zh-CN" sz="2000" kern="1200" dirty="0" smtClean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zh-CN" sz="2000" kern="1200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and</a:t>
            </a:r>
            <a:r>
              <a:rPr lang="en-US" altLang="zh-CN" sz="2000" kern="1200" dirty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zh-CN" sz="2000" kern="1200" dirty="0" smtClean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W</a:t>
            </a:r>
            <a:r>
              <a:rPr lang="en-US" altLang="zh-CN" sz="2000" kern="1200" dirty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. </a:t>
            </a:r>
            <a:r>
              <a:rPr lang="en-US" altLang="zh-CN" sz="2000" kern="1200" dirty="0" err="1" smtClean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Gai</a:t>
            </a:r>
            <a:r>
              <a:rPr lang="en-US" altLang="zh-CN" sz="2000" kern="1200" dirty="0" smtClean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zh-CN" sz="2000" kern="1200" dirty="0" smtClean="0">
                <a:solidFill>
                  <a:schemeClr val="bg2">
                    <a:lumMod val="10000"/>
                  </a:schemeClr>
                </a:solidFill>
                <a:latin typeface="+mn-ea"/>
                <a:cs typeface="Times New Roman" panose="02020603050405020304" pitchFamily="18" charset="0"/>
              </a:rPr>
              <a:t>in </a:t>
            </a:r>
            <a:r>
              <a:rPr lang="en-US" altLang="zh-CN" sz="2000" kern="1200" dirty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AWA</a:t>
            </a:r>
            <a:r>
              <a:rPr lang="en-US" altLang="zh-CN" sz="2000" kern="1200" dirty="0">
                <a:solidFill>
                  <a:schemeClr val="bg2">
                    <a:lumMod val="10000"/>
                  </a:schemeClr>
                </a:solidFill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zh-CN" sz="2000" kern="1200" dirty="0" smtClean="0">
                <a:solidFill>
                  <a:schemeClr val="bg2">
                    <a:lumMod val="10000"/>
                  </a:schemeClr>
                </a:solidFill>
                <a:latin typeface="+mn-ea"/>
                <a:cs typeface="Times New Roman" panose="02020603050405020304" pitchFamily="18" charset="0"/>
              </a:rPr>
              <a:t>group</a:t>
            </a:r>
            <a:endParaRPr lang="en-US" altLang="zh-CN" sz="2000" kern="1200" dirty="0" smtClean="0">
              <a:solidFill>
                <a:schemeClr val="accent3">
                  <a:lumMod val="75000"/>
                </a:schemeClr>
              </a:solidFill>
              <a:latin typeface="+mn-ea"/>
              <a:cs typeface="Times New Roman" panose="02020603050405020304" pitchFamily="18" charset="0"/>
            </a:endParaRPr>
          </a:p>
          <a:p>
            <a:r>
              <a:rPr lang="en-US" altLang="zh-CN" sz="2000" kern="1200" dirty="0" smtClean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V. </a:t>
            </a:r>
            <a:r>
              <a:rPr lang="en-US" altLang="zh-CN" sz="2000" kern="1200" dirty="0" err="1" smtClean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Dolgashev</a:t>
            </a:r>
            <a:r>
              <a:rPr lang="en-US" altLang="zh-CN" sz="2000" kern="1200" dirty="0">
                <a:solidFill>
                  <a:schemeClr val="bg2">
                    <a:lumMod val="10000"/>
                  </a:schemeClr>
                </a:solidFill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zh-CN" sz="2000" kern="1200" dirty="0" smtClean="0">
                <a:solidFill>
                  <a:schemeClr val="bg2">
                    <a:lumMod val="10000"/>
                  </a:schemeClr>
                </a:solidFill>
                <a:latin typeface="+mn-ea"/>
                <a:cs typeface="Times New Roman" panose="02020603050405020304" pitchFamily="18" charset="0"/>
              </a:rPr>
              <a:t>from SLAC</a:t>
            </a:r>
            <a:endParaRPr lang="en-US" sz="2000" kern="1200" dirty="0">
              <a:solidFill>
                <a:schemeClr val="bg2">
                  <a:lumMod val="10000"/>
                </a:schemeClr>
              </a:solidFill>
              <a:latin typeface="+mn-ea"/>
              <a:cs typeface="Times New Roman" panose="02020603050405020304" pitchFamily="18" charset="0"/>
            </a:endParaRPr>
          </a:p>
          <a:p>
            <a:r>
              <a:rPr lang="en-US" altLang="zh-CN" sz="2000" kern="1200" dirty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D. </a:t>
            </a:r>
            <a:r>
              <a:rPr lang="en-US" altLang="zh-CN" sz="2000" kern="1200" dirty="0" err="1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Schegolkov</a:t>
            </a:r>
            <a:r>
              <a:rPr lang="en-US" altLang="zh-CN" sz="2000" kern="1200" dirty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zh-CN" sz="2000" kern="1200" dirty="0">
                <a:solidFill>
                  <a:schemeClr val="bg2">
                    <a:lumMod val="10000"/>
                  </a:schemeClr>
                </a:solidFill>
                <a:latin typeface="+mn-ea"/>
                <a:cs typeface="Times New Roman" panose="02020603050405020304" pitchFamily="18" charset="0"/>
              </a:rPr>
              <a:t>and </a:t>
            </a:r>
            <a:r>
              <a:rPr lang="en-US" altLang="zh-CN" sz="2000" kern="1200" dirty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J. </a:t>
            </a:r>
            <a:r>
              <a:rPr lang="en-US" altLang="zh-CN" sz="2000" kern="1200" dirty="0" err="1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Simakov</a:t>
            </a:r>
            <a:r>
              <a:rPr lang="en-US" altLang="zh-CN" sz="2000" kern="1200" dirty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zh-CN" sz="2000" kern="1200" dirty="0">
                <a:solidFill>
                  <a:schemeClr val="bg2">
                    <a:lumMod val="10000"/>
                  </a:schemeClr>
                </a:solidFill>
                <a:latin typeface="+mn-ea"/>
                <a:cs typeface="Times New Roman" panose="02020603050405020304" pitchFamily="18" charset="0"/>
              </a:rPr>
              <a:t>from LANL </a:t>
            </a:r>
            <a:endParaRPr lang="en-US" altLang="zh-CN" sz="2000" kern="1200" dirty="0" smtClean="0">
              <a:solidFill>
                <a:schemeClr val="bg2">
                  <a:lumMod val="10000"/>
                </a:schemeClr>
              </a:solidFill>
              <a:latin typeface="+mn-ea"/>
              <a:cs typeface="Times New Roman" panose="02020603050405020304" pitchFamily="18" charset="0"/>
            </a:endParaRPr>
          </a:p>
          <a:p>
            <a:r>
              <a:rPr lang="en-US" altLang="zh-CN" sz="2000" kern="1200" dirty="0" smtClean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T</a:t>
            </a:r>
            <a:r>
              <a:rPr lang="en-US" altLang="zh-CN" sz="2000" kern="1200" dirty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. </a:t>
            </a:r>
            <a:r>
              <a:rPr lang="en-US" altLang="zh-CN" sz="2000" kern="1200" dirty="0" err="1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Benseman</a:t>
            </a:r>
            <a:r>
              <a:rPr lang="en-US" altLang="zh-CN" sz="2000" kern="1200" dirty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zh-CN" sz="2000" kern="1200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and</a:t>
            </a:r>
            <a:r>
              <a:rPr lang="en-US" altLang="zh-CN" sz="2000" kern="1200" dirty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 Y. </a:t>
            </a:r>
            <a:r>
              <a:rPr lang="en-US" altLang="zh-CN" sz="2000" kern="1200" dirty="0" err="1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Hao</a:t>
            </a:r>
            <a:r>
              <a:rPr lang="en-US" altLang="zh-CN" sz="2000" kern="1200" dirty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zh-CN" sz="2000" kern="1200" dirty="0">
                <a:solidFill>
                  <a:schemeClr val="tx1">
                    <a:lumMod val="50000"/>
                  </a:schemeClr>
                </a:solidFill>
                <a:latin typeface="+mn-ea"/>
                <a:cs typeface="Times New Roman" panose="02020603050405020304" pitchFamily="18" charset="0"/>
              </a:rPr>
              <a:t>from ANL</a:t>
            </a:r>
          </a:p>
          <a:p>
            <a:r>
              <a:rPr lang="en-US" altLang="zh-CN" sz="2000" kern="1200" dirty="0" smtClean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P. Piot </a:t>
            </a:r>
            <a:r>
              <a:rPr lang="en-US" altLang="zh-CN" sz="2000" kern="1200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from FNAL</a:t>
            </a:r>
          </a:p>
          <a:p>
            <a:pPr marL="0" indent="0"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  <a:latin typeface="+mn-ea"/>
            </a:endParaRPr>
          </a:p>
          <a:p>
            <a:pPr marL="0" indent="0"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7684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400"/>
    </mc:Choice>
    <mc:Fallback xmlns="">
      <p:transition spd="slow" advTm="1240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3" name="内容占位符 2"/>
          <p:cNvSpPr>
            <a:spLocks noGrp="1"/>
          </p:cNvSpPr>
          <p:nvPr/>
        </p:nvSpPr>
        <p:spPr bwMode="auto">
          <a:xfrm>
            <a:off x="2411760" y="3068960"/>
            <a:ext cx="4644516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altLang="zh-CN" sz="2800" dirty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Thanks</a:t>
            </a:r>
            <a:r>
              <a:rPr lang="en-US" altLang="zh-CN" sz="2800" dirty="0" smtClean="0">
                <a:solidFill>
                  <a:schemeClr val="accent3">
                    <a:lumMod val="75000"/>
                  </a:schemeClr>
                </a:solidFill>
                <a:latin typeface="+mn-ea"/>
              </a:rPr>
              <a:t> </a:t>
            </a:r>
            <a:r>
              <a:rPr lang="en-US" altLang="zh-CN" sz="2800" dirty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for</a:t>
            </a:r>
            <a:r>
              <a:rPr lang="en-US" altLang="zh-CN" sz="2800" dirty="0" smtClean="0">
                <a:solidFill>
                  <a:schemeClr val="accent3">
                    <a:lumMod val="75000"/>
                  </a:schemeClr>
                </a:solidFill>
                <a:latin typeface="+mn-ea"/>
              </a:rPr>
              <a:t> </a:t>
            </a:r>
            <a:r>
              <a:rPr lang="en-US" altLang="zh-CN" sz="2800" dirty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your</a:t>
            </a:r>
            <a:r>
              <a:rPr lang="en-US" altLang="zh-CN" sz="2800" dirty="0" smtClean="0">
                <a:solidFill>
                  <a:schemeClr val="accent3">
                    <a:lumMod val="75000"/>
                  </a:schemeClr>
                </a:solidFill>
                <a:latin typeface="+mn-ea"/>
              </a:rPr>
              <a:t> </a:t>
            </a:r>
            <a:r>
              <a:rPr lang="en-US" altLang="zh-CN" sz="2800" dirty="0">
                <a:solidFill>
                  <a:schemeClr val="accent3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attention</a:t>
            </a:r>
          </a:p>
        </p:txBody>
      </p:sp>
    </p:spTree>
    <p:extLst>
      <p:ext uri="{BB962C8B-B14F-4D97-AF65-F5344CB8AC3E}">
        <p14:creationId xmlns:p14="http://schemas.microsoft.com/office/powerpoint/2010/main" val="240600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79912" y="2780928"/>
            <a:ext cx="1750284" cy="1143000"/>
          </a:xfrm>
        </p:spPr>
        <p:txBody>
          <a:bodyPr/>
          <a:lstStyle/>
          <a:p>
            <a:r>
              <a:rPr lang="en-US" altLang="zh-CN" dirty="0" smtClean="0"/>
              <a:t>Back up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92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29600" cy="1143000"/>
          </a:xfrm>
        </p:spPr>
        <p:txBody>
          <a:bodyPr/>
          <a:lstStyle/>
          <a:p>
            <a:r>
              <a:rPr lang="en-US" altLang="zh-CN" dirty="0"/>
              <a:t>Method: </a:t>
            </a:r>
            <a:r>
              <a:rPr lang="en-US" altLang="zh-CN" dirty="0" smtClean="0"/>
              <a:t>parameter </a:t>
            </a:r>
            <a:r>
              <a:rPr lang="en-US" altLang="zh-CN" dirty="0"/>
              <a:t>of the </a:t>
            </a:r>
            <a:r>
              <a:rPr lang="en-US" altLang="zh-CN" dirty="0" smtClean="0"/>
              <a:t>PETS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内容占位符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588730495"/>
                  </p:ext>
                </p:extLst>
              </p:nvPr>
            </p:nvGraphicFramePr>
            <p:xfrm>
              <a:off x="764834" y="1945961"/>
              <a:ext cx="7560840" cy="3147153"/>
            </p:xfrm>
            <a:graphic>
              <a:graphicData uri="http://schemas.openxmlformats.org/drawingml/2006/table">
                <a:tbl>
                  <a:tblPr firstRow="1" bandRow="1">
                    <a:tableStyleId>{C083E6E3-FA7D-4D7B-A595-EF9225AFEA82}</a:tableStyleId>
                  </a:tblPr>
                  <a:tblGrid>
                    <a:gridCol w="4237258"/>
                    <a:gridCol w="1038619"/>
                    <a:gridCol w="2284963"/>
                  </a:tblGrid>
                  <a:tr h="235892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RF  frequency* 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600" b="0" i="1" smtClean="0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600" b="0" i="1" smtClean="0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altLang="zh-CN" sz="1600" b="0" i="1" smtClean="0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88.0 ~ 94.0 GHz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18357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The aperture between the two plates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2a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0.80 ~ 1.20 mm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18357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Period length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600" b="0" i="1" smtClean="0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600" b="0" i="1" smtClean="0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e>
                                  <m:sub>
                                    <m:r>
                                      <a:rPr lang="en-US" altLang="zh-CN" sz="1600" b="0" i="1" smtClean="0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1.10 mm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18357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Half length of the groove in y direction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600" b="0" i="1" smtClean="0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600" b="0" i="1" smtClean="0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zh-CN" sz="1600" b="0" i="1" smtClean="0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𝑚𝑎𝑥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1.25 mm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18357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Depth of the groove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600" b="0" i="1" smtClean="0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600" b="0" i="1" smtClean="0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600" b="0" i="1" smtClean="0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𝑚𝑎𝑥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0.90</a:t>
                          </a:r>
                          <a:r>
                            <a:rPr lang="en-US" altLang="zh-CN" sz="1600" b="0" baseline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 mm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18357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Total</a:t>
                          </a:r>
                          <a:r>
                            <a:rPr lang="en-US" altLang="zh-CN" sz="1600" b="0" baseline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 length of the structure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L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123.20</a:t>
                          </a:r>
                          <a:r>
                            <a:rPr lang="en-US" altLang="zh-CN" sz="1600" b="0" baseline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 mm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18357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Relativistic group velocity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600" b="0" i="1" smtClean="0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600" b="0" i="1" smtClean="0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altLang="zh-CN" sz="1600" b="0" i="1" smtClean="0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altLang="zh-CN" sz="1600" b="0" i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0.105  </a:t>
                          </a:r>
                          <a:r>
                            <a:rPr lang="en-US" altLang="zh-CN" sz="1600" b="0" baseline="4200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#</a:t>
                          </a: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 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18357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Total quality factor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Q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2560   </a:t>
                          </a:r>
                          <a:r>
                            <a:rPr lang="en-US" altLang="zh-CN" sz="1600" b="0" baseline="4200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#</a:t>
                          </a: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    </a:t>
                          </a:r>
                          <a:r>
                            <a:rPr lang="en-US" altLang="zh-CN" sz="1600" b="0" baseline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 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18357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‘‘R over Q’’ per unit length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</a:rPr>
                            <a:t>R/Q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83.3 </a:t>
                          </a:r>
                          <a:r>
                            <a:rPr lang="en-US" altLang="zh-CN" sz="1600" b="0" dirty="0" err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kΩ</a:t>
                          </a: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/m  </a:t>
                          </a:r>
                          <a:r>
                            <a:rPr lang="en-US" altLang="zh-CN" sz="1600" b="0" baseline="4200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#</a:t>
                          </a: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 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18357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Loss factor per unit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en-US" altLang="zh-CN" sz="16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US" altLang="zh-CN" sz="16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kumimoji="0" lang="en-US" altLang="zh-CN" sz="16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altLang="zh-CN" sz="1600" b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altLang="zh-CN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33</m:t>
                              </m:r>
                              <m:r>
                                <a:rPr lang="en-US" altLang="zh-CN" sz="1600" b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altLang="zh-CN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altLang="zh-CN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16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 altLang="zh-CN" sz="1600" b="0" i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  <m:r>
                                <a:rPr lang="en-US" altLang="zh-CN" sz="1600" b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/(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600" b="0" i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  <m:r>
                                <a:rPr lang="en-US" altLang="zh-CN" sz="1600" b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</m:oMath>
                          </a14:m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m) </a:t>
                          </a:r>
                          <a:r>
                            <a:rPr lang="en-US" altLang="zh-CN" sz="1600" b="0" baseline="4200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#</a:t>
                          </a: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 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内容占位符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588730495"/>
                  </p:ext>
                </p:extLst>
              </p:nvPr>
            </p:nvGraphicFramePr>
            <p:xfrm>
              <a:off x="764834" y="1945961"/>
              <a:ext cx="7560840" cy="3147153"/>
            </p:xfrm>
            <a:graphic>
              <a:graphicData uri="http://schemas.openxmlformats.org/drawingml/2006/table">
                <a:tbl>
                  <a:tblPr firstRow="1" bandRow="1">
                    <a:tableStyleId>{C083E6E3-FA7D-4D7B-A595-EF9225AFEA82}</a:tableStyleId>
                  </a:tblPr>
                  <a:tblGrid>
                    <a:gridCol w="4237258"/>
                    <a:gridCol w="1038619"/>
                    <a:gridCol w="2284963"/>
                  </a:tblGrid>
                  <a:tr h="2819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RF  frequency* 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406433" t="-23913" r="-219883" b="-10391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88.0 ~ 94.0 GHz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18357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The aperture between the two plates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2a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0.80 ~ 1.20 mm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18357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Period length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406433" t="-211538" r="-219883" b="-7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1.10 mm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18357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Half length of the groove in y direction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406433" t="-311538" r="-219883" b="-6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1.25 mm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18357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Depth of the groove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406433" t="-403774" r="-219883" b="-5056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0.90</a:t>
                          </a:r>
                          <a:r>
                            <a:rPr lang="en-US" altLang="zh-CN" sz="1600" b="0" baseline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 mm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18357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Total</a:t>
                          </a:r>
                          <a:r>
                            <a:rPr lang="en-US" altLang="zh-CN" sz="1600" b="0" baseline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 length of the structure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L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123.20</a:t>
                          </a:r>
                          <a:r>
                            <a:rPr lang="en-US" altLang="zh-CN" sz="1600" b="0" baseline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 mm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18357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Relativistic group velocity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406433" t="-613462" r="-219883" b="-3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0.105  </a:t>
                          </a:r>
                          <a:r>
                            <a:rPr lang="en-US" altLang="zh-CN" sz="1600" b="0" baseline="4200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#</a:t>
                          </a: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 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18357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Total quality factor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Q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2560   </a:t>
                          </a:r>
                          <a:r>
                            <a:rPr lang="en-US" altLang="zh-CN" sz="1600" b="0" baseline="4200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#</a:t>
                          </a: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    </a:t>
                          </a:r>
                          <a:r>
                            <a:rPr lang="en-US" altLang="zh-CN" sz="1600" b="0" baseline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 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18357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‘‘R </a:t>
                          </a: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over Q’’ per unit length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</a:rPr>
                            <a:t>R/Q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83.3 </a:t>
                          </a:r>
                          <a:r>
                            <a:rPr lang="en-US" altLang="zh-CN" sz="1600" b="0" dirty="0" err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kΩ</a:t>
                          </a: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/m  </a:t>
                          </a:r>
                          <a:r>
                            <a:rPr lang="en-US" altLang="zh-CN" sz="1600" b="0" baseline="4200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#</a:t>
                          </a: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 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18357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Loss factor per unit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406433" t="-915385" r="-219883" b="-134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30933" t="-915385" r="-267" b="-1346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25</a:t>
            </a:fld>
            <a:endParaRPr lang="en-US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/>
          </p:nvPr>
        </p:nvGraphicFramePr>
        <p:xfrm>
          <a:off x="747542" y="1796696"/>
          <a:ext cx="7614330" cy="144016"/>
        </p:xfrm>
        <a:graphic>
          <a:graphicData uri="http://schemas.openxmlformats.org/drawingml/2006/table">
            <a:tbl>
              <a:tblPr/>
              <a:tblGrid>
                <a:gridCol w="7614330"/>
              </a:tblGrid>
              <a:tr h="144016">
                <a:tc>
                  <a:txBody>
                    <a:bodyPr/>
                    <a:lstStyle/>
                    <a:p>
                      <a:endParaRPr lang="zh-CN" altLang="en-US" sz="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</a:lnT>
                    <a:lnB w="12700" cmpd="sng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900" y="5099254"/>
            <a:ext cx="7674524" cy="15702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794839" y="1271377"/>
            <a:ext cx="3780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2">
                    <a:lumMod val="10000"/>
                  </a:schemeClr>
                </a:solidFill>
              </a:rPr>
              <a:t>Table. parameters of the W-band PETS</a:t>
            </a:r>
            <a:endParaRPr lang="zh-CN" alt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2639" y="5445224"/>
            <a:ext cx="4676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*Frequency </a:t>
            </a:r>
            <a:r>
              <a:rPr lang="en-US" altLang="zh-CN" dirty="0">
                <a:solidFill>
                  <a:schemeClr val="bg2">
                    <a:lumMod val="10000"/>
                  </a:schemeClr>
                </a:solidFill>
              </a:rPr>
              <a:t>f</a:t>
            </a:r>
            <a:r>
              <a:rPr lang="en-US" altLang="zh-CN" baseline="-42000" dirty="0">
                <a:solidFill>
                  <a:schemeClr val="bg2">
                    <a:lumMod val="10000"/>
                  </a:schemeClr>
                </a:solidFill>
              </a:rPr>
              <a:t>0</a:t>
            </a:r>
            <a:r>
              <a:rPr lang="en-US" altLang="zh-CN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altLang="zh-CN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can be tuned by adjusting gap 2a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TextBox 2"/>
          <p:cNvSpPr txBox="1"/>
          <p:nvPr/>
        </p:nvSpPr>
        <p:spPr>
          <a:xfrm>
            <a:off x="787798" y="5802600"/>
            <a:ext cx="2163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aseline="42000" dirty="0" smtClean="0">
                <a:solidFill>
                  <a:schemeClr val="bg2">
                    <a:lumMod val="10000"/>
                  </a:schemeClr>
                </a:solidFill>
              </a:rPr>
              <a:t>#</a:t>
            </a:r>
            <a:r>
              <a:rPr lang="en-US" altLang="zh-CN" dirty="0" smtClean="0">
                <a:solidFill>
                  <a:schemeClr val="bg2">
                    <a:lumMod val="10000"/>
                  </a:schemeClr>
                </a:solidFill>
              </a:rPr>
              <a:t> Value at f</a:t>
            </a:r>
            <a:r>
              <a:rPr lang="en-US" altLang="zh-CN" baseline="-42000" dirty="0" smtClean="0">
                <a:solidFill>
                  <a:schemeClr val="bg2">
                    <a:lumMod val="10000"/>
                  </a:schemeClr>
                </a:solidFill>
              </a:rPr>
              <a:t>0</a:t>
            </a:r>
            <a:r>
              <a:rPr lang="en-US" altLang="zh-CN" dirty="0" smtClean="0">
                <a:solidFill>
                  <a:schemeClr val="bg2">
                    <a:lumMod val="10000"/>
                  </a:schemeClr>
                </a:solidFill>
              </a:rPr>
              <a:t> = 91 GHz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22" name="直接连接符 21"/>
          <p:cNvCxnSpPr/>
          <p:nvPr/>
        </p:nvCxnSpPr>
        <p:spPr bwMode="auto">
          <a:xfrm>
            <a:off x="6372200" y="2132856"/>
            <a:ext cx="360040" cy="14401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981564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528"/>
    </mc:Choice>
    <mc:Fallback xmlns="">
      <p:transition spd="slow" advTm="41528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图片 17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365" y="4519597"/>
            <a:ext cx="2664418" cy="1440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W-band RF generation with two electron bunches</a:t>
            </a:r>
            <a:endParaRPr lang="en-US" dirty="0"/>
          </a:p>
        </p:txBody>
      </p:sp>
      <p:grpSp>
        <p:nvGrpSpPr>
          <p:cNvPr id="14" name="组合 13"/>
          <p:cNvGrpSpPr/>
          <p:nvPr/>
        </p:nvGrpSpPr>
        <p:grpSpPr>
          <a:xfrm>
            <a:off x="2893278" y="2901933"/>
            <a:ext cx="3327183" cy="3103384"/>
            <a:chOff x="2921391" y="2818704"/>
            <a:chExt cx="3408006" cy="310338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9" name="文本框 108"/>
                <p:cNvSpPr txBox="1"/>
                <p:nvPr/>
              </p:nvSpPr>
              <p:spPr>
                <a:xfrm>
                  <a:off x="3398570" y="5706645"/>
                  <a:ext cx="2494302" cy="2154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a:rPr lang="en-US" altLang="zh-CN" sz="1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∆</m:t>
                      </m:r>
                      <m:r>
                        <a:rPr lang="en-US" altLang="zh-CN" sz="1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𝑧</m:t>
                      </m:r>
                      <m:r>
                        <a:rPr lang="en-US" altLang="zh-CN" sz="1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altLang="zh-CN" sz="1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𝑧</m:t>
                      </m:r>
                      <m:r>
                        <a:rPr lang="en-US" altLang="zh-CN" sz="1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sz="12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zh-CN" sz="12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𝑧</m:t>
                          </m:r>
                        </m:e>
                        <m:sub>
                          <m:r>
                            <a:rPr lang="en-US" altLang="zh-CN" sz="12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0</m:t>
                          </m:r>
                        </m:sub>
                      </m:sSub>
                    </m:oMath>
                  </a14:m>
                  <a:r>
                    <a:rPr lang="zh-CN" alt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altLang="zh-CN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(mm)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09" name="文本框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98570" y="5706645"/>
                  <a:ext cx="2494302" cy="215443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t="-5714" b="-48571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3" name="组合 12"/>
            <p:cNvGrpSpPr/>
            <p:nvPr/>
          </p:nvGrpSpPr>
          <p:grpSpPr>
            <a:xfrm>
              <a:off x="2921391" y="2818704"/>
              <a:ext cx="3408006" cy="2880000"/>
              <a:chOff x="3190446" y="2891137"/>
              <a:chExt cx="3408006" cy="2880000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3228331" y="2891137"/>
                <a:ext cx="3370121" cy="2880000"/>
                <a:chOff x="3440696" y="2887202"/>
                <a:chExt cx="3370121" cy="2880000"/>
              </a:xfrm>
            </p:grpSpPr>
            <p:pic>
              <p:nvPicPr>
                <p:cNvPr id="167" name="图片 166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440696" y="2887202"/>
                  <a:ext cx="3370121" cy="2880000"/>
                </a:xfrm>
                <a:prstGeom prst="rect">
                  <a:avLst/>
                </a:prstGeom>
              </p:spPr>
            </p:pic>
            <p:sp>
              <p:nvSpPr>
                <p:cNvPr id="99" name="文本框 98"/>
                <p:cNvSpPr txBox="1"/>
                <p:nvPr/>
              </p:nvSpPr>
              <p:spPr>
                <a:xfrm>
                  <a:off x="5814642" y="3841701"/>
                  <a:ext cx="32846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400" dirty="0" smtClean="0"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④</a:t>
                  </a:r>
                  <a:endParaRPr lang="zh-CN" altLang="en-US" sz="1400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0" name="文本框 99"/>
                <p:cNvSpPr txBox="1"/>
                <p:nvPr/>
              </p:nvSpPr>
              <p:spPr>
                <a:xfrm>
                  <a:off x="4639268" y="3231845"/>
                  <a:ext cx="28557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400" dirty="0"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①</a:t>
                  </a:r>
                </a:p>
              </p:txBody>
            </p:sp>
            <p:sp>
              <p:nvSpPr>
                <p:cNvPr id="101" name="文本框 100"/>
                <p:cNvSpPr txBox="1"/>
                <p:nvPr/>
              </p:nvSpPr>
              <p:spPr>
                <a:xfrm>
                  <a:off x="5168010" y="3876707"/>
                  <a:ext cx="26296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400" dirty="0" smtClean="0"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②</a:t>
                  </a:r>
                  <a:endParaRPr lang="zh-CN" altLang="en-US" sz="1400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2" name="文本框 101"/>
                <p:cNvSpPr txBox="1"/>
                <p:nvPr/>
              </p:nvSpPr>
              <p:spPr>
                <a:xfrm>
                  <a:off x="5482282" y="4871870"/>
                  <a:ext cx="31781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400" dirty="0"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③</a:t>
                  </a:r>
                </a:p>
              </p:txBody>
            </p:sp>
            <p:grpSp>
              <p:nvGrpSpPr>
                <p:cNvPr id="103" name="组合 102"/>
                <p:cNvGrpSpPr/>
                <p:nvPr/>
              </p:nvGrpSpPr>
              <p:grpSpPr>
                <a:xfrm>
                  <a:off x="4752267" y="3471736"/>
                  <a:ext cx="50779" cy="74216"/>
                  <a:chOff x="12262163" y="13386176"/>
                  <a:chExt cx="228607" cy="228608"/>
                </a:xfrm>
              </p:grpSpPr>
              <p:cxnSp>
                <p:nvCxnSpPr>
                  <p:cNvPr id="119" name="直接连接符 118"/>
                  <p:cNvCxnSpPr/>
                  <p:nvPr/>
                </p:nvCxnSpPr>
                <p:spPr>
                  <a:xfrm>
                    <a:off x="12262163" y="13386176"/>
                    <a:ext cx="228602" cy="228599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0" name="直接连接符 119"/>
                  <p:cNvCxnSpPr/>
                  <p:nvPr/>
                </p:nvCxnSpPr>
                <p:spPr>
                  <a:xfrm rot="16200000">
                    <a:off x="12262168" y="13386181"/>
                    <a:ext cx="228602" cy="228603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4" name="组合 103"/>
                <p:cNvGrpSpPr/>
                <p:nvPr/>
              </p:nvGrpSpPr>
              <p:grpSpPr>
                <a:xfrm>
                  <a:off x="5158728" y="4073091"/>
                  <a:ext cx="50777" cy="74213"/>
                  <a:chOff x="12133273" y="13412288"/>
                  <a:chExt cx="228600" cy="228600"/>
                </a:xfrm>
              </p:grpSpPr>
              <p:cxnSp>
                <p:nvCxnSpPr>
                  <p:cNvPr id="117" name="直接连接符 116"/>
                  <p:cNvCxnSpPr/>
                  <p:nvPr/>
                </p:nvCxnSpPr>
                <p:spPr>
                  <a:xfrm>
                    <a:off x="12133273" y="13412288"/>
                    <a:ext cx="228597" cy="22860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8" name="直接连接符 117"/>
                  <p:cNvCxnSpPr/>
                  <p:nvPr/>
                </p:nvCxnSpPr>
                <p:spPr>
                  <a:xfrm rot="16200000">
                    <a:off x="12133274" y="13412289"/>
                    <a:ext cx="228600" cy="228598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5" name="组合 104"/>
                <p:cNvGrpSpPr/>
                <p:nvPr/>
              </p:nvGrpSpPr>
              <p:grpSpPr>
                <a:xfrm>
                  <a:off x="5605232" y="4809742"/>
                  <a:ext cx="50777" cy="74215"/>
                  <a:chOff x="12082681" y="13439716"/>
                  <a:chExt cx="228598" cy="228604"/>
                </a:xfrm>
              </p:grpSpPr>
              <p:cxnSp>
                <p:nvCxnSpPr>
                  <p:cNvPr id="115" name="直接连接符 114"/>
                  <p:cNvCxnSpPr/>
                  <p:nvPr/>
                </p:nvCxnSpPr>
                <p:spPr>
                  <a:xfrm>
                    <a:off x="12082681" y="13439720"/>
                    <a:ext cx="228581" cy="22860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6" name="直接连接符 115"/>
                  <p:cNvCxnSpPr/>
                  <p:nvPr/>
                </p:nvCxnSpPr>
                <p:spPr>
                  <a:xfrm rot="16200000">
                    <a:off x="12082681" y="13439718"/>
                    <a:ext cx="228600" cy="22859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7" name="组合 106"/>
                <p:cNvGrpSpPr/>
                <p:nvPr/>
              </p:nvGrpSpPr>
              <p:grpSpPr>
                <a:xfrm>
                  <a:off x="6401528" y="3476922"/>
                  <a:ext cx="50778" cy="74213"/>
                  <a:chOff x="11930901" y="13365262"/>
                  <a:chExt cx="228600" cy="228600"/>
                </a:xfrm>
              </p:grpSpPr>
              <p:cxnSp>
                <p:nvCxnSpPr>
                  <p:cNvPr id="111" name="直接连接符 110"/>
                  <p:cNvCxnSpPr/>
                  <p:nvPr/>
                </p:nvCxnSpPr>
                <p:spPr>
                  <a:xfrm>
                    <a:off x="11930903" y="13365262"/>
                    <a:ext cx="228598" cy="22860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2" name="直接连接符 111"/>
                  <p:cNvCxnSpPr/>
                  <p:nvPr/>
                </p:nvCxnSpPr>
                <p:spPr>
                  <a:xfrm rot="16200000">
                    <a:off x="11930901" y="13365262"/>
                    <a:ext cx="228600" cy="22860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06" name="组合 105"/>
              <p:cNvGrpSpPr/>
              <p:nvPr/>
            </p:nvGrpSpPr>
            <p:grpSpPr>
              <a:xfrm>
                <a:off x="5828204" y="4071299"/>
                <a:ext cx="50778" cy="74214"/>
                <a:chOff x="12171458" y="13402491"/>
                <a:chExt cx="228601" cy="228601"/>
              </a:xfrm>
            </p:grpSpPr>
            <p:cxnSp>
              <p:nvCxnSpPr>
                <p:cNvPr id="113" name="直接连接符 112"/>
                <p:cNvCxnSpPr/>
                <p:nvPr/>
              </p:nvCxnSpPr>
              <p:spPr>
                <a:xfrm>
                  <a:off x="12171458" y="13402491"/>
                  <a:ext cx="228592" cy="2286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直接连接符 113"/>
                <p:cNvCxnSpPr/>
                <p:nvPr/>
              </p:nvCxnSpPr>
              <p:spPr>
                <a:xfrm rot="16200000">
                  <a:off x="12171460" y="13402492"/>
                  <a:ext cx="228600" cy="22859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0" name="文本框 109"/>
              <p:cNvSpPr txBox="1"/>
              <p:nvPr/>
            </p:nvSpPr>
            <p:spPr>
              <a:xfrm rot="16200000">
                <a:off x="2183199" y="4185855"/>
                <a:ext cx="2106989" cy="924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RF energy (arb. units)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6098792" y="3041456"/>
            <a:ext cx="2895983" cy="3341454"/>
            <a:chOff x="6098792" y="2810079"/>
            <a:chExt cx="2895983" cy="3341454"/>
          </a:xfrm>
        </p:grpSpPr>
        <p:grpSp>
          <p:nvGrpSpPr>
            <p:cNvPr id="64" name="组合 63"/>
            <p:cNvGrpSpPr/>
            <p:nvPr/>
          </p:nvGrpSpPr>
          <p:grpSpPr>
            <a:xfrm>
              <a:off x="6517702" y="2810079"/>
              <a:ext cx="2167764" cy="2720138"/>
              <a:chOff x="27275391" y="14081780"/>
              <a:chExt cx="5049254" cy="6335866"/>
            </a:xfrm>
          </p:grpSpPr>
          <p:pic>
            <p:nvPicPr>
              <p:cNvPr id="133" name="图片 13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282376" y="15832256"/>
                <a:ext cx="5039998" cy="2166407"/>
              </a:xfrm>
              <a:prstGeom prst="rect">
                <a:avLst/>
              </a:prstGeom>
            </p:spPr>
          </p:pic>
          <p:pic>
            <p:nvPicPr>
              <p:cNvPr id="134" name="图片 133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7275391" y="14081780"/>
                <a:ext cx="5040001" cy="2166407"/>
              </a:xfrm>
              <a:prstGeom prst="rect">
                <a:avLst/>
              </a:prstGeom>
            </p:spPr>
          </p:pic>
          <p:pic>
            <p:nvPicPr>
              <p:cNvPr id="135" name="图片 134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7284647" y="17473935"/>
                <a:ext cx="5039998" cy="2943711"/>
              </a:xfrm>
              <a:prstGeom prst="rect">
                <a:avLst/>
              </a:prstGeom>
            </p:spPr>
          </p:pic>
        </p:grpSp>
        <p:sp>
          <p:nvSpPr>
            <p:cNvPr id="82" name="文本框 81"/>
            <p:cNvSpPr txBox="1"/>
            <p:nvPr/>
          </p:nvSpPr>
          <p:spPr>
            <a:xfrm>
              <a:off x="6911846" y="5586804"/>
              <a:ext cx="20829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lang="en-US" altLang="zh-CN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eam energy (MeV)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7627777" y="5874534"/>
              <a:ext cx="328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(c)</a:t>
              </a:r>
              <a:endParaRPr lang="zh-CN" altLang="en-US" sz="12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6098792" y="2911974"/>
              <a:ext cx="2547917" cy="2759025"/>
              <a:chOff x="22530167" y="4340185"/>
              <a:chExt cx="5934722" cy="6426444"/>
            </a:xfrm>
          </p:grpSpPr>
          <p:sp>
            <p:nvSpPr>
              <p:cNvPr id="86" name="文本框 85"/>
              <p:cNvSpPr txBox="1"/>
              <p:nvPr/>
            </p:nvSpPr>
            <p:spPr>
              <a:xfrm rot="16200000">
                <a:off x="21687595" y="5841733"/>
                <a:ext cx="2657287" cy="276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position(mm)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文本框 86"/>
              <p:cNvSpPr txBox="1"/>
              <p:nvPr/>
            </p:nvSpPr>
            <p:spPr>
              <a:xfrm rot="16200000">
                <a:off x="21393447" y="8488863"/>
                <a:ext cx="3414486" cy="11410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3080"/>
                  </a:lnSpc>
                </a:pPr>
                <a:r>
                  <a:rPr lang="en-US" altLang="zh-CN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intensity (</a:t>
                </a:r>
                <a:r>
                  <a:rPr lang="en-US" altLang="zh-CN" sz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a.u</a:t>
                </a:r>
                <a:r>
                  <a:rPr lang="en-US" altLang="zh-CN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  <p:grpSp>
            <p:nvGrpSpPr>
              <p:cNvPr id="88" name="组合 87"/>
              <p:cNvGrpSpPr/>
              <p:nvPr/>
            </p:nvGrpSpPr>
            <p:grpSpPr>
              <a:xfrm>
                <a:off x="24207662" y="7915650"/>
                <a:ext cx="1267641" cy="1076781"/>
                <a:chOff x="13260935" y="7078030"/>
                <a:chExt cx="1267641" cy="1076781"/>
              </a:xfrm>
            </p:grpSpPr>
            <p:sp>
              <p:nvSpPr>
                <p:cNvPr id="93" name="矩形 92"/>
                <p:cNvSpPr/>
                <p:nvPr/>
              </p:nvSpPr>
              <p:spPr>
                <a:xfrm>
                  <a:off x="13260935" y="7196039"/>
                  <a:ext cx="1267641" cy="958772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/>
                </a:p>
              </p:txBody>
            </p:sp>
            <p:sp>
              <p:nvSpPr>
                <p:cNvPr id="94" name="矩形 93"/>
                <p:cNvSpPr/>
                <p:nvPr/>
              </p:nvSpPr>
              <p:spPr>
                <a:xfrm>
                  <a:off x="13761415" y="7078030"/>
                  <a:ext cx="381836" cy="276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/>
                  <a:r>
                    <a:rPr lang="en-US" altLang="zh-CN" sz="12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 </a:t>
                  </a:r>
                  <a:r>
                    <a:rPr lang="zh-CN" altLang="en-US" sz="12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①</a:t>
                  </a:r>
                  <a:endParaRPr lang="zh-CN" altLang="en-US" sz="1200" dirty="0">
                    <a:solidFill>
                      <a:prstClr val="black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95" name="组合 94"/>
                <p:cNvGrpSpPr/>
                <p:nvPr/>
              </p:nvGrpSpPr>
              <p:grpSpPr>
                <a:xfrm>
                  <a:off x="13380816" y="7446204"/>
                  <a:ext cx="568382" cy="502299"/>
                  <a:chOff x="20304547" y="21158120"/>
                  <a:chExt cx="764087" cy="444936"/>
                </a:xfrm>
              </p:grpSpPr>
              <p:cxnSp>
                <p:nvCxnSpPr>
                  <p:cNvPr id="97" name="直接连接符 96"/>
                  <p:cNvCxnSpPr/>
                  <p:nvPr/>
                </p:nvCxnSpPr>
                <p:spPr>
                  <a:xfrm>
                    <a:off x="20306228" y="21603056"/>
                    <a:ext cx="762406" cy="0"/>
                  </a:xfrm>
                  <a:prstGeom prst="line">
                    <a:avLst/>
                  </a:prstGeom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直接连接符 97"/>
                  <p:cNvCxnSpPr/>
                  <p:nvPr/>
                </p:nvCxnSpPr>
                <p:spPr>
                  <a:xfrm>
                    <a:off x="20304547" y="21158120"/>
                    <a:ext cx="764087" cy="0"/>
                  </a:xfrm>
                  <a:prstGeom prst="line">
                    <a:avLst/>
                  </a:prstGeom>
                  <a:ln w="28575">
                    <a:solidFill>
                      <a:srgbClr val="0070C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6" name="矩形 95"/>
                <p:cNvSpPr/>
                <p:nvPr/>
              </p:nvSpPr>
              <p:spPr>
                <a:xfrm>
                  <a:off x="13911004" y="7558166"/>
                  <a:ext cx="338554" cy="276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/>
                  <a:r>
                    <a:rPr lang="zh-CN" altLang="en-US" sz="12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③</a:t>
                  </a:r>
                  <a:endParaRPr lang="zh-CN" altLang="en-US" sz="1200" dirty="0">
                    <a:solidFill>
                      <a:prstClr val="black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89" name="文本框 88"/>
              <p:cNvSpPr txBox="1"/>
              <p:nvPr/>
            </p:nvSpPr>
            <p:spPr>
              <a:xfrm>
                <a:off x="24173347" y="4340185"/>
                <a:ext cx="826155" cy="6451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①</a:t>
                </a:r>
              </a:p>
            </p:txBody>
          </p:sp>
          <p:sp>
            <p:nvSpPr>
              <p:cNvPr id="90" name="文本框 89"/>
              <p:cNvSpPr txBox="1"/>
              <p:nvPr/>
            </p:nvSpPr>
            <p:spPr>
              <a:xfrm>
                <a:off x="24173347" y="6081880"/>
                <a:ext cx="1009194" cy="6575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③</a:t>
                </a:r>
              </a:p>
            </p:txBody>
          </p:sp>
          <p:sp>
            <p:nvSpPr>
              <p:cNvPr id="91" name="文本框 90"/>
              <p:cNvSpPr txBox="1"/>
              <p:nvPr/>
            </p:nvSpPr>
            <p:spPr>
              <a:xfrm>
                <a:off x="26199715" y="4472130"/>
                <a:ext cx="2225321" cy="6451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en-US" altLang="zh-CN" sz="12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intensity</a:t>
                </a:r>
                <a:endParaRPr lang="en-US" altLang="zh-CN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文本框 91"/>
              <p:cNvSpPr txBox="1"/>
              <p:nvPr/>
            </p:nvSpPr>
            <p:spPr>
              <a:xfrm>
                <a:off x="26231751" y="6214594"/>
                <a:ext cx="2233138" cy="6451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intensity</a:t>
                </a:r>
              </a:p>
            </p:txBody>
          </p:sp>
        </p:grpSp>
        <p:sp>
          <p:nvSpPr>
            <p:cNvPr id="73" name="文本框 72"/>
            <p:cNvSpPr txBox="1"/>
            <p:nvPr/>
          </p:nvSpPr>
          <p:spPr>
            <a:xfrm>
              <a:off x="7736372" y="3261603"/>
              <a:ext cx="101914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b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unch 1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6887007" y="3327144"/>
              <a:ext cx="7559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bunch 2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75" name="直接箭头连接符 74"/>
            <p:cNvCxnSpPr/>
            <p:nvPr/>
          </p:nvCxnSpPr>
          <p:spPr>
            <a:xfrm flipH="1" flipV="1">
              <a:off x="7670225" y="3271917"/>
              <a:ext cx="113368" cy="149005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箭头连接符 75"/>
            <p:cNvCxnSpPr/>
            <p:nvPr/>
          </p:nvCxnSpPr>
          <p:spPr>
            <a:xfrm flipV="1">
              <a:off x="7278527" y="3189554"/>
              <a:ext cx="72674" cy="137561"/>
            </a:xfrm>
            <a:prstGeom prst="straightConnector1">
              <a:avLst/>
            </a:prstGeom>
            <a:ln w="34925">
              <a:solidFill>
                <a:schemeClr val="bg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文本框 76"/>
            <p:cNvSpPr txBox="1"/>
            <p:nvPr/>
          </p:nvSpPr>
          <p:spPr>
            <a:xfrm>
              <a:off x="6829022" y="4055869"/>
              <a:ext cx="7690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bunch 1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7757271" y="4059363"/>
              <a:ext cx="885487" cy="276999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b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unch 2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79" name="直接箭头连接符 78"/>
            <p:cNvCxnSpPr/>
            <p:nvPr/>
          </p:nvCxnSpPr>
          <p:spPr>
            <a:xfrm flipH="1" flipV="1">
              <a:off x="7809558" y="3958569"/>
              <a:ext cx="45676" cy="138742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箭头连接符 79"/>
            <p:cNvCxnSpPr/>
            <p:nvPr/>
          </p:nvCxnSpPr>
          <p:spPr>
            <a:xfrm flipV="1">
              <a:off x="7441791" y="3980763"/>
              <a:ext cx="140201" cy="157201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矩形 65"/>
            <p:cNvSpPr/>
            <p:nvPr/>
          </p:nvSpPr>
          <p:spPr>
            <a:xfrm>
              <a:off x="6732886" y="3647890"/>
              <a:ext cx="1734593" cy="749863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67" name="矩形 66"/>
            <p:cNvSpPr/>
            <p:nvPr/>
          </p:nvSpPr>
          <p:spPr>
            <a:xfrm>
              <a:off x="6732886" y="2904916"/>
              <a:ext cx="1734593" cy="749863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12815" y="608469"/>
            <a:ext cx="7441200" cy="1830660"/>
            <a:chOff x="660720" y="902555"/>
            <a:chExt cx="7441200" cy="1830660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60720" y="912228"/>
              <a:ext cx="7441200" cy="1820987"/>
            </a:xfrm>
            <a:prstGeom prst="rect">
              <a:avLst/>
            </a:prstGeom>
          </p:spPr>
        </p:pic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19059767">
              <a:off x="1642171" y="1182105"/>
              <a:ext cx="74153" cy="358489"/>
            </a:xfrm>
            <a:prstGeom prst="rect">
              <a:avLst/>
            </a:prstGeom>
          </p:spPr>
        </p:pic>
        <p:pic>
          <p:nvPicPr>
            <p:cNvPr id="144" name="图片 143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19059767">
              <a:off x="1783336" y="1062026"/>
              <a:ext cx="74153" cy="35848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5" name="文本框 144"/>
                <p:cNvSpPr txBox="1"/>
                <p:nvPr/>
              </p:nvSpPr>
              <p:spPr>
                <a:xfrm rot="18571344">
                  <a:off x="1236705" y="1145222"/>
                  <a:ext cx="139334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oMath>
                    </m:oMathPara>
                  </a14:m>
                  <a:endParaRPr lang="zh-CN" altLang="en-US" sz="1400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45" name="文本框 1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8571344">
                  <a:off x="1236705" y="1145222"/>
                  <a:ext cx="139334" cy="215444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 r="-2326" b="-487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7" name="直接连接符 146"/>
            <p:cNvCxnSpPr/>
            <p:nvPr/>
          </p:nvCxnSpPr>
          <p:spPr>
            <a:xfrm>
              <a:off x="1489870" y="1162996"/>
              <a:ext cx="107949" cy="105623"/>
            </a:xfrm>
            <a:prstGeom prst="line">
              <a:avLst/>
            </a:prstGeom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接箭头连接符 147"/>
            <p:cNvCxnSpPr/>
            <p:nvPr/>
          </p:nvCxnSpPr>
          <p:spPr>
            <a:xfrm flipV="1">
              <a:off x="1279160" y="1211455"/>
              <a:ext cx="277365" cy="281376"/>
            </a:xfrm>
            <a:prstGeom prst="straightConnector1">
              <a:avLst/>
            </a:prstGeom>
            <a:ln>
              <a:solidFill>
                <a:schemeClr val="tx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箭头连接符 148"/>
            <p:cNvCxnSpPr/>
            <p:nvPr/>
          </p:nvCxnSpPr>
          <p:spPr>
            <a:xfrm flipH="1">
              <a:off x="1673042" y="902555"/>
              <a:ext cx="229761" cy="187445"/>
            </a:xfrm>
            <a:prstGeom prst="straightConnector1">
              <a:avLst/>
            </a:prstGeom>
            <a:ln>
              <a:solidFill>
                <a:schemeClr val="tx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接连接符 159"/>
            <p:cNvCxnSpPr/>
            <p:nvPr/>
          </p:nvCxnSpPr>
          <p:spPr>
            <a:xfrm>
              <a:off x="1619672" y="1024792"/>
              <a:ext cx="118349" cy="118022"/>
            </a:xfrm>
            <a:prstGeom prst="line">
              <a:avLst/>
            </a:prstGeom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0" name="图片 149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787907" y="1554797"/>
              <a:ext cx="74672" cy="288018"/>
            </a:xfrm>
            <a:prstGeom prst="rect">
              <a:avLst/>
            </a:prstGeom>
          </p:spPr>
        </p:pic>
        <p:pic>
          <p:nvPicPr>
            <p:cNvPr id="166" name="图片 165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971249" y="1554797"/>
              <a:ext cx="74672" cy="28801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3" name="文本框 182"/>
                <p:cNvSpPr txBox="1"/>
                <p:nvPr/>
              </p:nvSpPr>
              <p:spPr>
                <a:xfrm>
                  <a:off x="4853031" y="1944826"/>
                  <a:ext cx="139334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oMath>
                    </m:oMathPara>
                  </a14:m>
                  <a:endParaRPr lang="zh-CN" altLang="en-US" sz="1400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83" name="文本框 18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53031" y="1944826"/>
                  <a:ext cx="139334" cy="215444"/>
                </a:xfrm>
                <a:prstGeom prst="rect">
                  <a:avLst/>
                </a:prstGeom>
                <a:blipFill rotWithShape="0">
                  <a:blip r:embed="rId15"/>
                  <a:stretch>
                    <a:fillRect l="-13043" r="-13043" b="-285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4" name="直接连接符 183"/>
            <p:cNvCxnSpPr/>
            <p:nvPr/>
          </p:nvCxnSpPr>
          <p:spPr>
            <a:xfrm flipH="1">
              <a:off x="5004048" y="1828074"/>
              <a:ext cx="4242" cy="197884"/>
            </a:xfrm>
            <a:prstGeom prst="line">
              <a:avLst/>
            </a:prstGeom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接连接符 185"/>
            <p:cNvCxnSpPr/>
            <p:nvPr/>
          </p:nvCxnSpPr>
          <p:spPr>
            <a:xfrm flipH="1">
              <a:off x="4816602" y="1828074"/>
              <a:ext cx="4652" cy="192645"/>
            </a:xfrm>
            <a:prstGeom prst="line">
              <a:avLst/>
            </a:prstGeom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直接箭头连接符 189"/>
            <p:cNvCxnSpPr/>
            <p:nvPr/>
          </p:nvCxnSpPr>
          <p:spPr>
            <a:xfrm>
              <a:off x="4816602" y="1916832"/>
              <a:ext cx="210989" cy="0"/>
            </a:xfrm>
            <a:prstGeom prst="straightConnector1">
              <a:avLst/>
            </a:prstGeom>
            <a:ln w="63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4" name="文本框 123"/>
                <p:cNvSpPr txBox="1"/>
                <p:nvPr/>
              </p:nvSpPr>
              <p:spPr>
                <a:xfrm>
                  <a:off x="4951149" y="1378961"/>
                  <a:ext cx="105798" cy="15388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000" b="0" i="1" smtClean="0">
                            <a:latin typeface="Cambria Math" panose="02040503050406030204" pitchFamily="18" charset="0"/>
                            <a:ea typeface="Arial Unicode MS" panose="020B0604020202020204" pitchFamily="34" charset="-122"/>
                            <a:cs typeface="Arial" panose="020B0604020202020204" pitchFamily="34" charset="0"/>
                          </a:rPr>
                          <m:t>1</m:t>
                        </m:r>
                      </m:oMath>
                    </m:oMathPara>
                  </a14:m>
                  <a:endParaRPr lang="zh-CN" altLang="en-US" sz="1000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24" name="文本框 1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51149" y="1378961"/>
                  <a:ext cx="105798" cy="153888"/>
                </a:xfrm>
                <a:prstGeom prst="rect">
                  <a:avLst/>
                </a:prstGeom>
                <a:blipFill rotWithShape="0">
                  <a:blip r:embed="rId17"/>
                  <a:stretch>
                    <a:fillRect l="-22222" r="-27778" b="-12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6" name="文本框 125"/>
                <p:cNvSpPr txBox="1"/>
                <p:nvPr/>
              </p:nvSpPr>
              <p:spPr>
                <a:xfrm>
                  <a:off x="4752267" y="1397420"/>
                  <a:ext cx="105798" cy="15388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000" b="0" i="1" smtClean="0">
                            <a:latin typeface="Cambria Math" panose="02040503050406030204" pitchFamily="18" charset="0"/>
                            <a:ea typeface="Arial Unicode MS" panose="020B0604020202020204" pitchFamily="34" charset="-122"/>
                            <a:cs typeface="Arial" panose="020B0604020202020204" pitchFamily="34" charset="0"/>
                          </a:rPr>
                          <m:t>2</m:t>
                        </m:r>
                      </m:oMath>
                    </m:oMathPara>
                  </a14:m>
                  <a:endParaRPr lang="zh-CN" altLang="en-US" sz="1000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26" name="文本框 1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52267" y="1397420"/>
                  <a:ext cx="105798" cy="153888"/>
                </a:xfrm>
                <a:prstGeom prst="rect">
                  <a:avLst/>
                </a:prstGeom>
                <a:blipFill rotWithShape="0">
                  <a:blip r:embed="rId18"/>
                  <a:stretch>
                    <a:fillRect l="-29412" r="-29412" b="-12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42" name="直接箭头连接符 141"/>
          <p:cNvCxnSpPr/>
          <p:nvPr/>
        </p:nvCxnSpPr>
        <p:spPr>
          <a:xfrm>
            <a:off x="9828002" y="12137048"/>
            <a:ext cx="227728" cy="2446"/>
          </a:xfrm>
          <a:prstGeom prst="straightConnector1">
            <a:avLst/>
          </a:prstGeom>
          <a:ln w="952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文本框 163"/>
          <p:cNvSpPr txBox="1"/>
          <p:nvPr/>
        </p:nvSpPr>
        <p:spPr>
          <a:xfrm>
            <a:off x="1201460" y="6134500"/>
            <a:ext cx="4687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(a)</a:t>
            </a:r>
            <a:endParaRPr lang="zh-CN" altLang="en-US" sz="12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68" name="文本框 167"/>
          <p:cNvSpPr txBox="1"/>
          <p:nvPr/>
        </p:nvSpPr>
        <p:spPr>
          <a:xfrm>
            <a:off x="4481835" y="6108828"/>
            <a:ext cx="328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(b)</a:t>
            </a:r>
            <a:endParaRPr lang="zh-CN" altLang="en-US" sz="12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62" name="文本框 161"/>
          <p:cNvSpPr txBox="1"/>
          <p:nvPr/>
        </p:nvSpPr>
        <p:spPr>
          <a:xfrm rot="16200000">
            <a:off x="-375163" y="3509505"/>
            <a:ext cx="1208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RF signal (mV)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63" name="文本框 162"/>
          <p:cNvSpPr txBox="1"/>
          <p:nvPr/>
        </p:nvSpPr>
        <p:spPr>
          <a:xfrm rot="16200000">
            <a:off x="-197619" y="5101098"/>
            <a:ext cx="915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FFT(a. u.)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65" name="文本框 164"/>
          <p:cNvSpPr txBox="1"/>
          <p:nvPr/>
        </p:nvSpPr>
        <p:spPr>
          <a:xfrm>
            <a:off x="1403879" y="4757861"/>
            <a:ext cx="1256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91.3 GHz</a:t>
            </a:r>
            <a:endParaRPr lang="zh-CN" altLang="en-US" dirty="0"/>
          </a:p>
        </p:txBody>
      </p:sp>
      <p:sp>
        <p:nvSpPr>
          <p:cNvPr id="169" name="文本框 168"/>
          <p:cNvSpPr txBox="1"/>
          <p:nvPr/>
        </p:nvSpPr>
        <p:spPr>
          <a:xfrm>
            <a:off x="330111" y="4290793"/>
            <a:ext cx="24943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delay of interferometer (mm)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文本框 170"/>
          <p:cNvSpPr txBox="1"/>
          <p:nvPr/>
        </p:nvSpPr>
        <p:spPr>
          <a:xfrm>
            <a:off x="243105" y="2611437"/>
            <a:ext cx="2494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requency measurement </a:t>
            </a:r>
          </a:p>
          <a:p>
            <a:pPr algn="ctr"/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with interferometer)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文本框 171"/>
          <p:cNvSpPr txBox="1"/>
          <p:nvPr/>
        </p:nvSpPr>
        <p:spPr>
          <a:xfrm>
            <a:off x="3130255" y="2648610"/>
            <a:ext cx="30537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RF measurement vs. delay of bunch 2</a:t>
            </a:r>
          </a:p>
          <a:p>
            <a:pPr algn="ctr"/>
            <a:r>
              <a:rPr lang="en-US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(with energy meter)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文本框 172"/>
          <p:cNvSpPr txBox="1"/>
          <p:nvPr/>
        </p:nvSpPr>
        <p:spPr>
          <a:xfrm>
            <a:off x="6279111" y="2650700"/>
            <a:ext cx="2638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electron beam energy measurement</a:t>
            </a:r>
          </a:p>
          <a:p>
            <a:pPr algn="ctr"/>
            <a:r>
              <a:rPr lang="en-US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(on spectrometer)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5" name="图片 174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10365" y="2947958"/>
            <a:ext cx="2664418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59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9123" y="1052736"/>
            <a:ext cx="7319261" cy="529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639" name="Group 5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204798"/>
              </p:ext>
            </p:extLst>
          </p:nvPr>
        </p:nvGraphicFramePr>
        <p:xfrm>
          <a:off x="2015716" y="3356993"/>
          <a:ext cx="5004555" cy="1825495"/>
        </p:xfrm>
        <a:graphic>
          <a:graphicData uri="http://schemas.openxmlformats.org/drawingml/2006/table">
            <a:tbl>
              <a:tblPr/>
              <a:tblGrid>
                <a:gridCol w="1045728"/>
                <a:gridCol w="672254"/>
                <a:gridCol w="448169"/>
                <a:gridCol w="448169"/>
                <a:gridCol w="448169"/>
                <a:gridCol w="597559"/>
                <a:gridCol w="597559"/>
                <a:gridCol w="746948"/>
              </a:tblGrid>
              <a:tr h="4301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Freq. (GHz)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Aperture (mm)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L (cm)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Q  (nC)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sym typeface="Symbol" pitchFamily="18" charset="2"/>
                        </a:rPr>
                        <a:t>z (mm)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sym typeface="Symbol" pitchFamily="18" charset="2"/>
                        </a:rPr>
                        <a:t>Form factor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sym typeface="Symbol" pitchFamily="18" charset="2"/>
                        </a:rPr>
                        <a:t>Grad. (MV/m)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sym typeface="Symbol" pitchFamily="18" charset="2"/>
                        </a:rPr>
                        <a:t>Power (MW)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6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C-Band (7.8)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0.92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62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1107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6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X-Band (11.7)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0.83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4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Ku-Band (15.6)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88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766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6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K-Band (26)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0.65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276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6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W-Band (91)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158" name="Rectangle 2"/>
          <p:cNvSpPr txBox="1">
            <a:spLocks noChangeArrowheads="1"/>
          </p:cNvSpPr>
          <p:nvPr/>
        </p:nvSpPr>
        <p:spPr bwMode="auto">
          <a:xfrm>
            <a:off x="2845068" y="1700808"/>
            <a:ext cx="424721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50000"/>
              </a:spcBef>
            </a:pPr>
            <a:r>
              <a:rPr lang="en-US" altLang="zh-CN" sz="1600" dirty="0">
                <a:solidFill>
                  <a:schemeClr val="bg2">
                    <a:lumMod val="10000"/>
                  </a:schemeClr>
                </a:solidFill>
                <a:ea typeface="+mj-ea"/>
                <a:cs typeface="+mj-cs"/>
              </a:rPr>
              <a:t>High Power </a:t>
            </a:r>
            <a:r>
              <a:rPr lang="en-US" altLang="zh-CN" sz="1600" dirty="0" smtClean="0">
                <a:solidFill>
                  <a:schemeClr val="bg2">
                    <a:lumMod val="10000"/>
                  </a:schemeClr>
                </a:solidFill>
                <a:ea typeface="+mj-ea"/>
                <a:cs typeface="+mj-cs"/>
              </a:rPr>
              <a:t>RF </a:t>
            </a:r>
            <a:r>
              <a:rPr lang="en-US" altLang="zh-CN" sz="1600" dirty="0">
                <a:solidFill>
                  <a:schemeClr val="bg2">
                    <a:lumMod val="10000"/>
                  </a:schemeClr>
                </a:solidFill>
                <a:ea typeface="+mj-ea"/>
                <a:cs typeface="+mj-cs"/>
              </a:rPr>
              <a:t>Generation </a:t>
            </a:r>
            <a:r>
              <a:rPr lang="en-US" altLang="zh-CN" sz="1600" dirty="0" smtClean="0">
                <a:solidFill>
                  <a:schemeClr val="bg2">
                    <a:lumMod val="10000"/>
                  </a:schemeClr>
                </a:solidFill>
                <a:ea typeface="+mj-ea"/>
                <a:cs typeface="+mj-cs"/>
              </a:rPr>
              <a:t>plan at the AWA</a:t>
            </a:r>
          </a:p>
          <a:p>
            <a:pPr eaLnBrk="0" hangingPunct="0">
              <a:spcBef>
                <a:spcPct val="50000"/>
              </a:spcBef>
            </a:pPr>
            <a:r>
              <a:rPr lang="en-US" altLang="zh-CN" sz="1600" dirty="0" smtClean="0">
                <a:solidFill>
                  <a:schemeClr val="bg2">
                    <a:lumMod val="10000"/>
                  </a:schemeClr>
                </a:solidFill>
                <a:ea typeface="+mj-ea"/>
                <a:cs typeface="+mj-cs"/>
              </a:rPr>
              <a:t>       ( Argonne wakefield accelerator)</a:t>
            </a:r>
            <a:endParaRPr lang="en-US" altLang="zh-CN" sz="1600" dirty="0">
              <a:solidFill>
                <a:schemeClr val="bg2">
                  <a:lumMod val="1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itle 3"/>
          <p:cNvSpPr txBox="1">
            <a:spLocks/>
          </p:cNvSpPr>
          <p:nvPr/>
        </p:nvSpPr>
        <p:spPr>
          <a:xfrm>
            <a:off x="395536" y="274638"/>
            <a:ext cx="8229600" cy="11430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kern="0" dirty="0" smtClean="0"/>
              <a:t>Motivation: AWA map</a:t>
            </a:r>
            <a:endParaRPr lang="en-US" kern="0" dirty="0"/>
          </a:p>
        </p:txBody>
      </p:sp>
      <p:grpSp>
        <p:nvGrpSpPr>
          <p:cNvPr id="3" name="组合 2"/>
          <p:cNvGrpSpPr/>
          <p:nvPr/>
        </p:nvGrpSpPr>
        <p:grpSpPr>
          <a:xfrm>
            <a:off x="1993062" y="2204864"/>
            <a:ext cx="1414778" cy="973200"/>
            <a:chOff x="2039020" y="2331080"/>
            <a:chExt cx="1414778" cy="973200"/>
          </a:xfrm>
        </p:grpSpPr>
        <p:sp>
          <p:nvSpPr>
            <p:cNvPr id="2" name="文本框 1"/>
            <p:cNvSpPr txBox="1"/>
            <p:nvPr/>
          </p:nvSpPr>
          <p:spPr>
            <a:xfrm>
              <a:off x="2039020" y="233108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FF0000"/>
                  </a:solidFill>
                </a:rPr>
                <a:t>√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281684" y="237810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FF0000"/>
                  </a:solidFill>
                </a:rPr>
                <a:t>√</a:t>
              </a:r>
            </a:p>
          </p:txBody>
        </p:sp>
        <p:sp>
          <p:nvSpPr>
            <p:cNvPr id="10" name="文本框 1"/>
            <p:cNvSpPr txBox="1"/>
            <p:nvPr/>
          </p:nvSpPr>
          <p:spPr>
            <a:xfrm>
              <a:off x="2522969" y="2486516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solidFill>
                    <a:srgbClr val="FF0000"/>
                  </a:solidFill>
                </a:rPr>
                <a:t>√</a:t>
              </a:r>
            </a:p>
          </p:txBody>
        </p:sp>
        <p:sp>
          <p:nvSpPr>
            <p:cNvPr id="11" name="文本框 1"/>
            <p:cNvSpPr txBox="1"/>
            <p:nvPr/>
          </p:nvSpPr>
          <p:spPr>
            <a:xfrm>
              <a:off x="3153716" y="293494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solidFill>
                    <a:srgbClr val="FF0000"/>
                  </a:solidFill>
                </a:rPr>
                <a:t>√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164288" y="3416968"/>
            <a:ext cx="144016" cy="804120"/>
            <a:chOff x="7356248" y="3344960"/>
            <a:chExt cx="144016" cy="804120"/>
          </a:xfrm>
        </p:grpSpPr>
        <p:sp>
          <p:nvSpPr>
            <p:cNvPr id="4" name="椭圆 3"/>
            <p:cNvSpPr/>
            <p:nvPr/>
          </p:nvSpPr>
          <p:spPr bwMode="auto">
            <a:xfrm>
              <a:off x="7356248" y="3344960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cxnSp>
          <p:nvCxnSpPr>
            <p:cNvPr id="12" name="直接箭头连接符 11"/>
            <p:cNvCxnSpPr/>
            <p:nvPr/>
          </p:nvCxnSpPr>
          <p:spPr bwMode="auto">
            <a:xfrm flipV="1">
              <a:off x="7416224" y="3501008"/>
              <a:ext cx="0" cy="648072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909499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381"/>
    </mc:Choice>
    <mc:Fallback xmlns="">
      <p:transition spd="slow" advTm="2338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29600" cy="1143000"/>
          </a:xfrm>
        </p:spPr>
        <p:txBody>
          <a:bodyPr/>
          <a:lstStyle/>
          <a:p>
            <a:r>
              <a:rPr lang="en-US" altLang="zh-CN" dirty="0"/>
              <a:t>Method: design of the </a:t>
            </a:r>
            <a:r>
              <a:rPr lang="en-US" altLang="zh-CN" dirty="0" smtClean="0"/>
              <a:t>W-band* PETS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>
                <a:latin typeface="+mn-ea"/>
              </a:rPr>
              <a:pPr/>
              <a:t>4</a:t>
            </a:fld>
            <a:endParaRPr lang="en-US">
              <a:latin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183031" y="1146566"/>
            <a:ext cx="4600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000000"/>
                </a:solidFill>
                <a:latin typeface="+mn-ea"/>
              </a:rPr>
              <a:t>Power Extraction and Transfer Structure </a:t>
            </a:r>
            <a:r>
              <a:rPr lang="en-US" altLang="zh-CN" sz="1600" dirty="0" smtClean="0">
                <a:solidFill>
                  <a:srgbClr val="000000"/>
                </a:solidFill>
                <a:latin typeface="+mn-ea"/>
              </a:rPr>
              <a:t>:  PETS</a:t>
            </a:r>
            <a:endParaRPr lang="zh-CN" altLang="en-US" sz="1600" dirty="0">
              <a:solidFill>
                <a:srgbClr val="000000"/>
              </a:solidFill>
              <a:latin typeface="+mn-ea"/>
            </a:endParaRPr>
          </a:p>
        </p:txBody>
      </p:sp>
      <p:cxnSp>
        <p:nvCxnSpPr>
          <p:cNvPr id="80" name="直接连接符 79"/>
          <p:cNvCxnSpPr/>
          <p:nvPr/>
        </p:nvCxnSpPr>
        <p:spPr bwMode="auto">
          <a:xfrm flipH="1">
            <a:off x="5349845" y="4481491"/>
            <a:ext cx="5588" cy="4799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组合 286"/>
          <p:cNvGrpSpPr>
            <a:grpSpLocks/>
          </p:cNvGrpSpPr>
          <p:nvPr/>
        </p:nvGrpSpPr>
        <p:grpSpPr bwMode="auto">
          <a:xfrm>
            <a:off x="4404204" y="3474918"/>
            <a:ext cx="2952575" cy="1637498"/>
            <a:chOff x="5838117" y="3490403"/>
            <a:chExt cx="3279518" cy="1708094"/>
          </a:xfrm>
        </p:grpSpPr>
        <p:grpSp>
          <p:nvGrpSpPr>
            <p:cNvPr id="113" name="组合 317"/>
            <p:cNvGrpSpPr>
              <a:grpSpLocks/>
            </p:cNvGrpSpPr>
            <p:nvPr/>
          </p:nvGrpSpPr>
          <p:grpSpPr bwMode="auto">
            <a:xfrm>
              <a:off x="5838117" y="3667046"/>
              <a:ext cx="3279518" cy="1531451"/>
              <a:chOff x="5516611" y="4680591"/>
              <a:chExt cx="3336964" cy="1583311"/>
            </a:xfrm>
          </p:grpSpPr>
          <p:grpSp>
            <p:nvGrpSpPr>
              <p:cNvPr id="119" name="组合 323"/>
              <p:cNvGrpSpPr>
                <a:grpSpLocks/>
              </p:cNvGrpSpPr>
              <p:nvPr/>
            </p:nvGrpSpPr>
            <p:grpSpPr bwMode="auto">
              <a:xfrm>
                <a:off x="5516611" y="4680591"/>
                <a:ext cx="3336964" cy="1428652"/>
                <a:chOff x="5427567" y="4723147"/>
                <a:chExt cx="3336964" cy="1428652"/>
              </a:xfrm>
            </p:grpSpPr>
            <p:pic>
              <p:nvPicPr>
                <p:cNvPr id="122" name="图片 326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4359"/>
                <a:stretch>
                  <a:fillRect/>
                </a:stretch>
              </p:blipFill>
              <p:spPr bwMode="auto">
                <a:xfrm>
                  <a:off x="5727961" y="5161987"/>
                  <a:ext cx="3036570" cy="9898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123" name="直接箭头连接符 327"/>
                <p:cNvCxnSpPr>
                  <a:cxnSpLocks noChangeShapeType="1"/>
                </p:cNvCxnSpPr>
                <p:nvPr/>
              </p:nvCxnSpPr>
              <p:spPr bwMode="auto">
                <a:xfrm flipV="1">
                  <a:off x="6700490" y="5877272"/>
                  <a:ext cx="0" cy="123147"/>
                </a:xfrm>
                <a:prstGeom prst="straightConnector1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24" name="直接箭头连接符 328"/>
                <p:cNvCxnSpPr>
                  <a:cxnSpLocks noChangeShapeType="1"/>
                </p:cNvCxnSpPr>
                <p:nvPr/>
              </p:nvCxnSpPr>
              <p:spPr bwMode="auto">
                <a:xfrm>
                  <a:off x="6704930" y="4723147"/>
                  <a:ext cx="0" cy="968209"/>
                </a:xfrm>
                <a:prstGeom prst="straightConnector1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25" name="直接箭头连接符 329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7717194" y="5589240"/>
                  <a:ext cx="447863" cy="1"/>
                </a:xfrm>
                <a:prstGeom prst="straightConnector1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26" name="直接箭头连接符 330"/>
                <p:cNvCxnSpPr>
                  <a:cxnSpLocks noChangeShapeType="1"/>
                </p:cNvCxnSpPr>
                <p:nvPr/>
              </p:nvCxnSpPr>
              <p:spPr bwMode="auto">
                <a:xfrm flipV="1">
                  <a:off x="7062144" y="5596728"/>
                  <a:ext cx="447863" cy="1"/>
                </a:xfrm>
                <a:prstGeom prst="straightConnector1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pic>
              <p:nvPicPr>
                <p:cNvPr id="127" name="图片 33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600" t="23924" r="16106" b="14542"/>
                <a:stretch>
                  <a:fillRect/>
                </a:stretch>
              </p:blipFill>
              <p:spPr bwMode="auto">
                <a:xfrm>
                  <a:off x="7541416" y="5452538"/>
                  <a:ext cx="175762" cy="1367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28" name="图片 332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600" t="23924" r="16106" b="14542"/>
                <a:stretch>
                  <a:fillRect/>
                </a:stretch>
              </p:blipFill>
              <p:spPr bwMode="auto">
                <a:xfrm>
                  <a:off x="6612990" y="5299483"/>
                  <a:ext cx="87500" cy="30931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29" name="图片 333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600" t="23924" r="16106" b="14542"/>
                <a:stretch>
                  <a:fillRect/>
                </a:stretch>
              </p:blipFill>
              <p:spPr bwMode="auto">
                <a:xfrm rot="5400000">
                  <a:off x="7182016" y="4880693"/>
                  <a:ext cx="109267" cy="7200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30" name="文本框 334"/>
                <p:cNvSpPr txBox="1">
                  <a:spLocks noChangeArrowheads="1"/>
                </p:cNvSpPr>
                <p:nvPr/>
              </p:nvSpPr>
              <p:spPr bwMode="auto">
                <a:xfrm>
                  <a:off x="6914213" y="5000251"/>
                  <a:ext cx="1597028" cy="2987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110 regular cells</a:t>
                  </a:r>
                  <a:endParaRPr lang="zh-CN" altLang="en-US" sz="1200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1" name="文本框 1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46247" y="5304846"/>
                  <a:ext cx="813108" cy="30116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r="-8955"/>
                  </a:stretch>
                </a:blipFill>
              </p:spPr>
              <p:txBody>
                <a:bodyPr/>
                <a:lstStyle/>
                <a:p>
                  <a:pPr>
                    <a:defRPr/>
                  </a:pPr>
                  <a:r>
                    <a:rPr lang="zh-CN" altLang="en-US" sz="2355">
                      <a:noFill/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 </a:t>
                  </a:r>
                </a:p>
              </p:txBody>
            </p:sp>
            <p:pic>
              <p:nvPicPr>
                <p:cNvPr id="132" name="图片 336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600" t="23924" r="16106" b="14542"/>
                <a:stretch>
                  <a:fillRect/>
                </a:stretch>
              </p:blipFill>
              <p:spPr bwMode="auto">
                <a:xfrm rot="5400000">
                  <a:off x="6103267" y="5024087"/>
                  <a:ext cx="145023" cy="7200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33" name="图片 340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600" t="23924" r="16106" b="14542"/>
                <a:stretch>
                  <a:fillRect/>
                </a:stretch>
              </p:blipFill>
              <p:spPr bwMode="auto">
                <a:xfrm rot="5400000">
                  <a:off x="5870792" y="5158856"/>
                  <a:ext cx="179878" cy="7200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34" name="文本框 341"/>
                <p:cNvSpPr txBox="1">
                  <a:spLocks noChangeArrowheads="1"/>
                </p:cNvSpPr>
                <p:nvPr/>
              </p:nvSpPr>
              <p:spPr bwMode="auto">
                <a:xfrm>
                  <a:off x="5427567" y="5125664"/>
                  <a:ext cx="1284754" cy="29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Matching cell</a:t>
                  </a:r>
                  <a:endParaRPr lang="zh-CN" altLang="en-US" sz="1200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5" name="文本框 342"/>
                <p:cNvSpPr txBox="1">
                  <a:spLocks noChangeArrowheads="1"/>
                </p:cNvSpPr>
                <p:nvPr/>
              </p:nvSpPr>
              <p:spPr bwMode="auto">
                <a:xfrm>
                  <a:off x="5559992" y="5363699"/>
                  <a:ext cx="1061940" cy="2987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altLang="zh-CN" sz="1200"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Waveguide</a:t>
                  </a:r>
                  <a:endParaRPr lang="zh-CN" altLang="en-US" sz="120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endParaRPr>
                </a:p>
              </p:txBody>
            </p:sp>
          </p:grpSp>
          <p:pic>
            <p:nvPicPr>
              <p:cNvPr id="120" name="图片 324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600" t="23924" r="16106" b="14542"/>
              <a:stretch>
                <a:fillRect/>
              </a:stretch>
            </p:blipFill>
            <p:spPr bwMode="auto">
              <a:xfrm rot="5400000">
                <a:off x="7302607" y="5711199"/>
                <a:ext cx="145023" cy="7200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1" name="文本框 325"/>
              <p:cNvSpPr txBox="1">
                <a:spLocks noChangeArrowheads="1"/>
              </p:cNvSpPr>
              <p:nvPr/>
            </p:nvSpPr>
            <p:spPr bwMode="auto">
              <a:xfrm>
                <a:off x="6524494" y="5965178"/>
                <a:ext cx="1614662" cy="2987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Section B-B</a:t>
                </a:r>
                <a:endParaRPr lang="zh-CN" altLang="en-US" sz="12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14" name="直接箭头连接符 318"/>
            <p:cNvCxnSpPr>
              <a:cxnSpLocks noChangeShapeType="1"/>
            </p:cNvCxnSpPr>
            <p:nvPr/>
          </p:nvCxnSpPr>
          <p:spPr bwMode="auto">
            <a:xfrm flipH="1" flipV="1">
              <a:off x="7003134" y="4191159"/>
              <a:ext cx="1290083" cy="321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5" name="文本框 114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 rot="16200000">
              <a:off x="6610509" y="3670218"/>
              <a:ext cx="831554" cy="471924"/>
            </a:xfrm>
            <a:prstGeom prst="rect">
              <a:avLst/>
            </a:prstGeom>
            <a:blipFill rotWithShape="0">
              <a:blip r:embed="rId6"/>
              <a:stretch>
                <a:fillRect r="-12658"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zh-CN" altLang="en-US" sz="2355">
                  <a:noFill/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 </a:t>
              </a:r>
            </a:p>
          </p:txBody>
        </p:sp>
        <p:cxnSp>
          <p:nvCxnSpPr>
            <p:cNvPr id="116" name="直接箭头连接符 320"/>
            <p:cNvCxnSpPr>
              <a:cxnSpLocks noChangeShapeType="1"/>
            </p:cNvCxnSpPr>
            <p:nvPr/>
          </p:nvCxnSpPr>
          <p:spPr bwMode="auto">
            <a:xfrm flipH="1">
              <a:off x="6902730" y="4259904"/>
              <a:ext cx="25992" cy="38188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7" name="直接箭头连接符 321"/>
            <p:cNvCxnSpPr>
              <a:cxnSpLocks noChangeShapeType="1"/>
            </p:cNvCxnSpPr>
            <p:nvPr/>
          </p:nvCxnSpPr>
          <p:spPr bwMode="auto">
            <a:xfrm flipH="1">
              <a:off x="6711110" y="4476311"/>
              <a:ext cx="4803" cy="204884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8" name="直接连接符 117"/>
            <p:cNvCxnSpPr/>
            <p:nvPr/>
          </p:nvCxnSpPr>
          <p:spPr>
            <a:xfrm>
              <a:off x="8271864" y="3867358"/>
              <a:ext cx="0" cy="7722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0" name="图片 30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775" t="-13809" r="-2963" b="1"/>
          <a:stretch/>
        </p:blipFill>
        <p:spPr bwMode="auto">
          <a:xfrm>
            <a:off x="1547664" y="1556792"/>
            <a:ext cx="2664295" cy="1833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1" name="组合 305"/>
          <p:cNvGrpSpPr>
            <a:grpSpLocks/>
          </p:cNvGrpSpPr>
          <p:nvPr/>
        </p:nvGrpSpPr>
        <p:grpSpPr bwMode="auto">
          <a:xfrm>
            <a:off x="2438087" y="2696695"/>
            <a:ext cx="744077" cy="643260"/>
            <a:chOff x="1919492" y="4327999"/>
            <a:chExt cx="771993" cy="716632"/>
          </a:xfrm>
        </p:grpSpPr>
        <p:cxnSp>
          <p:nvCxnSpPr>
            <p:cNvPr id="103" name="直接箭头连接符 307"/>
            <p:cNvCxnSpPr>
              <a:cxnSpLocks noChangeShapeType="1"/>
            </p:cNvCxnSpPr>
            <p:nvPr/>
          </p:nvCxnSpPr>
          <p:spPr bwMode="auto">
            <a:xfrm flipV="1">
              <a:off x="1919492" y="4482298"/>
              <a:ext cx="493343" cy="245953"/>
            </a:xfrm>
            <a:prstGeom prst="straightConnector1">
              <a:avLst/>
            </a:prstGeom>
            <a:noFill/>
            <a:ln w="9525" algn="ctr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4" name="直接箭头连接符 308"/>
            <p:cNvCxnSpPr>
              <a:cxnSpLocks noChangeShapeType="1"/>
            </p:cNvCxnSpPr>
            <p:nvPr/>
          </p:nvCxnSpPr>
          <p:spPr bwMode="auto">
            <a:xfrm>
              <a:off x="1919492" y="4516837"/>
              <a:ext cx="231888" cy="382250"/>
            </a:xfrm>
            <a:prstGeom prst="straightConnector1">
              <a:avLst/>
            </a:prstGeom>
            <a:noFill/>
            <a:ln w="9525" algn="ctr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6" name="文本框 310"/>
            <p:cNvSpPr txBox="1">
              <a:spLocks noChangeArrowheads="1"/>
            </p:cNvSpPr>
            <p:nvPr/>
          </p:nvSpPr>
          <p:spPr bwMode="auto">
            <a:xfrm>
              <a:off x="2401765" y="4327999"/>
              <a:ext cx="289720" cy="308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20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Z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7" name="文本框 311"/>
            <p:cNvSpPr txBox="1">
              <a:spLocks noChangeArrowheads="1"/>
            </p:cNvSpPr>
            <p:nvPr/>
          </p:nvSpPr>
          <p:spPr bwMode="auto">
            <a:xfrm>
              <a:off x="2090292" y="4736038"/>
              <a:ext cx="298035" cy="3085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20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Y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105" name="直接箭头连接符 309"/>
            <p:cNvCxnSpPr>
              <a:cxnSpLocks noChangeShapeType="1"/>
            </p:cNvCxnSpPr>
            <p:nvPr/>
          </p:nvCxnSpPr>
          <p:spPr bwMode="auto">
            <a:xfrm flipV="1">
              <a:off x="2016970" y="4417858"/>
              <a:ext cx="30370" cy="259104"/>
            </a:xfrm>
            <a:prstGeom prst="straightConnector1">
              <a:avLst/>
            </a:prstGeom>
            <a:noFill/>
            <a:ln w="9525" algn="ctr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88" name="组合 289"/>
          <p:cNvGrpSpPr>
            <a:grpSpLocks/>
          </p:cNvGrpSpPr>
          <p:nvPr/>
        </p:nvGrpSpPr>
        <p:grpSpPr bwMode="auto">
          <a:xfrm>
            <a:off x="1823313" y="3922578"/>
            <a:ext cx="2381997" cy="1041305"/>
            <a:chOff x="4311488" y="2103022"/>
            <a:chExt cx="4010748" cy="1483030"/>
          </a:xfrm>
        </p:grpSpPr>
        <p:grpSp>
          <p:nvGrpSpPr>
            <p:cNvPr id="89" name="组合 290"/>
            <p:cNvGrpSpPr>
              <a:grpSpLocks/>
            </p:cNvGrpSpPr>
            <p:nvPr/>
          </p:nvGrpSpPr>
          <p:grpSpPr bwMode="auto">
            <a:xfrm>
              <a:off x="4311488" y="2103022"/>
              <a:ext cx="4004929" cy="1479493"/>
              <a:chOff x="3644041" y="2209436"/>
              <a:chExt cx="3816424" cy="1275977"/>
            </a:xfrm>
          </p:grpSpPr>
          <p:pic>
            <p:nvPicPr>
              <p:cNvPr id="92" name="图片 294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270" t="39369" r="5901" b="22832"/>
              <a:stretch>
                <a:fillRect/>
              </a:stretch>
            </p:blipFill>
            <p:spPr bwMode="auto">
              <a:xfrm>
                <a:off x="3644041" y="2209436"/>
                <a:ext cx="3816424" cy="12759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93" name="直接箭头连接符 296"/>
              <p:cNvCxnSpPr>
                <a:cxnSpLocks noChangeShapeType="1"/>
              </p:cNvCxnSpPr>
              <p:nvPr/>
            </p:nvCxnSpPr>
            <p:spPr bwMode="auto">
              <a:xfrm flipV="1">
                <a:off x="5666507" y="2947952"/>
                <a:ext cx="606298" cy="50314"/>
              </a:xfrm>
              <a:prstGeom prst="straightConnector1">
                <a:avLst/>
              </a:prstGeom>
              <a:noFill/>
              <a:ln w="9525" algn="ctr">
                <a:solidFill>
                  <a:schemeClr val="bg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94" name="文本框 20"/>
              <p:cNvSpPr txBox="1">
                <a:spLocks noChangeArrowheads="1"/>
              </p:cNvSpPr>
              <p:nvPr/>
            </p:nvSpPr>
            <p:spPr bwMode="auto">
              <a:xfrm>
                <a:off x="5897898" y="2387505"/>
                <a:ext cx="460912" cy="2646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3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457200">
                  <a:defRPr sz="23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914400">
                  <a:defRPr sz="23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371600">
                  <a:defRPr sz="23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1828800">
                  <a:defRPr sz="23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indent="444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indent="444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indent="444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indent="444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r>
                  <a:rPr lang="en-US" altLang="zh-CN" sz="1200" dirty="0">
                    <a:solidFill>
                      <a:schemeClr val="bg1"/>
                    </a:solidFill>
                    <a:ea typeface="Arial Unicode MS" panose="020B0604020202020204" pitchFamily="34" charset="-122"/>
                    <a:cs typeface="Arial" panose="020B0604020202020204" pitchFamily="34" charset="0"/>
                  </a:rPr>
                  <a:t>X</a:t>
                </a:r>
                <a:endParaRPr lang="zh-CN" altLang="en-US" sz="1200" dirty="0">
                  <a:solidFill>
                    <a:schemeClr val="bg1"/>
                  </a:solidFill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  <p:cxnSp>
            <p:nvCxnSpPr>
              <p:cNvPr id="95" name="直接箭头连接符 298"/>
              <p:cNvCxnSpPr>
                <a:cxnSpLocks noChangeShapeType="1"/>
                <a:endCxn id="94" idx="1"/>
              </p:cNvCxnSpPr>
              <p:nvPr/>
            </p:nvCxnSpPr>
            <p:spPr bwMode="auto">
              <a:xfrm flipV="1">
                <a:off x="5897898" y="2519834"/>
                <a:ext cx="0" cy="690118"/>
              </a:xfrm>
              <a:prstGeom prst="straightConnector1">
                <a:avLst/>
              </a:prstGeom>
              <a:noFill/>
              <a:ln w="9525" algn="ctr">
                <a:solidFill>
                  <a:schemeClr val="bg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96" name="文本框 299"/>
              <p:cNvSpPr txBox="1">
                <a:spLocks noChangeArrowheads="1"/>
              </p:cNvSpPr>
              <p:nvPr/>
            </p:nvSpPr>
            <p:spPr bwMode="auto">
              <a:xfrm>
                <a:off x="6149870" y="2789563"/>
                <a:ext cx="448053" cy="2646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zh-CN" sz="12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Z</a:t>
                </a:r>
                <a:endPara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97" name="椭圆 300"/>
              <p:cNvSpPr>
                <a:spLocks noChangeArrowheads="1"/>
              </p:cNvSpPr>
              <p:nvPr/>
            </p:nvSpPr>
            <p:spPr bwMode="auto">
              <a:xfrm rot="21249852" flipV="1">
                <a:off x="3714602" y="2941717"/>
                <a:ext cx="361682" cy="45719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 sz="180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  <p:cxnSp>
            <p:nvCxnSpPr>
              <p:cNvPr id="98" name="直接箭头连接符 301"/>
              <p:cNvCxnSpPr>
                <a:cxnSpLocks noChangeShapeType="1"/>
              </p:cNvCxnSpPr>
              <p:nvPr/>
            </p:nvCxnSpPr>
            <p:spPr bwMode="auto">
              <a:xfrm flipV="1">
                <a:off x="3661783" y="3017534"/>
                <a:ext cx="498022" cy="50314"/>
              </a:xfrm>
              <a:prstGeom prst="straightConnector1">
                <a:avLst/>
              </a:prstGeom>
              <a:noFill/>
              <a:ln w="9525" algn="ctr">
                <a:solidFill>
                  <a:srgbClr val="00B0F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99" name="文本框 302"/>
              <p:cNvSpPr txBox="1">
                <a:spLocks noChangeArrowheads="1"/>
              </p:cNvSpPr>
              <p:nvPr/>
            </p:nvSpPr>
            <p:spPr bwMode="auto">
              <a:xfrm rot="21293090">
                <a:off x="3646284" y="2630078"/>
                <a:ext cx="550935" cy="2940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e-</a:t>
                </a:r>
                <a:endPara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90" name="直接箭头连接符 291"/>
            <p:cNvCxnSpPr>
              <a:cxnSpLocks noChangeShapeType="1"/>
            </p:cNvCxnSpPr>
            <p:nvPr/>
          </p:nvCxnSpPr>
          <p:spPr bwMode="auto">
            <a:xfrm>
              <a:off x="7984206" y="2900119"/>
              <a:ext cx="338030" cy="561135"/>
            </a:xfrm>
            <a:prstGeom prst="straightConnector1">
              <a:avLst/>
            </a:prstGeom>
            <a:noFill/>
            <a:ln w="76200" algn="ctr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1" name="文本框 292"/>
            <p:cNvSpPr txBox="1">
              <a:spLocks noChangeArrowheads="1"/>
            </p:cNvSpPr>
            <p:nvPr/>
          </p:nvSpPr>
          <p:spPr bwMode="auto">
            <a:xfrm rot="3203466">
              <a:off x="7456716" y="3002636"/>
              <a:ext cx="648605" cy="5182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RF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483437" y="1465769"/>
            <a:ext cx="2928708" cy="1876546"/>
            <a:chOff x="4311789" y="1502108"/>
            <a:chExt cx="2928708" cy="1876546"/>
          </a:xfrm>
        </p:grpSpPr>
        <p:grpSp>
          <p:nvGrpSpPr>
            <p:cNvPr id="86" name="组合 287"/>
            <p:cNvGrpSpPr>
              <a:grpSpLocks/>
            </p:cNvGrpSpPr>
            <p:nvPr/>
          </p:nvGrpSpPr>
          <p:grpSpPr bwMode="auto">
            <a:xfrm>
              <a:off x="4311789" y="1693053"/>
              <a:ext cx="2928708" cy="1685601"/>
              <a:chOff x="3880351" y="3479237"/>
              <a:chExt cx="2621564" cy="1455863"/>
            </a:xfrm>
          </p:grpSpPr>
          <p:pic>
            <p:nvPicPr>
              <p:cNvPr id="109" name="图片 313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80351" y="3479237"/>
                <a:ext cx="2621564" cy="1455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10" name="直接箭头连接符 314"/>
              <p:cNvCxnSpPr>
                <a:cxnSpLocks noChangeShapeType="1"/>
              </p:cNvCxnSpPr>
              <p:nvPr/>
            </p:nvCxnSpPr>
            <p:spPr bwMode="auto">
              <a:xfrm flipV="1">
                <a:off x="4884778" y="4395688"/>
                <a:ext cx="0" cy="123147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pic>
            <p:nvPicPr>
              <p:cNvPr id="111" name="图片 31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600" t="23924" r="16106" b="14542"/>
              <a:stretch>
                <a:fillRect/>
              </a:stretch>
            </p:blipFill>
            <p:spPr bwMode="auto">
              <a:xfrm>
                <a:off x="4820665" y="3794163"/>
                <a:ext cx="105025" cy="3712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12" name="直接箭头连接符 316"/>
              <p:cNvCxnSpPr>
                <a:cxnSpLocks noChangeShapeType="1"/>
              </p:cNvCxnSpPr>
              <p:nvPr/>
            </p:nvCxnSpPr>
            <p:spPr bwMode="auto">
              <a:xfrm>
                <a:off x="4893384" y="3481300"/>
                <a:ext cx="1503" cy="701605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pic>
          <p:nvPicPr>
            <p:cNvPr id="84" name="图片 285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5231092" y="1939174"/>
              <a:ext cx="343599" cy="64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" name="文本框 81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 bwMode="auto">
            <a:xfrm rot="16200000">
              <a:off x="4961956" y="1731572"/>
              <a:ext cx="995377" cy="536450"/>
            </a:xfrm>
            <a:prstGeom prst="rect">
              <a:avLst/>
            </a:prstGeom>
            <a:blipFill rotWithShape="0">
              <a:blip r:embed="rId11"/>
              <a:stretch>
                <a:fillRect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zh-CN" altLang="en-US" sz="2355">
                  <a:noFill/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 </a:t>
              </a:r>
            </a:p>
          </p:txBody>
        </p:sp>
      </p:grpSp>
      <p:sp>
        <p:nvSpPr>
          <p:cNvPr id="138" name="矩形 137"/>
          <p:cNvSpPr/>
          <p:nvPr/>
        </p:nvSpPr>
        <p:spPr>
          <a:xfrm>
            <a:off x="2532040" y="5301208"/>
            <a:ext cx="4193456" cy="2846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500"/>
              </a:lnSpc>
              <a:defRPr/>
            </a:pPr>
            <a:r>
              <a:rPr lang="en-US" altLang="zh-CN" sz="1600" dirty="0" smtClean="0">
                <a:solidFill>
                  <a:srgbClr val="000000"/>
                </a:solidFill>
                <a:latin typeface="+mn-ea"/>
              </a:rPr>
              <a:t>Total length of the grooved structure : 12 cm</a:t>
            </a:r>
            <a:endParaRPr lang="en-US" altLang="zh-CN" sz="1600" dirty="0">
              <a:solidFill>
                <a:srgbClr val="000000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471796" y="6315268"/>
            <a:ext cx="41569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rgbClr val="5C0426"/>
                </a:solidFill>
              </a:rPr>
              <a:t>* Similar to Valery </a:t>
            </a:r>
            <a:r>
              <a:rPr lang="en-US" altLang="zh-CN" sz="1400" dirty="0" err="1" smtClean="0">
                <a:solidFill>
                  <a:srgbClr val="5C0426"/>
                </a:solidFill>
              </a:rPr>
              <a:t>Dolgashev</a:t>
            </a:r>
            <a:r>
              <a:rPr lang="en-US" altLang="zh-CN" sz="1400" dirty="0" smtClean="0">
                <a:solidFill>
                  <a:srgbClr val="5C0426"/>
                </a:solidFill>
              </a:rPr>
              <a:t> (SLAC) 100 GHz structure</a:t>
            </a:r>
            <a:endParaRPr lang="zh-CN" altLang="en-US" sz="1400" dirty="0">
              <a:solidFill>
                <a:srgbClr val="5C0426"/>
              </a:solidFill>
            </a:endParaRPr>
          </a:p>
        </p:txBody>
      </p:sp>
      <p:sp>
        <p:nvSpPr>
          <p:cNvPr id="69" name="文本框 20"/>
          <p:cNvSpPr txBox="1">
            <a:spLocks noChangeArrowheads="1"/>
          </p:cNvSpPr>
          <p:nvPr/>
        </p:nvSpPr>
        <p:spPr bwMode="auto">
          <a:xfrm>
            <a:off x="2484542" y="2564904"/>
            <a:ext cx="28725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4572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9144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371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8288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indent="4445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indent="4445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indent="4445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indent="4445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zh-CN" sz="1200" dirty="0" smtClean="0">
                <a:solidFill>
                  <a:schemeClr val="bg1"/>
                </a:solidFill>
                <a:ea typeface="Arial Unicode MS" panose="020B0604020202020204" pitchFamily="34" charset="-122"/>
                <a:cs typeface="Arial" panose="020B0604020202020204" pitchFamily="34" charset="0"/>
              </a:rPr>
              <a:t>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1767542" y="5650747"/>
                <a:ext cx="557761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600" dirty="0" smtClean="0">
                    <a:solidFill>
                      <a:srgbClr val="000000"/>
                    </a:solidFill>
                    <a:latin typeface="+mn-ea"/>
                  </a:rPr>
                  <a:t>When fixed the gap = 0.94 mm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zh-CN" sz="16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16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=91 </m:t>
                    </m:r>
                    <m:r>
                      <a:rPr lang="en-US" altLang="zh-CN" sz="16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𝐺𝐻𝑧</m:t>
                    </m:r>
                    <m:r>
                      <a:rPr lang="en-US" altLang="zh-CN" sz="16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,   </m:t>
                    </m:r>
                    <m:sSub>
                      <m:sSubPr>
                        <m:ctrlPr>
                          <a:rPr lang="en-US" altLang="zh-CN" sz="160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16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=3.3 </m:t>
                    </m:r>
                    <m:r>
                      <a:rPr lang="en-US" altLang="zh-CN" sz="16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zh-CN" altLang="en-US" sz="1600" dirty="0"/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7542" y="5650747"/>
                <a:ext cx="5577617" cy="338554"/>
              </a:xfrm>
              <a:prstGeom prst="rect">
                <a:avLst/>
              </a:prstGeom>
              <a:blipFill rotWithShape="0">
                <a:blip r:embed="rId12"/>
                <a:stretch>
                  <a:fillRect l="-656" t="-7273" b="-218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1" name="直接箭头连接符 291"/>
          <p:cNvCxnSpPr>
            <a:cxnSpLocks noChangeShapeType="1"/>
          </p:cNvCxnSpPr>
          <p:nvPr/>
        </p:nvCxnSpPr>
        <p:spPr bwMode="auto">
          <a:xfrm>
            <a:off x="6847115" y="2639615"/>
            <a:ext cx="0" cy="359007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2" name="文本框 292"/>
          <p:cNvSpPr txBox="1">
            <a:spLocks noChangeArrowheads="1"/>
          </p:cNvSpPr>
          <p:nvPr/>
        </p:nvSpPr>
        <p:spPr bwMode="auto">
          <a:xfrm rot="5400000">
            <a:off x="6828574" y="2691931"/>
            <a:ext cx="38844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RF</a:t>
            </a:r>
            <a:endParaRPr lang="zh-CN" altLang="en-US" sz="1200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74" name="直接箭头连接符 291"/>
          <p:cNvCxnSpPr>
            <a:cxnSpLocks noChangeShapeType="1"/>
          </p:cNvCxnSpPr>
          <p:nvPr/>
        </p:nvCxnSpPr>
        <p:spPr bwMode="auto">
          <a:xfrm flipV="1">
            <a:off x="6847115" y="2018378"/>
            <a:ext cx="0" cy="359007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5" name="文本框 292"/>
          <p:cNvSpPr txBox="1">
            <a:spLocks noChangeArrowheads="1"/>
          </p:cNvSpPr>
          <p:nvPr/>
        </p:nvSpPr>
        <p:spPr bwMode="auto">
          <a:xfrm rot="5400000">
            <a:off x="6828573" y="2083067"/>
            <a:ext cx="38844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RF</a:t>
            </a:r>
            <a:endParaRPr lang="zh-CN" altLang="en-US" sz="1200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76" name="椭圆 300"/>
          <p:cNvSpPr>
            <a:spLocks noChangeArrowheads="1"/>
          </p:cNvSpPr>
          <p:nvPr/>
        </p:nvSpPr>
        <p:spPr bwMode="auto">
          <a:xfrm rot="10800000" flipV="1">
            <a:off x="4922650" y="2508136"/>
            <a:ext cx="225414" cy="45719"/>
          </a:xfrm>
          <a:prstGeom prst="ellipse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z="180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77" name="直接箭头连接符 301"/>
          <p:cNvCxnSpPr>
            <a:cxnSpLocks noChangeShapeType="1"/>
          </p:cNvCxnSpPr>
          <p:nvPr/>
        </p:nvCxnSpPr>
        <p:spPr bwMode="auto">
          <a:xfrm>
            <a:off x="4823727" y="2633562"/>
            <a:ext cx="334910" cy="3350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8" name="文本框 302"/>
          <p:cNvSpPr txBox="1">
            <a:spLocks noChangeArrowheads="1"/>
          </p:cNvSpPr>
          <p:nvPr/>
        </p:nvSpPr>
        <p:spPr bwMode="auto">
          <a:xfrm>
            <a:off x="4851207" y="2231040"/>
            <a:ext cx="3433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e-</a:t>
            </a:r>
            <a:endParaRPr lang="zh-CN" altLang="en-US" sz="1400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2746422" y="6003455"/>
            <a:ext cx="43316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>
                <a:solidFill>
                  <a:srgbClr val="000000"/>
                </a:solidFill>
              </a:rPr>
              <a:t>70</a:t>
            </a:r>
            <a:r>
              <a:rPr lang="en-US" altLang="zh-CN" sz="1600" baseline="30000" dirty="0" smtClean="0">
                <a:solidFill>
                  <a:srgbClr val="000000"/>
                </a:solidFill>
              </a:rPr>
              <a:t>th</a:t>
            </a:r>
            <a:r>
              <a:rPr lang="en-US" altLang="zh-CN" sz="1600" dirty="0" smtClean="0">
                <a:solidFill>
                  <a:srgbClr val="000000"/>
                </a:solidFill>
              </a:rPr>
              <a:t>  harmonic of L-band (1.3 GHz) RF at the AWA </a:t>
            </a:r>
            <a:endParaRPr lang="zh-CN" alt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658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7"/>
    </mc:Choice>
    <mc:Fallback xmlns="">
      <p:transition spd="slow" advTm="25657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424936" cy="1143000"/>
          </a:xfrm>
        </p:spPr>
        <p:txBody>
          <a:bodyPr/>
          <a:lstStyle/>
          <a:p>
            <a:r>
              <a:rPr lang="en-US" altLang="zh-CN" dirty="0" smtClean="0"/>
              <a:t>Method: </a:t>
            </a:r>
            <a:r>
              <a:rPr lang="en-US" altLang="zh-CN" dirty="0"/>
              <a:t>w</a:t>
            </a:r>
            <a:r>
              <a:rPr lang="en-US" altLang="zh-CN" dirty="0" smtClean="0"/>
              <a:t>akefield (RF) generated by </a:t>
            </a:r>
            <a:r>
              <a:rPr lang="en-US" altLang="zh-CN" dirty="0"/>
              <a:t>single </a:t>
            </a:r>
            <a:r>
              <a:rPr lang="en-US" altLang="zh-CN" dirty="0" smtClean="0"/>
              <a:t>bunch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5583" y="1048369"/>
            <a:ext cx="3456384" cy="4713253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85860" y="-847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7497952"/>
              </p:ext>
            </p:extLst>
          </p:nvPr>
        </p:nvGraphicFramePr>
        <p:xfrm>
          <a:off x="5508104" y="1710910"/>
          <a:ext cx="1231900" cy="747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038" name="Equation" r:id="rId4" imgW="736560" imgH="444240" progId="Equation.DSMT4">
                  <p:embed/>
                </p:oleObj>
              </mc:Choice>
              <mc:Fallback>
                <p:oleObj name="Equation" r:id="rId4" imgW="73656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1710910"/>
                        <a:ext cx="1231900" cy="7477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85860" y="-847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4977024"/>
              </p:ext>
            </p:extLst>
          </p:nvPr>
        </p:nvGraphicFramePr>
        <p:xfrm>
          <a:off x="5508104" y="3409344"/>
          <a:ext cx="1905000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039" name="Equation" r:id="rId6" imgW="1091880" imgH="253800" progId="Equation.DSMT4">
                  <p:embed/>
                </p:oleObj>
              </mc:Choice>
              <mc:Fallback>
                <p:oleObj name="Equation" r:id="rId6" imgW="109188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3409344"/>
                        <a:ext cx="1905000" cy="4381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369450"/>
              </p:ext>
            </p:extLst>
          </p:nvPr>
        </p:nvGraphicFramePr>
        <p:xfrm>
          <a:off x="5508104" y="4797152"/>
          <a:ext cx="1776412" cy="833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040" name="Equation" r:id="rId8" imgW="1015920" imgH="482400" progId="Equation.DSMT4">
                  <p:embed/>
                </p:oleObj>
              </mc:Choice>
              <mc:Fallback>
                <p:oleObj name="Equation" r:id="rId8" imgW="101592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4797152"/>
                        <a:ext cx="1776412" cy="8334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5245892" y="1340492"/>
            <a:ext cx="2062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C0426"/>
                </a:solidFill>
                <a:cs typeface="Times New Roman" panose="02020603050405020304" pitchFamily="18" charset="0"/>
              </a:rPr>
              <a:t>Duration of </a:t>
            </a:r>
            <a:r>
              <a:rPr lang="en-US" altLang="zh-CN" dirty="0" err="1" smtClean="0">
                <a:solidFill>
                  <a:srgbClr val="5C0426"/>
                </a:solidFill>
                <a:cs typeface="Times New Roman" panose="02020603050405020304" pitchFamily="18" charset="0"/>
              </a:rPr>
              <a:t>rf</a:t>
            </a:r>
            <a:r>
              <a:rPr lang="en-US" altLang="zh-CN" dirty="0" smtClean="0">
                <a:solidFill>
                  <a:srgbClr val="5C0426"/>
                </a:solidFill>
                <a:cs typeface="Times New Roman" panose="02020603050405020304" pitchFamily="18" charset="0"/>
              </a:rPr>
              <a:t> pulse:</a:t>
            </a:r>
            <a:endParaRPr lang="zh-CN" altLang="en-US" dirty="0">
              <a:solidFill>
                <a:srgbClr val="5C0426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245892" y="3020705"/>
            <a:ext cx="2621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C0426"/>
                </a:solidFill>
                <a:cs typeface="Times New Roman" panose="02020603050405020304" pitchFamily="18" charset="0"/>
              </a:rPr>
              <a:t>Gradient in the structure :</a:t>
            </a:r>
            <a:endParaRPr lang="zh-CN" altLang="en-US" dirty="0">
              <a:solidFill>
                <a:srgbClr val="5C0426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370855" y="4507302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C0426"/>
                </a:solidFill>
                <a:cs typeface="Times New Roman" panose="02020603050405020304" pitchFamily="18" charset="0"/>
              </a:rPr>
              <a:t>RF power :</a:t>
            </a:r>
            <a:endParaRPr lang="zh-CN" altLang="en-US" dirty="0">
              <a:solidFill>
                <a:srgbClr val="5C0426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5489563" y="2457054"/>
                <a:ext cx="94891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u="sng">
                          <a:latin typeface="Cambria Math" panose="02040503050406030204" pitchFamily="18" charset="0"/>
                        </a:rPr>
                        <m:t>3.4</m:t>
                      </m:r>
                      <m:d>
                        <m:dPr>
                          <m:begChr m:val="["/>
                          <m:endChr m:val="]"/>
                          <m:ctrlPr>
                            <a:rPr lang="zh-CN" altLang="en-US" i="1" u="sng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i="1" u="sng">
                              <a:latin typeface="Cambria Math" panose="02040503050406030204" pitchFamily="18" charset="0"/>
                            </a:rPr>
                            <m:t>𝑛𝑠</m:t>
                          </m:r>
                        </m:e>
                      </m:d>
                    </m:oMath>
                  </m:oMathPara>
                </a14:m>
                <a:endParaRPr lang="zh-CN" altLang="en-US" u="sng" dirty="0"/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9563" y="2457054"/>
                <a:ext cx="948914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矩形 13"/>
              <p:cNvSpPr/>
              <p:nvPr/>
            </p:nvSpPr>
            <p:spPr>
              <a:xfrm>
                <a:off x="5486131" y="3866801"/>
                <a:ext cx="305070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b="0" i="1" u="sng" smtClean="0">
                        <a:latin typeface="Cambria Math" panose="02040503050406030204" pitchFamily="18" charset="0"/>
                      </a:rPr>
                      <m:t>26.6[</m:t>
                    </m:r>
                    <m:r>
                      <a:rPr lang="en-US" altLang="zh-CN" b="0" i="1" u="sng" smtClean="0">
                        <a:latin typeface="Cambria Math" panose="02040503050406030204" pitchFamily="18" charset="0"/>
                      </a:rPr>
                      <m:t>𝑀𝑉</m:t>
                    </m:r>
                    <m:r>
                      <a:rPr lang="en-US" altLang="zh-CN" b="0" i="1" u="sng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b="0" i="1" u="sng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altLang="zh-CN" b="0" i="1" u="sng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b="0" i="1" u="sng" smtClean="0">
                        <a:latin typeface="Cambria Math" panose="02040503050406030204" pitchFamily="18" charset="0"/>
                      </a:rPr>
                      <m:t>𝑛𝐶</m:t>
                    </m:r>
                    <m:r>
                      <a:rPr lang="en-US" altLang="zh-CN" b="0" i="1" u="sng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altLang="zh-CN" u="sng" dirty="0"/>
                  <a:t> </a:t>
                </a:r>
                <a14:m>
                  <m:oMath xmlns:m="http://schemas.openxmlformats.org/officeDocument/2006/math">
                    <m:r>
                      <a:rPr lang="en-US" altLang="zh-CN" b="0" i="1" u="sng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altLang="zh-CN" i="1" u="sng">
                        <a:latin typeface="Cambria Math" panose="02040503050406030204" pitchFamily="18" charset="0"/>
                      </a:rPr>
                      <m:t>𝐹</m:t>
                    </m:r>
                    <m:d>
                      <m:dPr>
                        <m:ctrlPr>
                          <a:rPr lang="en-US" altLang="zh-CN" i="1" u="sng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 u="sng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 u="sng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altLang="zh-CN" i="1" u="sng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e>
                    </m:d>
                    <m:r>
                      <a:rPr lang="en-US" altLang="zh-CN" i="1" u="sng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altLang="zh-CN" i="1" u="sng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u="sng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i="1" u="sng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endParaRPr lang="zh-CN" altLang="en-US" u="sng" dirty="0"/>
              </a:p>
            </p:txBody>
          </p:sp>
        </mc:Choice>
        <mc:Fallback xmlns="">
          <p:sp>
            <p:nvSpPr>
              <p:cNvPr id="14" name="矩形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131" y="3866801"/>
                <a:ext cx="3050707" cy="369332"/>
              </a:xfrm>
              <a:prstGeom prst="rect">
                <a:avLst/>
              </a:prstGeom>
              <a:blipFill rotWithShape="0">
                <a:blip r:embed="rId11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6898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681"/>
    </mc:Choice>
    <mc:Fallback xmlns="">
      <p:transition spd="slow" advTm="6768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2" name="Rectangle 45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6" name="Rectangle 46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9" name="对象 68"/>
          <p:cNvGraphicFramePr>
            <a:graphicFrameLocks noChangeAspect="1"/>
          </p:cNvGraphicFramePr>
          <p:nvPr>
            <p:extLst/>
          </p:nvPr>
        </p:nvGraphicFramePr>
        <p:xfrm>
          <a:off x="3039511" y="2682483"/>
          <a:ext cx="810057" cy="336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26" name="Equation" r:id="rId4" imgW="622080" imgH="228600" progId="Equation.DSMT4">
                  <p:embed/>
                </p:oleObj>
              </mc:Choice>
              <mc:Fallback>
                <p:oleObj name="Equation" r:id="rId4" imgW="6220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9511" y="2682483"/>
                        <a:ext cx="810057" cy="3367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1" name="组合 70"/>
          <p:cNvGrpSpPr/>
          <p:nvPr/>
        </p:nvGrpSpPr>
        <p:grpSpPr>
          <a:xfrm>
            <a:off x="1734126" y="1954900"/>
            <a:ext cx="5512120" cy="3222253"/>
            <a:chOff x="-143115" y="1329818"/>
            <a:chExt cx="9027105" cy="5039247"/>
          </a:xfrm>
        </p:grpSpPr>
        <p:grpSp>
          <p:nvGrpSpPr>
            <p:cNvPr id="2" name="组合 1"/>
            <p:cNvGrpSpPr/>
            <p:nvPr/>
          </p:nvGrpSpPr>
          <p:grpSpPr>
            <a:xfrm>
              <a:off x="570773" y="1329818"/>
              <a:ext cx="8313217" cy="5015384"/>
              <a:chOff x="571500" y="1350963"/>
              <a:chExt cx="8313217" cy="5015384"/>
            </a:xfrm>
          </p:grpSpPr>
          <p:grpSp>
            <p:nvGrpSpPr>
              <p:cNvPr id="4" name="组合 3"/>
              <p:cNvGrpSpPr/>
              <p:nvPr/>
            </p:nvGrpSpPr>
            <p:grpSpPr>
              <a:xfrm>
                <a:off x="899592" y="1628800"/>
                <a:ext cx="7985125" cy="4737547"/>
                <a:chOff x="4702176" y="-1043648"/>
                <a:chExt cx="9185278" cy="4994540"/>
              </a:xfrm>
            </p:grpSpPr>
            <p:cxnSp>
              <p:nvCxnSpPr>
                <p:cNvPr id="5" name="直接箭头连接符 4"/>
                <p:cNvCxnSpPr/>
                <p:nvPr/>
              </p:nvCxnSpPr>
              <p:spPr>
                <a:xfrm>
                  <a:off x="4702176" y="2438399"/>
                  <a:ext cx="9185278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直接箭头连接符 5"/>
                <p:cNvCxnSpPr/>
                <p:nvPr/>
              </p:nvCxnSpPr>
              <p:spPr>
                <a:xfrm flipV="1">
                  <a:off x="4886326" y="-1043648"/>
                  <a:ext cx="7938" cy="3800473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" name="矩形 6"/>
                <p:cNvSpPr/>
                <p:nvPr/>
              </p:nvSpPr>
              <p:spPr>
                <a:xfrm>
                  <a:off x="4892676" y="2146168"/>
                  <a:ext cx="1955801" cy="289851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8" name="组合 7"/>
                <p:cNvGrpSpPr/>
                <p:nvPr/>
              </p:nvGrpSpPr>
              <p:grpSpPr>
                <a:xfrm>
                  <a:off x="4900613" y="2307761"/>
                  <a:ext cx="1951039" cy="434777"/>
                  <a:chOff x="4900612" y="2307762"/>
                  <a:chExt cx="1951038" cy="434777"/>
                </a:xfrm>
              </p:grpSpPr>
              <p:cxnSp>
                <p:nvCxnSpPr>
                  <p:cNvPr id="67" name="直接箭头连接符 66"/>
                  <p:cNvCxnSpPr/>
                  <p:nvPr/>
                </p:nvCxnSpPr>
                <p:spPr>
                  <a:xfrm>
                    <a:off x="4900612" y="2616199"/>
                    <a:ext cx="1941513" cy="1270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直接连接符 67"/>
                  <p:cNvCxnSpPr/>
                  <p:nvPr/>
                </p:nvCxnSpPr>
                <p:spPr>
                  <a:xfrm>
                    <a:off x="6851650" y="2307762"/>
                    <a:ext cx="0" cy="43477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9" name="直接箭头连接符 8"/>
                <p:cNvCxnSpPr>
                  <a:endCxn id="65" idx="1"/>
                </p:cNvCxnSpPr>
                <p:nvPr/>
              </p:nvCxnSpPr>
              <p:spPr>
                <a:xfrm flipV="1">
                  <a:off x="4903788" y="2000979"/>
                  <a:ext cx="517525" cy="3532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0" name="组合 9"/>
                <p:cNvGrpSpPr/>
                <p:nvPr/>
              </p:nvGrpSpPr>
              <p:grpSpPr>
                <a:xfrm>
                  <a:off x="5421313" y="1856054"/>
                  <a:ext cx="1955006" cy="579171"/>
                  <a:chOff x="5421312" y="1856054"/>
                  <a:chExt cx="1955005" cy="579171"/>
                </a:xfrm>
                <a:solidFill>
                  <a:srgbClr val="FFD853"/>
                </a:solidFill>
              </p:grpSpPr>
              <p:sp>
                <p:nvSpPr>
                  <p:cNvPr id="65" name="矩形 64"/>
                  <p:cNvSpPr/>
                  <p:nvPr/>
                </p:nvSpPr>
                <p:spPr>
                  <a:xfrm>
                    <a:off x="5421312" y="1856054"/>
                    <a:ext cx="1423988" cy="289851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6" name="矩形 65"/>
                  <p:cNvSpPr/>
                  <p:nvPr/>
                </p:nvSpPr>
                <p:spPr>
                  <a:xfrm>
                    <a:off x="6844506" y="2145374"/>
                    <a:ext cx="531811" cy="289851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1" name="组合 10"/>
                <p:cNvGrpSpPr/>
                <p:nvPr/>
              </p:nvGrpSpPr>
              <p:grpSpPr>
                <a:xfrm>
                  <a:off x="5951537" y="1568056"/>
                  <a:ext cx="1955006" cy="868095"/>
                  <a:chOff x="5951536" y="1568056"/>
                  <a:chExt cx="1955005" cy="868096"/>
                </a:xfrm>
                <a:blipFill>
                  <a:blip r:embed="rId6"/>
                  <a:tile tx="0" ty="0" sx="100000" sy="100000" flip="none" algn="tl"/>
                </a:blipFill>
              </p:grpSpPr>
              <p:grpSp>
                <p:nvGrpSpPr>
                  <p:cNvPr id="61" name="组合 60"/>
                  <p:cNvGrpSpPr/>
                  <p:nvPr/>
                </p:nvGrpSpPr>
                <p:grpSpPr>
                  <a:xfrm>
                    <a:off x="5951536" y="1568056"/>
                    <a:ext cx="1955005" cy="868096"/>
                    <a:chOff x="5421312" y="1856054"/>
                    <a:chExt cx="1955005" cy="868096"/>
                  </a:xfrm>
                  <a:grpFill/>
                </p:grpSpPr>
                <p:sp>
                  <p:nvSpPr>
                    <p:cNvPr id="63" name="矩形 62"/>
                    <p:cNvSpPr/>
                    <p:nvPr/>
                  </p:nvSpPr>
                  <p:spPr>
                    <a:xfrm>
                      <a:off x="5421312" y="1856054"/>
                      <a:ext cx="893764" cy="289851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4" name="矩形 63"/>
                    <p:cNvSpPr/>
                    <p:nvPr/>
                  </p:nvSpPr>
                  <p:spPr>
                    <a:xfrm>
                      <a:off x="6844506" y="2434299"/>
                      <a:ext cx="531811" cy="289851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62" name="矩形 61"/>
                  <p:cNvSpPr/>
                  <p:nvPr/>
                </p:nvSpPr>
                <p:spPr>
                  <a:xfrm>
                    <a:off x="6844505" y="1857112"/>
                    <a:ext cx="531811" cy="289851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2" name="组合 11"/>
                <p:cNvGrpSpPr/>
                <p:nvPr/>
              </p:nvGrpSpPr>
              <p:grpSpPr>
                <a:xfrm>
                  <a:off x="6483350" y="1278601"/>
                  <a:ext cx="1955006" cy="1163380"/>
                  <a:chOff x="6483348" y="1278602"/>
                  <a:chExt cx="1955005" cy="1163381"/>
                </a:xfrm>
                <a:solidFill>
                  <a:schemeClr val="accent1">
                    <a:lumMod val="60000"/>
                    <a:lumOff val="40000"/>
                  </a:schemeClr>
                </a:solidFill>
              </p:grpSpPr>
              <p:grpSp>
                <p:nvGrpSpPr>
                  <p:cNvPr id="55" name="组合 54"/>
                  <p:cNvGrpSpPr/>
                  <p:nvPr/>
                </p:nvGrpSpPr>
                <p:grpSpPr>
                  <a:xfrm>
                    <a:off x="6483348" y="1278602"/>
                    <a:ext cx="1955005" cy="1163381"/>
                    <a:chOff x="5951536" y="1568056"/>
                    <a:chExt cx="1955005" cy="1163381"/>
                  </a:xfrm>
                  <a:grpFill/>
                </p:grpSpPr>
                <p:grpSp>
                  <p:nvGrpSpPr>
                    <p:cNvPr id="57" name="组合 56"/>
                    <p:cNvGrpSpPr/>
                    <p:nvPr/>
                  </p:nvGrpSpPr>
                  <p:grpSpPr>
                    <a:xfrm>
                      <a:off x="5951536" y="1568056"/>
                      <a:ext cx="1955005" cy="1163381"/>
                      <a:chOff x="5421312" y="1856054"/>
                      <a:chExt cx="1955005" cy="1163381"/>
                    </a:xfrm>
                    <a:grpFill/>
                  </p:grpSpPr>
                  <p:sp>
                    <p:nvSpPr>
                      <p:cNvPr id="59" name="矩形 58"/>
                      <p:cNvSpPr/>
                      <p:nvPr/>
                    </p:nvSpPr>
                    <p:spPr>
                      <a:xfrm>
                        <a:off x="5421312" y="1856054"/>
                        <a:ext cx="361952" cy="289851"/>
                      </a:xfrm>
                      <a:prstGeom prst="rect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60" name="矩形 59"/>
                      <p:cNvSpPr/>
                      <p:nvPr/>
                    </p:nvSpPr>
                    <p:spPr>
                      <a:xfrm>
                        <a:off x="6844506" y="2729584"/>
                        <a:ext cx="531811" cy="289851"/>
                      </a:xfrm>
                      <a:prstGeom prst="rect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  <p:sp>
                  <p:nvSpPr>
                    <p:cNvPr id="58" name="矩形 57"/>
                    <p:cNvSpPr/>
                    <p:nvPr/>
                  </p:nvSpPr>
                  <p:spPr>
                    <a:xfrm>
                      <a:off x="6844505" y="2147628"/>
                      <a:ext cx="531811" cy="289851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56" name="矩形 55"/>
                  <p:cNvSpPr/>
                  <p:nvPr/>
                </p:nvSpPr>
                <p:spPr>
                  <a:xfrm>
                    <a:off x="6845295" y="1567659"/>
                    <a:ext cx="531811" cy="289851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3" name="组合 12"/>
                <p:cNvGrpSpPr/>
                <p:nvPr/>
              </p:nvGrpSpPr>
              <p:grpSpPr>
                <a:xfrm>
                  <a:off x="7010398" y="1281777"/>
                  <a:ext cx="1955006" cy="1163380"/>
                  <a:chOff x="6483348" y="1278602"/>
                  <a:chExt cx="1955005" cy="1163381"/>
                </a:xfrm>
                <a:solidFill>
                  <a:srgbClr val="FF8F79"/>
                </a:solidFill>
              </p:grpSpPr>
              <p:grpSp>
                <p:nvGrpSpPr>
                  <p:cNvPr id="49" name="组合 48"/>
                  <p:cNvGrpSpPr/>
                  <p:nvPr/>
                </p:nvGrpSpPr>
                <p:grpSpPr>
                  <a:xfrm>
                    <a:off x="6483348" y="1278602"/>
                    <a:ext cx="1955005" cy="1163381"/>
                    <a:chOff x="5951536" y="1568056"/>
                    <a:chExt cx="1955005" cy="1163381"/>
                  </a:xfrm>
                  <a:grpFill/>
                </p:grpSpPr>
                <p:grpSp>
                  <p:nvGrpSpPr>
                    <p:cNvPr id="51" name="组合 50"/>
                    <p:cNvGrpSpPr/>
                    <p:nvPr/>
                  </p:nvGrpSpPr>
                  <p:grpSpPr>
                    <a:xfrm>
                      <a:off x="5951536" y="1568056"/>
                      <a:ext cx="1955005" cy="1163381"/>
                      <a:chOff x="5421312" y="1856054"/>
                      <a:chExt cx="1955005" cy="1163381"/>
                    </a:xfrm>
                    <a:grpFill/>
                  </p:grpSpPr>
                  <p:sp>
                    <p:nvSpPr>
                      <p:cNvPr id="53" name="矩形 52"/>
                      <p:cNvSpPr/>
                      <p:nvPr/>
                    </p:nvSpPr>
                    <p:spPr>
                      <a:xfrm>
                        <a:off x="5421312" y="1856054"/>
                        <a:ext cx="361952" cy="289851"/>
                      </a:xfrm>
                      <a:prstGeom prst="rect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54" name="矩形 53"/>
                      <p:cNvSpPr/>
                      <p:nvPr/>
                    </p:nvSpPr>
                    <p:spPr>
                      <a:xfrm>
                        <a:off x="6844506" y="2729584"/>
                        <a:ext cx="531811" cy="289851"/>
                      </a:xfrm>
                      <a:prstGeom prst="rect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  <p:sp>
                  <p:nvSpPr>
                    <p:cNvPr id="52" name="矩形 51"/>
                    <p:cNvSpPr/>
                    <p:nvPr/>
                  </p:nvSpPr>
                  <p:spPr>
                    <a:xfrm>
                      <a:off x="6844505" y="2147628"/>
                      <a:ext cx="531811" cy="289851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50" name="矩形 49"/>
                  <p:cNvSpPr/>
                  <p:nvPr/>
                </p:nvSpPr>
                <p:spPr>
                  <a:xfrm>
                    <a:off x="6845295" y="1567659"/>
                    <a:ext cx="531811" cy="289851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4" name="组合 13"/>
                <p:cNvGrpSpPr/>
                <p:nvPr/>
              </p:nvGrpSpPr>
              <p:grpSpPr>
                <a:xfrm>
                  <a:off x="9408321" y="1268261"/>
                  <a:ext cx="1955006" cy="1163380"/>
                  <a:chOff x="6483348" y="1278602"/>
                  <a:chExt cx="1955005" cy="1163381"/>
                </a:xfrm>
                <a:blipFill>
                  <a:blip r:embed="rId7"/>
                  <a:tile tx="0" ty="0" sx="100000" sy="100000" flip="none" algn="tl"/>
                </a:blipFill>
              </p:grpSpPr>
              <p:grpSp>
                <p:nvGrpSpPr>
                  <p:cNvPr id="43" name="组合 42"/>
                  <p:cNvGrpSpPr/>
                  <p:nvPr/>
                </p:nvGrpSpPr>
                <p:grpSpPr>
                  <a:xfrm>
                    <a:off x="6483348" y="1278602"/>
                    <a:ext cx="1955005" cy="1163381"/>
                    <a:chOff x="5951536" y="1568056"/>
                    <a:chExt cx="1955005" cy="1163381"/>
                  </a:xfrm>
                  <a:grpFill/>
                </p:grpSpPr>
                <p:grpSp>
                  <p:nvGrpSpPr>
                    <p:cNvPr id="45" name="组合 44"/>
                    <p:cNvGrpSpPr/>
                    <p:nvPr/>
                  </p:nvGrpSpPr>
                  <p:grpSpPr>
                    <a:xfrm>
                      <a:off x="5951536" y="1568056"/>
                      <a:ext cx="1955005" cy="1163381"/>
                      <a:chOff x="5421312" y="1856054"/>
                      <a:chExt cx="1955005" cy="1163381"/>
                    </a:xfrm>
                    <a:grpFill/>
                  </p:grpSpPr>
                  <p:sp>
                    <p:nvSpPr>
                      <p:cNvPr id="47" name="矩形 46"/>
                      <p:cNvSpPr/>
                      <p:nvPr/>
                    </p:nvSpPr>
                    <p:spPr>
                      <a:xfrm>
                        <a:off x="5421312" y="1856054"/>
                        <a:ext cx="361952" cy="289851"/>
                      </a:xfrm>
                      <a:prstGeom prst="rect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48" name="矩形 47"/>
                      <p:cNvSpPr/>
                      <p:nvPr/>
                    </p:nvSpPr>
                    <p:spPr>
                      <a:xfrm>
                        <a:off x="6844506" y="2729584"/>
                        <a:ext cx="531811" cy="289851"/>
                      </a:xfrm>
                      <a:prstGeom prst="rect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  <p:sp>
                  <p:nvSpPr>
                    <p:cNvPr id="46" name="矩形 45"/>
                    <p:cNvSpPr/>
                    <p:nvPr/>
                  </p:nvSpPr>
                  <p:spPr>
                    <a:xfrm>
                      <a:off x="6844505" y="2147628"/>
                      <a:ext cx="531811" cy="289851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44" name="矩形 43"/>
                  <p:cNvSpPr/>
                  <p:nvPr/>
                </p:nvSpPr>
                <p:spPr>
                  <a:xfrm>
                    <a:off x="6845295" y="1567659"/>
                    <a:ext cx="531811" cy="289851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5" name="组合 14"/>
                <p:cNvGrpSpPr/>
                <p:nvPr/>
              </p:nvGrpSpPr>
              <p:grpSpPr>
                <a:xfrm>
                  <a:off x="9938546" y="1275012"/>
                  <a:ext cx="1955006" cy="1163380"/>
                  <a:chOff x="6483348" y="1278602"/>
                  <a:chExt cx="1955005" cy="1163381"/>
                </a:xfrm>
                <a:blipFill>
                  <a:blip r:embed="rId8"/>
                  <a:tile tx="0" ty="0" sx="100000" sy="100000" flip="none" algn="tl"/>
                </a:blipFill>
              </p:grpSpPr>
              <p:grpSp>
                <p:nvGrpSpPr>
                  <p:cNvPr id="37" name="组合 36"/>
                  <p:cNvGrpSpPr/>
                  <p:nvPr/>
                </p:nvGrpSpPr>
                <p:grpSpPr>
                  <a:xfrm>
                    <a:off x="6483348" y="1278602"/>
                    <a:ext cx="1955005" cy="1163381"/>
                    <a:chOff x="5951536" y="1568056"/>
                    <a:chExt cx="1955005" cy="1163381"/>
                  </a:xfrm>
                  <a:grpFill/>
                </p:grpSpPr>
                <p:grpSp>
                  <p:nvGrpSpPr>
                    <p:cNvPr id="39" name="组合 38"/>
                    <p:cNvGrpSpPr/>
                    <p:nvPr/>
                  </p:nvGrpSpPr>
                  <p:grpSpPr>
                    <a:xfrm>
                      <a:off x="5951536" y="1568056"/>
                      <a:ext cx="1955005" cy="1163381"/>
                      <a:chOff x="5421312" y="1856054"/>
                      <a:chExt cx="1955005" cy="1163381"/>
                    </a:xfrm>
                    <a:grpFill/>
                  </p:grpSpPr>
                  <p:sp>
                    <p:nvSpPr>
                      <p:cNvPr id="41" name="矩形 40"/>
                      <p:cNvSpPr/>
                      <p:nvPr/>
                    </p:nvSpPr>
                    <p:spPr>
                      <a:xfrm>
                        <a:off x="5421312" y="1856054"/>
                        <a:ext cx="361952" cy="289851"/>
                      </a:xfrm>
                      <a:prstGeom prst="rect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42" name="矩形 41"/>
                      <p:cNvSpPr/>
                      <p:nvPr/>
                    </p:nvSpPr>
                    <p:spPr>
                      <a:xfrm>
                        <a:off x="6844506" y="2729584"/>
                        <a:ext cx="531811" cy="289851"/>
                      </a:xfrm>
                      <a:prstGeom prst="rect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  <p:sp>
                  <p:nvSpPr>
                    <p:cNvPr id="40" name="矩形 39"/>
                    <p:cNvSpPr/>
                    <p:nvPr/>
                  </p:nvSpPr>
                  <p:spPr>
                    <a:xfrm>
                      <a:off x="6844505" y="2147628"/>
                      <a:ext cx="531811" cy="289851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38" name="矩形 37"/>
                  <p:cNvSpPr/>
                  <p:nvPr/>
                </p:nvSpPr>
                <p:spPr>
                  <a:xfrm>
                    <a:off x="6845295" y="1567659"/>
                    <a:ext cx="531811" cy="289851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6" name="组合 15"/>
                <p:cNvGrpSpPr/>
                <p:nvPr/>
              </p:nvGrpSpPr>
              <p:grpSpPr>
                <a:xfrm>
                  <a:off x="4886325" y="848344"/>
                  <a:ext cx="1597024" cy="434777"/>
                  <a:chOff x="4900612" y="2307762"/>
                  <a:chExt cx="1951038" cy="434777"/>
                </a:xfrm>
              </p:grpSpPr>
              <p:cxnSp>
                <p:nvCxnSpPr>
                  <p:cNvPr id="35" name="直接箭头连接符 34"/>
                  <p:cNvCxnSpPr/>
                  <p:nvPr/>
                </p:nvCxnSpPr>
                <p:spPr>
                  <a:xfrm>
                    <a:off x="4900612" y="2626241"/>
                    <a:ext cx="1941513" cy="1270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直接连接符 35"/>
                  <p:cNvCxnSpPr/>
                  <p:nvPr/>
                </p:nvCxnSpPr>
                <p:spPr>
                  <a:xfrm>
                    <a:off x="6851650" y="2307762"/>
                    <a:ext cx="0" cy="43477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" name="组合 16"/>
                <p:cNvGrpSpPr/>
                <p:nvPr/>
              </p:nvGrpSpPr>
              <p:grpSpPr>
                <a:xfrm>
                  <a:off x="6491147" y="871102"/>
                  <a:ext cx="3810933" cy="667410"/>
                  <a:chOff x="4900612" y="2307762"/>
                  <a:chExt cx="1951038" cy="667411"/>
                </a:xfrm>
              </p:grpSpPr>
              <p:cxnSp>
                <p:nvCxnSpPr>
                  <p:cNvPr id="33" name="直接箭头连接符 32"/>
                  <p:cNvCxnSpPr/>
                  <p:nvPr/>
                </p:nvCxnSpPr>
                <p:spPr>
                  <a:xfrm>
                    <a:off x="4900612" y="2616199"/>
                    <a:ext cx="1951038" cy="1270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直接连接符 33"/>
                  <p:cNvCxnSpPr/>
                  <p:nvPr/>
                </p:nvCxnSpPr>
                <p:spPr>
                  <a:xfrm flipH="1">
                    <a:off x="6850837" y="2307762"/>
                    <a:ext cx="813" cy="66741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" name="组合 17"/>
                <p:cNvGrpSpPr/>
                <p:nvPr/>
              </p:nvGrpSpPr>
              <p:grpSpPr>
                <a:xfrm>
                  <a:off x="10309877" y="866041"/>
                  <a:ext cx="1597024" cy="1427428"/>
                  <a:chOff x="4900612" y="2307762"/>
                  <a:chExt cx="1951038" cy="1427428"/>
                </a:xfrm>
              </p:grpSpPr>
              <p:cxnSp>
                <p:nvCxnSpPr>
                  <p:cNvPr id="31" name="直接箭头连接符 30"/>
                  <p:cNvCxnSpPr/>
                  <p:nvPr/>
                </p:nvCxnSpPr>
                <p:spPr>
                  <a:xfrm>
                    <a:off x="4900612" y="2630713"/>
                    <a:ext cx="1941513" cy="1270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直接连接符 31"/>
                  <p:cNvCxnSpPr>
                    <a:endCxn id="42" idx="3"/>
                  </p:cNvCxnSpPr>
                  <p:nvPr/>
                </p:nvCxnSpPr>
                <p:spPr>
                  <a:xfrm flipH="1">
                    <a:off x="6835341" y="2307762"/>
                    <a:ext cx="16309" cy="142742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aphicFrame>
              <p:nvGraphicFramePr>
                <p:cNvPr id="19" name="对象 18"/>
                <p:cNvGraphicFramePr>
                  <a:graphicFrameLocks noChangeAspect="1"/>
                </p:cNvGraphicFramePr>
                <p:nvPr>
                  <p:extLst/>
                </p:nvPr>
              </p:nvGraphicFramePr>
              <p:xfrm>
                <a:off x="8768562" y="1673353"/>
                <a:ext cx="639758" cy="34895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3127" name="Equation" r:id="rId9" imgW="139680" imgH="75960" progId="Equation.DSMT4">
                        <p:embed/>
                      </p:oleObj>
                    </mc:Choice>
                    <mc:Fallback>
                      <p:oleObj name="Equation" r:id="rId9" imgW="139680" imgH="7596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0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8768562" y="1673353"/>
                              <a:ext cx="639758" cy="348958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0" name="对象 19"/>
                <p:cNvGraphicFramePr>
                  <a:graphicFrameLocks noChangeAspect="1"/>
                </p:cNvGraphicFramePr>
                <p:nvPr>
                  <p:extLst/>
                </p:nvPr>
              </p:nvGraphicFramePr>
              <p:xfrm>
                <a:off x="5754189" y="2584733"/>
                <a:ext cx="416425" cy="58854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3128" name="Equation" r:id="rId11" imgW="152280" imgH="228600" progId="Equation.DSMT4">
                        <p:embed/>
                      </p:oleObj>
                    </mc:Choice>
                    <mc:Fallback>
                      <p:oleObj name="Equation" r:id="rId11" imgW="152280" imgH="22860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2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5754189" y="2584733"/>
                              <a:ext cx="416425" cy="588546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1" name="对象 20"/>
                <p:cNvGraphicFramePr>
                  <a:graphicFrameLocks noChangeAspect="1"/>
                </p:cNvGraphicFramePr>
                <p:nvPr>
                  <p:extLst/>
                </p:nvPr>
              </p:nvGraphicFramePr>
              <p:xfrm>
                <a:off x="4962634" y="1484741"/>
                <a:ext cx="450850" cy="58896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3129" name="Equation" r:id="rId13" imgW="164880" imgH="228600" progId="Equation.DSMT4">
                        <p:embed/>
                      </p:oleObj>
                    </mc:Choice>
                    <mc:Fallback>
                      <p:oleObj name="Equation" r:id="rId13" imgW="164880" imgH="22860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4962634" y="1484741"/>
                              <a:ext cx="450850" cy="588962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2" name="对象 21"/>
                <p:cNvGraphicFramePr>
                  <a:graphicFrameLocks noChangeAspect="1"/>
                </p:cNvGraphicFramePr>
                <p:nvPr>
                  <p:extLst/>
                </p:nvPr>
              </p:nvGraphicFramePr>
              <p:xfrm>
                <a:off x="5303838" y="488950"/>
                <a:ext cx="346075" cy="5889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3130" name="Equation" r:id="rId15" imgW="126720" imgH="228600" progId="Equation.DSMT4">
                        <p:embed/>
                      </p:oleObj>
                    </mc:Choice>
                    <mc:Fallback>
                      <p:oleObj name="Equation" r:id="rId15" imgW="126720" imgH="22860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5303838" y="488950"/>
                              <a:ext cx="346075" cy="588963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3" name="对象 22"/>
                <p:cNvGraphicFramePr>
                  <a:graphicFrameLocks noChangeAspect="1"/>
                </p:cNvGraphicFramePr>
                <p:nvPr>
                  <p:extLst/>
                </p:nvPr>
              </p:nvGraphicFramePr>
              <p:xfrm>
                <a:off x="7999640" y="466891"/>
                <a:ext cx="415925" cy="6223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3131" name="Equation" r:id="rId17" imgW="152280" imgH="241200" progId="Equation.DSMT4">
                        <p:embed/>
                      </p:oleObj>
                    </mc:Choice>
                    <mc:Fallback>
                      <p:oleObj name="Equation" r:id="rId17" imgW="152280" imgH="24120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8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7999640" y="466891"/>
                              <a:ext cx="415925" cy="62230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4" name="对象 23"/>
                <p:cNvGraphicFramePr>
                  <a:graphicFrameLocks noChangeAspect="1"/>
                </p:cNvGraphicFramePr>
                <p:nvPr>
                  <p:extLst/>
                </p:nvPr>
              </p:nvGraphicFramePr>
              <p:xfrm>
                <a:off x="10841130" y="473156"/>
                <a:ext cx="381655" cy="58911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3132" name="Equation" r:id="rId19" imgW="139680" imgH="228600" progId="Equation.DSMT4">
                        <p:embed/>
                      </p:oleObj>
                    </mc:Choice>
                    <mc:Fallback>
                      <p:oleObj name="Equation" r:id="rId19" imgW="139680" imgH="22860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20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0841130" y="473156"/>
                              <a:ext cx="381655" cy="589112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25" name="直接箭头连接符 24"/>
                <p:cNvCxnSpPr/>
                <p:nvPr/>
              </p:nvCxnSpPr>
              <p:spPr>
                <a:xfrm flipV="1">
                  <a:off x="6122272" y="2307765"/>
                  <a:ext cx="364125" cy="9237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文本框 26"/>
                <p:cNvSpPr txBox="1"/>
                <p:nvPr/>
              </p:nvSpPr>
              <p:spPr>
                <a:xfrm>
                  <a:off x="7269247" y="3237909"/>
                  <a:ext cx="2585290" cy="7129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dirty="0">
                      <a:solidFill>
                        <a:schemeClr val="bg2">
                          <a:lumMod val="10000"/>
                        </a:schemeClr>
                      </a:solidFill>
                    </a:rPr>
                    <a:t>From m</a:t>
                  </a:r>
                  <a:r>
                    <a:rPr lang="en-US" altLang="zh-CN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-</a:t>
                  </a:r>
                  <a:r>
                    <a:rPr lang="en-US" altLang="zh-CN" dirty="0" err="1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th</a:t>
                  </a:r>
                  <a:r>
                    <a:rPr lang="en-US" altLang="zh-CN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 bunch</a:t>
                  </a:r>
                </a:p>
                <a:p>
                  <a:r>
                    <a:rPr lang="en-US" altLang="zh-CN" dirty="0" smtClean="0">
                      <a:solidFill>
                        <a:srgbClr val="5C0426"/>
                      </a:solidFill>
                    </a:rPr>
                    <a:t>Power saturated </a:t>
                  </a:r>
                  <a:endParaRPr lang="zh-CN" altLang="en-US" dirty="0">
                    <a:solidFill>
                      <a:srgbClr val="5C0426"/>
                    </a:solidFill>
                  </a:endParaRPr>
                </a:p>
              </p:txBody>
            </p:sp>
            <p:cxnSp>
              <p:nvCxnSpPr>
                <p:cNvPr id="28" name="直接箭头连接符 27"/>
                <p:cNvCxnSpPr/>
                <p:nvPr/>
              </p:nvCxnSpPr>
              <p:spPr>
                <a:xfrm flipH="1" flipV="1">
                  <a:off x="8282092" y="2351831"/>
                  <a:ext cx="665014" cy="81534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直接箭头连接符 28"/>
                <p:cNvCxnSpPr/>
                <p:nvPr/>
              </p:nvCxnSpPr>
              <p:spPr>
                <a:xfrm flipH="1" flipV="1">
                  <a:off x="11627643" y="2286718"/>
                  <a:ext cx="665014" cy="81534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文本框 29"/>
                <p:cNvSpPr txBox="1"/>
                <p:nvPr/>
              </p:nvSpPr>
              <p:spPr>
                <a:xfrm>
                  <a:off x="11097421" y="3263063"/>
                  <a:ext cx="2189504" cy="40741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dirty="0">
                      <a:solidFill>
                        <a:schemeClr val="bg2">
                          <a:lumMod val="10000"/>
                        </a:schemeClr>
                      </a:solidFill>
                    </a:rPr>
                    <a:t>From n-</a:t>
                  </a:r>
                  <a:r>
                    <a:rPr lang="en-US" altLang="zh-CN" dirty="0" err="1">
                      <a:solidFill>
                        <a:schemeClr val="bg2">
                          <a:lumMod val="10000"/>
                        </a:schemeClr>
                      </a:solidFill>
                    </a:rPr>
                    <a:t>th</a:t>
                  </a:r>
                  <a:r>
                    <a:rPr lang="en-US" altLang="zh-CN" dirty="0">
                      <a:solidFill>
                        <a:schemeClr val="bg2">
                          <a:lumMod val="10000"/>
                        </a:schemeClr>
                      </a:solidFill>
                    </a:rPr>
                    <a:t> bunch</a:t>
                  </a:r>
                  <a:endParaRPr lang="zh-CN" altLang="en-US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p:grpSp>
          <p:graphicFrame>
            <p:nvGraphicFramePr>
              <p:cNvPr id="95" name="对象 94"/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8664575" y="4943475"/>
              <a:ext cx="211138" cy="3714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3133" name="Equation" r:id="rId21" imgW="88560" imgH="152280" progId="Equation.DSMT4">
                      <p:embed/>
                    </p:oleObj>
                  </mc:Choice>
                  <mc:Fallback>
                    <p:oleObj name="Equation" r:id="rId21" imgW="88560" imgH="15228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8664575" y="4943475"/>
                            <a:ext cx="211138" cy="37147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6" name="对象 95"/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571500" y="1350963"/>
              <a:ext cx="422275" cy="5572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3134" name="Equation" r:id="rId23" imgW="177480" imgH="228600" progId="Equation.DSMT4">
                      <p:embed/>
                    </p:oleObj>
                  </mc:Choice>
                  <mc:Fallback>
                    <p:oleObj name="Equation" r:id="rId23" imgW="177480" imgH="2286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24"/>
                          <a:stretch>
                            <a:fillRect/>
                          </a:stretch>
                        </p:blipFill>
                        <p:spPr>
                          <a:xfrm>
                            <a:off x="571500" y="1350963"/>
                            <a:ext cx="422275" cy="557212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73" name="组合 72"/>
            <p:cNvGrpSpPr/>
            <p:nvPr/>
          </p:nvGrpSpPr>
          <p:grpSpPr>
            <a:xfrm>
              <a:off x="1061929" y="4631991"/>
              <a:ext cx="534771" cy="275891"/>
              <a:chOff x="4426923" y="709452"/>
              <a:chExt cx="584330" cy="326528"/>
            </a:xfrm>
            <a:noFill/>
          </p:grpSpPr>
          <p:grpSp>
            <p:nvGrpSpPr>
              <p:cNvPr id="74" name="组合 73"/>
              <p:cNvGrpSpPr/>
              <p:nvPr/>
            </p:nvGrpSpPr>
            <p:grpSpPr>
              <a:xfrm>
                <a:off x="4426923" y="713969"/>
                <a:ext cx="294654" cy="322011"/>
                <a:chOff x="3535043" y="729218"/>
                <a:chExt cx="1130049" cy="684993"/>
              </a:xfrm>
              <a:grpFill/>
            </p:grpSpPr>
            <p:sp>
              <p:nvSpPr>
                <p:cNvPr id="81" name="任意多边形 80"/>
                <p:cNvSpPr/>
                <p:nvPr/>
              </p:nvSpPr>
              <p:spPr>
                <a:xfrm>
                  <a:off x="3815073" y="738827"/>
                  <a:ext cx="290513" cy="675384"/>
                </a:xfrm>
                <a:custGeom>
                  <a:avLst/>
                  <a:gdLst>
                    <a:gd name="connsiteX0" fmla="*/ 0 w 290513"/>
                    <a:gd name="connsiteY0" fmla="*/ 333490 h 683535"/>
                    <a:gd name="connsiteX1" fmla="*/ 16669 w 290513"/>
                    <a:gd name="connsiteY1" fmla="*/ 162040 h 683535"/>
                    <a:gd name="connsiteX2" fmla="*/ 42863 w 290513"/>
                    <a:gd name="connsiteY2" fmla="*/ 28690 h 683535"/>
                    <a:gd name="connsiteX3" fmla="*/ 76200 w 290513"/>
                    <a:gd name="connsiteY3" fmla="*/ 2496 h 683535"/>
                    <a:gd name="connsiteX4" fmla="*/ 111919 w 290513"/>
                    <a:gd name="connsiteY4" fmla="*/ 69171 h 683535"/>
                    <a:gd name="connsiteX5" fmla="*/ 128588 w 290513"/>
                    <a:gd name="connsiteY5" fmla="*/ 212046 h 683535"/>
                    <a:gd name="connsiteX6" fmla="*/ 147638 w 290513"/>
                    <a:gd name="connsiteY6" fmla="*/ 393021 h 683535"/>
                    <a:gd name="connsiteX7" fmla="*/ 164307 w 290513"/>
                    <a:gd name="connsiteY7" fmla="*/ 519227 h 683535"/>
                    <a:gd name="connsiteX8" fmla="*/ 202407 w 290513"/>
                    <a:gd name="connsiteY8" fmla="*/ 662102 h 683535"/>
                    <a:gd name="connsiteX9" fmla="*/ 228600 w 290513"/>
                    <a:gd name="connsiteY9" fmla="*/ 676390 h 683535"/>
                    <a:gd name="connsiteX10" fmla="*/ 259557 w 290513"/>
                    <a:gd name="connsiteY10" fmla="*/ 597809 h 683535"/>
                    <a:gd name="connsiteX11" fmla="*/ 276225 w 290513"/>
                    <a:gd name="connsiteY11" fmla="*/ 476365 h 683535"/>
                    <a:gd name="connsiteX12" fmla="*/ 278607 w 290513"/>
                    <a:gd name="connsiteY12" fmla="*/ 331109 h 683535"/>
                    <a:gd name="connsiteX13" fmla="*/ 290513 w 290513"/>
                    <a:gd name="connsiteY13" fmla="*/ 202521 h 683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90513" h="683535">
                      <a:moveTo>
                        <a:pt x="0" y="333490"/>
                      </a:moveTo>
                      <a:cubicBezTo>
                        <a:pt x="4762" y="273165"/>
                        <a:pt x="9525" y="212840"/>
                        <a:pt x="16669" y="162040"/>
                      </a:cubicBezTo>
                      <a:cubicBezTo>
                        <a:pt x="23813" y="111240"/>
                        <a:pt x="32941" y="55281"/>
                        <a:pt x="42863" y="28690"/>
                      </a:cubicBezTo>
                      <a:cubicBezTo>
                        <a:pt x="52785" y="2099"/>
                        <a:pt x="64691" y="-4251"/>
                        <a:pt x="76200" y="2496"/>
                      </a:cubicBezTo>
                      <a:cubicBezTo>
                        <a:pt x="87709" y="9243"/>
                        <a:pt x="103188" y="34246"/>
                        <a:pt x="111919" y="69171"/>
                      </a:cubicBezTo>
                      <a:cubicBezTo>
                        <a:pt x="120650" y="104096"/>
                        <a:pt x="122635" y="158071"/>
                        <a:pt x="128588" y="212046"/>
                      </a:cubicBezTo>
                      <a:cubicBezTo>
                        <a:pt x="134541" y="266021"/>
                        <a:pt x="141685" y="341824"/>
                        <a:pt x="147638" y="393021"/>
                      </a:cubicBezTo>
                      <a:cubicBezTo>
                        <a:pt x="153591" y="444218"/>
                        <a:pt x="155179" y="474380"/>
                        <a:pt x="164307" y="519227"/>
                      </a:cubicBezTo>
                      <a:cubicBezTo>
                        <a:pt x="173435" y="564074"/>
                        <a:pt x="191692" y="635908"/>
                        <a:pt x="202407" y="662102"/>
                      </a:cubicBezTo>
                      <a:cubicBezTo>
                        <a:pt x="213122" y="688296"/>
                        <a:pt x="219075" y="687105"/>
                        <a:pt x="228600" y="676390"/>
                      </a:cubicBezTo>
                      <a:cubicBezTo>
                        <a:pt x="238125" y="665675"/>
                        <a:pt x="251620" y="631146"/>
                        <a:pt x="259557" y="597809"/>
                      </a:cubicBezTo>
                      <a:cubicBezTo>
                        <a:pt x="267494" y="564472"/>
                        <a:pt x="273050" y="520815"/>
                        <a:pt x="276225" y="476365"/>
                      </a:cubicBezTo>
                      <a:cubicBezTo>
                        <a:pt x="279400" y="431915"/>
                        <a:pt x="276226" y="376750"/>
                        <a:pt x="278607" y="331109"/>
                      </a:cubicBezTo>
                      <a:cubicBezTo>
                        <a:pt x="280988" y="285468"/>
                        <a:pt x="285750" y="243994"/>
                        <a:pt x="290513" y="202521"/>
                      </a:cubicBezTo>
                    </a:path>
                  </a:pathLst>
                </a:custGeom>
                <a:grpFill/>
                <a:ln w="1270">
                  <a:solidFill>
                    <a:schemeClr val="tx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2" name="任意多边形 81"/>
                <p:cNvSpPr/>
                <p:nvPr/>
              </p:nvSpPr>
              <p:spPr>
                <a:xfrm>
                  <a:off x="3535043" y="738827"/>
                  <a:ext cx="290513" cy="675384"/>
                </a:xfrm>
                <a:custGeom>
                  <a:avLst/>
                  <a:gdLst>
                    <a:gd name="connsiteX0" fmla="*/ 0 w 290513"/>
                    <a:gd name="connsiteY0" fmla="*/ 333490 h 683535"/>
                    <a:gd name="connsiteX1" fmla="*/ 16669 w 290513"/>
                    <a:gd name="connsiteY1" fmla="*/ 162040 h 683535"/>
                    <a:gd name="connsiteX2" fmla="*/ 42863 w 290513"/>
                    <a:gd name="connsiteY2" fmla="*/ 28690 h 683535"/>
                    <a:gd name="connsiteX3" fmla="*/ 76200 w 290513"/>
                    <a:gd name="connsiteY3" fmla="*/ 2496 h 683535"/>
                    <a:gd name="connsiteX4" fmla="*/ 111919 w 290513"/>
                    <a:gd name="connsiteY4" fmla="*/ 69171 h 683535"/>
                    <a:gd name="connsiteX5" fmla="*/ 128588 w 290513"/>
                    <a:gd name="connsiteY5" fmla="*/ 212046 h 683535"/>
                    <a:gd name="connsiteX6" fmla="*/ 147638 w 290513"/>
                    <a:gd name="connsiteY6" fmla="*/ 393021 h 683535"/>
                    <a:gd name="connsiteX7" fmla="*/ 164307 w 290513"/>
                    <a:gd name="connsiteY7" fmla="*/ 519227 h 683535"/>
                    <a:gd name="connsiteX8" fmla="*/ 202407 w 290513"/>
                    <a:gd name="connsiteY8" fmla="*/ 662102 h 683535"/>
                    <a:gd name="connsiteX9" fmla="*/ 228600 w 290513"/>
                    <a:gd name="connsiteY9" fmla="*/ 676390 h 683535"/>
                    <a:gd name="connsiteX10" fmla="*/ 259557 w 290513"/>
                    <a:gd name="connsiteY10" fmla="*/ 597809 h 683535"/>
                    <a:gd name="connsiteX11" fmla="*/ 276225 w 290513"/>
                    <a:gd name="connsiteY11" fmla="*/ 476365 h 683535"/>
                    <a:gd name="connsiteX12" fmla="*/ 278607 w 290513"/>
                    <a:gd name="connsiteY12" fmla="*/ 331109 h 683535"/>
                    <a:gd name="connsiteX13" fmla="*/ 290513 w 290513"/>
                    <a:gd name="connsiteY13" fmla="*/ 202521 h 683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90513" h="683535">
                      <a:moveTo>
                        <a:pt x="0" y="333490"/>
                      </a:moveTo>
                      <a:cubicBezTo>
                        <a:pt x="4762" y="273165"/>
                        <a:pt x="9525" y="212840"/>
                        <a:pt x="16669" y="162040"/>
                      </a:cubicBezTo>
                      <a:cubicBezTo>
                        <a:pt x="23813" y="111240"/>
                        <a:pt x="32941" y="55281"/>
                        <a:pt x="42863" y="28690"/>
                      </a:cubicBezTo>
                      <a:cubicBezTo>
                        <a:pt x="52785" y="2099"/>
                        <a:pt x="64691" y="-4251"/>
                        <a:pt x="76200" y="2496"/>
                      </a:cubicBezTo>
                      <a:cubicBezTo>
                        <a:pt x="87709" y="9243"/>
                        <a:pt x="103188" y="34246"/>
                        <a:pt x="111919" y="69171"/>
                      </a:cubicBezTo>
                      <a:cubicBezTo>
                        <a:pt x="120650" y="104096"/>
                        <a:pt x="122635" y="158071"/>
                        <a:pt x="128588" y="212046"/>
                      </a:cubicBezTo>
                      <a:cubicBezTo>
                        <a:pt x="134541" y="266021"/>
                        <a:pt x="141685" y="341824"/>
                        <a:pt x="147638" y="393021"/>
                      </a:cubicBezTo>
                      <a:cubicBezTo>
                        <a:pt x="153591" y="444218"/>
                        <a:pt x="155179" y="474380"/>
                        <a:pt x="164307" y="519227"/>
                      </a:cubicBezTo>
                      <a:cubicBezTo>
                        <a:pt x="173435" y="564074"/>
                        <a:pt x="191692" y="635908"/>
                        <a:pt x="202407" y="662102"/>
                      </a:cubicBezTo>
                      <a:cubicBezTo>
                        <a:pt x="213122" y="688296"/>
                        <a:pt x="219075" y="687105"/>
                        <a:pt x="228600" y="676390"/>
                      </a:cubicBezTo>
                      <a:cubicBezTo>
                        <a:pt x="238125" y="665675"/>
                        <a:pt x="251620" y="631146"/>
                        <a:pt x="259557" y="597809"/>
                      </a:cubicBezTo>
                      <a:cubicBezTo>
                        <a:pt x="267494" y="564472"/>
                        <a:pt x="273050" y="520815"/>
                        <a:pt x="276225" y="476365"/>
                      </a:cubicBezTo>
                      <a:cubicBezTo>
                        <a:pt x="279400" y="431915"/>
                        <a:pt x="276226" y="376750"/>
                        <a:pt x="278607" y="331109"/>
                      </a:cubicBezTo>
                      <a:cubicBezTo>
                        <a:pt x="280988" y="285468"/>
                        <a:pt x="285750" y="243994"/>
                        <a:pt x="290513" y="202521"/>
                      </a:cubicBezTo>
                    </a:path>
                  </a:pathLst>
                </a:custGeom>
                <a:grpFill/>
                <a:ln w="1270">
                  <a:solidFill>
                    <a:schemeClr val="tx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83" name="组合 82"/>
                <p:cNvGrpSpPr/>
                <p:nvPr/>
              </p:nvGrpSpPr>
              <p:grpSpPr>
                <a:xfrm>
                  <a:off x="4094549" y="729218"/>
                  <a:ext cx="570543" cy="675384"/>
                  <a:chOff x="3536423" y="738827"/>
                  <a:chExt cx="570543" cy="675384"/>
                </a:xfrm>
                <a:grpFill/>
              </p:grpSpPr>
              <p:sp>
                <p:nvSpPr>
                  <p:cNvPr id="84" name="任意多边形 83"/>
                  <p:cNvSpPr/>
                  <p:nvPr/>
                </p:nvSpPr>
                <p:spPr>
                  <a:xfrm>
                    <a:off x="3816453" y="738827"/>
                    <a:ext cx="290513" cy="675384"/>
                  </a:xfrm>
                  <a:custGeom>
                    <a:avLst/>
                    <a:gdLst>
                      <a:gd name="connsiteX0" fmla="*/ 0 w 290513"/>
                      <a:gd name="connsiteY0" fmla="*/ 333490 h 683535"/>
                      <a:gd name="connsiteX1" fmla="*/ 16669 w 290513"/>
                      <a:gd name="connsiteY1" fmla="*/ 162040 h 683535"/>
                      <a:gd name="connsiteX2" fmla="*/ 42863 w 290513"/>
                      <a:gd name="connsiteY2" fmla="*/ 28690 h 683535"/>
                      <a:gd name="connsiteX3" fmla="*/ 76200 w 290513"/>
                      <a:gd name="connsiteY3" fmla="*/ 2496 h 683535"/>
                      <a:gd name="connsiteX4" fmla="*/ 111919 w 290513"/>
                      <a:gd name="connsiteY4" fmla="*/ 69171 h 683535"/>
                      <a:gd name="connsiteX5" fmla="*/ 128588 w 290513"/>
                      <a:gd name="connsiteY5" fmla="*/ 212046 h 683535"/>
                      <a:gd name="connsiteX6" fmla="*/ 147638 w 290513"/>
                      <a:gd name="connsiteY6" fmla="*/ 393021 h 683535"/>
                      <a:gd name="connsiteX7" fmla="*/ 164307 w 290513"/>
                      <a:gd name="connsiteY7" fmla="*/ 519227 h 683535"/>
                      <a:gd name="connsiteX8" fmla="*/ 202407 w 290513"/>
                      <a:gd name="connsiteY8" fmla="*/ 662102 h 683535"/>
                      <a:gd name="connsiteX9" fmla="*/ 228600 w 290513"/>
                      <a:gd name="connsiteY9" fmla="*/ 676390 h 683535"/>
                      <a:gd name="connsiteX10" fmla="*/ 259557 w 290513"/>
                      <a:gd name="connsiteY10" fmla="*/ 597809 h 683535"/>
                      <a:gd name="connsiteX11" fmla="*/ 276225 w 290513"/>
                      <a:gd name="connsiteY11" fmla="*/ 476365 h 683535"/>
                      <a:gd name="connsiteX12" fmla="*/ 278607 w 290513"/>
                      <a:gd name="connsiteY12" fmla="*/ 331109 h 683535"/>
                      <a:gd name="connsiteX13" fmla="*/ 290513 w 290513"/>
                      <a:gd name="connsiteY13" fmla="*/ 202521 h 683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90513" h="683535">
                        <a:moveTo>
                          <a:pt x="0" y="333490"/>
                        </a:moveTo>
                        <a:cubicBezTo>
                          <a:pt x="4762" y="273165"/>
                          <a:pt x="9525" y="212840"/>
                          <a:pt x="16669" y="162040"/>
                        </a:cubicBezTo>
                        <a:cubicBezTo>
                          <a:pt x="23813" y="111240"/>
                          <a:pt x="32941" y="55281"/>
                          <a:pt x="42863" y="28690"/>
                        </a:cubicBezTo>
                        <a:cubicBezTo>
                          <a:pt x="52785" y="2099"/>
                          <a:pt x="64691" y="-4251"/>
                          <a:pt x="76200" y="2496"/>
                        </a:cubicBezTo>
                        <a:cubicBezTo>
                          <a:pt x="87709" y="9243"/>
                          <a:pt x="103188" y="34246"/>
                          <a:pt x="111919" y="69171"/>
                        </a:cubicBezTo>
                        <a:cubicBezTo>
                          <a:pt x="120650" y="104096"/>
                          <a:pt x="122635" y="158071"/>
                          <a:pt x="128588" y="212046"/>
                        </a:cubicBezTo>
                        <a:cubicBezTo>
                          <a:pt x="134541" y="266021"/>
                          <a:pt x="141685" y="341824"/>
                          <a:pt x="147638" y="393021"/>
                        </a:cubicBezTo>
                        <a:cubicBezTo>
                          <a:pt x="153591" y="444218"/>
                          <a:pt x="155179" y="474380"/>
                          <a:pt x="164307" y="519227"/>
                        </a:cubicBezTo>
                        <a:cubicBezTo>
                          <a:pt x="173435" y="564074"/>
                          <a:pt x="191692" y="635908"/>
                          <a:pt x="202407" y="662102"/>
                        </a:cubicBezTo>
                        <a:cubicBezTo>
                          <a:pt x="213122" y="688296"/>
                          <a:pt x="219075" y="687105"/>
                          <a:pt x="228600" y="676390"/>
                        </a:cubicBezTo>
                        <a:cubicBezTo>
                          <a:pt x="238125" y="665675"/>
                          <a:pt x="251620" y="631146"/>
                          <a:pt x="259557" y="597809"/>
                        </a:cubicBezTo>
                        <a:cubicBezTo>
                          <a:pt x="267494" y="564472"/>
                          <a:pt x="273050" y="520815"/>
                          <a:pt x="276225" y="476365"/>
                        </a:cubicBezTo>
                        <a:cubicBezTo>
                          <a:pt x="279400" y="431915"/>
                          <a:pt x="276226" y="376750"/>
                          <a:pt x="278607" y="331109"/>
                        </a:cubicBezTo>
                        <a:cubicBezTo>
                          <a:pt x="280988" y="285468"/>
                          <a:pt x="285750" y="243994"/>
                          <a:pt x="290513" y="202521"/>
                        </a:cubicBezTo>
                      </a:path>
                    </a:pathLst>
                  </a:custGeom>
                  <a:grpFill/>
                  <a:ln w="1270">
                    <a:solidFill>
                      <a:schemeClr val="tx1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5" name="任意多边形 84"/>
                  <p:cNvSpPr/>
                  <p:nvPr/>
                </p:nvSpPr>
                <p:spPr>
                  <a:xfrm>
                    <a:off x="3536423" y="738827"/>
                    <a:ext cx="290513" cy="675384"/>
                  </a:xfrm>
                  <a:custGeom>
                    <a:avLst/>
                    <a:gdLst>
                      <a:gd name="connsiteX0" fmla="*/ 0 w 290513"/>
                      <a:gd name="connsiteY0" fmla="*/ 333490 h 683535"/>
                      <a:gd name="connsiteX1" fmla="*/ 16669 w 290513"/>
                      <a:gd name="connsiteY1" fmla="*/ 162040 h 683535"/>
                      <a:gd name="connsiteX2" fmla="*/ 42863 w 290513"/>
                      <a:gd name="connsiteY2" fmla="*/ 28690 h 683535"/>
                      <a:gd name="connsiteX3" fmla="*/ 76200 w 290513"/>
                      <a:gd name="connsiteY3" fmla="*/ 2496 h 683535"/>
                      <a:gd name="connsiteX4" fmla="*/ 111919 w 290513"/>
                      <a:gd name="connsiteY4" fmla="*/ 69171 h 683535"/>
                      <a:gd name="connsiteX5" fmla="*/ 128588 w 290513"/>
                      <a:gd name="connsiteY5" fmla="*/ 212046 h 683535"/>
                      <a:gd name="connsiteX6" fmla="*/ 147638 w 290513"/>
                      <a:gd name="connsiteY6" fmla="*/ 393021 h 683535"/>
                      <a:gd name="connsiteX7" fmla="*/ 164307 w 290513"/>
                      <a:gd name="connsiteY7" fmla="*/ 519227 h 683535"/>
                      <a:gd name="connsiteX8" fmla="*/ 202407 w 290513"/>
                      <a:gd name="connsiteY8" fmla="*/ 662102 h 683535"/>
                      <a:gd name="connsiteX9" fmla="*/ 228600 w 290513"/>
                      <a:gd name="connsiteY9" fmla="*/ 676390 h 683535"/>
                      <a:gd name="connsiteX10" fmla="*/ 259557 w 290513"/>
                      <a:gd name="connsiteY10" fmla="*/ 597809 h 683535"/>
                      <a:gd name="connsiteX11" fmla="*/ 276225 w 290513"/>
                      <a:gd name="connsiteY11" fmla="*/ 476365 h 683535"/>
                      <a:gd name="connsiteX12" fmla="*/ 278607 w 290513"/>
                      <a:gd name="connsiteY12" fmla="*/ 331109 h 683535"/>
                      <a:gd name="connsiteX13" fmla="*/ 290513 w 290513"/>
                      <a:gd name="connsiteY13" fmla="*/ 202521 h 683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90513" h="683535">
                        <a:moveTo>
                          <a:pt x="0" y="333490"/>
                        </a:moveTo>
                        <a:cubicBezTo>
                          <a:pt x="4762" y="273165"/>
                          <a:pt x="9525" y="212840"/>
                          <a:pt x="16669" y="162040"/>
                        </a:cubicBezTo>
                        <a:cubicBezTo>
                          <a:pt x="23813" y="111240"/>
                          <a:pt x="32941" y="55281"/>
                          <a:pt x="42863" y="28690"/>
                        </a:cubicBezTo>
                        <a:cubicBezTo>
                          <a:pt x="52785" y="2099"/>
                          <a:pt x="64691" y="-4251"/>
                          <a:pt x="76200" y="2496"/>
                        </a:cubicBezTo>
                        <a:cubicBezTo>
                          <a:pt x="87709" y="9243"/>
                          <a:pt x="103188" y="34246"/>
                          <a:pt x="111919" y="69171"/>
                        </a:cubicBezTo>
                        <a:cubicBezTo>
                          <a:pt x="120650" y="104096"/>
                          <a:pt x="122635" y="158071"/>
                          <a:pt x="128588" y="212046"/>
                        </a:cubicBezTo>
                        <a:cubicBezTo>
                          <a:pt x="134541" y="266021"/>
                          <a:pt x="141685" y="341824"/>
                          <a:pt x="147638" y="393021"/>
                        </a:cubicBezTo>
                        <a:cubicBezTo>
                          <a:pt x="153591" y="444218"/>
                          <a:pt x="155179" y="474380"/>
                          <a:pt x="164307" y="519227"/>
                        </a:cubicBezTo>
                        <a:cubicBezTo>
                          <a:pt x="173435" y="564074"/>
                          <a:pt x="191692" y="635908"/>
                          <a:pt x="202407" y="662102"/>
                        </a:cubicBezTo>
                        <a:cubicBezTo>
                          <a:pt x="213122" y="688296"/>
                          <a:pt x="219075" y="687105"/>
                          <a:pt x="228600" y="676390"/>
                        </a:cubicBezTo>
                        <a:cubicBezTo>
                          <a:pt x="238125" y="665675"/>
                          <a:pt x="251620" y="631146"/>
                          <a:pt x="259557" y="597809"/>
                        </a:cubicBezTo>
                        <a:cubicBezTo>
                          <a:pt x="267494" y="564472"/>
                          <a:pt x="273050" y="520815"/>
                          <a:pt x="276225" y="476365"/>
                        </a:cubicBezTo>
                        <a:cubicBezTo>
                          <a:pt x="279400" y="431915"/>
                          <a:pt x="276226" y="376750"/>
                          <a:pt x="278607" y="331109"/>
                        </a:cubicBezTo>
                        <a:cubicBezTo>
                          <a:pt x="280988" y="285468"/>
                          <a:pt x="285750" y="243994"/>
                          <a:pt x="290513" y="202521"/>
                        </a:cubicBezTo>
                      </a:path>
                    </a:pathLst>
                  </a:custGeom>
                  <a:grpFill/>
                  <a:ln w="1270">
                    <a:solidFill>
                      <a:schemeClr val="tx1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75" name="组合 74"/>
              <p:cNvGrpSpPr/>
              <p:nvPr/>
            </p:nvGrpSpPr>
            <p:grpSpPr>
              <a:xfrm>
                <a:off x="4716599" y="709452"/>
                <a:ext cx="294654" cy="322011"/>
                <a:chOff x="3535043" y="729218"/>
                <a:chExt cx="1130048" cy="684993"/>
              </a:xfrm>
              <a:grpFill/>
            </p:grpSpPr>
            <p:sp>
              <p:nvSpPr>
                <p:cNvPr id="76" name="任意多边形 75"/>
                <p:cNvSpPr/>
                <p:nvPr/>
              </p:nvSpPr>
              <p:spPr>
                <a:xfrm>
                  <a:off x="3815048" y="738827"/>
                  <a:ext cx="290515" cy="675384"/>
                </a:xfrm>
                <a:custGeom>
                  <a:avLst/>
                  <a:gdLst>
                    <a:gd name="connsiteX0" fmla="*/ 0 w 290513"/>
                    <a:gd name="connsiteY0" fmla="*/ 333490 h 683535"/>
                    <a:gd name="connsiteX1" fmla="*/ 16669 w 290513"/>
                    <a:gd name="connsiteY1" fmla="*/ 162040 h 683535"/>
                    <a:gd name="connsiteX2" fmla="*/ 42863 w 290513"/>
                    <a:gd name="connsiteY2" fmla="*/ 28690 h 683535"/>
                    <a:gd name="connsiteX3" fmla="*/ 76200 w 290513"/>
                    <a:gd name="connsiteY3" fmla="*/ 2496 h 683535"/>
                    <a:gd name="connsiteX4" fmla="*/ 111919 w 290513"/>
                    <a:gd name="connsiteY4" fmla="*/ 69171 h 683535"/>
                    <a:gd name="connsiteX5" fmla="*/ 128588 w 290513"/>
                    <a:gd name="connsiteY5" fmla="*/ 212046 h 683535"/>
                    <a:gd name="connsiteX6" fmla="*/ 147638 w 290513"/>
                    <a:gd name="connsiteY6" fmla="*/ 393021 h 683535"/>
                    <a:gd name="connsiteX7" fmla="*/ 164307 w 290513"/>
                    <a:gd name="connsiteY7" fmla="*/ 519227 h 683535"/>
                    <a:gd name="connsiteX8" fmla="*/ 202407 w 290513"/>
                    <a:gd name="connsiteY8" fmla="*/ 662102 h 683535"/>
                    <a:gd name="connsiteX9" fmla="*/ 228600 w 290513"/>
                    <a:gd name="connsiteY9" fmla="*/ 676390 h 683535"/>
                    <a:gd name="connsiteX10" fmla="*/ 259557 w 290513"/>
                    <a:gd name="connsiteY10" fmla="*/ 597809 h 683535"/>
                    <a:gd name="connsiteX11" fmla="*/ 276225 w 290513"/>
                    <a:gd name="connsiteY11" fmla="*/ 476365 h 683535"/>
                    <a:gd name="connsiteX12" fmla="*/ 278607 w 290513"/>
                    <a:gd name="connsiteY12" fmla="*/ 331109 h 683535"/>
                    <a:gd name="connsiteX13" fmla="*/ 290513 w 290513"/>
                    <a:gd name="connsiteY13" fmla="*/ 202521 h 683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90513" h="683535">
                      <a:moveTo>
                        <a:pt x="0" y="333490"/>
                      </a:moveTo>
                      <a:cubicBezTo>
                        <a:pt x="4762" y="273165"/>
                        <a:pt x="9525" y="212840"/>
                        <a:pt x="16669" y="162040"/>
                      </a:cubicBezTo>
                      <a:cubicBezTo>
                        <a:pt x="23813" y="111240"/>
                        <a:pt x="32941" y="55281"/>
                        <a:pt x="42863" y="28690"/>
                      </a:cubicBezTo>
                      <a:cubicBezTo>
                        <a:pt x="52785" y="2099"/>
                        <a:pt x="64691" y="-4251"/>
                        <a:pt x="76200" y="2496"/>
                      </a:cubicBezTo>
                      <a:cubicBezTo>
                        <a:pt x="87709" y="9243"/>
                        <a:pt x="103188" y="34246"/>
                        <a:pt x="111919" y="69171"/>
                      </a:cubicBezTo>
                      <a:cubicBezTo>
                        <a:pt x="120650" y="104096"/>
                        <a:pt x="122635" y="158071"/>
                        <a:pt x="128588" y="212046"/>
                      </a:cubicBezTo>
                      <a:cubicBezTo>
                        <a:pt x="134541" y="266021"/>
                        <a:pt x="141685" y="341824"/>
                        <a:pt x="147638" y="393021"/>
                      </a:cubicBezTo>
                      <a:cubicBezTo>
                        <a:pt x="153591" y="444218"/>
                        <a:pt x="155179" y="474380"/>
                        <a:pt x="164307" y="519227"/>
                      </a:cubicBezTo>
                      <a:cubicBezTo>
                        <a:pt x="173435" y="564074"/>
                        <a:pt x="191692" y="635908"/>
                        <a:pt x="202407" y="662102"/>
                      </a:cubicBezTo>
                      <a:cubicBezTo>
                        <a:pt x="213122" y="688296"/>
                        <a:pt x="219075" y="687105"/>
                        <a:pt x="228600" y="676390"/>
                      </a:cubicBezTo>
                      <a:cubicBezTo>
                        <a:pt x="238125" y="665675"/>
                        <a:pt x="251620" y="631146"/>
                        <a:pt x="259557" y="597809"/>
                      </a:cubicBezTo>
                      <a:cubicBezTo>
                        <a:pt x="267494" y="564472"/>
                        <a:pt x="273050" y="520815"/>
                        <a:pt x="276225" y="476365"/>
                      </a:cubicBezTo>
                      <a:cubicBezTo>
                        <a:pt x="279400" y="431915"/>
                        <a:pt x="276226" y="376750"/>
                        <a:pt x="278607" y="331109"/>
                      </a:cubicBezTo>
                      <a:cubicBezTo>
                        <a:pt x="280988" y="285468"/>
                        <a:pt x="285750" y="243994"/>
                        <a:pt x="290513" y="202521"/>
                      </a:cubicBezTo>
                    </a:path>
                  </a:pathLst>
                </a:custGeom>
                <a:grpFill/>
                <a:ln w="1270">
                  <a:solidFill>
                    <a:schemeClr val="tx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7" name="任意多边形 76"/>
                <p:cNvSpPr/>
                <p:nvPr/>
              </p:nvSpPr>
              <p:spPr>
                <a:xfrm>
                  <a:off x="3535043" y="738827"/>
                  <a:ext cx="290513" cy="675384"/>
                </a:xfrm>
                <a:custGeom>
                  <a:avLst/>
                  <a:gdLst>
                    <a:gd name="connsiteX0" fmla="*/ 0 w 290513"/>
                    <a:gd name="connsiteY0" fmla="*/ 333490 h 683535"/>
                    <a:gd name="connsiteX1" fmla="*/ 16669 w 290513"/>
                    <a:gd name="connsiteY1" fmla="*/ 162040 h 683535"/>
                    <a:gd name="connsiteX2" fmla="*/ 42863 w 290513"/>
                    <a:gd name="connsiteY2" fmla="*/ 28690 h 683535"/>
                    <a:gd name="connsiteX3" fmla="*/ 76200 w 290513"/>
                    <a:gd name="connsiteY3" fmla="*/ 2496 h 683535"/>
                    <a:gd name="connsiteX4" fmla="*/ 111919 w 290513"/>
                    <a:gd name="connsiteY4" fmla="*/ 69171 h 683535"/>
                    <a:gd name="connsiteX5" fmla="*/ 128588 w 290513"/>
                    <a:gd name="connsiteY5" fmla="*/ 212046 h 683535"/>
                    <a:gd name="connsiteX6" fmla="*/ 147638 w 290513"/>
                    <a:gd name="connsiteY6" fmla="*/ 393021 h 683535"/>
                    <a:gd name="connsiteX7" fmla="*/ 164307 w 290513"/>
                    <a:gd name="connsiteY7" fmla="*/ 519227 h 683535"/>
                    <a:gd name="connsiteX8" fmla="*/ 202407 w 290513"/>
                    <a:gd name="connsiteY8" fmla="*/ 662102 h 683535"/>
                    <a:gd name="connsiteX9" fmla="*/ 228600 w 290513"/>
                    <a:gd name="connsiteY9" fmla="*/ 676390 h 683535"/>
                    <a:gd name="connsiteX10" fmla="*/ 259557 w 290513"/>
                    <a:gd name="connsiteY10" fmla="*/ 597809 h 683535"/>
                    <a:gd name="connsiteX11" fmla="*/ 276225 w 290513"/>
                    <a:gd name="connsiteY11" fmla="*/ 476365 h 683535"/>
                    <a:gd name="connsiteX12" fmla="*/ 278607 w 290513"/>
                    <a:gd name="connsiteY12" fmla="*/ 331109 h 683535"/>
                    <a:gd name="connsiteX13" fmla="*/ 290513 w 290513"/>
                    <a:gd name="connsiteY13" fmla="*/ 202521 h 683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90513" h="683535">
                      <a:moveTo>
                        <a:pt x="0" y="333490"/>
                      </a:moveTo>
                      <a:cubicBezTo>
                        <a:pt x="4762" y="273165"/>
                        <a:pt x="9525" y="212840"/>
                        <a:pt x="16669" y="162040"/>
                      </a:cubicBezTo>
                      <a:cubicBezTo>
                        <a:pt x="23813" y="111240"/>
                        <a:pt x="32941" y="55281"/>
                        <a:pt x="42863" y="28690"/>
                      </a:cubicBezTo>
                      <a:cubicBezTo>
                        <a:pt x="52785" y="2099"/>
                        <a:pt x="64691" y="-4251"/>
                        <a:pt x="76200" y="2496"/>
                      </a:cubicBezTo>
                      <a:cubicBezTo>
                        <a:pt x="87709" y="9243"/>
                        <a:pt x="103188" y="34246"/>
                        <a:pt x="111919" y="69171"/>
                      </a:cubicBezTo>
                      <a:cubicBezTo>
                        <a:pt x="120650" y="104096"/>
                        <a:pt x="122635" y="158071"/>
                        <a:pt x="128588" y="212046"/>
                      </a:cubicBezTo>
                      <a:cubicBezTo>
                        <a:pt x="134541" y="266021"/>
                        <a:pt x="141685" y="341824"/>
                        <a:pt x="147638" y="393021"/>
                      </a:cubicBezTo>
                      <a:cubicBezTo>
                        <a:pt x="153591" y="444218"/>
                        <a:pt x="155179" y="474380"/>
                        <a:pt x="164307" y="519227"/>
                      </a:cubicBezTo>
                      <a:cubicBezTo>
                        <a:pt x="173435" y="564074"/>
                        <a:pt x="191692" y="635908"/>
                        <a:pt x="202407" y="662102"/>
                      </a:cubicBezTo>
                      <a:cubicBezTo>
                        <a:pt x="213122" y="688296"/>
                        <a:pt x="219075" y="687105"/>
                        <a:pt x="228600" y="676390"/>
                      </a:cubicBezTo>
                      <a:cubicBezTo>
                        <a:pt x="238125" y="665675"/>
                        <a:pt x="251620" y="631146"/>
                        <a:pt x="259557" y="597809"/>
                      </a:cubicBezTo>
                      <a:cubicBezTo>
                        <a:pt x="267494" y="564472"/>
                        <a:pt x="273050" y="520815"/>
                        <a:pt x="276225" y="476365"/>
                      </a:cubicBezTo>
                      <a:cubicBezTo>
                        <a:pt x="279400" y="431915"/>
                        <a:pt x="276226" y="376750"/>
                        <a:pt x="278607" y="331109"/>
                      </a:cubicBezTo>
                      <a:cubicBezTo>
                        <a:pt x="280988" y="285468"/>
                        <a:pt x="285750" y="243994"/>
                        <a:pt x="290513" y="202521"/>
                      </a:cubicBezTo>
                    </a:path>
                  </a:pathLst>
                </a:custGeom>
                <a:grpFill/>
                <a:ln w="1270">
                  <a:solidFill>
                    <a:schemeClr val="tx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78" name="组合 77"/>
                <p:cNvGrpSpPr/>
                <p:nvPr/>
              </p:nvGrpSpPr>
              <p:grpSpPr>
                <a:xfrm>
                  <a:off x="4094524" y="729218"/>
                  <a:ext cx="570567" cy="675384"/>
                  <a:chOff x="3536398" y="738827"/>
                  <a:chExt cx="570567" cy="675384"/>
                </a:xfrm>
                <a:grpFill/>
              </p:grpSpPr>
              <p:sp>
                <p:nvSpPr>
                  <p:cNvPr id="79" name="任意多边形 78"/>
                  <p:cNvSpPr/>
                  <p:nvPr/>
                </p:nvSpPr>
                <p:spPr>
                  <a:xfrm>
                    <a:off x="3816451" y="738827"/>
                    <a:ext cx="290514" cy="675384"/>
                  </a:xfrm>
                  <a:custGeom>
                    <a:avLst/>
                    <a:gdLst>
                      <a:gd name="connsiteX0" fmla="*/ 0 w 290513"/>
                      <a:gd name="connsiteY0" fmla="*/ 333490 h 683535"/>
                      <a:gd name="connsiteX1" fmla="*/ 16669 w 290513"/>
                      <a:gd name="connsiteY1" fmla="*/ 162040 h 683535"/>
                      <a:gd name="connsiteX2" fmla="*/ 42863 w 290513"/>
                      <a:gd name="connsiteY2" fmla="*/ 28690 h 683535"/>
                      <a:gd name="connsiteX3" fmla="*/ 76200 w 290513"/>
                      <a:gd name="connsiteY3" fmla="*/ 2496 h 683535"/>
                      <a:gd name="connsiteX4" fmla="*/ 111919 w 290513"/>
                      <a:gd name="connsiteY4" fmla="*/ 69171 h 683535"/>
                      <a:gd name="connsiteX5" fmla="*/ 128588 w 290513"/>
                      <a:gd name="connsiteY5" fmla="*/ 212046 h 683535"/>
                      <a:gd name="connsiteX6" fmla="*/ 147638 w 290513"/>
                      <a:gd name="connsiteY6" fmla="*/ 393021 h 683535"/>
                      <a:gd name="connsiteX7" fmla="*/ 164307 w 290513"/>
                      <a:gd name="connsiteY7" fmla="*/ 519227 h 683535"/>
                      <a:gd name="connsiteX8" fmla="*/ 202407 w 290513"/>
                      <a:gd name="connsiteY8" fmla="*/ 662102 h 683535"/>
                      <a:gd name="connsiteX9" fmla="*/ 228600 w 290513"/>
                      <a:gd name="connsiteY9" fmla="*/ 676390 h 683535"/>
                      <a:gd name="connsiteX10" fmla="*/ 259557 w 290513"/>
                      <a:gd name="connsiteY10" fmla="*/ 597809 h 683535"/>
                      <a:gd name="connsiteX11" fmla="*/ 276225 w 290513"/>
                      <a:gd name="connsiteY11" fmla="*/ 476365 h 683535"/>
                      <a:gd name="connsiteX12" fmla="*/ 278607 w 290513"/>
                      <a:gd name="connsiteY12" fmla="*/ 331109 h 683535"/>
                      <a:gd name="connsiteX13" fmla="*/ 290513 w 290513"/>
                      <a:gd name="connsiteY13" fmla="*/ 202521 h 683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90513" h="683535">
                        <a:moveTo>
                          <a:pt x="0" y="333490"/>
                        </a:moveTo>
                        <a:cubicBezTo>
                          <a:pt x="4762" y="273165"/>
                          <a:pt x="9525" y="212840"/>
                          <a:pt x="16669" y="162040"/>
                        </a:cubicBezTo>
                        <a:cubicBezTo>
                          <a:pt x="23813" y="111240"/>
                          <a:pt x="32941" y="55281"/>
                          <a:pt x="42863" y="28690"/>
                        </a:cubicBezTo>
                        <a:cubicBezTo>
                          <a:pt x="52785" y="2099"/>
                          <a:pt x="64691" y="-4251"/>
                          <a:pt x="76200" y="2496"/>
                        </a:cubicBezTo>
                        <a:cubicBezTo>
                          <a:pt x="87709" y="9243"/>
                          <a:pt x="103188" y="34246"/>
                          <a:pt x="111919" y="69171"/>
                        </a:cubicBezTo>
                        <a:cubicBezTo>
                          <a:pt x="120650" y="104096"/>
                          <a:pt x="122635" y="158071"/>
                          <a:pt x="128588" y="212046"/>
                        </a:cubicBezTo>
                        <a:cubicBezTo>
                          <a:pt x="134541" y="266021"/>
                          <a:pt x="141685" y="341824"/>
                          <a:pt x="147638" y="393021"/>
                        </a:cubicBezTo>
                        <a:cubicBezTo>
                          <a:pt x="153591" y="444218"/>
                          <a:pt x="155179" y="474380"/>
                          <a:pt x="164307" y="519227"/>
                        </a:cubicBezTo>
                        <a:cubicBezTo>
                          <a:pt x="173435" y="564074"/>
                          <a:pt x="191692" y="635908"/>
                          <a:pt x="202407" y="662102"/>
                        </a:cubicBezTo>
                        <a:cubicBezTo>
                          <a:pt x="213122" y="688296"/>
                          <a:pt x="219075" y="687105"/>
                          <a:pt x="228600" y="676390"/>
                        </a:cubicBezTo>
                        <a:cubicBezTo>
                          <a:pt x="238125" y="665675"/>
                          <a:pt x="251620" y="631146"/>
                          <a:pt x="259557" y="597809"/>
                        </a:cubicBezTo>
                        <a:cubicBezTo>
                          <a:pt x="267494" y="564472"/>
                          <a:pt x="273050" y="520815"/>
                          <a:pt x="276225" y="476365"/>
                        </a:cubicBezTo>
                        <a:cubicBezTo>
                          <a:pt x="279400" y="431915"/>
                          <a:pt x="276226" y="376750"/>
                          <a:pt x="278607" y="331109"/>
                        </a:cubicBezTo>
                        <a:cubicBezTo>
                          <a:pt x="280988" y="285468"/>
                          <a:pt x="285750" y="243994"/>
                          <a:pt x="290513" y="202521"/>
                        </a:cubicBezTo>
                      </a:path>
                    </a:pathLst>
                  </a:custGeom>
                  <a:grpFill/>
                  <a:ln w="1270">
                    <a:solidFill>
                      <a:schemeClr val="tx1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0" name="任意多边形 79"/>
                  <p:cNvSpPr/>
                  <p:nvPr/>
                </p:nvSpPr>
                <p:spPr>
                  <a:xfrm>
                    <a:off x="3536398" y="738827"/>
                    <a:ext cx="290514" cy="675384"/>
                  </a:xfrm>
                  <a:custGeom>
                    <a:avLst/>
                    <a:gdLst>
                      <a:gd name="connsiteX0" fmla="*/ 0 w 290513"/>
                      <a:gd name="connsiteY0" fmla="*/ 333490 h 683535"/>
                      <a:gd name="connsiteX1" fmla="*/ 16669 w 290513"/>
                      <a:gd name="connsiteY1" fmla="*/ 162040 h 683535"/>
                      <a:gd name="connsiteX2" fmla="*/ 42863 w 290513"/>
                      <a:gd name="connsiteY2" fmla="*/ 28690 h 683535"/>
                      <a:gd name="connsiteX3" fmla="*/ 76200 w 290513"/>
                      <a:gd name="connsiteY3" fmla="*/ 2496 h 683535"/>
                      <a:gd name="connsiteX4" fmla="*/ 111919 w 290513"/>
                      <a:gd name="connsiteY4" fmla="*/ 69171 h 683535"/>
                      <a:gd name="connsiteX5" fmla="*/ 128588 w 290513"/>
                      <a:gd name="connsiteY5" fmla="*/ 212046 h 683535"/>
                      <a:gd name="connsiteX6" fmla="*/ 147638 w 290513"/>
                      <a:gd name="connsiteY6" fmla="*/ 393021 h 683535"/>
                      <a:gd name="connsiteX7" fmla="*/ 164307 w 290513"/>
                      <a:gd name="connsiteY7" fmla="*/ 519227 h 683535"/>
                      <a:gd name="connsiteX8" fmla="*/ 202407 w 290513"/>
                      <a:gd name="connsiteY8" fmla="*/ 662102 h 683535"/>
                      <a:gd name="connsiteX9" fmla="*/ 228600 w 290513"/>
                      <a:gd name="connsiteY9" fmla="*/ 676390 h 683535"/>
                      <a:gd name="connsiteX10" fmla="*/ 259557 w 290513"/>
                      <a:gd name="connsiteY10" fmla="*/ 597809 h 683535"/>
                      <a:gd name="connsiteX11" fmla="*/ 276225 w 290513"/>
                      <a:gd name="connsiteY11" fmla="*/ 476365 h 683535"/>
                      <a:gd name="connsiteX12" fmla="*/ 278607 w 290513"/>
                      <a:gd name="connsiteY12" fmla="*/ 331109 h 683535"/>
                      <a:gd name="connsiteX13" fmla="*/ 290513 w 290513"/>
                      <a:gd name="connsiteY13" fmla="*/ 202521 h 683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90513" h="683535">
                        <a:moveTo>
                          <a:pt x="0" y="333490"/>
                        </a:moveTo>
                        <a:cubicBezTo>
                          <a:pt x="4762" y="273165"/>
                          <a:pt x="9525" y="212840"/>
                          <a:pt x="16669" y="162040"/>
                        </a:cubicBezTo>
                        <a:cubicBezTo>
                          <a:pt x="23813" y="111240"/>
                          <a:pt x="32941" y="55281"/>
                          <a:pt x="42863" y="28690"/>
                        </a:cubicBezTo>
                        <a:cubicBezTo>
                          <a:pt x="52785" y="2099"/>
                          <a:pt x="64691" y="-4251"/>
                          <a:pt x="76200" y="2496"/>
                        </a:cubicBezTo>
                        <a:cubicBezTo>
                          <a:pt x="87709" y="9243"/>
                          <a:pt x="103188" y="34246"/>
                          <a:pt x="111919" y="69171"/>
                        </a:cubicBezTo>
                        <a:cubicBezTo>
                          <a:pt x="120650" y="104096"/>
                          <a:pt x="122635" y="158071"/>
                          <a:pt x="128588" y="212046"/>
                        </a:cubicBezTo>
                        <a:cubicBezTo>
                          <a:pt x="134541" y="266021"/>
                          <a:pt x="141685" y="341824"/>
                          <a:pt x="147638" y="393021"/>
                        </a:cubicBezTo>
                        <a:cubicBezTo>
                          <a:pt x="153591" y="444218"/>
                          <a:pt x="155179" y="474380"/>
                          <a:pt x="164307" y="519227"/>
                        </a:cubicBezTo>
                        <a:cubicBezTo>
                          <a:pt x="173435" y="564074"/>
                          <a:pt x="191692" y="635908"/>
                          <a:pt x="202407" y="662102"/>
                        </a:cubicBezTo>
                        <a:cubicBezTo>
                          <a:pt x="213122" y="688296"/>
                          <a:pt x="219075" y="687105"/>
                          <a:pt x="228600" y="676390"/>
                        </a:cubicBezTo>
                        <a:cubicBezTo>
                          <a:pt x="238125" y="665675"/>
                          <a:pt x="251620" y="631146"/>
                          <a:pt x="259557" y="597809"/>
                        </a:cubicBezTo>
                        <a:cubicBezTo>
                          <a:pt x="267494" y="564472"/>
                          <a:pt x="273050" y="520815"/>
                          <a:pt x="276225" y="476365"/>
                        </a:cubicBezTo>
                        <a:cubicBezTo>
                          <a:pt x="279400" y="431915"/>
                          <a:pt x="276226" y="376750"/>
                          <a:pt x="278607" y="331109"/>
                        </a:cubicBezTo>
                        <a:cubicBezTo>
                          <a:pt x="280988" y="285468"/>
                          <a:pt x="285750" y="243994"/>
                          <a:pt x="290513" y="202521"/>
                        </a:cubicBezTo>
                      </a:path>
                    </a:pathLst>
                  </a:custGeom>
                  <a:grpFill/>
                  <a:ln w="1270">
                    <a:solidFill>
                      <a:schemeClr val="tx1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  <p:grpSp>
          <p:nvGrpSpPr>
            <p:cNvPr id="86" name="组合 85"/>
            <p:cNvGrpSpPr/>
            <p:nvPr/>
          </p:nvGrpSpPr>
          <p:grpSpPr>
            <a:xfrm>
              <a:off x="1524733" y="4356100"/>
              <a:ext cx="534771" cy="275891"/>
              <a:chOff x="4426923" y="709452"/>
              <a:chExt cx="584330" cy="326528"/>
            </a:xfrm>
            <a:noFill/>
          </p:grpSpPr>
          <p:grpSp>
            <p:nvGrpSpPr>
              <p:cNvPr id="87" name="组合 86"/>
              <p:cNvGrpSpPr/>
              <p:nvPr/>
            </p:nvGrpSpPr>
            <p:grpSpPr>
              <a:xfrm>
                <a:off x="4426923" y="713969"/>
                <a:ext cx="294654" cy="322011"/>
                <a:chOff x="3535043" y="729218"/>
                <a:chExt cx="1130049" cy="684993"/>
              </a:xfrm>
              <a:grpFill/>
            </p:grpSpPr>
            <p:sp>
              <p:nvSpPr>
                <p:cNvPr id="94" name="任意多边形 93"/>
                <p:cNvSpPr/>
                <p:nvPr/>
              </p:nvSpPr>
              <p:spPr>
                <a:xfrm>
                  <a:off x="3815073" y="738827"/>
                  <a:ext cx="290513" cy="675384"/>
                </a:xfrm>
                <a:custGeom>
                  <a:avLst/>
                  <a:gdLst>
                    <a:gd name="connsiteX0" fmla="*/ 0 w 290513"/>
                    <a:gd name="connsiteY0" fmla="*/ 333490 h 683535"/>
                    <a:gd name="connsiteX1" fmla="*/ 16669 w 290513"/>
                    <a:gd name="connsiteY1" fmla="*/ 162040 h 683535"/>
                    <a:gd name="connsiteX2" fmla="*/ 42863 w 290513"/>
                    <a:gd name="connsiteY2" fmla="*/ 28690 h 683535"/>
                    <a:gd name="connsiteX3" fmla="*/ 76200 w 290513"/>
                    <a:gd name="connsiteY3" fmla="*/ 2496 h 683535"/>
                    <a:gd name="connsiteX4" fmla="*/ 111919 w 290513"/>
                    <a:gd name="connsiteY4" fmla="*/ 69171 h 683535"/>
                    <a:gd name="connsiteX5" fmla="*/ 128588 w 290513"/>
                    <a:gd name="connsiteY5" fmla="*/ 212046 h 683535"/>
                    <a:gd name="connsiteX6" fmla="*/ 147638 w 290513"/>
                    <a:gd name="connsiteY6" fmla="*/ 393021 h 683535"/>
                    <a:gd name="connsiteX7" fmla="*/ 164307 w 290513"/>
                    <a:gd name="connsiteY7" fmla="*/ 519227 h 683535"/>
                    <a:gd name="connsiteX8" fmla="*/ 202407 w 290513"/>
                    <a:gd name="connsiteY8" fmla="*/ 662102 h 683535"/>
                    <a:gd name="connsiteX9" fmla="*/ 228600 w 290513"/>
                    <a:gd name="connsiteY9" fmla="*/ 676390 h 683535"/>
                    <a:gd name="connsiteX10" fmla="*/ 259557 w 290513"/>
                    <a:gd name="connsiteY10" fmla="*/ 597809 h 683535"/>
                    <a:gd name="connsiteX11" fmla="*/ 276225 w 290513"/>
                    <a:gd name="connsiteY11" fmla="*/ 476365 h 683535"/>
                    <a:gd name="connsiteX12" fmla="*/ 278607 w 290513"/>
                    <a:gd name="connsiteY12" fmla="*/ 331109 h 683535"/>
                    <a:gd name="connsiteX13" fmla="*/ 290513 w 290513"/>
                    <a:gd name="connsiteY13" fmla="*/ 202521 h 683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90513" h="683535">
                      <a:moveTo>
                        <a:pt x="0" y="333490"/>
                      </a:moveTo>
                      <a:cubicBezTo>
                        <a:pt x="4762" y="273165"/>
                        <a:pt x="9525" y="212840"/>
                        <a:pt x="16669" y="162040"/>
                      </a:cubicBezTo>
                      <a:cubicBezTo>
                        <a:pt x="23813" y="111240"/>
                        <a:pt x="32941" y="55281"/>
                        <a:pt x="42863" y="28690"/>
                      </a:cubicBezTo>
                      <a:cubicBezTo>
                        <a:pt x="52785" y="2099"/>
                        <a:pt x="64691" y="-4251"/>
                        <a:pt x="76200" y="2496"/>
                      </a:cubicBezTo>
                      <a:cubicBezTo>
                        <a:pt x="87709" y="9243"/>
                        <a:pt x="103188" y="34246"/>
                        <a:pt x="111919" y="69171"/>
                      </a:cubicBezTo>
                      <a:cubicBezTo>
                        <a:pt x="120650" y="104096"/>
                        <a:pt x="122635" y="158071"/>
                        <a:pt x="128588" y="212046"/>
                      </a:cubicBezTo>
                      <a:cubicBezTo>
                        <a:pt x="134541" y="266021"/>
                        <a:pt x="141685" y="341824"/>
                        <a:pt x="147638" y="393021"/>
                      </a:cubicBezTo>
                      <a:cubicBezTo>
                        <a:pt x="153591" y="444218"/>
                        <a:pt x="155179" y="474380"/>
                        <a:pt x="164307" y="519227"/>
                      </a:cubicBezTo>
                      <a:cubicBezTo>
                        <a:pt x="173435" y="564074"/>
                        <a:pt x="191692" y="635908"/>
                        <a:pt x="202407" y="662102"/>
                      </a:cubicBezTo>
                      <a:cubicBezTo>
                        <a:pt x="213122" y="688296"/>
                        <a:pt x="219075" y="687105"/>
                        <a:pt x="228600" y="676390"/>
                      </a:cubicBezTo>
                      <a:cubicBezTo>
                        <a:pt x="238125" y="665675"/>
                        <a:pt x="251620" y="631146"/>
                        <a:pt x="259557" y="597809"/>
                      </a:cubicBezTo>
                      <a:cubicBezTo>
                        <a:pt x="267494" y="564472"/>
                        <a:pt x="273050" y="520815"/>
                        <a:pt x="276225" y="476365"/>
                      </a:cubicBezTo>
                      <a:cubicBezTo>
                        <a:pt x="279400" y="431915"/>
                        <a:pt x="276226" y="376750"/>
                        <a:pt x="278607" y="331109"/>
                      </a:cubicBezTo>
                      <a:cubicBezTo>
                        <a:pt x="280988" y="285468"/>
                        <a:pt x="285750" y="243994"/>
                        <a:pt x="290513" y="202521"/>
                      </a:cubicBezTo>
                    </a:path>
                  </a:pathLst>
                </a:custGeom>
                <a:grpFill/>
                <a:ln w="127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7" name="任意多边形 96"/>
                <p:cNvSpPr/>
                <p:nvPr/>
              </p:nvSpPr>
              <p:spPr>
                <a:xfrm>
                  <a:off x="3535043" y="738827"/>
                  <a:ext cx="290513" cy="675384"/>
                </a:xfrm>
                <a:custGeom>
                  <a:avLst/>
                  <a:gdLst>
                    <a:gd name="connsiteX0" fmla="*/ 0 w 290513"/>
                    <a:gd name="connsiteY0" fmla="*/ 333490 h 683535"/>
                    <a:gd name="connsiteX1" fmla="*/ 16669 w 290513"/>
                    <a:gd name="connsiteY1" fmla="*/ 162040 h 683535"/>
                    <a:gd name="connsiteX2" fmla="*/ 42863 w 290513"/>
                    <a:gd name="connsiteY2" fmla="*/ 28690 h 683535"/>
                    <a:gd name="connsiteX3" fmla="*/ 76200 w 290513"/>
                    <a:gd name="connsiteY3" fmla="*/ 2496 h 683535"/>
                    <a:gd name="connsiteX4" fmla="*/ 111919 w 290513"/>
                    <a:gd name="connsiteY4" fmla="*/ 69171 h 683535"/>
                    <a:gd name="connsiteX5" fmla="*/ 128588 w 290513"/>
                    <a:gd name="connsiteY5" fmla="*/ 212046 h 683535"/>
                    <a:gd name="connsiteX6" fmla="*/ 147638 w 290513"/>
                    <a:gd name="connsiteY6" fmla="*/ 393021 h 683535"/>
                    <a:gd name="connsiteX7" fmla="*/ 164307 w 290513"/>
                    <a:gd name="connsiteY7" fmla="*/ 519227 h 683535"/>
                    <a:gd name="connsiteX8" fmla="*/ 202407 w 290513"/>
                    <a:gd name="connsiteY8" fmla="*/ 662102 h 683535"/>
                    <a:gd name="connsiteX9" fmla="*/ 228600 w 290513"/>
                    <a:gd name="connsiteY9" fmla="*/ 676390 h 683535"/>
                    <a:gd name="connsiteX10" fmla="*/ 259557 w 290513"/>
                    <a:gd name="connsiteY10" fmla="*/ 597809 h 683535"/>
                    <a:gd name="connsiteX11" fmla="*/ 276225 w 290513"/>
                    <a:gd name="connsiteY11" fmla="*/ 476365 h 683535"/>
                    <a:gd name="connsiteX12" fmla="*/ 278607 w 290513"/>
                    <a:gd name="connsiteY12" fmla="*/ 331109 h 683535"/>
                    <a:gd name="connsiteX13" fmla="*/ 290513 w 290513"/>
                    <a:gd name="connsiteY13" fmla="*/ 202521 h 683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90513" h="683535">
                      <a:moveTo>
                        <a:pt x="0" y="333490"/>
                      </a:moveTo>
                      <a:cubicBezTo>
                        <a:pt x="4762" y="273165"/>
                        <a:pt x="9525" y="212840"/>
                        <a:pt x="16669" y="162040"/>
                      </a:cubicBezTo>
                      <a:cubicBezTo>
                        <a:pt x="23813" y="111240"/>
                        <a:pt x="32941" y="55281"/>
                        <a:pt x="42863" y="28690"/>
                      </a:cubicBezTo>
                      <a:cubicBezTo>
                        <a:pt x="52785" y="2099"/>
                        <a:pt x="64691" y="-4251"/>
                        <a:pt x="76200" y="2496"/>
                      </a:cubicBezTo>
                      <a:cubicBezTo>
                        <a:pt x="87709" y="9243"/>
                        <a:pt x="103188" y="34246"/>
                        <a:pt x="111919" y="69171"/>
                      </a:cubicBezTo>
                      <a:cubicBezTo>
                        <a:pt x="120650" y="104096"/>
                        <a:pt x="122635" y="158071"/>
                        <a:pt x="128588" y="212046"/>
                      </a:cubicBezTo>
                      <a:cubicBezTo>
                        <a:pt x="134541" y="266021"/>
                        <a:pt x="141685" y="341824"/>
                        <a:pt x="147638" y="393021"/>
                      </a:cubicBezTo>
                      <a:cubicBezTo>
                        <a:pt x="153591" y="444218"/>
                        <a:pt x="155179" y="474380"/>
                        <a:pt x="164307" y="519227"/>
                      </a:cubicBezTo>
                      <a:cubicBezTo>
                        <a:pt x="173435" y="564074"/>
                        <a:pt x="191692" y="635908"/>
                        <a:pt x="202407" y="662102"/>
                      </a:cubicBezTo>
                      <a:cubicBezTo>
                        <a:pt x="213122" y="688296"/>
                        <a:pt x="219075" y="687105"/>
                        <a:pt x="228600" y="676390"/>
                      </a:cubicBezTo>
                      <a:cubicBezTo>
                        <a:pt x="238125" y="665675"/>
                        <a:pt x="251620" y="631146"/>
                        <a:pt x="259557" y="597809"/>
                      </a:cubicBezTo>
                      <a:cubicBezTo>
                        <a:pt x="267494" y="564472"/>
                        <a:pt x="273050" y="520815"/>
                        <a:pt x="276225" y="476365"/>
                      </a:cubicBezTo>
                      <a:cubicBezTo>
                        <a:pt x="279400" y="431915"/>
                        <a:pt x="276226" y="376750"/>
                        <a:pt x="278607" y="331109"/>
                      </a:cubicBezTo>
                      <a:cubicBezTo>
                        <a:pt x="280988" y="285468"/>
                        <a:pt x="285750" y="243994"/>
                        <a:pt x="290513" y="202521"/>
                      </a:cubicBezTo>
                    </a:path>
                  </a:pathLst>
                </a:custGeom>
                <a:grpFill/>
                <a:ln w="127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98" name="组合 97"/>
                <p:cNvGrpSpPr/>
                <p:nvPr/>
              </p:nvGrpSpPr>
              <p:grpSpPr>
                <a:xfrm>
                  <a:off x="4094549" y="729218"/>
                  <a:ext cx="570543" cy="675384"/>
                  <a:chOff x="3536423" y="738827"/>
                  <a:chExt cx="570543" cy="675384"/>
                </a:xfrm>
                <a:grpFill/>
              </p:grpSpPr>
              <p:sp>
                <p:nvSpPr>
                  <p:cNvPr id="99" name="任意多边形 98"/>
                  <p:cNvSpPr/>
                  <p:nvPr/>
                </p:nvSpPr>
                <p:spPr>
                  <a:xfrm>
                    <a:off x="3816453" y="738827"/>
                    <a:ext cx="290513" cy="675384"/>
                  </a:xfrm>
                  <a:custGeom>
                    <a:avLst/>
                    <a:gdLst>
                      <a:gd name="connsiteX0" fmla="*/ 0 w 290513"/>
                      <a:gd name="connsiteY0" fmla="*/ 333490 h 683535"/>
                      <a:gd name="connsiteX1" fmla="*/ 16669 w 290513"/>
                      <a:gd name="connsiteY1" fmla="*/ 162040 h 683535"/>
                      <a:gd name="connsiteX2" fmla="*/ 42863 w 290513"/>
                      <a:gd name="connsiteY2" fmla="*/ 28690 h 683535"/>
                      <a:gd name="connsiteX3" fmla="*/ 76200 w 290513"/>
                      <a:gd name="connsiteY3" fmla="*/ 2496 h 683535"/>
                      <a:gd name="connsiteX4" fmla="*/ 111919 w 290513"/>
                      <a:gd name="connsiteY4" fmla="*/ 69171 h 683535"/>
                      <a:gd name="connsiteX5" fmla="*/ 128588 w 290513"/>
                      <a:gd name="connsiteY5" fmla="*/ 212046 h 683535"/>
                      <a:gd name="connsiteX6" fmla="*/ 147638 w 290513"/>
                      <a:gd name="connsiteY6" fmla="*/ 393021 h 683535"/>
                      <a:gd name="connsiteX7" fmla="*/ 164307 w 290513"/>
                      <a:gd name="connsiteY7" fmla="*/ 519227 h 683535"/>
                      <a:gd name="connsiteX8" fmla="*/ 202407 w 290513"/>
                      <a:gd name="connsiteY8" fmla="*/ 662102 h 683535"/>
                      <a:gd name="connsiteX9" fmla="*/ 228600 w 290513"/>
                      <a:gd name="connsiteY9" fmla="*/ 676390 h 683535"/>
                      <a:gd name="connsiteX10" fmla="*/ 259557 w 290513"/>
                      <a:gd name="connsiteY10" fmla="*/ 597809 h 683535"/>
                      <a:gd name="connsiteX11" fmla="*/ 276225 w 290513"/>
                      <a:gd name="connsiteY11" fmla="*/ 476365 h 683535"/>
                      <a:gd name="connsiteX12" fmla="*/ 278607 w 290513"/>
                      <a:gd name="connsiteY12" fmla="*/ 331109 h 683535"/>
                      <a:gd name="connsiteX13" fmla="*/ 290513 w 290513"/>
                      <a:gd name="connsiteY13" fmla="*/ 202521 h 683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90513" h="683535">
                        <a:moveTo>
                          <a:pt x="0" y="333490"/>
                        </a:moveTo>
                        <a:cubicBezTo>
                          <a:pt x="4762" y="273165"/>
                          <a:pt x="9525" y="212840"/>
                          <a:pt x="16669" y="162040"/>
                        </a:cubicBezTo>
                        <a:cubicBezTo>
                          <a:pt x="23813" y="111240"/>
                          <a:pt x="32941" y="55281"/>
                          <a:pt x="42863" y="28690"/>
                        </a:cubicBezTo>
                        <a:cubicBezTo>
                          <a:pt x="52785" y="2099"/>
                          <a:pt x="64691" y="-4251"/>
                          <a:pt x="76200" y="2496"/>
                        </a:cubicBezTo>
                        <a:cubicBezTo>
                          <a:pt x="87709" y="9243"/>
                          <a:pt x="103188" y="34246"/>
                          <a:pt x="111919" y="69171"/>
                        </a:cubicBezTo>
                        <a:cubicBezTo>
                          <a:pt x="120650" y="104096"/>
                          <a:pt x="122635" y="158071"/>
                          <a:pt x="128588" y="212046"/>
                        </a:cubicBezTo>
                        <a:cubicBezTo>
                          <a:pt x="134541" y="266021"/>
                          <a:pt x="141685" y="341824"/>
                          <a:pt x="147638" y="393021"/>
                        </a:cubicBezTo>
                        <a:cubicBezTo>
                          <a:pt x="153591" y="444218"/>
                          <a:pt x="155179" y="474380"/>
                          <a:pt x="164307" y="519227"/>
                        </a:cubicBezTo>
                        <a:cubicBezTo>
                          <a:pt x="173435" y="564074"/>
                          <a:pt x="191692" y="635908"/>
                          <a:pt x="202407" y="662102"/>
                        </a:cubicBezTo>
                        <a:cubicBezTo>
                          <a:pt x="213122" y="688296"/>
                          <a:pt x="219075" y="687105"/>
                          <a:pt x="228600" y="676390"/>
                        </a:cubicBezTo>
                        <a:cubicBezTo>
                          <a:pt x="238125" y="665675"/>
                          <a:pt x="251620" y="631146"/>
                          <a:pt x="259557" y="597809"/>
                        </a:cubicBezTo>
                        <a:cubicBezTo>
                          <a:pt x="267494" y="564472"/>
                          <a:pt x="273050" y="520815"/>
                          <a:pt x="276225" y="476365"/>
                        </a:cubicBezTo>
                        <a:cubicBezTo>
                          <a:pt x="279400" y="431915"/>
                          <a:pt x="276226" y="376750"/>
                          <a:pt x="278607" y="331109"/>
                        </a:cubicBezTo>
                        <a:cubicBezTo>
                          <a:pt x="280988" y="285468"/>
                          <a:pt x="285750" y="243994"/>
                          <a:pt x="290513" y="202521"/>
                        </a:cubicBezTo>
                      </a:path>
                    </a:pathLst>
                  </a:custGeom>
                  <a:grpFill/>
                  <a:ln w="127">
                    <a:solidFill>
                      <a:schemeClr val="tx1"/>
                    </a:solidFill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0" name="任意多边形 99"/>
                  <p:cNvSpPr/>
                  <p:nvPr/>
                </p:nvSpPr>
                <p:spPr>
                  <a:xfrm>
                    <a:off x="3536423" y="738827"/>
                    <a:ext cx="290513" cy="675384"/>
                  </a:xfrm>
                  <a:custGeom>
                    <a:avLst/>
                    <a:gdLst>
                      <a:gd name="connsiteX0" fmla="*/ 0 w 290513"/>
                      <a:gd name="connsiteY0" fmla="*/ 333490 h 683535"/>
                      <a:gd name="connsiteX1" fmla="*/ 16669 w 290513"/>
                      <a:gd name="connsiteY1" fmla="*/ 162040 h 683535"/>
                      <a:gd name="connsiteX2" fmla="*/ 42863 w 290513"/>
                      <a:gd name="connsiteY2" fmla="*/ 28690 h 683535"/>
                      <a:gd name="connsiteX3" fmla="*/ 76200 w 290513"/>
                      <a:gd name="connsiteY3" fmla="*/ 2496 h 683535"/>
                      <a:gd name="connsiteX4" fmla="*/ 111919 w 290513"/>
                      <a:gd name="connsiteY4" fmla="*/ 69171 h 683535"/>
                      <a:gd name="connsiteX5" fmla="*/ 128588 w 290513"/>
                      <a:gd name="connsiteY5" fmla="*/ 212046 h 683535"/>
                      <a:gd name="connsiteX6" fmla="*/ 147638 w 290513"/>
                      <a:gd name="connsiteY6" fmla="*/ 393021 h 683535"/>
                      <a:gd name="connsiteX7" fmla="*/ 164307 w 290513"/>
                      <a:gd name="connsiteY7" fmla="*/ 519227 h 683535"/>
                      <a:gd name="connsiteX8" fmla="*/ 202407 w 290513"/>
                      <a:gd name="connsiteY8" fmla="*/ 662102 h 683535"/>
                      <a:gd name="connsiteX9" fmla="*/ 228600 w 290513"/>
                      <a:gd name="connsiteY9" fmla="*/ 676390 h 683535"/>
                      <a:gd name="connsiteX10" fmla="*/ 259557 w 290513"/>
                      <a:gd name="connsiteY10" fmla="*/ 597809 h 683535"/>
                      <a:gd name="connsiteX11" fmla="*/ 276225 w 290513"/>
                      <a:gd name="connsiteY11" fmla="*/ 476365 h 683535"/>
                      <a:gd name="connsiteX12" fmla="*/ 278607 w 290513"/>
                      <a:gd name="connsiteY12" fmla="*/ 331109 h 683535"/>
                      <a:gd name="connsiteX13" fmla="*/ 290513 w 290513"/>
                      <a:gd name="connsiteY13" fmla="*/ 202521 h 683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90513" h="683535">
                        <a:moveTo>
                          <a:pt x="0" y="333490"/>
                        </a:moveTo>
                        <a:cubicBezTo>
                          <a:pt x="4762" y="273165"/>
                          <a:pt x="9525" y="212840"/>
                          <a:pt x="16669" y="162040"/>
                        </a:cubicBezTo>
                        <a:cubicBezTo>
                          <a:pt x="23813" y="111240"/>
                          <a:pt x="32941" y="55281"/>
                          <a:pt x="42863" y="28690"/>
                        </a:cubicBezTo>
                        <a:cubicBezTo>
                          <a:pt x="52785" y="2099"/>
                          <a:pt x="64691" y="-4251"/>
                          <a:pt x="76200" y="2496"/>
                        </a:cubicBezTo>
                        <a:cubicBezTo>
                          <a:pt x="87709" y="9243"/>
                          <a:pt x="103188" y="34246"/>
                          <a:pt x="111919" y="69171"/>
                        </a:cubicBezTo>
                        <a:cubicBezTo>
                          <a:pt x="120650" y="104096"/>
                          <a:pt x="122635" y="158071"/>
                          <a:pt x="128588" y="212046"/>
                        </a:cubicBezTo>
                        <a:cubicBezTo>
                          <a:pt x="134541" y="266021"/>
                          <a:pt x="141685" y="341824"/>
                          <a:pt x="147638" y="393021"/>
                        </a:cubicBezTo>
                        <a:cubicBezTo>
                          <a:pt x="153591" y="444218"/>
                          <a:pt x="155179" y="474380"/>
                          <a:pt x="164307" y="519227"/>
                        </a:cubicBezTo>
                        <a:cubicBezTo>
                          <a:pt x="173435" y="564074"/>
                          <a:pt x="191692" y="635908"/>
                          <a:pt x="202407" y="662102"/>
                        </a:cubicBezTo>
                        <a:cubicBezTo>
                          <a:pt x="213122" y="688296"/>
                          <a:pt x="219075" y="687105"/>
                          <a:pt x="228600" y="676390"/>
                        </a:cubicBezTo>
                        <a:cubicBezTo>
                          <a:pt x="238125" y="665675"/>
                          <a:pt x="251620" y="631146"/>
                          <a:pt x="259557" y="597809"/>
                        </a:cubicBezTo>
                        <a:cubicBezTo>
                          <a:pt x="267494" y="564472"/>
                          <a:pt x="273050" y="520815"/>
                          <a:pt x="276225" y="476365"/>
                        </a:cubicBezTo>
                        <a:cubicBezTo>
                          <a:pt x="279400" y="431915"/>
                          <a:pt x="276226" y="376750"/>
                          <a:pt x="278607" y="331109"/>
                        </a:cubicBezTo>
                        <a:cubicBezTo>
                          <a:pt x="280988" y="285468"/>
                          <a:pt x="285750" y="243994"/>
                          <a:pt x="290513" y="202521"/>
                        </a:cubicBezTo>
                      </a:path>
                    </a:pathLst>
                  </a:custGeom>
                  <a:grpFill/>
                  <a:ln w="127">
                    <a:solidFill>
                      <a:schemeClr val="tx1"/>
                    </a:solidFill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88" name="组合 87"/>
              <p:cNvGrpSpPr/>
              <p:nvPr/>
            </p:nvGrpSpPr>
            <p:grpSpPr>
              <a:xfrm>
                <a:off x="4716599" y="709452"/>
                <a:ext cx="294654" cy="322011"/>
                <a:chOff x="3535043" y="729218"/>
                <a:chExt cx="1130048" cy="684993"/>
              </a:xfrm>
              <a:grpFill/>
            </p:grpSpPr>
            <p:sp>
              <p:nvSpPr>
                <p:cNvPr id="89" name="任意多边形 88"/>
                <p:cNvSpPr/>
                <p:nvPr/>
              </p:nvSpPr>
              <p:spPr>
                <a:xfrm>
                  <a:off x="3815048" y="738827"/>
                  <a:ext cx="290515" cy="675384"/>
                </a:xfrm>
                <a:custGeom>
                  <a:avLst/>
                  <a:gdLst>
                    <a:gd name="connsiteX0" fmla="*/ 0 w 290513"/>
                    <a:gd name="connsiteY0" fmla="*/ 333490 h 683535"/>
                    <a:gd name="connsiteX1" fmla="*/ 16669 w 290513"/>
                    <a:gd name="connsiteY1" fmla="*/ 162040 h 683535"/>
                    <a:gd name="connsiteX2" fmla="*/ 42863 w 290513"/>
                    <a:gd name="connsiteY2" fmla="*/ 28690 h 683535"/>
                    <a:gd name="connsiteX3" fmla="*/ 76200 w 290513"/>
                    <a:gd name="connsiteY3" fmla="*/ 2496 h 683535"/>
                    <a:gd name="connsiteX4" fmla="*/ 111919 w 290513"/>
                    <a:gd name="connsiteY4" fmla="*/ 69171 h 683535"/>
                    <a:gd name="connsiteX5" fmla="*/ 128588 w 290513"/>
                    <a:gd name="connsiteY5" fmla="*/ 212046 h 683535"/>
                    <a:gd name="connsiteX6" fmla="*/ 147638 w 290513"/>
                    <a:gd name="connsiteY6" fmla="*/ 393021 h 683535"/>
                    <a:gd name="connsiteX7" fmla="*/ 164307 w 290513"/>
                    <a:gd name="connsiteY7" fmla="*/ 519227 h 683535"/>
                    <a:gd name="connsiteX8" fmla="*/ 202407 w 290513"/>
                    <a:gd name="connsiteY8" fmla="*/ 662102 h 683535"/>
                    <a:gd name="connsiteX9" fmla="*/ 228600 w 290513"/>
                    <a:gd name="connsiteY9" fmla="*/ 676390 h 683535"/>
                    <a:gd name="connsiteX10" fmla="*/ 259557 w 290513"/>
                    <a:gd name="connsiteY10" fmla="*/ 597809 h 683535"/>
                    <a:gd name="connsiteX11" fmla="*/ 276225 w 290513"/>
                    <a:gd name="connsiteY11" fmla="*/ 476365 h 683535"/>
                    <a:gd name="connsiteX12" fmla="*/ 278607 w 290513"/>
                    <a:gd name="connsiteY12" fmla="*/ 331109 h 683535"/>
                    <a:gd name="connsiteX13" fmla="*/ 290513 w 290513"/>
                    <a:gd name="connsiteY13" fmla="*/ 202521 h 683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90513" h="683535">
                      <a:moveTo>
                        <a:pt x="0" y="333490"/>
                      </a:moveTo>
                      <a:cubicBezTo>
                        <a:pt x="4762" y="273165"/>
                        <a:pt x="9525" y="212840"/>
                        <a:pt x="16669" y="162040"/>
                      </a:cubicBezTo>
                      <a:cubicBezTo>
                        <a:pt x="23813" y="111240"/>
                        <a:pt x="32941" y="55281"/>
                        <a:pt x="42863" y="28690"/>
                      </a:cubicBezTo>
                      <a:cubicBezTo>
                        <a:pt x="52785" y="2099"/>
                        <a:pt x="64691" y="-4251"/>
                        <a:pt x="76200" y="2496"/>
                      </a:cubicBezTo>
                      <a:cubicBezTo>
                        <a:pt x="87709" y="9243"/>
                        <a:pt x="103188" y="34246"/>
                        <a:pt x="111919" y="69171"/>
                      </a:cubicBezTo>
                      <a:cubicBezTo>
                        <a:pt x="120650" y="104096"/>
                        <a:pt x="122635" y="158071"/>
                        <a:pt x="128588" y="212046"/>
                      </a:cubicBezTo>
                      <a:cubicBezTo>
                        <a:pt x="134541" y="266021"/>
                        <a:pt x="141685" y="341824"/>
                        <a:pt x="147638" y="393021"/>
                      </a:cubicBezTo>
                      <a:cubicBezTo>
                        <a:pt x="153591" y="444218"/>
                        <a:pt x="155179" y="474380"/>
                        <a:pt x="164307" y="519227"/>
                      </a:cubicBezTo>
                      <a:cubicBezTo>
                        <a:pt x="173435" y="564074"/>
                        <a:pt x="191692" y="635908"/>
                        <a:pt x="202407" y="662102"/>
                      </a:cubicBezTo>
                      <a:cubicBezTo>
                        <a:pt x="213122" y="688296"/>
                        <a:pt x="219075" y="687105"/>
                        <a:pt x="228600" y="676390"/>
                      </a:cubicBezTo>
                      <a:cubicBezTo>
                        <a:pt x="238125" y="665675"/>
                        <a:pt x="251620" y="631146"/>
                        <a:pt x="259557" y="597809"/>
                      </a:cubicBezTo>
                      <a:cubicBezTo>
                        <a:pt x="267494" y="564472"/>
                        <a:pt x="273050" y="520815"/>
                        <a:pt x="276225" y="476365"/>
                      </a:cubicBezTo>
                      <a:cubicBezTo>
                        <a:pt x="279400" y="431915"/>
                        <a:pt x="276226" y="376750"/>
                        <a:pt x="278607" y="331109"/>
                      </a:cubicBezTo>
                      <a:cubicBezTo>
                        <a:pt x="280988" y="285468"/>
                        <a:pt x="285750" y="243994"/>
                        <a:pt x="290513" y="202521"/>
                      </a:cubicBezTo>
                    </a:path>
                  </a:pathLst>
                </a:custGeom>
                <a:grpFill/>
                <a:ln w="127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0" name="任意多边形 89"/>
                <p:cNvSpPr/>
                <p:nvPr/>
              </p:nvSpPr>
              <p:spPr>
                <a:xfrm>
                  <a:off x="3535043" y="738827"/>
                  <a:ext cx="290513" cy="675384"/>
                </a:xfrm>
                <a:custGeom>
                  <a:avLst/>
                  <a:gdLst>
                    <a:gd name="connsiteX0" fmla="*/ 0 w 290513"/>
                    <a:gd name="connsiteY0" fmla="*/ 333490 h 683535"/>
                    <a:gd name="connsiteX1" fmla="*/ 16669 w 290513"/>
                    <a:gd name="connsiteY1" fmla="*/ 162040 h 683535"/>
                    <a:gd name="connsiteX2" fmla="*/ 42863 w 290513"/>
                    <a:gd name="connsiteY2" fmla="*/ 28690 h 683535"/>
                    <a:gd name="connsiteX3" fmla="*/ 76200 w 290513"/>
                    <a:gd name="connsiteY3" fmla="*/ 2496 h 683535"/>
                    <a:gd name="connsiteX4" fmla="*/ 111919 w 290513"/>
                    <a:gd name="connsiteY4" fmla="*/ 69171 h 683535"/>
                    <a:gd name="connsiteX5" fmla="*/ 128588 w 290513"/>
                    <a:gd name="connsiteY5" fmla="*/ 212046 h 683535"/>
                    <a:gd name="connsiteX6" fmla="*/ 147638 w 290513"/>
                    <a:gd name="connsiteY6" fmla="*/ 393021 h 683535"/>
                    <a:gd name="connsiteX7" fmla="*/ 164307 w 290513"/>
                    <a:gd name="connsiteY7" fmla="*/ 519227 h 683535"/>
                    <a:gd name="connsiteX8" fmla="*/ 202407 w 290513"/>
                    <a:gd name="connsiteY8" fmla="*/ 662102 h 683535"/>
                    <a:gd name="connsiteX9" fmla="*/ 228600 w 290513"/>
                    <a:gd name="connsiteY9" fmla="*/ 676390 h 683535"/>
                    <a:gd name="connsiteX10" fmla="*/ 259557 w 290513"/>
                    <a:gd name="connsiteY10" fmla="*/ 597809 h 683535"/>
                    <a:gd name="connsiteX11" fmla="*/ 276225 w 290513"/>
                    <a:gd name="connsiteY11" fmla="*/ 476365 h 683535"/>
                    <a:gd name="connsiteX12" fmla="*/ 278607 w 290513"/>
                    <a:gd name="connsiteY12" fmla="*/ 331109 h 683535"/>
                    <a:gd name="connsiteX13" fmla="*/ 290513 w 290513"/>
                    <a:gd name="connsiteY13" fmla="*/ 202521 h 683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90513" h="683535">
                      <a:moveTo>
                        <a:pt x="0" y="333490"/>
                      </a:moveTo>
                      <a:cubicBezTo>
                        <a:pt x="4762" y="273165"/>
                        <a:pt x="9525" y="212840"/>
                        <a:pt x="16669" y="162040"/>
                      </a:cubicBezTo>
                      <a:cubicBezTo>
                        <a:pt x="23813" y="111240"/>
                        <a:pt x="32941" y="55281"/>
                        <a:pt x="42863" y="28690"/>
                      </a:cubicBezTo>
                      <a:cubicBezTo>
                        <a:pt x="52785" y="2099"/>
                        <a:pt x="64691" y="-4251"/>
                        <a:pt x="76200" y="2496"/>
                      </a:cubicBezTo>
                      <a:cubicBezTo>
                        <a:pt x="87709" y="9243"/>
                        <a:pt x="103188" y="34246"/>
                        <a:pt x="111919" y="69171"/>
                      </a:cubicBezTo>
                      <a:cubicBezTo>
                        <a:pt x="120650" y="104096"/>
                        <a:pt x="122635" y="158071"/>
                        <a:pt x="128588" y="212046"/>
                      </a:cubicBezTo>
                      <a:cubicBezTo>
                        <a:pt x="134541" y="266021"/>
                        <a:pt x="141685" y="341824"/>
                        <a:pt x="147638" y="393021"/>
                      </a:cubicBezTo>
                      <a:cubicBezTo>
                        <a:pt x="153591" y="444218"/>
                        <a:pt x="155179" y="474380"/>
                        <a:pt x="164307" y="519227"/>
                      </a:cubicBezTo>
                      <a:cubicBezTo>
                        <a:pt x="173435" y="564074"/>
                        <a:pt x="191692" y="635908"/>
                        <a:pt x="202407" y="662102"/>
                      </a:cubicBezTo>
                      <a:cubicBezTo>
                        <a:pt x="213122" y="688296"/>
                        <a:pt x="219075" y="687105"/>
                        <a:pt x="228600" y="676390"/>
                      </a:cubicBezTo>
                      <a:cubicBezTo>
                        <a:pt x="238125" y="665675"/>
                        <a:pt x="251620" y="631146"/>
                        <a:pt x="259557" y="597809"/>
                      </a:cubicBezTo>
                      <a:cubicBezTo>
                        <a:pt x="267494" y="564472"/>
                        <a:pt x="273050" y="520815"/>
                        <a:pt x="276225" y="476365"/>
                      </a:cubicBezTo>
                      <a:cubicBezTo>
                        <a:pt x="279400" y="431915"/>
                        <a:pt x="276226" y="376750"/>
                        <a:pt x="278607" y="331109"/>
                      </a:cubicBezTo>
                      <a:cubicBezTo>
                        <a:pt x="280988" y="285468"/>
                        <a:pt x="285750" y="243994"/>
                        <a:pt x="290513" y="202521"/>
                      </a:cubicBezTo>
                    </a:path>
                  </a:pathLst>
                </a:custGeom>
                <a:grpFill/>
                <a:ln w="127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91" name="组合 90"/>
                <p:cNvGrpSpPr/>
                <p:nvPr/>
              </p:nvGrpSpPr>
              <p:grpSpPr>
                <a:xfrm>
                  <a:off x="4094524" y="729218"/>
                  <a:ext cx="570567" cy="675384"/>
                  <a:chOff x="3536398" y="738827"/>
                  <a:chExt cx="570567" cy="675384"/>
                </a:xfrm>
                <a:grpFill/>
              </p:grpSpPr>
              <p:sp>
                <p:nvSpPr>
                  <p:cNvPr id="92" name="任意多边形 91"/>
                  <p:cNvSpPr/>
                  <p:nvPr/>
                </p:nvSpPr>
                <p:spPr>
                  <a:xfrm>
                    <a:off x="3816451" y="738827"/>
                    <a:ext cx="290514" cy="675384"/>
                  </a:xfrm>
                  <a:custGeom>
                    <a:avLst/>
                    <a:gdLst>
                      <a:gd name="connsiteX0" fmla="*/ 0 w 290513"/>
                      <a:gd name="connsiteY0" fmla="*/ 333490 h 683535"/>
                      <a:gd name="connsiteX1" fmla="*/ 16669 w 290513"/>
                      <a:gd name="connsiteY1" fmla="*/ 162040 h 683535"/>
                      <a:gd name="connsiteX2" fmla="*/ 42863 w 290513"/>
                      <a:gd name="connsiteY2" fmla="*/ 28690 h 683535"/>
                      <a:gd name="connsiteX3" fmla="*/ 76200 w 290513"/>
                      <a:gd name="connsiteY3" fmla="*/ 2496 h 683535"/>
                      <a:gd name="connsiteX4" fmla="*/ 111919 w 290513"/>
                      <a:gd name="connsiteY4" fmla="*/ 69171 h 683535"/>
                      <a:gd name="connsiteX5" fmla="*/ 128588 w 290513"/>
                      <a:gd name="connsiteY5" fmla="*/ 212046 h 683535"/>
                      <a:gd name="connsiteX6" fmla="*/ 147638 w 290513"/>
                      <a:gd name="connsiteY6" fmla="*/ 393021 h 683535"/>
                      <a:gd name="connsiteX7" fmla="*/ 164307 w 290513"/>
                      <a:gd name="connsiteY7" fmla="*/ 519227 h 683535"/>
                      <a:gd name="connsiteX8" fmla="*/ 202407 w 290513"/>
                      <a:gd name="connsiteY8" fmla="*/ 662102 h 683535"/>
                      <a:gd name="connsiteX9" fmla="*/ 228600 w 290513"/>
                      <a:gd name="connsiteY9" fmla="*/ 676390 h 683535"/>
                      <a:gd name="connsiteX10" fmla="*/ 259557 w 290513"/>
                      <a:gd name="connsiteY10" fmla="*/ 597809 h 683535"/>
                      <a:gd name="connsiteX11" fmla="*/ 276225 w 290513"/>
                      <a:gd name="connsiteY11" fmla="*/ 476365 h 683535"/>
                      <a:gd name="connsiteX12" fmla="*/ 278607 w 290513"/>
                      <a:gd name="connsiteY12" fmla="*/ 331109 h 683535"/>
                      <a:gd name="connsiteX13" fmla="*/ 290513 w 290513"/>
                      <a:gd name="connsiteY13" fmla="*/ 202521 h 683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90513" h="683535">
                        <a:moveTo>
                          <a:pt x="0" y="333490"/>
                        </a:moveTo>
                        <a:cubicBezTo>
                          <a:pt x="4762" y="273165"/>
                          <a:pt x="9525" y="212840"/>
                          <a:pt x="16669" y="162040"/>
                        </a:cubicBezTo>
                        <a:cubicBezTo>
                          <a:pt x="23813" y="111240"/>
                          <a:pt x="32941" y="55281"/>
                          <a:pt x="42863" y="28690"/>
                        </a:cubicBezTo>
                        <a:cubicBezTo>
                          <a:pt x="52785" y="2099"/>
                          <a:pt x="64691" y="-4251"/>
                          <a:pt x="76200" y="2496"/>
                        </a:cubicBezTo>
                        <a:cubicBezTo>
                          <a:pt x="87709" y="9243"/>
                          <a:pt x="103188" y="34246"/>
                          <a:pt x="111919" y="69171"/>
                        </a:cubicBezTo>
                        <a:cubicBezTo>
                          <a:pt x="120650" y="104096"/>
                          <a:pt x="122635" y="158071"/>
                          <a:pt x="128588" y="212046"/>
                        </a:cubicBezTo>
                        <a:cubicBezTo>
                          <a:pt x="134541" y="266021"/>
                          <a:pt x="141685" y="341824"/>
                          <a:pt x="147638" y="393021"/>
                        </a:cubicBezTo>
                        <a:cubicBezTo>
                          <a:pt x="153591" y="444218"/>
                          <a:pt x="155179" y="474380"/>
                          <a:pt x="164307" y="519227"/>
                        </a:cubicBezTo>
                        <a:cubicBezTo>
                          <a:pt x="173435" y="564074"/>
                          <a:pt x="191692" y="635908"/>
                          <a:pt x="202407" y="662102"/>
                        </a:cubicBezTo>
                        <a:cubicBezTo>
                          <a:pt x="213122" y="688296"/>
                          <a:pt x="219075" y="687105"/>
                          <a:pt x="228600" y="676390"/>
                        </a:cubicBezTo>
                        <a:cubicBezTo>
                          <a:pt x="238125" y="665675"/>
                          <a:pt x="251620" y="631146"/>
                          <a:pt x="259557" y="597809"/>
                        </a:cubicBezTo>
                        <a:cubicBezTo>
                          <a:pt x="267494" y="564472"/>
                          <a:pt x="273050" y="520815"/>
                          <a:pt x="276225" y="476365"/>
                        </a:cubicBezTo>
                        <a:cubicBezTo>
                          <a:pt x="279400" y="431915"/>
                          <a:pt x="276226" y="376750"/>
                          <a:pt x="278607" y="331109"/>
                        </a:cubicBezTo>
                        <a:cubicBezTo>
                          <a:pt x="280988" y="285468"/>
                          <a:pt x="285750" y="243994"/>
                          <a:pt x="290513" y="202521"/>
                        </a:cubicBezTo>
                      </a:path>
                    </a:pathLst>
                  </a:custGeom>
                  <a:grpFill/>
                  <a:ln w="127">
                    <a:solidFill>
                      <a:schemeClr val="tx1"/>
                    </a:solidFill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3" name="任意多边形 92"/>
                  <p:cNvSpPr/>
                  <p:nvPr/>
                </p:nvSpPr>
                <p:spPr>
                  <a:xfrm>
                    <a:off x="3536398" y="738827"/>
                    <a:ext cx="290514" cy="675384"/>
                  </a:xfrm>
                  <a:custGeom>
                    <a:avLst/>
                    <a:gdLst>
                      <a:gd name="connsiteX0" fmla="*/ 0 w 290513"/>
                      <a:gd name="connsiteY0" fmla="*/ 333490 h 683535"/>
                      <a:gd name="connsiteX1" fmla="*/ 16669 w 290513"/>
                      <a:gd name="connsiteY1" fmla="*/ 162040 h 683535"/>
                      <a:gd name="connsiteX2" fmla="*/ 42863 w 290513"/>
                      <a:gd name="connsiteY2" fmla="*/ 28690 h 683535"/>
                      <a:gd name="connsiteX3" fmla="*/ 76200 w 290513"/>
                      <a:gd name="connsiteY3" fmla="*/ 2496 h 683535"/>
                      <a:gd name="connsiteX4" fmla="*/ 111919 w 290513"/>
                      <a:gd name="connsiteY4" fmla="*/ 69171 h 683535"/>
                      <a:gd name="connsiteX5" fmla="*/ 128588 w 290513"/>
                      <a:gd name="connsiteY5" fmla="*/ 212046 h 683535"/>
                      <a:gd name="connsiteX6" fmla="*/ 147638 w 290513"/>
                      <a:gd name="connsiteY6" fmla="*/ 393021 h 683535"/>
                      <a:gd name="connsiteX7" fmla="*/ 164307 w 290513"/>
                      <a:gd name="connsiteY7" fmla="*/ 519227 h 683535"/>
                      <a:gd name="connsiteX8" fmla="*/ 202407 w 290513"/>
                      <a:gd name="connsiteY8" fmla="*/ 662102 h 683535"/>
                      <a:gd name="connsiteX9" fmla="*/ 228600 w 290513"/>
                      <a:gd name="connsiteY9" fmla="*/ 676390 h 683535"/>
                      <a:gd name="connsiteX10" fmla="*/ 259557 w 290513"/>
                      <a:gd name="connsiteY10" fmla="*/ 597809 h 683535"/>
                      <a:gd name="connsiteX11" fmla="*/ 276225 w 290513"/>
                      <a:gd name="connsiteY11" fmla="*/ 476365 h 683535"/>
                      <a:gd name="connsiteX12" fmla="*/ 278607 w 290513"/>
                      <a:gd name="connsiteY12" fmla="*/ 331109 h 683535"/>
                      <a:gd name="connsiteX13" fmla="*/ 290513 w 290513"/>
                      <a:gd name="connsiteY13" fmla="*/ 202521 h 683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90513" h="683535">
                        <a:moveTo>
                          <a:pt x="0" y="333490"/>
                        </a:moveTo>
                        <a:cubicBezTo>
                          <a:pt x="4762" y="273165"/>
                          <a:pt x="9525" y="212840"/>
                          <a:pt x="16669" y="162040"/>
                        </a:cubicBezTo>
                        <a:cubicBezTo>
                          <a:pt x="23813" y="111240"/>
                          <a:pt x="32941" y="55281"/>
                          <a:pt x="42863" y="28690"/>
                        </a:cubicBezTo>
                        <a:cubicBezTo>
                          <a:pt x="52785" y="2099"/>
                          <a:pt x="64691" y="-4251"/>
                          <a:pt x="76200" y="2496"/>
                        </a:cubicBezTo>
                        <a:cubicBezTo>
                          <a:pt x="87709" y="9243"/>
                          <a:pt x="103188" y="34246"/>
                          <a:pt x="111919" y="69171"/>
                        </a:cubicBezTo>
                        <a:cubicBezTo>
                          <a:pt x="120650" y="104096"/>
                          <a:pt x="122635" y="158071"/>
                          <a:pt x="128588" y="212046"/>
                        </a:cubicBezTo>
                        <a:cubicBezTo>
                          <a:pt x="134541" y="266021"/>
                          <a:pt x="141685" y="341824"/>
                          <a:pt x="147638" y="393021"/>
                        </a:cubicBezTo>
                        <a:cubicBezTo>
                          <a:pt x="153591" y="444218"/>
                          <a:pt x="155179" y="474380"/>
                          <a:pt x="164307" y="519227"/>
                        </a:cubicBezTo>
                        <a:cubicBezTo>
                          <a:pt x="173435" y="564074"/>
                          <a:pt x="191692" y="635908"/>
                          <a:pt x="202407" y="662102"/>
                        </a:cubicBezTo>
                        <a:cubicBezTo>
                          <a:pt x="213122" y="688296"/>
                          <a:pt x="219075" y="687105"/>
                          <a:pt x="228600" y="676390"/>
                        </a:cubicBezTo>
                        <a:cubicBezTo>
                          <a:pt x="238125" y="665675"/>
                          <a:pt x="251620" y="631146"/>
                          <a:pt x="259557" y="597809"/>
                        </a:cubicBezTo>
                        <a:cubicBezTo>
                          <a:pt x="267494" y="564472"/>
                          <a:pt x="273050" y="520815"/>
                          <a:pt x="276225" y="476365"/>
                        </a:cubicBezTo>
                        <a:cubicBezTo>
                          <a:pt x="279400" y="431915"/>
                          <a:pt x="276226" y="376750"/>
                          <a:pt x="278607" y="331109"/>
                        </a:cubicBezTo>
                        <a:cubicBezTo>
                          <a:pt x="280988" y="285468"/>
                          <a:pt x="285750" y="243994"/>
                          <a:pt x="290513" y="202521"/>
                        </a:cubicBezTo>
                      </a:path>
                    </a:pathLst>
                  </a:custGeom>
                  <a:grpFill/>
                  <a:ln w="127">
                    <a:solidFill>
                      <a:schemeClr val="tx1"/>
                    </a:solidFill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  <p:sp>
          <p:nvSpPr>
            <p:cNvPr id="102" name="文本框 101"/>
            <p:cNvSpPr txBox="1"/>
            <p:nvPr/>
          </p:nvSpPr>
          <p:spPr>
            <a:xfrm>
              <a:off x="-143115" y="5692766"/>
              <a:ext cx="1892855" cy="6762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10000"/>
                    </a:schemeClr>
                  </a:solidFill>
                </a:rPr>
                <a:t>RF pulse packet </a:t>
              </a:r>
            </a:p>
            <a:p>
              <a:r>
                <a:rPr lang="en-US" altLang="zh-CN" dirty="0">
                  <a:solidFill>
                    <a:schemeClr val="bg2">
                      <a:lumMod val="10000"/>
                    </a:schemeClr>
                  </a:solidFill>
                </a:rPr>
                <a:t>from first  bunch</a:t>
              </a:r>
              <a:endParaRPr lang="zh-CN" altLang="en-US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aphicFrame>
        <p:nvGraphicFramePr>
          <p:cNvPr id="103" name="对象 102"/>
          <p:cNvGraphicFramePr>
            <a:graphicFrameLocks noChangeAspect="1"/>
          </p:cNvGraphicFramePr>
          <p:nvPr>
            <p:extLst/>
          </p:nvPr>
        </p:nvGraphicFramePr>
        <p:xfrm>
          <a:off x="2987824" y="2148825"/>
          <a:ext cx="1174750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35" name="Equation" r:id="rId25" imgW="977760" imgH="431640" progId="Equation.DSMT4">
                  <p:embed/>
                </p:oleObj>
              </mc:Choice>
              <mc:Fallback>
                <p:oleObj name="Equation" r:id="rId25" imgW="97776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2987824" y="2148825"/>
                        <a:ext cx="1174750" cy="585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" name="对象 103"/>
          <p:cNvGraphicFramePr>
            <a:graphicFrameLocks noChangeAspect="1"/>
          </p:cNvGraphicFramePr>
          <p:nvPr>
            <p:extLst/>
          </p:nvPr>
        </p:nvGraphicFramePr>
        <p:xfrm>
          <a:off x="5508104" y="1677707"/>
          <a:ext cx="1306094" cy="363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36" name="Equation" r:id="rId27" imgW="914400" imgH="228600" progId="Equation.DSMT4">
                  <p:embed/>
                </p:oleObj>
              </mc:Choice>
              <mc:Fallback>
                <p:oleObj name="Equation" r:id="rId27" imgW="9144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1677707"/>
                        <a:ext cx="1306094" cy="3633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" name="对象 106"/>
          <p:cNvGraphicFramePr>
            <a:graphicFrameLocks noChangeAspect="1"/>
          </p:cNvGraphicFramePr>
          <p:nvPr>
            <p:extLst/>
          </p:nvPr>
        </p:nvGraphicFramePr>
        <p:xfrm>
          <a:off x="5508104" y="2142063"/>
          <a:ext cx="2101049" cy="3688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37" name="Equation" r:id="rId29" imgW="1511280" imgH="241200" progId="Equation.DSMT4">
                  <p:embed/>
                </p:oleObj>
              </mc:Choice>
              <mc:Fallback>
                <p:oleObj name="Equation" r:id="rId29" imgW="151128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2142063"/>
                        <a:ext cx="2101049" cy="3688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" name="对象 108"/>
          <p:cNvGraphicFramePr>
            <a:graphicFrameLocks noChangeAspect="1"/>
          </p:cNvGraphicFramePr>
          <p:nvPr>
            <p:extLst/>
          </p:nvPr>
        </p:nvGraphicFramePr>
        <p:xfrm>
          <a:off x="5519789" y="2546802"/>
          <a:ext cx="561343" cy="3649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38" name="Equation" r:id="rId31" imgW="393480" imgH="228600" progId="Equation.DSMT4">
                  <p:embed/>
                </p:oleObj>
              </mc:Choice>
              <mc:Fallback>
                <p:oleObj name="Equation" r:id="rId31" imgW="3934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9789" y="2546802"/>
                        <a:ext cx="561343" cy="36492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0" name="灯片编号占位符 10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11" name="标题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599239" cy="1143000"/>
          </a:xfrm>
        </p:spPr>
        <p:txBody>
          <a:bodyPr/>
          <a:lstStyle/>
          <a:p>
            <a:r>
              <a:rPr lang="en-US" altLang="zh-CN" dirty="0" smtClean="0"/>
              <a:t>Method: enhance power with drive bunch train</a:t>
            </a:r>
            <a:endParaRPr lang="zh-CN" altLang="en-US" dirty="0"/>
          </a:p>
        </p:txBody>
      </p:sp>
      <p:sp>
        <p:nvSpPr>
          <p:cNvPr id="112" name="文本框 111"/>
          <p:cNvSpPr txBox="1"/>
          <p:nvPr/>
        </p:nvSpPr>
        <p:spPr>
          <a:xfrm>
            <a:off x="462671" y="1058686"/>
            <a:ext cx="4235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2">
                    <a:lumMod val="10000"/>
                  </a:schemeClr>
                </a:solidFill>
              </a:rPr>
              <a:t>RF bucket </a:t>
            </a:r>
            <a:r>
              <a:rPr lang="en-US" altLang="zh-CN" dirty="0">
                <a:solidFill>
                  <a:schemeClr val="bg2">
                    <a:lumMod val="10000"/>
                  </a:schemeClr>
                </a:solidFill>
              </a:rPr>
              <a:t>with </a:t>
            </a:r>
            <a:r>
              <a:rPr lang="en-US" altLang="zh-CN" dirty="0" smtClean="0">
                <a:solidFill>
                  <a:schemeClr val="bg2">
                    <a:lumMod val="10000"/>
                  </a:schemeClr>
                </a:solidFill>
              </a:rPr>
              <a:t>adjustable </a:t>
            </a:r>
            <a:r>
              <a:rPr lang="en-US" altLang="zh-CN" dirty="0">
                <a:solidFill>
                  <a:schemeClr val="bg2">
                    <a:lumMod val="10000"/>
                  </a:schemeClr>
                </a:solidFill>
              </a:rPr>
              <a:t>time </a:t>
            </a:r>
            <a:r>
              <a:rPr lang="en-US" altLang="zh-CN" dirty="0" smtClean="0">
                <a:solidFill>
                  <a:schemeClr val="bg2">
                    <a:lumMod val="10000"/>
                  </a:schemeClr>
                </a:solidFill>
              </a:rPr>
              <a:t>structure</a:t>
            </a:r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</a:rPr>
              <a:t>：</a:t>
            </a:r>
            <a:endParaRPr lang="zh-CN" alt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0" name="Rectangle 49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pSp>
        <p:nvGrpSpPr>
          <p:cNvPr id="132" name="组合 131"/>
          <p:cNvGrpSpPr/>
          <p:nvPr/>
        </p:nvGrpSpPr>
        <p:grpSpPr>
          <a:xfrm>
            <a:off x="2751482" y="5740719"/>
            <a:ext cx="3816854" cy="439738"/>
            <a:chOff x="1817169" y="5872898"/>
            <a:chExt cx="3816854" cy="439738"/>
          </a:xfrm>
        </p:grpSpPr>
        <p:graphicFrame>
          <p:nvGraphicFramePr>
            <p:cNvPr id="114" name="对象 113"/>
            <p:cNvGraphicFramePr>
              <a:graphicFrameLocks noChangeAspect="1"/>
            </p:cNvGraphicFramePr>
            <p:nvPr>
              <p:extLst/>
            </p:nvPr>
          </p:nvGraphicFramePr>
          <p:xfrm>
            <a:off x="4260836" y="5872898"/>
            <a:ext cx="1373187" cy="439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139" name="Equation" r:id="rId33" imgW="787320" imgH="253800" progId="Equation.DSMT4">
                    <p:embed/>
                  </p:oleObj>
                </mc:Choice>
                <mc:Fallback>
                  <p:oleObj name="Equation" r:id="rId33" imgW="787320" imgH="253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60836" y="5872898"/>
                          <a:ext cx="1373187" cy="439738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1" name="文本框 120"/>
            <p:cNvSpPr txBox="1"/>
            <p:nvPr/>
          </p:nvSpPr>
          <p:spPr>
            <a:xfrm>
              <a:off x="1817169" y="5899113"/>
              <a:ext cx="21412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5C0426"/>
                  </a:solidFill>
                  <a:cs typeface="Times New Roman" panose="02020603050405020304" pitchFamily="18" charset="0"/>
                </a:rPr>
                <a:t>Total RF peak power:</a:t>
              </a:r>
              <a:endParaRPr lang="zh-CN" altLang="en-US" dirty="0">
                <a:solidFill>
                  <a:srgbClr val="5C0426"/>
                </a:solidFill>
                <a:cs typeface="Times New Roman" panose="02020603050405020304" pitchFamily="18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999869" y="1700808"/>
            <a:ext cx="1733067" cy="371920"/>
            <a:chOff x="3269403" y="1658048"/>
            <a:chExt cx="1733067" cy="371920"/>
          </a:xfrm>
        </p:grpSpPr>
        <p:graphicFrame>
          <p:nvGraphicFramePr>
            <p:cNvPr id="101" name="对象 100"/>
            <p:cNvGraphicFramePr>
              <a:graphicFrameLocks noChangeAspect="1"/>
            </p:cNvGraphicFramePr>
            <p:nvPr>
              <p:extLst/>
            </p:nvPr>
          </p:nvGraphicFramePr>
          <p:xfrm>
            <a:off x="3269403" y="1679130"/>
            <a:ext cx="228600" cy="3508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140" name="Equation" r:id="rId35" imgW="164880" imgH="228600" progId="Equation.DSMT4">
                    <p:embed/>
                  </p:oleObj>
                </mc:Choice>
                <mc:Fallback>
                  <p:oleObj name="Equation" r:id="rId35" imgW="16488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36"/>
                        <a:stretch>
                          <a:fillRect/>
                        </a:stretch>
                      </p:blipFill>
                      <p:spPr>
                        <a:xfrm>
                          <a:off x="3269403" y="1679130"/>
                          <a:ext cx="228600" cy="3508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0" name="文本框 129"/>
            <p:cNvSpPr txBox="1"/>
            <p:nvPr/>
          </p:nvSpPr>
          <p:spPr>
            <a:xfrm>
              <a:off x="3360674" y="1658048"/>
              <a:ext cx="16417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: bunch spacing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71063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769"/>
    </mc:Choice>
    <mc:Fallback xmlns="">
      <p:transition spd="slow" advTm="53769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4"/>
          <a:stretch/>
        </p:blipFill>
        <p:spPr>
          <a:xfrm flipH="1">
            <a:off x="1632981" y="2708920"/>
            <a:ext cx="5754710" cy="32478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0321" y="5301208"/>
            <a:ext cx="5460029" cy="6984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29600" cy="1143000"/>
          </a:xfrm>
        </p:spPr>
        <p:txBody>
          <a:bodyPr/>
          <a:lstStyle/>
          <a:p>
            <a:r>
              <a:rPr lang="en-US" altLang="zh-CN" dirty="0"/>
              <a:t>Method: drive beam line at AWA </a:t>
            </a:r>
            <a:endParaRPr lang="zh-CN" alt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2"/>
          </p:nvPr>
        </p:nvSpPr>
        <p:spPr>
          <a:xfrm>
            <a:off x="8480804" y="6201668"/>
            <a:ext cx="384175" cy="365125"/>
          </a:xfrm>
        </p:spPr>
        <p:txBody>
          <a:bodyPr/>
          <a:lstStyle/>
          <a:p>
            <a:fld id="{87034D8C-3CB4-402A-BC46-2AB14C0FE90A}" type="slidenum">
              <a:rPr lang="en-US" sz="1200" smtClean="0">
                <a:latin typeface="+mn-ea"/>
              </a:rPr>
              <a:pPr/>
              <a:t>7</a:t>
            </a:fld>
            <a:endParaRPr lang="en-US" sz="1200">
              <a:latin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6" name="表格 2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39301320"/>
                  </p:ext>
                </p:extLst>
              </p:nvPr>
            </p:nvGraphicFramePr>
            <p:xfrm>
              <a:off x="1835696" y="1230700"/>
              <a:ext cx="5005736" cy="1152722"/>
            </p:xfrm>
            <a:graphic>
              <a:graphicData uri="http://schemas.openxmlformats.org/drawingml/2006/table">
                <a:tbl>
                  <a:tblPr firstRow="1" bandRow="1">
                    <a:tableStyleId>{BDBED569-4797-4DF1-A0F4-6AAB3CD982D8}</a:tableStyleId>
                  </a:tblPr>
                  <a:tblGrid>
                    <a:gridCol w="3133528"/>
                    <a:gridCol w="1008112"/>
                    <a:gridCol w="864096"/>
                  </a:tblGrid>
                  <a:tr h="25777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Single (sub)</a:t>
                          </a:r>
                          <a:r>
                            <a:rPr lang="en-US" altLang="zh-CN" sz="1600" baseline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bunch charge: 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60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en-US" altLang="zh-CN" sz="1600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oMath>
                          </a14:m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R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  <a:r>
                            <a:rPr lang="en-US" altLang="zh-CN" sz="1600" baseline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US" altLang="zh-CN" sz="1600" baseline="0" dirty="0" err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nC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  <a:r>
                            <a:rPr lang="en-US" altLang="zh-CN" sz="1600" baseline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US" altLang="zh-CN" sz="1600" baseline="0" dirty="0" err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nC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5777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Bunch</a:t>
                          </a:r>
                          <a:r>
                            <a:rPr lang="en-US" altLang="zh-CN" sz="1600" baseline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RMS length: 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60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altLang="zh-CN" sz="1600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altLang="zh-CN" sz="1600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en-US" altLang="zh-CN" sz="160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altLang="zh-CN" sz="160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(mm) 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R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0.50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0.60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5777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Formfactor at 91 GHz: F(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60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altLang="zh-CN" sz="1600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altLang="zh-CN" sz="1600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60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R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0.60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0.37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06902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RMS</a:t>
                          </a:r>
                          <a:r>
                            <a:rPr lang="en-US" altLang="zh-CN" sz="1600" baseline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beam size: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60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altLang="zh-CN" sz="1600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altLang="zh-CN" sz="1600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altLang="zh-CN" sz="160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altLang="zh-CN" sz="160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(mm) 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R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0.35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6" name="表格 2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39301320"/>
                  </p:ext>
                </p:extLst>
              </p:nvPr>
            </p:nvGraphicFramePr>
            <p:xfrm>
              <a:off x="1835696" y="1230700"/>
              <a:ext cx="5005736" cy="1152722"/>
            </p:xfrm>
            <a:graphic>
              <a:graphicData uri="http://schemas.openxmlformats.org/drawingml/2006/table">
                <a:tbl>
                  <a:tblPr firstRow="1" bandRow="1">
                    <a:tableStyleId>{BDBED569-4797-4DF1-A0F4-6AAB3CD982D8}</a:tableStyleId>
                  </a:tblPr>
                  <a:tblGrid>
                    <a:gridCol w="3133528"/>
                    <a:gridCol w="1008112"/>
                    <a:gridCol w="864096"/>
                  </a:tblGrid>
                  <a:tr h="2819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lnR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5"/>
                          <a:stretch>
                            <a:fillRect l="-194" t="-21739" r="-60000" b="-3347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  <a:r>
                            <a:rPr lang="en-US" altLang="zh-CN" sz="1600" baseline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US" altLang="zh-CN" sz="1600" baseline="0" dirty="0" err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nC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  <a:r>
                            <a:rPr lang="en-US" altLang="zh-CN" sz="1600" baseline="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US" altLang="zh-CN" sz="1600" baseline="0" dirty="0" err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nC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19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lnR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5"/>
                          <a:stretch>
                            <a:fillRect l="-194" t="-119149" r="-60000" b="-2276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0.50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0.60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19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lnR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5"/>
                          <a:stretch>
                            <a:fillRect l="-194" t="-223913" r="-60000" b="-1326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0.60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0.37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0690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lnR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0">
                          <a:blip r:embed="rId5"/>
                          <a:stretch>
                            <a:fillRect l="-194" t="-292157" r="-60000" b="-196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ts val="15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0.35</a:t>
                          </a:r>
                          <a:endParaRPr lang="en-US" altLang="zh-CN" sz="1600" b="0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34" name="文本框 33"/>
          <p:cNvSpPr txBox="1"/>
          <p:nvPr/>
        </p:nvSpPr>
        <p:spPr>
          <a:xfrm rot="19170690" flipH="1">
            <a:off x="2173348" y="5452336"/>
            <a:ext cx="8387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bg2">
                    <a:lumMod val="10000"/>
                  </a:schemeClr>
                </a:solidFill>
              </a:rPr>
              <a:t>Laser train</a:t>
            </a:r>
            <a:endParaRPr lang="zh-CN" alt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 flipH="1">
            <a:off x="1578003" y="5916334"/>
            <a:ext cx="988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err="1" smtClean="0">
                <a:solidFill>
                  <a:schemeClr val="bg2">
                    <a:lumMod val="10000"/>
                  </a:schemeClr>
                </a:solidFill>
              </a:rPr>
              <a:t>photocathod</a:t>
            </a:r>
            <a:endParaRPr lang="zh-CN" alt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 flipH="1">
            <a:off x="3806680" y="5245892"/>
            <a:ext cx="19174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bg2">
                    <a:lumMod val="10000"/>
                  </a:schemeClr>
                </a:solidFill>
              </a:rPr>
              <a:t>L-band (1.3 GHz) </a:t>
            </a:r>
            <a:r>
              <a:rPr lang="en-US" altLang="zh-CN" sz="1200" dirty="0" err="1" smtClean="0">
                <a:solidFill>
                  <a:schemeClr val="bg2">
                    <a:lumMod val="10000"/>
                  </a:schemeClr>
                </a:solidFill>
              </a:rPr>
              <a:t>linac</a:t>
            </a:r>
            <a:r>
              <a:rPr lang="en-US" altLang="zh-CN" sz="1200" dirty="0" smtClean="0">
                <a:solidFill>
                  <a:schemeClr val="bg2">
                    <a:lumMod val="10000"/>
                  </a:schemeClr>
                </a:solidFill>
              </a:rPr>
              <a:t> tanks</a:t>
            </a:r>
            <a:endParaRPr lang="zh-CN" alt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 flipH="1">
            <a:off x="3125748" y="5257321"/>
            <a:ext cx="887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10000"/>
                  </a:schemeClr>
                </a:solidFill>
              </a:rPr>
              <a:t>Solenoids</a:t>
            </a:r>
            <a:endParaRPr lang="zh-CN" alt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38" name="直接箭头连接符 37"/>
          <p:cNvCxnSpPr/>
          <p:nvPr/>
        </p:nvCxnSpPr>
        <p:spPr>
          <a:xfrm>
            <a:off x="3700069" y="5441515"/>
            <a:ext cx="76960" cy="2425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/>
          <p:nvPr/>
        </p:nvCxnSpPr>
        <p:spPr>
          <a:xfrm>
            <a:off x="6496500" y="5435768"/>
            <a:ext cx="117753" cy="2328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 flipH="1">
            <a:off x="5493782" y="5268412"/>
            <a:ext cx="21491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bg2">
                    <a:lumMod val="10000"/>
                  </a:schemeClr>
                </a:solidFill>
              </a:rPr>
              <a:t>   65 MeV electron train</a:t>
            </a:r>
            <a:endParaRPr lang="zh-CN" alt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42" name="直接箭头连接符 41"/>
          <p:cNvCxnSpPr/>
          <p:nvPr/>
        </p:nvCxnSpPr>
        <p:spPr>
          <a:xfrm>
            <a:off x="4917023" y="5457819"/>
            <a:ext cx="71264" cy="2505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1665805" y="5413719"/>
            <a:ext cx="6062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10000"/>
                  </a:schemeClr>
                </a:solidFill>
              </a:rPr>
              <a:t>RF gun</a:t>
            </a:r>
          </a:p>
        </p:txBody>
      </p:sp>
    </p:spTree>
    <p:extLst>
      <p:ext uri="{BB962C8B-B14F-4D97-AF65-F5344CB8AC3E}">
        <p14:creationId xmlns:p14="http://schemas.microsoft.com/office/powerpoint/2010/main" val="140998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793"/>
    </mc:Choice>
    <mc:Fallback xmlns="">
      <p:transition spd="slow" advTm="67793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946" y="2511597"/>
            <a:ext cx="7560000" cy="22421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</a:t>
            </a:r>
            <a:r>
              <a:rPr lang="en-US" altLang="zh-CN" dirty="0" smtClean="0"/>
              <a:t>ingle bunch experimental set up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5" name="TextBox 16"/>
          <p:cNvSpPr txBox="1">
            <a:spLocks noChangeArrowheads="1"/>
          </p:cNvSpPr>
          <p:nvPr/>
        </p:nvSpPr>
        <p:spPr bwMode="auto">
          <a:xfrm>
            <a:off x="682242" y="988701"/>
            <a:ext cx="772921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0"/>
            <a:r>
              <a:rPr lang="en-US" altLang="zh-CN" sz="2000" dirty="0" smtClean="0">
                <a:ea typeface="宋体" panose="02010600030101010101" pitchFamily="2" charset="-122"/>
                <a:cs typeface="Arial" panose="020B0604020202020204" pitchFamily="34" charset="0"/>
              </a:rPr>
              <a:t>Detectors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ea typeface="宋体" panose="02010600030101010101" pitchFamily="2" charset="-122"/>
                <a:cs typeface="Arial" panose="020B0604020202020204" pitchFamily="34" charset="0"/>
              </a:rPr>
              <a:t>1</a:t>
            </a:r>
            <a:r>
              <a:rPr lang="en-US" altLang="zh-CN" sz="2000" dirty="0">
                <a:ea typeface="宋体" panose="02010600030101010101" pitchFamily="2" charset="-122"/>
                <a:cs typeface="Arial" panose="020B0604020202020204" pitchFamily="34" charset="0"/>
              </a:rPr>
              <a:t>. Energy meter (calibrated):   RF output energy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ea typeface="宋体" panose="02010600030101010101" pitchFamily="2" charset="-122"/>
                <a:cs typeface="Arial" panose="020B0604020202020204" pitchFamily="34" charset="0"/>
              </a:rPr>
              <a:t>2. </a:t>
            </a:r>
            <a:r>
              <a:rPr lang="en-US" altLang="zh-CN" sz="2000" dirty="0">
                <a:ea typeface="宋体" panose="02010600030101010101" pitchFamily="2" charset="-122"/>
                <a:cs typeface="Arial" panose="020B0604020202020204" pitchFamily="34" charset="0"/>
              </a:rPr>
              <a:t>Spectrometer:    energy loss of electron </a:t>
            </a:r>
            <a:r>
              <a:rPr lang="en-US" altLang="zh-CN" sz="2000" dirty="0" smtClean="0">
                <a:ea typeface="宋体" panose="02010600030101010101" pitchFamily="2" charset="-122"/>
                <a:cs typeface="Arial" panose="020B0604020202020204" pitchFamily="34" charset="0"/>
              </a:rPr>
              <a:t>beam</a:t>
            </a:r>
            <a:endParaRPr lang="en-US" altLang="zh-CN" sz="2000" dirty="0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 bwMode="auto">
          <a:xfrm>
            <a:off x="6876256" y="1484784"/>
            <a:ext cx="360040" cy="72008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65915" y="3180458"/>
            <a:ext cx="561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ICT 1</a:t>
            </a:r>
            <a:endParaRPr lang="zh-CN" altLang="en-US" sz="12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876727" y="3105361"/>
            <a:ext cx="561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ICT 2</a:t>
            </a:r>
            <a:endParaRPr lang="zh-CN" altLang="en-US" sz="12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3956963" y="4537683"/>
            <a:ext cx="1230073" cy="216024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380312" y="2254744"/>
            <a:ext cx="549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②</a:t>
            </a:r>
            <a:endParaRPr lang="zh-CN" altLang="en-US" dirty="0"/>
          </a:p>
        </p:txBody>
      </p:sp>
      <p:cxnSp>
        <p:nvCxnSpPr>
          <p:cNvPr id="16" name="直接箭头连接符 15"/>
          <p:cNvCxnSpPr/>
          <p:nvPr/>
        </p:nvCxnSpPr>
        <p:spPr bwMode="auto">
          <a:xfrm>
            <a:off x="505840" y="3789040"/>
            <a:ext cx="766936" cy="0"/>
          </a:xfrm>
          <a:prstGeom prst="straightConnector1">
            <a:avLst/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4" name="组合 3"/>
          <p:cNvGrpSpPr/>
          <p:nvPr/>
        </p:nvGrpSpPr>
        <p:grpSpPr>
          <a:xfrm>
            <a:off x="5027098" y="3413678"/>
            <a:ext cx="260630" cy="576518"/>
            <a:chOff x="8106690" y="695810"/>
            <a:chExt cx="656456" cy="705445"/>
          </a:xfrm>
        </p:grpSpPr>
        <p:sp>
          <p:nvSpPr>
            <p:cNvPr id="19" name="椭圆 18"/>
            <p:cNvSpPr/>
            <p:nvPr/>
          </p:nvSpPr>
          <p:spPr bwMode="auto">
            <a:xfrm>
              <a:off x="8106690" y="695810"/>
              <a:ext cx="656456" cy="705445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sp>
          <p:nvSpPr>
            <p:cNvPr id="20" name="椭圆 19"/>
            <p:cNvSpPr/>
            <p:nvPr/>
          </p:nvSpPr>
          <p:spPr bwMode="auto">
            <a:xfrm>
              <a:off x="8179269" y="787088"/>
              <a:ext cx="464369" cy="483832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117785" y="3423483"/>
            <a:ext cx="260630" cy="576518"/>
            <a:chOff x="8106690" y="695810"/>
            <a:chExt cx="656456" cy="705445"/>
          </a:xfrm>
        </p:grpSpPr>
        <p:sp>
          <p:nvSpPr>
            <p:cNvPr id="22" name="椭圆 21"/>
            <p:cNvSpPr/>
            <p:nvPr/>
          </p:nvSpPr>
          <p:spPr bwMode="auto">
            <a:xfrm>
              <a:off x="8106690" y="695810"/>
              <a:ext cx="656456" cy="705445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sp>
          <p:nvSpPr>
            <p:cNvPr id="23" name="椭圆 22"/>
            <p:cNvSpPr/>
            <p:nvPr/>
          </p:nvSpPr>
          <p:spPr bwMode="auto">
            <a:xfrm>
              <a:off x="8179269" y="787088"/>
              <a:ext cx="464369" cy="483832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946" y="3170837"/>
            <a:ext cx="177452" cy="361130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 bwMode="auto">
          <a:xfrm>
            <a:off x="7154084" y="2604085"/>
            <a:ext cx="1230073" cy="216024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466123" y="4481356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①</a:t>
            </a:r>
          </a:p>
        </p:txBody>
      </p:sp>
    </p:spTree>
    <p:extLst>
      <p:ext uri="{BB962C8B-B14F-4D97-AF65-F5344CB8AC3E}">
        <p14:creationId xmlns:p14="http://schemas.microsoft.com/office/powerpoint/2010/main" val="289560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5503" y="2015931"/>
            <a:ext cx="4911297" cy="271103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505" y="1870106"/>
            <a:ext cx="3342707" cy="28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bunch experimental results_(1)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5" name="TextBox 16"/>
          <p:cNvSpPr txBox="1">
            <a:spLocks noChangeArrowheads="1"/>
          </p:cNvSpPr>
          <p:nvPr/>
        </p:nvSpPr>
        <p:spPr bwMode="auto">
          <a:xfrm>
            <a:off x="457200" y="1053744"/>
            <a:ext cx="868679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0"/>
            <a:r>
              <a:rPr lang="en-US" altLang="zh-CN" sz="2000" dirty="0" smtClean="0">
                <a:ea typeface="宋体" panose="02010600030101010101" pitchFamily="2" charset="-122"/>
                <a:cs typeface="Arial" panose="020B0604020202020204" pitchFamily="34" charset="0"/>
              </a:rPr>
              <a:t>‘effective charge’: charge contribute to the wakefield</a:t>
            </a:r>
          </a:p>
        </p:txBody>
      </p:sp>
      <p:cxnSp>
        <p:nvCxnSpPr>
          <p:cNvPr id="4" name="直接箭头连接符 3"/>
          <p:cNvCxnSpPr/>
          <p:nvPr/>
        </p:nvCxnSpPr>
        <p:spPr bwMode="auto">
          <a:xfrm>
            <a:off x="2339752" y="4581128"/>
            <a:ext cx="914400" cy="91440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0" name="矩形 39"/>
          <p:cNvSpPr/>
          <p:nvPr/>
        </p:nvSpPr>
        <p:spPr>
          <a:xfrm>
            <a:off x="4665590" y="5220551"/>
            <a:ext cx="37048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  <a:cs typeface="Arial" panose="020B0604020202020204" pitchFamily="34" charset="0"/>
              </a:rPr>
              <a:t>2.6 </a:t>
            </a:r>
            <a:r>
              <a:rPr lang="en-US" altLang="zh-CN" dirty="0" err="1" smtClean="0">
                <a:ea typeface="宋体" panose="02010600030101010101" pitchFamily="2" charset="-122"/>
                <a:cs typeface="Arial" panose="020B0604020202020204" pitchFamily="34" charset="0"/>
              </a:rPr>
              <a:t>mJ</a:t>
            </a:r>
            <a:r>
              <a:rPr lang="en-US" altLang="zh-CN" dirty="0" smtClean="0">
                <a:ea typeface="宋体" panose="02010600030101010101" pitchFamily="2" charset="-122"/>
                <a:cs typeface="Arial" panose="020B0604020202020204" pitchFamily="34" charset="0"/>
              </a:rPr>
              <a:t> (</a:t>
            </a:r>
            <a:r>
              <a:rPr lang="en-US" altLang="zh-CN" dirty="0" err="1" smtClean="0">
                <a:ea typeface="宋体" panose="02010600030101010101" pitchFamily="2" charset="-122"/>
                <a:cs typeface="Arial" panose="020B0604020202020204" pitchFamily="34" charset="0"/>
              </a:rPr>
              <a:t>Fig.a</a:t>
            </a:r>
            <a:r>
              <a:rPr lang="en-US" altLang="zh-CN" dirty="0" smtClean="0">
                <a:ea typeface="宋体" panose="02010600030101010101" pitchFamily="2" charset="-122"/>
                <a:cs typeface="Arial" panose="020B0604020202020204" pitchFamily="34" charset="0"/>
              </a:rPr>
              <a:t>)</a:t>
            </a:r>
            <a:r>
              <a:rPr lang="en-US" altLang="zh-CN" dirty="0" smtClean="0">
                <a:ea typeface="宋体" panose="02010600030101010101" pitchFamily="2" charset="-122"/>
                <a:cs typeface="Arial" panose="020B0604020202020204" pitchFamily="34" charset="0"/>
                <a:sym typeface="Wingdings" panose="05000000000000000000" pitchFamily="2" charset="2"/>
              </a:rPr>
              <a:t> = 1.3 MeV (</a:t>
            </a:r>
            <a:r>
              <a:rPr lang="en-US" altLang="zh-CN" dirty="0" err="1" smtClean="0">
                <a:ea typeface="宋体" panose="02010600030101010101" pitchFamily="2" charset="-122"/>
                <a:cs typeface="Arial" panose="020B0604020202020204" pitchFamily="34" charset="0"/>
                <a:sym typeface="Wingdings" panose="05000000000000000000" pitchFamily="2" charset="2"/>
              </a:rPr>
              <a:t>Fig.b</a:t>
            </a:r>
            <a:r>
              <a:rPr lang="en-US" altLang="zh-CN" dirty="0" smtClean="0">
                <a:ea typeface="宋体" panose="02010600030101010101" pitchFamily="2" charset="-122"/>
                <a:cs typeface="Arial" panose="020B0604020202020204" pitchFamily="34" charset="0"/>
                <a:sym typeface="Wingdings" panose="05000000000000000000" pitchFamily="2" charset="2"/>
              </a:rPr>
              <a:t>) * </a:t>
            </a:r>
            <a:r>
              <a:rPr lang="en-US" altLang="zh-CN" dirty="0" smtClean="0">
                <a:solidFill>
                  <a:srgbClr val="FF0000"/>
                </a:solidFill>
                <a:ea typeface="宋体" panose="02010600030101010101" pitchFamily="2" charset="-122"/>
                <a:cs typeface="Arial" panose="020B0604020202020204" pitchFamily="34" charset="0"/>
                <a:sym typeface="Wingdings" panose="05000000000000000000" pitchFamily="2" charset="2"/>
              </a:rPr>
              <a:t>2nC</a:t>
            </a:r>
            <a:r>
              <a:rPr lang="en-US" altLang="zh-CN" dirty="0" smtClean="0">
                <a:solidFill>
                  <a:srgbClr val="FF0000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9198" y="4826341"/>
            <a:ext cx="380668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ym typeface="Wingdings" panose="05000000000000000000" pitchFamily="2" charset="2"/>
              </a:rPr>
              <a:t>Charge before structure  (ICT 1): 3nC</a:t>
            </a:r>
          </a:p>
          <a:p>
            <a:r>
              <a:rPr lang="en-US" altLang="zh-CN" dirty="0"/>
              <a:t>Transmitted </a:t>
            </a:r>
            <a:r>
              <a:rPr lang="en-US" altLang="zh-CN" dirty="0" smtClean="0"/>
              <a:t>charge after (ICT </a:t>
            </a:r>
            <a:r>
              <a:rPr lang="en-US" altLang="zh-CN" dirty="0"/>
              <a:t>2): </a:t>
            </a:r>
            <a:r>
              <a:rPr lang="en-US" altLang="zh-CN" dirty="0" smtClean="0"/>
              <a:t>1nC</a:t>
            </a:r>
          </a:p>
          <a:p>
            <a:r>
              <a:rPr lang="en-US" altLang="zh-CN" dirty="0" smtClean="0">
                <a:sym typeface="Wingdings" panose="05000000000000000000" pitchFamily="2" charset="2"/>
              </a:rPr>
              <a:t>Effective charge convert to the RF: </a:t>
            </a:r>
            <a:r>
              <a:rPr lang="en-US" altLang="zh-CN" dirty="0" smtClean="0">
                <a:solidFill>
                  <a:srgbClr val="FF0000"/>
                </a:solidFill>
                <a:sym typeface="Wingdings" panose="05000000000000000000" pitchFamily="2" charset="2"/>
              </a:rPr>
              <a:t>2nC</a:t>
            </a:r>
          </a:p>
        </p:txBody>
      </p:sp>
      <p:sp>
        <p:nvSpPr>
          <p:cNvPr id="42" name="矩形 41"/>
          <p:cNvSpPr/>
          <p:nvPr/>
        </p:nvSpPr>
        <p:spPr>
          <a:xfrm>
            <a:off x="4419343" y="4828220"/>
            <a:ext cx="41186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Charge of the drive bunch </a:t>
            </a:r>
            <a:r>
              <a:rPr lang="en-US" altLang="zh-CN" dirty="0" smtClean="0">
                <a:sym typeface="Wingdings" panose="05000000000000000000" pitchFamily="2" charset="2"/>
              </a:rPr>
              <a:t> average loss </a:t>
            </a:r>
            <a:endParaRPr lang="en-US" altLang="zh-CN" dirty="0" smtClean="0"/>
          </a:p>
        </p:txBody>
      </p:sp>
      <p:sp>
        <p:nvSpPr>
          <p:cNvPr id="43" name="矩形 42"/>
          <p:cNvSpPr/>
          <p:nvPr/>
        </p:nvSpPr>
        <p:spPr>
          <a:xfrm>
            <a:off x="3293169" y="6189284"/>
            <a:ext cx="26595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ym typeface="Wingdings" panose="05000000000000000000" pitchFamily="2" charset="2"/>
              </a:rPr>
              <a:t> </a:t>
            </a:r>
            <a:r>
              <a:rPr lang="en-US" altLang="zh-CN" dirty="0" smtClean="0">
                <a:sym typeface="Wingdings" panose="05000000000000000000" pitchFamily="2" charset="2"/>
              </a:rPr>
              <a:t> </a:t>
            </a:r>
            <a:r>
              <a:rPr lang="en-US" altLang="zh-CN" dirty="0" smtClean="0"/>
              <a:t>RF: 0.77 MW * 3.4 ns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7006747" y="387161"/>
            <a:ext cx="1795940" cy="1080000"/>
            <a:chOff x="6837494" y="528736"/>
            <a:chExt cx="1795940" cy="1080000"/>
          </a:xfrm>
        </p:grpSpPr>
        <p:pic>
          <p:nvPicPr>
            <p:cNvPr id="54" name="图片 53"/>
            <p:cNvPicPr>
              <a:picLocks noChangeAspect="1"/>
            </p:cNvPicPr>
            <p:nvPr/>
          </p:nvPicPr>
          <p:blipFill rotWithShape="1">
            <a:blip r:embed="rId4"/>
            <a:srcRect l="28940" r="33673"/>
            <a:stretch/>
          </p:blipFill>
          <p:spPr>
            <a:xfrm>
              <a:off x="7236296" y="528736"/>
              <a:ext cx="1361460" cy="1080000"/>
            </a:xfrm>
            <a:prstGeom prst="rect">
              <a:avLst/>
            </a:prstGeom>
          </p:spPr>
        </p:pic>
        <p:cxnSp>
          <p:nvCxnSpPr>
            <p:cNvPr id="57" name="直接箭头连接符 56"/>
            <p:cNvCxnSpPr/>
            <p:nvPr/>
          </p:nvCxnSpPr>
          <p:spPr bwMode="auto">
            <a:xfrm>
              <a:off x="6837494" y="1062780"/>
              <a:ext cx="234468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pSp>
          <p:nvGrpSpPr>
            <p:cNvPr id="58" name="组合 57"/>
            <p:cNvGrpSpPr>
              <a:grpSpLocks noChangeAspect="1"/>
            </p:cNvGrpSpPr>
            <p:nvPr/>
          </p:nvGrpSpPr>
          <p:grpSpPr>
            <a:xfrm>
              <a:off x="8269839" y="918780"/>
              <a:ext cx="130198" cy="288000"/>
              <a:chOff x="8106690" y="695810"/>
              <a:chExt cx="656456" cy="705445"/>
            </a:xfrm>
          </p:grpSpPr>
          <p:sp>
            <p:nvSpPr>
              <p:cNvPr id="65" name="椭圆 64"/>
              <p:cNvSpPr/>
              <p:nvPr/>
            </p:nvSpPr>
            <p:spPr bwMode="auto">
              <a:xfrm>
                <a:off x="8106690" y="695810"/>
                <a:ext cx="656456" cy="705445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  <p:sp>
            <p:nvSpPr>
              <p:cNvPr id="66" name="椭圆 65"/>
              <p:cNvSpPr/>
              <p:nvPr/>
            </p:nvSpPr>
            <p:spPr bwMode="auto">
              <a:xfrm>
                <a:off x="8179269" y="787088"/>
                <a:ext cx="464369" cy="483832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</p:grpSp>
        <p:grpSp>
          <p:nvGrpSpPr>
            <p:cNvPr id="59" name="组合 58"/>
            <p:cNvGrpSpPr>
              <a:grpSpLocks noChangeAspect="1"/>
            </p:cNvGrpSpPr>
            <p:nvPr/>
          </p:nvGrpSpPr>
          <p:grpSpPr>
            <a:xfrm>
              <a:off x="7308304" y="938325"/>
              <a:ext cx="130198" cy="288000"/>
              <a:chOff x="8106690" y="695810"/>
              <a:chExt cx="656456" cy="705445"/>
            </a:xfrm>
          </p:grpSpPr>
          <p:sp>
            <p:nvSpPr>
              <p:cNvPr id="63" name="椭圆 62"/>
              <p:cNvSpPr/>
              <p:nvPr/>
            </p:nvSpPr>
            <p:spPr bwMode="auto">
              <a:xfrm>
                <a:off x="8106690" y="695810"/>
                <a:ext cx="656456" cy="705445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  <p:sp>
            <p:nvSpPr>
              <p:cNvPr id="64" name="椭圆 63"/>
              <p:cNvSpPr/>
              <p:nvPr/>
            </p:nvSpPr>
            <p:spPr bwMode="auto">
              <a:xfrm>
                <a:off x="8179269" y="787088"/>
                <a:ext cx="464369" cy="483832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</p:grpSp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90505" y="846404"/>
              <a:ext cx="87120" cy="177296"/>
            </a:xfrm>
            <a:prstGeom prst="rect">
              <a:avLst/>
            </a:prstGeom>
          </p:spPr>
        </p:pic>
        <p:sp>
          <p:nvSpPr>
            <p:cNvPr id="70" name="文本框 69"/>
            <p:cNvSpPr txBox="1"/>
            <p:nvPr/>
          </p:nvSpPr>
          <p:spPr>
            <a:xfrm>
              <a:off x="7056069" y="747227"/>
              <a:ext cx="46679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ICT 1</a:t>
              </a:r>
              <a:endParaRPr lang="zh-CN" altLang="en-US" sz="9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8166640" y="711020"/>
              <a:ext cx="46679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ICT 2</a:t>
              </a:r>
              <a:endParaRPr lang="zh-CN" altLang="en-US" sz="9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72" name="TextBox 16"/>
          <p:cNvSpPr txBox="1">
            <a:spLocks noChangeArrowheads="1"/>
          </p:cNvSpPr>
          <p:nvPr/>
        </p:nvSpPr>
        <p:spPr bwMode="auto">
          <a:xfrm>
            <a:off x="692697" y="1670148"/>
            <a:ext cx="26910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0"/>
            <a:r>
              <a:rPr lang="en-US" altLang="zh-CN" sz="1600" dirty="0" smtClean="0">
                <a:ea typeface="宋体" panose="02010600030101010101" pitchFamily="2" charset="-122"/>
                <a:cs typeface="Arial" panose="020B0604020202020204" pitchFamily="34" charset="0"/>
              </a:rPr>
              <a:t>RF simulation code: CST</a:t>
            </a:r>
          </a:p>
        </p:txBody>
      </p:sp>
      <p:sp>
        <p:nvSpPr>
          <p:cNvPr id="73" name="TextBox 16"/>
          <p:cNvSpPr txBox="1">
            <a:spLocks noChangeArrowheads="1"/>
          </p:cNvSpPr>
          <p:nvPr/>
        </p:nvSpPr>
        <p:spPr bwMode="auto">
          <a:xfrm>
            <a:off x="4247871" y="1658259"/>
            <a:ext cx="4087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0"/>
            <a:r>
              <a:rPr lang="en-US" altLang="zh-CN" sz="1600" dirty="0" smtClean="0">
                <a:ea typeface="宋体" panose="02010600030101010101" pitchFamily="2" charset="-122"/>
                <a:cs typeface="Arial" panose="020B0604020202020204" pitchFamily="34" charset="0"/>
              </a:rPr>
              <a:t>Beam dynamics simulation code: ASTRA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2627761" y="2527084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(a)</a:t>
            </a:r>
            <a:endParaRPr lang="zh-CN" altLang="en-US" sz="1600" b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821745" y="5849045"/>
            <a:ext cx="62645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dirty="0">
                <a:ea typeface="宋体" panose="02010600030101010101" pitchFamily="2" charset="-122"/>
                <a:cs typeface="Arial" panose="020B0604020202020204" pitchFamily="34" charset="0"/>
              </a:rPr>
              <a:t>energy conservation : beam energy loss =  RF output</a:t>
            </a:r>
          </a:p>
        </p:txBody>
      </p:sp>
    </p:spTree>
    <p:extLst>
      <p:ext uri="{BB962C8B-B14F-4D97-AF65-F5344CB8AC3E}">
        <p14:creationId xmlns:p14="http://schemas.microsoft.com/office/powerpoint/2010/main" val="107983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 design">
  <a:themeElements>
    <a:clrScheme name="Custom 7">
      <a:dk1>
        <a:srgbClr val="616161"/>
      </a:dk1>
      <a:lt1>
        <a:srgbClr val="FFFFFF"/>
      </a:lt1>
      <a:dk2>
        <a:srgbClr val="1F497D"/>
      </a:dk2>
      <a:lt2>
        <a:srgbClr val="D2D2D2"/>
      </a:lt2>
      <a:accent1>
        <a:srgbClr val="A6C4DE"/>
      </a:accent1>
      <a:accent2>
        <a:srgbClr val="D8AC28"/>
      </a:accent2>
      <a:accent3>
        <a:srgbClr val="A22B38"/>
      </a:accent3>
      <a:accent4>
        <a:srgbClr val="7AB800"/>
      </a:accent4>
      <a:accent5>
        <a:srgbClr val="9D7D9E"/>
      </a:accent5>
      <a:accent6>
        <a:srgbClr val="BF5C28"/>
      </a:accent6>
      <a:hlink>
        <a:srgbClr val="4D8ABE"/>
      </a:hlink>
      <a:folHlink>
        <a:srgbClr val="4D8ABE"/>
      </a:folHlink>
    </a:clrScheme>
    <a:fontScheme name="Blue design">
      <a:majorFont>
        <a:latin typeface="Trebuchet MS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Blue design 1">
        <a:dk1>
          <a:srgbClr val="616161"/>
        </a:dk1>
        <a:lt1>
          <a:srgbClr val="FFFFFF"/>
        </a:lt1>
        <a:dk2>
          <a:srgbClr val="1F497D"/>
        </a:dk2>
        <a:lt2>
          <a:srgbClr val="D2D2D2"/>
        </a:lt2>
        <a:accent1>
          <a:srgbClr val="5C0426"/>
        </a:accent1>
        <a:accent2>
          <a:srgbClr val="9D7D9E"/>
        </a:accent2>
        <a:accent3>
          <a:srgbClr val="FFFFFF"/>
        </a:accent3>
        <a:accent4>
          <a:srgbClr val="525252"/>
        </a:accent4>
        <a:accent5>
          <a:srgbClr val="B5AAAC"/>
        </a:accent5>
        <a:accent6>
          <a:srgbClr val="8E718F"/>
        </a:accent6>
        <a:hlink>
          <a:srgbClr val="253D51"/>
        </a:hlink>
        <a:folHlink>
          <a:srgbClr val="0D204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Custom 11">
      <a:dk1>
        <a:srgbClr val="616161"/>
      </a:dk1>
      <a:lt1>
        <a:sysClr val="window" lastClr="FFFFFF"/>
      </a:lt1>
      <a:dk2>
        <a:srgbClr val="1F497D"/>
      </a:dk2>
      <a:lt2>
        <a:srgbClr val="D2D2D2"/>
      </a:lt2>
      <a:accent1>
        <a:srgbClr val="A6C4DE"/>
      </a:accent1>
      <a:accent2>
        <a:srgbClr val="D8AC28"/>
      </a:accent2>
      <a:accent3>
        <a:srgbClr val="A22B38"/>
      </a:accent3>
      <a:accent4>
        <a:srgbClr val="7AB800"/>
      </a:accent4>
      <a:accent5>
        <a:srgbClr val="4B7D9E"/>
      </a:accent5>
      <a:accent6>
        <a:srgbClr val="BF5C28"/>
      </a:accent6>
      <a:hlink>
        <a:srgbClr val="4D8ABE"/>
      </a:hlink>
      <a:folHlink>
        <a:srgbClr val="4D8AB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maroon_2007</Template>
  <TotalTime>42456</TotalTime>
  <Words>1526</Words>
  <Application>Microsoft Office PowerPoint</Application>
  <PresentationFormat>全屏显示(4:3)</PresentationFormat>
  <Paragraphs>407</Paragraphs>
  <Slides>26</Slides>
  <Notes>7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9" baseType="lpstr">
      <vt:lpstr>Arial Unicode MS</vt:lpstr>
      <vt:lpstr>ＭＳ Ｐゴシック</vt:lpstr>
      <vt:lpstr>宋体</vt:lpstr>
      <vt:lpstr>Arial</vt:lpstr>
      <vt:lpstr>Arial</vt:lpstr>
      <vt:lpstr>Calibri</vt:lpstr>
      <vt:lpstr>Cambria Math</vt:lpstr>
      <vt:lpstr>Symbol</vt:lpstr>
      <vt:lpstr>Times New Roman</vt:lpstr>
      <vt:lpstr>Trebuchet MS</vt:lpstr>
      <vt:lpstr>Wingdings</vt:lpstr>
      <vt:lpstr>Blue design</vt:lpstr>
      <vt:lpstr>Equation</vt:lpstr>
      <vt:lpstr> Experiment on the interaction of electron bunch train with a W-band wakefield structure at AWA: high power and high gradient</vt:lpstr>
      <vt:lpstr>Outline</vt:lpstr>
      <vt:lpstr>PowerPoint 演示文稿</vt:lpstr>
      <vt:lpstr>Method: design of the W-band* PETS</vt:lpstr>
      <vt:lpstr>Method: wakefield (RF) generated by single bunch</vt:lpstr>
      <vt:lpstr>Method: enhance power with drive bunch train</vt:lpstr>
      <vt:lpstr>Method: drive beam line at AWA </vt:lpstr>
      <vt:lpstr>Single bunch experimental set up</vt:lpstr>
      <vt:lpstr>Single bunch experimental results_(1)</vt:lpstr>
      <vt:lpstr>Single bunch experimental results_(2)</vt:lpstr>
      <vt:lpstr>RF frequency measurement set up</vt:lpstr>
      <vt:lpstr>RF frequency measurement results</vt:lpstr>
      <vt:lpstr>Challenges : diagnose the high frequency RF envelope</vt:lpstr>
      <vt:lpstr>Highlight : two wakefield interferometry method</vt:lpstr>
      <vt:lpstr>Bunch train experimental set up: laser train</vt:lpstr>
      <vt:lpstr>2-bunch train experimental results</vt:lpstr>
      <vt:lpstr>2-bunch train experimental results</vt:lpstr>
      <vt:lpstr>3-bunch train experimental results</vt:lpstr>
      <vt:lpstr>Plan: increase the power and gradient</vt:lpstr>
      <vt:lpstr>Plan: accelerate the witness beam to higher energy</vt:lpstr>
      <vt:lpstr>Summary</vt:lpstr>
      <vt:lpstr>Acknowledgement</vt:lpstr>
      <vt:lpstr>PowerPoint 演示文稿</vt:lpstr>
      <vt:lpstr>Back up</vt:lpstr>
      <vt:lpstr>Method: parameter of the PETS</vt:lpstr>
      <vt:lpstr>W-band RF generation with two electron bunches</vt:lpstr>
    </vt:vector>
  </TitlesOfParts>
  <Company>THU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Wonder</dc:creator>
  <cp:lastModifiedBy>T61p</cp:lastModifiedBy>
  <cp:revision>1720</cp:revision>
  <cp:lastPrinted>2015-10-12T23:05:27Z</cp:lastPrinted>
  <dcterms:created xsi:type="dcterms:W3CDTF">2014-07-08T14:21:57Z</dcterms:created>
  <dcterms:modified xsi:type="dcterms:W3CDTF">2016-01-18T14:52:54Z</dcterms:modified>
</cp:coreProperties>
</file>