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33" r:id="rId2"/>
    <p:sldId id="339" r:id="rId3"/>
    <p:sldId id="340" r:id="rId4"/>
    <p:sldId id="341" r:id="rId5"/>
    <p:sldId id="334" r:id="rId6"/>
    <p:sldId id="337" r:id="rId7"/>
    <p:sldId id="336" r:id="rId8"/>
    <p:sldId id="335" r:id="rId9"/>
    <p:sldId id="338" r:id="rId10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5" autoAdjust="0"/>
    <p:restoredTop sz="98294" autoAdjust="0"/>
  </p:normalViewPr>
  <p:slideViewPr>
    <p:cSldViewPr snapToGrid="0" snapToObjects="1">
      <p:cViewPr>
        <p:scale>
          <a:sx n="70" d="100"/>
          <a:sy n="70" d="100"/>
        </p:scale>
        <p:origin x="43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08791CF-530B-5E4B-A7E6-B79266E8A5ED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1BC3528-D63A-0446-AEBA-067978A4DD45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71098"/>
            <a:ext cx="2895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January 14,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smtClean="0"/>
              <a:t>/15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/>
          <a:srcRect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edms.cern.ch/document/1572676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449801/session/0/contribution/98/attachments/1213533/1770895/clic-workshop-2016-long-l-study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572676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edms.cern.ch/document/1572676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87988" y="6625416"/>
            <a:ext cx="2895600" cy="231934"/>
          </a:xfrm>
        </p:spPr>
        <p:txBody>
          <a:bodyPr/>
          <a:lstStyle/>
          <a:p>
            <a:r>
              <a:rPr lang="en-US" dirty="0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0826" y="265743"/>
            <a:ext cx="8776762" cy="4893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/>
              <a:t>Reminder of </a:t>
            </a:r>
            <a:r>
              <a:rPr lang="en-US" sz="4000" dirty="0"/>
              <a:t>the </a:t>
            </a:r>
            <a:endParaRPr lang="en-US" sz="4000" dirty="0" smtClean="0"/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CLICdp-Draft-2015-019</a:t>
            </a:r>
          </a:p>
          <a:p>
            <a:pPr algn="ctr"/>
            <a:r>
              <a:rPr lang="en-US" sz="4000" dirty="0" smtClean="0"/>
              <a:t>on the new </a:t>
            </a:r>
            <a:r>
              <a:rPr lang="en-US" sz="4000" dirty="0"/>
              <a:t>detector </a:t>
            </a:r>
            <a:r>
              <a:rPr lang="en-US" sz="4000" dirty="0" smtClean="0"/>
              <a:t>model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CLICdet_2015</a:t>
            </a:r>
          </a:p>
          <a:p>
            <a:pPr algn="ctr"/>
            <a:endParaRPr lang="en-US" sz="4000" dirty="0"/>
          </a:p>
          <a:p>
            <a:pPr algn="ctr"/>
            <a:r>
              <a:rPr lang="en-US" sz="2800" dirty="0" smtClean="0">
                <a:solidFill>
                  <a:srgbClr val="3333FF"/>
                </a:solidFill>
              </a:rPr>
              <a:t> </a:t>
            </a:r>
            <a:endParaRPr lang="en-US" sz="2000" dirty="0" smtClean="0">
              <a:solidFill>
                <a:srgbClr val="3333FF"/>
              </a:solidFill>
            </a:endParaRPr>
          </a:p>
          <a:p>
            <a:pPr algn="ctr"/>
            <a:endParaRPr lang="en-US" sz="1600" dirty="0" smtClean="0">
              <a:solidFill>
                <a:srgbClr val="3333FF"/>
              </a:solidFill>
            </a:endParaRPr>
          </a:p>
          <a:p>
            <a:pPr algn="ctr"/>
            <a:endParaRPr lang="en-US" sz="1600" dirty="0">
              <a:solidFill>
                <a:srgbClr val="3333FF"/>
              </a:solidFill>
            </a:endParaRPr>
          </a:p>
          <a:p>
            <a:pPr algn="ctr"/>
            <a:r>
              <a:rPr lang="en-GB" sz="1600" dirty="0" smtClean="0"/>
              <a:t>( latest </a:t>
            </a:r>
            <a:r>
              <a:rPr lang="en-GB" sz="1600" dirty="0"/>
              <a:t>version </a:t>
            </a:r>
            <a:r>
              <a:rPr lang="en-GB" sz="1600" dirty="0" smtClean="0"/>
              <a:t>of the </a:t>
            </a:r>
            <a:r>
              <a:rPr lang="en-GB" sz="1600" dirty="0" err="1" smtClean="0"/>
              <a:t>CLICdp</a:t>
            </a:r>
            <a:r>
              <a:rPr lang="en-GB" sz="1600" dirty="0" smtClean="0"/>
              <a:t> note is </a:t>
            </a:r>
            <a:r>
              <a:rPr lang="en-GB" sz="1600" dirty="0" smtClean="0"/>
              <a:t>publicly available </a:t>
            </a:r>
            <a:r>
              <a:rPr lang="en-GB" sz="1600" dirty="0"/>
              <a:t>at:  </a:t>
            </a:r>
            <a:r>
              <a:rPr lang="en-GB" sz="1600" dirty="0">
                <a:hlinkClick r:id="rId2"/>
              </a:rPr>
              <a:t>https://edms.cern.ch/document/1572676/</a:t>
            </a:r>
            <a:r>
              <a:rPr lang="en-GB" sz="1600" dirty="0"/>
              <a:t> )</a:t>
            </a:r>
            <a:r>
              <a:rPr lang="en-GB" sz="3600" dirty="0"/>
              <a:t> </a:t>
            </a:r>
            <a:endParaRPr lang="en-US" sz="3600" dirty="0">
              <a:solidFill>
                <a:srgbClr val="FF0000"/>
              </a:solidFill>
            </a:endParaRPr>
          </a:p>
          <a:p>
            <a:pPr algn="ctr"/>
            <a:endParaRPr lang="en-GB" sz="1600" dirty="0">
              <a:solidFill>
                <a:srgbClr val="3333FF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290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87988" y="6625416"/>
            <a:ext cx="2895600" cy="231934"/>
          </a:xfrm>
        </p:spPr>
        <p:txBody>
          <a:bodyPr/>
          <a:lstStyle/>
          <a:p>
            <a:r>
              <a:rPr lang="en-US" dirty="0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41978" y="265743"/>
            <a:ext cx="7414466" cy="52014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/>
              <a:t>List of Contents (of the draft note):</a:t>
            </a:r>
            <a:endParaRPr lang="en-GB" sz="1600" dirty="0">
              <a:solidFill>
                <a:srgbClr val="3333FF"/>
              </a:solidFill>
            </a:endParaRPr>
          </a:p>
          <a:p>
            <a:endParaRPr lang="en-US" dirty="0" smtClean="0">
              <a:solidFill>
                <a:srgbClr val="3333FF"/>
              </a:solidFill>
            </a:endParaRPr>
          </a:p>
          <a:p>
            <a:endParaRPr lang="en-US" dirty="0">
              <a:solidFill>
                <a:srgbClr val="3333FF"/>
              </a:solidFill>
            </a:endParaRPr>
          </a:p>
          <a:p>
            <a:r>
              <a:rPr lang="en-US" dirty="0" smtClean="0">
                <a:solidFill>
                  <a:srgbClr val="3333FF"/>
                </a:solidFill>
              </a:rPr>
              <a:t>1. Introduction</a:t>
            </a:r>
          </a:p>
          <a:p>
            <a:r>
              <a:rPr lang="en-US" sz="2800" dirty="0" smtClean="0">
                <a:solidFill>
                  <a:srgbClr val="3333FF"/>
                </a:solidFill>
              </a:rPr>
              <a:t>2. Working Hypotheses</a:t>
            </a:r>
          </a:p>
          <a:p>
            <a:r>
              <a:rPr lang="en-US" sz="2800" dirty="0" smtClean="0">
                <a:solidFill>
                  <a:srgbClr val="3333FF"/>
                </a:solidFill>
              </a:rPr>
              <a:t>3. Overall Dimensions and Parameters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4. Vertex Detector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5. Silicon Tracker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6. Electromagnetic Calorimeter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7. Hadronic Calorimeter</a:t>
            </a:r>
            <a:endParaRPr lang="en-US" dirty="0"/>
          </a:p>
          <a:p>
            <a:r>
              <a:rPr lang="en-US" dirty="0" smtClean="0">
                <a:solidFill>
                  <a:srgbClr val="3333FF"/>
                </a:solidFill>
              </a:rPr>
              <a:t>8. Magnet System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9. </a:t>
            </a:r>
            <a:r>
              <a:rPr lang="en-US" dirty="0" err="1" smtClean="0">
                <a:solidFill>
                  <a:srgbClr val="3333FF"/>
                </a:solidFill>
              </a:rPr>
              <a:t>LumiCal</a:t>
            </a:r>
            <a:r>
              <a:rPr lang="en-US" dirty="0" smtClean="0">
                <a:solidFill>
                  <a:srgbClr val="3333FF"/>
                </a:solidFill>
              </a:rPr>
              <a:t>, </a:t>
            </a:r>
            <a:r>
              <a:rPr lang="en-US" dirty="0" err="1" smtClean="0">
                <a:solidFill>
                  <a:srgbClr val="3333FF"/>
                </a:solidFill>
              </a:rPr>
              <a:t>BeamCal</a:t>
            </a:r>
            <a:r>
              <a:rPr lang="en-US" dirty="0" smtClean="0">
                <a:solidFill>
                  <a:srgbClr val="3333FF"/>
                </a:solidFill>
              </a:rPr>
              <a:t> and </a:t>
            </a:r>
            <a:r>
              <a:rPr lang="en-US" dirty="0" err="1" smtClean="0">
                <a:solidFill>
                  <a:srgbClr val="3333FF"/>
                </a:solidFill>
              </a:rPr>
              <a:t>Intratrain</a:t>
            </a:r>
            <a:r>
              <a:rPr lang="en-US" dirty="0" smtClean="0">
                <a:solidFill>
                  <a:srgbClr val="3333FF"/>
                </a:solidFill>
              </a:rPr>
              <a:t> Feedback</a:t>
            </a:r>
          </a:p>
          <a:p>
            <a:r>
              <a:rPr lang="en-US" sz="2800" dirty="0" smtClean="0">
                <a:solidFill>
                  <a:srgbClr val="3333FF"/>
                </a:solidFill>
              </a:rPr>
              <a:t>10. Beam Pipe and Vacuum System</a:t>
            </a:r>
          </a:p>
          <a:p>
            <a:r>
              <a:rPr lang="en-US" sz="2800" dirty="0" smtClean="0">
                <a:solidFill>
                  <a:srgbClr val="3333FF"/>
                </a:solidFill>
              </a:rPr>
              <a:t>11. Detector Opening and Maintenance</a:t>
            </a:r>
            <a:endParaRPr lang="en-US" sz="2800" u="sng" dirty="0" smtClean="0">
              <a:solidFill>
                <a:srgbClr val="3333FF"/>
              </a:solidFill>
            </a:endParaRPr>
          </a:p>
          <a:p>
            <a:r>
              <a:rPr lang="en-US" dirty="0" smtClean="0">
                <a:solidFill>
                  <a:srgbClr val="3333FF"/>
                </a:solidFill>
              </a:rPr>
              <a:t>12. Summary</a:t>
            </a:r>
          </a:p>
        </p:txBody>
      </p:sp>
      <p:pic>
        <p:nvPicPr>
          <p:cNvPr id="15" name="Picture 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589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87988" y="6625416"/>
            <a:ext cx="2895600" cy="231934"/>
          </a:xfrm>
        </p:spPr>
        <p:txBody>
          <a:bodyPr/>
          <a:lstStyle/>
          <a:p>
            <a:r>
              <a:rPr lang="en-US" dirty="0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41978" y="265743"/>
            <a:ext cx="5821209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3333FF"/>
                </a:solidFill>
              </a:rPr>
              <a:t>2. Working Hypotheses</a:t>
            </a:r>
          </a:p>
          <a:p>
            <a:endParaRPr lang="en-US" sz="2800" dirty="0">
              <a:solidFill>
                <a:srgbClr val="3333FF"/>
              </a:solidFill>
            </a:endParaRPr>
          </a:p>
          <a:p>
            <a:r>
              <a:rPr lang="en-US" sz="2800" dirty="0" smtClean="0">
                <a:solidFill>
                  <a:srgbClr val="3333FF"/>
                </a:solidFill>
              </a:rPr>
              <a:t>2.1 One Detector at CLIC</a:t>
            </a:r>
          </a:p>
          <a:p>
            <a:endParaRPr lang="en-US" sz="2000" dirty="0">
              <a:solidFill>
                <a:srgbClr val="3333FF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2.2 QD0 outside of the detector region</a:t>
            </a:r>
          </a:p>
        </p:txBody>
      </p:sp>
      <p:pic>
        <p:nvPicPr>
          <p:cNvPr id="15" name="Picture 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9792" t="21327" r="17943" b="45340"/>
          <a:stretch/>
        </p:blipFill>
        <p:spPr>
          <a:xfrm>
            <a:off x="-64165" y="2685013"/>
            <a:ext cx="9235588" cy="27797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5288" y="5538309"/>
            <a:ext cx="847223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F. </a:t>
            </a:r>
            <a:r>
              <a:rPr lang="en-GB" dirty="0" err="1" smtClean="0"/>
              <a:t>Plassard</a:t>
            </a:r>
            <a:r>
              <a:rPr lang="en-GB" dirty="0" smtClean="0"/>
              <a:t>, CLIC workshop this afternoon </a:t>
            </a:r>
            <a:r>
              <a:rPr lang="en-GB" sz="1400" dirty="0" smtClean="0">
                <a:hlinkClick r:id="rId4"/>
              </a:rPr>
              <a:t>https</a:t>
            </a:r>
            <a:r>
              <a:rPr lang="en-GB" sz="1400" dirty="0">
                <a:hlinkClick r:id="rId4"/>
              </a:rPr>
              <a:t>://</a:t>
            </a:r>
            <a:r>
              <a:rPr lang="en-GB" sz="1400" dirty="0" smtClean="0">
                <a:hlinkClick r:id="rId4"/>
              </a:rPr>
              <a:t>indico.cern.ch/event/449801/session/0/contribution/98/attachments/1213533/1770895/clic-workshop-2016-long-l-study.pdf</a:t>
            </a:r>
            <a:r>
              <a:rPr lang="en-GB" sz="1400" dirty="0" smtClean="0"/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610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358" t="14880" r="9407" b="18163"/>
          <a:stretch/>
        </p:blipFill>
        <p:spPr>
          <a:xfrm>
            <a:off x="-245648" y="1296542"/>
            <a:ext cx="9629747" cy="440822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839882" y="462621"/>
            <a:ext cx="5717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3333FF"/>
                </a:solidFill>
              </a:rPr>
              <a:t>3. Overall Dimensions and Parameters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8864" y="5827588"/>
            <a:ext cx="2202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CLICdet_2015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75288" y="5829860"/>
            <a:ext cx="2361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CLIC_SiD</a:t>
            </a:r>
            <a:r>
              <a:rPr lang="en-US" sz="2800" dirty="0" smtClean="0"/>
              <a:t> (CDR)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9057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349" y="-16315"/>
            <a:ext cx="7410748" cy="643847"/>
          </a:xfrm>
        </p:spPr>
        <p:txBody>
          <a:bodyPr>
            <a:normAutofit/>
          </a:bodyPr>
          <a:lstStyle/>
          <a:p>
            <a:r>
              <a:rPr lang="en-US" dirty="0"/>
              <a:t>D</a:t>
            </a:r>
            <a:r>
              <a:rPr lang="en-US" dirty="0" smtClean="0"/>
              <a:t>etector model CLICdet_2015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87988" y="6625416"/>
            <a:ext cx="2895600" cy="231934"/>
          </a:xfrm>
        </p:spPr>
        <p:txBody>
          <a:bodyPr/>
          <a:lstStyle/>
          <a:p>
            <a:r>
              <a:rPr lang="en-US" dirty="0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 descr="Screen Shot 2016-01-05 at 12.59.1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026" r="2282"/>
          <a:stretch/>
        </p:blipFill>
        <p:spPr>
          <a:xfrm>
            <a:off x="-36213" y="778595"/>
            <a:ext cx="9062517" cy="5465025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2017201" y="6373200"/>
            <a:ext cx="4953967" cy="0"/>
          </a:xfrm>
          <a:prstGeom prst="straightConnector1">
            <a:avLst/>
          </a:prstGeom>
          <a:ln w="19050" cmpd="sng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53592" y="6305371"/>
            <a:ext cx="8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11.4 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40888" y="3044652"/>
            <a:ext cx="1739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Note: final beam focusing is outside the detector</a:t>
            </a:r>
            <a:endParaRPr lang="en-US" sz="1600" i="1" dirty="0"/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14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1245" t="13802" r="10748" b="29297"/>
          <a:stretch/>
        </p:blipFill>
        <p:spPr>
          <a:xfrm>
            <a:off x="381000" y="1079506"/>
            <a:ext cx="8369300" cy="48839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88000" y="5861814"/>
            <a:ext cx="3158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(search for “FIXME”)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3168" y="563611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( latest version of the </a:t>
            </a:r>
            <a:r>
              <a:rPr lang="en-US" dirty="0" err="1"/>
              <a:t>CLICdp</a:t>
            </a:r>
            <a:r>
              <a:rPr lang="en-US" dirty="0"/>
              <a:t> note is publicly available at:  </a:t>
            </a:r>
            <a:r>
              <a:rPr lang="en-US" dirty="0">
                <a:hlinkClick r:id="rId4"/>
              </a:rPr>
              <a:t>https://edms.cern.ch/document/1572676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 </a:t>
            </a:r>
            <a:r>
              <a:rPr lang="en-US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83401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228" y="1028404"/>
            <a:ext cx="4276105" cy="480101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60"/>
          <a:stretch/>
        </p:blipFill>
        <p:spPr>
          <a:xfrm>
            <a:off x="786456" y="1327602"/>
            <a:ext cx="3292866" cy="426549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9349" y="-16315"/>
            <a:ext cx="7410748" cy="643847"/>
          </a:xfrm>
        </p:spPr>
        <p:txBody>
          <a:bodyPr>
            <a:normAutofit/>
          </a:bodyPr>
          <a:lstStyle/>
          <a:p>
            <a:r>
              <a:rPr lang="en-US" dirty="0" smtClean="0"/>
              <a:t>evolving tracker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27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8684" t="3989" r="9210" b="43379"/>
          <a:stretch/>
        </p:blipFill>
        <p:spPr>
          <a:xfrm>
            <a:off x="368972" y="2037356"/>
            <a:ext cx="8408706" cy="431215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8972" y="2037356"/>
            <a:ext cx="8408706" cy="4312153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283366" y="930441"/>
            <a:ext cx="7015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f</a:t>
            </a:r>
            <a:r>
              <a:rPr lang="en-US" sz="3600" dirty="0" smtClean="0"/>
              <a:t>rom </a:t>
            </a:r>
            <a:r>
              <a:rPr lang="en-US" sz="3600" dirty="0" err="1" smtClean="0"/>
              <a:t>CLICdp</a:t>
            </a:r>
            <a:r>
              <a:rPr lang="en-US" sz="3600" dirty="0" smtClean="0"/>
              <a:t> workshop, 2 June 2015:</a:t>
            </a:r>
          </a:p>
        </p:txBody>
      </p:sp>
      <p:sp>
        <p:nvSpPr>
          <p:cNvPr id="10" name="TextBox 9"/>
          <p:cNvSpPr txBox="1"/>
          <p:nvPr/>
        </p:nvSpPr>
        <p:spPr>
          <a:xfrm rot="-2700000">
            <a:off x="2007400" y="3260705"/>
            <a:ext cx="455445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smtClean="0">
                <a:solidFill>
                  <a:srgbClr val="FF0000"/>
                </a:solidFill>
              </a:rPr>
              <a:t>DONE !</a:t>
            </a:r>
            <a:endParaRPr lang="en-GB" sz="1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0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87988" y="6625416"/>
            <a:ext cx="2895600" cy="231934"/>
          </a:xfrm>
        </p:spPr>
        <p:txBody>
          <a:bodyPr/>
          <a:lstStyle/>
          <a:p>
            <a:r>
              <a:rPr lang="en-US" dirty="0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0826" y="265743"/>
            <a:ext cx="8776762" cy="4893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/>
              <a:t>Reminder of </a:t>
            </a:r>
            <a:r>
              <a:rPr lang="en-US" sz="4000" dirty="0"/>
              <a:t>the </a:t>
            </a:r>
            <a:endParaRPr lang="en-US" sz="4000" dirty="0" smtClean="0"/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CLICdp-Draft-2015-019</a:t>
            </a:r>
          </a:p>
          <a:p>
            <a:pPr algn="ctr"/>
            <a:r>
              <a:rPr lang="en-US" sz="4000" dirty="0" smtClean="0"/>
              <a:t>on the new </a:t>
            </a:r>
            <a:r>
              <a:rPr lang="en-US" sz="4000" dirty="0"/>
              <a:t>detector </a:t>
            </a:r>
            <a:r>
              <a:rPr lang="en-US" sz="4000" dirty="0" smtClean="0"/>
              <a:t>model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CLICdet_2015</a:t>
            </a:r>
          </a:p>
          <a:p>
            <a:pPr algn="ctr"/>
            <a:endParaRPr lang="en-US" sz="4000" dirty="0"/>
          </a:p>
          <a:p>
            <a:pPr algn="ctr"/>
            <a:r>
              <a:rPr lang="en-US" sz="2800" dirty="0" smtClean="0">
                <a:solidFill>
                  <a:srgbClr val="3333FF"/>
                </a:solidFill>
              </a:rPr>
              <a:t>PLEASE SEND YOUR COMMENTS asap. </a:t>
            </a:r>
            <a:r>
              <a:rPr lang="en-US" sz="2800" dirty="0">
                <a:solidFill>
                  <a:srgbClr val="3333FF"/>
                </a:solidFill>
              </a:rPr>
              <a:t>t</a:t>
            </a:r>
            <a:r>
              <a:rPr lang="en-US" sz="2800" dirty="0" smtClean="0">
                <a:solidFill>
                  <a:srgbClr val="3333FF"/>
                </a:solidFill>
              </a:rPr>
              <a:t>o </a:t>
            </a:r>
            <a:r>
              <a:rPr lang="en-US" sz="2000" dirty="0" smtClean="0">
                <a:solidFill>
                  <a:srgbClr val="3333FF"/>
                </a:solidFill>
              </a:rPr>
              <a:t>Konrad.Elsener@cern.ch</a:t>
            </a:r>
            <a:endParaRPr lang="en-US" sz="2000" dirty="0" smtClean="0">
              <a:solidFill>
                <a:srgbClr val="3333FF"/>
              </a:solidFill>
            </a:endParaRPr>
          </a:p>
          <a:p>
            <a:pPr algn="ctr"/>
            <a:endParaRPr lang="en-US" sz="1600" dirty="0" smtClean="0">
              <a:solidFill>
                <a:srgbClr val="3333FF"/>
              </a:solidFill>
            </a:endParaRPr>
          </a:p>
          <a:p>
            <a:pPr algn="ctr"/>
            <a:endParaRPr lang="en-US" sz="1600" dirty="0">
              <a:solidFill>
                <a:srgbClr val="3333FF"/>
              </a:solidFill>
            </a:endParaRPr>
          </a:p>
          <a:p>
            <a:pPr algn="ctr"/>
            <a:r>
              <a:rPr lang="en-GB" sz="1600" dirty="0" smtClean="0"/>
              <a:t>( latest </a:t>
            </a:r>
            <a:r>
              <a:rPr lang="en-GB" sz="1600" dirty="0"/>
              <a:t>version </a:t>
            </a:r>
            <a:r>
              <a:rPr lang="en-GB" sz="1600" dirty="0" smtClean="0"/>
              <a:t>of the </a:t>
            </a:r>
            <a:r>
              <a:rPr lang="en-GB" sz="1600" dirty="0" err="1" smtClean="0"/>
              <a:t>CLICdp</a:t>
            </a:r>
            <a:r>
              <a:rPr lang="en-GB" sz="1600" dirty="0" smtClean="0"/>
              <a:t> note is </a:t>
            </a:r>
            <a:r>
              <a:rPr lang="en-GB" sz="1600" dirty="0" smtClean="0"/>
              <a:t>publicly available </a:t>
            </a:r>
            <a:r>
              <a:rPr lang="en-GB" sz="1600" dirty="0"/>
              <a:t>at:  </a:t>
            </a:r>
            <a:r>
              <a:rPr lang="en-GB" sz="1600" dirty="0">
                <a:hlinkClick r:id="rId2"/>
              </a:rPr>
              <a:t>https://edms.cern.ch/document/1572676/</a:t>
            </a:r>
            <a:r>
              <a:rPr lang="en-GB" sz="1600" dirty="0"/>
              <a:t> )</a:t>
            </a:r>
            <a:r>
              <a:rPr lang="en-GB" sz="3600" dirty="0"/>
              <a:t> </a:t>
            </a:r>
            <a:endParaRPr lang="en-US" sz="3600" dirty="0">
              <a:solidFill>
                <a:srgbClr val="FF0000"/>
              </a:solidFill>
            </a:endParaRPr>
          </a:p>
          <a:p>
            <a:pPr algn="ctr"/>
            <a:endParaRPr lang="en-GB" sz="1600" dirty="0">
              <a:solidFill>
                <a:srgbClr val="3333FF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727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26885</TotalTime>
  <Words>262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Detector model CLICdet_2015</vt:lpstr>
      <vt:lpstr>PowerPoint Presentation</vt:lpstr>
      <vt:lpstr>evolving tracker layout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Konrad Elsener</cp:lastModifiedBy>
  <cp:revision>343</cp:revision>
  <cp:lastPrinted>2016-01-14T16:38:52Z</cp:lastPrinted>
  <dcterms:created xsi:type="dcterms:W3CDTF">2011-11-21T07:55:02Z</dcterms:created>
  <dcterms:modified xsi:type="dcterms:W3CDTF">2016-01-19T15:16:54Z</dcterms:modified>
</cp:coreProperties>
</file>