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62" r:id="rId4"/>
    <p:sldId id="258" r:id="rId5"/>
    <p:sldId id="259" r:id="rId6"/>
    <p:sldId id="260" r:id="rId7"/>
    <p:sldId id="263" r:id="rId8"/>
    <p:sldId id="264" r:id="rId9"/>
    <p:sldId id="268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0B1B1-1963-CB42-88BC-D742876856DA}" type="datetimeFigureOut">
              <a:rPr lang="en-US" smtClean="0"/>
              <a:t>18/01/2016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EFA9A-1FF8-024F-B626-D65188C40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01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32251-E451-A444-99A8-AF1243EBF42C}" type="datetimeFigureOut">
              <a:rPr lang="en-US" smtClean="0"/>
              <a:t>18/01/2016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9C7CB-976B-0A46-9DF2-1B50CD8A8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912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77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83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07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91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9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23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240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7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2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31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4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BB427-5B26-3C46-ABC2-C3D4964314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34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oleObject" Target="../embeddings/oleObject1.bin"/><Relationship Id="rId8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CLIC Workshop 2016:</a:t>
            </a:r>
            <a:br>
              <a:rPr lang="en-GB" dirty="0" smtClean="0"/>
            </a:br>
            <a:r>
              <a:rPr lang="en-GB" dirty="0" smtClean="0"/>
              <a:t>Main Beam Cavity BPM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J. Towler, S. </a:t>
            </a:r>
            <a:r>
              <a:rPr lang="en-GB" dirty="0" err="1" smtClean="0"/>
              <a:t>Boogert</a:t>
            </a:r>
            <a:r>
              <a:rPr lang="en-GB" dirty="0" smtClean="0"/>
              <a:t>, B. </a:t>
            </a:r>
            <a:r>
              <a:rPr lang="en-GB" dirty="0" err="1" smtClean="0"/>
              <a:t>Fellenz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T. </a:t>
            </a:r>
            <a:r>
              <a:rPr lang="en-GB" dirty="0" err="1" smtClean="0"/>
              <a:t>Lefevre</a:t>
            </a:r>
            <a:r>
              <a:rPr lang="en-GB" dirty="0" smtClean="0"/>
              <a:t>, </a:t>
            </a:r>
            <a:r>
              <a:rPr lang="en-GB" b="1" dirty="0" smtClean="0"/>
              <a:t>A. </a:t>
            </a:r>
            <a:r>
              <a:rPr lang="en-GB" b="1" dirty="0" err="1" smtClean="0"/>
              <a:t>Lyapin</a:t>
            </a:r>
            <a:r>
              <a:rPr lang="en-GB" dirty="0" smtClean="0"/>
              <a:t>, M. Wendt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870802" y="5648053"/>
            <a:ext cx="7411871" cy="898437"/>
            <a:chOff x="909234" y="5638800"/>
            <a:chExt cx="7411871" cy="89843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H="1" flipV="1">
              <a:off x="2201107" y="5785806"/>
              <a:ext cx="1208848" cy="60442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 flipH="1" flipV="1">
              <a:off x="5683289" y="5785806"/>
              <a:ext cx="605432" cy="60442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 flipH="1" flipV="1">
              <a:off x="909234" y="5785806"/>
              <a:ext cx="604424" cy="60442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 flipH="1" flipV="1">
              <a:off x="4097404" y="5638800"/>
              <a:ext cx="898436" cy="89843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0800000" flipH="1" flipV="1">
              <a:off x="6976170" y="5960915"/>
              <a:ext cx="1344935" cy="2542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1686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Amplitude-Phase </a:t>
            </a:r>
            <a:r>
              <a:rPr lang="en-GB" dirty="0" smtClean="0"/>
              <a:t>Modulation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67578" cy="2108868"/>
          </a:xfrm>
        </p:spPr>
        <p:txBody>
          <a:bodyPr>
            <a:normAutofit lnSpcReduction="10000"/>
          </a:bodyPr>
          <a:lstStyle/>
          <a:p>
            <a:r>
              <a:rPr lang="en-GB" sz="2200" dirty="0" smtClean="0"/>
              <a:t>It was seen that phase changed with </a:t>
            </a:r>
            <a:r>
              <a:rPr lang="en-GB" sz="2200" dirty="0" smtClean="0"/>
              <a:t>amplitude due to non-</a:t>
            </a:r>
            <a:r>
              <a:rPr lang="en-GB" sz="2200" dirty="0" err="1" smtClean="0"/>
              <a:t>linearities</a:t>
            </a:r>
            <a:r>
              <a:rPr lang="en-GB" sz="2200" dirty="0" smtClean="0"/>
              <a:t> in electronics</a:t>
            </a:r>
            <a:endParaRPr lang="en-GB" sz="2200" dirty="0" smtClean="0"/>
          </a:p>
          <a:p>
            <a:r>
              <a:rPr lang="en-GB" sz="2200" dirty="0" smtClean="0"/>
              <a:t>To combat this, the modulation was measured and corrected</a:t>
            </a:r>
          </a:p>
          <a:p>
            <a:r>
              <a:rPr lang="en-GB" sz="2200" dirty="0" smtClean="0"/>
              <a:t>Restores the IQ curve to a line</a:t>
            </a:r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10</a:t>
            </a:fld>
            <a:endParaRPr lang="en-GB"/>
          </a:p>
        </p:txBody>
      </p:sp>
      <p:pic>
        <p:nvPicPr>
          <p:cNvPr id="9" name="Picture 8" descr="164547_phase_cor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77" y="1122092"/>
            <a:ext cx="3539703" cy="2654777"/>
          </a:xfrm>
          <a:prstGeom prst="rect">
            <a:avLst/>
          </a:prstGeom>
        </p:spPr>
      </p:pic>
      <p:pic>
        <p:nvPicPr>
          <p:cNvPr id="10" name="Picture 9" descr="63952_IQ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76869"/>
            <a:ext cx="3601154" cy="2700866"/>
          </a:xfrm>
          <a:prstGeom prst="rect">
            <a:avLst/>
          </a:prstGeom>
        </p:spPr>
      </p:pic>
      <p:pic>
        <p:nvPicPr>
          <p:cNvPr id="11" name="Picture 10" descr="63952_IQ_cor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944" y="3776869"/>
            <a:ext cx="3601155" cy="2700866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3694400" y="5584516"/>
            <a:ext cx="1832768" cy="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10868" y="5584517"/>
            <a:ext cx="114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correction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4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Range Nonlinearity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3973"/>
            <a:ext cx="4284133" cy="2407356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 long range scans the position response becomes nonlinear</a:t>
            </a:r>
          </a:p>
          <a:p>
            <a:r>
              <a:rPr lang="en-GB" sz="2200" dirty="0"/>
              <a:t>F</a:t>
            </a:r>
            <a:r>
              <a:rPr lang="en-GB" sz="2200" dirty="0" smtClean="0"/>
              <a:t>itting a 3</a:t>
            </a:r>
            <a:r>
              <a:rPr lang="en-GB" sz="2200" baseline="30000" dirty="0" smtClean="0"/>
              <a:t>rd</a:t>
            </a:r>
            <a:r>
              <a:rPr lang="en-GB" sz="2200" dirty="0" smtClean="0"/>
              <a:t> order polynomial to the measured signal</a:t>
            </a:r>
          </a:p>
          <a:p>
            <a:r>
              <a:rPr lang="en-GB" sz="2200" dirty="0" smtClean="0"/>
              <a:t>Measure the difference and correct for it. </a:t>
            </a: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 descr="63952_pos_cor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44" y="2060223"/>
            <a:ext cx="4289778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4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Future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system of 4 BPMs has been installed in CLEX</a:t>
            </a:r>
          </a:p>
          <a:p>
            <a:r>
              <a:rPr lang="en-GB" sz="2400" dirty="0" smtClean="0"/>
              <a:t>Beam measurements have been taken </a:t>
            </a:r>
          </a:p>
          <a:p>
            <a:r>
              <a:rPr lang="en-GB" sz="2400" dirty="0" smtClean="0"/>
              <a:t>Resolution measurements so far are sub micron</a:t>
            </a:r>
          </a:p>
          <a:p>
            <a:r>
              <a:rPr lang="en-GB" sz="2400" dirty="0" smtClean="0"/>
              <a:t>With an appropriate model </a:t>
            </a:r>
            <a:r>
              <a:rPr lang="en-GB" sz="2400" dirty="0" smtClean="0"/>
              <a:t>and additional </a:t>
            </a:r>
            <a:r>
              <a:rPr lang="en-GB" sz="2400" dirty="0" smtClean="0"/>
              <a:t>data taken </a:t>
            </a:r>
            <a:r>
              <a:rPr lang="en-GB" sz="2400" dirty="0" smtClean="0"/>
              <a:t>a </a:t>
            </a:r>
            <a:r>
              <a:rPr lang="en-GB" sz="2400" dirty="0" smtClean="0"/>
              <a:t>better resolution is expected</a:t>
            </a:r>
          </a:p>
          <a:p>
            <a:r>
              <a:rPr lang="en-GB" sz="2400" dirty="0" smtClean="0"/>
              <a:t>A simultaneous measurement of the spatial and temporal resolution is required</a:t>
            </a:r>
          </a:p>
          <a:p>
            <a:pPr lvl="1"/>
            <a:r>
              <a:rPr lang="en-GB" sz="2000" dirty="0" smtClean="0"/>
              <a:t>Apply a chirp to the beam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88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749"/>
            <a:ext cx="8229600" cy="1143000"/>
          </a:xfrm>
        </p:spPr>
        <p:txBody>
          <a:bodyPr/>
          <a:lstStyle/>
          <a:p>
            <a:r>
              <a:rPr lang="en-GB" dirty="0" smtClean="0"/>
              <a:t>CLIC MB BPM Requirements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2</a:t>
            </a:fld>
            <a:endParaRPr lang="en-GB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523661"/>
            <a:ext cx="4762872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50 nm </a:t>
            </a:r>
            <a:r>
              <a:rPr lang="en-GB" dirty="0" smtClean="0">
                <a:solidFill>
                  <a:srgbClr val="0000FF"/>
                </a:solidFill>
              </a:rPr>
              <a:t>spatial and </a:t>
            </a:r>
            <a:r>
              <a:rPr lang="en-GB" dirty="0">
                <a:solidFill>
                  <a:srgbClr val="0000FF"/>
                </a:solidFill>
              </a:rPr>
              <a:t>50 ns time and </a:t>
            </a:r>
            <a:r>
              <a:rPr lang="en-GB" dirty="0" smtClean="0">
                <a:solidFill>
                  <a:srgbClr val="0000FF"/>
                </a:solidFill>
              </a:rPr>
              <a:t>resolution</a:t>
            </a:r>
            <a:r>
              <a:rPr lang="en-GB" dirty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Multiple measurements </a:t>
            </a:r>
            <a:r>
              <a:rPr lang="en-GB" dirty="0" smtClean="0">
                <a:solidFill>
                  <a:srgbClr val="000000"/>
                </a:solidFill>
              </a:rPr>
              <a:t/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in a 156 </a:t>
            </a:r>
            <a:r>
              <a:rPr lang="en-GB" dirty="0">
                <a:solidFill>
                  <a:srgbClr val="000000"/>
                </a:solidFill>
              </a:rPr>
              <a:t>ns </a:t>
            </a:r>
            <a:r>
              <a:rPr lang="en-GB" dirty="0" smtClean="0">
                <a:solidFill>
                  <a:srgbClr val="000000"/>
                </a:solidFill>
              </a:rPr>
              <a:t>long bunch train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 smtClean="0"/>
              <a:t>R</a:t>
            </a:r>
            <a:r>
              <a:rPr lang="en-US" dirty="0" err="1" smtClean="0"/>
              <a:t>ange</a:t>
            </a:r>
            <a:r>
              <a:rPr lang="en-US" dirty="0" smtClean="0"/>
              <a:t> </a:t>
            </a:r>
            <a:r>
              <a:rPr lang="en-US" dirty="0"/>
              <a:t>of ±100μm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&gt;4000 BPMs</a:t>
            </a:r>
          </a:p>
          <a:p>
            <a:r>
              <a:rPr lang="en-GB" dirty="0"/>
              <a:t>14 GHz for CLIC</a:t>
            </a:r>
          </a:p>
          <a:p>
            <a:pPr lvl="1"/>
            <a:r>
              <a:rPr lang="en-GB" dirty="0"/>
              <a:t>Design is scalable</a:t>
            </a:r>
            <a:endParaRPr lang="en-GB" dirty="0">
              <a:solidFill>
                <a:srgbClr val="000000"/>
              </a:solidFill>
            </a:endParaRPr>
          </a:p>
          <a:p>
            <a:r>
              <a:rPr lang="en-GB" dirty="0"/>
              <a:t>15 GHz resonant frequency for CTF prototype.</a:t>
            </a:r>
          </a:p>
          <a:p>
            <a:r>
              <a:rPr lang="en-GB" dirty="0" smtClean="0"/>
              <a:t>Prototype </a:t>
            </a:r>
            <a:r>
              <a:rPr lang="en-GB" dirty="0"/>
              <a:t>design </a:t>
            </a:r>
            <a:r>
              <a:rPr lang="en-GB" dirty="0" smtClean="0"/>
              <a:t>based on </a:t>
            </a:r>
            <a:r>
              <a:rPr lang="en-GB" dirty="0"/>
              <a:t>stainless </a:t>
            </a:r>
            <a:r>
              <a:rPr lang="en-GB" dirty="0" smtClean="0"/>
              <a:t>steel cavity, </a:t>
            </a:r>
            <a:br>
              <a:rPr lang="en-GB" dirty="0" smtClean="0"/>
            </a:br>
            <a:r>
              <a:rPr lang="en-GB" dirty="0" smtClean="0"/>
              <a:t>new design </a:t>
            </a:r>
            <a:r>
              <a:rPr lang="en-GB" dirty="0"/>
              <a:t>uses copper.</a:t>
            </a:r>
          </a:p>
          <a:p>
            <a:r>
              <a:rPr lang="en-GB" dirty="0" smtClean="0"/>
              <a:t>Q factor tailored to match</a:t>
            </a:r>
            <a:r>
              <a:rPr lang="en-GB" dirty="0"/>
              <a:t> </a:t>
            </a:r>
            <a:r>
              <a:rPr lang="en-GB" dirty="0" smtClean="0"/>
              <a:t>the required time resolution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446133"/>
              </p:ext>
            </p:extLst>
          </p:nvPr>
        </p:nvGraphicFramePr>
        <p:xfrm>
          <a:off x="5220072" y="1594766"/>
          <a:ext cx="3600400" cy="4366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008112"/>
                <a:gridCol w="1152128"/>
              </a:tblGrid>
              <a:tr h="382332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MB parameters</a:t>
                      </a:r>
                      <a:r>
                        <a:rPr lang="en-GB" sz="1400" baseline="0" dirty="0" smtClean="0"/>
                        <a:t> and</a:t>
                      </a:r>
                      <a:r>
                        <a:rPr lang="en-GB" sz="1400" dirty="0" smtClean="0"/>
                        <a:t> BPM Requirements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400" baseline="0" dirty="0" smtClean="0">
                          <a:latin typeface="+mn-lt"/>
                        </a:rPr>
                        <a:t>Machine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CLIC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CALIFES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Bunch</a:t>
                      </a:r>
                      <a:r>
                        <a:rPr lang="en-GB" sz="1400" baseline="0" dirty="0" smtClean="0">
                          <a:latin typeface="+mn-lt"/>
                        </a:rPr>
                        <a:t> Spacing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r>
                        <a:rPr lang="en-GB" sz="1400" baseline="0" dirty="0" smtClean="0"/>
                        <a:t>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0.667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latin typeface="+mn-lt"/>
                        </a:rPr>
                        <a:t>Bunch</a:t>
                      </a:r>
                      <a:r>
                        <a:rPr lang="es-ES" sz="1400" dirty="0" smtClean="0">
                          <a:latin typeface="+mn-lt"/>
                        </a:rPr>
                        <a:t> </a:t>
                      </a:r>
                      <a:r>
                        <a:rPr lang="es-ES" sz="1400" baseline="0" dirty="0" err="1" smtClean="0">
                          <a:latin typeface="+mn-lt"/>
                        </a:rPr>
                        <a:t>Length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44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225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Train Length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– 150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Spatial Resolution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nm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</a:t>
                      </a:r>
                      <a:r>
                        <a:rPr lang="en-GB" sz="1400" baseline="0" dirty="0" smtClean="0"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latin typeface="+mn-lt"/>
                        </a:rPr>
                        <a:t>Time Resolution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</a:t>
                      </a:r>
                      <a:r>
                        <a:rPr lang="en-GB" sz="1400" baseline="0" dirty="0" smtClean="0"/>
                        <a:t>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Accuracy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&lt;100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&lt;100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</a:t>
                      </a:r>
                      <a:r>
                        <a:rPr lang="en-GB" sz="1400" baseline="0" dirty="0" smtClean="0">
                          <a:latin typeface="+mn-lt"/>
                        </a:rPr>
                        <a:t>Range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±100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± 100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Resonant</a:t>
                      </a:r>
                      <a:r>
                        <a:rPr lang="en-GB" sz="1400" baseline="0" dirty="0" smtClean="0">
                          <a:latin typeface="+mn-lt"/>
                        </a:rPr>
                        <a:t> Frequency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</a:t>
                      </a:r>
                      <a:r>
                        <a:rPr lang="en-GB" sz="1400" baseline="0" dirty="0" smtClean="0"/>
                        <a:t>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15 GHz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152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7051" cy="1143000"/>
          </a:xfrm>
        </p:spPr>
        <p:txBody>
          <a:bodyPr/>
          <a:lstStyle/>
          <a:p>
            <a:r>
              <a:rPr lang="en-GB" dirty="0" smtClean="0"/>
              <a:t>Cavity BPM Basics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67544" y="1254770"/>
            <a:ext cx="5040560" cy="432393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Centered beam excites monopole mode (TM</a:t>
            </a:r>
            <a:r>
              <a:rPr lang="en-US" sz="2400" baseline="-25000" dirty="0" smtClean="0"/>
              <a:t>010</a:t>
            </a:r>
            <a:r>
              <a:rPr lang="en-US" sz="2400" dirty="0" smtClean="0"/>
              <a:t>).</a:t>
            </a:r>
          </a:p>
          <a:p>
            <a:pPr lvl="1"/>
            <a:r>
              <a:rPr lang="en-US" sz="2200" dirty="0" smtClean="0"/>
              <a:t>Amplitude dependent on charge</a:t>
            </a:r>
          </a:p>
          <a:p>
            <a:r>
              <a:rPr lang="en-US" sz="2400" dirty="0" smtClean="0"/>
              <a:t>Away from the center, other modes are excited. </a:t>
            </a:r>
          </a:p>
          <a:p>
            <a:pPr lvl="1"/>
            <a:r>
              <a:rPr lang="en-US" sz="2200" dirty="0" smtClean="0"/>
              <a:t>First order dipole mode (TM</a:t>
            </a:r>
            <a:r>
              <a:rPr lang="en-US" sz="2200" baseline="-25000" dirty="0" smtClean="0"/>
              <a:t>110</a:t>
            </a:r>
            <a:r>
              <a:rPr lang="en-US" sz="2200" dirty="0" smtClean="0"/>
              <a:t>) </a:t>
            </a:r>
            <a:r>
              <a:rPr lang="en-US" sz="2200" dirty="0" smtClean="0">
                <a:solidFill>
                  <a:srgbClr val="000000"/>
                </a:solidFill>
              </a:rPr>
              <a:t>depends</a:t>
            </a:r>
            <a:r>
              <a:rPr lang="en-US" sz="2200" dirty="0" smtClean="0">
                <a:solidFill>
                  <a:srgbClr val="0000FF"/>
                </a:solidFill>
              </a:rPr>
              <a:t> linearly on beam offset </a:t>
            </a:r>
            <a:r>
              <a:rPr lang="en-US" sz="2200" dirty="0" smtClean="0"/>
              <a:t>and charge. </a:t>
            </a:r>
          </a:p>
          <a:p>
            <a:r>
              <a:rPr lang="en-US" sz="2400" dirty="0" smtClean="0"/>
              <a:t>TM</a:t>
            </a:r>
            <a:r>
              <a:rPr lang="en-US" sz="2400" baseline="-25000" dirty="0" smtClean="0"/>
              <a:t>110</a:t>
            </a:r>
            <a:r>
              <a:rPr lang="en-US" sz="2400" dirty="0" smtClean="0"/>
              <a:t> splits in 2 orthogonal modes.</a:t>
            </a:r>
          </a:p>
          <a:p>
            <a:r>
              <a:rPr lang="en-US" sz="2400" dirty="0" smtClean="0"/>
              <a:t>Beam excites other unwanted higher order modes.</a:t>
            </a:r>
          </a:p>
          <a:p>
            <a:pPr lvl="1"/>
            <a:r>
              <a:rPr lang="en-US" sz="2200" dirty="0" smtClean="0"/>
              <a:t>Requires suppression of unwanted modes.</a:t>
            </a:r>
          </a:p>
          <a:p>
            <a:endParaRPr lang="en-GB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4380072" y="6393954"/>
            <a:ext cx="23506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647272" y="6393954"/>
            <a:ext cx="365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B09AB9-44D9-42B0-85D4-7FA1C5A4697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1" name="Picture 10" descr="bpmschem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347" y="1816516"/>
            <a:ext cx="3409150" cy="2822630"/>
          </a:xfrm>
          <a:prstGeom prst="rect">
            <a:avLst/>
          </a:prstGeom>
        </p:spPr>
      </p:pic>
      <p:pic>
        <p:nvPicPr>
          <p:cNvPr id="12" name="Picture 11" descr="modes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217" y="4639147"/>
            <a:ext cx="4080172" cy="1872208"/>
          </a:xfrm>
          <a:prstGeom prst="rect">
            <a:avLst/>
          </a:prstGeom>
        </p:spPr>
      </p:pic>
      <p:sp>
        <p:nvSpPr>
          <p:cNvPr id="13" name="Slide Number Placeholder 9"/>
          <p:cNvSpPr txBox="1">
            <a:spLocks/>
          </p:cNvSpPr>
          <p:nvPr/>
        </p:nvSpPr>
        <p:spPr>
          <a:xfrm>
            <a:off x="6553200" y="5976509"/>
            <a:ext cx="2133600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4" name="Picture 13" descr="dipole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914" y="522032"/>
            <a:ext cx="1462550" cy="1258473"/>
          </a:xfrm>
          <a:prstGeom prst="rect">
            <a:avLst/>
          </a:prstGeom>
        </p:spPr>
      </p:pic>
      <p:pic>
        <p:nvPicPr>
          <p:cNvPr id="15" name="Picture 14" descr="monopole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251" y="522032"/>
            <a:ext cx="1302005" cy="1272279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017127"/>
              </p:ext>
            </p:extLst>
          </p:nvPr>
        </p:nvGraphicFramePr>
        <p:xfrm>
          <a:off x="2195736" y="5386812"/>
          <a:ext cx="2819012" cy="98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7" imgW="1460500" imgH="508000" progId="Equation.3">
                  <p:embed/>
                </p:oleObj>
              </mc:Choice>
              <mc:Fallback>
                <p:oleObj name="Equation" r:id="rId7" imgW="14605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95736" y="5386812"/>
                        <a:ext cx="2819012" cy="980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717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 Cavity BPM Design</a:t>
            </a:r>
            <a:endParaRPr lang="en-GB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57200" y="1594216"/>
            <a:ext cx="51949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Modified cavity BPM design</a:t>
            </a:r>
          </a:p>
          <a:p>
            <a:pPr lvl="1"/>
            <a:r>
              <a:rPr lang="en-GB" dirty="0" smtClean="0"/>
              <a:t>Main geometry unchanged.</a:t>
            </a:r>
          </a:p>
          <a:p>
            <a:pPr lvl="1"/>
            <a:r>
              <a:rPr lang="en-GB" dirty="0" smtClean="0"/>
              <a:t>Copper to raise Q to 500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feedthrough</a:t>
            </a:r>
            <a:r>
              <a:rPr lang="en-GB" dirty="0" smtClean="0"/>
              <a:t> design eliminate tuners.</a:t>
            </a:r>
          </a:p>
          <a:p>
            <a:r>
              <a:rPr lang="en-GB" dirty="0" smtClean="0"/>
              <a:t>Prototype manufactured for RF testing</a:t>
            </a:r>
          </a:p>
          <a:p>
            <a:pPr lvl="1"/>
            <a:r>
              <a:rPr lang="en-GB" dirty="0" smtClean="0"/>
              <a:t>Poor dimensions, particularly the reference cavity</a:t>
            </a:r>
          </a:p>
          <a:p>
            <a:r>
              <a:rPr lang="en-GB" dirty="0" smtClean="0"/>
              <a:t>Measurements compared with simulations</a:t>
            </a:r>
          </a:p>
          <a:p>
            <a:pPr lvl="1"/>
            <a:r>
              <a:rPr lang="en-GB" dirty="0" smtClean="0"/>
              <a:t>Before and after brazing</a:t>
            </a:r>
          </a:p>
          <a:p>
            <a:pPr lvl="1"/>
            <a:r>
              <a:rPr lang="en-GB" dirty="0" smtClean="0"/>
              <a:t>Frequencies and Q factors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External Q’s high – </a:t>
            </a:r>
            <a:r>
              <a:rPr lang="en-GB" dirty="0" err="1" smtClean="0">
                <a:solidFill>
                  <a:srgbClr val="FF0000"/>
                </a:solidFill>
              </a:rPr>
              <a:t>feedthroughs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Excellent low cross coupling</a:t>
            </a:r>
          </a:p>
          <a:p>
            <a:endParaRPr lang="en-GB" dirty="0"/>
          </a:p>
        </p:txBody>
      </p:sp>
      <p:pic>
        <p:nvPicPr>
          <p:cNvPr id="13" name="Picture 12" descr="copperBPMph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649664" y="1453657"/>
            <a:ext cx="3098800" cy="2726542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708683"/>
              </p:ext>
            </p:extLst>
          </p:nvPr>
        </p:nvGraphicFramePr>
        <p:xfrm>
          <a:off x="5580112" y="4397660"/>
          <a:ext cx="3312368" cy="191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567"/>
                <a:gridCol w="845711"/>
                <a:gridCol w="1198090"/>
              </a:tblGrid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</a:t>
                      </a:r>
                      <a:r>
                        <a:rPr lang="en-GB" baseline="-25000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</a:t>
                      </a:r>
                      <a:r>
                        <a:rPr lang="en-GB" baseline="-25000" dirty="0" smtClean="0"/>
                        <a:t>0 </a:t>
                      </a:r>
                      <a:r>
                        <a:rPr lang="en-GB" baseline="0" dirty="0" smtClean="0"/>
                        <a:t> /GHz</a:t>
                      </a:r>
                      <a:endParaRPr lang="en-GB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Reference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938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14.772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Predicted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~830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14.996</a:t>
                      </a:r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Predicted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54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5</a:t>
            </a:fld>
            <a:endParaRPr lang="en-GB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2015 Installation</a:t>
            </a:r>
            <a:endParaRPr lang="en-GB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15784" y="1417638"/>
            <a:ext cx="6240664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Four prototype BPMs in CLEX (CTF3)</a:t>
            </a:r>
          </a:p>
          <a:p>
            <a:pPr lvl="1"/>
            <a:r>
              <a:rPr lang="en-GB" sz="2000" dirty="0" smtClean="0"/>
              <a:t>3 copper, 1 old stainless steel</a:t>
            </a:r>
          </a:p>
          <a:p>
            <a:r>
              <a:rPr lang="en-GB" sz="2200" dirty="0" smtClean="0"/>
              <a:t>End of probe beam line</a:t>
            </a:r>
          </a:p>
          <a:p>
            <a:r>
              <a:rPr lang="en-GB" sz="2200" dirty="0" smtClean="0"/>
              <a:t>All 3 new BPMs on X and Y movers</a:t>
            </a:r>
          </a:p>
          <a:p>
            <a:r>
              <a:rPr lang="en-GB" sz="2200" dirty="0" smtClean="0"/>
              <a:t>Old BPM added as ref cavity </a:t>
            </a:r>
          </a:p>
          <a:p>
            <a:r>
              <a:rPr lang="en-GB" sz="2200" dirty="0" smtClean="0"/>
              <a:t>OTR screen for ensuring beam transmission</a:t>
            </a:r>
          </a:p>
          <a:p>
            <a:r>
              <a:rPr lang="en-GB" sz="2200" dirty="0" smtClean="0"/>
              <a:t>Electronics next to the </a:t>
            </a:r>
            <a:r>
              <a:rPr lang="en-GB" sz="2200" dirty="0" err="1" smtClean="0"/>
              <a:t>beamline</a:t>
            </a:r>
            <a:endParaRPr lang="en-GB" sz="2200" dirty="0" smtClean="0"/>
          </a:p>
          <a:p>
            <a:r>
              <a:rPr lang="en-GB" sz="2200" dirty="0" smtClean="0"/>
              <a:t>Higher resolution (12-bit), lower rate (250MS/s) digitiser to demonstrate spatial resolution</a:t>
            </a:r>
          </a:p>
        </p:txBody>
      </p:sp>
      <p:pic>
        <p:nvPicPr>
          <p:cNvPr id="20" name="Picture 19" descr="2015-05-21 17.21.4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1" t="12921" r="8174" b="11116"/>
          <a:stretch/>
        </p:blipFill>
        <p:spPr>
          <a:xfrm>
            <a:off x="7147944" y="3747226"/>
            <a:ext cx="1731600" cy="2955600"/>
          </a:xfrm>
          <a:prstGeom prst="rect">
            <a:avLst/>
          </a:prstGeom>
        </p:spPr>
      </p:pic>
      <p:pic>
        <p:nvPicPr>
          <p:cNvPr id="21" name="Picture 20" descr="2015-05-27 17.30.4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" t="10120" r="19476" b="5671"/>
          <a:stretch/>
        </p:blipFill>
        <p:spPr>
          <a:xfrm>
            <a:off x="5355144" y="1347083"/>
            <a:ext cx="3524400" cy="2106000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4332111" y="1989667"/>
            <a:ext cx="3015074" cy="1175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496006" y="5373500"/>
            <a:ext cx="4160442" cy="1140202"/>
            <a:chOff x="4942143" y="1311545"/>
            <a:chExt cx="4160442" cy="1140202"/>
          </a:xfrm>
        </p:grpSpPr>
        <p:pic>
          <p:nvPicPr>
            <p:cNvPr id="24" name="Picture 23" descr="TBTS-instrumentation.pdf"/>
            <p:cNvPicPr>
              <a:picLocks noChangeAspect="1"/>
            </p:cNvPicPr>
            <p:nvPr/>
          </p:nvPicPr>
          <p:blipFill>
            <a:blip r:embed="rId4"/>
            <a:srcRect t="58205" r="53431" b="27465"/>
            <a:stretch>
              <a:fillRect/>
            </a:stretch>
          </p:blipFill>
          <p:spPr>
            <a:xfrm>
              <a:off x="4942143" y="1546668"/>
              <a:ext cx="4160442" cy="905079"/>
            </a:xfrm>
            <a:prstGeom prst="rect">
              <a:avLst/>
            </a:prstGeom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5840006" y="1311545"/>
              <a:ext cx="0" cy="58037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938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6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/>
              <a:t>Downconverter</a:t>
            </a:r>
            <a:r>
              <a:rPr lang="en-US" dirty="0" smtClean="0"/>
              <a:t> Electronics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94" y="1332975"/>
            <a:ext cx="7815263" cy="1876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708" y="3176964"/>
            <a:ext cx="60116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Concept tested with a single cavity at CTF3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Single-stage </a:t>
            </a:r>
            <a:r>
              <a:rPr lang="en-US" sz="2200" dirty="0" err="1" smtClean="0"/>
              <a:t>downconverter</a:t>
            </a:r>
            <a:r>
              <a:rPr lang="en-US" sz="2200" dirty="0" smtClean="0"/>
              <a:t> mixer electronics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Draft design, signal estimates and control interface by RHUL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Detailed design and PCB fabrication by FNAL </a:t>
            </a:r>
            <a:br>
              <a:rPr lang="en-US" sz="2200" dirty="0" smtClean="0"/>
            </a:br>
            <a:r>
              <a:rPr lang="en-US" sz="2200" dirty="0" smtClean="0"/>
              <a:t>(N. Eddy, B. </a:t>
            </a:r>
            <a:r>
              <a:rPr lang="en-US" sz="2200" dirty="0" err="1" smtClean="0"/>
              <a:t>Fellenz</a:t>
            </a:r>
            <a:r>
              <a:rPr lang="en-US" sz="2200" dirty="0" smtClean="0"/>
              <a:t>, J. </a:t>
            </a:r>
            <a:r>
              <a:rPr lang="en-US" sz="2200" dirty="0" err="1" smtClean="0"/>
              <a:t>Bogaert</a:t>
            </a:r>
            <a:r>
              <a:rPr lang="en-US" sz="22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G</a:t>
            </a:r>
            <a:r>
              <a:rPr lang="en-US" sz="2200" dirty="0" smtClean="0"/>
              <a:t>ain flexibility, remote control, custom IF filters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9</a:t>
            </a:r>
            <a:r>
              <a:rPr lang="en-US" sz="2200" dirty="0" smtClean="0"/>
              <a:t> </a:t>
            </a:r>
            <a:r>
              <a:rPr lang="en-US" sz="2200" dirty="0" err="1" smtClean="0"/>
              <a:t>downmixer</a:t>
            </a:r>
            <a:r>
              <a:rPr lang="en-US" sz="2200" dirty="0" smtClean="0"/>
              <a:t> channels and 3 LO/CAL signals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Three units installed in CLEX, one for each BPM</a:t>
            </a:r>
          </a:p>
        </p:txBody>
      </p:sp>
      <p:pic>
        <p:nvPicPr>
          <p:cNvPr id="11" name="Picture 10" descr="boar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2" t="32340" r="899" b="1194"/>
          <a:stretch/>
        </p:blipFill>
        <p:spPr>
          <a:xfrm>
            <a:off x="5927098" y="2782438"/>
            <a:ext cx="3180773" cy="1586100"/>
          </a:xfrm>
          <a:prstGeom prst="rect">
            <a:avLst/>
          </a:prstGeom>
        </p:spPr>
      </p:pic>
      <p:pic>
        <p:nvPicPr>
          <p:cNvPr id="12" name="Picture 11" descr="bo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625" y="4417028"/>
            <a:ext cx="2693153" cy="201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Downconverter</a:t>
            </a:r>
            <a:r>
              <a:rPr lang="en-GB" dirty="0" smtClean="0"/>
              <a:t>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80325" cy="45259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All 9 </a:t>
            </a:r>
            <a:r>
              <a:rPr lang="en-GB" sz="2200" dirty="0" err="1" smtClean="0"/>
              <a:t>downconverter</a:t>
            </a:r>
            <a:r>
              <a:rPr lang="en-GB" sz="2200" dirty="0" smtClean="0"/>
              <a:t> channels were characterised</a:t>
            </a:r>
          </a:p>
          <a:p>
            <a:r>
              <a:rPr lang="en-GB" sz="2200" dirty="0" smtClean="0"/>
              <a:t>Gain measured for range of variable gain and attenuation settings</a:t>
            </a:r>
          </a:p>
          <a:p>
            <a:r>
              <a:rPr lang="en-GB" sz="2200" dirty="0" smtClean="0"/>
              <a:t>Operational values were determined </a:t>
            </a:r>
          </a:p>
          <a:p>
            <a:r>
              <a:rPr lang="en-GB" sz="2200" dirty="0" smtClean="0"/>
              <a:t>Dynamic range also measured at various settings</a:t>
            </a:r>
          </a:p>
          <a:p>
            <a:r>
              <a:rPr lang="en-GB" sz="2200" dirty="0" smtClean="0"/>
              <a:t>A nominal dynamic range of 80dB can be achieved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 descr="tupb060f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274" y="1427003"/>
            <a:ext cx="3222526" cy="2416895"/>
          </a:xfrm>
          <a:prstGeom prst="rect">
            <a:avLst/>
          </a:prstGeom>
        </p:spPr>
      </p:pic>
      <p:pic>
        <p:nvPicPr>
          <p:cNvPr id="8" name="Picture 7" descr="TUPB060f6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274" y="3827437"/>
            <a:ext cx="3222526" cy="24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3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Tests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47356" cy="45259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BPMs calibrated with a stable beam and scanning the BPM position with the stages.</a:t>
            </a:r>
          </a:p>
          <a:p>
            <a:r>
              <a:rPr lang="en-GB" sz="2200" dirty="0" smtClean="0"/>
              <a:t>I’s and Q’s are measured and the position and tilt dependent parts of the measured signal are determined.</a:t>
            </a:r>
          </a:p>
          <a:p>
            <a:r>
              <a:rPr lang="en-GB" sz="2200" dirty="0" smtClean="0"/>
              <a:t>A position sensitivity factor is calculated from this and is used to measure beam position.</a:t>
            </a:r>
          </a:p>
          <a:p>
            <a:r>
              <a:rPr lang="en-GB" sz="2200" dirty="0" smtClean="0"/>
              <a:t>Charge sensitivity of the reference cavity also needs to be determined. </a:t>
            </a:r>
          </a:p>
          <a:p>
            <a:endParaRPr lang="en-GB" sz="2200" dirty="0" smtClean="0"/>
          </a:p>
          <a:p>
            <a:endParaRPr lang="en-GB" sz="2200" dirty="0" smtClean="0"/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 descr="iq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3" y="1261536"/>
            <a:ext cx="3290711" cy="2468033"/>
          </a:xfrm>
          <a:prstGeom prst="rect">
            <a:avLst/>
          </a:prstGeom>
        </p:spPr>
      </p:pic>
      <p:pic>
        <p:nvPicPr>
          <p:cNvPr id="9" name="Picture 8" descr="p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3" y="3729569"/>
            <a:ext cx="3290711" cy="246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6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757325" cy="4756150"/>
          </a:xfrm>
        </p:spPr>
        <p:txBody>
          <a:bodyPr>
            <a:normAutofit/>
          </a:bodyPr>
          <a:lstStyle/>
          <a:p>
            <a:r>
              <a:rPr lang="en-GB" sz="2200" dirty="0" smtClean="0"/>
              <a:t>Resolution measured with 3 BPMs where the position in pickup is predicted by the signals measured in the other 2</a:t>
            </a:r>
          </a:p>
          <a:p>
            <a:r>
              <a:rPr lang="en-GB" sz="2200" dirty="0" smtClean="0"/>
              <a:t>1000s of shots taken</a:t>
            </a:r>
          </a:p>
          <a:p>
            <a:r>
              <a:rPr lang="en-GB" sz="2200" dirty="0" smtClean="0"/>
              <a:t>Simple correlation between BPMs gives a resolution of ~1 </a:t>
            </a:r>
            <a:r>
              <a:rPr lang="en-GB" sz="2200" dirty="0" err="1" smtClean="0"/>
              <a:t>μm</a:t>
            </a:r>
            <a:r>
              <a:rPr lang="en-GB" sz="2200" dirty="0" smtClean="0"/>
              <a:t>.</a:t>
            </a:r>
          </a:p>
          <a:p>
            <a:r>
              <a:rPr lang="en-GB" sz="2200" dirty="0" smtClean="0"/>
              <a:t>Due to the phase behaviour in the centre of the BPM and the angled trajectory of the beam, the position is not accurately measured around 0</a:t>
            </a:r>
          </a:p>
          <a:p>
            <a:pPr lvl="1"/>
            <a:r>
              <a:rPr lang="en-GB" sz="1800" dirty="0" smtClean="0"/>
              <a:t>A model is required to predict the behaviour in this region</a:t>
            </a:r>
          </a:p>
          <a:p>
            <a:pPr lvl="1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19/01/2016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B427-5B26-3C46-ABC2-C3D4964314F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 descr="r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25" y="2333975"/>
            <a:ext cx="3830696" cy="287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2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742</Words>
  <Application>Microsoft Macintosh PowerPoint</Application>
  <PresentationFormat>On-screen Show (4:3)</PresentationFormat>
  <Paragraphs>161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CLIC Workshop 2016: Main Beam Cavity BPM </vt:lpstr>
      <vt:lpstr>CLIC MB BPM Requirements</vt:lpstr>
      <vt:lpstr>Cavity BPM Basics</vt:lpstr>
      <vt:lpstr>Copper Cavity BPM Design</vt:lpstr>
      <vt:lpstr>2015 Installation</vt:lpstr>
      <vt:lpstr>Downconverter Electronics</vt:lpstr>
      <vt:lpstr>Downconverter Tests</vt:lpstr>
      <vt:lpstr>Beam Tests </vt:lpstr>
      <vt:lpstr>Beam Tests</vt:lpstr>
      <vt:lpstr>Amplitude-Phase Modulation</vt:lpstr>
      <vt:lpstr>Long Range Nonlinearity</vt:lpstr>
      <vt:lpstr>Conclusion and Future Plans</vt:lpstr>
    </vt:vector>
  </TitlesOfParts>
  <Company>RHUL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Workshop 2016: Main Beam Cavity BPM </dc:title>
  <dc:creator>Jack Towler</dc:creator>
  <cp:lastModifiedBy>Alexey Lyapin</cp:lastModifiedBy>
  <cp:revision>23</cp:revision>
  <dcterms:created xsi:type="dcterms:W3CDTF">2015-12-20T08:41:29Z</dcterms:created>
  <dcterms:modified xsi:type="dcterms:W3CDTF">2016-01-19T08:15:29Z</dcterms:modified>
</cp:coreProperties>
</file>