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59" r:id="rId3"/>
    <p:sldId id="268" r:id="rId4"/>
    <p:sldId id="302" r:id="rId5"/>
    <p:sldId id="286" r:id="rId6"/>
    <p:sldId id="282" r:id="rId7"/>
    <p:sldId id="300" r:id="rId8"/>
    <p:sldId id="309" r:id="rId9"/>
    <p:sldId id="299" r:id="rId10"/>
    <p:sldId id="298" r:id="rId11"/>
    <p:sldId id="306" r:id="rId12"/>
    <p:sldId id="305" r:id="rId13"/>
    <p:sldId id="307" r:id="rId14"/>
    <p:sldId id="310" r:id="rId15"/>
    <p:sldId id="313" r:id="rId16"/>
    <p:sldId id="314" r:id="rId17"/>
    <p:sldId id="315" r:id="rId18"/>
    <p:sldId id="318" r:id="rId19"/>
    <p:sldId id="311" r:id="rId20"/>
    <p:sldId id="316" r:id="rId21"/>
    <p:sldId id="317" r:id="rId22"/>
    <p:sldId id="308" r:id="rId23"/>
    <p:sldId id="29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61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121B"/>
    <a:srgbClr val="666666"/>
    <a:srgbClr val="D52B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7" autoAdjust="0"/>
    <p:restoredTop sz="79824" autoAdjust="0"/>
  </p:normalViewPr>
  <p:slideViewPr>
    <p:cSldViewPr>
      <p:cViewPr varScale="1">
        <p:scale>
          <a:sx n="109" d="100"/>
          <a:sy n="109" d="100"/>
        </p:scale>
        <p:origin x="942" y="96"/>
      </p:cViewPr>
      <p:guideLst>
        <p:guide orient="horz" pos="2160"/>
        <p:guide pos="6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14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2CDB6F-9360-4AC5-A1A4-B746F8B27D7E}" type="datetimeFigureOut">
              <a:rPr lang="en-GB" smtClean="0"/>
              <a:pPr/>
              <a:t>21/01/2016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C8AF62-0413-459D-A055-9BD345497D1F}" type="slidenum">
              <a:rPr lang="en-GB" smtClean="0"/>
              <a:pPr/>
              <a:t>‹#›</a:t>
            </a:fld>
            <a:endParaRPr lang="en-GB"/>
          </a:p>
        </p:txBody>
      </p:sp>
    </p:spTree>
    <p:extLst>
      <p:ext uri="{BB962C8B-B14F-4D97-AF65-F5344CB8AC3E}">
        <p14:creationId xmlns:p14="http://schemas.microsoft.com/office/powerpoint/2010/main" val="3773165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eaLnBrk="1" hangingPunct="1"/>
            <a:r>
              <a:rPr lang="en-US" sz="1200" b="1" kern="1200" dirty="0" smtClean="0">
                <a:solidFill>
                  <a:schemeClr val="tx1"/>
                </a:solidFill>
                <a:latin typeface="Lucida Grande" pitchFamily="80" charset="0"/>
                <a:ea typeface="ＭＳ Ｐゴシック" charset="-128"/>
                <a:cs typeface="+mn-cs"/>
              </a:rPr>
              <a:t>LANCASTER UNIVERSITY POWERPOINT TEMPLATES</a:t>
            </a:r>
          </a:p>
          <a:p>
            <a:pPr eaLnBrk="1" hangingPunct="1"/>
            <a:r>
              <a:rPr lang="en-US" sz="1200" kern="1200" baseline="0" dirty="0" smtClean="0">
                <a:solidFill>
                  <a:schemeClr val="tx1"/>
                </a:solidFill>
                <a:latin typeface="Lucida Grande" pitchFamily="80" charset="0"/>
                <a:ea typeface="ＭＳ Ｐゴシック" charset="-128"/>
                <a:cs typeface="+mn-cs"/>
              </a:rPr>
              <a:t>These PowerPoint templates are for use by all University staff. Please see below for further information regarding the use of these templates. Should you have any further queries, please contact the marketing team via webmaster@lancaster.ac.uk</a:t>
            </a:r>
          </a:p>
          <a:p>
            <a:pPr eaLnBrk="1" hangingPunct="1"/>
            <a:endParaRPr lang="en-US" sz="1200" kern="1200" dirty="0" smtClean="0">
              <a:solidFill>
                <a:srgbClr val="731F43"/>
              </a:solidFill>
              <a:latin typeface="Lucida Grande" pitchFamily="80" charset="0"/>
              <a:ea typeface="ＭＳ Ｐゴシック" charset="-128"/>
              <a:cs typeface="+mn-cs"/>
            </a:endParaRPr>
          </a:p>
          <a:p>
            <a:pPr eaLnBrk="1" hangingPunct="1"/>
            <a:r>
              <a:rPr lang="en-US" sz="1200" b="1" kern="1200" dirty="0" smtClean="0">
                <a:solidFill>
                  <a:srgbClr val="731F43"/>
                </a:solidFill>
                <a:latin typeface="Lucida Grande" pitchFamily="80" charset="0"/>
                <a:ea typeface="ＭＳ Ｐゴシック" charset="-128"/>
                <a:cs typeface="+mn-cs"/>
              </a:rPr>
              <a:t>Template slide 3: Insert a new slide</a:t>
            </a:r>
          </a:p>
          <a:p>
            <a:pPr eaLnBrk="1" hangingPunct="1"/>
            <a:r>
              <a:rPr lang="en-US" sz="1200" kern="1200" dirty="0" smtClean="0">
                <a:solidFill>
                  <a:srgbClr val="731F43"/>
                </a:solidFill>
                <a:latin typeface="Lucida Grande" pitchFamily="80" charset="0"/>
                <a:ea typeface="ＭＳ Ｐゴシック" charset="-128"/>
                <a:cs typeface="+mn-cs"/>
              </a:rPr>
              <a:t>If you need to insert a new slide, from </a:t>
            </a:r>
            <a:r>
              <a:rPr lang="en-US" sz="1200" kern="1200" baseline="0" dirty="0" smtClean="0">
                <a:solidFill>
                  <a:srgbClr val="666666"/>
                </a:solidFill>
                <a:latin typeface="Lucida Grande" pitchFamily="80" charset="0"/>
                <a:ea typeface="ＭＳ Ｐゴシック" charset="-128"/>
                <a:cs typeface="+mn-cs"/>
              </a:rPr>
              <a:t>the ‘home’ toolbar, click on ‘new slide’ and select from the templates the style you require from the dropdown box.</a:t>
            </a:r>
            <a:endParaRPr lang="en-US" sz="1200" kern="1200" dirty="0" smtClean="0">
              <a:solidFill>
                <a:srgbClr val="731F43"/>
              </a:solidFill>
              <a:latin typeface="Lucida Grande" pitchFamily="80" charset="0"/>
              <a:ea typeface="ＭＳ Ｐゴシック" charset="-128"/>
              <a:cs typeface="+mn-cs"/>
            </a:endParaRPr>
          </a:p>
          <a:p>
            <a:pPr eaLnBrk="1" hangingPunct="1"/>
            <a:endParaRPr lang="en-US" sz="1200" kern="1200" dirty="0" smtClean="0">
              <a:solidFill>
                <a:srgbClr val="731F43"/>
              </a:solidFill>
              <a:latin typeface="Lucida Grande" pitchFamily="80" charset="0"/>
              <a:ea typeface="ＭＳ Ｐゴシック" charset="-128"/>
              <a:cs typeface="+mn-cs"/>
            </a:endParaRPr>
          </a:p>
          <a:p>
            <a:pPr eaLnBrk="1" hangingPunct="1"/>
            <a:r>
              <a:rPr lang="en-US" sz="1200" b="1" kern="1200" dirty="0" smtClean="0">
                <a:solidFill>
                  <a:srgbClr val="731F43"/>
                </a:solidFill>
                <a:latin typeface="Lucida Grande" pitchFamily="80" charset="0"/>
                <a:ea typeface="ＭＳ Ｐゴシック" charset="-128"/>
                <a:cs typeface="+mn-cs"/>
              </a:rPr>
              <a:t>Template slide 4: </a:t>
            </a:r>
            <a:r>
              <a:rPr lang="en-US" sz="1200" b="1" kern="1200" baseline="0" dirty="0" smtClean="0">
                <a:solidFill>
                  <a:schemeClr val="tx1"/>
                </a:solidFill>
                <a:latin typeface="Lucida Grande" pitchFamily="80" charset="0"/>
                <a:ea typeface="ＭＳ Ｐゴシック" charset="-128"/>
                <a:cs typeface="+mn-cs"/>
              </a:rPr>
              <a:t>Typing new text and copying text from another document</a:t>
            </a:r>
          </a:p>
          <a:p>
            <a:pPr eaLnBrk="1" hangingPunct="1"/>
            <a:r>
              <a:rPr lang="en-US" sz="1200" kern="1200" baseline="0" dirty="0" smtClean="0">
                <a:solidFill>
                  <a:schemeClr val="tx1"/>
                </a:solidFill>
                <a:latin typeface="Lucida Grande" pitchFamily="80" charset="0"/>
                <a:ea typeface="ＭＳ Ｐゴシック" charset="-128"/>
                <a:cs typeface="+mn-cs"/>
              </a:rPr>
              <a:t>New text</a:t>
            </a:r>
            <a:r>
              <a:rPr lang="en-US" sz="1200" kern="1200" dirty="0" smtClean="0">
                <a:solidFill>
                  <a:schemeClr val="tx1"/>
                </a:solidFill>
                <a:latin typeface="Lucida Grande" pitchFamily="80" charset="0"/>
                <a:ea typeface="ＭＳ Ｐゴシック" charset="-128"/>
                <a:cs typeface="+mn-cs"/>
              </a:rPr>
              <a:t> should be typed over the</a:t>
            </a:r>
            <a:r>
              <a:rPr lang="en-US" sz="1200" kern="1200" baseline="0" dirty="0" smtClean="0">
                <a:solidFill>
                  <a:schemeClr val="tx1"/>
                </a:solidFill>
                <a:latin typeface="Lucida Grande" pitchFamily="80" charset="0"/>
                <a:ea typeface="ＭＳ Ｐゴシック" charset="-128"/>
                <a:cs typeface="+mn-cs"/>
              </a:rPr>
              <a:t> text </a:t>
            </a:r>
            <a:r>
              <a:rPr lang="en-US" sz="1200" kern="1200" dirty="0" smtClean="0">
                <a:solidFill>
                  <a:schemeClr val="tx1"/>
                </a:solidFill>
                <a:latin typeface="Lucida Grande" pitchFamily="80" charset="0"/>
                <a:ea typeface="ＭＳ Ｐゴシック" charset="-128"/>
                <a:cs typeface="+mn-cs"/>
              </a:rPr>
              <a:t>in the appropriate template. Copy and pasting text from another document will result in changing the style of the typography and layout. This is unavoidable as it is part of the Microsoft</a:t>
            </a:r>
            <a:r>
              <a:rPr lang="en-US" sz="1200" kern="1200" baseline="0" dirty="0" smtClean="0">
                <a:solidFill>
                  <a:schemeClr val="tx1"/>
                </a:solidFill>
                <a:latin typeface="Lucida Grande" pitchFamily="80" charset="0"/>
                <a:ea typeface="ＭＳ Ｐゴシック" charset="-128"/>
                <a:cs typeface="+mn-cs"/>
              </a:rPr>
              <a:t> software</a:t>
            </a:r>
            <a:r>
              <a:rPr lang="en-US" sz="1200" kern="1200" dirty="0" smtClean="0">
                <a:solidFill>
                  <a:schemeClr val="tx1"/>
                </a:solidFill>
                <a:latin typeface="Lucida Grande" pitchFamily="80" charset="0"/>
                <a:ea typeface="ＭＳ Ｐゴシック" charset="-128"/>
                <a:cs typeface="+mn-cs"/>
              </a:rPr>
              <a:t>. We</a:t>
            </a:r>
            <a:r>
              <a:rPr lang="en-US" sz="1200" kern="1200" baseline="0" dirty="0" smtClean="0">
                <a:solidFill>
                  <a:schemeClr val="tx1"/>
                </a:solidFill>
                <a:latin typeface="Lucida Grande" pitchFamily="80" charset="0"/>
                <a:ea typeface="ＭＳ Ｐゴシック" charset="-128"/>
                <a:cs typeface="+mn-cs"/>
              </a:rPr>
              <a:t> appreciate that in sometimes you will need to copy text from another document into this template. Once you have pasted the existing text into the template, you will need to change the formatting so that they typefaces, sizes, </a:t>
            </a:r>
            <a:r>
              <a:rPr lang="en-US" sz="1200" kern="1200" baseline="0" dirty="0" err="1" smtClean="0">
                <a:solidFill>
                  <a:schemeClr val="tx1"/>
                </a:solidFill>
                <a:latin typeface="Lucida Grande" pitchFamily="80" charset="0"/>
                <a:ea typeface="ＭＳ Ｐゴシック" charset="-128"/>
                <a:cs typeface="+mn-cs"/>
              </a:rPr>
              <a:t>colour</a:t>
            </a:r>
            <a:r>
              <a:rPr lang="en-US" sz="1200" kern="1200" baseline="0" dirty="0" smtClean="0">
                <a:solidFill>
                  <a:schemeClr val="tx1"/>
                </a:solidFill>
                <a:latin typeface="Lucida Grande" pitchFamily="80" charset="0"/>
                <a:ea typeface="ＭＳ Ｐゴシック" charset="-128"/>
                <a:cs typeface="+mn-cs"/>
              </a:rPr>
              <a:t>, line spacing and alignment are consistent with the rest of the template.</a:t>
            </a:r>
            <a:endParaRPr lang="en-US" sz="1200" kern="1200" dirty="0" smtClean="0">
              <a:solidFill>
                <a:schemeClr val="tx1"/>
              </a:solidFill>
              <a:latin typeface="Lucida Grande" pitchFamily="80" charset="0"/>
              <a:ea typeface="ＭＳ Ｐゴシック" charset="-128"/>
              <a:cs typeface="+mn-cs"/>
            </a:endParaRPr>
          </a:p>
          <a:p>
            <a:pPr eaLnBrk="1" hangingPunct="1"/>
            <a:endParaRPr lang="en-US" sz="1200" kern="1200" dirty="0" smtClean="0">
              <a:solidFill>
                <a:srgbClr val="731F43"/>
              </a:solidFill>
              <a:latin typeface="Lucida Grande" pitchFamily="80" charset="0"/>
              <a:ea typeface="ＭＳ Ｐゴシック" charset="-128"/>
              <a:cs typeface="+mn-cs"/>
            </a:endParaRPr>
          </a:p>
          <a:p>
            <a:pPr eaLnBrk="1" hangingPunct="1"/>
            <a:r>
              <a:rPr lang="en-US" sz="1200" b="1" kern="1200" dirty="0" smtClean="0">
                <a:solidFill>
                  <a:srgbClr val="731F43"/>
                </a:solidFill>
                <a:latin typeface="Lucida Grande" pitchFamily="80" charset="0"/>
                <a:ea typeface="ＭＳ Ｐゴシック" charset="-128"/>
                <a:cs typeface="+mn-cs"/>
              </a:rPr>
              <a:t>Template slide 5: Inserting images</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solidFill>
                  <a:srgbClr val="666666"/>
                </a:solidFill>
                <a:latin typeface="Calibri" pitchFamily="80" charset="0"/>
              </a:rPr>
              <a:t>There are three choices of templates with images already inserted. Please use the template with the relevant image size and positioning. </a:t>
            </a:r>
            <a:r>
              <a:rPr lang="en-US" sz="1200" kern="1200" dirty="0" smtClean="0">
                <a:solidFill>
                  <a:srgbClr val="731F43"/>
                </a:solidFill>
                <a:latin typeface="Lucida Grande" pitchFamily="80" charset="0"/>
                <a:ea typeface="ＭＳ Ｐゴシック" charset="-128"/>
                <a:cs typeface="+mn-cs"/>
              </a:rPr>
              <a:t>To</a:t>
            </a:r>
            <a:r>
              <a:rPr lang="en-US" sz="1200" kern="1200" baseline="0" dirty="0" smtClean="0">
                <a:solidFill>
                  <a:srgbClr val="731F43"/>
                </a:solidFill>
                <a:latin typeface="Lucida Grande" pitchFamily="80" charset="0"/>
                <a:ea typeface="ＭＳ Ｐゴシック" charset="-128"/>
                <a:cs typeface="+mn-cs"/>
              </a:rPr>
              <a:t> insert an i</a:t>
            </a:r>
            <a:r>
              <a:rPr lang="en-US" sz="1200" kern="1200" dirty="0" smtClean="0">
                <a:solidFill>
                  <a:srgbClr val="731F43"/>
                </a:solidFill>
                <a:latin typeface="Lucida Grande" pitchFamily="80" charset="0"/>
                <a:ea typeface="ＭＳ Ｐゴシック" charset="-128"/>
                <a:cs typeface="+mn-cs"/>
              </a:rPr>
              <a:t>mage,</a:t>
            </a:r>
            <a:r>
              <a:rPr lang="en-US" sz="1200" kern="1200" baseline="0" dirty="0" smtClean="0">
                <a:solidFill>
                  <a:srgbClr val="731F43"/>
                </a:solidFill>
                <a:latin typeface="Lucida Grande" pitchFamily="80" charset="0"/>
                <a:ea typeface="ＭＳ Ｐゴシック" charset="-128"/>
                <a:cs typeface="+mn-cs"/>
              </a:rPr>
              <a:t> please go to ‘insert’ then ‘picture’ and find your image, highlight it and ‘insert’. Resize the image and position as per the example template.</a:t>
            </a:r>
            <a:endParaRPr lang="en-US" sz="1200" kern="1200" dirty="0" smtClean="0">
              <a:solidFill>
                <a:srgbClr val="731F43"/>
              </a:solidFill>
              <a:latin typeface="Lucida Grande" pitchFamily="80" charset="0"/>
              <a:ea typeface="ＭＳ Ｐゴシック" charset="-128"/>
              <a:cs typeface="+mn-cs"/>
            </a:endParaRPr>
          </a:p>
          <a:p>
            <a:pPr eaLnBrk="1" hangingPunct="1"/>
            <a:endParaRPr lang="en-US" sz="1200" kern="1200" dirty="0" smtClean="0">
              <a:solidFill>
                <a:srgbClr val="731F43"/>
              </a:solidFill>
              <a:latin typeface="Lucida Grande" pitchFamily="80" charset="0"/>
              <a:ea typeface="ＭＳ Ｐゴシック" charset="-128"/>
              <a:cs typeface="+mn-cs"/>
            </a:endParaRPr>
          </a:p>
          <a:p>
            <a:pPr eaLnBrk="1" hangingPunct="1"/>
            <a:r>
              <a:rPr lang="en-US" sz="1200" b="1" kern="1200" dirty="0" smtClean="0">
                <a:solidFill>
                  <a:srgbClr val="731F43"/>
                </a:solidFill>
                <a:latin typeface="Lucida Grande" pitchFamily="80" charset="0"/>
                <a:ea typeface="ＭＳ Ｐゴシック" charset="-128"/>
                <a:cs typeface="+mn-cs"/>
              </a:rPr>
              <a:t>Template slide 6: </a:t>
            </a:r>
            <a:r>
              <a:rPr lang="en-GB" sz="1200" b="1" kern="1200" dirty="0" smtClean="0">
                <a:solidFill>
                  <a:schemeClr val="tx1"/>
                </a:solidFill>
                <a:latin typeface="Lucida Grande" pitchFamily="80" charset="0"/>
                <a:ea typeface="ＭＳ Ｐゴシック" charset="-128"/>
                <a:cs typeface="+mn-cs"/>
              </a:rPr>
              <a:t>Text boxes</a:t>
            </a:r>
          </a:p>
          <a:p>
            <a:pPr eaLnBrk="1" hangingPunct="1"/>
            <a:r>
              <a:rPr lang="en-GB" sz="1200" kern="1200" dirty="0" smtClean="0">
                <a:solidFill>
                  <a:schemeClr val="tx1"/>
                </a:solidFill>
                <a:latin typeface="Lucida Grande" pitchFamily="80" charset="0"/>
                <a:ea typeface="ＭＳ Ｐゴシック" charset="-128"/>
                <a:cs typeface="+mn-cs"/>
              </a:rPr>
              <a:t>If</a:t>
            </a:r>
            <a:r>
              <a:rPr lang="en-GB" sz="1200" kern="1200" baseline="0" dirty="0" smtClean="0">
                <a:solidFill>
                  <a:schemeClr val="tx1"/>
                </a:solidFill>
                <a:latin typeface="Lucida Grande" pitchFamily="80" charset="0"/>
                <a:ea typeface="ＭＳ Ｐゴシック" charset="-128"/>
                <a:cs typeface="+mn-cs"/>
              </a:rPr>
              <a:t> a text box is deleted, either insert a new slide (using the appropriate template) or go to another slide and copy a text box. To select a text box for copying, please click on the outer edge of the text box so that the line goes solid (not dashed). Right click your mouse and select ‘copy’, then go back and ‘paste’ it into the slide where the text box is missing which should paste into the correct position on the slide.</a:t>
            </a:r>
          </a:p>
          <a:p>
            <a:pPr eaLnBrk="1" hangingPunct="1"/>
            <a:endParaRPr lang="en-US" sz="1200" kern="1200" dirty="0" smtClean="0">
              <a:solidFill>
                <a:srgbClr val="731F43"/>
              </a:solidFill>
              <a:latin typeface="Lucida Grande" pitchFamily="80" charset="0"/>
              <a:ea typeface="ＭＳ Ｐゴシック" charset="-128"/>
              <a:cs typeface="+mn-cs"/>
            </a:endParaRPr>
          </a:p>
          <a:p>
            <a:pPr eaLnBrk="1" hangingPunct="1"/>
            <a:r>
              <a:rPr lang="en-US" sz="1200" b="1" kern="1200" dirty="0" smtClean="0">
                <a:solidFill>
                  <a:srgbClr val="731F43"/>
                </a:solidFill>
                <a:latin typeface="Lucida Grande" pitchFamily="80" charset="0"/>
                <a:ea typeface="ＭＳ Ｐゴシック" charset="-128"/>
                <a:cs typeface="+mn-cs"/>
              </a:rPr>
              <a:t>Template slide 7: Other information</a:t>
            </a:r>
          </a:p>
          <a:p>
            <a:pPr eaLnBrk="1" hangingPunct="1"/>
            <a:endParaRPr lang="en-US" sz="1200" kern="1200" dirty="0" smtClean="0">
              <a:solidFill>
                <a:srgbClr val="731F43"/>
              </a:solidFill>
              <a:latin typeface="Lucida Grande" pitchFamily="80" charset="0"/>
              <a:ea typeface="ＭＳ Ｐゴシック" charset="-128"/>
              <a:cs typeface="+mn-cs"/>
            </a:endParaRPr>
          </a:p>
          <a:p>
            <a:pPr eaLnBrk="1" hangingPunct="1"/>
            <a:r>
              <a:rPr lang="en-GB" sz="1200" b="1" kern="1200" dirty="0" smtClean="0">
                <a:solidFill>
                  <a:schemeClr val="tx1"/>
                </a:solidFill>
                <a:latin typeface="Lucida Grande" pitchFamily="80" charset="0"/>
                <a:ea typeface="ＭＳ Ｐゴシック" charset="-128"/>
                <a:cs typeface="+mn-cs"/>
              </a:rPr>
              <a:t>Typefaces, sizes</a:t>
            </a:r>
            <a:r>
              <a:rPr lang="en-GB" sz="1200" b="1" kern="1200" baseline="0" dirty="0" smtClean="0">
                <a:solidFill>
                  <a:schemeClr val="tx1"/>
                </a:solidFill>
                <a:latin typeface="Lucida Grande" pitchFamily="80" charset="0"/>
                <a:ea typeface="ＭＳ Ｐゴシック" charset="-128"/>
                <a:cs typeface="+mn-cs"/>
              </a:rPr>
              <a:t> and colours</a:t>
            </a:r>
            <a:r>
              <a:rPr lang="en-GB" sz="1200" kern="1200" dirty="0" smtClean="0">
                <a:solidFill>
                  <a:schemeClr val="tx1"/>
                </a:solidFill>
                <a:latin typeface="Lucida Grande" pitchFamily="80" charset="0"/>
                <a:ea typeface="ＭＳ Ｐゴシック" charset="-128"/>
                <a:cs typeface="+mn-cs"/>
              </a:rPr>
              <a:t/>
            </a:r>
            <a:br>
              <a:rPr lang="en-GB" sz="1200" kern="1200" dirty="0" smtClean="0">
                <a:solidFill>
                  <a:schemeClr val="tx1"/>
                </a:solidFill>
                <a:latin typeface="Lucida Grande" pitchFamily="80" charset="0"/>
                <a:ea typeface="ＭＳ Ｐゴシック" charset="-128"/>
                <a:cs typeface="+mn-cs"/>
              </a:rPr>
            </a:br>
            <a:r>
              <a:rPr lang="en-GB" sz="1200" kern="1200" dirty="0" smtClean="0">
                <a:solidFill>
                  <a:schemeClr val="tx1"/>
                </a:solidFill>
                <a:latin typeface="Lucida Grande" pitchFamily="80" charset="0"/>
                <a:ea typeface="ＭＳ Ｐゴシック" charset="-128"/>
                <a:cs typeface="+mn-cs"/>
              </a:rPr>
              <a:t>All copy is Calibri.</a:t>
            </a:r>
          </a:p>
          <a:p>
            <a:pPr eaLnBrk="1" hangingPunct="1"/>
            <a:endParaRPr lang="en-GB" sz="1200" kern="1200" dirty="0" smtClean="0">
              <a:solidFill>
                <a:schemeClr val="tx1"/>
              </a:solidFill>
              <a:latin typeface="Lucida Grande" pitchFamily="80" charset="0"/>
              <a:ea typeface="ＭＳ Ｐゴシック" charset="-128"/>
              <a:cs typeface="+mn-cs"/>
            </a:endParaRPr>
          </a:p>
          <a:p>
            <a:pPr eaLnBrk="1" hangingPunct="1"/>
            <a:r>
              <a:rPr lang="en-GB" sz="1200" kern="1200" dirty="0" smtClean="0">
                <a:solidFill>
                  <a:schemeClr val="tx1"/>
                </a:solidFill>
                <a:latin typeface="Lucida Grande" pitchFamily="80" charset="0"/>
                <a:ea typeface="ＭＳ Ｐゴシック" charset="-128"/>
                <a:cs typeface="+mn-cs"/>
              </a:rPr>
              <a:t>Slide</a:t>
            </a:r>
            <a:r>
              <a:rPr lang="en-GB" sz="1200" kern="1200" baseline="0" dirty="0" smtClean="0">
                <a:solidFill>
                  <a:schemeClr val="tx1"/>
                </a:solidFill>
                <a:latin typeface="Lucida Grande" pitchFamily="80" charset="0"/>
                <a:ea typeface="ＭＳ Ｐゴシック" charset="-128"/>
                <a:cs typeface="+mn-cs"/>
              </a:rPr>
              <a:t> title</a:t>
            </a:r>
            <a:r>
              <a:rPr lang="en-GB" sz="1200" kern="1200" dirty="0" smtClean="0">
                <a:solidFill>
                  <a:schemeClr val="tx1"/>
                </a:solidFill>
                <a:latin typeface="Lucida Grande" pitchFamily="80" charset="0"/>
                <a:ea typeface="ＭＳ Ｐゴシック" charset="-128"/>
                <a:cs typeface="+mn-cs"/>
              </a:rPr>
              <a:t> copy throughout:</a:t>
            </a:r>
          </a:p>
          <a:p>
            <a:pPr eaLnBrk="1" hangingPunct="1"/>
            <a:r>
              <a:rPr lang="en-GB" sz="1200" i="1" kern="1200" dirty="0" smtClean="0">
                <a:solidFill>
                  <a:schemeClr val="tx1"/>
                </a:solidFill>
                <a:latin typeface="Lucida Grande" pitchFamily="80" charset="0"/>
                <a:ea typeface="ＭＳ Ｐゴシック" charset="-128"/>
                <a:cs typeface="+mn-cs"/>
              </a:rPr>
              <a:t>Size:  </a:t>
            </a:r>
            <a:r>
              <a:rPr lang="en-GB" sz="1200" i="0" kern="1200" dirty="0" smtClean="0">
                <a:solidFill>
                  <a:schemeClr val="tx1"/>
                </a:solidFill>
                <a:latin typeface="Lucida Grande" pitchFamily="80" charset="0"/>
                <a:ea typeface="ＭＳ Ｐゴシック" charset="-128"/>
                <a:cs typeface="+mn-cs"/>
              </a:rPr>
              <a:t>36 point</a:t>
            </a:r>
            <a:endParaRPr lang="en-GB" sz="1200" kern="1200" dirty="0" smtClean="0">
              <a:solidFill>
                <a:schemeClr val="tx1"/>
              </a:solidFill>
              <a:latin typeface="Lucida Grande" pitchFamily="80" charset="0"/>
              <a:ea typeface="ＭＳ Ｐゴシック" charset="-128"/>
              <a:cs typeface="+mn-cs"/>
            </a:endParaRPr>
          </a:p>
          <a:p>
            <a:pPr eaLnBrk="1" hangingPunct="1"/>
            <a:r>
              <a:rPr lang="en-GB" sz="1200" i="1" kern="1200" dirty="0" smtClean="0">
                <a:solidFill>
                  <a:schemeClr val="tx1"/>
                </a:solidFill>
                <a:latin typeface="Lucida Grande" pitchFamily="80" charset="0"/>
                <a:ea typeface="ＭＳ Ｐゴシック" charset="-128"/>
                <a:cs typeface="+mn-cs"/>
              </a:rPr>
              <a:t>Colour Lancaster University red:  </a:t>
            </a:r>
            <a:r>
              <a:rPr lang="en-GB" sz="1200" kern="1200" dirty="0" smtClean="0">
                <a:solidFill>
                  <a:schemeClr val="tx1"/>
                </a:solidFill>
                <a:latin typeface="Lucida Grande" pitchFamily="80" charset="0"/>
                <a:ea typeface="ＭＳ Ｐゴシック" charset="-128"/>
                <a:cs typeface="+mn-cs"/>
              </a:rPr>
              <a:t>(RGB) R: 181 G: 18 B: 27 (recent</a:t>
            </a:r>
            <a:r>
              <a:rPr lang="en-GB" sz="1200" kern="1200" baseline="0" dirty="0" smtClean="0">
                <a:solidFill>
                  <a:schemeClr val="tx1"/>
                </a:solidFill>
                <a:latin typeface="Lucida Grande" pitchFamily="80" charset="0"/>
                <a:ea typeface="ＭＳ Ｐゴシック" charset="-128"/>
                <a:cs typeface="+mn-cs"/>
              </a:rPr>
              <a:t> colours on PowerPoint)</a:t>
            </a:r>
            <a:r>
              <a:rPr lang="en-GB" sz="1200" kern="1200" dirty="0" smtClean="0">
                <a:solidFill>
                  <a:schemeClr val="tx1"/>
                </a:solidFill>
                <a:latin typeface="Lucida Grande" pitchFamily="80" charset="0"/>
                <a:ea typeface="ＭＳ Ｐゴシック" charset="-128"/>
                <a:cs typeface="+mn-cs"/>
              </a:rPr>
              <a:t/>
            </a:r>
            <a:br>
              <a:rPr lang="en-GB" sz="1200" kern="1200" dirty="0" smtClean="0">
                <a:solidFill>
                  <a:schemeClr val="tx1"/>
                </a:solidFill>
                <a:latin typeface="Lucida Grande" pitchFamily="80" charset="0"/>
                <a:ea typeface="ＭＳ Ｐゴシック" charset="-128"/>
                <a:cs typeface="+mn-cs"/>
              </a:rPr>
            </a:br>
            <a:r>
              <a:rPr lang="en-GB" sz="1200" kern="1200" dirty="0" smtClean="0">
                <a:solidFill>
                  <a:schemeClr val="tx1"/>
                </a:solidFill>
                <a:latin typeface="Lucida Grande" pitchFamily="80" charset="0"/>
                <a:ea typeface="ＭＳ Ｐゴシック" charset="-128"/>
                <a:cs typeface="+mn-cs"/>
              </a:rPr>
              <a:t/>
            </a:r>
            <a:br>
              <a:rPr lang="en-GB" sz="1200" kern="1200" dirty="0" smtClean="0">
                <a:solidFill>
                  <a:schemeClr val="tx1"/>
                </a:solidFill>
                <a:latin typeface="Lucida Grande" pitchFamily="80" charset="0"/>
                <a:ea typeface="ＭＳ Ｐゴシック" charset="-128"/>
                <a:cs typeface="+mn-cs"/>
              </a:rPr>
            </a:br>
            <a:r>
              <a:rPr lang="en-GB" sz="1200" kern="1200" dirty="0" smtClean="0">
                <a:solidFill>
                  <a:schemeClr val="tx1"/>
                </a:solidFill>
                <a:latin typeface="Lucida Grande" pitchFamily="80" charset="0"/>
                <a:ea typeface="ＭＳ Ｐゴシック" charset="-128"/>
                <a:cs typeface="+mn-cs"/>
              </a:rPr>
              <a:t>Small copy on first and last slide:</a:t>
            </a:r>
            <a:br>
              <a:rPr lang="en-GB" sz="1200" kern="1200" dirty="0" smtClean="0">
                <a:solidFill>
                  <a:schemeClr val="tx1"/>
                </a:solidFill>
                <a:latin typeface="Lucida Grande" pitchFamily="80" charset="0"/>
                <a:ea typeface="ＭＳ Ｐゴシック" charset="-128"/>
                <a:cs typeface="+mn-cs"/>
              </a:rPr>
            </a:br>
            <a:r>
              <a:rPr lang="en-GB" sz="1200" i="1" kern="1200" dirty="0" smtClean="0">
                <a:solidFill>
                  <a:schemeClr val="tx1"/>
                </a:solidFill>
                <a:latin typeface="Lucida Grande" pitchFamily="80" charset="0"/>
                <a:ea typeface="ＭＳ Ｐゴシック" charset="-128"/>
                <a:cs typeface="+mn-cs"/>
              </a:rPr>
              <a:t>Size:  </a:t>
            </a:r>
            <a:r>
              <a:rPr lang="en-GB" sz="1200" kern="1200" dirty="0" smtClean="0">
                <a:solidFill>
                  <a:schemeClr val="tx1"/>
                </a:solidFill>
                <a:latin typeface="Lucida Grande" pitchFamily="80" charset="0"/>
                <a:ea typeface="ＭＳ Ｐゴシック" charset="-128"/>
                <a:cs typeface="+mn-cs"/>
              </a:rPr>
              <a:t>16 point</a:t>
            </a:r>
            <a:br>
              <a:rPr lang="en-GB" sz="1200" kern="1200" dirty="0" smtClean="0">
                <a:solidFill>
                  <a:schemeClr val="tx1"/>
                </a:solidFill>
                <a:latin typeface="Lucida Grande" pitchFamily="80" charset="0"/>
                <a:ea typeface="ＭＳ Ｐゴシック" charset="-128"/>
                <a:cs typeface="+mn-cs"/>
              </a:rPr>
            </a:br>
            <a:r>
              <a:rPr lang="en-GB" sz="1200" i="1" kern="1200" dirty="0" smtClean="0">
                <a:solidFill>
                  <a:schemeClr val="tx1"/>
                </a:solidFill>
                <a:latin typeface="Lucida Grande" pitchFamily="80" charset="0"/>
                <a:ea typeface="ＭＳ Ｐゴシック" charset="-128"/>
                <a:cs typeface="+mn-cs"/>
              </a:rPr>
              <a:t>Colour</a:t>
            </a:r>
            <a:r>
              <a:rPr lang="en-GB" sz="1200" i="1" kern="1200" baseline="0" dirty="0" smtClean="0">
                <a:solidFill>
                  <a:schemeClr val="tx1"/>
                </a:solidFill>
                <a:latin typeface="Lucida Grande" pitchFamily="80" charset="0"/>
                <a:ea typeface="ＭＳ Ｐゴシック" charset="-128"/>
                <a:cs typeface="+mn-cs"/>
              </a:rPr>
              <a:t> </a:t>
            </a:r>
            <a:r>
              <a:rPr lang="en-GB" sz="1200" i="1" kern="1200" dirty="0" smtClean="0">
                <a:solidFill>
                  <a:schemeClr val="tx1"/>
                </a:solidFill>
                <a:latin typeface="Lucida Grande" pitchFamily="80" charset="0"/>
                <a:ea typeface="ＭＳ Ｐゴシック" charset="-128"/>
                <a:cs typeface="+mn-cs"/>
              </a:rPr>
              <a:t>grey:  </a:t>
            </a:r>
            <a:r>
              <a:rPr lang="en-GB" sz="1200" kern="1200" dirty="0" smtClean="0">
                <a:solidFill>
                  <a:schemeClr val="tx1"/>
                </a:solidFill>
                <a:latin typeface="Lucida Grande" pitchFamily="80" charset="0"/>
                <a:ea typeface="ＭＳ Ｐゴシック" charset="-128"/>
                <a:cs typeface="+mn-cs"/>
              </a:rPr>
              <a:t>(RGB) R: 102 G: 102 B: 102 (recent</a:t>
            </a:r>
            <a:r>
              <a:rPr lang="en-GB" sz="1200" kern="1200" baseline="0" dirty="0" smtClean="0">
                <a:solidFill>
                  <a:schemeClr val="tx1"/>
                </a:solidFill>
                <a:latin typeface="Lucida Grande" pitchFamily="80" charset="0"/>
                <a:ea typeface="ＭＳ Ｐゴシック" charset="-128"/>
                <a:cs typeface="+mn-cs"/>
              </a:rPr>
              <a:t> colours on PowerPoint)</a:t>
            </a:r>
            <a:r>
              <a:rPr lang="en-GB" sz="1200" kern="1200" dirty="0" smtClean="0">
                <a:solidFill>
                  <a:schemeClr val="tx1"/>
                </a:solidFill>
                <a:latin typeface="Lucida Grande" pitchFamily="80" charset="0"/>
                <a:ea typeface="ＭＳ Ｐゴシック" charset="-128"/>
                <a:cs typeface="+mn-cs"/>
              </a:rPr>
              <a:t/>
            </a:r>
            <a:br>
              <a:rPr lang="en-GB" sz="1200" kern="1200" dirty="0" smtClean="0">
                <a:solidFill>
                  <a:schemeClr val="tx1"/>
                </a:solidFill>
                <a:latin typeface="Lucida Grande" pitchFamily="80" charset="0"/>
                <a:ea typeface="ＭＳ Ｐゴシック" charset="-128"/>
                <a:cs typeface="+mn-cs"/>
              </a:rPr>
            </a:br>
            <a:endParaRPr lang="en-GB" sz="1200" kern="1200" dirty="0" smtClean="0">
              <a:solidFill>
                <a:schemeClr val="tx1"/>
              </a:solidFill>
              <a:latin typeface="Lucida Grande" pitchFamily="80" charset="0"/>
              <a:ea typeface="ＭＳ Ｐゴシック" charset="-128"/>
              <a:cs typeface="+mn-cs"/>
            </a:endParaRPr>
          </a:p>
          <a:p>
            <a:pPr eaLnBrk="1" hangingPunct="1"/>
            <a:r>
              <a:rPr lang="en-GB" sz="1200" kern="1200" dirty="0" smtClean="0">
                <a:solidFill>
                  <a:schemeClr val="tx1"/>
                </a:solidFill>
                <a:latin typeface="Lucida Grande" pitchFamily="80" charset="0"/>
                <a:ea typeface="ＭＳ Ｐゴシック" charset="-128"/>
                <a:cs typeface="+mn-cs"/>
              </a:rPr>
              <a:t>Sub-heading</a:t>
            </a:r>
            <a:r>
              <a:rPr lang="en-GB" sz="1200" kern="1200" baseline="0" dirty="0" smtClean="0">
                <a:solidFill>
                  <a:schemeClr val="tx1"/>
                </a:solidFill>
                <a:latin typeface="Lucida Grande" pitchFamily="80" charset="0"/>
                <a:ea typeface="ＭＳ Ｐゴシック" charset="-128"/>
                <a:cs typeface="+mn-cs"/>
              </a:rPr>
              <a:t>s</a:t>
            </a:r>
            <a:r>
              <a:rPr lang="en-GB" sz="1200" kern="1200" dirty="0" smtClean="0">
                <a:solidFill>
                  <a:schemeClr val="tx1"/>
                </a:solidFill>
                <a:latin typeface="Lucida Grande" pitchFamily="80" charset="0"/>
                <a:ea typeface="ＭＳ Ｐゴシック" charset="-128"/>
                <a:cs typeface="+mn-cs"/>
              </a:rPr>
              <a:t>:</a:t>
            </a:r>
            <a:br>
              <a:rPr lang="en-GB" sz="1200" kern="1200" dirty="0" smtClean="0">
                <a:solidFill>
                  <a:schemeClr val="tx1"/>
                </a:solidFill>
                <a:latin typeface="Lucida Grande" pitchFamily="80" charset="0"/>
                <a:ea typeface="ＭＳ Ｐゴシック" charset="-128"/>
                <a:cs typeface="+mn-cs"/>
              </a:rPr>
            </a:br>
            <a:r>
              <a:rPr lang="en-GB" sz="1200" i="1" kern="1200" dirty="0" smtClean="0">
                <a:solidFill>
                  <a:schemeClr val="tx1"/>
                </a:solidFill>
                <a:latin typeface="Lucida Grande" pitchFamily="80" charset="0"/>
                <a:ea typeface="ＭＳ Ｐゴシック" charset="-128"/>
                <a:cs typeface="+mn-cs"/>
              </a:rPr>
              <a:t>Size:  </a:t>
            </a:r>
            <a:r>
              <a:rPr lang="en-GB" sz="1200" i="0" kern="1200" dirty="0" smtClean="0">
                <a:solidFill>
                  <a:schemeClr val="tx1"/>
                </a:solidFill>
                <a:latin typeface="Lucida Grande" pitchFamily="80" charset="0"/>
                <a:ea typeface="ＭＳ Ｐゴシック" charset="-128"/>
                <a:cs typeface="+mn-cs"/>
              </a:rPr>
              <a:t>24 point – italics</a:t>
            </a:r>
            <a:r>
              <a:rPr lang="en-GB" sz="1200" kern="1200" dirty="0" smtClean="0">
                <a:solidFill>
                  <a:schemeClr val="tx1"/>
                </a:solidFill>
                <a:latin typeface="Lucida Grande" pitchFamily="80" charset="0"/>
                <a:ea typeface="ＭＳ Ｐゴシック" charset="-128"/>
                <a:cs typeface="+mn-cs"/>
              </a:rPr>
              <a:t/>
            </a:r>
            <a:br>
              <a:rPr lang="en-GB" sz="1200" kern="1200" dirty="0" smtClean="0">
                <a:solidFill>
                  <a:schemeClr val="tx1"/>
                </a:solidFill>
                <a:latin typeface="Lucida Grande" pitchFamily="80" charset="0"/>
                <a:ea typeface="ＭＳ Ｐゴシック" charset="-128"/>
                <a:cs typeface="+mn-cs"/>
              </a:rPr>
            </a:br>
            <a:r>
              <a:rPr lang="en-GB" sz="1200" i="1" kern="1200" dirty="0" smtClean="0">
                <a:solidFill>
                  <a:schemeClr val="tx1"/>
                </a:solidFill>
                <a:latin typeface="Lucida Grande" pitchFamily="80" charset="0"/>
                <a:ea typeface="ＭＳ Ｐゴシック" charset="-128"/>
                <a:cs typeface="+mn-cs"/>
              </a:rPr>
              <a:t>Colour</a:t>
            </a:r>
            <a:r>
              <a:rPr lang="en-GB" sz="1200" i="1" kern="1200" baseline="0" dirty="0" smtClean="0">
                <a:solidFill>
                  <a:schemeClr val="tx1"/>
                </a:solidFill>
                <a:latin typeface="Lucida Grande" pitchFamily="80" charset="0"/>
                <a:ea typeface="ＭＳ Ｐゴシック" charset="-128"/>
                <a:cs typeface="+mn-cs"/>
              </a:rPr>
              <a:t> </a:t>
            </a:r>
            <a:r>
              <a:rPr lang="en-GB" sz="1200" i="1" kern="1200" dirty="0" smtClean="0">
                <a:solidFill>
                  <a:schemeClr val="tx1"/>
                </a:solidFill>
                <a:latin typeface="Lucida Grande" pitchFamily="80" charset="0"/>
                <a:ea typeface="ＭＳ Ｐゴシック" charset="-128"/>
                <a:cs typeface="+mn-cs"/>
              </a:rPr>
              <a:t>grey:  </a:t>
            </a:r>
            <a:r>
              <a:rPr lang="en-GB" sz="1200" kern="1200" dirty="0" smtClean="0">
                <a:solidFill>
                  <a:schemeClr val="tx1"/>
                </a:solidFill>
                <a:latin typeface="Lucida Grande" pitchFamily="80" charset="0"/>
                <a:ea typeface="ＭＳ Ｐゴシック" charset="-128"/>
                <a:cs typeface="+mn-cs"/>
              </a:rPr>
              <a:t>(RGB) R: 102 G: 102 B: 102 (recent</a:t>
            </a:r>
            <a:r>
              <a:rPr lang="en-GB" sz="1200" kern="1200" baseline="0" dirty="0" smtClean="0">
                <a:solidFill>
                  <a:schemeClr val="tx1"/>
                </a:solidFill>
                <a:latin typeface="Lucida Grande" pitchFamily="80" charset="0"/>
                <a:ea typeface="ＭＳ Ｐゴシック" charset="-128"/>
                <a:cs typeface="+mn-cs"/>
              </a:rPr>
              <a:t> colours on PowerPoint)</a:t>
            </a:r>
            <a:endParaRPr lang="en-GB" sz="1200" kern="1200" dirty="0" smtClean="0">
              <a:solidFill>
                <a:schemeClr val="tx1"/>
              </a:solidFill>
              <a:latin typeface="Lucida Grande" pitchFamily="80" charset="0"/>
              <a:ea typeface="ＭＳ Ｐゴシック" charset="-128"/>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latin typeface="Lucida Grande" pitchFamily="80" charset="0"/>
                <a:ea typeface="ＭＳ Ｐゴシック" charset="-128"/>
                <a:cs typeface="+mn-cs"/>
              </a:rPr>
              <a:t/>
            </a:r>
            <a:br>
              <a:rPr lang="en-GB" sz="1200" kern="1200" dirty="0" smtClean="0">
                <a:solidFill>
                  <a:schemeClr val="tx1"/>
                </a:solidFill>
                <a:latin typeface="Lucida Grande" pitchFamily="80" charset="0"/>
                <a:ea typeface="ＭＳ Ｐゴシック" charset="-128"/>
                <a:cs typeface="+mn-cs"/>
              </a:rPr>
            </a:br>
            <a:r>
              <a:rPr lang="en-GB" sz="1200" kern="1200" dirty="0" smtClean="0">
                <a:solidFill>
                  <a:schemeClr val="tx1"/>
                </a:solidFill>
                <a:latin typeface="Lucida Grande" pitchFamily="80" charset="0"/>
                <a:ea typeface="ＭＳ Ｐゴシック" charset="-128"/>
                <a:cs typeface="+mn-cs"/>
              </a:rPr>
              <a:t>Bullets copy and body copy:</a:t>
            </a:r>
            <a:br>
              <a:rPr lang="en-GB" sz="1200" kern="1200" dirty="0" smtClean="0">
                <a:solidFill>
                  <a:schemeClr val="tx1"/>
                </a:solidFill>
                <a:latin typeface="Lucida Grande" pitchFamily="80" charset="0"/>
                <a:ea typeface="ＭＳ Ｐゴシック" charset="-128"/>
                <a:cs typeface="+mn-cs"/>
              </a:rPr>
            </a:br>
            <a:r>
              <a:rPr lang="en-GB" sz="1200" i="1" kern="1200" dirty="0" smtClean="0">
                <a:solidFill>
                  <a:schemeClr val="tx1"/>
                </a:solidFill>
                <a:latin typeface="Lucida Grande" pitchFamily="80" charset="0"/>
                <a:ea typeface="ＭＳ Ｐゴシック" charset="-128"/>
                <a:cs typeface="+mn-cs"/>
              </a:rPr>
              <a:t>Size:</a:t>
            </a:r>
            <a:r>
              <a:rPr lang="en-GB" sz="1200" i="1" kern="1200" baseline="0" dirty="0" smtClean="0">
                <a:solidFill>
                  <a:schemeClr val="tx1"/>
                </a:solidFill>
                <a:latin typeface="Lucida Grande" pitchFamily="80" charset="0"/>
                <a:ea typeface="ＭＳ Ｐゴシック" charset="-128"/>
                <a:cs typeface="+mn-cs"/>
              </a:rPr>
              <a:t>  </a:t>
            </a:r>
            <a:r>
              <a:rPr lang="en-GB" sz="1200" kern="1200" dirty="0" smtClean="0">
                <a:solidFill>
                  <a:schemeClr val="tx1"/>
                </a:solidFill>
                <a:latin typeface="Lucida Grande" pitchFamily="80" charset="0"/>
                <a:ea typeface="ＭＳ Ｐゴシック" charset="-128"/>
                <a:cs typeface="+mn-cs"/>
              </a:rPr>
              <a:t>24 point</a:t>
            </a:r>
            <a:r>
              <a:rPr lang="en-GB" sz="1200" kern="1200" baseline="0" dirty="0" smtClean="0">
                <a:solidFill>
                  <a:schemeClr val="tx1"/>
                </a:solidFill>
                <a:latin typeface="Lucida Grande" pitchFamily="80" charset="0"/>
                <a:ea typeface="ＭＳ Ｐゴシック" charset="-128"/>
                <a:cs typeface="+mn-cs"/>
              </a:rPr>
              <a:t> </a:t>
            </a:r>
            <a:r>
              <a:rPr lang="en-GB" sz="1200" kern="1200" dirty="0" smtClean="0">
                <a:solidFill>
                  <a:schemeClr val="tx1"/>
                </a:solidFill>
                <a:latin typeface="Lucida Grande" pitchFamily="80" charset="0"/>
                <a:ea typeface="ＭＳ Ｐゴシック" charset="-128"/>
                <a:cs typeface="+mn-cs"/>
              </a:rPr>
              <a:t>(see below for a further option)</a:t>
            </a:r>
            <a:br>
              <a:rPr lang="en-GB" sz="1200" kern="1200" dirty="0" smtClean="0">
                <a:solidFill>
                  <a:schemeClr val="tx1"/>
                </a:solidFill>
                <a:latin typeface="Lucida Grande" pitchFamily="80" charset="0"/>
                <a:ea typeface="ＭＳ Ｐゴシック" charset="-128"/>
                <a:cs typeface="+mn-cs"/>
              </a:rPr>
            </a:br>
            <a:r>
              <a:rPr lang="en-GB" sz="1200" i="1" kern="1200" dirty="0" smtClean="0">
                <a:solidFill>
                  <a:schemeClr val="tx1"/>
                </a:solidFill>
                <a:latin typeface="Lucida Grande" pitchFamily="80" charset="0"/>
                <a:ea typeface="ＭＳ Ｐゴシック" charset="-128"/>
                <a:cs typeface="+mn-cs"/>
              </a:rPr>
              <a:t>Colour grey:  </a:t>
            </a:r>
            <a:r>
              <a:rPr lang="en-GB" sz="1200" kern="1200" dirty="0" smtClean="0">
                <a:solidFill>
                  <a:schemeClr val="tx1"/>
                </a:solidFill>
                <a:latin typeface="Lucida Grande" pitchFamily="80" charset="0"/>
                <a:ea typeface="ＭＳ Ｐゴシック" charset="-128"/>
                <a:cs typeface="+mn-cs"/>
              </a:rPr>
              <a:t>(RGB) R: 102 G: 102 B: 102 (recent</a:t>
            </a:r>
            <a:r>
              <a:rPr lang="en-GB" sz="1200" kern="1200" baseline="0" dirty="0" smtClean="0">
                <a:solidFill>
                  <a:schemeClr val="tx1"/>
                </a:solidFill>
                <a:latin typeface="Lucida Grande" pitchFamily="80" charset="0"/>
                <a:ea typeface="ＭＳ Ｐゴシック" charset="-128"/>
                <a:cs typeface="+mn-cs"/>
              </a:rPr>
              <a:t> colours on PowerPoint)</a:t>
            </a:r>
            <a:endParaRPr lang="en-GB" sz="1200" kern="1200" dirty="0" smtClean="0">
              <a:solidFill>
                <a:schemeClr val="tx1"/>
              </a:solidFill>
              <a:latin typeface="Lucida Grande" pitchFamily="80" charset="0"/>
              <a:ea typeface="ＭＳ Ｐゴシック" charset="-128"/>
              <a:cs typeface="+mn-cs"/>
            </a:endParaRPr>
          </a:p>
          <a:p>
            <a:pPr eaLnBrk="1" hangingPunct="1"/>
            <a:r>
              <a:rPr lang="en-GB" sz="1200" kern="1200" dirty="0" smtClean="0">
                <a:solidFill>
                  <a:schemeClr val="tx1"/>
                </a:solidFill>
                <a:latin typeface="Lucida Grande" pitchFamily="80" charset="0"/>
                <a:ea typeface="ＭＳ Ｐゴシック" charset="-128"/>
                <a:cs typeface="+mn-cs"/>
              </a:rPr>
              <a:t>It</a:t>
            </a:r>
            <a:r>
              <a:rPr lang="en-GB" sz="1200" kern="1200" baseline="0" dirty="0" smtClean="0">
                <a:solidFill>
                  <a:schemeClr val="tx1"/>
                </a:solidFill>
                <a:latin typeface="Lucida Grande" pitchFamily="80" charset="0"/>
                <a:ea typeface="ＭＳ Ｐゴシック" charset="-128"/>
                <a:cs typeface="+mn-cs"/>
              </a:rPr>
              <a:t> isn’t advisable to have too much text on a slide, however on rare occasions it may be necessary, therefore there is a slide using 20 point bullet pointed text.</a:t>
            </a:r>
            <a:endParaRPr lang="en-US" sz="1200" kern="1200" dirty="0" smtClean="0">
              <a:solidFill>
                <a:schemeClr val="tx1"/>
              </a:solidFill>
              <a:latin typeface="Lucida Grande" pitchFamily="80" charset="0"/>
              <a:ea typeface="ＭＳ Ｐゴシック" charset="-128"/>
              <a:cs typeface="+mn-cs"/>
            </a:endParaRPr>
          </a:p>
          <a:p>
            <a:pPr eaLnBrk="1" hangingPunct="1"/>
            <a:endParaRPr lang="en-US" sz="1200" kern="1200" dirty="0" smtClean="0">
              <a:solidFill>
                <a:schemeClr val="tx1"/>
              </a:solidFill>
              <a:latin typeface="Lucida Grande" pitchFamily="80" charset="0"/>
              <a:ea typeface="ＭＳ Ｐゴシック" charset="-128"/>
              <a:cs typeface="+mn-cs"/>
            </a:endParaRPr>
          </a:p>
          <a:p>
            <a:pPr eaLnBrk="1" hangingPunct="1"/>
            <a:r>
              <a:rPr lang="en-US" sz="1200" b="1" kern="1200" dirty="0" smtClean="0">
                <a:solidFill>
                  <a:schemeClr val="tx1"/>
                </a:solidFill>
                <a:latin typeface="Lucida Grande" pitchFamily="80" charset="0"/>
                <a:ea typeface="ＭＳ Ｐゴシック" charset="-128"/>
                <a:cs typeface="+mn-cs"/>
              </a:rPr>
              <a:t>Line</a:t>
            </a:r>
            <a:r>
              <a:rPr lang="en-US" sz="1200" b="1" kern="1200" baseline="0" dirty="0" smtClean="0">
                <a:solidFill>
                  <a:schemeClr val="tx1"/>
                </a:solidFill>
                <a:latin typeface="Lucida Grande" pitchFamily="80" charset="0"/>
                <a:ea typeface="ＭＳ Ｐゴシック" charset="-128"/>
                <a:cs typeface="+mn-cs"/>
              </a:rPr>
              <a:t> spacing and alignment</a:t>
            </a:r>
          </a:p>
          <a:p>
            <a:pPr eaLnBrk="1" hangingPunct="1"/>
            <a:r>
              <a:rPr lang="en-US" sz="1200" kern="1200" baseline="0" dirty="0" smtClean="0">
                <a:solidFill>
                  <a:schemeClr val="tx1"/>
                </a:solidFill>
                <a:latin typeface="Lucida Grande" pitchFamily="80" charset="0"/>
                <a:ea typeface="ＭＳ Ｐゴシック" charset="-128"/>
                <a:cs typeface="+mn-cs"/>
              </a:rPr>
              <a:t>Single line spacing (apart from the main headings which is ‘exactly 35 point’)</a:t>
            </a:r>
          </a:p>
          <a:p>
            <a:pPr eaLnBrk="1" hangingPunct="1"/>
            <a:r>
              <a:rPr lang="en-US" sz="1200" kern="1200" baseline="0" dirty="0" smtClean="0">
                <a:solidFill>
                  <a:schemeClr val="tx1"/>
                </a:solidFill>
                <a:latin typeface="Lucida Grande" pitchFamily="80" charset="0"/>
                <a:ea typeface="ＭＳ Ｐゴシック" charset="-128"/>
                <a:cs typeface="+mn-cs"/>
              </a:rPr>
              <a:t>All text is aligned left</a:t>
            </a:r>
            <a:endParaRPr lang="en-US" sz="1200" kern="1200" dirty="0" smtClean="0">
              <a:solidFill>
                <a:schemeClr val="tx1"/>
              </a:solidFill>
              <a:latin typeface="Lucida Grande" pitchFamily="80" charset="0"/>
              <a:ea typeface="ＭＳ Ｐゴシック" charset="-128"/>
              <a:cs typeface="+mn-cs"/>
            </a:endParaRPr>
          </a:p>
          <a:p>
            <a:pPr eaLnBrk="1" hangingPunct="1"/>
            <a:endParaRPr lang="en-US" sz="1200" kern="1200" dirty="0" smtClean="0">
              <a:solidFill>
                <a:srgbClr val="731F43"/>
              </a:solidFill>
              <a:latin typeface="Lucida Grande" pitchFamily="80" charset="0"/>
              <a:ea typeface="ＭＳ Ｐゴシック" charset="-128"/>
              <a:cs typeface="+mn-cs"/>
            </a:endParaRPr>
          </a:p>
          <a:p>
            <a:pPr eaLnBrk="1" hangingPunct="1"/>
            <a:r>
              <a:rPr lang="en-US" sz="1200" b="1" kern="1200" baseline="0" dirty="0" smtClean="0">
                <a:solidFill>
                  <a:srgbClr val="731F43"/>
                </a:solidFill>
                <a:latin typeface="Lucida Grande" pitchFamily="80" charset="0"/>
                <a:ea typeface="ＭＳ Ｐゴシック" charset="-128"/>
                <a:cs typeface="+mn-cs"/>
              </a:rPr>
              <a:t>Slide title options</a:t>
            </a:r>
          </a:p>
          <a:p>
            <a:pPr eaLnBrk="1" hangingPunct="1"/>
            <a:r>
              <a:rPr lang="en-US" sz="1200" kern="1200" baseline="0" dirty="0" smtClean="0">
                <a:solidFill>
                  <a:srgbClr val="731F43"/>
                </a:solidFill>
                <a:latin typeface="Lucida Grande" pitchFamily="80" charset="0"/>
                <a:ea typeface="ＭＳ Ｐゴシック" charset="-128"/>
                <a:cs typeface="+mn-cs"/>
              </a:rPr>
              <a:t>There are two options for titles on the slides – one line or two lines for longer titles. Ideally, the one line title should be used, however on rare occasions a two line title maybe needed.</a:t>
            </a:r>
            <a:endParaRPr lang="en-US" sz="1200" kern="1200" dirty="0" smtClean="0">
              <a:solidFill>
                <a:srgbClr val="731F43"/>
              </a:solidFill>
              <a:latin typeface="Lucida Grande" pitchFamily="80" charset="0"/>
              <a:ea typeface="ＭＳ Ｐゴシック" charset="-128"/>
              <a:cs typeface="+mn-cs"/>
            </a:endParaRPr>
          </a:p>
        </p:txBody>
      </p:sp>
      <p:sp>
        <p:nvSpPr>
          <p:cNvPr id="4" name="Slide Number Placeholder 3"/>
          <p:cNvSpPr>
            <a:spLocks noGrp="1"/>
          </p:cNvSpPr>
          <p:nvPr>
            <p:ph type="sldNum" sz="quarter" idx="10"/>
          </p:nvPr>
        </p:nvSpPr>
        <p:spPr/>
        <p:txBody>
          <a:bodyPr/>
          <a:lstStyle/>
          <a:p>
            <a:fld id="{0EC8AF62-0413-459D-A055-9BD345497D1F}" type="slidenum">
              <a:rPr lang="en-GB" smtClean="0"/>
              <a:pPr/>
              <a:t>1</a:t>
            </a:fld>
            <a:endParaRPr lang="en-GB"/>
          </a:p>
        </p:txBody>
      </p:sp>
    </p:spTree>
    <p:extLst>
      <p:ext uri="{BB962C8B-B14F-4D97-AF65-F5344CB8AC3E}">
        <p14:creationId xmlns:p14="http://schemas.microsoft.com/office/powerpoint/2010/main" val="3040336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29FF0C0-A55C-48A2-9CC1-CD89F55FCA9B}" type="slidenum">
              <a:rPr lang="ru-RU" altLang="en-US">
                <a:latin typeface="Times New Roman" panose="02020603050405020304" pitchFamily="18" charset="0"/>
              </a:rPr>
              <a:pPr eaLnBrk="1" hangingPunct="1"/>
              <a:t>5</a:t>
            </a:fld>
            <a:endParaRPr lang="ru-RU" altLang="en-US">
              <a:latin typeface="Times New Roman" panose="02020603050405020304" pitchFamily="18"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ru-RU" altLang="en-US" smtClean="0"/>
              <a:t>ё</a:t>
            </a:r>
          </a:p>
        </p:txBody>
      </p:sp>
    </p:spTree>
    <p:extLst>
      <p:ext uri="{BB962C8B-B14F-4D97-AF65-F5344CB8AC3E}">
        <p14:creationId xmlns:p14="http://schemas.microsoft.com/office/powerpoint/2010/main" val="3682533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9F4D58-8A66-492B-AA30-DCC1741A6F2E}" type="slidenum">
              <a:rPr lang="en-GB" smtClean="0"/>
              <a:t>10</a:t>
            </a:fld>
            <a:endParaRPr lang="en-GB"/>
          </a:p>
        </p:txBody>
      </p:sp>
    </p:spTree>
    <p:extLst>
      <p:ext uri="{BB962C8B-B14F-4D97-AF65-F5344CB8AC3E}">
        <p14:creationId xmlns:p14="http://schemas.microsoft.com/office/powerpoint/2010/main" val="4202000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9F4D58-8A66-492B-AA30-DCC1741A6F2E}" type="slidenum">
              <a:rPr lang="en-GB" smtClean="0"/>
              <a:t>14</a:t>
            </a:fld>
            <a:endParaRPr lang="en-GB"/>
          </a:p>
        </p:txBody>
      </p:sp>
    </p:spTree>
    <p:extLst>
      <p:ext uri="{BB962C8B-B14F-4D97-AF65-F5344CB8AC3E}">
        <p14:creationId xmlns:p14="http://schemas.microsoft.com/office/powerpoint/2010/main" val="906316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9F4D58-8A66-492B-AA30-DCC1741A6F2E}" type="slidenum">
              <a:rPr lang="en-GB" smtClean="0"/>
              <a:t>15</a:t>
            </a:fld>
            <a:endParaRPr lang="en-GB"/>
          </a:p>
        </p:txBody>
      </p:sp>
    </p:spTree>
    <p:extLst>
      <p:ext uri="{BB962C8B-B14F-4D97-AF65-F5344CB8AC3E}">
        <p14:creationId xmlns:p14="http://schemas.microsoft.com/office/powerpoint/2010/main" val="2663607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9F4D58-8A66-492B-AA30-DCC1741A6F2E}" type="slidenum">
              <a:rPr lang="en-GB" smtClean="0"/>
              <a:t>16</a:t>
            </a:fld>
            <a:endParaRPr lang="en-GB"/>
          </a:p>
        </p:txBody>
      </p:sp>
    </p:spTree>
    <p:extLst>
      <p:ext uri="{BB962C8B-B14F-4D97-AF65-F5344CB8AC3E}">
        <p14:creationId xmlns:p14="http://schemas.microsoft.com/office/powerpoint/2010/main" val="918282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9F4D58-8A66-492B-AA30-DCC1741A6F2E}" type="slidenum">
              <a:rPr lang="en-GB" smtClean="0"/>
              <a:t>19</a:t>
            </a:fld>
            <a:endParaRPr lang="en-GB"/>
          </a:p>
        </p:txBody>
      </p:sp>
    </p:spTree>
    <p:extLst>
      <p:ext uri="{BB962C8B-B14F-4D97-AF65-F5344CB8AC3E}">
        <p14:creationId xmlns:p14="http://schemas.microsoft.com/office/powerpoint/2010/main" val="3180428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9F4D58-8A66-492B-AA30-DCC1741A6F2E}" type="slidenum">
              <a:rPr lang="en-GB" smtClean="0"/>
              <a:t>20</a:t>
            </a:fld>
            <a:endParaRPr lang="en-GB"/>
          </a:p>
        </p:txBody>
      </p:sp>
    </p:spTree>
    <p:extLst>
      <p:ext uri="{BB962C8B-B14F-4D97-AF65-F5344CB8AC3E}">
        <p14:creationId xmlns:p14="http://schemas.microsoft.com/office/powerpoint/2010/main" val="2683163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1: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556792"/>
            <a:ext cx="8208912" cy="1010543"/>
          </a:xfrm>
          <a:prstGeom prst="rect">
            <a:avLst/>
          </a:prstGeom>
        </p:spPr>
        <p:txBody>
          <a:bodyPr/>
          <a:lstStyle>
            <a:lvl1pPr algn="l">
              <a:lnSpc>
                <a:spcPts val="3500"/>
              </a:lnSpc>
              <a:defRPr sz="3600">
                <a:solidFill>
                  <a:srgbClr val="B5121B"/>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467544" y="2852936"/>
            <a:ext cx="8208912" cy="720080"/>
          </a:xfrm>
          <a:prstGeom prst="rect">
            <a:avLst/>
          </a:prstGeom>
        </p:spPr>
        <p:txBody>
          <a:bodyPr/>
          <a:lstStyle>
            <a:lvl1pPr marL="0" indent="0" algn="l">
              <a:spcBef>
                <a:spcPts val="0"/>
              </a:spcBef>
              <a:buNone/>
              <a:defRPr sz="16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p>
            <a:fld id="{0C5FE24C-38D4-4870-9101-EB9E441BC23C}" type="datetimeFigureOut">
              <a:rPr lang="en-GB" smtClean="0"/>
              <a:t>21/01/2016</a:t>
            </a:fld>
            <a:endParaRPr lang="en-GB"/>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402003351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800100"/>
            <a:ext cx="7772400" cy="762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2"/>
          <p:cNvSpPr>
            <a:spLocks noGrp="1" noChangeArrowheads="1"/>
          </p:cNvSpPr>
          <p:nvPr>
            <p:ph type="dt" sz="half" idx="10"/>
          </p:nvPr>
        </p:nvSpPr>
        <p:spPr>
          <a:xfrm>
            <a:off x="712788" y="6313488"/>
            <a:ext cx="1905000" cy="457200"/>
          </a:xfrm>
          <a:prstGeom prst="rect">
            <a:avLst/>
          </a:prstGeom>
          <a:ln/>
        </p:spPr>
        <p:txBody>
          <a:bodyPr/>
          <a:lstStyle>
            <a:lvl1pPr>
              <a:defRPr/>
            </a:lvl1pPr>
          </a:lstStyle>
          <a:p>
            <a:pPr>
              <a:defRPr/>
            </a:pPr>
            <a:endParaRPr lang="ru-RU"/>
          </a:p>
        </p:txBody>
      </p:sp>
      <p:sp>
        <p:nvSpPr>
          <p:cNvPr id="6" name="Rectangle 33"/>
          <p:cNvSpPr>
            <a:spLocks noGrp="1" noChangeArrowheads="1"/>
          </p:cNvSpPr>
          <p:nvPr>
            <p:ph type="ftr" sz="quarter" idx="11"/>
          </p:nvPr>
        </p:nvSpPr>
        <p:spPr>
          <a:xfrm>
            <a:off x="3151188" y="6313488"/>
            <a:ext cx="2895600" cy="457200"/>
          </a:xfrm>
          <a:prstGeom prst="rect">
            <a:avLst/>
          </a:prstGeom>
          <a:ln/>
        </p:spPr>
        <p:txBody>
          <a:bodyPr/>
          <a:lstStyle>
            <a:lvl1pPr>
              <a:defRPr/>
            </a:lvl1pPr>
          </a:lstStyle>
          <a:p>
            <a:pPr>
              <a:defRPr/>
            </a:pPr>
            <a:endParaRPr lang="ru-RU"/>
          </a:p>
        </p:txBody>
      </p:sp>
      <p:sp>
        <p:nvSpPr>
          <p:cNvPr id="7" name="Rectangle 34"/>
          <p:cNvSpPr>
            <a:spLocks noGrp="1" noChangeArrowheads="1"/>
          </p:cNvSpPr>
          <p:nvPr>
            <p:ph type="sldNum" sz="quarter" idx="12"/>
          </p:nvPr>
        </p:nvSpPr>
        <p:spPr>
          <a:xfrm>
            <a:off x="6580188" y="6313488"/>
            <a:ext cx="1905000" cy="457200"/>
          </a:xfrm>
          <a:prstGeom prst="rect">
            <a:avLst/>
          </a:prstGeom>
          <a:ln/>
        </p:spPr>
        <p:txBody>
          <a:bodyPr/>
          <a:lstStyle>
            <a:lvl1pPr>
              <a:defRPr/>
            </a:lvl1pPr>
          </a:lstStyle>
          <a:p>
            <a:fld id="{BB9A8C68-95CD-4C00-B708-FA4F876567AE}" type="slidenum">
              <a:rPr lang="ru-RU" altLang="en-US"/>
              <a:pPr/>
              <a:t>‹#›</a:t>
            </a:fld>
            <a:endParaRPr lang="ru-RU" altLang="en-US"/>
          </a:p>
        </p:txBody>
      </p:sp>
    </p:spTree>
    <p:extLst>
      <p:ext uri="{BB962C8B-B14F-4D97-AF65-F5344CB8AC3E}">
        <p14:creationId xmlns:p14="http://schemas.microsoft.com/office/powerpoint/2010/main" val="2364717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FD1D150-533D-495C-8423-E2363DD0C794}" type="datetimeFigureOut">
              <a:rPr lang="en-US" smtClean="0"/>
              <a:t>1/21/2016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C1934ABB-53FC-49BA-8E90-BC9452CADFE3}" type="slidenum">
              <a:rPr lang="en-US" smtClean="0"/>
              <a:t>‹#›</a:t>
            </a:fld>
            <a:endParaRPr lang="en-US"/>
          </a:p>
        </p:txBody>
      </p:sp>
    </p:spTree>
    <p:extLst>
      <p:ext uri="{BB962C8B-B14F-4D97-AF65-F5344CB8AC3E}">
        <p14:creationId xmlns:p14="http://schemas.microsoft.com/office/powerpoint/2010/main" val="3089112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Slide 9: discussion">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556792"/>
            <a:ext cx="8208912" cy="1010543"/>
          </a:xfrm>
          <a:prstGeom prst="rect">
            <a:avLst/>
          </a:prstGeom>
        </p:spPr>
        <p:txBody>
          <a:bodyPr/>
          <a:lstStyle>
            <a:lvl1pPr algn="l">
              <a:lnSpc>
                <a:spcPts val="3500"/>
              </a:lnSpc>
              <a:defRPr sz="3600">
                <a:solidFill>
                  <a:srgbClr val="B5121B"/>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467544" y="2852936"/>
            <a:ext cx="8208912" cy="720080"/>
          </a:xfrm>
          <a:prstGeom prst="rect">
            <a:avLst/>
          </a:prstGeom>
        </p:spPr>
        <p:txBody>
          <a:bodyPr/>
          <a:lstStyle>
            <a:lvl1pPr marL="0" indent="0" algn="l">
              <a:spcBef>
                <a:spcPts val="0"/>
              </a:spcBef>
              <a:buNone/>
              <a:defRPr sz="16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2: text only">
    <p:spTree>
      <p:nvGrpSpPr>
        <p:cNvPr id="1" name=""/>
        <p:cNvGrpSpPr/>
        <p:nvPr/>
      </p:nvGrpSpPr>
      <p:grpSpPr>
        <a:xfrm>
          <a:off x="0" y="0"/>
          <a:ext cx="0" cy="0"/>
          <a:chOff x="0" y="0"/>
          <a:chExt cx="0" cy="0"/>
        </a:xfrm>
      </p:grpSpPr>
      <p:sp>
        <p:nvSpPr>
          <p:cNvPr id="2"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dirty="0" smtClean="0"/>
              <a:t>Click to edit Master title style</a:t>
            </a:r>
            <a:endParaRPr lang="en-GB" dirty="0"/>
          </a:p>
        </p:txBody>
      </p:sp>
      <p:sp>
        <p:nvSpPr>
          <p:cNvPr id="4" name="Text Placeholder 7"/>
          <p:cNvSpPr>
            <a:spLocks noGrp="1"/>
          </p:cNvSpPr>
          <p:nvPr>
            <p:ph type="body" sz="quarter" idx="14"/>
          </p:nvPr>
        </p:nvSpPr>
        <p:spPr>
          <a:xfrm>
            <a:off x="395288" y="1844675"/>
            <a:ext cx="8425184"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3: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dirty="0" smtClean="0"/>
              <a:t>Click to edit Master title style</a:t>
            </a:r>
            <a:endParaRPr lang="en-GB" dirty="0"/>
          </a:p>
        </p:txBody>
      </p:sp>
      <p:sp>
        <p:nvSpPr>
          <p:cNvPr id="5" name="Text Placeholder 7"/>
          <p:cNvSpPr>
            <a:spLocks noGrp="1"/>
          </p:cNvSpPr>
          <p:nvPr>
            <p:ph type="body" sz="quarter" idx="14"/>
          </p:nvPr>
        </p:nvSpPr>
        <p:spPr>
          <a:xfrm>
            <a:off x="395288" y="1844675"/>
            <a:ext cx="8425184"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4: smaller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dirty="0" smtClean="0"/>
              <a:t>Click to edit Master title style</a:t>
            </a:r>
            <a:endParaRPr lang="en-GB" dirty="0"/>
          </a:p>
        </p:txBody>
      </p:sp>
      <p:sp>
        <p:nvSpPr>
          <p:cNvPr id="5" name="Text Placeholder 7"/>
          <p:cNvSpPr>
            <a:spLocks noGrp="1"/>
          </p:cNvSpPr>
          <p:nvPr>
            <p:ph type="body" sz="quarter" idx="14"/>
          </p:nvPr>
        </p:nvSpPr>
        <p:spPr>
          <a:xfrm>
            <a:off x="395288" y="1844675"/>
            <a:ext cx="8425184"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5: text with bullet points &amp; 1 image">
    <p:spTree>
      <p:nvGrpSpPr>
        <p:cNvPr id="1" name=""/>
        <p:cNvGrpSpPr/>
        <p:nvPr/>
      </p:nvGrpSpPr>
      <p:grpSpPr>
        <a:xfrm>
          <a:off x="0" y="0"/>
          <a:ext cx="0" cy="0"/>
          <a:chOff x="0" y="0"/>
          <a:chExt cx="0" cy="0"/>
        </a:xfrm>
      </p:grpSpPr>
      <p:sp>
        <p:nvSpPr>
          <p:cNvPr id="4"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dirty="0" smtClean="0"/>
              <a:t>Click to edit Master title style</a:t>
            </a:r>
            <a:endParaRPr lang="en-GB" dirty="0"/>
          </a:p>
        </p:txBody>
      </p:sp>
      <p:sp>
        <p:nvSpPr>
          <p:cNvPr id="5" name="Text Placeholder 7"/>
          <p:cNvSpPr>
            <a:spLocks noGrp="1"/>
          </p:cNvSpPr>
          <p:nvPr>
            <p:ph type="body" sz="quarter" idx="14"/>
          </p:nvPr>
        </p:nvSpPr>
        <p:spPr>
          <a:xfrm>
            <a:off x="395289" y="1844675"/>
            <a:ext cx="5400847"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smtClean="0"/>
              <a:t>Click to edit Master text styles</a:t>
            </a:r>
          </a:p>
        </p:txBody>
      </p:sp>
      <p:sp>
        <p:nvSpPr>
          <p:cNvPr id="2" name="TextBox 1"/>
          <p:cNvSpPr txBox="1"/>
          <p:nvPr userDrawn="1"/>
        </p:nvSpPr>
        <p:spPr>
          <a:xfrm>
            <a:off x="3234022" y="3660229"/>
            <a:ext cx="184666" cy="369332"/>
          </a:xfrm>
          <a:prstGeom prst="rect">
            <a:avLst/>
          </a:prstGeom>
          <a:noFill/>
        </p:spPr>
        <p:txBody>
          <a:bodyPr wrap="none" rtlCol="0">
            <a:spAutoFit/>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6: text with bullet points &amp; 2 images">
    <p:spTree>
      <p:nvGrpSpPr>
        <p:cNvPr id="1" name=""/>
        <p:cNvGrpSpPr/>
        <p:nvPr/>
      </p:nvGrpSpPr>
      <p:grpSpPr>
        <a:xfrm>
          <a:off x="0" y="0"/>
          <a:ext cx="0" cy="0"/>
          <a:chOff x="0" y="0"/>
          <a:chExt cx="0" cy="0"/>
        </a:xfrm>
      </p:grpSpPr>
      <p:sp>
        <p:nvSpPr>
          <p:cNvPr id="4"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dirty="0" smtClean="0"/>
              <a:t>Click to edit Master title style</a:t>
            </a:r>
            <a:endParaRPr lang="en-GB" dirty="0"/>
          </a:p>
        </p:txBody>
      </p:sp>
      <p:sp>
        <p:nvSpPr>
          <p:cNvPr id="8" name="Text Placeholder 7"/>
          <p:cNvSpPr>
            <a:spLocks noGrp="1"/>
          </p:cNvSpPr>
          <p:nvPr>
            <p:ph type="body" sz="quarter" idx="14"/>
          </p:nvPr>
        </p:nvSpPr>
        <p:spPr>
          <a:xfrm>
            <a:off x="395289" y="1844675"/>
            <a:ext cx="5400847"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7: image only">
    <p:spTree>
      <p:nvGrpSpPr>
        <p:cNvPr id="1" name=""/>
        <p:cNvGrpSpPr/>
        <p:nvPr/>
      </p:nvGrpSpPr>
      <p:grpSpPr>
        <a:xfrm>
          <a:off x="0" y="0"/>
          <a:ext cx="0" cy="0"/>
          <a:chOff x="0" y="0"/>
          <a:chExt cx="0" cy="0"/>
        </a:xfrm>
      </p:grpSpPr>
      <p:sp>
        <p:nvSpPr>
          <p:cNvPr id="3"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dirty="0" smtClean="0"/>
              <a:t>Click to edit Master title style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8: blank slide">
    <p:spTree>
      <p:nvGrpSpPr>
        <p:cNvPr id="1" name=""/>
        <p:cNvGrpSpPr/>
        <p:nvPr/>
      </p:nvGrpSpPr>
      <p:grpSpPr>
        <a:xfrm>
          <a:off x="0" y="0"/>
          <a:ext cx="0" cy="0"/>
          <a:chOff x="0" y="0"/>
          <a:chExt cx="0" cy="0"/>
        </a:xfrm>
      </p:grpSpPr>
      <p:sp>
        <p:nvSpPr>
          <p:cNvPr id="3" name="Title 1"/>
          <p:cNvSpPr>
            <a:spLocks noGrp="1"/>
          </p:cNvSpPr>
          <p:nvPr>
            <p:ph type="ctrTitle"/>
          </p:nvPr>
        </p:nvSpPr>
        <p:spPr>
          <a:xfrm>
            <a:off x="395536" y="548680"/>
            <a:ext cx="6768752" cy="1152128"/>
          </a:xfrm>
          <a:prstGeom prst="rect">
            <a:avLst/>
          </a:prstGeom>
        </p:spPr>
        <p:txBody>
          <a:bodyPr/>
          <a:lstStyle>
            <a:lvl1pPr algn="l">
              <a:lnSpc>
                <a:spcPts val="3500"/>
              </a:lnSpc>
              <a:defRPr sz="3600">
                <a:solidFill>
                  <a:srgbClr val="B5121B"/>
                </a:solidFill>
              </a:defRPr>
            </a:lvl1pPr>
          </a:lstStyle>
          <a:p>
            <a:r>
              <a:rPr lang="en-US" dirty="0" smtClean="0"/>
              <a:t>Click to edit Master title style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3.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2.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4.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5"/>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1" y="1101"/>
            <a:ext cx="9143998" cy="686214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68"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8"/>
          <p:cNvPicPr>
            <a:picLocks noChangeAspect="1" noChangeArrowheads="1"/>
          </p:cNvPicPr>
          <p:nvPr userDrawn="1"/>
        </p:nvPicPr>
        <p:blipFill>
          <a:blip r:embed="rId12" cstate="print">
            <a:extLst>
              <a:ext uri="{28A0092B-C50C-407E-A947-70E740481C1C}">
                <a14:useLocalDpi xmlns:a14="http://schemas.microsoft.com/office/drawing/2010/main" val="0"/>
              </a:ext>
            </a:extLst>
          </a:blip>
          <a:stretch>
            <a:fillRect/>
          </a:stretch>
        </p:blipFill>
        <p:spPr bwMode="auto">
          <a:xfrm>
            <a:off x="5522" y="3879"/>
            <a:ext cx="9132955" cy="6862148"/>
          </a:xfrm>
          <a:prstGeom prst="rect">
            <a:avLst/>
          </a:prstGeom>
          <a:noFill/>
          <a:ln w="9525">
            <a:noFill/>
            <a:miter lim="800000"/>
            <a:headEnd/>
            <a:tailEnd/>
          </a:ln>
        </p:spPr>
      </p:pic>
      <p:grpSp>
        <p:nvGrpSpPr>
          <p:cNvPr id="3" name="Group 30"/>
          <p:cNvGrpSpPr>
            <a:grpSpLocks noChangeAspect="1"/>
          </p:cNvGrpSpPr>
          <p:nvPr userDrawn="1"/>
        </p:nvGrpSpPr>
        <p:grpSpPr bwMode="auto">
          <a:xfrm>
            <a:off x="7164288" y="836712"/>
            <a:ext cx="1270313" cy="768119"/>
            <a:chOff x="4363" y="3017"/>
            <a:chExt cx="1043" cy="669"/>
          </a:xfrm>
        </p:grpSpPr>
        <p:pic>
          <p:nvPicPr>
            <p:cNvPr id="4" name="Picture 16" descr="Cilogotransparent"/>
            <p:cNvPicPr>
              <a:picLocks noChangeAspect="1" noChangeArrowheads="1"/>
            </p:cNvPicPr>
            <p:nvPr/>
          </p:nvPicPr>
          <p:blipFill>
            <a:blip r:embed="rId13" cstate="print"/>
            <a:srcRect/>
            <a:stretch>
              <a:fillRect/>
            </a:stretch>
          </p:blipFill>
          <p:spPr bwMode="auto">
            <a:xfrm>
              <a:off x="4363" y="3017"/>
              <a:ext cx="752" cy="515"/>
            </a:xfrm>
            <a:prstGeom prst="rect">
              <a:avLst/>
            </a:prstGeom>
            <a:noFill/>
            <a:ln w="9525">
              <a:noFill/>
              <a:miter lim="800000"/>
              <a:headEnd/>
              <a:tailEnd/>
            </a:ln>
          </p:spPr>
        </p:pic>
        <p:pic>
          <p:nvPicPr>
            <p:cNvPr id="5" name="Picture 18"/>
            <p:cNvPicPr>
              <a:picLocks noChangeAspect="1" noChangeArrowheads="1"/>
            </p:cNvPicPr>
            <p:nvPr/>
          </p:nvPicPr>
          <p:blipFill>
            <a:blip r:embed="rId14"/>
            <a:srcRect/>
            <a:stretch>
              <a:fillRect/>
            </a:stretch>
          </p:blipFill>
          <p:spPr bwMode="auto">
            <a:xfrm>
              <a:off x="4372" y="3529"/>
              <a:ext cx="1034" cy="157"/>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9" r:id="rId8"/>
    <p:sldLayoutId id="2147483670" r:id="rId9"/>
    <p:sldLayoutId id="2147483671"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0.gif"/></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33.gif"/><Relationship Id="rId4" Type="http://schemas.openxmlformats.org/officeDocument/2006/relationships/image" Target="../media/image32.gif"/></Relationships>
</file>

<file path=ppt/slides/_rels/slide17.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7.xml"/><Relationship Id="rId5" Type="http://schemas.openxmlformats.org/officeDocument/2006/relationships/image" Target="../media/image29.gif"/><Relationship Id="rId4" Type="http://schemas.openxmlformats.org/officeDocument/2006/relationships/image" Target="../media/image30.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9.gif"/></Relationships>
</file>

<file path=ppt/slides/_rels/slide21.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7.xml"/><Relationship Id="rId5" Type="http://schemas.openxmlformats.org/officeDocument/2006/relationships/image" Target="../media/image38.gif"/><Relationship Id="rId4" Type="http://schemas.openxmlformats.org/officeDocument/2006/relationships/image" Target="../media/image39.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jp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Development of the high efficiency MBK klystron for FCC</a:t>
            </a:r>
          </a:p>
        </p:txBody>
      </p:sp>
      <p:sp>
        <p:nvSpPr>
          <p:cNvPr id="3" name="Subtitle 2"/>
          <p:cNvSpPr>
            <a:spLocks noGrp="1"/>
          </p:cNvSpPr>
          <p:nvPr>
            <p:ph type="subTitle" idx="1"/>
          </p:nvPr>
        </p:nvSpPr>
        <p:spPr/>
        <p:txBody>
          <a:bodyPr/>
          <a:lstStyle/>
          <a:p>
            <a:r>
              <a:rPr lang="en-GB" sz="1800" dirty="0" smtClean="0"/>
              <a:t>C Lingwood, Lancaster University/</a:t>
            </a:r>
            <a:r>
              <a:rPr lang="en-GB" sz="1800" dirty="0" err="1" smtClean="0"/>
              <a:t>Cockroft</a:t>
            </a:r>
            <a:r>
              <a:rPr lang="en-GB" sz="1800" dirty="0" smtClean="0"/>
              <a:t> Institute</a:t>
            </a:r>
          </a:p>
          <a:p>
            <a:r>
              <a:rPr lang="en-GB" sz="1800" dirty="0" smtClean="0"/>
              <a:t>on behalf of </a:t>
            </a:r>
            <a:r>
              <a:rPr lang="en-GB" sz="1800" b="1" dirty="0" smtClean="0">
                <a:solidFill>
                  <a:srgbClr val="0000FF"/>
                </a:solidFill>
              </a:rPr>
              <a:t>HEIKA </a:t>
            </a:r>
            <a:r>
              <a:rPr lang="en-GB" sz="1800" dirty="0"/>
              <a:t>(High Efficiency International Klystron Activity)</a:t>
            </a:r>
          </a:p>
        </p:txBody>
      </p:sp>
      <p:sp>
        <p:nvSpPr>
          <p:cNvPr id="4" name="Subtitle 2"/>
          <p:cNvSpPr txBox="1">
            <a:spLocks/>
          </p:cNvSpPr>
          <p:nvPr/>
        </p:nvSpPr>
        <p:spPr>
          <a:xfrm>
            <a:off x="484055" y="3645024"/>
            <a:ext cx="6680233" cy="720080"/>
          </a:xfrm>
          <a:prstGeom prst="rect">
            <a:avLst/>
          </a:prstGeom>
        </p:spPr>
        <p:txBody>
          <a:bodyPr/>
          <a:lstStyle>
            <a:lvl1pPr marL="0" indent="0" algn="l" defTabSz="914400" rtl="0" eaLnBrk="1" latinLnBrk="0" hangingPunct="1">
              <a:spcBef>
                <a:spcPts val="0"/>
              </a:spcBef>
              <a:buFont typeface="Arial" pitchFamily="34" charset="0"/>
              <a:buNone/>
              <a:defRPr sz="1600" kern="1200">
                <a:solidFill>
                  <a:srgbClr val="666666"/>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GB" dirty="0"/>
          </a:p>
        </p:txBody>
      </p:sp>
      <p:grpSp>
        <p:nvGrpSpPr>
          <p:cNvPr id="5" name="Group 30"/>
          <p:cNvGrpSpPr>
            <a:grpSpLocks noChangeAspect="1"/>
          </p:cNvGrpSpPr>
          <p:nvPr/>
        </p:nvGrpSpPr>
        <p:grpSpPr bwMode="auto">
          <a:xfrm>
            <a:off x="214282" y="214290"/>
            <a:ext cx="1386620" cy="838446"/>
            <a:chOff x="4363" y="3017"/>
            <a:chExt cx="1043" cy="669"/>
          </a:xfrm>
        </p:grpSpPr>
        <p:pic>
          <p:nvPicPr>
            <p:cNvPr id="6" name="Picture 16" descr="Cilogotransparent"/>
            <p:cNvPicPr>
              <a:picLocks noChangeAspect="1" noChangeArrowheads="1"/>
            </p:cNvPicPr>
            <p:nvPr/>
          </p:nvPicPr>
          <p:blipFill>
            <a:blip r:embed="rId3" cstate="print"/>
            <a:srcRect/>
            <a:stretch>
              <a:fillRect/>
            </a:stretch>
          </p:blipFill>
          <p:spPr bwMode="auto">
            <a:xfrm>
              <a:off x="4363" y="3017"/>
              <a:ext cx="752" cy="515"/>
            </a:xfrm>
            <a:prstGeom prst="rect">
              <a:avLst/>
            </a:prstGeom>
            <a:noFill/>
            <a:ln w="9525">
              <a:noFill/>
              <a:miter lim="800000"/>
              <a:headEnd/>
              <a:tailEnd/>
            </a:ln>
          </p:spPr>
        </p:pic>
        <p:pic>
          <p:nvPicPr>
            <p:cNvPr id="7" name="Picture 18"/>
            <p:cNvPicPr>
              <a:picLocks noChangeAspect="1" noChangeArrowheads="1"/>
            </p:cNvPicPr>
            <p:nvPr/>
          </p:nvPicPr>
          <p:blipFill>
            <a:blip r:embed="rId4"/>
            <a:srcRect/>
            <a:stretch>
              <a:fillRect/>
            </a:stretch>
          </p:blipFill>
          <p:spPr bwMode="auto">
            <a:xfrm>
              <a:off x="4372" y="3529"/>
              <a:ext cx="1034" cy="157"/>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srcRect t="48089"/>
          <a:stretch/>
        </p:blipFill>
        <p:spPr>
          <a:xfrm>
            <a:off x="909402" y="3429000"/>
            <a:ext cx="3672991" cy="154878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4008" y="1666114"/>
            <a:ext cx="4464496" cy="3171555"/>
          </a:xfrm>
          <a:prstGeom prst="rect">
            <a:avLst/>
          </a:prstGeom>
        </p:spPr>
      </p:pic>
      <p:sp>
        <p:nvSpPr>
          <p:cNvPr id="2" name="Title 1"/>
          <p:cNvSpPr>
            <a:spLocks noGrp="1"/>
          </p:cNvSpPr>
          <p:nvPr>
            <p:ph type="ctrTitle"/>
          </p:nvPr>
        </p:nvSpPr>
        <p:spPr>
          <a:xfrm>
            <a:off x="395536" y="450165"/>
            <a:ext cx="6768752" cy="1152128"/>
          </a:xfrm>
        </p:spPr>
        <p:txBody>
          <a:bodyPr/>
          <a:lstStyle/>
          <a:p>
            <a:r>
              <a:rPr lang="en-US" dirty="0" smtClean="0"/>
              <a:t>Magic2D PIC HEKCW #08-01</a:t>
            </a:r>
            <a:br>
              <a:rPr lang="en-US" dirty="0" smtClean="0"/>
            </a:br>
            <a:r>
              <a:rPr lang="en-US" dirty="0" smtClean="0"/>
              <a:t>First Stable PIC Results!</a:t>
            </a:r>
            <a:endParaRPr lang="en-US" dirty="0"/>
          </a:p>
        </p:txBody>
      </p:sp>
      <p:sp>
        <p:nvSpPr>
          <p:cNvPr id="3" name="Content Placeholder 2"/>
          <p:cNvSpPr>
            <a:spLocks noGrp="1"/>
          </p:cNvSpPr>
          <p:nvPr>
            <p:ph type="body" sz="quarter" idx="14"/>
          </p:nvPr>
        </p:nvSpPr>
        <p:spPr>
          <a:xfrm>
            <a:off x="107504" y="1628800"/>
            <a:ext cx="4536504" cy="4752975"/>
          </a:xfrm>
        </p:spPr>
        <p:txBody>
          <a:bodyPr>
            <a:normAutofit/>
          </a:bodyPr>
          <a:lstStyle/>
          <a:p>
            <a:r>
              <a:rPr lang="en-US" sz="2000" dirty="0"/>
              <a:t>Cavity 1 voltage, 1.28 kV:</a:t>
            </a:r>
          </a:p>
          <a:p>
            <a:r>
              <a:rPr lang="en-US" sz="2000" dirty="0" smtClean="0"/>
              <a:t>Normal </a:t>
            </a:r>
            <a:r>
              <a:rPr lang="en-US" sz="2000" dirty="0" smtClean="0"/>
              <a:t>modulation for </a:t>
            </a:r>
            <a:r>
              <a:rPr lang="en-US" sz="2000" dirty="0" smtClean="0"/>
              <a:t>COM (good match)</a:t>
            </a:r>
            <a:endParaRPr lang="en-US" sz="2000" dirty="0" smtClean="0"/>
          </a:p>
          <a:p>
            <a:r>
              <a:rPr lang="en-US" sz="2000" dirty="0" smtClean="0"/>
              <a:t>Fairly Stable output</a:t>
            </a:r>
            <a:endParaRPr lang="en-US" sz="2000" dirty="0"/>
          </a:p>
          <a:p>
            <a:pPr lvl="1"/>
            <a:r>
              <a:rPr lang="en-US" sz="1600" dirty="0" smtClean="0"/>
              <a:t>Cavity 7 beats a bit</a:t>
            </a:r>
            <a:endParaRPr lang="en-US" sz="1600" dirty="0"/>
          </a:p>
          <a:p>
            <a:r>
              <a:rPr lang="en-US" sz="1800" dirty="0" smtClean="0"/>
              <a:t>Efficiency…….</a:t>
            </a:r>
          </a:p>
        </p:txBody>
      </p:sp>
      <p:sp>
        <p:nvSpPr>
          <p:cNvPr id="10" name="TextBox 9"/>
          <p:cNvSpPr txBox="1"/>
          <p:nvPr/>
        </p:nvSpPr>
        <p:spPr>
          <a:xfrm>
            <a:off x="7788737" y="3573016"/>
            <a:ext cx="2639533" cy="300082"/>
          </a:xfrm>
          <a:prstGeom prst="rect">
            <a:avLst/>
          </a:prstGeom>
          <a:noFill/>
        </p:spPr>
        <p:txBody>
          <a:bodyPr wrap="square" rtlCol="0">
            <a:spAutoFit/>
          </a:bodyPr>
          <a:lstStyle/>
          <a:p>
            <a:r>
              <a:rPr lang="en-US" sz="1350" dirty="0"/>
              <a:t>Output power</a:t>
            </a:r>
            <a:endParaRPr lang="en-GB" sz="1350" dirty="0"/>
          </a:p>
        </p:txBody>
      </p:sp>
      <p:sp>
        <p:nvSpPr>
          <p:cNvPr id="14" name="Text Placeholder 2"/>
          <p:cNvSpPr txBox="1">
            <a:spLocks/>
          </p:cNvSpPr>
          <p:nvPr/>
        </p:nvSpPr>
        <p:spPr>
          <a:xfrm>
            <a:off x="3399990" y="949511"/>
            <a:ext cx="3600647" cy="4752975"/>
          </a:xfrm>
          <a:prstGeom prst="rect">
            <a:avLst/>
          </a:prstGeom>
        </p:spPr>
        <p:txBody>
          <a:bodyPr vert="horz"/>
          <a:lstStyle>
            <a:lvl1pPr marL="342900" indent="-342900" algn="l" defTabSz="914400" rtl="0" eaLnBrk="1" latinLnBrk="0" hangingPunct="1">
              <a:spcBef>
                <a:spcPct val="20000"/>
              </a:spcBef>
              <a:buFont typeface="Arial" pitchFamily="34" charset="0"/>
              <a:buChar char="•"/>
              <a:defRPr sz="2400" kern="1200">
                <a:solidFill>
                  <a:srgbClr val="66666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66666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66666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66666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06931" y="4321928"/>
            <a:ext cx="4389073" cy="2524370"/>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807" y="4581128"/>
            <a:ext cx="4499971" cy="2192713"/>
          </a:xfrm>
          <a:prstGeom prst="rect">
            <a:avLst/>
          </a:prstGeom>
        </p:spPr>
      </p:pic>
      <p:sp>
        <p:nvSpPr>
          <p:cNvPr id="13" name="TextBox 12"/>
          <p:cNvSpPr txBox="1"/>
          <p:nvPr/>
        </p:nvSpPr>
        <p:spPr>
          <a:xfrm>
            <a:off x="6821047" y="5118975"/>
            <a:ext cx="1793032" cy="369332"/>
          </a:xfrm>
          <a:prstGeom prst="rect">
            <a:avLst/>
          </a:prstGeom>
          <a:noFill/>
        </p:spPr>
        <p:txBody>
          <a:bodyPr wrap="square" rtlCol="0">
            <a:spAutoFit/>
          </a:bodyPr>
          <a:lstStyle/>
          <a:p>
            <a:r>
              <a:rPr lang="en-US" dirty="0" smtClean="0"/>
              <a:t>Cavity 8 Volts</a:t>
            </a:r>
            <a:endParaRPr lang="en-GB" dirty="0"/>
          </a:p>
        </p:txBody>
      </p: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06931" y="5584113"/>
            <a:ext cx="2154624" cy="1239229"/>
          </a:xfrm>
          <a:prstGeom prst="rect">
            <a:avLst/>
          </a:prstGeom>
        </p:spPr>
      </p:pic>
      <p:sp>
        <p:nvSpPr>
          <p:cNvPr id="17" name="TextBox 16"/>
          <p:cNvSpPr txBox="1"/>
          <p:nvPr/>
        </p:nvSpPr>
        <p:spPr>
          <a:xfrm>
            <a:off x="5269858" y="5891042"/>
            <a:ext cx="1551189" cy="369332"/>
          </a:xfrm>
          <a:prstGeom prst="rect">
            <a:avLst/>
          </a:prstGeom>
          <a:noFill/>
        </p:spPr>
        <p:txBody>
          <a:bodyPr wrap="square" rtlCol="0">
            <a:spAutoFit/>
          </a:bodyPr>
          <a:lstStyle/>
          <a:p>
            <a:r>
              <a:rPr lang="en-US" dirty="0" smtClean="0"/>
              <a:t>Cavity 7 Volts</a:t>
            </a:r>
            <a:endParaRPr lang="en-GB" dirty="0"/>
          </a:p>
        </p:txBody>
      </p:sp>
      <p:sp>
        <p:nvSpPr>
          <p:cNvPr id="4" name="TextBox 3"/>
          <p:cNvSpPr txBox="1"/>
          <p:nvPr/>
        </p:nvSpPr>
        <p:spPr>
          <a:xfrm>
            <a:off x="1451379" y="2595307"/>
            <a:ext cx="6620723" cy="2646878"/>
          </a:xfrm>
          <a:prstGeom prst="rect">
            <a:avLst/>
          </a:prstGeom>
          <a:noFill/>
        </p:spPr>
        <p:txBody>
          <a:bodyPr wrap="none" rtlCol="0">
            <a:spAutoFit/>
          </a:bodyPr>
          <a:lstStyle/>
          <a:p>
            <a:r>
              <a:rPr lang="en-US" sz="16600" b="1" dirty="0">
                <a:solidFill>
                  <a:srgbClr val="00B050"/>
                </a:solidFill>
              </a:rPr>
              <a:t>79.75%</a:t>
            </a:r>
            <a:endParaRPr lang="en-GB" sz="16600" dirty="0">
              <a:solidFill>
                <a:srgbClr val="00B050"/>
              </a:solidFill>
            </a:endParaRPr>
          </a:p>
        </p:txBody>
      </p:sp>
    </p:spTree>
    <p:extLst>
      <p:ext uri="{BB962C8B-B14F-4D97-AF65-F5344CB8AC3E}">
        <p14:creationId xmlns:p14="http://schemas.microsoft.com/office/powerpoint/2010/main" val="193410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Magic 2D PIC #08-01</a:t>
            </a:r>
            <a:endParaRPr lang="en-GB" dirty="0"/>
          </a:p>
        </p:txBody>
      </p:sp>
      <p:sp>
        <p:nvSpPr>
          <p:cNvPr id="3" name="Text Placeholder 2"/>
          <p:cNvSpPr>
            <a:spLocks noGrp="1"/>
          </p:cNvSpPr>
          <p:nvPr>
            <p:ph type="body" sz="quarter" idx="14"/>
          </p:nvPr>
        </p:nvSpPr>
        <p:spPr>
          <a:xfrm>
            <a:off x="395289" y="1844675"/>
            <a:ext cx="3600647" cy="4752975"/>
          </a:xfrm>
        </p:spPr>
        <p:txBody>
          <a:bodyPr/>
          <a:lstStyle/>
          <a:p>
            <a:r>
              <a:rPr lang="en-US" sz="2600" dirty="0" smtClean="0"/>
              <a:t>Electrons “bounce” in output gap but are not reflected</a:t>
            </a:r>
          </a:p>
          <a:p>
            <a:r>
              <a:rPr lang="en-US" sz="2600" dirty="0" smtClean="0"/>
              <a:t>Phase space fairly clean</a:t>
            </a:r>
            <a:endParaRPr lang="en-US" sz="26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3681" y="1632597"/>
            <a:ext cx="4692466" cy="258849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3681" y="4175644"/>
            <a:ext cx="4692466" cy="2701405"/>
          </a:xfrm>
          <a:prstGeom prst="rect">
            <a:avLst/>
          </a:prstGeom>
        </p:spPr>
      </p:pic>
      <p:sp>
        <p:nvSpPr>
          <p:cNvPr id="7" name="TextBox 6"/>
          <p:cNvSpPr txBox="1"/>
          <p:nvPr/>
        </p:nvSpPr>
        <p:spPr>
          <a:xfrm>
            <a:off x="5202375" y="3783959"/>
            <a:ext cx="1627539" cy="369332"/>
          </a:xfrm>
          <a:prstGeom prst="rect">
            <a:avLst/>
          </a:prstGeom>
          <a:noFill/>
        </p:spPr>
        <p:txBody>
          <a:bodyPr wrap="square" rtlCol="0">
            <a:spAutoFit/>
          </a:bodyPr>
          <a:lstStyle/>
          <a:p>
            <a:r>
              <a:rPr lang="en-US" dirty="0" smtClean="0"/>
              <a:t>Cavity 7</a:t>
            </a:r>
            <a:endParaRPr lang="en-GB" dirty="0"/>
          </a:p>
        </p:txBody>
      </p:sp>
      <p:sp>
        <p:nvSpPr>
          <p:cNvPr id="8" name="TextBox 7"/>
          <p:cNvSpPr txBox="1"/>
          <p:nvPr/>
        </p:nvSpPr>
        <p:spPr>
          <a:xfrm>
            <a:off x="7812360" y="3806312"/>
            <a:ext cx="1627539" cy="369332"/>
          </a:xfrm>
          <a:prstGeom prst="rect">
            <a:avLst/>
          </a:prstGeom>
          <a:noFill/>
        </p:spPr>
        <p:txBody>
          <a:bodyPr wrap="square" rtlCol="0">
            <a:spAutoFit/>
          </a:bodyPr>
          <a:lstStyle/>
          <a:p>
            <a:r>
              <a:rPr lang="en-US" dirty="0" smtClean="0"/>
              <a:t>Cavity 8</a:t>
            </a:r>
            <a:endParaRPr lang="en-GB" dirty="0"/>
          </a:p>
        </p:txBody>
      </p:sp>
      <p:cxnSp>
        <p:nvCxnSpPr>
          <p:cNvPr id="9" name="Straight Connector 8"/>
          <p:cNvCxnSpPr/>
          <p:nvPr/>
        </p:nvCxnSpPr>
        <p:spPr>
          <a:xfrm>
            <a:off x="5004048" y="2636912"/>
            <a:ext cx="396044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3824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Radial Variation</a:t>
            </a:r>
            <a:endParaRPr lang="en-GB" dirty="0"/>
          </a:p>
        </p:txBody>
      </p:sp>
      <p:sp>
        <p:nvSpPr>
          <p:cNvPr id="3" name="Text Placeholder 2"/>
          <p:cNvSpPr>
            <a:spLocks noGrp="1"/>
          </p:cNvSpPr>
          <p:nvPr>
            <p:ph type="body" sz="quarter" idx="14"/>
          </p:nvPr>
        </p:nvSpPr>
        <p:spPr>
          <a:xfrm>
            <a:off x="107504" y="1844824"/>
            <a:ext cx="4010841" cy="4752975"/>
          </a:xfrm>
        </p:spPr>
        <p:txBody>
          <a:bodyPr/>
          <a:lstStyle/>
          <a:p>
            <a:r>
              <a:rPr lang="en-GB" dirty="0" smtClean="0"/>
              <a:t>The centre of the beam does not behave in the same way as the outer</a:t>
            </a:r>
          </a:p>
          <a:p>
            <a:pPr lvl="1"/>
            <a:r>
              <a:rPr lang="en-GB" dirty="0" smtClean="0"/>
              <a:t>“Lens” shaped bunch</a:t>
            </a:r>
          </a:p>
          <a:p>
            <a:r>
              <a:rPr lang="en-GB" dirty="0" smtClean="0"/>
              <a:t>At least one of these regimes is not optimal (maybe both)</a:t>
            </a:r>
          </a:p>
          <a:p>
            <a:pPr lvl="1"/>
            <a:r>
              <a:rPr lang="en-GB" dirty="0" smtClean="0"/>
              <a:t>Outside looks over decelerated for instance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2377" y="2420888"/>
            <a:ext cx="5378493" cy="3096344"/>
          </a:xfrm>
          <a:prstGeom prst="rect">
            <a:avLst/>
          </a:prstGeom>
        </p:spPr>
      </p:pic>
    </p:spTree>
    <p:extLst>
      <p:ext uri="{BB962C8B-B14F-4D97-AF65-F5344CB8AC3E}">
        <p14:creationId xmlns:p14="http://schemas.microsoft.com/office/powerpoint/2010/main" val="3028214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#08_02</a:t>
            </a:r>
            <a:br>
              <a:rPr lang="en-GB" dirty="0" smtClean="0"/>
            </a:br>
            <a:r>
              <a:rPr lang="en-GB" sz="2800" dirty="0" smtClean="0"/>
              <a:t>revised by </a:t>
            </a:r>
            <a:r>
              <a:rPr lang="en-GB" sz="2800" dirty="0" err="1" smtClean="0"/>
              <a:t>Rodolphe</a:t>
            </a:r>
            <a:r>
              <a:rPr lang="en-GB" sz="2800" dirty="0" smtClean="0"/>
              <a:t> and Quentin (Thales)</a:t>
            </a:r>
            <a:endParaRPr lang="en-GB" sz="2800" dirty="0"/>
          </a:p>
        </p:txBody>
      </p:sp>
      <p:sp>
        <p:nvSpPr>
          <p:cNvPr id="3" name="Text Placeholder 2"/>
          <p:cNvSpPr>
            <a:spLocks noGrp="1"/>
          </p:cNvSpPr>
          <p:nvPr>
            <p:ph type="body" sz="quarter" idx="14"/>
          </p:nvPr>
        </p:nvSpPr>
        <p:spPr>
          <a:xfrm>
            <a:off x="395289" y="1844675"/>
            <a:ext cx="8137151" cy="4752975"/>
          </a:xfrm>
        </p:spPr>
        <p:txBody>
          <a:bodyPr/>
          <a:lstStyle/>
          <a:p>
            <a:r>
              <a:rPr lang="en-US" dirty="0"/>
              <a:t>Similar to </a:t>
            </a:r>
            <a:r>
              <a:rPr lang="en-US" dirty="0" smtClean="0"/>
              <a:t>#</a:t>
            </a:r>
            <a:r>
              <a:rPr lang="en-US" dirty="0"/>
              <a:t>08-01, </a:t>
            </a:r>
            <a:r>
              <a:rPr lang="en-US" dirty="0" smtClean="0"/>
              <a:t>with modified </a:t>
            </a:r>
            <a:r>
              <a:rPr lang="en-US" dirty="0"/>
              <a:t>output cavity.</a:t>
            </a:r>
          </a:p>
          <a:p>
            <a:r>
              <a:rPr lang="en-US" dirty="0" smtClean="0"/>
              <a:t>Klys2D predicts no reflections predicted </a:t>
            </a:r>
            <a:r>
              <a:rPr lang="en-US" dirty="0"/>
              <a:t>along transfer </a:t>
            </a:r>
            <a:r>
              <a:rPr lang="en-US" dirty="0" smtClean="0"/>
              <a:t>curve (#08_01 not clean in Klys2D)</a:t>
            </a:r>
            <a:endParaRPr lang="en-US" dirty="0"/>
          </a:p>
          <a:p>
            <a:r>
              <a:rPr lang="en-US" dirty="0" smtClean="0"/>
              <a:t>Klys2D </a:t>
            </a:r>
            <a:r>
              <a:rPr lang="en-US" dirty="0"/>
              <a:t>predicted efficiency, ~82.14%.</a:t>
            </a:r>
          </a:p>
          <a:p>
            <a:endParaRPr lang="en-GB" dirty="0"/>
          </a:p>
        </p:txBody>
      </p:sp>
    </p:spTree>
    <p:extLst>
      <p:ext uri="{BB962C8B-B14F-4D97-AF65-F5344CB8AC3E}">
        <p14:creationId xmlns:p14="http://schemas.microsoft.com/office/powerpoint/2010/main" val="704857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8381" y="4727546"/>
            <a:ext cx="4852096" cy="2129709"/>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215" y="857250"/>
            <a:ext cx="5747829" cy="3795886"/>
          </a:xfrm>
          <a:prstGeom prst="rect">
            <a:avLst/>
          </a:prstGeom>
        </p:spPr>
      </p:pic>
      <p:sp>
        <p:nvSpPr>
          <p:cNvPr id="2" name="Title 1"/>
          <p:cNvSpPr>
            <a:spLocks noGrp="1"/>
          </p:cNvSpPr>
          <p:nvPr>
            <p:ph type="ctrTitle"/>
          </p:nvPr>
        </p:nvSpPr>
        <p:spPr/>
        <p:txBody>
          <a:bodyPr>
            <a:normAutofit/>
          </a:bodyPr>
          <a:lstStyle/>
          <a:p>
            <a:r>
              <a:rPr lang="en-US" dirty="0" smtClean="0"/>
              <a:t>Magic HEKCW #08-02 </a:t>
            </a:r>
            <a:br>
              <a:rPr lang="en-US" dirty="0" smtClean="0"/>
            </a:br>
            <a:endParaRPr lang="en-US" dirty="0"/>
          </a:p>
        </p:txBody>
      </p:sp>
      <p:sp>
        <p:nvSpPr>
          <p:cNvPr id="3" name="Content Placeholder 2"/>
          <p:cNvSpPr>
            <a:spLocks noGrp="1"/>
          </p:cNvSpPr>
          <p:nvPr>
            <p:ph type="body" sz="quarter" idx="14"/>
          </p:nvPr>
        </p:nvSpPr>
        <p:spPr/>
        <p:txBody>
          <a:bodyPr>
            <a:normAutofit/>
          </a:bodyPr>
          <a:lstStyle/>
          <a:p>
            <a:endParaRPr lang="en-US" dirty="0" smtClean="0"/>
          </a:p>
          <a:p>
            <a:pPr lvl="1"/>
            <a:endParaRPr lang="en-US" dirty="0" smtClean="0"/>
          </a:p>
          <a:p>
            <a:pPr lvl="1"/>
            <a:endParaRPr lang="en-US" dirty="0"/>
          </a:p>
        </p:txBody>
      </p:sp>
      <p:sp>
        <p:nvSpPr>
          <p:cNvPr id="7" name="Content Placeholder 2"/>
          <p:cNvSpPr txBox="1">
            <a:spLocks/>
          </p:cNvSpPr>
          <p:nvPr/>
        </p:nvSpPr>
        <p:spPr>
          <a:xfrm>
            <a:off x="125283" y="1722390"/>
            <a:ext cx="3031932" cy="1946531"/>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Cavity 1 voltage, ~1.21 </a:t>
            </a:r>
            <a:r>
              <a:rPr lang="en-US" sz="2000" dirty="0" smtClean="0"/>
              <a:t>kV</a:t>
            </a:r>
            <a:endParaRPr lang="en-US" sz="2000" dirty="0" smtClean="0"/>
          </a:p>
          <a:p>
            <a:r>
              <a:rPr lang="en-US" sz="2000" dirty="0" smtClean="0"/>
              <a:t>Fairly </a:t>
            </a:r>
            <a:r>
              <a:rPr lang="en-US" sz="2000" dirty="0" smtClean="0"/>
              <a:t>stable output</a:t>
            </a:r>
          </a:p>
          <a:p>
            <a:r>
              <a:rPr lang="en-US" sz="2000" dirty="0" smtClean="0"/>
              <a:t>No </a:t>
            </a:r>
            <a:r>
              <a:rPr lang="en-US" sz="2000" dirty="0"/>
              <a:t>reflected </a:t>
            </a:r>
            <a:r>
              <a:rPr lang="en-US" sz="2000" dirty="0" smtClean="0"/>
              <a:t>electrons.</a:t>
            </a:r>
          </a:p>
          <a:p>
            <a:r>
              <a:rPr lang="en-US" sz="2000" dirty="0" smtClean="0"/>
              <a:t>Efficiency….</a:t>
            </a:r>
          </a:p>
          <a:p>
            <a:pPr lvl="1"/>
            <a:endParaRPr lang="en-US" sz="1600" dirty="0" smtClean="0"/>
          </a:p>
          <a:p>
            <a:endParaRPr lang="en-US" sz="1800" dirty="0"/>
          </a:p>
        </p:txBody>
      </p:sp>
      <p:sp>
        <p:nvSpPr>
          <p:cNvPr id="10" name="TextBox 9"/>
          <p:cNvSpPr txBox="1"/>
          <p:nvPr/>
        </p:nvSpPr>
        <p:spPr>
          <a:xfrm>
            <a:off x="6212073" y="1949745"/>
            <a:ext cx="2639533" cy="300082"/>
          </a:xfrm>
          <a:prstGeom prst="rect">
            <a:avLst/>
          </a:prstGeom>
          <a:noFill/>
        </p:spPr>
        <p:txBody>
          <a:bodyPr wrap="square" rtlCol="0">
            <a:spAutoFit/>
          </a:bodyPr>
          <a:lstStyle/>
          <a:p>
            <a:r>
              <a:rPr lang="en-US" sz="1350" dirty="0"/>
              <a:t>Output power</a:t>
            </a:r>
            <a:endParaRPr lang="en-GB" sz="1350" dirty="0"/>
          </a:p>
        </p:txBody>
      </p:sp>
      <p:sp>
        <p:nvSpPr>
          <p:cNvPr id="12" name="TextBox 11"/>
          <p:cNvSpPr txBox="1"/>
          <p:nvPr/>
        </p:nvSpPr>
        <p:spPr>
          <a:xfrm>
            <a:off x="6439475" y="5211923"/>
            <a:ext cx="1324774" cy="300082"/>
          </a:xfrm>
          <a:prstGeom prst="rect">
            <a:avLst/>
          </a:prstGeom>
          <a:noFill/>
        </p:spPr>
        <p:txBody>
          <a:bodyPr wrap="square" rtlCol="0">
            <a:spAutoFit/>
          </a:bodyPr>
          <a:lstStyle/>
          <a:p>
            <a:r>
              <a:rPr lang="en-US" sz="1350" dirty="0"/>
              <a:t>Cavity 8 Volts</a:t>
            </a:r>
            <a:endParaRPr lang="en-GB" sz="1350" dirty="0"/>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220" y="4139217"/>
            <a:ext cx="3790589" cy="2570700"/>
          </a:xfrm>
          <a:prstGeom prst="rect">
            <a:avLst/>
          </a:prstGeom>
        </p:spPr>
      </p:pic>
      <p:sp>
        <p:nvSpPr>
          <p:cNvPr id="11" name="TextBox 10"/>
          <p:cNvSpPr txBox="1"/>
          <p:nvPr/>
        </p:nvSpPr>
        <p:spPr>
          <a:xfrm>
            <a:off x="3157215" y="2564904"/>
            <a:ext cx="3894015" cy="2646878"/>
          </a:xfrm>
          <a:prstGeom prst="rect">
            <a:avLst/>
          </a:prstGeom>
          <a:noFill/>
        </p:spPr>
        <p:txBody>
          <a:bodyPr wrap="none" rtlCol="0">
            <a:spAutoFit/>
          </a:bodyPr>
          <a:lstStyle/>
          <a:p>
            <a:r>
              <a:rPr lang="en-US" sz="16600" b="1" dirty="0" smtClean="0">
                <a:solidFill>
                  <a:schemeClr val="accent6"/>
                </a:solidFill>
              </a:rPr>
              <a:t>77%</a:t>
            </a:r>
            <a:endParaRPr lang="en-GB" sz="16600" dirty="0">
              <a:solidFill>
                <a:schemeClr val="accent6"/>
              </a:solidFill>
            </a:endParaRPr>
          </a:p>
        </p:txBody>
      </p:sp>
    </p:spTree>
    <p:extLst>
      <p:ext uri="{BB962C8B-B14F-4D97-AF65-F5344CB8AC3E}">
        <p14:creationId xmlns:p14="http://schemas.microsoft.com/office/powerpoint/2010/main" val="2143039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Magic HEKCW #08-02 </a:t>
            </a:r>
            <a:br>
              <a:rPr lang="en-US" dirty="0" smtClean="0"/>
            </a:br>
            <a:r>
              <a:rPr lang="en-US" dirty="0" smtClean="0"/>
              <a:t>Electron Animations</a:t>
            </a:r>
            <a:endParaRPr lang="en-US" dirty="0"/>
          </a:p>
        </p:txBody>
      </p:sp>
      <p:sp>
        <p:nvSpPr>
          <p:cNvPr id="3" name="Content Placeholder 2"/>
          <p:cNvSpPr>
            <a:spLocks noGrp="1"/>
          </p:cNvSpPr>
          <p:nvPr>
            <p:ph type="body" sz="quarter" idx="14"/>
          </p:nvPr>
        </p:nvSpPr>
        <p:spPr/>
        <p:txBody>
          <a:bodyPr>
            <a:normAutofit/>
          </a:bodyPr>
          <a:lstStyle/>
          <a:p>
            <a:endParaRPr lang="en-US" dirty="0" smtClean="0"/>
          </a:p>
          <a:p>
            <a:pPr lvl="1"/>
            <a:endParaRPr lang="en-US" dirty="0" smtClean="0"/>
          </a:p>
          <a:p>
            <a:pPr lvl="1"/>
            <a:endParaRPr lang="en-US" dirty="0"/>
          </a:p>
        </p:txBody>
      </p:sp>
      <p:sp>
        <p:nvSpPr>
          <p:cNvPr id="7" name="Content Placeholder 2"/>
          <p:cNvSpPr txBox="1">
            <a:spLocks/>
          </p:cNvSpPr>
          <p:nvPr/>
        </p:nvSpPr>
        <p:spPr>
          <a:xfrm>
            <a:off x="311523" y="2060848"/>
            <a:ext cx="3031932" cy="3492518"/>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smtClean="0"/>
              <a:t>Same clean phase space</a:t>
            </a:r>
          </a:p>
          <a:p>
            <a:r>
              <a:rPr lang="en-US" sz="2200" dirty="0" smtClean="0"/>
              <a:t>Kept lensing shape</a:t>
            </a:r>
            <a:endParaRPr lang="en-US" sz="2200" dirty="0"/>
          </a:p>
          <a:p>
            <a:pPr marL="0" indent="0">
              <a:buNone/>
            </a:pPr>
            <a:endParaRPr lang="en-US"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8308" y="1891361"/>
            <a:ext cx="5229812" cy="244155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2429" y="4177643"/>
            <a:ext cx="5229812" cy="2419709"/>
          </a:xfrm>
          <a:prstGeom prst="rect">
            <a:avLst/>
          </a:prstGeom>
        </p:spPr>
      </p:pic>
      <p:sp>
        <p:nvSpPr>
          <p:cNvPr id="9" name="TextBox 8"/>
          <p:cNvSpPr txBox="1"/>
          <p:nvPr/>
        </p:nvSpPr>
        <p:spPr>
          <a:xfrm>
            <a:off x="5208134" y="4055916"/>
            <a:ext cx="1220654" cy="300082"/>
          </a:xfrm>
          <a:prstGeom prst="rect">
            <a:avLst/>
          </a:prstGeom>
          <a:noFill/>
        </p:spPr>
        <p:txBody>
          <a:bodyPr wrap="square" rtlCol="0">
            <a:spAutoFit/>
          </a:bodyPr>
          <a:lstStyle/>
          <a:p>
            <a:r>
              <a:rPr lang="en-US" sz="1350" dirty="0"/>
              <a:t>Cavity 7</a:t>
            </a:r>
            <a:endParaRPr lang="en-GB" sz="1350" dirty="0"/>
          </a:p>
        </p:txBody>
      </p:sp>
      <p:sp>
        <p:nvSpPr>
          <p:cNvPr id="10" name="TextBox 9"/>
          <p:cNvSpPr txBox="1"/>
          <p:nvPr/>
        </p:nvSpPr>
        <p:spPr>
          <a:xfrm>
            <a:off x="8182138" y="4055915"/>
            <a:ext cx="720325" cy="507831"/>
          </a:xfrm>
          <a:prstGeom prst="rect">
            <a:avLst/>
          </a:prstGeom>
          <a:noFill/>
        </p:spPr>
        <p:txBody>
          <a:bodyPr wrap="square" rtlCol="0">
            <a:spAutoFit/>
          </a:bodyPr>
          <a:lstStyle/>
          <a:p>
            <a:r>
              <a:rPr lang="en-US" sz="1350" dirty="0"/>
              <a:t>Cavity 8</a:t>
            </a:r>
            <a:endParaRPr lang="en-GB" sz="1350" dirty="0"/>
          </a:p>
        </p:txBody>
      </p:sp>
      <p:cxnSp>
        <p:nvCxnSpPr>
          <p:cNvPr id="11" name="Straight Connector 10"/>
          <p:cNvCxnSpPr>
            <a:endCxn id="4" idx="3"/>
          </p:cNvCxnSpPr>
          <p:nvPr/>
        </p:nvCxnSpPr>
        <p:spPr>
          <a:xfrm>
            <a:off x="4283968" y="3068960"/>
            <a:ext cx="4834152" cy="4317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35295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288" y="4898984"/>
            <a:ext cx="2968344" cy="1842533"/>
          </a:xfrm>
          <a:prstGeom prst="rect">
            <a:avLst/>
          </a:prstGeom>
        </p:spPr>
      </p:pic>
      <p:sp>
        <p:nvSpPr>
          <p:cNvPr id="2" name="Title 1"/>
          <p:cNvSpPr>
            <a:spLocks noGrp="1"/>
          </p:cNvSpPr>
          <p:nvPr>
            <p:ph type="ctrTitle"/>
          </p:nvPr>
        </p:nvSpPr>
        <p:spPr/>
        <p:txBody>
          <a:bodyPr>
            <a:normAutofit/>
          </a:bodyPr>
          <a:lstStyle/>
          <a:p>
            <a:r>
              <a:rPr lang="en-US" dirty="0" smtClean="0"/>
              <a:t>Magic HEKCW #08-02 </a:t>
            </a:r>
            <a:br>
              <a:rPr lang="en-US" dirty="0" smtClean="0"/>
            </a:br>
            <a:r>
              <a:rPr lang="en-US" dirty="0" smtClean="0"/>
              <a:t>Overdriven</a:t>
            </a:r>
            <a:endParaRPr lang="en-US" dirty="0"/>
          </a:p>
        </p:txBody>
      </p:sp>
      <p:sp>
        <p:nvSpPr>
          <p:cNvPr id="3" name="Content Placeholder 2"/>
          <p:cNvSpPr>
            <a:spLocks noGrp="1"/>
          </p:cNvSpPr>
          <p:nvPr>
            <p:ph type="body" sz="quarter" idx="14"/>
          </p:nvPr>
        </p:nvSpPr>
        <p:spPr/>
        <p:txBody>
          <a:bodyPr>
            <a:normAutofit/>
          </a:bodyPr>
          <a:lstStyle/>
          <a:p>
            <a:endParaRPr lang="en-US" dirty="0" smtClean="0"/>
          </a:p>
          <a:p>
            <a:pPr lvl="1"/>
            <a:endParaRPr lang="en-US" dirty="0" smtClean="0"/>
          </a:p>
          <a:p>
            <a:pPr lvl="1"/>
            <a:endParaRPr lang="en-US" dirty="0"/>
          </a:p>
        </p:txBody>
      </p:sp>
      <p:sp>
        <p:nvSpPr>
          <p:cNvPr id="7" name="Content Placeholder 2"/>
          <p:cNvSpPr txBox="1">
            <a:spLocks/>
          </p:cNvSpPr>
          <p:nvPr/>
        </p:nvSpPr>
        <p:spPr>
          <a:xfrm>
            <a:off x="76982" y="1800411"/>
            <a:ext cx="3546034" cy="1946531"/>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smtClean="0"/>
              <a:t>Nice slab bunches</a:t>
            </a:r>
          </a:p>
          <a:p>
            <a:r>
              <a:rPr lang="en-US" sz="2400" dirty="0" smtClean="0"/>
              <a:t>Cavity </a:t>
            </a:r>
            <a:r>
              <a:rPr lang="en-US" sz="2400" dirty="0"/>
              <a:t>1 voltage,  1.27 </a:t>
            </a:r>
            <a:r>
              <a:rPr lang="en-US" sz="2400" dirty="0" smtClean="0"/>
              <a:t>kV</a:t>
            </a:r>
            <a:endParaRPr lang="en-US" sz="2400" dirty="0"/>
          </a:p>
          <a:p>
            <a:pPr lvl="1"/>
            <a:r>
              <a:rPr lang="en-US" sz="2000" dirty="0" smtClean="0"/>
              <a:t>Only up 0.06kV </a:t>
            </a:r>
          </a:p>
          <a:p>
            <a:pPr lvl="1"/>
            <a:r>
              <a:rPr lang="en-US" sz="2000" dirty="0" smtClean="0"/>
              <a:t>#08_01 is 1.28kV</a:t>
            </a:r>
          </a:p>
          <a:p>
            <a:r>
              <a:rPr lang="en-US" sz="2400" dirty="0" smtClean="0"/>
              <a:t>Brief efficiency</a:t>
            </a:r>
            <a:r>
              <a:rPr lang="en-US" sz="2400" dirty="0"/>
              <a:t>, ~79</a:t>
            </a:r>
            <a:r>
              <a:rPr lang="en-US" sz="2400" dirty="0" smtClean="0"/>
              <a:t>%</a:t>
            </a:r>
          </a:p>
          <a:p>
            <a:endParaRPr lang="en-US" sz="2400" dirty="0" smtClean="0"/>
          </a:p>
          <a:p>
            <a:endParaRPr lang="en-US" sz="2400" dirty="0"/>
          </a:p>
        </p:txBody>
      </p:sp>
      <p:sp>
        <p:nvSpPr>
          <p:cNvPr id="10" name="TextBox 9"/>
          <p:cNvSpPr txBox="1"/>
          <p:nvPr/>
        </p:nvSpPr>
        <p:spPr>
          <a:xfrm>
            <a:off x="6212073" y="1949745"/>
            <a:ext cx="2639533" cy="300082"/>
          </a:xfrm>
          <a:prstGeom prst="rect">
            <a:avLst/>
          </a:prstGeom>
          <a:noFill/>
        </p:spPr>
        <p:txBody>
          <a:bodyPr wrap="square" rtlCol="0">
            <a:spAutoFit/>
          </a:bodyPr>
          <a:lstStyle/>
          <a:p>
            <a:r>
              <a:rPr lang="en-US" sz="1350" dirty="0"/>
              <a:t>Output power</a:t>
            </a:r>
            <a:endParaRPr lang="en-GB" sz="1350" dirty="0"/>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4480093"/>
            <a:ext cx="5286858" cy="2442249"/>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2638" y="1340767"/>
            <a:ext cx="5486140" cy="3117193"/>
          </a:xfrm>
          <a:prstGeom prst="rect">
            <a:avLst/>
          </a:prstGeom>
        </p:spPr>
      </p:pic>
      <p:cxnSp>
        <p:nvCxnSpPr>
          <p:cNvPr id="16" name="Straight Connector 15"/>
          <p:cNvCxnSpPr/>
          <p:nvPr/>
        </p:nvCxnSpPr>
        <p:spPr>
          <a:xfrm>
            <a:off x="4068595" y="2780928"/>
            <a:ext cx="507018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70270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3681" y="1834690"/>
            <a:ext cx="4692466" cy="2588491"/>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785" y="1916997"/>
            <a:ext cx="4692466" cy="2701405"/>
          </a:xfrm>
          <a:prstGeom prst="rect">
            <a:avLst/>
          </a:prstGeom>
        </p:spPr>
      </p:pic>
      <p:sp>
        <p:nvSpPr>
          <p:cNvPr id="2" name="Title 1"/>
          <p:cNvSpPr>
            <a:spLocks noGrp="1"/>
          </p:cNvSpPr>
          <p:nvPr>
            <p:ph type="ctrTitle"/>
          </p:nvPr>
        </p:nvSpPr>
        <p:spPr/>
        <p:txBody>
          <a:bodyPr/>
          <a:lstStyle/>
          <a:p>
            <a:r>
              <a:rPr lang="en-GB" dirty="0" smtClean="0"/>
              <a:t>#08_01 vs #08_02</a:t>
            </a:r>
            <a:endParaRPr lang="en-GB"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295182"/>
            <a:ext cx="4328339" cy="230217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8338" y="4131047"/>
            <a:ext cx="4791735" cy="2466305"/>
          </a:xfrm>
          <a:prstGeom prst="rect">
            <a:avLst/>
          </a:prstGeom>
        </p:spPr>
      </p:pic>
      <p:sp>
        <p:nvSpPr>
          <p:cNvPr id="8" name="TextBox 7"/>
          <p:cNvSpPr txBox="1"/>
          <p:nvPr/>
        </p:nvSpPr>
        <p:spPr>
          <a:xfrm>
            <a:off x="4106202" y="6189819"/>
            <a:ext cx="1095172" cy="523220"/>
          </a:xfrm>
          <a:prstGeom prst="rect">
            <a:avLst/>
          </a:prstGeom>
          <a:noFill/>
        </p:spPr>
        <p:txBody>
          <a:bodyPr wrap="none" rtlCol="0">
            <a:spAutoFit/>
          </a:bodyPr>
          <a:lstStyle/>
          <a:p>
            <a:r>
              <a:rPr lang="en-GB" sz="2800" b="1" dirty="0" smtClean="0"/>
              <a:t>08_02</a:t>
            </a:r>
            <a:endParaRPr lang="en-GB" sz="2800" b="1" dirty="0"/>
          </a:p>
        </p:txBody>
      </p:sp>
      <p:sp>
        <p:nvSpPr>
          <p:cNvPr id="9" name="TextBox 8"/>
          <p:cNvSpPr txBox="1"/>
          <p:nvPr/>
        </p:nvSpPr>
        <p:spPr>
          <a:xfrm>
            <a:off x="4106202" y="1235283"/>
            <a:ext cx="1095172" cy="523220"/>
          </a:xfrm>
          <a:prstGeom prst="rect">
            <a:avLst/>
          </a:prstGeom>
          <a:noFill/>
        </p:spPr>
        <p:txBody>
          <a:bodyPr wrap="none" rtlCol="0">
            <a:spAutoFit/>
          </a:bodyPr>
          <a:lstStyle/>
          <a:p>
            <a:r>
              <a:rPr lang="en-GB" sz="2800" b="1" dirty="0" smtClean="0"/>
              <a:t>08_01</a:t>
            </a:r>
            <a:endParaRPr lang="en-GB" sz="2800" b="1" dirty="0"/>
          </a:p>
        </p:txBody>
      </p:sp>
      <p:cxnSp>
        <p:nvCxnSpPr>
          <p:cNvPr id="12" name="Straight Connector 11"/>
          <p:cNvCxnSpPr/>
          <p:nvPr/>
        </p:nvCxnSpPr>
        <p:spPr>
          <a:xfrm>
            <a:off x="5004048" y="2852936"/>
            <a:ext cx="40324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4008" y="5301208"/>
            <a:ext cx="453650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60936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#08_03</a:t>
            </a:r>
            <a:br>
              <a:rPr lang="en-GB" dirty="0" smtClean="0"/>
            </a:br>
            <a:r>
              <a:rPr lang="en-US" sz="2400" dirty="0"/>
              <a:t>Rich </a:t>
            </a:r>
            <a:r>
              <a:rPr lang="en-US" sz="2400" dirty="0" err="1" smtClean="0"/>
              <a:t>Lowalczyk</a:t>
            </a:r>
            <a:r>
              <a:rPr lang="en-US" sz="2400" dirty="0" smtClean="0"/>
              <a:t> (L3)</a:t>
            </a:r>
            <a:endParaRPr lang="en-GB" sz="2400" dirty="0"/>
          </a:p>
        </p:txBody>
      </p:sp>
      <p:sp>
        <p:nvSpPr>
          <p:cNvPr id="3" name="Text Placeholder 2"/>
          <p:cNvSpPr>
            <a:spLocks noGrp="1"/>
          </p:cNvSpPr>
          <p:nvPr>
            <p:ph type="body" sz="quarter" idx="14"/>
          </p:nvPr>
        </p:nvSpPr>
        <p:spPr>
          <a:xfrm>
            <a:off x="395289" y="1844675"/>
            <a:ext cx="8137151" cy="4752975"/>
          </a:xfrm>
        </p:spPr>
        <p:txBody>
          <a:bodyPr/>
          <a:lstStyle/>
          <a:p>
            <a:r>
              <a:rPr lang="en-US" dirty="0" smtClean="0"/>
              <a:t>Redesign of 08_01 targeting the slab like bunch.</a:t>
            </a:r>
          </a:p>
          <a:p>
            <a:r>
              <a:rPr lang="en-US" dirty="0" smtClean="0"/>
              <a:t>No </a:t>
            </a:r>
            <a:r>
              <a:rPr lang="en-US" dirty="0"/>
              <a:t>reflections predicted along transfer </a:t>
            </a:r>
            <a:r>
              <a:rPr lang="en-US" dirty="0" smtClean="0"/>
              <a:t>curve (in Tesla)</a:t>
            </a:r>
            <a:endParaRPr lang="en-US" dirty="0"/>
          </a:p>
          <a:p>
            <a:r>
              <a:rPr lang="en-US" dirty="0" smtClean="0"/>
              <a:t>Tesla </a:t>
            </a:r>
            <a:r>
              <a:rPr lang="en-US" dirty="0"/>
              <a:t>predicted efficiency, ~80% (1.34 MW</a:t>
            </a:r>
            <a:r>
              <a:rPr lang="en-US" dirty="0" smtClean="0"/>
              <a:t>).</a:t>
            </a:r>
          </a:p>
          <a:p>
            <a:endParaRPr lang="en-US" dirty="0"/>
          </a:p>
        </p:txBody>
      </p:sp>
    </p:spTree>
    <p:extLst>
      <p:ext uri="{BB962C8B-B14F-4D97-AF65-F5344CB8AC3E}">
        <p14:creationId xmlns:p14="http://schemas.microsoft.com/office/powerpoint/2010/main" val="15145643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2729" y="1786333"/>
            <a:ext cx="4626624" cy="3099943"/>
          </a:xfrm>
          <a:prstGeom prst="rect">
            <a:avLst/>
          </a:prstGeom>
        </p:spPr>
      </p:pic>
      <p:sp>
        <p:nvSpPr>
          <p:cNvPr id="2" name="Title 1"/>
          <p:cNvSpPr>
            <a:spLocks noGrp="1"/>
          </p:cNvSpPr>
          <p:nvPr>
            <p:ph type="ctrTitle"/>
          </p:nvPr>
        </p:nvSpPr>
        <p:spPr/>
        <p:txBody>
          <a:bodyPr>
            <a:normAutofit/>
          </a:bodyPr>
          <a:lstStyle/>
          <a:p>
            <a:r>
              <a:rPr lang="en-US" dirty="0" smtClean="0"/>
              <a:t>Magic HEKCW #08-03 </a:t>
            </a:r>
            <a:endParaRPr lang="en-US" dirty="0"/>
          </a:p>
        </p:txBody>
      </p:sp>
      <p:sp>
        <p:nvSpPr>
          <p:cNvPr id="3" name="Content Placeholder 2"/>
          <p:cNvSpPr>
            <a:spLocks noGrp="1"/>
          </p:cNvSpPr>
          <p:nvPr>
            <p:ph type="body" sz="quarter" idx="14"/>
          </p:nvPr>
        </p:nvSpPr>
        <p:spPr/>
        <p:txBody>
          <a:bodyPr>
            <a:normAutofit/>
          </a:bodyPr>
          <a:lstStyle/>
          <a:p>
            <a:endParaRPr lang="en-US" dirty="0" smtClean="0"/>
          </a:p>
          <a:p>
            <a:pPr lvl="1"/>
            <a:endParaRPr lang="en-US" dirty="0" smtClean="0"/>
          </a:p>
          <a:p>
            <a:pPr lvl="1"/>
            <a:endParaRPr lang="en-US" dirty="0"/>
          </a:p>
        </p:txBody>
      </p:sp>
      <p:sp>
        <p:nvSpPr>
          <p:cNvPr id="7" name="Content Placeholder 2"/>
          <p:cNvSpPr txBox="1">
            <a:spLocks/>
          </p:cNvSpPr>
          <p:nvPr/>
        </p:nvSpPr>
        <p:spPr>
          <a:xfrm>
            <a:off x="91265" y="1680802"/>
            <a:ext cx="4102583" cy="2972333"/>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Cavity 1 voltage, </a:t>
            </a:r>
            <a:r>
              <a:rPr lang="en-US" sz="1800" dirty="0" smtClean="0"/>
              <a:t>0.83 </a:t>
            </a:r>
            <a:r>
              <a:rPr lang="en-US" sz="1800" dirty="0"/>
              <a:t>kV</a:t>
            </a:r>
            <a:r>
              <a:rPr lang="en-US" sz="1800" dirty="0" smtClean="0"/>
              <a:t>:</a:t>
            </a:r>
            <a:endParaRPr lang="en-US" sz="1600" dirty="0"/>
          </a:p>
          <a:p>
            <a:r>
              <a:rPr lang="en-US" sz="1800" dirty="0" smtClean="0"/>
              <a:t>Nice Stable output</a:t>
            </a:r>
          </a:p>
          <a:p>
            <a:r>
              <a:rPr lang="en-US" sz="1800" dirty="0"/>
              <a:t>N</a:t>
            </a:r>
            <a:r>
              <a:rPr lang="en-US" sz="1800" dirty="0" smtClean="0"/>
              <a:t>o </a:t>
            </a:r>
            <a:r>
              <a:rPr lang="en-US" sz="1800" dirty="0"/>
              <a:t>reflected </a:t>
            </a:r>
            <a:r>
              <a:rPr lang="en-US" sz="1800" dirty="0" smtClean="0"/>
              <a:t>electrons</a:t>
            </a:r>
          </a:p>
          <a:p>
            <a:r>
              <a:rPr lang="en-US" sz="1800" dirty="0" smtClean="0"/>
              <a:t>Slightly odd modulation current</a:t>
            </a:r>
          </a:p>
          <a:p>
            <a:r>
              <a:rPr lang="en-US" sz="1600" dirty="0" smtClean="0"/>
              <a:t>Less </a:t>
            </a:r>
            <a:r>
              <a:rPr lang="en-US" sz="1600" dirty="0"/>
              <a:t>beating in cavity 7 signal</a:t>
            </a:r>
            <a:r>
              <a:rPr lang="en-US" sz="1600" dirty="0" smtClean="0"/>
              <a:t>.</a:t>
            </a:r>
          </a:p>
          <a:p>
            <a:r>
              <a:rPr lang="en-US" sz="2000" dirty="0" smtClean="0"/>
              <a:t>Efficiency…..</a:t>
            </a:r>
            <a:endParaRPr lang="en-US" sz="2000" dirty="0"/>
          </a:p>
          <a:p>
            <a:pPr lvl="1"/>
            <a:endParaRPr lang="en-US" sz="1600" dirty="0"/>
          </a:p>
        </p:txBody>
      </p:sp>
      <p:sp>
        <p:nvSpPr>
          <p:cNvPr id="10" name="TextBox 9"/>
          <p:cNvSpPr txBox="1"/>
          <p:nvPr/>
        </p:nvSpPr>
        <p:spPr>
          <a:xfrm>
            <a:off x="6212073" y="2756805"/>
            <a:ext cx="2639533" cy="300082"/>
          </a:xfrm>
          <a:prstGeom prst="rect">
            <a:avLst/>
          </a:prstGeom>
          <a:noFill/>
        </p:spPr>
        <p:txBody>
          <a:bodyPr wrap="square" rtlCol="0">
            <a:spAutoFit/>
          </a:bodyPr>
          <a:lstStyle/>
          <a:p>
            <a:r>
              <a:rPr lang="en-US" sz="1350" dirty="0"/>
              <a:t>Output power</a:t>
            </a:r>
            <a:endParaRPr lang="en-GB" sz="1350" dirty="0"/>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3658" y="4939035"/>
            <a:ext cx="4515473" cy="1822488"/>
          </a:xfrm>
          <a:prstGeom prst="rect">
            <a:avLst/>
          </a:prstGeom>
        </p:spPr>
      </p:pic>
      <p:sp>
        <p:nvSpPr>
          <p:cNvPr id="12" name="TextBox 11"/>
          <p:cNvSpPr txBox="1"/>
          <p:nvPr/>
        </p:nvSpPr>
        <p:spPr>
          <a:xfrm>
            <a:off x="7427446" y="5573280"/>
            <a:ext cx="1163392" cy="300082"/>
          </a:xfrm>
          <a:prstGeom prst="rect">
            <a:avLst/>
          </a:prstGeom>
          <a:noFill/>
        </p:spPr>
        <p:txBody>
          <a:bodyPr wrap="square" rtlCol="0">
            <a:spAutoFit/>
          </a:bodyPr>
          <a:lstStyle/>
          <a:p>
            <a:r>
              <a:rPr lang="en-US" sz="1350" dirty="0"/>
              <a:t>Cavity 8 Volts</a:t>
            </a:r>
            <a:endParaRPr lang="en-GB" sz="1350" dirty="0"/>
          </a:p>
        </p:txBody>
      </p:sp>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01039" y="5856748"/>
            <a:ext cx="1619575" cy="969779"/>
          </a:xfrm>
          <a:prstGeom prst="rect">
            <a:avLst/>
          </a:prstGeom>
        </p:spPr>
      </p:pic>
      <p:sp>
        <p:nvSpPr>
          <p:cNvPr id="20" name="TextBox 19"/>
          <p:cNvSpPr txBox="1"/>
          <p:nvPr/>
        </p:nvSpPr>
        <p:spPr>
          <a:xfrm>
            <a:off x="5039460" y="6148414"/>
            <a:ext cx="1163392" cy="300082"/>
          </a:xfrm>
          <a:prstGeom prst="rect">
            <a:avLst/>
          </a:prstGeom>
          <a:noFill/>
        </p:spPr>
        <p:txBody>
          <a:bodyPr wrap="square" rtlCol="0">
            <a:spAutoFit/>
          </a:bodyPr>
          <a:lstStyle/>
          <a:p>
            <a:r>
              <a:rPr lang="en-US" sz="1350" dirty="0"/>
              <a:t>Cavity 7 Volts</a:t>
            </a:r>
            <a:endParaRPr lang="en-GB" sz="1350" dirty="0"/>
          </a:p>
        </p:txBody>
      </p:sp>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58" y="3933056"/>
            <a:ext cx="4540400" cy="2922676"/>
          </a:xfrm>
          <a:prstGeom prst="rect">
            <a:avLst/>
          </a:prstGeom>
        </p:spPr>
      </p:pic>
      <p:sp>
        <p:nvSpPr>
          <p:cNvPr id="13" name="TextBox 12"/>
          <p:cNvSpPr txBox="1"/>
          <p:nvPr/>
        </p:nvSpPr>
        <p:spPr>
          <a:xfrm>
            <a:off x="2981110" y="2589971"/>
            <a:ext cx="3894015" cy="2646878"/>
          </a:xfrm>
          <a:prstGeom prst="rect">
            <a:avLst/>
          </a:prstGeom>
          <a:noFill/>
        </p:spPr>
        <p:txBody>
          <a:bodyPr wrap="none" rtlCol="0">
            <a:spAutoFit/>
          </a:bodyPr>
          <a:lstStyle/>
          <a:p>
            <a:r>
              <a:rPr lang="en-US" sz="16600" b="1" dirty="0" smtClean="0">
                <a:solidFill>
                  <a:srgbClr val="00B050"/>
                </a:solidFill>
              </a:rPr>
              <a:t>83%</a:t>
            </a:r>
            <a:endParaRPr lang="en-GB" sz="16600" dirty="0">
              <a:solidFill>
                <a:srgbClr val="00B050"/>
              </a:solidFill>
            </a:endParaRPr>
          </a:p>
        </p:txBody>
      </p:sp>
    </p:spTree>
    <p:extLst>
      <p:ext uri="{BB962C8B-B14F-4D97-AF65-F5344CB8AC3E}">
        <p14:creationId xmlns:p14="http://schemas.microsoft.com/office/powerpoint/2010/main" val="4261294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Introduction</a:t>
            </a:r>
            <a:endParaRPr lang="en-GB" dirty="0"/>
          </a:p>
        </p:txBody>
      </p:sp>
      <p:sp>
        <p:nvSpPr>
          <p:cNvPr id="3" name="Subtitle 2"/>
          <p:cNvSpPr>
            <a:spLocks noGrp="1"/>
          </p:cNvSpPr>
          <p:nvPr>
            <p:ph type="body" sz="quarter" idx="14"/>
          </p:nvPr>
        </p:nvSpPr>
        <p:spPr>
          <a:xfrm>
            <a:off x="395536" y="1916832"/>
            <a:ext cx="8425184" cy="4752975"/>
          </a:xfrm>
        </p:spPr>
        <p:txBody>
          <a:bodyPr/>
          <a:lstStyle/>
          <a:p>
            <a:r>
              <a:rPr lang="en-GB" dirty="0" smtClean="0"/>
              <a:t>Increase in RF generation efficiency is high priority for </a:t>
            </a:r>
            <a:r>
              <a:rPr lang="en-GB" dirty="0"/>
              <a:t>the future large accelerators (CLIC, ILC, </a:t>
            </a:r>
            <a:r>
              <a:rPr lang="en-GB" dirty="0" smtClean="0"/>
              <a:t>FCC, ESS) </a:t>
            </a:r>
          </a:p>
          <a:p>
            <a:endParaRPr lang="en-GB" dirty="0" smtClean="0"/>
          </a:p>
          <a:p>
            <a:r>
              <a:rPr lang="en-GB" dirty="0" smtClean="0"/>
              <a:t>“Recent” klystron developments targeted high power neglecting high efficiency</a:t>
            </a:r>
          </a:p>
          <a:p>
            <a:r>
              <a:rPr lang="en-GB" dirty="0" smtClean="0"/>
              <a:t>Few </a:t>
            </a:r>
            <a:r>
              <a:rPr lang="en-GB" dirty="0"/>
              <a:t>high power klystrons offer </a:t>
            </a:r>
            <a:r>
              <a:rPr lang="en-GB" b="1" dirty="0"/>
              <a:t>65%+</a:t>
            </a:r>
            <a:r>
              <a:rPr lang="en-GB" dirty="0"/>
              <a:t> </a:t>
            </a:r>
            <a:r>
              <a:rPr lang="en-GB" dirty="0" smtClean="0"/>
              <a:t>efficiency</a:t>
            </a:r>
          </a:p>
          <a:p>
            <a:endParaRPr lang="en-GB" dirty="0" smtClean="0"/>
          </a:p>
          <a:p>
            <a:r>
              <a:rPr lang="en-GB" dirty="0" smtClean="0"/>
              <a:t>Deeper understanding of the klystron physics, new ideas and modern computational power will help us towards </a:t>
            </a:r>
            <a:r>
              <a:rPr lang="en-GB" b="1" dirty="0" smtClean="0"/>
              <a:t>90%</a:t>
            </a:r>
            <a:r>
              <a:rPr lang="en-GB" dirty="0" smtClean="0"/>
              <a:t> efficiency</a:t>
            </a:r>
            <a:endParaRPr lang="en-GB" dirty="0"/>
          </a:p>
          <a:p>
            <a:r>
              <a:rPr lang="en-GB" dirty="0" smtClean="0">
                <a:solidFill>
                  <a:srgbClr val="0000FF"/>
                </a:solidFill>
              </a:rPr>
              <a:t>HEIKA</a:t>
            </a:r>
            <a:r>
              <a:rPr lang="en-GB" dirty="0" smtClean="0"/>
              <a:t> </a:t>
            </a:r>
            <a:r>
              <a:rPr lang="en-GB" dirty="0"/>
              <a:t>collaboration of many </a:t>
            </a:r>
            <a:r>
              <a:rPr lang="en-GB" dirty="0" smtClean="0"/>
              <a:t>experts working towards this</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653" y="1697759"/>
            <a:ext cx="4785369" cy="2463428"/>
          </a:xfrm>
          <a:prstGeom prst="rect">
            <a:avLst/>
          </a:prstGeom>
        </p:spPr>
      </p:pic>
      <p:sp>
        <p:nvSpPr>
          <p:cNvPr id="2" name="Title 1"/>
          <p:cNvSpPr>
            <a:spLocks noGrp="1"/>
          </p:cNvSpPr>
          <p:nvPr>
            <p:ph type="ctrTitle"/>
          </p:nvPr>
        </p:nvSpPr>
        <p:spPr/>
        <p:txBody>
          <a:bodyPr>
            <a:normAutofit/>
          </a:bodyPr>
          <a:lstStyle/>
          <a:p>
            <a:r>
              <a:rPr lang="en-US" dirty="0" smtClean="0"/>
              <a:t>Magic HEKCW #08-03</a:t>
            </a:r>
            <a:br>
              <a:rPr lang="en-US" dirty="0" smtClean="0"/>
            </a:br>
            <a:r>
              <a:rPr lang="en-US" dirty="0" smtClean="0"/>
              <a:t>Electron Animations</a:t>
            </a:r>
            <a:endParaRPr lang="en-US" dirty="0"/>
          </a:p>
        </p:txBody>
      </p:sp>
      <p:sp>
        <p:nvSpPr>
          <p:cNvPr id="3" name="Content Placeholder 2"/>
          <p:cNvSpPr>
            <a:spLocks noGrp="1"/>
          </p:cNvSpPr>
          <p:nvPr>
            <p:ph type="body" sz="quarter" idx="14"/>
          </p:nvPr>
        </p:nvSpPr>
        <p:spPr/>
        <p:txBody>
          <a:bodyPr>
            <a:normAutofit/>
          </a:bodyPr>
          <a:lstStyle/>
          <a:p>
            <a:endParaRPr lang="en-US" dirty="0" smtClean="0"/>
          </a:p>
          <a:p>
            <a:pPr lvl="1"/>
            <a:endParaRPr lang="en-US" dirty="0" smtClean="0"/>
          </a:p>
          <a:p>
            <a:pPr lvl="1"/>
            <a:endParaRPr lang="en-US" dirty="0"/>
          </a:p>
        </p:txBody>
      </p:sp>
      <p:sp>
        <p:nvSpPr>
          <p:cNvPr id="7" name="Content Placeholder 2"/>
          <p:cNvSpPr txBox="1">
            <a:spLocks/>
          </p:cNvSpPr>
          <p:nvPr/>
        </p:nvSpPr>
        <p:spPr>
          <a:xfrm>
            <a:off x="290637" y="1816165"/>
            <a:ext cx="3465529" cy="4493155"/>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t>Bunch </a:t>
            </a:r>
            <a:r>
              <a:rPr lang="en-US" sz="2000" dirty="0"/>
              <a:t>”bounces</a:t>
            </a:r>
            <a:r>
              <a:rPr lang="en-US" sz="2000" dirty="0" smtClean="0"/>
              <a:t>” (less?)</a:t>
            </a:r>
          </a:p>
          <a:p>
            <a:r>
              <a:rPr lang="en-US" sz="2000" dirty="0" smtClean="0"/>
              <a:t>Superficially nightmarish phase space</a:t>
            </a:r>
          </a:p>
          <a:p>
            <a:pPr lvl="1"/>
            <a:r>
              <a:rPr lang="en-US" sz="1800" dirty="0" smtClean="0"/>
              <a:t>Good chunk decelerated well though</a:t>
            </a:r>
          </a:p>
          <a:p>
            <a:r>
              <a:rPr lang="en-US" sz="2000" dirty="0" smtClean="0"/>
              <a:t>Quite a good slab bunch </a:t>
            </a:r>
          </a:p>
          <a:p>
            <a:pPr lvl="1"/>
            <a:r>
              <a:rPr lang="en-US" sz="1800" dirty="0" smtClean="0"/>
              <a:t>but not great in the center</a:t>
            </a:r>
          </a:p>
        </p:txBody>
      </p:sp>
      <p:sp>
        <p:nvSpPr>
          <p:cNvPr id="9" name="TextBox 8"/>
          <p:cNvSpPr txBox="1"/>
          <p:nvPr/>
        </p:nvSpPr>
        <p:spPr>
          <a:xfrm>
            <a:off x="5513683" y="3884188"/>
            <a:ext cx="1220654" cy="300082"/>
          </a:xfrm>
          <a:prstGeom prst="rect">
            <a:avLst/>
          </a:prstGeom>
          <a:noFill/>
        </p:spPr>
        <p:txBody>
          <a:bodyPr wrap="square" rtlCol="0">
            <a:spAutoFit/>
          </a:bodyPr>
          <a:lstStyle/>
          <a:p>
            <a:r>
              <a:rPr lang="en-US" sz="1350" dirty="0"/>
              <a:t>Cavity 7</a:t>
            </a:r>
            <a:endParaRPr lang="en-GB" sz="1350" dirty="0"/>
          </a:p>
        </p:txBody>
      </p:sp>
      <p:sp>
        <p:nvSpPr>
          <p:cNvPr id="10" name="TextBox 9"/>
          <p:cNvSpPr txBox="1"/>
          <p:nvPr/>
        </p:nvSpPr>
        <p:spPr>
          <a:xfrm>
            <a:off x="7711310" y="3884187"/>
            <a:ext cx="720325" cy="507831"/>
          </a:xfrm>
          <a:prstGeom prst="rect">
            <a:avLst/>
          </a:prstGeom>
          <a:noFill/>
        </p:spPr>
        <p:txBody>
          <a:bodyPr wrap="square" rtlCol="0">
            <a:spAutoFit/>
          </a:bodyPr>
          <a:lstStyle/>
          <a:p>
            <a:r>
              <a:rPr lang="en-US" sz="1350" dirty="0"/>
              <a:t>Cavity 8</a:t>
            </a:r>
            <a:endParaRPr lang="en-GB" sz="135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4653" y="4161186"/>
            <a:ext cx="4785369" cy="2680073"/>
          </a:xfrm>
          <a:prstGeom prst="rect">
            <a:avLst/>
          </a:prstGeom>
        </p:spPr>
      </p:pic>
      <p:cxnSp>
        <p:nvCxnSpPr>
          <p:cNvPr id="11" name="Straight Connector 10"/>
          <p:cNvCxnSpPr/>
          <p:nvPr/>
        </p:nvCxnSpPr>
        <p:spPr>
          <a:xfrm>
            <a:off x="4656862" y="2852936"/>
            <a:ext cx="448713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4911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3681" y="1700808"/>
            <a:ext cx="4692466" cy="2588491"/>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785" y="1783115"/>
            <a:ext cx="4692466" cy="2701405"/>
          </a:xfrm>
          <a:prstGeom prst="rect">
            <a:avLst/>
          </a:prstGeom>
        </p:spPr>
      </p:pic>
      <p:sp>
        <p:nvSpPr>
          <p:cNvPr id="2" name="Title 1"/>
          <p:cNvSpPr>
            <a:spLocks noGrp="1"/>
          </p:cNvSpPr>
          <p:nvPr>
            <p:ph type="ctrTitle"/>
          </p:nvPr>
        </p:nvSpPr>
        <p:spPr/>
        <p:txBody>
          <a:bodyPr/>
          <a:lstStyle/>
          <a:p>
            <a:r>
              <a:rPr lang="en-GB" dirty="0"/>
              <a:t>#08_01 vs #</a:t>
            </a:r>
            <a:r>
              <a:rPr lang="en-GB" dirty="0" smtClean="0"/>
              <a:t>08_03</a:t>
            </a:r>
            <a:endParaRPr lang="en-GB"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527" y="3917577"/>
            <a:ext cx="4479072" cy="2508529"/>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8545" y="3944064"/>
            <a:ext cx="4821529" cy="2482042"/>
          </a:xfrm>
          <a:prstGeom prst="rect">
            <a:avLst/>
          </a:prstGeom>
        </p:spPr>
      </p:pic>
      <p:sp>
        <p:nvSpPr>
          <p:cNvPr id="8" name="TextBox 7"/>
          <p:cNvSpPr txBox="1"/>
          <p:nvPr/>
        </p:nvSpPr>
        <p:spPr>
          <a:xfrm>
            <a:off x="4106202" y="6189819"/>
            <a:ext cx="1095172" cy="523220"/>
          </a:xfrm>
          <a:prstGeom prst="rect">
            <a:avLst/>
          </a:prstGeom>
          <a:noFill/>
        </p:spPr>
        <p:txBody>
          <a:bodyPr wrap="none" rtlCol="0">
            <a:spAutoFit/>
          </a:bodyPr>
          <a:lstStyle/>
          <a:p>
            <a:r>
              <a:rPr lang="en-GB" sz="2800" b="1" dirty="0" smtClean="0"/>
              <a:t>08_03</a:t>
            </a:r>
            <a:endParaRPr lang="en-GB" sz="2800" b="1" dirty="0"/>
          </a:p>
        </p:txBody>
      </p:sp>
      <p:sp>
        <p:nvSpPr>
          <p:cNvPr id="9" name="TextBox 8"/>
          <p:cNvSpPr txBox="1"/>
          <p:nvPr/>
        </p:nvSpPr>
        <p:spPr>
          <a:xfrm>
            <a:off x="4106202" y="1235283"/>
            <a:ext cx="1095172" cy="523220"/>
          </a:xfrm>
          <a:prstGeom prst="rect">
            <a:avLst/>
          </a:prstGeom>
          <a:noFill/>
        </p:spPr>
        <p:txBody>
          <a:bodyPr wrap="none" rtlCol="0">
            <a:spAutoFit/>
          </a:bodyPr>
          <a:lstStyle/>
          <a:p>
            <a:r>
              <a:rPr lang="en-GB" sz="2800" b="1" dirty="0" smtClean="0"/>
              <a:t>08_01</a:t>
            </a:r>
            <a:endParaRPr lang="en-GB" sz="2800" b="1" dirty="0"/>
          </a:p>
        </p:txBody>
      </p:sp>
      <p:cxnSp>
        <p:nvCxnSpPr>
          <p:cNvPr id="10" name="Straight Connector 9"/>
          <p:cNvCxnSpPr/>
          <p:nvPr/>
        </p:nvCxnSpPr>
        <p:spPr>
          <a:xfrm>
            <a:off x="5004048" y="2708920"/>
            <a:ext cx="40324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39643" y="5085184"/>
            <a:ext cx="453650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98722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Conclusion and Outlook</a:t>
            </a:r>
            <a:endParaRPr lang="en-GB" dirty="0"/>
          </a:p>
        </p:txBody>
      </p:sp>
      <p:sp>
        <p:nvSpPr>
          <p:cNvPr id="4" name="Text Placeholder 3"/>
          <p:cNvSpPr>
            <a:spLocks noGrp="1"/>
          </p:cNvSpPr>
          <p:nvPr>
            <p:ph type="body" sz="quarter" idx="14"/>
          </p:nvPr>
        </p:nvSpPr>
        <p:spPr/>
        <p:txBody>
          <a:bodyPr/>
          <a:lstStyle/>
          <a:p>
            <a:r>
              <a:rPr lang="en-GB" sz="2000" dirty="0" smtClean="0"/>
              <a:t>Using new bunching theory 80%+ looks possible for FCC/CLIC/ESS/ILC klystrons</a:t>
            </a:r>
          </a:p>
          <a:p>
            <a:pPr lvl="1"/>
            <a:r>
              <a:rPr lang="en-GB" sz="2000" dirty="0" smtClean="0"/>
              <a:t>No </a:t>
            </a:r>
            <a:r>
              <a:rPr lang="en-GB" sz="2000" dirty="0"/>
              <a:t>new materials </a:t>
            </a:r>
            <a:r>
              <a:rPr lang="en-GB" sz="2000" dirty="0" smtClean="0"/>
              <a:t>or manufacturing </a:t>
            </a:r>
            <a:r>
              <a:rPr lang="en-GB" sz="2000" dirty="0"/>
              <a:t>techniques needed</a:t>
            </a:r>
          </a:p>
          <a:p>
            <a:pPr lvl="1"/>
            <a:r>
              <a:rPr lang="en-GB" sz="2000" dirty="0" smtClean="0"/>
              <a:t>Little additional </a:t>
            </a:r>
            <a:r>
              <a:rPr lang="en-GB" sz="2000" dirty="0"/>
              <a:t>complexity</a:t>
            </a:r>
          </a:p>
          <a:p>
            <a:pPr lvl="1"/>
            <a:r>
              <a:rPr lang="en-GB" sz="2000" b="1" dirty="0"/>
              <a:t>Simply existing technology </a:t>
            </a:r>
            <a:r>
              <a:rPr lang="en-GB" sz="2000" b="1" dirty="0" smtClean="0"/>
              <a:t>reconfigured</a:t>
            </a:r>
            <a:endParaRPr lang="en-GB" sz="2000" dirty="0"/>
          </a:p>
          <a:p>
            <a:pPr lvl="1"/>
            <a:r>
              <a:rPr lang="en-GB" sz="2000" dirty="0"/>
              <a:t>Prototypes for proof of </a:t>
            </a:r>
            <a:r>
              <a:rPr lang="en-GB" sz="2000" dirty="0" smtClean="0"/>
              <a:t>concept in progress</a:t>
            </a:r>
            <a:endParaRPr lang="en-GB" sz="2000" dirty="0"/>
          </a:p>
          <a:p>
            <a:pPr lvl="1"/>
            <a:r>
              <a:rPr lang="en-GB" sz="2000" dirty="0" smtClean="0"/>
              <a:t> Lower voltages combined with high efficiency appears achievable</a:t>
            </a:r>
          </a:p>
          <a:p>
            <a:r>
              <a:rPr lang="en-GB" sz="2000" dirty="0" smtClean="0"/>
              <a:t>83% Achieved in PIC</a:t>
            </a:r>
          </a:p>
          <a:p>
            <a:r>
              <a:rPr lang="en-GB" sz="2000" dirty="0" smtClean="0"/>
              <a:t>90% and stable in PIC so far elusive, but not ruled out</a:t>
            </a:r>
          </a:p>
          <a:p>
            <a:r>
              <a:rPr lang="en-GB" sz="2000" dirty="0" smtClean="0"/>
              <a:t>Prototypes and further validation required</a:t>
            </a:r>
          </a:p>
          <a:p>
            <a:r>
              <a:rPr lang="en-GB" sz="2000" dirty="0" smtClean="0"/>
              <a:t>Lessons learned directly applicable to CLIC tubes</a:t>
            </a:r>
          </a:p>
          <a:p>
            <a:r>
              <a:rPr lang="en-GB" sz="2000" dirty="0" smtClean="0"/>
              <a:t>International collaboration at work (08_04 is currently running)</a:t>
            </a:r>
          </a:p>
        </p:txBody>
      </p:sp>
    </p:spTree>
    <p:extLst>
      <p:ext uri="{BB962C8B-B14F-4D97-AF65-F5344CB8AC3E}">
        <p14:creationId xmlns:p14="http://schemas.microsoft.com/office/powerpoint/2010/main" val="3311323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Future Machines…large numbers!</a:t>
            </a:r>
            <a:br>
              <a:rPr lang="en-GB" dirty="0" smtClean="0"/>
            </a:br>
            <a:endParaRPr lang="en-GB" dirty="0"/>
          </a:p>
        </p:txBody>
      </p:sp>
      <p:grpSp>
        <p:nvGrpSpPr>
          <p:cNvPr id="3" name="Group 2"/>
          <p:cNvGrpSpPr/>
          <p:nvPr/>
        </p:nvGrpSpPr>
        <p:grpSpPr>
          <a:xfrm>
            <a:off x="165374" y="3259446"/>
            <a:ext cx="3550462" cy="3598553"/>
            <a:chOff x="33394" y="1052736"/>
            <a:chExt cx="4662397" cy="4813952"/>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495" y="1517906"/>
              <a:ext cx="3810000"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053859" y="1174966"/>
              <a:ext cx="754362" cy="476254"/>
            </a:xfrm>
            <a:prstGeom prst="rect">
              <a:avLst/>
            </a:prstGeom>
            <a:noFill/>
          </p:spPr>
          <p:txBody>
            <a:bodyPr wrap="none" rtlCol="0">
              <a:spAutoFit/>
            </a:bodyPr>
            <a:lstStyle/>
            <a:p>
              <a:r>
                <a:rPr lang="en-GB" sz="1100" b="1" dirty="0" smtClean="0"/>
                <a:t>FCC</a:t>
              </a:r>
              <a:endParaRPr lang="en-GB" sz="1100" b="1" dirty="0"/>
            </a:p>
          </p:txBody>
        </p:sp>
        <p:sp>
          <p:nvSpPr>
            <p:cNvPr id="7" name="Rectangle 6"/>
            <p:cNvSpPr/>
            <p:nvPr/>
          </p:nvSpPr>
          <p:spPr>
            <a:xfrm>
              <a:off x="33394" y="5390434"/>
              <a:ext cx="4662397" cy="476254"/>
            </a:xfrm>
            <a:prstGeom prst="rect">
              <a:avLst/>
            </a:prstGeom>
          </p:spPr>
          <p:txBody>
            <a:bodyPr wrap="none">
              <a:spAutoFit/>
            </a:bodyPr>
            <a:lstStyle/>
            <a:p>
              <a:pPr algn="ctr">
                <a:spcAft>
                  <a:spcPts val="0"/>
                </a:spcAft>
              </a:pPr>
              <a:r>
                <a:rPr lang="en-GB" sz="1100" dirty="0" smtClean="0"/>
                <a:t>FCC </a:t>
              </a:r>
              <a:r>
                <a:rPr lang="en-GB" sz="1100" baseline="30000" dirty="0" err="1" smtClean="0"/>
                <a:t>ee</a:t>
              </a:r>
              <a:r>
                <a:rPr lang="en-GB" sz="1100" dirty="0" smtClean="0"/>
                <a:t>: CW, 0.8 GHz,  P</a:t>
              </a:r>
              <a:r>
                <a:rPr lang="en-GB" sz="1100" baseline="-25000" dirty="0" smtClean="0"/>
                <a:t>RF</a:t>
              </a:r>
              <a:r>
                <a:rPr lang="en-GB" sz="1100" dirty="0" smtClean="0"/>
                <a:t> total= </a:t>
              </a:r>
              <a:r>
                <a:rPr lang="en-GB" sz="1100" dirty="0" smtClean="0">
                  <a:solidFill>
                    <a:srgbClr val="FF0000"/>
                  </a:solidFill>
                </a:rPr>
                <a:t>110 MW</a:t>
              </a:r>
              <a:endParaRPr lang="en-GB" sz="1100" dirty="0">
                <a:solidFill>
                  <a:srgbClr val="FF0000"/>
                </a:solidFill>
                <a:ea typeface="Times New Roman"/>
                <a:cs typeface="Times New Roman"/>
              </a:endParaRPr>
            </a:p>
          </p:txBody>
        </p:sp>
        <p:sp>
          <p:nvSpPr>
            <p:cNvPr id="8" name="TextBox 7"/>
            <p:cNvSpPr txBox="1"/>
            <p:nvPr/>
          </p:nvSpPr>
          <p:spPr>
            <a:xfrm>
              <a:off x="416495" y="1052736"/>
              <a:ext cx="1147891" cy="476254"/>
            </a:xfrm>
            <a:prstGeom prst="rect">
              <a:avLst/>
            </a:prstGeom>
            <a:noFill/>
          </p:spPr>
          <p:txBody>
            <a:bodyPr wrap="none" rtlCol="0">
              <a:spAutoFit/>
            </a:bodyPr>
            <a:lstStyle/>
            <a:p>
              <a:r>
                <a:rPr lang="en-GB" sz="1100" i="1" dirty="0" smtClean="0"/>
                <a:t>circular</a:t>
              </a:r>
              <a:endParaRPr lang="en-GB" sz="1100" i="1" dirty="0"/>
            </a:p>
          </p:txBody>
        </p:sp>
      </p:gr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818" y="1667923"/>
            <a:ext cx="2518784" cy="1202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63980" y="2025753"/>
            <a:ext cx="508473" cy="261610"/>
          </a:xfrm>
          <a:prstGeom prst="rect">
            <a:avLst/>
          </a:prstGeom>
          <a:noFill/>
        </p:spPr>
        <p:txBody>
          <a:bodyPr wrap="none" rtlCol="0">
            <a:spAutoFit/>
          </a:bodyPr>
          <a:lstStyle/>
          <a:p>
            <a:r>
              <a:rPr lang="en-GB" sz="1100" i="1" dirty="0" smtClean="0"/>
              <a:t>linear</a:t>
            </a:r>
            <a:endParaRPr lang="en-GB" sz="1100" i="1" dirty="0"/>
          </a:p>
        </p:txBody>
      </p:sp>
      <p:sp>
        <p:nvSpPr>
          <p:cNvPr id="11" name="Rectangle 10"/>
          <p:cNvSpPr/>
          <p:nvPr/>
        </p:nvSpPr>
        <p:spPr>
          <a:xfrm>
            <a:off x="119410" y="2791008"/>
            <a:ext cx="2603597" cy="261610"/>
          </a:xfrm>
          <a:prstGeom prst="rect">
            <a:avLst/>
          </a:prstGeom>
        </p:spPr>
        <p:txBody>
          <a:bodyPr wrap="none">
            <a:spAutoFit/>
          </a:bodyPr>
          <a:lstStyle/>
          <a:p>
            <a:pPr algn="ctr">
              <a:spcAft>
                <a:spcPts val="0"/>
              </a:spcAft>
            </a:pPr>
            <a:r>
              <a:rPr lang="en-GB" sz="1100" dirty="0" smtClean="0"/>
              <a:t>ILC </a:t>
            </a:r>
            <a:r>
              <a:rPr lang="en-GB" sz="1100" baseline="30000" dirty="0" smtClean="0"/>
              <a:t>e+e-</a:t>
            </a:r>
            <a:r>
              <a:rPr lang="en-GB" sz="1100" dirty="0" smtClean="0"/>
              <a:t>: Pulsed, 1.3 GHz,  P</a:t>
            </a:r>
            <a:r>
              <a:rPr lang="en-GB" sz="1100" baseline="-25000" dirty="0" smtClean="0"/>
              <a:t>RF</a:t>
            </a:r>
            <a:r>
              <a:rPr lang="en-GB" sz="1100" dirty="0" smtClean="0"/>
              <a:t> total= </a:t>
            </a:r>
            <a:r>
              <a:rPr lang="en-GB" sz="1100" dirty="0" smtClean="0">
                <a:solidFill>
                  <a:srgbClr val="FF0000"/>
                </a:solidFill>
              </a:rPr>
              <a:t>88 MW</a:t>
            </a:r>
            <a:endParaRPr lang="en-GB" sz="1100" dirty="0">
              <a:solidFill>
                <a:srgbClr val="FF0000"/>
              </a:solidFill>
              <a:ea typeface="Times New Roman"/>
              <a:cs typeface="Times New Roman"/>
            </a:endParaRPr>
          </a:p>
        </p:txBody>
      </p:sp>
      <p:sp>
        <p:nvSpPr>
          <p:cNvPr id="12" name="TextBox 11"/>
          <p:cNvSpPr txBox="1"/>
          <p:nvPr/>
        </p:nvSpPr>
        <p:spPr>
          <a:xfrm>
            <a:off x="1876487" y="2485532"/>
            <a:ext cx="575799" cy="246221"/>
          </a:xfrm>
          <a:prstGeom prst="rect">
            <a:avLst/>
          </a:prstGeom>
          <a:noFill/>
        </p:spPr>
        <p:txBody>
          <a:bodyPr wrap="none" rtlCol="0">
            <a:spAutoFit/>
          </a:bodyPr>
          <a:lstStyle/>
          <a:p>
            <a:r>
              <a:rPr lang="en-GB" sz="1000" dirty="0" smtClean="0"/>
              <a:t>0.5 TeV</a:t>
            </a:r>
            <a:endParaRPr lang="en-GB" sz="1000" dirty="0"/>
          </a:p>
        </p:txBody>
      </p:sp>
      <p:pic>
        <p:nvPicPr>
          <p:cNvPr id="1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68390" y="1729592"/>
            <a:ext cx="1937213" cy="1156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553915" y="2858104"/>
            <a:ext cx="575799" cy="246221"/>
          </a:xfrm>
          <a:prstGeom prst="rect">
            <a:avLst/>
          </a:prstGeom>
          <a:noFill/>
        </p:spPr>
        <p:txBody>
          <a:bodyPr wrap="none" rtlCol="0">
            <a:spAutoFit/>
          </a:bodyPr>
          <a:lstStyle/>
          <a:p>
            <a:r>
              <a:rPr lang="en-GB" sz="1000" dirty="0" smtClean="0"/>
              <a:t>3.0 TeV</a:t>
            </a:r>
            <a:endParaRPr lang="en-GB" sz="1000" dirty="0"/>
          </a:p>
        </p:txBody>
      </p:sp>
      <p:sp>
        <p:nvSpPr>
          <p:cNvPr id="15" name="Rectangle 14"/>
          <p:cNvSpPr/>
          <p:nvPr/>
        </p:nvSpPr>
        <p:spPr>
          <a:xfrm>
            <a:off x="2613015" y="3023374"/>
            <a:ext cx="2751073" cy="261610"/>
          </a:xfrm>
          <a:prstGeom prst="rect">
            <a:avLst/>
          </a:prstGeom>
        </p:spPr>
        <p:txBody>
          <a:bodyPr wrap="none">
            <a:spAutoFit/>
          </a:bodyPr>
          <a:lstStyle/>
          <a:p>
            <a:pPr algn="ctr">
              <a:spcAft>
                <a:spcPts val="0"/>
              </a:spcAft>
            </a:pPr>
            <a:r>
              <a:rPr lang="en-GB" sz="1100" dirty="0" smtClean="0"/>
              <a:t>CLIC </a:t>
            </a:r>
            <a:r>
              <a:rPr lang="en-GB" sz="1100" baseline="30000" dirty="0" smtClean="0"/>
              <a:t>e+e-</a:t>
            </a:r>
            <a:r>
              <a:rPr lang="en-GB" sz="1100" dirty="0" smtClean="0"/>
              <a:t>: Pulsed, 1.0 GHz,  P</a:t>
            </a:r>
            <a:r>
              <a:rPr lang="en-GB" sz="1100" baseline="-25000" dirty="0" smtClean="0"/>
              <a:t>RF</a:t>
            </a:r>
            <a:r>
              <a:rPr lang="en-GB" sz="1100" dirty="0" smtClean="0"/>
              <a:t> total= </a:t>
            </a:r>
            <a:r>
              <a:rPr lang="en-GB" sz="1100" dirty="0" smtClean="0">
                <a:solidFill>
                  <a:srgbClr val="FF0000"/>
                </a:solidFill>
              </a:rPr>
              <a:t>180 MW</a:t>
            </a:r>
            <a:endParaRPr lang="en-GB" sz="1100" dirty="0">
              <a:solidFill>
                <a:srgbClr val="FF0000"/>
              </a:solidFill>
              <a:ea typeface="Times New Roman"/>
              <a:cs typeface="Times New Roman"/>
            </a:endParaRPr>
          </a:p>
        </p:txBody>
      </p:sp>
      <p:pic>
        <p:nvPicPr>
          <p:cNvPr id="17" name="Picture 16"/>
          <p:cNvPicPr/>
          <p:nvPr/>
        </p:nvPicPr>
        <p:blipFill>
          <a:blip r:embed="rId5" cstate="print">
            <a:extLst>
              <a:ext uri="{28A0092B-C50C-407E-A947-70E740481C1C}">
                <a14:useLocalDpi xmlns:a14="http://schemas.microsoft.com/office/drawing/2010/main" val="0"/>
              </a:ext>
            </a:extLst>
          </a:blip>
          <a:stretch>
            <a:fillRect/>
          </a:stretch>
        </p:blipFill>
        <p:spPr>
          <a:xfrm>
            <a:off x="4283969" y="3679049"/>
            <a:ext cx="4844344" cy="3157029"/>
          </a:xfrm>
          <a:prstGeom prst="rect">
            <a:avLst/>
          </a:prstGeom>
        </p:spPr>
      </p:pic>
      <p:sp>
        <p:nvSpPr>
          <p:cNvPr id="18" name="Text Placeholder 6"/>
          <p:cNvSpPr>
            <a:spLocks noGrp="1"/>
          </p:cNvSpPr>
          <p:nvPr>
            <p:ph type="body" sz="quarter" idx="14"/>
          </p:nvPr>
        </p:nvSpPr>
        <p:spPr>
          <a:xfrm>
            <a:off x="5868144" y="2091662"/>
            <a:ext cx="3258108" cy="2368949"/>
          </a:xfrm>
        </p:spPr>
        <p:txBody>
          <a:bodyPr/>
          <a:lstStyle/>
          <a:p>
            <a:r>
              <a:rPr lang="en-GB" sz="1800" dirty="0"/>
              <a:t>A</a:t>
            </a:r>
            <a:r>
              <a:rPr lang="en-GB" sz="1800" dirty="0" smtClean="0"/>
              <a:t>chieved </a:t>
            </a:r>
            <a:r>
              <a:rPr lang="en-GB" sz="1800" dirty="0"/>
              <a:t>efficiency at 10 MW peak RF power </a:t>
            </a:r>
            <a:r>
              <a:rPr lang="en-GB" sz="1800" dirty="0" smtClean="0"/>
              <a:t>level</a:t>
            </a:r>
          </a:p>
          <a:p>
            <a:r>
              <a:rPr lang="en-GB" sz="1800" dirty="0"/>
              <a:t>T</a:t>
            </a:r>
            <a:r>
              <a:rPr lang="en-GB" sz="1800" dirty="0" smtClean="0"/>
              <a:t>he </a:t>
            </a:r>
            <a:r>
              <a:rPr lang="en-GB" sz="1800" dirty="0"/>
              <a:t>existing MBK klystrons </a:t>
            </a:r>
            <a:r>
              <a:rPr lang="en-GB" sz="1800" dirty="0" smtClean="0"/>
              <a:t>provide efficiency very </a:t>
            </a:r>
            <a:r>
              <a:rPr lang="en-GB" sz="1800" dirty="0"/>
              <a:t>close to </a:t>
            </a:r>
            <a:r>
              <a:rPr lang="en-GB" sz="1800" dirty="0" smtClean="0"/>
              <a:t>70%</a:t>
            </a:r>
            <a:endParaRPr lang="en-GB" sz="1800" dirty="0"/>
          </a:p>
        </p:txBody>
      </p:sp>
    </p:spTree>
    <p:extLst>
      <p:ext uri="{BB962C8B-B14F-4D97-AF65-F5344CB8AC3E}">
        <p14:creationId xmlns:p14="http://schemas.microsoft.com/office/powerpoint/2010/main" val="38290623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9489" y="1700808"/>
            <a:ext cx="3274511" cy="2820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395288" y="533250"/>
            <a:ext cx="6768752" cy="1152128"/>
          </a:xfrm>
        </p:spPr>
        <p:txBody>
          <a:bodyPr/>
          <a:lstStyle/>
          <a:p>
            <a:r>
              <a:rPr lang="en-GB" dirty="0" smtClean="0"/>
              <a:t>Traditional Approach</a:t>
            </a:r>
            <a:endParaRPr lang="en-GB" dirty="0"/>
          </a:p>
        </p:txBody>
      </p:sp>
      <p:sp>
        <p:nvSpPr>
          <p:cNvPr id="3" name="Text Placeholder 2"/>
          <p:cNvSpPr>
            <a:spLocks noGrp="1"/>
          </p:cNvSpPr>
          <p:nvPr>
            <p:ph type="body" sz="quarter" idx="14"/>
          </p:nvPr>
        </p:nvSpPr>
        <p:spPr>
          <a:xfrm>
            <a:off x="251520" y="1651392"/>
            <a:ext cx="7417072" cy="4752975"/>
          </a:xfrm>
        </p:spPr>
        <p:txBody>
          <a:bodyPr/>
          <a:lstStyle/>
          <a:p>
            <a:r>
              <a:rPr lang="en-GB" dirty="0" smtClean="0"/>
              <a:t>For high efficiency traditionally we chase </a:t>
            </a:r>
          </a:p>
          <a:p>
            <a:pPr marL="0" indent="0">
              <a:buNone/>
            </a:pPr>
            <a:r>
              <a:rPr lang="en-GB" dirty="0" smtClean="0"/>
              <a:t>low </a:t>
            </a:r>
            <a:r>
              <a:rPr lang="en-GB" dirty="0" err="1" smtClean="0"/>
              <a:t>perveance</a:t>
            </a:r>
            <a:r>
              <a:rPr lang="en-GB" dirty="0"/>
              <a:t>:</a:t>
            </a:r>
            <a:endParaRPr lang="en-GB" dirty="0" smtClean="0"/>
          </a:p>
          <a:p>
            <a:pPr lvl="1"/>
            <a:r>
              <a:rPr lang="en-GB" dirty="0" smtClean="0"/>
              <a:t>High voltages</a:t>
            </a:r>
          </a:p>
          <a:p>
            <a:pPr marL="914400" lvl="2" indent="0">
              <a:buNone/>
            </a:pPr>
            <a:r>
              <a:rPr lang="en-GB" dirty="0"/>
              <a:t>o</a:t>
            </a:r>
            <a:r>
              <a:rPr lang="en-GB" dirty="0" smtClean="0"/>
              <a:t>r</a:t>
            </a:r>
          </a:p>
          <a:p>
            <a:pPr lvl="1"/>
            <a:r>
              <a:rPr lang="en-GB" dirty="0" smtClean="0"/>
              <a:t>Low currents (many beams)</a:t>
            </a:r>
            <a:endParaRPr lang="en-GB" dirty="0"/>
          </a:p>
          <a:p>
            <a:r>
              <a:rPr lang="en-GB" dirty="0" smtClean="0"/>
              <a:t>For high power both become “unpleasant”.</a:t>
            </a:r>
          </a:p>
          <a:p>
            <a:endParaRPr lang="en-GB" dirty="0"/>
          </a:p>
          <a:p>
            <a:r>
              <a:rPr lang="en-GB" dirty="0" smtClean="0"/>
              <a:t>Performance limited by the slowest electrons (</a:t>
            </a:r>
            <a:r>
              <a:rPr lang="en-GB" b="1" i="1" dirty="0" smtClean="0"/>
              <a:t>must</a:t>
            </a:r>
            <a:r>
              <a:rPr lang="en-GB" dirty="0" smtClean="0"/>
              <a:t> avoid </a:t>
            </a:r>
            <a:r>
              <a:rPr lang="en-GB" dirty="0" smtClean="0"/>
              <a:t>reflecting </a:t>
            </a:r>
            <a:r>
              <a:rPr lang="en-GB" dirty="0" smtClean="0"/>
              <a:t>electrons)</a:t>
            </a:r>
          </a:p>
          <a:p>
            <a:endParaRPr lang="en-GB" dirty="0"/>
          </a:p>
          <a:p>
            <a:r>
              <a:rPr lang="en-GB" dirty="0" smtClean="0"/>
              <a:t>Traditional theoretical efficiency</a:t>
            </a:r>
            <a:r>
              <a:rPr lang="en-GB" dirty="0"/>
              <a:t> </a:t>
            </a:r>
            <a:r>
              <a:rPr lang="en-GB" dirty="0" smtClean="0"/>
              <a:t>limited to 80% @ 0.1-0.2ish </a:t>
            </a:r>
            <a:r>
              <a:rPr lang="en-GB" dirty="0" err="1" smtClean="0"/>
              <a:t>microperv</a:t>
            </a:r>
            <a:endParaRPr lang="en-GB" dirty="0"/>
          </a:p>
        </p:txBody>
      </p:sp>
    </p:spTree>
    <p:extLst>
      <p:ext uri="{BB962C8B-B14F-4D97-AF65-F5344CB8AC3E}">
        <p14:creationId xmlns:p14="http://schemas.microsoft.com/office/powerpoint/2010/main" val="2216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3" name="Rectangle 3"/>
          <p:cNvSpPr>
            <a:spLocks noGrp="1" noChangeArrowheads="1"/>
          </p:cNvSpPr>
          <p:nvPr>
            <p:ph type="ctrTitle"/>
          </p:nvPr>
        </p:nvSpPr>
        <p:spPr/>
        <p:txBody>
          <a:bodyPr/>
          <a:lstStyle/>
          <a:p>
            <a:r>
              <a:rPr lang="en-US" altLang="en-US" dirty="0" smtClean="0"/>
              <a:t>Method</a:t>
            </a:r>
            <a:r>
              <a:rPr lang="ru-RU" altLang="en-US" dirty="0" smtClean="0"/>
              <a:t> </a:t>
            </a:r>
            <a:r>
              <a:rPr lang="en-US" altLang="en-US" dirty="0"/>
              <a:t>to get high efficiency</a:t>
            </a:r>
            <a:br>
              <a:rPr lang="en-US" altLang="en-US" dirty="0"/>
            </a:br>
            <a:r>
              <a:rPr lang="en-US" altLang="en-US" sz="2000" dirty="0"/>
              <a:t>C</a:t>
            </a:r>
            <a:r>
              <a:rPr lang="en-US" altLang="en-US" sz="2000" dirty="0" smtClean="0"/>
              <a:t>ore Oscillation (space charge </a:t>
            </a:r>
            <a:r>
              <a:rPr lang="en-US" altLang="en-US" sz="2000" dirty="0" err="1" smtClean="0"/>
              <a:t>debunching</a:t>
            </a:r>
            <a:r>
              <a:rPr lang="en-US" altLang="en-US" sz="2000" dirty="0" smtClean="0"/>
              <a:t>)</a:t>
            </a:r>
            <a:endParaRPr lang="hu-HU" altLang="en-US" sz="3200" dirty="0" smtClean="0"/>
          </a:p>
        </p:txBody>
      </p:sp>
      <p:sp>
        <p:nvSpPr>
          <p:cNvPr id="7" name="Text Placeholder 6"/>
          <p:cNvSpPr>
            <a:spLocks noGrp="1"/>
          </p:cNvSpPr>
          <p:nvPr>
            <p:ph type="body" sz="quarter" idx="14"/>
          </p:nvPr>
        </p:nvSpPr>
        <p:spPr>
          <a:xfrm>
            <a:off x="395288" y="1628800"/>
            <a:ext cx="8425184" cy="4896842"/>
          </a:xfrm>
        </p:spPr>
        <p:txBody>
          <a:bodyPr/>
          <a:lstStyle/>
          <a:p>
            <a:r>
              <a:rPr lang="en-US" altLang="en-US" sz="2000" dirty="0" smtClean="0"/>
              <a:t>Bunching split into two distinct regimes:</a:t>
            </a:r>
          </a:p>
          <a:p>
            <a:pPr lvl="1"/>
            <a:r>
              <a:rPr lang="en-US" altLang="en-US" sz="1800" dirty="0" smtClean="0"/>
              <a:t>non-monotonic: core of the bunch periodically contract and expand (in time) around center of the bunch</a:t>
            </a:r>
          </a:p>
          <a:p>
            <a:pPr lvl="1"/>
            <a:r>
              <a:rPr lang="en-US" altLang="en-US" sz="1800" dirty="0" smtClean="0"/>
              <a:t>outsiders monotonically go to the center of the bunch</a:t>
            </a:r>
            <a:r>
              <a:rPr lang="ru-RU" altLang="en-US" sz="1800" dirty="0" smtClean="0"/>
              <a:t> </a:t>
            </a:r>
            <a:endParaRPr lang="en-US" altLang="en-US" sz="1800" dirty="0" smtClean="0"/>
          </a:p>
          <a:p>
            <a:r>
              <a:rPr lang="en-GB" altLang="en-US" sz="2000" dirty="0" smtClean="0"/>
              <a:t>Core experiences higher space charge forces which naturally </a:t>
            </a:r>
            <a:r>
              <a:rPr lang="en-GB" altLang="en-US" sz="2000" dirty="0" err="1" smtClean="0"/>
              <a:t>debunch</a:t>
            </a:r>
            <a:endParaRPr lang="en-GB" altLang="en-US" sz="2000" dirty="0" smtClean="0"/>
          </a:p>
          <a:p>
            <a:r>
              <a:rPr lang="en-GB" altLang="en-US" sz="2000" dirty="0" smtClean="0"/>
              <a:t>Outsiders have larger phase shift as space charge forces are small</a:t>
            </a:r>
            <a:endParaRPr lang="en-US" altLang="en-US" sz="2000" dirty="0" smtClean="0"/>
          </a:p>
          <a:p>
            <a:r>
              <a:rPr lang="en-US" altLang="en-US" sz="2000" b="1" dirty="0" smtClean="0"/>
              <a:t>Very </a:t>
            </a:r>
            <a:r>
              <a:rPr lang="en-US" altLang="en-US" sz="2000" b="1" dirty="0" smtClean="0"/>
              <a:t>long, </a:t>
            </a:r>
            <a:r>
              <a:rPr lang="en-US" altLang="en-US" sz="2000" b="1" dirty="0" smtClean="0"/>
              <a:t>very efficient </a:t>
            </a:r>
            <a:r>
              <a:rPr lang="en-US" altLang="en-US" sz="2000" dirty="0" smtClean="0"/>
              <a:t>tubes result.</a:t>
            </a:r>
          </a:p>
          <a:p>
            <a:endParaRPr lang="en-GB" sz="1800" dirty="0"/>
          </a:p>
        </p:txBody>
      </p:sp>
      <p:sp>
        <p:nvSpPr>
          <p:cNvPr id="14341" name="Rectangle 5"/>
          <p:cNvSpPr>
            <a:spLocks noChangeArrowheads="1"/>
          </p:cNvSpPr>
          <p:nvPr/>
        </p:nvSpPr>
        <p:spPr bwMode="auto">
          <a:xfrm>
            <a:off x="3086100" y="2662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endParaRPr lang="en-GB"/>
          </a:p>
        </p:txBody>
      </p:sp>
      <p:sp>
        <p:nvSpPr>
          <p:cNvPr id="2" name="Rectangle 2"/>
          <p:cNvSpPr txBox="1">
            <a:spLocks noChangeArrowheads="1"/>
          </p:cNvSpPr>
          <p:nvPr/>
        </p:nvSpPr>
        <p:spPr>
          <a:xfrm>
            <a:off x="-152400" y="4437112"/>
            <a:ext cx="8991600" cy="2192288"/>
          </a:xfrm>
          <a:prstGeom prst="rect">
            <a:avLst/>
          </a:prstGeom>
        </p:spPr>
        <p:txBody>
          <a:bodyPr/>
          <a:lstStyle>
            <a:lvl1pPr marL="342900" indent="-342900" eaLnBrk="0" hangingPunct="0">
              <a:defRPr>
                <a:solidFill>
                  <a:schemeClr val="tx1"/>
                </a:solidFill>
                <a:latin typeface="Arial" panose="020B0604020202020204" pitchFamily="34" charset="0"/>
              </a:defRPr>
            </a:lvl1pPr>
            <a:lvl2pPr marL="800100" indent="-342900" eaLnBrk="0" hangingPunct="0">
              <a:defRPr>
                <a:solidFill>
                  <a:schemeClr val="tx1"/>
                </a:solidFill>
                <a:latin typeface="Arial" panose="020B0604020202020204" pitchFamily="34" charset="0"/>
              </a:defRPr>
            </a:lvl2pPr>
            <a:lvl3pPr marL="1257300" indent="-342900" eaLnBrk="0" hangingPunct="0">
              <a:defRPr>
                <a:solidFill>
                  <a:schemeClr val="tx1"/>
                </a:solidFill>
                <a:latin typeface="Arial" panose="020B0604020202020204" pitchFamily="34" charset="0"/>
              </a:defRPr>
            </a:lvl3pPr>
            <a:lvl4pPr marL="1714500" indent="-342900" eaLnBrk="0" hangingPunct="0">
              <a:defRPr>
                <a:solidFill>
                  <a:schemeClr val="tx1"/>
                </a:solidFill>
                <a:latin typeface="Arial" panose="020B0604020202020204" pitchFamily="34" charset="0"/>
              </a:defRPr>
            </a:lvl4pPr>
            <a:lvl5pPr marL="2171700" indent="-342900" eaLnBrk="0" hangingPunct="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lnSpc>
                <a:spcPct val="90000"/>
              </a:lnSpc>
              <a:spcBef>
                <a:spcPct val="20000"/>
              </a:spcBef>
              <a:buSzPct val="85000"/>
            </a:pPr>
            <a:r>
              <a:rPr lang="en-US" altLang="en-US" sz="2000" dirty="0">
                <a:solidFill>
                  <a:srgbClr val="000000"/>
                </a:solidFill>
                <a:latin typeface="Times New Roman" panose="02020603050405020304" pitchFamily="18" charset="0"/>
                <a:cs typeface="Times New Roman" panose="02020603050405020304" pitchFamily="18" charset="0"/>
              </a:rPr>
              <a:t>	</a:t>
            </a:r>
            <a:endParaRPr lang="en-US" altLang="en-US" b="1" dirty="0">
              <a:solidFill>
                <a:srgbClr val="000000"/>
              </a:solidFill>
              <a:latin typeface="Times New Roman" panose="02020603050405020304" pitchFamily="18" charset="0"/>
            </a:endParaRPr>
          </a:p>
        </p:txBody>
      </p:sp>
      <p:grpSp>
        <p:nvGrpSpPr>
          <p:cNvPr id="9" name="Group 8"/>
          <p:cNvGrpSpPr/>
          <p:nvPr/>
        </p:nvGrpSpPr>
        <p:grpSpPr>
          <a:xfrm>
            <a:off x="928104" y="5054335"/>
            <a:ext cx="886089" cy="266798"/>
            <a:chOff x="664840" y="2672916"/>
            <a:chExt cx="886089" cy="483963"/>
          </a:xfrm>
        </p:grpSpPr>
        <p:cxnSp>
          <p:nvCxnSpPr>
            <p:cNvPr id="10" name="Straight Arrow Connector 9"/>
            <p:cNvCxnSpPr/>
            <p:nvPr/>
          </p:nvCxnSpPr>
          <p:spPr>
            <a:xfrm>
              <a:off x="692932" y="2672916"/>
              <a:ext cx="857997" cy="48396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83568" y="2880985"/>
              <a:ext cx="792088" cy="27589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64840" y="3034807"/>
              <a:ext cx="792088" cy="11411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flipV="1">
            <a:off x="928104" y="5327485"/>
            <a:ext cx="1433777" cy="740892"/>
            <a:chOff x="664840" y="1812925"/>
            <a:chExt cx="1433777" cy="1343954"/>
          </a:xfrm>
        </p:grpSpPr>
        <p:cxnSp>
          <p:nvCxnSpPr>
            <p:cNvPr id="14" name="Straight Arrow Connector 13"/>
            <p:cNvCxnSpPr/>
            <p:nvPr/>
          </p:nvCxnSpPr>
          <p:spPr>
            <a:xfrm>
              <a:off x="683568" y="2204864"/>
              <a:ext cx="1224136" cy="9361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92932" y="2672916"/>
              <a:ext cx="857997" cy="48396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83568" y="2880985"/>
              <a:ext cx="792088" cy="27589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64840" y="3034807"/>
              <a:ext cx="792088" cy="11411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02296" y="1812925"/>
              <a:ext cx="1396321" cy="134395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9" name="Straight Arrow Connector 18"/>
          <p:cNvCxnSpPr/>
          <p:nvPr/>
        </p:nvCxnSpPr>
        <p:spPr>
          <a:xfrm>
            <a:off x="946832" y="5321133"/>
            <a:ext cx="77336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946832" y="4796308"/>
            <a:ext cx="1224136" cy="51605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965560" y="4580241"/>
            <a:ext cx="1396321" cy="74089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2664080" y="4619382"/>
            <a:ext cx="2400922" cy="1674710"/>
            <a:chOff x="3229136" y="1778133"/>
            <a:chExt cx="1896866" cy="2533811"/>
          </a:xfrm>
        </p:grpSpPr>
        <p:sp>
          <p:nvSpPr>
            <p:cNvPr id="23" name="Arc 22"/>
            <p:cNvSpPr/>
            <p:nvPr/>
          </p:nvSpPr>
          <p:spPr>
            <a:xfrm flipV="1">
              <a:off x="3238500" y="2278418"/>
              <a:ext cx="1521780" cy="352429"/>
            </a:xfrm>
            <a:prstGeom prst="arc">
              <a:avLst>
                <a:gd name="adj1" fmla="val 11162957"/>
                <a:gd name="adj2" fmla="val 21367316"/>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 name="Arc 23"/>
            <p:cNvSpPr/>
            <p:nvPr/>
          </p:nvSpPr>
          <p:spPr>
            <a:xfrm flipV="1">
              <a:off x="3238500" y="2418955"/>
              <a:ext cx="1521780" cy="352429"/>
            </a:xfrm>
            <a:prstGeom prst="arc">
              <a:avLst>
                <a:gd name="adj1" fmla="val 11140115"/>
                <a:gd name="adj2" fmla="val 21344175"/>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Arc 24"/>
            <p:cNvSpPr/>
            <p:nvPr/>
          </p:nvSpPr>
          <p:spPr>
            <a:xfrm flipV="1">
              <a:off x="3229137" y="2572270"/>
              <a:ext cx="1521780" cy="352429"/>
            </a:xfrm>
            <a:prstGeom prst="arc">
              <a:avLst>
                <a:gd name="adj1" fmla="val 11243378"/>
                <a:gd name="adj2" fmla="val 2136979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p:cNvSpPr/>
            <p:nvPr/>
          </p:nvSpPr>
          <p:spPr>
            <a:xfrm>
              <a:off x="3238500" y="3140968"/>
              <a:ext cx="1521780" cy="352429"/>
            </a:xfrm>
            <a:prstGeom prst="arc">
              <a:avLst>
                <a:gd name="adj1" fmla="val 11144226"/>
                <a:gd name="adj2" fmla="val 21390744"/>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Arc 26"/>
            <p:cNvSpPr/>
            <p:nvPr/>
          </p:nvSpPr>
          <p:spPr>
            <a:xfrm>
              <a:off x="3238500" y="3281504"/>
              <a:ext cx="1521780" cy="352429"/>
            </a:xfrm>
            <a:prstGeom prst="arc">
              <a:avLst>
                <a:gd name="adj1" fmla="val 11103370"/>
                <a:gd name="adj2" fmla="val 2141425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 name="Arc 27"/>
            <p:cNvSpPr/>
            <p:nvPr/>
          </p:nvSpPr>
          <p:spPr>
            <a:xfrm>
              <a:off x="3229136" y="3434820"/>
              <a:ext cx="1521780" cy="352429"/>
            </a:xfrm>
            <a:prstGeom prst="arc">
              <a:avLst>
                <a:gd name="adj1" fmla="val 11217213"/>
                <a:gd name="adj2" fmla="val 2136479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29" name="Group 28"/>
            <p:cNvGrpSpPr/>
            <p:nvPr/>
          </p:nvGrpSpPr>
          <p:grpSpPr>
            <a:xfrm>
              <a:off x="4634364" y="2110731"/>
              <a:ext cx="491638" cy="930347"/>
              <a:chOff x="4634364" y="2110731"/>
              <a:chExt cx="491638" cy="930347"/>
            </a:xfrm>
          </p:grpSpPr>
          <p:cxnSp>
            <p:nvCxnSpPr>
              <p:cNvPr id="41" name="Straight Arrow Connector 40"/>
              <p:cNvCxnSpPr>
                <a:stCxn id="23" idx="2"/>
              </p:cNvCxnSpPr>
              <p:nvPr/>
            </p:nvCxnSpPr>
            <p:spPr>
              <a:xfrm>
                <a:off x="4663115" y="2540796"/>
                <a:ext cx="462887" cy="4421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4" idx="2"/>
              </p:cNvCxnSpPr>
              <p:nvPr/>
            </p:nvCxnSpPr>
            <p:spPr>
              <a:xfrm>
                <a:off x="4647087" y="2687643"/>
                <a:ext cx="478915" cy="33935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25" idx="2"/>
              </p:cNvCxnSpPr>
              <p:nvPr/>
            </p:nvCxnSpPr>
            <p:spPr>
              <a:xfrm>
                <a:off x="4655444" y="2833946"/>
                <a:ext cx="470558" cy="20713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4643728" y="2355417"/>
                <a:ext cx="482274" cy="60824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4634364" y="2110731"/>
                <a:ext cx="491638" cy="7472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0" name="Straight Arrow Connector 29"/>
            <p:cNvCxnSpPr/>
            <p:nvPr/>
          </p:nvCxnSpPr>
          <p:spPr>
            <a:xfrm>
              <a:off x="3427558" y="1778133"/>
              <a:ext cx="1206806" cy="3461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427558" y="2095798"/>
              <a:ext cx="1216170" cy="29008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flipV="1">
              <a:off x="4632273" y="3029326"/>
              <a:ext cx="491638" cy="930347"/>
              <a:chOff x="4634364" y="2110731"/>
              <a:chExt cx="491638" cy="930347"/>
            </a:xfrm>
          </p:grpSpPr>
          <p:cxnSp>
            <p:nvCxnSpPr>
              <p:cNvPr id="36" name="Straight Arrow Connector 35"/>
              <p:cNvCxnSpPr/>
              <p:nvPr/>
            </p:nvCxnSpPr>
            <p:spPr>
              <a:xfrm>
                <a:off x="4643728" y="2548357"/>
                <a:ext cx="482274" cy="4346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4643728" y="2688894"/>
                <a:ext cx="482274" cy="33810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634364" y="2842209"/>
                <a:ext cx="491638" cy="19886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643728" y="2355417"/>
                <a:ext cx="482274" cy="60824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4634364" y="2110731"/>
                <a:ext cx="491638" cy="7472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3" name="Straight Arrow Connector 32"/>
            <p:cNvCxnSpPr/>
            <p:nvPr/>
          </p:nvCxnSpPr>
          <p:spPr>
            <a:xfrm>
              <a:off x="3427558" y="3015923"/>
              <a:ext cx="1696353" cy="2748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3467786" y="3965753"/>
              <a:ext cx="1206806" cy="3461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427558" y="3709397"/>
              <a:ext cx="1216170" cy="29008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6" name="Straight Connector 45"/>
          <p:cNvCxnSpPr/>
          <p:nvPr/>
        </p:nvCxnSpPr>
        <p:spPr>
          <a:xfrm>
            <a:off x="4440074" y="4420900"/>
            <a:ext cx="0" cy="2103911"/>
          </a:xfrm>
          <a:prstGeom prst="line">
            <a:avLst/>
          </a:prstGeom>
          <a:ln w="825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915229" y="4420900"/>
            <a:ext cx="0" cy="2103911"/>
          </a:xfrm>
          <a:prstGeom prst="line">
            <a:avLst/>
          </a:prstGeom>
          <a:ln w="825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1720192" y="4363023"/>
            <a:ext cx="0" cy="2103911"/>
          </a:xfrm>
          <a:prstGeom prst="line">
            <a:avLst/>
          </a:prstGeom>
          <a:ln w="825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978522" y="4363023"/>
            <a:ext cx="0" cy="2103911"/>
          </a:xfrm>
          <a:prstGeom prst="line">
            <a:avLst/>
          </a:prstGeom>
          <a:ln w="825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508602" y="4550782"/>
            <a:ext cx="0" cy="158728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rot="16200000">
            <a:off x="87947" y="5124679"/>
            <a:ext cx="408446" cy="369332"/>
          </a:xfrm>
          <a:prstGeom prst="rect">
            <a:avLst/>
          </a:prstGeom>
          <a:noFill/>
        </p:spPr>
        <p:txBody>
          <a:bodyPr wrap="none" rtlCol="0">
            <a:spAutoFit/>
          </a:bodyPr>
          <a:lstStyle/>
          <a:p>
            <a:r>
              <a:rPr lang="en-GB" dirty="0" smtClean="0"/>
              <a:t>Phase</a:t>
            </a:r>
            <a:endParaRPr lang="en-GB" dirty="0"/>
          </a:p>
        </p:txBody>
      </p:sp>
      <p:cxnSp>
        <p:nvCxnSpPr>
          <p:cNvPr id="52" name="Straight Arrow Connector 51"/>
          <p:cNvCxnSpPr/>
          <p:nvPr/>
        </p:nvCxnSpPr>
        <p:spPr>
          <a:xfrm rot="5400000" flipV="1">
            <a:off x="2311738" y="5311694"/>
            <a:ext cx="0" cy="28792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319310" y="3978079"/>
            <a:ext cx="2102050" cy="203605"/>
          </a:xfrm>
          <a:prstGeom prst="rect">
            <a:avLst/>
          </a:prstGeom>
          <a:noFill/>
        </p:spPr>
        <p:txBody>
          <a:bodyPr wrap="none" rtlCol="0">
            <a:spAutoFit/>
          </a:bodyPr>
          <a:lstStyle/>
          <a:p>
            <a:r>
              <a:rPr lang="en-GB" dirty="0" smtClean="0"/>
              <a:t>Traditional bunching</a:t>
            </a:r>
            <a:endParaRPr lang="en-GB" dirty="0"/>
          </a:p>
        </p:txBody>
      </p:sp>
      <p:sp>
        <p:nvSpPr>
          <p:cNvPr id="54" name="TextBox 53"/>
          <p:cNvSpPr txBox="1"/>
          <p:nvPr/>
        </p:nvSpPr>
        <p:spPr>
          <a:xfrm>
            <a:off x="2821368" y="4047781"/>
            <a:ext cx="1715213" cy="203605"/>
          </a:xfrm>
          <a:prstGeom prst="rect">
            <a:avLst/>
          </a:prstGeom>
          <a:noFill/>
        </p:spPr>
        <p:txBody>
          <a:bodyPr wrap="none" rtlCol="0">
            <a:spAutoFit/>
          </a:bodyPr>
          <a:lstStyle/>
          <a:p>
            <a:r>
              <a:rPr lang="en-GB" dirty="0" smtClean="0"/>
              <a:t>Core oscillations</a:t>
            </a:r>
            <a:endParaRPr lang="en-GB" dirty="0"/>
          </a:p>
        </p:txBody>
      </p:sp>
      <p:sp>
        <p:nvSpPr>
          <p:cNvPr id="55" name="TextBox 54"/>
          <p:cNvSpPr txBox="1"/>
          <p:nvPr/>
        </p:nvSpPr>
        <p:spPr>
          <a:xfrm rot="16200000">
            <a:off x="583537" y="6112476"/>
            <a:ext cx="415163" cy="369332"/>
          </a:xfrm>
          <a:prstGeom prst="rect">
            <a:avLst/>
          </a:prstGeom>
          <a:noFill/>
        </p:spPr>
        <p:txBody>
          <a:bodyPr wrap="none" rtlCol="0">
            <a:spAutoFit/>
          </a:bodyPr>
          <a:lstStyle/>
          <a:p>
            <a:r>
              <a:rPr lang="en-GB" dirty="0" smtClean="0"/>
              <a:t>Cavity</a:t>
            </a:r>
            <a:endParaRPr lang="en-GB" dirty="0"/>
          </a:p>
        </p:txBody>
      </p:sp>
      <p:sp>
        <p:nvSpPr>
          <p:cNvPr id="56" name="TextBox 55"/>
          <p:cNvSpPr txBox="1"/>
          <p:nvPr/>
        </p:nvSpPr>
        <p:spPr>
          <a:xfrm rot="16200000">
            <a:off x="1309218" y="6110606"/>
            <a:ext cx="415163" cy="369332"/>
          </a:xfrm>
          <a:prstGeom prst="rect">
            <a:avLst/>
          </a:prstGeom>
          <a:noFill/>
        </p:spPr>
        <p:txBody>
          <a:bodyPr wrap="none" rtlCol="0">
            <a:spAutoFit/>
          </a:bodyPr>
          <a:lstStyle/>
          <a:p>
            <a:r>
              <a:rPr lang="en-GB" dirty="0" smtClean="0"/>
              <a:t>Cavity</a:t>
            </a:r>
            <a:endParaRPr lang="en-GB" dirty="0"/>
          </a:p>
        </p:txBody>
      </p:sp>
      <p:sp>
        <p:nvSpPr>
          <p:cNvPr id="57" name="TextBox 56"/>
          <p:cNvSpPr txBox="1"/>
          <p:nvPr/>
        </p:nvSpPr>
        <p:spPr>
          <a:xfrm rot="16200000">
            <a:off x="2429121" y="6149801"/>
            <a:ext cx="415163" cy="369332"/>
          </a:xfrm>
          <a:prstGeom prst="rect">
            <a:avLst/>
          </a:prstGeom>
          <a:noFill/>
        </p:spPr>
        <p:txBody>
          <a:bodyPr wrap="none" rtlCol="0">
            <a:spAutoFit/>
          </a:bodyPr>
          <a:lstStyle/>
          <a:p>
            <a:r>
              <a:rPr lang="en-GB" dirty="0" smtClean="0"/>
              <a:t>Cavity</a:t>
            </a:r>
            <a:endParaRPr lang="en-GB" dirty="0"/>
          </a:p>
        </p:txBody>
      </p:sp>
      <p:sp>
        <p:nvSpPr>
          <p:cNvPr id="58" name="TextBox 57"/>
          <p:cNvSpPr txBox="1"/>
          <p:nvPr/>
        </p:nvSpPr>
        <p:spPr>
          <a:xfrm rot="16200000">
            <a:off x="3994263" y="6149747"/>
            <a:ext cx="415163" cy="369332"/>
          </a:xfrm>
          <a:prstGeom prst="rect">
            <a:avLst/>
          </a:prstGeom>
          <a:noFill/>
        </p:spPr>
        <p:txBody>
          <a:bodyPr wrap="none" rtlCol="0">
            <a:spAutoFit/>
          </a:bodyPr>
          <a:lstStyle/>
          <a:p>
            <a:r>
              <a:rPr lang="en-GB" dirty="0" smtClean="0"/>
              <a:t>Cavity</a:t>
            </a:r>
            <a:endParaRPr lang="en-GB" dirty="0"/>
          </a:p>
        </p:txBody>
      </p:sp>
      <p:cxnSp>
        <p:nvCxnSpPr>
          <p:cNvPr id="59" name="Straight Connector 58"/>
          <p:cNvCxnSpPr/>
          <p:nvPr/>
        </p:nvCxnSpPr>
        <p:spPr>
          <a:xfrm>
            <a:off x="5100502" y="4423507"/>
            <a:ext cx="0" cy="2103911"/>
          </a:xfrm>
          <a:prstGeom prst="line">
            <a:avLst/>
          </a:prstGeom>
          <a:ln w="82550">
            <a:solidFill>
              <a:srgbClr val="FFC000"/>
            </a:solidFil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rot="16200000">
            <a:off x="4654691" y="6152354"/>
            <a:ext cx="415163" cy="369332"/>
          </a:xfrm>
          <a:prstGeom prst="rect">
            <a:avLst/>
          </a:prstGeom>
          <a:noFill/>
        </p:spPr>
        <p:txBody>
          <a:bodyPr wrap="none" rtlCol="0">
            <a:spAutoFit/>
          </a:bodyPr>
          <a:lstStyle/>
          <a:p>
            <a:r>
              <a:rPr lang="en-GB" dirty="0" smtClean="0"/>
              <a:t>Cavity</a:t>
            </a:r>
            <a:endParaRPr lang="en-GB" dirty="0"/>
          </a:p>
        </p:txBody>
      </p:sp>
      <p:sp>
        <p:nvSpPr>
          <p:cNvPr id="14351" name="TextBox 14350"/>
          <p:cNvSpPr txBox="1"/>
          <p:nvPr/>
        </p:nvSpPr>
        <p:spPr>
          <a:xfrm>
            <a:off x="1946258" y="6444044"/>
            <a:ext cx="736099" cy="369332"/>
          </a:xfrm>
          <a:prstGeom prst="rect">
            <a:avLst/>
          </a:prstGeom>
          <a:noFill/>
        </p:spPr>
        <p:txBody>
          <a:bodyPr wrap="none" rtlCol="0">
            <a:spAutoFit/>
          </a:bodyPr>
          <a:lstStyle/>
          <a:p>
            <a:r>
              <a:rPr lang="en-GB" dirty="0" smtClean="0"/>
              <a:t>Space</a:t>
            </a:r>
            <a:endParaRPr lang="en-GB" dirty="0"/>
          </a:p>
        </p:txBody>
      </p:sp>
      <p:pic>
        <p:nvPicPr>
          <p:cNvPr id="63"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9886" y="3717032"/>
            <a:ext cx="3920594" cy="3163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4" name="TextBox 63"/>
          <p:cNvSpPr txBox="1"/>
          <p:nvPr/>
        </p:nvSpPr>
        <p:spPr>
          <a:xfrm>
            <a:off x="7415107" y="4218620"/>
            <a:ext cx="1596565" cy="291170"/>
          </a:xfrm>
          <a:prstGeom prst="rect">
            <a:avLst/>
          </a:prstGeom>
          <a:noFill/>
        </p:spPr>
        <p:txBody>
          <a:bodyPr wrap="square" rtlCol="0">
            <a:spAutoFit/>
          </a:bodyPr>
          <a:lstStyle/>
          <a:p>
            <a:r>
              <a:rPr lang="en-GB" sz="1292" dirty="0">
                <a:solidFill>
                  <a:srgbClr val="FF0000"/>
                </a:solidFill>
              </a:rPr>
              <a:t>Core oscillations</a:t>
            </a:r>
          </a:p>
        </p:txBody>
      </p:sp>
      <p:sp>
        <p:nvSpPr>
          <p:cNvPr id="65" name="TextBox 64"/>
          <p:cNvSpPr txBox="1"/>
          <p:nvPr/>
        </p:nvSpPr>
        <p:spPr>
          <a:xfrm>
            <a:off x="6122204" y="5455660"/>
            <a:ext cx="1955485" cy="291170"/>
          </a:xfrm>
          <a:prstGeom prst="rect">
            <a:avLst/>
          </a:prstGeom>
          <a:noFill/>
        </p:spPr>
        <p:txBody>
          <a:bodyPr wrap="square" rtlCol="0">
            <a:spAutoFit/>
          </a:bodyPr>
          <a:lstStyle/>
          <a:p>
            <a:r>
              <a:rPr lang="en-GB" sz="1292" dirty="0" smtClean="0">
                <a:solidFill>
                  <a:srgbClr val="0000FF"/>
                </a:solidFill>
              </a:rPr>
              <a:t>Traditional approach</a:t>
            </a:r>
            <a:endParaRPr lang="en-GB" sz="1292" dirty="0">
              <a:solidFill>
                <a:srgbClr val="0000FF"/>
              </a:solidFill>
            </a:endParaRPr>
          </a:p>
        </p:txBody>
      </p:sp>
    </p:spTree>
    <p:extLst>
      <p:ext uri="{BB962C8B-B14F-4D97-AF65-F5344CB8AC3E}">
        <p14:creationId xmlns:p14="http://schemas.microsoft.com/office/powerpoint/2010/main" val="2134977980"/>
      </p:ext>
    </p:extLst>
  </p:cSld>
  <p:clrMapOvr>
    <a:masterClrMapping/>
  </p:clrMapOvr>
  <p:transition advClick="0">
    <p:sndAc>
      <p:end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HEKCW Tube</a:t>
            </a:r>
            <a:endParaRPr lang="en-GB" dirty="0"/>
          </a:p>
        </p:txBody>
      </p:sp>
      <p:grpSp>
        <p:nvGrpSpPr>
          <p:cNvPr id="13" name="Group 12"/>
          <p:cNvGrpSpPr/>
          <p:nvPr/>
        </p:nvGrpSpPr>
        <p:grpSpPr>
          <a:xfrm>
            <a:off x="-108520" y="1340768"/>
            <a:ext cx="9145016" cy="5400600"/>
            <a:chOff x="-78715" y="578297"/>
            <a:chExt cx="9867226" cy="5790439"/>
          </a:xfrm>
        </p:grpSpPr>
        <p:sp>
          <p:nvSpPr>
            <p:cNvPr id="5" name="TextBox 4"/>
            <p:cNvSpPr txBox="1"/>
            <p:nvPr/>
          </p:nvSpPr>
          <p:spPr>
            <a:xfrm>
              <a:off x="272480" y="578297"/>
              <a:ext cx="3066714" cy="3266932"/>
            </a:xfrm>
            <a:prstGeom prst="rect">
              <a:avLst/>
            </a:prstGeom>
            <a:solidFill>
              <a:schemeClr val="bg1"/>
            </a:solidFill>
            <a:ln>
              <a:solidFill>
                <a:schemeClr val="tx1"/>
              </a:solidFill>
            </a:ln>
          </p:spPr>
          <p:txBody>
            <a:bodyPr wrap="none" rtlCol="0">
              <a:spAutoFit/>
            </a:bodyPr>
            <a:lstStyle/>
            <a:p>
              <a:r>
                <a:rPr lang="en-GB" sz="1600" dirty="0" smtClean="0">
                  <a:solidFill>
                    <a:srgbClr val="0000FF"/>
                  </a:solidFill>
                </a:rPr>
                <a:t>HEIKA</a:t>
              </a:r>
              <a:r>
                <a:rPr lang="en-GB" sz="1600" dirty="0" smtClean="0"/>
                <a:t>/HEKCW  working team:</a:t>
              </a:r>
            </a:p>
            <a:p>
              <a:pPr marL="400050" indent="-400050">
                <a:buAutoNum type="romanUcPeriod"/>
              </a:pPr>
              <a:r>
                <a:rPr lang="en-GB" sz="1600" dirty="0"/>
                <a:t>I</a:t>
              </a:r>
              <a:r>
                <a:rPr lang="en-GB" sz="1600" dirty="0" smtClean="0"/>
                <a:t>. Syratchev (</a:t>
              </a:r>
              <a:r>
                <a:rPr lang="en-GB" sz="1600" dirty="0" smtClean="0">
                  <a:solidFill>
                    <a:srgbClr val="00B0F0"/>
                  </a:solidFill>
                </a:rPr>
                <a:t>CERN</a:t>
              </a:r>
              <a:r>
                <a:rPr lang="en-GB" sz="1600" dirty="0" smtClean="0"/>
                <a:t>)</a:t>
              </a:r>
            </a:p>
            <a:p>
              <a:pPr marL="400050" indent="-400050">
                <a:buFontTx/>
                <a:buAutoNum type="romanUcPeriod"/>
              </a:pPr>
              <a:r>
                <a:rPr lang="en-GB" sz="1600" dirty="0"/>
                <a:t>C. Lingwood (</a:t>
              </a:r>
              <a:r>
                <a:rPr lang="en-GB" sz="1600" dirty="0">
                  <a:solidFill>
                    <a:srgbClr val="00B050"/>
                  </a:solidFill>
                </a:rPr>
                <a:t>Lancaster</a:t>
              </a:r>
              <a:r>
                <a:rPr lang="en-GB" sz="1600" dirty="0"/>
                <a:t>)</a:t>
              </a:r>
            </a:p>
            <a:p>
              <a:pPr marL="400050" indent="-400050">
                <a:buFontTx/>
                <a:buAutoNum type="romanUcPeriod"/>
              </a:pPr>
              <a:r>
                <a:rPr lang="en-GB" sz="1600" dirty="0" smtClean="0"/>
                <a:t>G. Burt </a:t>
              </a:r>
              <a:r>
                <a:rPr lang="en-GB" sz="1600" dirty="0"/>
                <a:t>(</a:t>
              </a:r>
              <a:r>
                <a:rPr lang="en-GB" sz="1600" dirty="0">
                  <a:solidFill>
                    <a:srgbClr val="00B050"/>
                  </a:solidFill>
                </a:rPr>
                <a:t>Lancaster</a:t>
              </a:r>
              <a:r>
                <a:rPr lang="en-GB" sz="1600" dirty="0" smtClean="0"/>
                <a:t>)</a:t>
              </a:r>
            </a:p>
            <a:p>
              <a:pPr marL="400050" indent="-400050">
                <a:buFontTx/>
                <a:buAutoNum type="romanUcPeriod"/>
              </a:pPr>
              <a:r>
                <a:rPr lang="en-GB" sz="1600" dirty="0" smtClean="0"/>
                <a:t>D. Constable (</a:t>
              </a:r>
              <a:r>
                <a:rPr lang="en-GB" sz="1600" dirty="0" smtClean="0">
                  <a:solidFill>
                    <a:srgbClr val="00B050"/>
                  </a:solidFill>
                </a:rPr>
                <a:t>Lancaster</a:t>
              </a:r>
              <a:r>
                <a:rPr lang="en-GB" sz="1600" dirty="0" smtClean="0"/>
                <a:t>)</a:t>
              </a:r>
            </a:p>
            <a:p>
              <a:pPr marL="400050" indent="-400050">
                <a:buFontTx/>
                <a:buAutoNum type="romanUcPeriod"/>
              </a:pPr>
              <a:r>
                <a:rPr lang="en-GB" sz="1600" dirty="0" smtClean="0"/>
                <a:t>V. Hill </a:t>
              </a:r>
              <a:r>
                <a:rPr lang="en-GB" sz="1600" dirty="0"/>
                <a:t>(</a:t>
              </a:r>
              <a:r>
                <a:rPr lang="en-GB" sz="1600" dirty="0">
                  <a:solidFill>
                    <a:srgbClr val="00B050"/>
                  </a:solidFill>
                </a:rPr>
                <a:t>Lancaster</a:t>
              </a:r>
              <a:r>
                <a:rPr lang="en-GB" sz="1600" dirty="0" smtClean="0"/>
                <a:t>)</a:t>
              </a:r>
            </a:p>
            <a:p>
              <a:pPr marL="400050" indent="-400050">
                <a:buAutoNum type="romanUcPeriod"/>
              </a:pPr>
              <a:r>
                <a:rPr lang="en-GB" sz="1600" dirty="0" smtClean="0"/>
                <a:t>R. </a:t>
              </a:r>
              <a:r>
                <a:rPr lang="en-GB" sz="1600" dirty="0" err="1" smtClean="0"/>
                <a:t>Marchesin</a:t>
              </a:r>
              <a:r>
                <a:rPr lang="en-GB" sz="1600" dirty="0" smtClean="0"/>
                <a:t> (</a:t>
              </a:r>
              <a:r>
                <a:rPr lang="en-GB" sz="1600" dirty="0" smtClean="0">
                  <a:solidFill>
                    <a:srgbClr val="FFC000"/>
                  </a:solidFill>
                </a:rPr>
                <a:t>Thales</a:t>
              </a:r>
              <a:r>
                <a:rPr lang="en-GB" sz="1600" dirty="0" smtClean="0"/>
                <a:t>)</a:t>
              </a:r>
            </a:p>
            <a:p>
              <a:pPr marL="400050" indent="-400050">
                <a:buAutoNum type="romanUcPeriod"/>
              </a:pPr>
              <a:r>
                <a:rPr lang="en-GB" sz="1600" dirty="0" smtClean="0"/>
                <a:t>Q. </a:t>
              </a:r>
              <a:r>
                <a:rPr lang="en-GB" sz="1600" dirty="0" err="1" smtClean="0"/>
                <a:t>Vuillemin</a:t>
              </a:r>
              <a:r>
                <a:rPr lang="en-GB" sz="1600" dirty="0" smtClean="0"/>
                <a:t> (</a:t>
              </a:r>
              <a:r>
                <a:rPr lang="en-GB" sz="1600" dirty="0" smtClean="0">
                  <a:solidFill>
                    <a:srgbClr val="FFC000"/>
                  </a:solidFill>
                </a:rPr>
                <a:t>Thales</a:t>
              </a:r>
              <a:r>
                <a:rPr lang="en-GB" sz="1600" dirty="0" smtClean="0"/>
                <a:t>/</a:t>
              </a:r>
              <a:r>
                <a:rPr lang="en-GB" sz="1600" dirty="0" smtClean="0">
                  <a:solidFill>
                    <a:srgbClr val="0000FF"/>
                  </a:solidFill>
                </a:rPr>
                <a:t>CERN</a:t>
              </a:r>
              <a:r>
                <a:rPr lang="en-GB" sz="1600" dirty="0" smtClean="0"/>
                <a:t>)</a:t>
              </a:r>
            </a:p>
            <a:p>
              <a:pPr marL="400050" indent="-400050">
                <a:buAutoNum type="romanUcPeriod"/>
              </a:pPr>
              <a:r>
                <a:rPr lang="en-GB" sz="1600" dirty="0" smtClean="0"/>
                <a:t>A. Baikov (</a:t>
              </a:r>
              <a:r>
                <a:rPr lang="en-GB" sz="1600" dirty="0" smtClean="0">
                  <a:solidFill>
                    <a:srgbClr val="00B050"/>
                  </a:solidFill>
                </a:rPr>
                <a:t>MUFA</a:t>
              </a:r>
              <a:r>
                <a:rPr lang="en-GB" sz="1600" dirty="0" smtClean="0"/>
                <a:t>)</a:t>
              </a:r>
            </a:p>
            <a:p>
              <a:pPr marL="400050" indent="-400050">
                <a:buAutoNum type="romanUcPeriod"/>
              </a:pPr>
              <a:r>
                <a:rPr lang="en-GB" sz="1600" dirty="0" smtClean="0"/>
                <a:t>I. Guzilov (</a:t>
              </a:r>
              <a:r>
                <a:rPr lang="en-GB" sz="1600" dirty="0" smtClean="0">
                  <a:solidFill>
                    <a:srgbClr val="FFC000"/>
                  </a:solidFill>
                </a:rPr>
                <a:t>VDBT</a:t>
              </a:r>
              <a:r>
                <a:rPr lang="en-GB" sz="1600" dirty="0" smtClean="0"/>
                <a:t>)</a:t>
              </a:r>
            </a:p>
            <a:p>
              <a:pPr marL="400050" indent="-400050">
                <a:buAutoNum type="romanUcPeriod"/>
              </a:pPr>
              <a:r>
                <a:rPr lang="en-GB" sz="1600" dirty="0" smtClean="0"/>
                <a:t>C. </a:t>
              </a:r>
              <a:r>
                <a:rPr lang="en-GB" sz="1600" dirty="0"/>
                <a:t>M</a:t>
              </a:r>
              <a:r>
                <a:rPr lang="en-GB" sz="1600" dirty="0" smtClean="0"/>
                <a:t>arrelli (</a:t>
              </a:r>
              <a:r>
                <a:rPr lang="en-GB" sz="1600" dirty="0" smtClean="0">
                  <a:solidFill>
                    <a:srgbClr val="00B0F0"/>
                  </a:solidFill>
                </a:rPr>
                <a:t>ESS</a:t>
              </a:r>
              <a:r>
                <a:rPr lang="en-GB" sz="1600" dirty="0" smtClean="0"/>
                <a:t>)</a:t>
              </a:r>
            </a:p>
            <a:p>
              <a:pPr marL="400050" indent="-400050">
                <a:buAutoNum type="romanUcPeriod"/>
              </a:pPr>
              <a:r>
                <a:rPr lang="en-GB" sz="1600" dirty="0"/>
                <a:t>R</a:t>
              </a:r>
              <a:r>
                <a:rPr lang="en-GB" sz="1600" dirty="0" smtClean="0"/>
                <a:t>. </a:t>
              </a:r>
              <a:r>
                <a:rPr lang="en-GB" sz="1600" dirty="0" err="1" smtClean="0"/>
                <a:t>Kowalczyk</a:t>
              </a:r>
              <a:r>
                <a:rPr lang="en-GB" sz="1600" dirty="0" smtClean="0"/>
                <a:t> (</a:t>
              </a:r>
              <a:r>
                <a:rPr lang="en-GB" sz="1600" dirty="0" smtClean="0">
                  <a:solidFill>
                    <a:srgbClr val="FFC000"/>
                  </a:solidFill>
                </a:rPr>
                <a:t>L-3com</a:t>
              </a:r>
              <a:r>
                <a:rPr lang="en-GB" sz="1600" dirty="0" smtClean="0"/>
                <a:t>) </a:t>
              </a:r>
              <a:endParaRPr lang="en-GB" sz="1600" dirty="0"/>
            </a:p>
          </p:txBody>
        </p:sp>
        <p:pic>
          <p:nvPicPr>
            <p:cNvPr id="6" name="Picture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715" y="4020115"/>
              <a:ext cx="2664296" cy="2348621"/>
            </a:xfrm>
            <a:prstGeom prst="rect">
              <a:avLst/>
            </a:prstGeom>
          </p:spPr>
        </p:pic>
        <p:sp>
          <p:nvSpPr>
            <p:cNvPr id="7" name="TextBox 6"/>
            <p:cNvSpPr txBox="1"/>
            <p:nvPr/>
          </p:nvSpPr>
          <p:spPr>
            <a:xfrm>
              <a:off x="1965570" y="4026886"/>
              <a:ext cx="1517723" cy="461665"/>
            </a:xfrm>
            <a:prstGeom prst="rect">
              <a:avLst/>
            </a:prstGeom>
            <a:noFill/>
          </p:spPr>
          <p:txBody>
            <a:bodyPr wrap="none" rtlCol="0">
              <a:spAutoFit/>
            </a:bodyPr>
            <a:lstStyle/>
            <a:p>
              <a:r>
                <a:rPr lang="en-GB" sz="1200" dirty="0" smtClean="0"/>
                <a:t>16 beams MBK cavity</a:t>
              </a:r>
            </a:p>
            <a:p>
              <a:r>
                <a:rPr lang="en-GB" sz="1200" dirty="0" smtClean="0"/>
                <a:t>R/Q = 22 Ohm/beam</a:t>
              </a:r>
              <a:endParaRPr lang="en-GB" sz="1200"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1587" y="3280502"/>
              <a:ext cx="6266924" cy="3012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602597" y="887120"/>
              <a:ext cx="3248460" cy="2573947"/>
            </a:xfrm>
            <a:prstGeom prst="rect">
              <a:avLst/>
            </a:prstGeom>
            <a:noFill/>
          </p:spPr>
          <p:txBody>
            <a:bodyPr wrap="none" rtlCol="0">
              <a:spAutoFit/>
            </a:bodyPr>
            <a:lstStyle/>
            <a:p>
              <a:r>
                <a:rPr lang="en-GB" sz="2400" dirty="0" smtClean="0"/>
                <a:t>Tube parameters:</a:t>
              </a:r>
              <a:endParaRPr lang="en-GB" dirty="0" smtClean="0"/>
            </a:p>
            <a:p>
              <a:pPr marL="285750" indent="-285750">
                <a:buFont typeface="Arial" panose="020B0604020202020204" pitchFamily="34" charset="0"/>
                <a:buChar char="•"/>
              </a:pPr>
              <a:r>
                <a:rPr lang="en-GB" dirty="0" smtClean="0"/>
                <a:t>1.5MW</a:t>
              </a:r>
            </a:p>
            <a:p>
              <a:pPr marL="285750" indent="-285750">
                <a:buFont typeface="Arial" panose="020B0604020202020204" pitchFamily="34" charset="0"/>
                <a:buChar char="•"/>
              </a:pPr>
              <a:r>
                <a:rPr lang="en-GB" dirty="0" smtClean="0"/>
                <a:t>Voltage: </a:t>
              </a:r>
              <a:r>
                <a:rPr lang="en-GB" dirty="0" smtClean="0">
                  <a:solidFill>
                    <a:srgbClr val="92D050"/>
                  </a:solidFill>
                </a:rPr>
                <a:t>40 kV</a:t>
              </a:r>
            </a:p>
            <a:p>
              <a:pPr marL="285750" indent="-285750">
                <a:buFont typeface="Arial" panose="020B0604020202020204" pitchFamily="34" charset="0"/>
                <a:buChar char="•"/>
              </a:pPr>
              <a:r>
                <a:rPr lang="en-GB" dirty="0" smtClean="0"/>
                <a:t>Total current: 42A</a:t>
              </a:r>
            </a:p>
            <a:p>
              <a:pPr marL="285750" indent="-285750">
                <a:buFont typeface="Arial" panose="020B0604020202020204" pitchFamily="34" charset="0"/>
                <a:buChar char="•"/>
              </a:pPr>
              <a:r>
                <a:rPr lang="en-GB" dirty="0" smtClean="0"/>
                <a:t>N beams: 16</a:t>
              </a:r>
            </a:p>
            <a:p>
              <a:pPr marL="285750" indent="-285750">
                <a:buFont typeface="Arial" panose="020B0604020202020204" pitchFamily="34" charset="0"/>
                <a:buChar char="•"/>
              </a:pPr>
              <a:r>
                <a:rPr lang="en-GB" dirty="0" smtClean="0"/>
                <a:t>µK/beamx10</a:t>
              </a:r>
              <a:r>
                <a:rPr lang="en-GB" baseline="30000" dirty="0" smtClean="0"/>
                <a:t>6</a:t>
              </a:r>
              <a:r>
                <a:rPr lang="en-GB" dirty="0" smtClean="0"/>
                <a:t> : </a:t>
              </a:r>
              <a:r>
                <a:rPr lang="en-GB" dirty="0" smtClean="0">
                  <a:solidFill>
                    <a:srgbClr val="92D050"/>
                  </a:solidFill>
                </a:rPr>
                <a:t>0.33</a:t>
              </a:r>
              <a:r>
                <a:rPr lang="en-GB" dirty="0" smtClean="0"/>
                <a:t> </a:t>
              </a:r>
            </a:p>
            <a:p>
              <a:pPr marL="285750" indent="-285750">
                <a:buFont typeface="Arial" panose="020B0604020202020204" pitchFamily="34" charset="0"/>
                <a:buChar char="•"/>
              </a:pPr>
              <a:r>
                <a:rPr lang="en-GB" dirty="0" smtClean="0"/>
                <a:t>N cavities: 7</a:t>
              </a:r>
            </a:p>
            <a:p>
              <a:pPr marL="285750" indent="-285750">
                <a:buFont typeface="Arial" panose="020B0604020202020204" pitchFamily="34" charset="0"/>
                <a:buChar char="•"/>
              </a:pPr>
              <a:r>
                <a:rPr lang="en-GB" dirty="0" smtClean="0"/>
                <a:t>Bunching method #1: COM</a:t>
              </a:r>
              <a:endParaRPr lang="en-GB" dirty="0"/>
            </a:p>
          </p:txBody>
        </p:sp>
        <p:grpSp>
          <p:nvGrpSpPr>
            <p:cNvPr id="10" name="Group 9"/>
            <p:cNvGrpSpPr/>
            <p:nvPr/>
          </p:nvGrpSpPr>
          <p:grpSpPr>
            <a:xfrm>
              <a:off x="6393160" y="802636"/>
              <a:ext cx="3093969" cy="1859645"/>
              <a:chOff x="6393160" y="578297"/>
              <a:chExt cx="3093969" cy="1859645"/>
            </a:xfrm>
          </p:grpSpPr>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3160" y="578297"/>
                <a:ext cx="3093969" cy="15289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rot="5400000">
                <a:off x="7580431" y="1861887"/>
                <a:ext cx="813556" cy="338554"/>
              </a:xfrm>
              <a:prstGeom prst="rect">
                <a:avLst/>
              </a:prstGeom>
              <a:solidFill>
                <a:schemeClr val="bg1"/>
              </a:solidFill>
              <a:ln>
                <a:solidFill>
                  <a:schemeClr val="tx2">
                    <a:lumMod val="60000"/>
                    <a:lumOff val="40000"/>
                  </a:schemeClr>
                </a:solidFill>
              </a:ln>
            </p:spPr>
            <p:txBody>
              <a:bodyPr wrap="none" rtlCol="0">
                <a:spAutoFit/>
              </a:bodyPr>
              <a:lstStyle/>
              <a:p>
                <a:r>
                  <a:rPr lang="en-GB" sz="1600" b="1" dirty="0" smtClean="0">
                    <a:solidFill>
                      <a:schemeClr val="accent1">
                        <a:lumMod val="60000"/>
                        <a:lumOff val="40000"/>
                      </a:schemeClr>
                    </a:solidFill>
                  </a:rPr>
                  <a:t>HEKCW</a:t>
                </a:r>
                <a:endParaRPr lang="en-GB" sz="1600" b="1" dirty="0">
                  <a:solidFill>
                    <a:schemeClr val="accent1">
                      <a:lumMod val="60000"/>
                      <a:lumOff val="40000"/>
                    </a:schemeClr>
                  </a:solidFill>
                </a:endParaRPr>
              </a:p>
            </p:txBody>
          </p:sp>
        </p:grpSp>
      </p:grpSp>
    </p:spTree>
    <p:extLst>
      <p:ext uri="{BB962C8B-B14F-4D97-AF65-F5344CB8AC3E}">
        <p14:creationId xmlns:p14="http://schemas.microsoft.com/office/powerpoint/2010/main" val="3397965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PIC Simulation complexities</a:t>
            </a:r>
            <a:endParaRPr lang="en-GB" dirty="0"/>
          </a:p>
        </p:txBody>
      </p:sp>
      <p:sp>
        <p:nvSpPr>
          <p:cNvPr id="3" name="Text Placeholder 2"/>
          <p:cNvSpPr>
            <a:spLocks noGrp="1"/>
          </p:cNvSpPr>
          <p:nvPr>
            <p:ph type="body" sz="quarter" idx="14"/>
          </p:nvPr>
        </p:nvSpPr>
        <p:spPr/>
        <p:txBody>
          <a:bodyPr/>
          <a:lstStyle/>
          <a:p>
            <a:r>
              <a:rPr lang="en-GB" dirty="0" smtClean="0"/>
              <a:t>Working in 2D for speed</a:t>
            </a:r>
            <a:endParaRPr lang="en-GB" dirty="0"/>
          </a:p>
          <a:p>
            <a:r>
              <a:rPr lang="en-GB" dirty="0" smtClean="0"/>
              <a:t>Coaxial cavity </a:t>
            </a:r>
            <a:r>
              <a:rPr lang="en-GB" dirty="0" smtClean="0"/>
              <a:t>not possible in 2D</a:t>
            </a:r>
          </a:p>
          <a:p>
            <a:r>
              <a:rPr lang="en-GB" dirty="0" smtClean="0"/>
              <a:t>It </a:t>
            </a:r>
            <a:r>
              <a:rPr lang="en-GB" dirty="0" smtClean="0"/>
              <a:t>is not possible to get a re-entrant cavity to replace the coax cavity </a:t>
            </a:r>
            <a:endParaRPr lang="en-GB" dirty="0" smtClean="0"/>
          </a:p>
          <a:p>
            <a:r>
              <a:rPr lang="en-GB" dirty="0" smtClean="0"/>
              <a:t>R/Q </a:t>
            </a:r>
            <a:r>
              <a:rPr lang="en-GB" dirty="0" smtClean="0"/>
              <a:t>cannot be reached with beam pipe parameters </a:t>
            </a:r>
            <a:r>
              <a:rPr lang="en-GB" dirty="0" smtClean="0"/>
              <a:t>(353 </a:t>
            </a:r>
            <a:r>
              <a:rPr lang="en-GB" dirty="0" smtClean="0"/>
              <a:t>Ohm</a:t>
            </a:r>
            <a:r>
              <a:rPr lang="en-GB" dirty="0" smtClean="0"/>
              <a:t>)</a:t>
            </a:r>
            <a:endParaRPr lang="en-GB" dirty="0" smtClean="0"/>
          </a:p>
          <a:p>
            <a:endParaRPr lang="en-GB" dirty="0"/>
          </a:p>
          <a:p>
            <a:r>
              <a:rPr lang="en-GB" dirty="0" smtClean="0"/>
              <a:t>Use GSP technique to </a:t>
            </a:r>
            <a:r>
              <a:rPr lang="en-GB" dirty="0"/>
              <a:t>translate </a:t>
            </a:r>
            <a:r>
              <a:rPr lang="en-GB" dirty="0" smtClean="0"/>
              <a:t>tube through </a:t>
            </a:r>
            <a:r>
              <a:rPr lang="en-GB" dirty="0"/>
              <a:t>generic </a:t>
            </a:r>
            <a:r>
              <a:rPr lang="en-GB" dirty="0" smtClean="0"/>
              <a:t>parameters while keeping bunching “equivalent</a:t>
            </a:r>
            <a:r>
              <a:rPr lang="en-GB" dirty="0" smtClean="0"/>
              <a:t>”:</a:t>
            </a:r>
            <a:endParaRPr lang="en-GB" dirty="0" smtClean="0"/>
          </a:p>
          <a:p>
            <a:pPr lvl="1"/>
            <a:r>
              <a:rPr lang="en-GB" dirty="0" smtClean="0"/>
              <a:t>In this case move to higher voltage to lower R/Q</a:t>
            </a:r>
          </a:p>
          <a:p>
            <a:pPr lvl="2"/>
            <a:r>
              <a:rPr lang="en-GB" dirty="0" smtClean="0"/>
              <a:t>Required R/Q </a:t>
            </a:r>
            <a:r>
              <a:rPr lang="en-GB" dirty="0" smtClean="0"/>
              <a:t>is now 182 </a:t>
            </a:r>
            <a:r>
              <a:rPr lang="en-GB" dirty="0" smtClean="0"/>
              <a:t>Ohm (easy)</a:t>
            </a:r>
          </a:p>
          <a:p>
            <a:pPr lvl="1"/>
            <a:r>
              <a:rPr lang="en-GB" dirty="0" smtClean="0"/>
              <a:t>Results should be equally applicable</a:t>
            </a:r>
          </a:p>
          <a:p>
            <a:endParaRPr lang="en-GB" dirty="0"/>
          </a:p>
          <a:p>
            <a:endParaRPr lang="en-GB" dirty="0"/>
          </a:p>
        </p:txBody>
      </p:sp>
    </p:spTree>
    <p:extLst>
      <p:ext uri="{BB962C8B-B14F-4D97-AF65-F5344CB8AC3E}">
        <p14:creationId xmlns:p14="http://schemas.microsoft.com/office/powerpoint/2010/main" val="29818202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Initial Proposed Structures</a:t>
            </a:r>
            <a:br>
              <a:rPr lang="en-GB" dirty="0" smtClean="0"/>
            </a:br>
            <a:r>
              <a:rPr lang="en-US" sz="2400" b="1" dirty="0" smtClean="0"/>
              <a:t>A </a:t>
            </a:r>
            <a:r>
              <a:rPr lang="en-US" sz="2400" b="1" dirty="0" err="1"/>
              <a:t>Baikov</a:t>
            </a:r>
            <a:endParaRPr lang="en-US" sz="2400" b="1" dirty="0"/>
          </a:p>
        </p:txBody>
      </p:sp>
      <p:sp>
        <p:nvSpPr>
          <p:cNvPr id="3" name="Text Placeholder 2"/>
          <p:cNvSpPr>
            <a:spLocks noGrp="1"/>
          </p:cNvSpPr>
          <p:nvPr>
            <p:ph type="body" sz="quarter" idx="14"/>
          </p:nvPr>
        </p:nvSpPr>
        <p:spPr/>
        <p:txBody>
          <a:bodyPr/>
          <a:lstStyle/>
          <a:p>
            <a:endParaRPr lang="en-GB" dirty="0"/>
          </a:p>
        </p:txBody>
      </p:sp>
      <p:grpSp>
        <p:nvGrpSpPr>
          <p:cNvPr id="15" name="Group 14"/>
          <p:cNvGrpSpPr/>
          <p:nvPr/>
        </p:nvGrpSpPr>
        <p:grpSpPr>
          <a:xfrm>
            <a:off x="200473" y="1772816"/>
            <a:ext cx="8764016" cy="4950296"/>
            <a:chOff x="200472" y="978223"/>
            <a:chExt cx="9208317" cy="5528866"/>
          </a:xfrm>
        </p:grpSpPr>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93" t="5803" r="1676" b="36582"/>
            <a:stretch/>
          </p:blipFill>
          <p:spPr bwMode="auto">
            <a:xfrm>
              <a:off x="200472" y="1206757"/>
              <a:ext cx="4464496" cy="2122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44488" y="990733"/>
              <a:ext cx="3543599" cy="307777"/>
            </a:xfrm>
            <a:prstGeom prst="rect">
              <a:avLst/>
            </a:prstGeom>
            <a:noFill/>
          </p:spPr>
          <p:txBody>
            <a:bodyPr wrap="none" rtlCol="0">
              <a:spAutoFit/>
            </a:bodyPr>
            <a:lstStyle/>
            <a:p>
              <a:r>
                <a:rPr lang="en-GB" sz="1400" dirty="0" smtClean="0"/>
                <a:t>HEKCW #11-02 (highest efficiency)    </a:t>
              </a:r>
              <a:r>
                <a:rPr lang="en-GB" sz="1400" dirty="0" smtClean="0">
                  <a:sym typeface="Symbol"/>
                </a:rPr>
                <a:t>=</a:t>
              </a:r>
              <a:r>
                <a:rPr lang="en-GB" sz="1400" dirty="0" smtClean="0"/>
                <a:t> 90.1%</a:t>
              </a:r>
              <a:endParaRPr lang="en-GB" sz="1400" dirty="0"/>
            </a:p>
          </p:txBody>
        </p:sp>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77" t="5439" r="2054" b="36705"/>
            <a:stretch/>
          </p:blipFill>
          <p:spPr bwMode="auto">
            <a:xfrm>
              <a:off x="4916838" y="1184242"/>
              <a:ext cx="4457604" cy="2145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958491" y="978223"/>
              <a:ext cx="4276812" cy="307777"/>
            </a:xfrm>
            <a:prstGeom prst="rect">
              <a:avLst/>
            </a:prstGeom>
            <a:noFill/>
          </p:spPr>
          <p:txBody>
            <a:bodyPr wrap="none" rtlCol="0">
              <a:spAutoFit/>
            </a:bodyPr>
            <a:lstStyle/>
            <a:p>
              <a:r>
                <a:rPr lang="en-GB" sz="1400" dirty="0" smtClean="0"/>
                <a:t>HEKCW #11-07 (‘cleanest’ phase trajectories)    </a:t>
              </a:r>
              <a:r>
                <a:rPr lang="en-GB" sz="1400" dirty="0" smtClean="0">
                  <a:sym typeface="Symbol"/>
                </a:rPr>
                <a:t>=</a:t>
              </a:r>
              <a:r>
                <a:rPr lang="en-GB" sz="1400" dirty="0" smtClean="0"/>
                <a:t>89.2%</a:t>
              </a:r>
              <a:endParaRPr lang="en-GB" sz="1400" dirty="0"/>
            </a:p>
          </p:txBody>
        </p:sp>
        <p:pic>
          <p:nvPicPr>
            <p:cNvPr id="1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32663"/>
            <a:stretch/>
          </p:blipFill>
          <p:spPr bwMode="auto">
            <a:xfrm>
              <a:off x="5066122" y="3914801"/>
              <a:ext cx="4342667"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8414110" y="3607024"/>
              <a:ext cx="870751" cy="307777"/>
            </a:xfrm>
            <a:prstGeom prst="rect">
              <a:avLst/>
            </a:prstGeom>
          </p:spPr>
          <p:txBody>
            <a:bodyPr wrap="none">
              <a:spAutoFit/>
            </a:bodyPr>
            <a:lstStyle/>
            <a:p>
              <a:r>
                <a:rPr lang="en-GB" sz="1400" dirty="0">
                  <a:sym typeface="Symbol"/>
                </a:rPr>
                <a:t>=</a:t>
              </a:r>
              <a:r>
                <a:rPr lang="en-GB" sz="1400" dirty="0"/>
                <a:t> </a:t>
              </a:r>
              <a:r>
                <a:rPr lang="en-GB" sz="1400" dirty="0" smtClean="0"/>
                <a:t>88.5%</a:t>
              </a:r>
              <a:endParaRPr lang="en-GB" sz="1400" dirty="0"/>
            </a:p>
          </p:txBody>
        </p:sp>
        <p:sp>
          <p:nvSpPr>
            <p:cNvPr id="12" name="TextBox 11"/>
            <p:cNvSpPr txBox="1"/>
            <p:nvPr/>
          </p:nvSpPr>
          <p:spPr>
            <a:xfrm>
              <a:off x="1794314" y="3341558"/>
              <a:ext cx="5251053" cy="307777"/>
            </a:xfrm>
            <a:prstGeom prst="rect">
              <a:avLst/>
            </a:prstGeom>
            <a:noFill/>
          </p:spPr>
          <p:txBody>
            <a:bodyPr wrap="none" rtlCol="0">
              <a:spAutoFit/>
            </a:bodyPr>
            <a:lstStyle/>
            <a:p>
              <a:r>
                <a:rPr lang="en-GB" sz="1400" dirty="0" smtClean="0"/>
                <a:t>High efficiency confirmed by another non-commercial 1D code AJDisk</a:t>
              </a:r>
              <a:endParaRPr lang="en-GB" sz="1400" dirty="0"/>
            </a:p>
          </p:txBody>
        </p:sp>
        <p:pic>
          <p:nvPicPr>
            <p:cNvPr id="1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507" y="3911555"/>
              <a:ext cx="4407658" cy="2595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3740152" y="3609457"/>
              <a:ext cx="870751" cy="307777"/>
            </a:xfrm>
            <a:prstGeom prst="rect">
              <a:avLst/>
            </a:prstGeom>
          </p:spPr>
          <p:txBody>
            <a:bodyPr wrap="none">
              <a:spAutoFit/>
            </a:bodyPr>
            <a:lstStyle/>
            <a:p>
              <a:r>
                <a:rPr lang="en-GB" sz="1400" dirty="0">
                  <a:sym typeface="Symbol"/>
                </a:rPr>
                <a:t>=</a:t>
              </a:r>
              <a:r>
                <a:rPr lang="en-GB" sz="1400" dirty="0"/>
                <a:t> </a:t>
              </a:r>
              <a:r>
                <a:rPr lang="en-GB" sz="1400" dirty="0" smtClean="0"/>
                <a:t>88.0%</a:t>
              </a:r>
              <a:endParaRPr lang="en-GB" sz="1400" dirty="0"/>
            </a:p>
          </p:txBody>
        </p:sp>
      </p:grpSp>
      <p:sp>
        <p:nvSpPr>
          <p:cNvPr id="4" name="TextBox 3"/>
          <p:cNvSpPr txBox="1"/>
          <p:nvPr/>
        </p:nvSpPr>
        <p:spPr>
          <a:xfrm rot="1472706">
            <a:off x="542104" y="2947116"/>
            <a:ext cx="8229240" cy="1862048"/>
          </a:xfrm>
          <a:prstGeom prst="rect">
            <a:avLst/>
          </a:prstGeom>
          <a:noFill/>
        </p:spPr>
        <p:txBody>
          <a:bodyPr wrap="none" rtlCol="0">
            <a:spAutoFit/>
          </a:bodyPr>
          <a:lstStyle/>
          <a:p>
            <a:r>
              <a:rPr lang="en-GB" sz="11500" dirty="0" smtClean="0">
                <a:solidFill>
                  <a:srgbClr val="FF0000"/>
                </a:solidFill>
              </a:rPr>
              <a:t>PIC Unstable!</a:t>
            </a:r>
            <a:endParaRPr lang="en-GB" sz="11500" dirty="0">
              <a:solidFill>
                <a:srgbClr val="FF0000"/>
              </a:solidFill>
            </a:endParaRPr>
          </a:p>
        </p:txBody>
      </p:sp>
    </p:spTree>
    <p:extLst>
      <p:ext uri="{BB962C8B-B14F-4D97-AF65-F5344CB8AC3E}">
        <p14:creationId xmlns:p14="http://schemas.microsoft.com/office/powerpoint/2010/main" val="3993479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464" y="518877"/>
            <a:ext cx="6768752" cy="1152128"/>
          </a:xfrm>
        </p:spPr>
        <p:txBody>
          <a:bodyPr/>
          <a:lstStyle/>
          <a:p>
            <a:r>
              <a:rPr lang="en-GB" dirty="0" smtClean="0"/>
              <a:t>Candidate Structure #</a:t>
            </a:r>
            <a:r>
              <a:rPr lang="en-US" dirty="0" smtClean="0"/>
              <a:t>08-01</a:t>
            </a:r>
            <a:br>
              <a:rPr lang="en-US" dirty="0" smtClean="0"/>
            </a:br>
            <a:r>
              <a:rPr lang="en-US" sz="2400" b="1" dirty="0"/>
              <a:t>A </a:t>
            </a:r>
            <a:r>
              <a:rPr lang="en-US" sz="2400" b="1" dirty="0" err="1"/>
              <a:t>Baikov</a:t>
            </a:r>
            <a:endParaRPr lang="en-GB" sz="2400" dirty="0"/>
          </a:p>
        </p:txBody>
      </p:sp>
      <p:pic>
        <p:nvPicPr>
          <p:cNvPr id="7" name="Picture 6"/>
          <p:cNvPicPr>
            <a:picLocks noChangeAspect="1"/>
          </p:cNvPicPr>
          <p:nvPr/>
        </p:nvPicPr>
        <p:blipFill>
          <a:blip r:embed="rId2"/>
          <a:stretch>
            <a:fillRect/>
          </a:stretch>
        </p:blipFill>
        <p:spPr>
          <a:xfrm>
            <a:off x="7063720" y="1201257"/>
            <a:ext cx="1541531" cy="329193"/>
          </a:xfrm>
          <a:prstGeom prst="rect">
            <a:avLst/>
          </a:prstGeom>
        </p:spPr>
      </p:pic>
      <p:sp>
        <p:nvSpPr>
          <p:cNvPr id="21" name="Rectangle 20"/>
          <p:cNvSpPr/>
          <p:nvPr/>
        </p:nvSpPr>
        <p:spPr>
          <a:xfrm>
            <a:off x="269974" y="1753220"/>
            <a:ext cx="8622505" cy="1631216"/>
          </a:xfrm>
          <a:prstGeom prst="rect">
            <a:avLst/>
          </a:prstGeom>
        </p:spPr>
        <p:txBody>
          <a:bodyPr wrap="square">
            <a:spAutoFit/>
          </a:bodyPr>
          <a:lstStyle/>
          <a:p>
            <a:pPr marL="285750" indent="-285750">
              <a:buFont typeface="Arial" panose="020B0604020202020204" pitchFamily="34" charset="0"/>
              <a:buChar char="•"/>
            </a:pPr>
            <a:r>
              <a:rPr lang="en-US" sz="2000" dirty="0" smtClean="0"/>
              <a:t>Learnt lessons to produce the first ‘robust’ (2D) design 87% in </a:t>
            </a:r>
            <a:r>
              <a:rPr lang="en-US" sz="2000" dirty="0" err="1" smtClean="0"/>
              <a:t>Klypwin</a:t>
            </a:r>
            <a:r>
              <a:rPr lang="en-US" sz="2000" dirty="0" smtClean="0"/>
              <a:t>, 82% in Klys2D</a:t>
            </a:r>
            <a:endParaRPr lang="en-US" sz="2000" dirty="0"/>
          </a:p>
          <a:p>
            <a:pPr marL="285750" indent="-285750">
              <a:buFont typeface="Arial" panose="020B0604020202020204" pitchFamily="34" charset="0"/>
              <a:buChar char="•"/>
            </a:pPr>
            <a:r>
              <a:rPr lang="en-GB" sz="2000" dirty="0"/>
              <a:t>No overtaking - Larger cavity F separation – 8 cavities (from 7)</a:t>
            </a:r>
          </a:p>
          <a:p>
            <a:endParaRPr lang="en-US" sz="2000" dirty="0" smtClean="0"/>
          </a:p>
          <a:p>
            <a:endParaRPr lang="en-GB" sz="2000" dirty="0"/>
          </a:p>
        </p:txBody>
      </p:sp>
      <p:sp>
        <p:nvSpPr>
          <p:cNvPr id="25" name="Rectangle 24"/>
          <p:cNvSpPr/>
          <p:nvPr/>
        </p:nvSpPr>
        <p:spPr>
          <a:xfrm>
            <a:off x="354684" y="3830257"/>
            <a:ext cx="377948" cy="291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a:stretch>
            <a:fillRect/>
          </a:stretch>
        </p:blipFill>
        <p:spPr>
          <a:xfrm>
            <a:off x="354684" y="2811902"/>
            <a:ext cx="8706163" cy="4577538"/>
          </a:xfrm>
          <a:prstGeom prst="rect">
            <a:avLst/>
          </a:prstGeom>
        </p:spPr>
      </p:pic>
    </p:spTree>
    <p:extLst>
      <p:ext uri="{BB962C8B-B14F-4D97-AF65-F5344CB8AC3E}">
        <p14:creationId xmlns:p14="http://schemas.microsoft.com/office/powerpoint/2010/main" val="34158688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8C0E1D"/>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 2: Text Only">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8875</TotalTime>
  <Words>1377</Words>
  <Application>Microsoft Office PowerPoint</Application>
  <PresentationFormat>On-screen Show (4:3)</PresentationFormat>
  <Paragraphs>227</Paragraphs>
  <Slides>22</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22</vt:i4>
      </vt:variant>
    </vt:vector>
  </HeadingPairs>
  <TitlesOfParts>
    <vt:vector size="30" baseType="lpstr">
      <vt:lpstr>ＭＳ Ｐゴシック</vt:lpstr>
      <vt:lpstr>Arial</vt:lpstr>
      <vt:lpstr>Calibri</vt:lpstr>
      <vt:lpstr>Lucida Grande</vt:lpstr>
      <vt:lpstr>Symbol</vt:lpstr>
      <vt:lpstr>Times New Roman</vt:lpstr>
      <vt:lpstr>Office Theme</vt:lpstr>
      <vt:lpstr>Slide 2: Text Only</vt:lpstr>
      <vt:lpstr>Development of the high efficiency MBK klystron for FCC</vt:lpstr>
      <vt:lpstr>Introduction</vt:lpstr>
      <vt:lpstr>Future Machines…large numbers! </vt:lpstr>
      <vt:lpstr>Traditional Approach</vt:lpstr>
      <vt:lpstr>Method to get high efficiency Core Oscillation (space charge debunching)</vt:lpstr>
      <vt:lpstr>HEKCW Tube</vt:lpstr>
      <vt:lpstr>PIC Simulation complexities</vt:lpstr>
      <vt:lpstr>Initial Proposed Structures A Baikov</vt:lpstr>
      <vt:lpstr>Candidate Structure #08-01 A Baikov</vt:lpstr>
      <vt:lpstr>Magic2D PIC HEKCW #08-01 First Stable PIC Results!</vt:lpstr>
      <vt:lpstr>Magic 2D PIC #08-01</vt:lpstr>
      <vt:lpstr>Radial Variation</vt:lpstr>
      <vt:lpstr>#08_02 revised by Rodolphe and Quentin (Thales)</vt:lpstr>
      <vt:lpstr>Magic HEKCW #08-02  </vt:lpstr>
      <vt:lpstr>Magic HEKCW #08-02  Electron Animations</vt:lpstr>
      <vt:lpstr>Magic HEKCW #08-02  Overdriven</vt:lpstr>
      <vt:lpstr>#08_01 vs #08_02</vt:lpstr>
      <vt:lpstr>#08_03 Rich Lowalczyk (L3)</vt:lpstr>
      <vt:lpstr>Magic HEKCW #08-03 </vt:lpstr>
      <vt:lpstr>Magic HEKCW #08-03 Electron Animations</vt:lpstr>
      <vt:lpstr>#08_01 vs #08_03</vt:lpstr>
      <vt:lpstr>Conclusion and Outlook</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wendy.gallagher</dc:creator>
  <cp:lastModifiedBy>lingwood</cp:lastModifiedBy>
  <cp:revision>380</cp:revision>
  <dcterms:created xsi:type="dcterms:W3CDTF">2011-10-31T13:04:17Z</dcterms:created>
  <dcterms:modified xsi:type="dcterms:W3CDTF">2016-01-21T07:06:50Z</dcterms:modified>
</cp:coreProperties>
</file>