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6"/>
  </p:notesMasterIdLst>
  <p:handoutMasterIdLst>
    <p:handoutMasterId r:id="rId27"/>
  </p:handoutMasterIdLst>
  <p:sldIdLst>
    <p:sldId id="261" r:id="rId2"/>
    <p:sldId id="262" r:id="rId3"/>
    <p:sldId id="291" r:id="rId4"/>
    <p:sldId id="290" r:id="rId5"/>
    <p:sldId id="324" r:id="rId6"/>
    <p:sldId id="312" r:id="rId7"/>
    <p:sldId id="295" r:id="rId8"/>
    <p:sldId id="296" r:id="rId9"/>
    <p:sldId id="313" r:id="rId10"/>
    <p:sldId id="303" r:id="rId11"/>
    <p:sldId id="304" r:id="rId12"/>
    <p:sldId id="314" r:id="rId13"/>
    <p:sldId id="316" r:id="rId14"/>
    <p:sldId id="317" r:id="rId15"/>
    <p:sldId id="318" r:id="rId16"/>
    <p:sldId id="319" r:id="rId17"/>
    <p:sldId id="266" r:id="rId18"/>
    <p:sldId id="323" r:id="rId19"/>
    <p:sldId id="282" r:id="rId20"/>
    <p:sldId id="307" r:id="rId21"/>
    <p:sldId id="308" r:id="rId22"/>
    <p:sldId id="322" r:id="rId23"/>
    <p:sldId id="320" r:id="rId24"/>
    <p:sldId id="321"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650" autoAdjust="0"/>
  </p:normalViewPr>
  <p:slideViewPr>
    <p:cSldViewPr snapToGrid="0" snapToObjects="1">
      <p:cViewPr varScale="1">
        <p:scale>
          <a:sx n="94" d="100"/>
          <a:sy n="94" d="100"/>
        </p:scale>
        <p:origin x="-824" y="-104"/>
      </p:cViewPr>
      <p:guideLst>
        <p:guide orient="horz" pos="2782"/>
        <p:guide pos="388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FE0E6D7-2574-AF41-A0FC-D8F89E21E30D}" type="datetimeFigureOut">
              <a:rPr lang="en-US" smtClean="0"/>
              <a:t>22.01.16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D21B7C8-21CE-3449-9356-EDF37296D7DA}" type="slidenum">
              <a:rPr lang="en-US" smtClean="0"/>
              <a:t>‹#›</a:t>
            </a:fld>
            <a:endParaRPr lang="en-US"/>
          </a:p>
        </p:txBody>
      </p:sp>
    </p:spTree>
    <p:extLst>
      <p:ext uri="{BB962C8B-B14F-4D97-AF65-F5344CB8AC3E}">
        <p14:creationId xmlns:p14="http://schemas.microsoft.com/office/powerpoint/2010/main" val="13096394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73D122-917F-FB4E-8A3A-E3A4A7F18BFA}" type="datetimeFigureOut">
              <a:rPr lang="en-US" smtClean="0"/>
              <a:t>22.01.16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B80644-9DEE-D449-AF05-4217B1B033F6}" type="slidenum">
              <a:rPr lang="en-US" smtClean="0"/>
              <a:t>‹#›</a:t>
            </a:fld>
            <a:endParaRPr lang="en-US"/>
          </a:p>
        </p:txBody>
      </p:sp>
    </p:spTree>
    <p:extLst>
      <p:ext uri="{BB962C8B-B14F-4D97-AF65-F5344CB8AC3E}">
        <p14:creationId xmlns:p14="http://schemas.microsoft.com/office/powerpoint/2010/main" val="346940182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7FE9F50-21F5-8B41-B1FC-AF6422195452}"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nb-NO"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smtClean="0"/>
              <a:t>Click to edit Master subtitle style</a:t>
            </a:r>
            <a:endParaRPr lang="en-US"/>
          </a:p>
        </p:txBody>
      </p:sp>
      <p:sp>
        <p:nvSpPr>
          <p:cNvPr id="4" name="Date Placeholder 3"/>
          <p:cNvSpPr>
            <a:spLocks noGrp="1"/>
          </p:cNvSpPr>
          <p:nvPr>
            <p:ph type="dt" sz="half" idx="10"/>
          </p:nvPr>
        </p:nvSpPr>
        <p:spPr/>
        <p:txBody>
          <a:bodyPr/>
          <a:lstStyle/>
          <a:p>
            <a:fld id="{D4899317-9086-A948-8D0B-AB3A0D3171C9}" type="datetime1">
              <a:rPr lang="nb-NO" smtClean="0"/>
              <a:t>22.01.16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D22D83-493F-FB42-BDE4-83E3C1BB8B79}" type="slidenum">
              <a:rPr lang="en-US" smtClean="0"/>
              <a:t>‹#›</a:t>
            </a:fld>
            <a:endParaRPr lang="en-US"/>
          </a:p>
        </p:txBody>
      </p:sp>
    </p:spTree>
    <p:extLst>
      <p:ext uri="{BB962C8B-B14F-4D97-AF65-F5344CB8AC3E}">
        <p14:creationId xmlns:p14="http://schemas.microsoft.com/office/powerpoint/2010/main" val="2198413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BBE5715-C44F-DE45-9EEE-B7224E863775}" type="datetime1">
              <a:rPr lang="nb-NO" smtClean="0"/>
              <a:t>22.01.16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D22D83-493F-FB42-BDE4-83E3C1BB8B79}" type="slidenum">
              <a:rPr lang="en-US" smtClean="0"/>
              <a:t>‹#›</a:t>
            </a:fld>
            <a:endParaRPr lang="en-US"/>
          </a:p>
        </p:txBody>
      </p:sp>
    </p:spTree>
    <p:extLst>
      <p:ext uri="{BB962C8B-B14F-4D97-AF65-F5344CB8AC3E}">
        <p14:creationId xmlns:p14="http://schemas.microsoft.com/office/powerpoint/2010/main" val="4104815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3E7B53-E6A2-4540-AC3C-4478AA55C40F}" type="datetime1">
              <a:rPr lang="nb-NO" smtClean="0"/>
              <a:t>22.01.16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D22D83-493F-FB42-BDE4-83E3C1BB8B79}" type="slidenum">
              <a:rPr lang="en-US" smtClean="0"/>
              <a:t>‹#›</a:t>
            </a:fld>
            <a:endParaRPr lang="en-US"/>
          </a:p>
        </p:txBody>
      </p:sp>
    </p:spTree>
    <p:extLst>
      <p:ext uri="{BB962C8B-B14F-4D97-AF65-F5344CB8AC3E}">
        <p14:creationId xmlns:p14="http://schemas.microsoft.com/office/powerpoint/2010/main" val="65030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613D29-38A7-F441-8E2F-002389000958}" type="datetime1">
              <a:rPr lang="nb-NO" smtClean="0"/>
              <a:t>22.01.16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D22D83-493F-FB42-BDE4-83E3C1BB8B79}" type="slidenum">
              <a:rPr lang="en-US" smtClean="0"/>
              <a:t>‹#›</a:t>
            </a:fld>
            <a:endParaRPr lang="en-US"/>
          </a:p>
        </p:txBody>
      </p:sp>
    </p:spTree>
    <p:extLst>
      <p:ext uri="{BB962C8B-B14F-4D97-AF65-F5344CB8AC3E}">
        <p14:creationId xmlns:p14="http://schemas.microsoft.com/office/powerpoint/2010/main" val="314846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6BB450F-BB70-3548-9A8C-E3982D6A630E}" type="datetime1">
              <a:rPr lang="nb-NO" smtClean="0"/>
              <a:t>22.01.16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D22D83-493F-FB42-BDE4-83E3C1BB8B79}" type="slidenum">
              <a:rPr lang="en-US" smtClean="0"/>
              <a:t>‹#›</a:t>
            </a:fld>
            <a:endParaRPr lang="en-US"/>
          </a:p>
        </p:txBody>
      </p:sp>
    </p:spTree>
    <p:extLst>
      <p:ext uri="{BB962C8B-B14F-4D97-AF65-F5344CB8AC3E}">
        <p14:creationId xmlns:p14="http://schemas.microsoft.com/office/powerpoint/2010/main" val="2097930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E7FC75B-D373-8E4F-8B1B-285F4EA05ECC}" type="datetime1">
              <a:rPr lang="nb-NO" smtClean="0"/>
              <a:t>22.01.16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D22D83-493F-FB42-BDE4-83E3C1BB8B79}" type="slidenum">
              <a:rPr lang="en-US" smtClean="0"/>
              <a:t>‹#›</a:t>
            </a:fld>
            <a:endParaRPr lang="en-US"/>
          </a:p>
        </p:txBody>
      </p:sp>
    </p:spTree>
    <p:extLst>
      <p:ext uri="{BB962C8B-B14F-4D97-AF65-F5344CB8AC3E}">
        <p14:creationId xmlns:p14="http://schemas.microsoft.com/office/powerpoint/2010/main" val="2159190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6F5ABEE-2D09-DB42-B815-2CD5F3C28C53}" type="datetime1">
              <a:rPr lang="nb-NO" smtClean="0"/>
              <a:t>22.01.16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D22D83-493F-FB42-BDE4-83E3C1BB8B79}" type="slidenum">
              <a:rPr lang="en-US" smtClean="0"/>
              <a:t>‹#›</a:t>
            </a:fld>
            <a:endParaRPr lang="en-US"/>
          </a:p>
        </p:txBody>
      </p:sp>
    </p:spTree>
    <p:extLst>
      <p:ext uri="{BB962C8B-B14F-4D97-AF65-F5344CB8AC3E}">
        <p14:creationId xmlns:p14="http://schemas.microsoft.com/office/powerpoint/2010/main" val="1216601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98608C-13B8-3E4C-BC8C-34B0EFBD1465}" type="datetime1">
              <a:rPr lang="nb-NO" smtClean="0"/>
              <a:t>22.01.16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D22D83-493F-FB42-BDE4-83E3C1BB8B79}" type="slidenum">
              <a:rPr lang="en-US" smtClean="0"/>
              <a:t>‹#›</a:t>
            </a:fld>
            <a:endParaRPr lang="en-US"/>
          </a:p>
        </p:txBody>
      </p:sp>
    </p:spTree>
    <p:extLst>
      <p:ext uri="{BB962C8B-B14F-4D97-AF65-F5344CB8AC3E}">
        <p14:creationId xmlns:p14="http://schemas.microsoft.com/office/powerpoint/2010/main" val="1657852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404768-414D-5243-BC06-C6A4A6CFBD14}" type="datetime1">
              <a:rPr lang="nb-NO" smtClean="0"/>
              <a:t>22.01.16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D22D83-493F-FB42-BDE4-83E3C1BB8B79}" type="slidenum">
              <a:rPr lang="en-US" smtClean="0"/>
              <a:t>‹#›</a:t>
            </a:fld>
            <a:endParaRPr lang="en-US"/>
          </a:p>
        </p:txBody>
      </p:sp>
    </p:spTree>
    <p:extLst>
      <p:ext uri="{BB962C8B-B14F-4D97-AF65-F5344CB8AC3E}">
        <p14:creationId xmlns:p14="http://schemas.microsoft.com/office/powerpoint/2010/main" val="1373462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245D99-8331-844B-8027-0E1842F1DBF6}" type="datetime1">
              <a:rPr lang="nb-NO" smtClean="0"/>
              <a:t>22.01.16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D22D83-493F-FB42-BDE4-83E3C1BB8B79}" type="slidenum">
              <a:rPr lang="en-US" smtClean="0"/>
              <a:t>‹#›</a:t>
            </a:fld>
            <a:endParaRPr lang="en-US"/>
          </a:p>
        </p:txBody>
      </p:sp>
    </p:spTree>
    <p:extLst>
      <p:ext uri="{BB962C8B-B14F-4D97-AF65-F5344CB8AC3E}">
        <p14:creationId xmlns:p14="http://schemas.microsoft.com/office/powerpoint/2010/main" val="1929127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99F2F5-5A55-9A4D-A232-E15F9B4B3BAE}" type="datetime1">
              <a:rPr lang="nb-NO" smtClean="0"/>
              <a:t>22.01.16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D22D83-493F-FB42-BDE4-83E3C1BB8B79}" type="slidenum">
              <a:rPr lang="en-US" smtClean="0"/>
              <a:t>‹#›</a:t>
            </a:fld>
            <a:endParaRPr lang="en-US"/>
          </a:p>
        </p:txBody>
      </p:sp>
    </p:spTree>
    <p:extLst>
      <p:ext uri="{BB962C8B-B14F-4D97-AF65-F5344CB8AC3E}">
        <p14:creationId xmlns:p14="http://schemas.microsoft.com/office/powerpoint/2010/main" val="172634413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b-NO"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b-NO" smtClean="0"/>
              <a:t>Click to edit Master text styles</a:t>
            </a:r>
          </a:p>
          <a:p>
            <a:pPr lvl="1"/>
            <a:r>
              <a:rPr lang="nb-NO" smtClean="0"/>
              <a:t>Second level</a:t>
            </a:r>
          </a:p>
          <a:p>
            <a:pPr lvl="2"/>
            <a:r>
              <a:rPr lang="nb-NO" smtClean="0"/>
              <a:t>Third level</a:t>
            </a:r>
          </a:p>
          <a:p>
            <a:pPr lvl="3"/>
            <a:r>
              <a:rPr lang="nb-NO" smtClean="0"/>
              <a:t>Fourth level</a:t>
            </a:r>
          </a:p>
          <a:p>
            <a:pPr lvl="4"/>
            <a:r>
              <a:rPr lang="nb-NO"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65F33D-1A03-2B42-A9DF-FE34013B64A4}" type="datetime1">
              <a:rPr lang="nb-NO" smtClean="0"/>
              <a:t>22.01.16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D22D83-493F-FB42-BDE4-83E3C1BB8B79}" type="slidenum">
              <a:rPr lang="en-US" smtClean="0"/>
              <a:t>‹#›</a:t>
            </a:fld>
            <a:endParaRPr lang="en-US"/>
          </a:p>
        </p:txBody>
      </p:sp>
    </p:spTree>
    <p:extLst>
      <p:ext uri="{BB962C8B-B14F-4D97-AF65-F5344CB8AC3E}">
        <p14:creationId xmlns:p14="http://schemas.microsoft.com/office/powerpoint/2010/main" val="24872181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 Id="rId3"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gif"/><Relationship Id="rId3"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wmf"/><Relationship Id="rId4" Type="http://schemas.openxmlformats.org/officeDocument/2006/relationships/image" Target="../media/image23.png"/><Relationship Id="rId1" Type="http://schemas.openxmlformats.org/officeDocument/2006/relationships/slideLayout" Target="../slideLayouts/slideLayout7.xml"/><Relationship Id="rId2" Type="http://schemas.openxmlformats.org/officeDocument/2006/relationships/image" Target="../media/image21.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 Id="rId3" Type="http://schemas.openxmlformats.org/officeDocument/2006/relationships/image" Target="../media/image34.png"/></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38.png"/><Relationship Id="rId6" Type="http://schemas.openxmlformats.org/officeDocument/2006/relationships/hyperlink" Target="https://indico.cern.ch/event/449801/session/0/contribution/133/attachments/1213760/1771349/presentation_clic_workshop_.pptx" TargetMode="External"/><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image" Target="../media/image3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jpeg"/><Relationship Id="rId5"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1" Type="http://schemas.openxmlformats.org/officeDocument/2006/relationships/slideLayout" Target="../slideLayouts/slideLayout1.xml"/><Relationship Id="rId2"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agenda.linearcollider.org/event/6389/session/18/contribution/115/material/slides/0.pptx"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3697" y="1393389"/>
            <a:ext cx="7772400" cy="1470025"/>
          </a:xfrm>
        </p:spPr>
        <p:txBody>
          <a:bodyPr>
            <a:noAutofit/>
          </a:bodyPr>
          <a:lstStyle/>
          <a:p>
            <a:r>
              <a:rPr lang="en-US" sz="3600" dirty="0" smtClean="0">
                <a:solidFill>
                  <a:prstClr val="black"/>
                </a:solidFill>
                <a:latin typeface="Helvetica"/>
              </a:rPr>
              <a:t>CALIFES beyond 2016: status</a:t>
            </a:r>
            <a:endParaRPr lang="en-US" sz="1600" b="1" dirty="0"/>
          </a:p>
        </p:txBody>
      </p:sp>
      <p:sp>
        <p:nvSpPr>
          <p:cNvPr id="3" name="Subtitle 2"/>
          <p:cNvSpPr>
            <a:spLocks noGrp="1"/>
          </p:cNvSpPr>
          <p:nvPr>
            <p:ph type="subTitle" idx="1"/>
          </p:nvPr>
        </p:nvSpPr>
        <p:spPr>
          <a:xfrm>
            <a:off x="539552" y="2855256"/>
            <a:ext cx="8074239" cy="467691"/>
          </a:xfrm>
        </p:spPr>
        <p:txBody>
          <a:bodyPr>
            <a:noAutofit/>
          </a:bodyPr>
          <a:lstStyle/>
          <a:p>
            <a:r>
              <a:rPr lang="en-US" sz="2000" b="1" dirty="0" smtClean="0">
                <a:solidFill>
                  <a:schemeClr val="tx1"/>
                </a:solidFill>
              </a:rPr>
              <a:t>Erik Adli (University of Oslo, Norway)</a:t>
            </a:r>
          </a:p>
          <a:p>
            <a:endParaRPr lang="en-US" sz="2000" b="1" dirty="0" smtClean="0">
              <a:solidFill>
                <a:schemeClr val="tx1"/>
              </a:solidFill>
            </a:endParaRPr>
          </a:p>
          <a:p>
            <a:r>
              <a:rPr lang="en-US" sz="2000" dirty="0" smtClean="0">
                <a:solidFill>
                  <a:schemeClr val="tx1"/>
                </a:solidFill>
              </a:rPr>
              <a:t>For the CALIFES study group : EA,</a:t>
            </a:r>
          </a:p>
          <a:p>
            <a:r>
              <a:rPr lang="en-US" sz="2000" dirty="0" smtClean="0">
                <a:solidFill>
                  <a:schemeClr val="tx1"/>
                </a:solidFill>
              </a:rPr>
              <a:t>Roberto </a:t>
            </a:r>
            <a:r>
              <a:rPr lang="en-US" sz="2000" dirty="0" err="1" smtClean="0">
                <a:solidFill>
                  <a:schemeClr val="tx1"/>
                </a:solidFill>
              </a:rPr>
              <a:t>Corsini</a:t>
            </a:r>
            <a:r>
              <a:rPr lang="en-US" sz="2000" dirty="0" smtClean="0">
                <a:solidFill>
                  <a:schemeClr val="tx1"/>
                </a:solidFill>
              </a:rPr>
              <a:t>, </a:t>
            </a:r>
            <a:r>
              <a:rPr lang="en-US" sz="2000" dirty="0" err="1" smtClean="0">
                <a:solidFill>
                  <a:schemeClr val="tx1"/>
                </a:solidFill>
              </a:rPr>
              <a:t>Steinar</a:t>
            </a:r>
            <a:r>
              <a:rPr lang="en-US" sz="2000" dirty="0" smtClean="0">
                <a:solidFill>
                  <a:schemeClr val="tx1"/>
                </a:solidFill>
              </a:rPr>
              <a:t> Stapnes (CERN),</a:t>
            </a:r>
          </a:p>
          <a:p>
            <a:r>
              <a:rPr lang="en-US" sz="2000" dirty="0" smtClean="0">
                <a:solidFill>
                  <a:schemeClr val="tx1"/>
                </a:solidFill>
              </a:rPr>
              <a:t>Philip Burrows (Oxford University),</a:t>
            </a:r>
          </a:p>
          <a:p>
            <a:r>
              <a:rPr lang="en-US" sz="2000" dirty="0" smtClean="0">
                <a:solidFill>
                  <a:schemeClr val="tx1"/>
                </a:solidFill>
              </a:rPr>
              <a:t>Roger </a:t>
            </a:r>
            <a:r>
              <a:rPr lang="en-US" sz="2000" dirty="0" err="1" smtClean="0">
                <a:solidFill>
                  <a:schemeClr val="tx1"/>
                </a:solidFill>
              </a:rPr>
              <a:t>Ruber</a:t>
            </a:r>
            <a:r>
              <a:rPr lang="en-US" sz="2000" dirty="0" smtClean="0">
                <a:solidFill>
                  <a:schemeClr val="tx1"/>
                </a:solidFill>
              </a:rPr>
              <a:t> (Uppsala University)</a:t>
            </a:r>
            <a:r>
              <a:rPr lang="en-US" sz="2000" dirty="0">
                <a:solidFill>
                  <a:schemeClr val="tx1"/>
                </a:solidFill>
              </a:rPr>
              <a:t/>
            </a:r>
            <a:br>
              <a:rPr lang="en-US" sz="2000" dirty="0">
                <a:solidFill>
                  <a:schemeClr val="tx1"/>
                </a:solidFill>
              </a:rPr>
            </a:br>
            <a:endParaRPr lang="en-US" sz="2000" b="1" dirty="0" smtClean="0">
              <a:solidFill>
                <a:schemeClr val="tx1"/>
              </a:solidFill>
            </a:endParaRPr>
          </a:p>
          <a:p>
            <a:r>
              <a:rPr lang="en-US" sz="2000" dirty="0" smtClean="0"/>
              <a:t>January 22, 2016</a:t>
            </a:r>
          </a:p>
          <a:p>
            <a:endParaRPr lang="en-US" sz="2000" b="1" dirty="0" smtClean="0">
              <a:solidFill>
                <a:schemeClr val="tx1"/>
              </a:solidFill>
            </a:endParaRPr>
          </a:p>
          <a:p>
            <a:endParaRPr lang="en-US" sz="2000" dirty="0" smtClean="0">
              <a:solidFill>
                <a:schemeClr val="tx1"/>
              </a:solidFill>
            </a:endParaRPr>
          </a:p>
          <a:p>
            <a:endParaRPr lang="en-US" sz="2000" dirty="0">
              <a:solidFill>
                <a:schemeClr val="tx1"/>
              </a:solidFill>
            </a:endParaRPr>
          </a:p>
        </p:txBody>
      </p:sp>
      <p:sp>
        <p:nvSpPr>
          <p:cNvPr id="7" name="TextBox 6"/>
          <p:cNvSpPr txBox="1"/>
          <p:nvPr/>
        </p:nvSpPr>
        <p:spPr>
          <a:xfrm>
            <a:off x="1832819" y="6655053"/>
            <a:ext cx="184666" cy="369332"/>
          </a:xfrm>
          <a:prstGeom prst="rect">
            <a:avLst/>
          </a:prstGeom>
          <a:noFill/>
        </p:spPr>
        <p:txBody>
          <a:bodyPr wrap="none" rtlCol="0">
            <a:spAutoFit/>
          </a:bodyPr>
          <a:lstStyle/>
          <a:p>
            <a:endParaRPr lang="en-US" dirty="0"/>
          </a:p>
        </p:txBody>
      </p:sp>
      <p:pic>
        <p:nvPicPr>
          <p:cNvPr id="4" name="Picture 3"/>
          <p:cNvPicPr>
            <a:picLocks noChangeAspect="1"/>
          </p:cNvPicPr>
          <p:nvPr/>
        </p:nvPicPr>
        <p:blipFill>
          <a:blip r:embed="rId3"/>
          <a:stretch>
            <a:fillRect/>
          </a:stretch>
        </p:blipFill>
        <p:spPr>
          <a:xfrm>
            <a:off x="1206096" y="5648294"/>
            <a:ext cx="1217561" cy="1209706"/>
          </a:xfrm>
          <a:prstGeom prst="rect">
            <a:avLst/>
          </a:prstGeom>
        </p:spPr>
      </p:pic>
      <p:pic>
        <p:nvPicPr>
          <p:cNvPr id="5" name="Picture 4"/>
          <p:cNvPicPr>
            <a:picLocks noChangeAspect="1"/>
          </p:cNvPicPr>
          <p:nvPr/>
        </p:nvPicPr>
        <p:blipFill>
          <a:blip r:embed="rId4"/>
          <a:stretch>
            <a:fillRect/>
          </a:stretch>
        </p:blipFill>
        <p:spPr>
          <a:xfrm>
            <a:off x="36285" y="5648294"/>
            <a:ext cx="1209706" cy="1209706"/>
          </a:xfrm>
          <a:prstGeom prst="rect">
            <a:avLst/>
          </a:prstGeom>
        </p:spPr>
      </p:pic>
      <p:sp>
        <p:nvSpPr>
          <p:cNvPr id="8" name="TextBox 7"/>
          <p:cNvSpPr txBox="1"/>
          <p:nvPr/>
        </p:nvSpPr>
        <p:spPr>
          <a:xfrm>
            <a:off x="4431817" y="6385744"/>
            <a:ext cx="4541769" cy="369332"/>
          </a:xfrm>
          <a:prstGeom prst="rect">
            <a:avLst/>
          </a:prstGeom>
          <a:noFill/>
        </p:spPr>
        <p:txBody>
          <a:bodyPr wrap="square" rtlCol="0">
            <a:spAutoFit/>
          </a:bodyPr>
          <a:lstStyle/>
          <a:p>
            <a:r>
              <a:rPr lang="en-US" b="1" dirty="0" smtClean="0"/>
              <a:t>CLIC workshop 2016, CERN, Switzerland</a:t>
            </a:r>
            <a:endParaRPr lang="en-US" b="1" dirty="0"/>
          </a:p>
        </p:txBody>
      </p:sp>
      <p:pic>
        <p:nvPicPr>
          <p:cNvPr id="10" name="Picture 9"/>
          <p:cNvPicPr>
            <a:picLocks noChangeAspect="1"/>
          </p:cNvPicPr>
          <p:nvPr/>
        </p:nvPicPr>
        <p:blipFill>
          <a:blip r:embed="rId5"/>
          <a:stretch>
            <a:fillRect/>
          </a:stretch>
        </p:blipFill>
        <p:spPr>
          <a:xfrm>
            <a:off x="2518239" y="5728183"/>
            <a:ext cx="1129817" cy="1129817"/>
          </a:xfrm>
          <a:prstGeom prst="rect">
            <a:avLst/>
          </a:prstGeom>
        </p:spPr>
      </p:pic>
    </p:spTree>
    <p:extLst>
      <p:ext uri="{BB962C8B-B14F-4D97-AF65-F5344CB8AC3E}">
        <p14:creationId xmlns:p14="http://schemas.microsoft.com/office/powerpoint/2010/main" val="219140671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65"/>
            <a:ext cx="8686800" cy="778098"/>
          </a:xfrm>
        </p:spPr>
        <p:txBody>
          <a:bodyPr>
            <a:normAutofit/>
          </a:bodyPr>
          <a:lstStyle/>
          <a:p>
            <a:r>
              <a:rPr lang="en-US" dirty="0" smtClean="0"/>
              <a:t>Impedance measurements - Context</a:t>
            </a:r>
            <a:endParaRPr lang="en-GB" dirty="0"/>
          </a:p>
        </p:txBody>
      </p:sp>
      <p:sp>
        <p:nvSpPr>
          <p:cNvPr id="3" name="Content Placeholder 2"/>
          <p:cNvSpPr>
            <a:spLocks noGrp="1"/>
          </p:cNvSpPr>
          <p:nvPr>
            <p:ph idx="1"/>
          </p:nvPr>
        </p:nvSpPr>
        <p:spPr>
          <a:xfrm>
            <a:off x="179511" y="980728"/>
            <a:ext cx="8734821" cy="5328592"/>
          </a:xfrm>
        </p:spPr>
        <p:txBody>
          <a:bodyPr>
            <a:normAutofit fontScale="77500" lnSpcReduction="20000"/>
          </a:bodyPr>
          <a:lstStyle/>
          <a:p>
            <a:pPr marL="355600" indent="-268288"/>
            <a:r>
              <a:rPr lang="en-US" dirty="0" smtClean="0"/>
              <a:t>Collective effects: one of the main limitations in modern particle accelerators</a:t>
            </a:r>
          </a:p>
          <a:p>
            <a:pPr marL="355600" indent="-268288"/>
            <a:r>
              <a:rPr lang="en-US" dirty="0" smtClean="0"/>
              <a:t>Impedance team involved in design and approval of new and modified equipment in all CERN circular machines (in particular </a:t>
            </a:r>
            <a:r>
              <a:rPr lang="en-US" dirty="0" smtClean="0">
                <a:solidFill>
                  <a:srgbClr val="CC0000"/>
                </a:solidFill>
              </a:rPr>
              <a:t>PSB, PS, SPS </a:t>
            </a:r>
            <a:r>
              <a:rPr lang="en-US" dirty="0" smtClean="0"/>
              <a:t>and </a:t>
            </a:r>
            <a:r>
              <a:rPr lang="en-US" dirty="0" smtClean="0">
                <a:solidFill>
                  <a:srgbClr val="CC0000"/>
                </a:solidFill>
              </a:rPr>
              <a:t>LHC</a:t>
            </a:r>
            <a:r>
              <a:rPr lang="en-US" dirty="0" smtClean="0"/>
              <a:t>, but also </a:t>
            </a:r>
            <a:r>
              <a:rPr lang="en-US" dirty="0" smtClean="0">
                <a:solidFill>
                  <a:srgbClr val="CC0000"/>
                </a:solidFill>
              </a:rPr>
              <a:t>AD, ELENA </a:t>
            </a:r>
            <a:r>
              <a:rPr lang="en-US" dirty="0" smtClean="0"/>
              <a:t>and </a:t>
            </a:r>
            <a:r>
              <a:rPr lang="en-US" dirty="0" smtClean="0">
                <a:solidFill>
                  <a:srgbClr val="CC0000"/>
                </a:solidFill>
              </a:rPr>
              <a:t>CLIC damping rings</a:t>
            </a:r>
            <a:r>
              <a:rPr lang="en-US" dirty="0" smtClean="0"/>
              <a:t>).</a:t>
            </a:r>
          </a:p>
          <a:p>
            <a:pPr marL="355600" indent="-268288"/>
            <a:endParaRPr lang="en-US" sz="1600" dirty="0"/>
          </a:p>
          <a:p>
            <a:pPr marL="355600" indent="-268288"/>
            <a:r>
              <a:rPr lang="en-US" dirty="0" smtClean="0"/>
              <a:t>Tools at our disposal:</a:t>
            </a:r>
          </a:p>
          <a:p>
            <a:pPr marL="87312" indent="0">
              <a:buNone/>
            </a:pPr>
            <a:endParaRPr lang="en-US" sz="1600" dirty="0" smtClean="0"/>
          </a:p>
          <a:p>
            <a:pPr marL="538163" lvl="2" indent="-182563"/>
            <a:r>
              <a:rPr lang="en-US" dirty="0" smtClean="0">
                <a:solidFill>
                  <a:srgbClr val="00187E"/>
                </a:solidFill>
              </a:rPr>
              <a:t>Bench measurements </a:t>
            </a:r>
            <a:r>
              <a:rPr lang="en-US" dirty="0" smtClean="0"/>
              <a:t>with wires and probes</a:t>
            </a:r>
          </a:p>
          <a:p>
            <a:pPr marL="538163" lvl="2" indent="-182563">
              <a:buNone/>
            </a:pPr>
            <a:r>
              <a:rPr lang="en-US" dirty="0" smtClean="0"/>
              <a:t>	</a:t>
            </a:r>
            <a:r>
              <a:rPr lang="en-US" dirty="0" smtClean="0">
                <a:sym typeface="Wingdings" panose="05000000000000000000" pitchFamily="2" charset="2"/>
              </a:rPr>
              <a:t> problem: not direct measurement of </a:t>
            </a:r>
            <a:br>
              <a:rPr lang="en-US" dirty="0" smtClean="0">
                <a:sym typeface="Wingdings" panose="05000000000000000000" pitchFamily="2" charset="2"/>
              </a:rPr>
            </a:br>
            <a:r>
              <a:rPr lang="en-US" dirty="0" smtClean="0">
                <a:sym typeface="Wingdings" panose="05000000000000000000" pitchFamily="2" charset="2"/>
              </a:rPr>
              <a:t>	impedance or wake, and possibly strong </a:t>
            </a:r>
            <a:br>
              <a:rPr lang="en-US" dirty="0" smtClean="0">
                <a:sym typeface="Wingdings" panose="05000000000000000000" pitchFamily="2" charset="2"/>
              </a:rPr>
            </a:br>
            <a:r>
              <a:rPr lang="en-US" dirty="0" smtClean="0">
                <a:sym typeface="Wingdings" panose="05000000000000000000" pitchFamily="2" charset="2"/>
              </a:rPr>
              <a:t>	perturbation of the EM fields</a:t>
            </a:r>
            <a:endParaRPr lang="en-US" dirty="0" smtClean="0"/>
          </a:p>
          <a:p>
            <a:pPr marL="538163" lvl="2" indent="-182563"/>
            <a:endParaRPr lang="en-US" sz="1400" dirty="0" smtClean="0"/>
          </a:p>
          <a:p>
            <a:pPr marL="538163" lvl="2" indent="-182563"/>
            <a:r>
              <a:rPr lang="en-US" dirty="0" smtClean="0">
                <a:solidFill>
                  <a:srgbClr val="00187E"/>
                </a:solidFill>
              </a:rPr>
              <a:t>Numerical simulations</a:t>
            </a:r>
          </a:p>
          <a:p>
            <a:pPr marL="538163" lvl="2" indent="-182563">
              <a:buNone/>
            </a:pPr>
            <a:r>
              <a:rPr lang="en-US" dirty="0"/>
              <a:t>	</a:t>
            </a:r>
            <a:r>
              <a:rPr lang="en-US" dirty="0" smtClean="0">
                <a:sym typeface="Wingdings" panose="05000000000000000000" pitchFamily="2" charset="2"/>
              </a:rPr>
              <a:t> problem: difficulty to reproduce reality with</a:t>
            </a:r>
            <a:br>
              <a:rPr lang="en-US" dirty="0" smtClean="0">
                <a:sym typeface="Wingdings" panose="05000000000000000000" pitchFamily="2" charset="2"/>
              </a:rPr>
            </a:br>
            <a:r>
              <a:rPr lang="en-US" dirty="0" smtClean="0">
                <a:sym typeface="Wingdings" panose="05000000000000000000" pitchFamily="2" charset="2"/>
              </a:rPr>
              <a:t>	a model (e.g. design errors, small features, </a:t>
            </a:r>
            <a:br>
              <a:rPr lang="en-US" dirty="0" smtClean="0">
                <a:sym typeface="Wingdings" panose="05000000000000000000" pitchFamily="2" charset="2"/>
              </a:rPr>
            </a:br>
            <a:r>
              <a:rPr lang="en-US" dirty="0" smtClean="0">
                <a:sym typeface="Wingdings" panose="05000000000000000000" pitchFamily="2" charset="2"/>
              </a:rPr>
              <a:t>	coatings, matching errors) , simulated exciting </a:t>
            </a:r>
            <a:br>
              <a:rPr lang="en-US" dirty="0" smtClean="0">
                <a:sym typeface="Wingdings" panose="05000000000000000000" pitchFamily="2" charset="2"/>
              </a:rPr>
            </a:br>
            <a:r>
              <a:rPr lang="en-US" dirty="0" smtClean="0">
                <a:sym typeface="Wingdings" panose="05000000000000000000" pitchFamily="2" charset="2"/>
              </a:rPr>
              <a:t>	bunch is not a delta function.</a:t>
            </a:r>
            <a:endParaRPr lang="en-GB" dirty="0"/>
          </a:p>
        </p:txBody>
      </p:sp>
      <p:sp>
        <p:nvSpPr>
          <p:cNvPr id="4" name="TextBox 3"/>
          <p:cNvSpPr txBox="1"/>
          <p:nvPr/>
        </p:nvSpPr>
        <p:spPr>
          <a:xfrm>
            <a:off x="179512" y="6309320"/>
            <a:ext cx="8734821" cy="307777"/>
          </a:xfrm>
          <a:prstGeom prst="rect">
            <a:avLst/>
          </a:prstGeom>
          <a:solidFill>
            <a:srgbClr val="FFFF00"/>
          </a:solidFill>
        </p:spPr>
        <p:txBody>
          <a:bodyPr wrap="none" rtlCol="0">
            <a:spAutoFit/>
          </a:bodyPr>
          <a:lstStyle/>
          <a:p>
            <a:r>
              <a:rPr lang="en-US" sz="1400" dirty="0" smtClean="0">
                <a:latin typeface="Century Gothic"/>
                <a:cs typeface="Century Gothic"/>
                <a:sym typeface="Wingdings" panose="05000000000000000000" pitchFamily="2" charset="2"/>
              </a:rPr>
              <a:t> Measurement with electron bunches could be an interesting complement to these existing tools</a:t>
            </a:r>
            <a:endParaRPr lang="en-GB" sz="1400" dirty="0">
              <a:latin typeface="Century Gothic"/>
              <a:cs typeface="Century Gothic"/>
            </a:endParaRP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9390" t="14059" r="17264" b="26061"/>
          <a:stretch/>
        </p:blipFill>
        <p:spPr>
          <a:xfrm>
            <a:off x="6172243" y="2625178"/>
            <a:ext cx="2869738" cy="1757187"/>
          </a:xfrm>
          <a:prstGeom prst="rect">
            <a:avLst/>
          </a:prstGeom>
        </p:spPr>
      </p:pic>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6296" y="4513002"/>
            <a:ext cx="1366725" cy="16587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7342212" y="756179"/>
            <a:ext cx="1699769" cy="307777"/>
          </a:xfrm>
          <a:prstGeom prst="rect">
            <a:avLst/>
          </a:prstGeom>
        </p:spPr>
        <p:txBody>
          <a:bodyPr wrap="none">
            <a:spAutoFit/>
          </a:bodyPr>
          <a:lstStyle/>
          <a:p>
            <a:pPr marL="212725" indent="-233363" defTabSz="456697">
              <a:buClr>
                <a:prstClr val="black"/>
              </a:buClr>
            </a:pPr>
            <a:r>
              <a:rPr lang="en-US" sz="1400" i="1" u="sng" noProof="1" smtClean="0">
                <a:solidFill>
                  <a:schemeClr val="accent5">
                    <a:lumMod val="75000"/>
                  </a:schemeClr>
                </a:solidFill>
                <a:latin typeface="Century Gothic"/>
                <a:cs typeface="Century Gothic"/>
              </a:rPr>
              <a:t>B. Salvant - CERN</a:t>
            </a:r>
            <a:endParaRPr lang="en-US" sz="1400" i="1" u="sng" noProof="1">
              <a:solidFill>
                <a:schemeClr val="accent5">
                  <a:lumMod val="75000"/>
                </a:schemeClr>
              </a:solidFill>
              <a:latin typeface="Century Gothic"/>
              <a:cs typeface="Century Gothic"/>
            </a:endParaRPr>
          </a:p>
        </p:txBody>
      </p:sp>
      <p:sp>
        <p:nvSpPr>
          <p:cNvPr id="6" name="Slide Number Placeholder 5"/>
          <p:cNvSpPr>
            <a:spLocks noGrp="1"/>
          </p:cNvSpPr>
          <p:nvPr>
            <p:ph type="sldNum" sz="quarter" idx="12"/>
          </p:nvPr>
        </p:nvSpPr>
        <p:spPr/>
        <p:txBody>
          <a:bodyPr/>
          <a:lstStyle/>
          <a:p>
            <a:fld id="{1DD22D83-493F-FB42-BDE4-83E3C1BB8B79}" type="slidenum">
              <a:rPr lang="en-US" smtClean="0"/>
              <a:t>10</a:t>
            </a:fld>
            <a:endParaRPr lang="en-US"/>
          </a:p>
        </p:txBody>
      </p:sp>
    </p:spTree>
    <p:extLst>
      <p:ext uri="{BB962C8B-B14F-4D97-AF65-F5344CB8AC3E}">
        <p14:creationId xmlns:p14="http://schemas.microsoft.com/office/powerpoint/2010/main" val="13988761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ern.ch\dfs\Users\b\bsalvant\Documents\defensecavity_0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454544" y="770774"/>
            <a:ext cx="3689456" cy="2042542"/>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6763666" y="1117800"/>
            <a:ext cx="1134295" cy="276999"/>
          </a:xfrm>
          <a:prstGeom prst="rect">
            <a:avLst/>
          </a:prstGeom>
          <a:noFill/>
        </p:spPr>
        <p:txBody>
          <a:bodyPr wrap="none" rtlCol="0">
            <a:spAutoFit/>
          </a:bodyPr>
          <a:lstStyle/>
          <a:p>
            <a:r>
              <a:rPr lang="en-US" sz="1200" dirty="0" smtClean="0">
                <a:solidFill>
                  <a:schemeClr val="bg1"/>
                </a:solidFill>
              </a:rPr>
              <a:t>Source bunch</a:t>
            </a:r>
            <a:endParaRPr lang="en-GB" sz="1200" dirty="0">
              <a:solidFill>
                <a:schemeClr val="bg1"/>
              </a:solidFill>
            </a:endParaRPr>
          </a:p>
        </p:txBody>
      </p:sp>
      <p:sp>
        <p:nvSpPr>
          <p:cNvPr id="16" name="Rectangle 15"/>
          <p:cNvSpPr/>
          <p:nvPr/>
        </p:nvSpPr>
        <p:spPr>
          <a:xfrm rot="16200000">
            <a:off x="7175860" y="2049909"/>
            <a:ext cx="525933" cy="21602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5247552" y="2132856"/>
            <a:ext cx="1844728" cy="680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p:nvCxnSpPr>
        <p:spPr>
          <a:xfrm>
            <a:off x="7438826" y="1772816"/>
            <a:ext cx="0" cy="648072"/>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8711952" y="1983626"/>
            <a:ext cx="432048" cy="8296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7518638" y="2143889"/>
            <a:ext cx="877389" cy="276999"/>
          </a:xfrm>
          <a:prstGeom prst="rect">
            <a:avLst/>
          </a:prstGeom>
          <a:noFill/>
        </p:spPr>
        <p:txBody>
          <a:bodyPr wrap="none" rtlCol="0">
            <a:spAutoFit/>
          </a:bodyPr>
          <a:lstStyle/>
          <a:p>
            <a:r>
              <a:rPr lang="en-US" sz="1200" dirty="0" smtClean="0"/>
              <a:t>RF pickup</a:t>
            </a:r>
            <a:endParaRPr lang="en-GB" sz="1200" dirty="0"/>
          </a:p>
        </p:txBody>
      </p:sp>
      <p:sp>
        <p:nvSpPr>
          <p:cNvPr id="13" name="Rectangle 12"/>
          <p:cNvSpPr/>
          <p:nvPr/>
        </p:nvSpPr>
        <p:spPr>
          <a:xfrm>
            <a:off x="5139598" y="769176"/>
            <a:ext cx="1796556" cy="23705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itle 1"/>
          <p:cNvSpPr txBox="1">
            <a:spLocks/>
          </p:cNvSpPr>
          <p:nvPr/>
        </p:nvSpPr>
        <p:spPr bwMode="auto">
          <a:xfrm>
            <a:off x="0" y="400538"/>
            <a:ext cx="9144000" cy="605693"/>
          </a:xfrm>
          <a:prstGeom prst="rect">
            <a:avLst/>
          </a:prstGeom>
          <a:noFill/>
          <a:ln w="9525">
            <a:noFill/>
            <a:miter lim="800000"/>
            <a:headEnd/>
            <a:tailEnd/>
          </a:ln>
          <a:effectLst>
            <a:outerShdw blurRad="50800" dist="38100" dir="2700000">
              <a:srgbClr val="000000">
                <a:alpha val="43000"/>
              </a:srgbClr>
            </a:outerShdw>
          </a:effectLst>
        </p:spPr>
        <p:txBody>
          <a:bodyPr vert="horz" wrap="square" lIns="91440" tIns="45720" rIns="91440" bIns="45720" numCol="1" anchor="ctr" anchorCtr="0" compatLnSpc="1">
            <a:prstTxWarp prst="textNoShape">
              <a:avLst/>
            </a:prstTxWarp>
            <a:noAutofit/>
          </a:bodyPr>
          <a:lstStyle>
            <a:lvl1pPr algn="ctr" rtl="0" eaLnBrk="0" fontAlgn="base" hangingPunct="0">
              <a:spcBef>
                <a:spcPct val="0"/>
              </a:spcBef>
              <a:spcAft>
                <a:spcPct val="0"/>
              </a:spcAft>
              <a:defRPr sz="2400" kern="1200">
                <a:solidFill>
                  <a:srgbClr val="00187E"/>
                </a:solidFill>
                <a:latin typeface="Century Gothic"/>
                <a:ea typeface="ＭＳ Ｐゴシック" charset="-128"/>
                <a:cs typeface="Century Gothic"/>
              </a:defRPr>
            </a:lvl1pPr>
            <a:lvl2pPr algn="ctr" rtl="0" eaLnBrk="0" fontAlgn="base" hangingPunct="0">
              <a:spcBef>
                <a:spcPct val="0"/>
              </a:spcBef>
              <a:spcAft>
                <a:spcPct val="0"/>
              </a:spcAft>
              <a:defRPr sz="2400">
                <a:solidFill>
                  <a:srgbClr val="C00000"/>
                </a:solidFill>
                <a:latin typeface="Calibri" pitchFamily="34" charset="0"/>
                <a:ea typeface="ＭＳ Ｐゴシック" charset="-128"/>
              </a:defRPr>
            </a:lvl2pPr>
            <a:lvl3pPr algn="ctr" rtl="0" eaLnBrk="0" fontAlgn="base" hangingPunct="0">
              <a:spcBef>
                <a:spcPct val="0"/>
              </a:spcBef>
              <a:spcAft>
                <a:spcPct val="0"/>
              </a:spcAft>
              <a:defRPr sz="2400">
                <a:solidFill>
                  <a:srgbClr val="C00000"/>
                </a:solidFill>
                <a:latin typeface="Calibri" pitchFamily="34" charset="0"/>
                <a:ea typeface="ＭＳ Ｐゴシック" charset="-128"/>
              </a:defRPr>
            </a:lvl3pPr>
            <a:lvl4pPr algn="ctr" rtl="0" eaLnBrk="0" fontAlgn="base" hangingPunct="0">
              <a:spcBef>
                <a:spcPct val="0"/>
              </a:spcBef>
              <a:spcAft>
                <a:spcPct val="0"/>
              </a:spcAft>
              <a:defRPr sz="2400">
                <a:solidFill>
                  <a:srgbClr val="C00000"/>
                </a:solidFill>
                <a:latin typeface="Calibri" pitchFamily="34" charset="0"/>
                <a:ea typeface="ＭＳ Ｐゴシック" charset="-128"/>
              </a:defRPr>
            </a:lvl4pPr>
            <a:lvl5pPr algn="ctr" rtl="0" eaLnBrk="0" fontAlgn="base" hangingPunct="0">
              <a:spcBef>
                <a:spcPct val="0"/>
              </a:spcBef>
              <a:spcAft>
                <a:spcPct val="0"/>
              </a:spcAft>
              <a:defRPr sz="2400">
                <a:solidFill>
                  <a:srgbClr val="C00000"/>
                </a:solidFill>
                <a:latin typeface="Calibri" pitchFamily="34" charset="0"/>
                <a:ea typeface="ＭＳ Ｐゴシック" charset="-128"/>
              </a:defRPr>
            </a:lvl5pPr>
            <a:lvl6pPr marL="457200" algn="ctr" rtl="0" fontAlgn="base">
              <a:spcBef>
                <a:spcPct val="0"/>
              </a:spcBef>
              <a:spcAft>
                <a:spcPct val="0"/>
              </a:spcAft>
              <a:defRPr sz="2400">
                <a:solidFill>
                  <a:srgbClr val="C00000"/>
                </a:solidFill>
                <a:latin typeface="Georgia" pitchFamily="18" charset="0"/>
                <a:ea typeface="ＭＳ Ｐゴシック" charset="-128"/>
              </a:defRPr>
            </a:lvl6pPr>
            <a:lvl7pPr marL="914400" algn="ctr" rtl="0" fontAlgn="base">
              <a:spcBef>
                <a:spcPct val="0"/>
              </a:spcBef>
              <a:spcAft>
                <a:spcPct val="0"/>
              </a:spcAft>
              <a:defRPr sz="2400">
                <a:solidFill>
                  <a:srgbClr val="C00000"/>
                </a:solidFill>
                <a:latin typeface="Georgia" pitchFamily="18" charset="0"/>
                <a:ea typeface="ＭＳ Ｐゴシック" charset="-128"/>
              </a:defRPr>
            </a:lvl7pPr>
            <a:lvl8pPr marL="1371600" algn="ctr" rtl="0" fontAlgn="base">
              <a:spcBef>
                <a:spcPct val="0"/>
              </a:spcBef>
              <a:spcAft>
                <a:spcPct val="0"/>
              </a:spcAft>
              <a:defRPr sz="2400">
                <a:solidFill>
                  <a:srgbClr val="C00000"/>
                </a:solidFill>
                <a:latin typeface="Georgia" pitchFamily="18" charset="0"/>
                <a:ea typeface="ＭＳ Ｐゴシック" charset="-128"/>
              </a:defRPr>
            </a:lvl8pPr>
            <a:lvl9pPr marL="1828800" algn="ctr" rtl="0" fontAlgn="base">
              <a:spcBef>
                <a:spcPct val="0"/>
              </a:spcBef>
              <a:spcAft>
                <a:spcPct val="0"/>
              </a:spcAft>
              <a:defRPr sz="2400">
                <a:solidFill>
                  <a:srgbClr val="C00000"/>
                </a:solidFill>
                <a:latin typeface="Georgia" pitchFamily="18" charset="0"/>
                <a:ea typeface="ＭＳ Ｐゴシック" charset="-128"/>
              </a:defRPr>
            </a:lvl9pPr>
          </a:lstStyle>
          <a:p>
            <a:r>
              <a:rPr lang="en-US" dirty="0" smtClean="0"/>
              <a:t>Measurement of generated electromagnetic fields</a:t>
            </a:r>
          </a:p>
        </p:txBody>
      </p:sp>
      <p:sp>
        <p:nvSpPr>
          <p:cNvPr id="21" name="Rectangle 20"/>
          <p:cNvSpPr/>
          <p:nvPr/>
        </p:nvSpPr>
        <p:spPr>
          <a:xfrm>
            <a:off x="6876256" y="2132855"/>
            <a:ext cx="432048" cy="49506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87924" y="1099344"/>
            <a:ext cx="8957154" cy="5110848"/>
          </a:xfrm>
        </p:spPr>
        <p:txBody>
          <a:bodyPr>
            <a:noAutofit/>
          </a:bodyPr>
          <a:lstStyle/>
          <a:p>
            <a:pPr marL="176213" indent="-176213">
              <a:tabLst>
                <a:tab pos="3946525" algn="l"/>
              </a:tabLst>
            </a:pPr>
            <a:r>
              <a:rPr lang="en-US" sz="1800" b="1" dirty="0" smtClean="0"/>
              <a:t>Possibility to measure EM fields </a:t>
            </a:r>
            <a:r>
              <a:rPr lang="en-US" sz="1800" dirty="0" smtClean="0"/>
              <a:t>from available </a:t>
            </a:r>
            <a:br>
              <a:rPr lang="en-US" sz="1800" dirty="0" smtClean="0"/>
            </a:br>
            <a:r>
              <a:rPr lang="en-US" sz="1800" dirty="0" smtClean="0"/>
              <a:t>antennas, buttons, </a:t>
            </a:r>
            <a:r>
              <a:rPr lang="en-US" sz="1800" dirty="0" err="1" smtClean="0"/>
              <a:t>striplines</a:t>
            </a:r>
            <a:r>
              <a:rPr lang="en-US" sz="1800" dirty="0" smtClean="0"/>
              <a:t>, wires, all mode couplers </a:t>
            </a:r>
            <a:r>
              <a:rPr lang="en-US" sz="1800" dirty="0"/>
              <a:t/>
            </a:r>
            <a:br>
              <a:rPr lang="en-US" sz="1800" dirty="0"/>
            </a:br>
            <a:r>
              <a:rPr lang="en-US" sz="1800" dirty="0" smtClean="0"/>
              <a:t>already in the device (or installed just for that reason).</a:t>
            </a:r>
          </a:p>
          <a:p>
            <a:pPr marL="176213" indent="-176213"/>
            <a:endParaRPr lang="en-US" sz="1800" dirty="0" smtClean="0"/>
          </a:p>
          <a:p>
            <a:pPr marL="176213" indent="-176213"/>
            <a:r>
              <a:rPr lang="en-US" sz="1800" dirty="0" smtClean="0"/>
              <a:t>Possibility of </a:t>
            </a:r>
            <a:r>
              <a:rPr lang="en-US" sz="1800" b="1" dirty="0" smtClean="0"/>
              <a:t>direct benchmark of simulations </a:t>
            </a:r>
            <a:r>
              <a:rPr lang="en-US" sz="1800" dirty="0" smtClean="0"/>
              <a:t>with fields monitors</a:t>
            </a:r>
          </a:p>
          <a:p>
            <a:pPr marL="176213" indent="-176213">
              <a:buNone/>
            </a:pPr>
            <a:r>
              <a:rPr lang="en-US" sz="1800" dirty="0" smtClean="0">
                <a:sym typeface="Wingdings" panose="05000000000000000000" pitchFamily="2" charset="2"/>
              </a:rPr>
              <a:t>	 </a:t>
            </a:r>
            <a:r>
              <a:rPr lang="en-US" sz="1800" dirty="0" smtClean="0"/>
              <a:t>probe measurements only validate the Qs from </a:t>
            </a:r>
            <a:r>
              <a:rPr lang="en-US" sz="1800" dirty="0" err="1" smtClean="0"/>
              <a:t>eigenmode</a:t>
            </a:r>
            <a:r>
              <a:rPr lang="en-US" sz="1800" dirty="0" smtClean="0"/>
              <a:t> simulations</a:t>
            </a:r>
          </a:p>
          <a:p>
            <a:pPr marL="176213" indent="-176213">
              <a:buNone/>
            </a:pPr>
            <a:r>
              <a:rPr lang="en-US" sz="1800" dirty="0"/>
              <a:t>	</a:t>
            </a:r>
            <a:r>
              <a:rPr lang="en-US" sz="1800" dirty="0" smtClean="0">
                <a:sym typeface="Wingdings" panose="05000000000000000000" pitchFamily="2" charset="2"/>
              </a:rPr>
              <a:t> </a:t>
            </a:r>
            <a:r>
              <a:rPr lang="en-US" sz="1800" dirty="0" smtClean="0"/>
              <a:t>wire measurements can perturb significantly the modes.</a:t>
            </a:r>
          </a:p>
          <a:p>
            <a:pPr marL="176213" indent="-176213">
              <a:buNone/>
            </a:pPr>
            <a:r>
              <a:rPr lang="en-US" sz="1800" dirty="0"/>
              <a:t>	</a:t>
            </a:r>
            <a:r>
              <a:rPr lang="en-US" sz="1800" dirty="0" smtClean="0">
                <a:sym typeface="Wingdings" panose="05000000000000000000" pitchFamily="2" charset="2"/>
              </a:rPr>
              <a:t> real interest in using an electron source</a:t>
            </a:r>
            <a:endParaRPr lang="en-US" sz="1800" dirty="0" smtClean="0"/>
          </a:p>
          <a:p>
            <a:pPr marL="0" indent="0">
              <a:buNone/>
            </a:pPr>
            <a:endParaRPr lang="en-US" sz="1800" b="1" dirty="0" smtClean="0"/>
          </a:p>
          <a:p>
            <a:pPr marL="0" indent="0">
              <a:buNone/>
            </a:pPr>
            <a:endParaRPr lang="en-US" sz="1800" b="1" dirty="0"/>
          </a:p>
          <a:p>
            <a:pPr marL="0" indent="0">
              <a:buNone/>
            </a:pPr>
            <a:endParaRPr lang="en-US" sz="1800" b="1" dirty="0"/>
          </a:p>
          <a:p>
            <a:pPr marL="176213" indent="-176213"/>
            <a:r>
              <a:rPr lang="en-US" sz="1800" b="1" dirty="0" smtClean="0"/>
              <a:t>Potential for direct measurements</a:t>
            </a:r>
          </a:p>
          <a:p>
            <a:pPr marL="0" indent="0">
              <a:buNone/>
            </a:pPr>
            <a:r>
              <a:rPr lang="en-US" sz="1800" dirty="0">
                <a:sym typeface="Wingdings" panose="05000000000000000000" pitchFamily="2" charset="2"/>
              </a:rPr>
              <a:t> </a:t>
            </a:r>
            <a:r>
              <a:rPr lang="en-US" sz="1800" dirty="0" smtClean="0"/>
              <a:t>Very </a:t>
            </a:r>
            <a:r>
              <a:rPr lang="en-US" sz="1800" dirty="0"/>
              <a:t>small bunch length achievable with electron beams (2 to 3 </a:t>
            </a:r>
            <a:r>
              <a:rPr lang="en-US" sz="1800" dirty="0" err="1"/>
              <a:t>ps</a:t>
            </a:r>
            <a:r>
              <a:rPr lang="en-US" sz="1800" dirty="0"/>
              <a:t> in CALIFES</a:t>
            </a:r>
            <a:r>
              <a:rPr lang="en-US" sz="1800" dirty="0" smtClean="0"/>
              <a:t>)</a:t>
            </a:r>
            <a:endParaRPr lang="en-US" sz="1800" dirty="0"/>
          </a:p>
          <a:p>
            <a:pPr marL="0" indent="0">
              <a:buNone/>
            </a:pPr>
            <a:r>
              <a:rPr lang="en-US" sz="1800" dirty="0">
                <a:sym typeface="Wingdings" panose="05000000000000000000" pitchFamily="2" charset="2"/>
              </a:rPr>
              <a:t> </a:t>
            </a:r>
            <a:r>
              <a:rPr lang="en-US" sz="1800" dirty="0" smtClean="0"/>
              <a:t>Spacing </a:t>
            </a:r>
            <a:r>
              <a:rPr lang="en-US" sz="1800" dirty="0"/>
              <a:t>of the drive and probe bunches </a:t>
            </a:r>
            <a:r>
              <a:rPr lang="en-US" sz="1800" dirty="0" smtClean="0"/>
              <a:t>with GHz spacing </a:t>
            </a:r>
            <a:r>
              <a:rPr lang="en-US" sz="1800" dirty="0"/>
              <a:t>is straightforward </a:t>
            </a:r>
          </a:p>
          <a:p>
            <a:pPr marL="0" indent="0">
              <a:buNone/>
            </a:pPr>
            <a:r>
              <a:rPr lang="en-US" sz="1800" dirty="0">
                <a:sym typeface="Wingdings" panose="05000000000000000000" pitchFamily="2" charset="2"/>
              </a:rPr>
              <a:t> </a:t>
            </a:r>
            <a:r>
              <a:rPr lang="en-US" sz="1800" dirty="0">
                <a:solidFill>
                  <a:srgbClr val="00187E"/>
                </a:solidFill>
                <a:sym typeface="Wingdings" panose="05000000000000000000" pitchFamily="2" charset="2"/>
              </a:rPr>
              <a:t>“wake function” could be measured provided the sampling is sufficient</a:t>
            </a:r>
            <a:endParaRPr lang="en-GB" sz="1800" dirty="0"/>
          </a:p>
          <a:p>
            <a:pPr marL="176213" indent="-176213">
              <a:buNone/>
            </a:pPr>
            <a:endParaRPr lang="en-US" sz="1800" dirty="0" smtClean="0">
              <a:sym typeface="Wingdings" panose="05000000000000000000" pitchFamily="2" charset="2"/>
            </a:endParaRPr>
          </a:p>
          <a:p>
            <a:pPr marL="176213" indent="-176213"/>
            <a:endParaRPr lang="en-US" sz="1800" dirty="0">
              <a:sym typeface="Wingdings" panose="05000000000000000000" pitchFamily="2" charset="2"/>
            </a:endParaRPr>
          </a:p>
        </p:txBody>
      </p:sp>
      <p:sp>
        <p:nvSpPr>
          <p:cNvPr id="24" name="Rectangle 23"/>
          <p:cNvSpPr/>
          <p:nvPr/>
        </p:nvSpPr>
        <p:spPr>
          <a:xfrm>
            <a:off x="7308304" y="122679"/>
            <a:ext cx="1699769" cy="307777"/>
          </a:xfrm>
          <a:prstGeom prst="rect">
            <a:avLst/>
          </a:prstGeom>
        </p:spPr>
        <p:txBody>
          <a:bodyPr wrap="none">
            <a:spAutoFit/>
          </a:bodyPr>
          <a:lstStyle/>
          <a:p>
            <a:pPr marL="212725" indent="-233363" defTabSz="456697">
              <a:buClr>
                <a:prstClr val="black"/>
              </a:buClr>
            </a:pPr>
            <a:r>
              <a:rPr lang="en-US" sz="1400" i="1" u="sng" noProof="1" smtClean="0">
                <a:solidFill>
                  <a:schemeClr val="accent5">
                    <a:lumMod val="75000"/>
                  </a:schemeClr>
                </a:solidFill>
                <a:latin typeface="Century Gothic"/>
                <a:cs typeface="Century Gothic"/>
              </a:rPr>
              <a:t>B. Salvant - CERN</a:t>
            </a:r>
            <a:endParaRPr lang="en-US" sz="1400" i="1" u="sng" noProof="1">
              <a:solidFill>
                <a:schemeClr val="accent5">
                  <a:lumMod val="75000"/>
                </a:schemeClr>
              </a:solidFill>
              <a:latin typeface="Century Gothic"/>
              <a:cs typeface="Century Gothic"/>
            </a:endParaRPr>
          </a:p>
        </p:txBody>
      </p:sp>
      <p:pic>
        <p:nvPicPr>
          <p:cNvPr id="5" name="Picture 4"/>
          <p:cNvPicPr>
            <a:picLocks noChangeAspect="1"/>
          </p:cNvPicPr>
          <p:nvPr/>
        </p:nvPicPr>
        <p:blipFill>
          <a:blip r:embed="rId3"/>
          <a:stretch>
            <a:fillRect/>
          </a:stretch>
        </p:blipFill>
        <p:spPr>
          <a:xfrm>
            <a:off x="4982709" y="3366745"/>
            <a:ext cx="2694661" cy="1559105"/>
          </a:xfrm>
          <a:prstGeom prst="rect">
            <a:avLst/>
          </a:prstGeom>
          <a:ln>
            <a:solidFill>
              <a:schemeClr val="tx1"/>
            </a:solidFill>
          </a:ln>
        </p:spPr>
      </p:pic>
      <p:sp>
        <p:nvSpPr>
          <p:cNvPr id="35" name="Rectangle 34"/>
          <p:cNvSpPr/>
          <p:nvPr/>
        </p:nvSpPr>
        <p:spPr>
          <a:xfrm>
            <a:off x="226870" y="6185822"/>
            <a:ext cx="8569427" cy="646331"/>
          </a:xfrm>
          <a:prstGeom prst="rect">
            <a:avLst/>
          </a:prstGeom>
          <a:ln>
            <a:solidFill>
              <a:srgbClr val="000000"/>
            </a:solidFill>
          </a:ln>
        </p:spPr>
        <p:txBody>
          <a:bodyPr wrap="square">
            <a:spAutoFit/>
          </a:bodyPr>
          <a:lstStyle/>
          <a:p>
            <a:r>
              <a:rPr lang="en-US" b="1" dirty="0" smtClean="0"/>
              <a:t>A </a:t>
            </a:r>
            <a:r>
              <a:rPr lang="en-US" b="1" dirty="0"/>
              <a:t>strong interest within CERN to explore the possibility of using CALIFES for this </a:t>
            </a:r>
            <a:r>
              <a:rPr lang="en-US" b="1" dirty="0" smtClean="0"/>
              <a:t>aim.</a:t>
            </a:r>
          </a:p>
          <a:p>
            <a:r>
              <a:rPr lang="en-US" b="1" dirty="0" smtClean="0"/>
              <a:t>Interested institutes: </a:t>
            </a:r>
            <a:r>
              <a:rPr lang="en-US" dirty="0" smtClean="0"/>
              <a:t>CERN, PSI, Uppsala University</a:t>
            </a:r>
            <a:endParaRPr lang="en-US" dirty="0"/>
          </a:p>
        </p:txBody>
      </p:sp>
      <p:sp>
        <p:nvSpPr>
          <p:cNvPr id="2" name="Slide Number Placeholder 1"/>
          <p:cNvSpPr>
            <a:spLocks noGrp="1"/>
          </p:cNvSpPr>
          <p:nvPr>
            <p:ph type="sldNum" sz="quarter" idx="12"/>
          </p:nvPr>
        </p:nvSpPr>
        <p:spPr/>
        <p:txBody>
          <a:bodyPr/>
          <a:lstStyle/>
          <a:p>
            <a:fld id="{1DD22D83-493F-FB42-BDE4-83E3C1BB8B79}" type="slidenum">
              <a:rPr lang="en-US" smtClean="0"/>
              <a:t>11</a:t>
            </a:fld>
            <a:endParaRPr lang="en-US"/>
          </a:p>
        </p:txBody>
      </p:sp>
    </p:spTree>
    <p:extLst>
      <p:ext uri="{BB962C8B-B14F-4D97-AF65-F5344CB8AC3E}">
        <p14:creationId xmlns:p14="http://schemas.microsoft.com/office/powerpoint/2010/main" val="179877226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85946"/>
            <a:ext cx="8229600" cy="1143000"/>
          </a:xfrm>
        </p:spPr>
        <p:txBody>
          <a:bodyPr/>
          <a:lstStyle/>
          <a:p>
            <a:r>
              <a:rPr lang="en-US" dirty="0" smtClean="0"/>
              <a:t>R&amp;D: X-band FEL development</a:t>
            </a:r>
            <a:endParaRPr lang="en-US" dirty="0"/>
          </a:p>
        </p:txBody>
      </p:sp>
      <p:sp>
        <p:nvSpPr>
          <p:cNvPr id="3" name="Slide Number Placeholder 2"/>
          <p:cNvSpPr>
            <a:spLocks noGrp="1"/>
          </p:cNvSpPr>
          <p:nvPr>
            <p:ph type="sldNum" sz="quarter" idx="12"/>
          </p:nvPr>
        </p:nvSpPr>
        <p:spPr/>
        <p:txBody>
          <a:bodyPr/>
          <a:lstStyle/>
          <a:p>
            <a:fld id="{1DD22D83-493F-FB42-BDE4-83E3C1BB8B79}" type="slidenum">
              <a:rPr lang="en-US" smtClean="0"/>
              <a:t>12</a:t>
            </a:fld>
            <a:endParaRPr lang="en-US"/>
          </a:p>
        </p:txBody>
      </p:sp>
    </p:spTree>
    <p:extLst>
      <p:ext uri="{BB962C8B-B14F-4D97-AF65-F5344CB8AC3E}">
        <p14:creationId xmlns:p14="http://schemas.microsoft.com/office/powerpoint/2010/main" val="255521503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ChangeArrowheads="1"/>
          </p:cNvSpPr>
          <p:nvPr/>
        </p:nvSpPr>
        <p:spPr bwMode="auto">
          <a:xfrm>
            <a:off x="4913313" y="3746500"/>
            <a:ext cx="4370387" cy="2757488"/>
          </a:xfrm>
          <a:prstGeom prst="rect">
            <a:avLst/>
          </a:prstGeom>
          <a:noFill/>
          <a:ln w="9525">
            <a:noFill/>
            <a:miter lim="800000"/>
            <a:headEnd/>
            <a:tailEnd/>
          </a:ln>
          <a:effectLst/>
        </p:spPr>
        <p:txBody>
          <a:bodyPr>
            <a:prstTxWarp prst="textNoShape">
              <a:avLst/>
            </a:prstTxWarp>
            <a:spAutoFit/>
          </a:bodyPr>
          <a:lstStyle/>
          <a:p>
            <a:pPr marL="539750" indent="-539750">
              <a:lnSpc>
                <a:spcPct val="120000"/>
              </a:lnSpc>
            </a:pPr>
            <a:r>
              <a:rPr lang="en-US" sz="1200" b="1" dirty="0">
                <a:solidFill>
                  <a:srgbClr val="000000"/>
                </a:solidFill>
                <a:latin typeface="Calibri" pitchFamily="18" charset="0"/>
                <a:ea typeface="Calibri" pitchFamily="18" charset="0"/>
                <a:cs typeface="Calibri" pitchFamily="18" charset="0"/>
              </a:rPr>
              <a:t>ST</a:t>
            </a:r>
            <a:r>
              <a:rPr lang="en-US" sz="1200" dirty="0">
                <a:solidFill>
                  <a:srgbClr val="000000"/>
                </a:solidFill>
                <a:latin typeface="Calibri" pitchFamily="18" charset="0"/>
                <a:ea typeface="Calibri" pitchFamily="18" charset="0"/>
                <a:cs typeface="Calibri" pitchFamily="18" charset="0"/>
              </a:rPr>
              <a:t>	</a:t>
            </a:r>
            <a:r>
              <a:rPr lang="en-US" sz="1200" i="1" dirty="0" err="1">
                <a:solidFill>
                  <a:srgbClr val="000000"/>
                </a:solidFill>
                <a:latin typeface="Calibri" pitchFamily="18" charset="0"/>
                <a:ea typeface="Calibri" pitchFamily="18" charset="0"/>
                <a:cs typeface="Calibri" pitchFamily="18" charset="0"/>
              </a:rPr>
              <a:t>Elettra</a:t>
            </a:r>
            <a:r>
              <a:rPr lang="en-US" sz="1200" i="1" dirty="0">
                <a:solidFill>
                  <a:srgbClr val="000000"/>
                </a:solidFill>
                <a:latin typeface="Calibri" pitchFamily="18" charset="0"/>
                <a:ea typeface="Calibri" pitchFamily="18" charset="0"/>
                <a:cs typeface="Calibri" pitchFamily="18" charset="0"/>
              </a:rPr>
              <a:t> - </a:t>
            </a:r>
            <a:r>
              <a:rPr lang="en-US" sz="1200" i="1" dirty="0" err="1">
                <a:solidFill>
                  <a:srgbClr val="000000"/>
                </a:solidFill>
                <a:latin typeface="Calibri" pitchFamily="18" charset="0"/>
                <a:ea typeface="Calibri" pitchFamily="18" charset="0"/>
                <a:cs typeface="Calibri" pitchFamily="18" charset="0"/>
              </a:rPr>
              <a:t>Sincrotrone</a:t>
            </a:r>
            <a:r>
              <a:rPr lang="en-US" sz="1200" i="1" dirty="0">
                <a:solidFill>
                  <a:srgbClr val="000000"/>
                </a:solidFill>
                <a:latin typeface="Calibri" pitchFamily="18" charset="0"/>
                <a:ea typeface="Calibri" pitchFamily="18" charset="0"/>
                <a:cs typeface="Calibri" pitchFamily="18" charset="0"/>
              </a:rPr>
              <a:t> Trieste, Italy.</a:t>
            </a:r>
          </a:p>
          <a:p>
            <a:pPr marL="539750" indent="-539750">
              <a:lnSpc>
                <a:spcPct val="120000"/>
              </a:lnSpc>
            </a:pPr>
            <a:r>
              <a:rPr lang="en-US" sz="1200" b="1" dirty="0">
                <a:solidFill>
                  <a:srgbClr val="000000"/>
                </a:solidFill>
                <a:latin typeface="Calibri" pitchFamily="18" charset="0"/>
                <a:ea typeface="Calibri" pitchFamily="18" charset="0"/>
                <a:cs typeface="Calibri" pitchFamily="18" charset="0"/>
              </a:rPr>
              <a:t>CERN</a:t>
            </a:r>
            <a:r>
              <a:rPr lang="en-US" sz="1200" dirty="0">
                <a:solidFill>
                  <a:srgbClr val="000000"/>
                </a:solidFill>
                <a:latin typeface="Calibri" pitchFamily="18" charset="0"/>
                <a:ea typeface="Calibri" pitchFamily="18" charset="0"/>
                <a:cs typeface="Calibri" pitchFamily="18" charset="0"/>
              </a:rPr>
              <a:t>	</a:t>
            </a:r>
            <a:r>
              <a:rPr lang="en-US" sz="1200" i="1" dirty="0">
                <a:solidFill>
                  <a:srgbClr val="000000"/>
                </a:solidFill>
                <a:latin typeface="Calibri" pitchFamily="18" charset="0"/>
                <a:ea typeface="Calibri" pitchFamily="18" charset="0"/>
                <a:cs typeface="Calibri" pitchFamily="18" charset="0"/>
              </a:rPr>
              <a:t>CERN Geneva, Switzerland.</a:t>
            </a:r>
          </a:p>
          <a:p>
            <a:pPr marL="539750" indent="-539750">
              <a:lnSpc>
                <a:spcPct val="120000"/>
              </a:lnSpc>
            </a:pPr>
            <a:r>
              <a:rPr lang="en-US" sz="1200" b="1" dirty="0">
                <a:solidFill>
                  <a:srgbClr val="000000"/>
                </a:solidFill>
                <a:latin typeface="Calibri" pitchFamily="18" charset="0"/>
                <a:ea typeface="Calibri" pitchFamily="18" charset="0"/>
                <a:cs typeface="Calibri" pitchFamily="18" charset="0"/>
              </a:rPr>
              <a:t>JU</a:t>
            </a:r>
            <a:r>
              <a:rPr lang="en-US" sz="1200" dirty="0">
                <a:solidFill>
                  <a:srgbClr val="000000"/>
                </a:solidFill>
                <a:latin typeface="Calibri" pitchFamily="18" charset="0"/>
                <a:ea typeface="Calibri" pitchFamily="18" charset="0"/>
                <a:cs typeface="Calibri" pitchFamily="18" charset="0"/>
              </a:rPr>
              <a:t>	</a:t>
            </a:r>
            <a:r>
              <a:rPr lang="en-US" sz="1200" i="1" dirty="0" err="1">
                <a:solidFill>
                  <a:srgbClr val="000000"/>
                </a:solidFill>
                <a:latin typeface="Calibri" pitchFamily="18" charset="0"/>
                <a:ea typeface="Calibri" pitchFamily="18" charset="0"/>
                <a:cs typeface="Calibri" pitchFamily="18" charset="0"/>
              </a:rPr>
              <a:t>Jagiellonian</a:t>
            </a:r>
            <a:r>
              <a:rPr lang="en-US" sz="1200" i="1" dirty="0">
                <a:solidFill>
                  <a:srgbClr val="000000"/>
                </a:solidFill>
                <a:latin typeface="Calibri" pitchFamily="18" charset="0"/>
                <a:ea typeface="Calibri" pitchFamily="18" charset="0"/>
                <a:cs typeface="Calibri" pitchFamily="18" charset="0"/>
              </a:rPr>
              <a:t> University, Krakow, Poland.</a:t>
            </a:r>
          </a:p>
          <a:p>
            <a:pPr marL="539750" indent="-539750">
              <a:lnSpc>
                <a:spcPct val="120000"/>
              </a:lnSpc>
            </a:pPr>
            <a:r>
              <a:rPr lang="en-US" sz="1200" b="1" dirty="0">
                <a:solidFill>
                  <a:srgbClr val="000000"/>
                </a:solidFill>
                <a:latin typeface="Calibri" pitchFamily="18" charset="0"/>
                <a:ea typeface="Calibri" pitchFamily="18" charset="0"/>
                <a:cs typeface="Calibri" pitchFamily="18" charset="0"/>
              </a:rPr>
              <a:t>STFC</a:t>
            </a:r>
            <a:r>
              <a:rPr lang="en-US" sz="1200" dirty="0">
                <a:solidFill>
                  <a:srgbClr val="000000"/>
                </a:solidFill>
                <a:latin typeface="Calibri" pitchFamily="18" charset="0"/>
                <a:ea typeface="Calibri" pitchFamily="18" charset="0"/>
                <a:cs typeface="Calibri" pitchFamily="18" charset="0"/>
              </a:rPr>
              <a:t>	</a:t>
            </a:r>
            <a:r>
              <a:rPr lang="en-US" sz="1200" i="1" dirty="0" err="1">
                <a:solidFill>
                  <a:srgbClr val="000000"/>
                </a:solidFill>
                <a:latin typeface="Calibri" pitchFamily="18" charset="0"/>
                <a:ea typeface="Calibri" pitchFamily="18" charset="0"/>
                <a:cs typeface="Calibri" pitchFamily="18" charset="0"/>
              </a:rPr>
              <a:t>Daresbury</a:t>
            </a:r>
            <a:r>
              <a:rPr lang="en-US" sz="1200" i="1" dirty="0">
                <a:solidFill>
                  <a:srgbClr val="000000"/>
                </a:solidFill>
                <a:latin typeface="Calibri" pitchFamily="18" charset="0"/>
                <a:ea typeface="Calibri" pitchFamily="18" charset="0"/>
                <a:cs typeface="Calibri" pitchFamily="18" charset="0"/>
              </a:rPr>
              <a:t> Laboratory Cockcroft Institute, </a:t>
            </a:r>
            <a:r>
              <a:rPr lang="en-US" sz="1200" i="1" dirty="0" err="1">
                <a:solidFill>
                  <a:srgbClr val="000000"/>
                </a:solidFill>
                <a:latin typeface="Calibri" pitchFamily="18" charset="0"/>
                <a:ea typeface="Calibri" pitchFamily="18" charset="0"/>
                <a:cs typeface="Calibri" pitchFamily="18" charset="0"/>
              </a:rPr>
              <a:t>Daresbury</a:t>
            </a:r>
            <a:r>
              <a:rPr lang="en-US" sz="1200" i="1" dirty="0">
                <a:solidFill>
                  <a:srgbClr val="000000"/>
                </a:solidFill>
                <a:latin typeface="Calibri" pitchFamily="18" charset="0"/>
                <a:ea typeface="Calibri" pitchFamily="18" charset="0"/>
                <a:cs typeface="Calibri" pitchFamily="18" charset="0"/>
              </a:rPr>
              <a:t>, UK.</a:t>
            </a:r>
          </a:p>
          <a:p>
            <a:pPr marL="539750" indent="-539750">
              <a:lnSpc>
                <a:spcPct val="120000"/>
              </a:lnSpc>
            </a:pPr>
            <a:r>
              <a:rPr lang="en-US" sz="1200" b="1" dirty="0">
                <a:solidFill>
                  <a:srgbClr val="000000"/>
                </a:solidFill>
                <a:latin typeface="Calibri" pitchFamily="18" charset="0"/>
                <a:ea typeface="Calibri" pitchFamily="18" charset="0"/>
                <a:cs typeface="Calibri" pitchFamily="18" charset="0"/>
              </a:rPr>
              <a:t>SINAP</a:t>
            </a:r>
            <a:r>
              <a:rPr lang="en-US" sz="1200" dirty="0">
                <a:solidFill>
                  <a:srgbClr val="000000"/>
                </a:solidFill>
                <a:latin typeface="Calibri" pitchFamily="18" charset="0"/>
                <a:ea typeface="Calibri" pitchFamily="18" charset="0"/>
                <a:cs typeface="Calibri" pitchFamily="18" charset="0"/>
              </a:rPr>
              <a:t>	</a:t>
            </a:r>
            <a:r>
              <a:rPr lang="en-US" sz="1200" i="1" dirty="0" err="1">
                <a:solidFill>
                  <a:srgbClr val="000000"/>
                </a:solidFill>
                <a:latin typeface="Calibri" pitchFamily="18" charset="0"/>
                <a:ea typeface="Calibri" pitchFamily="18" charset="0"/>
                <a:cs typeface="Calibri" pitchFamily="18" charset="0"/>
              </a:rPr>
              <a:t>Shangai</a:t>
            </a:r>
            <a:r>
              <a:rPr lang="en-US" sz="1200" i="1" dirty="0">
                <a:solidFill>
                  <a:srgbClr val="000000"/>
                </a:solidFill>
                <a:latin typeface="Calibri" pitchFamily="18" charset="0"/>
                <a:ea typeface="Calibri" pitchFamily="18" charset="0"/>
                <a:cs typeface="Calibri" pitchFamily="18" charset="0"/>
              </a:rPr>
              <a:t> Institute of Applied Physics, Shanghai, China.</a:t>
            </a:r>
          </a:p>
          <a:p>
            <a:pPr marL="539750" indent="-539750">
              <a:lnSpc>
                <a:spcPct val="120000"/>
              </a:lnSpc>
            </a:pPr>
            <a:r>
              <a:rPr lang="en-US" sz="1200" b="1" dirty="0">
                <a:solidFill>
                  <a:srgbClr val="000000"/>
                </a:solidFill>
                <a:latin typeface="Calibri" pitchFamily="18" charset="0"/>
                <a:ea typeface="Calibri" pitchFamily="18" charset="0"/>
                <a:cs typeface="Calibri" pitchFamily="18" charset="0"/>
              </a:rPr>
              <a:t>VDL </a:t>
            </a:r>
            <a:r>
              <a:rPr lang="en-US" sz="1200" dirty="0">
                <a:solidFill>
                  <a:srgbClr val="000000"/>
                </a:solidFill>
                <a:latin typeface="Calibri" pitchFamily="18" charset="0"/>
                <a:ea typeface="Calibri" pitchFamily="18" charset="0"/>
                <a:cs typeface="Calibri" pitchFamily="18" charset="0"/>
              </a:rPr>
              <a:t>	</a:t>
            </a:r>
            <a:r>
              <a:rPr lang="en-US" sz="1200" i="1" dirty="0">
                <a:solidFill>
                  <a:srgbClr val="000000"/>
                </a:solidFill>
                <a:latin typeface="Calibri" pitchFamily="18" charset="0"/>
                <a:ea typeface="Calibri" pitchFamily="18" charset="0"/>
                <a:cs typeface="Calibri" pitchFamily="18" charset="0"/>
              </a:rPr>
              <a:t>VDL ETG T&amp;D B.V., Eindhoven, Netherlands.</a:t>
            </a:r>
          </a:p>
          <a:p>
            <a:pPr marL="539750" indent="-539750">
              <a:lnSpc>
                <a:spcPct val="120000"/>
              </a:lnSpc>
            </a:pPr>
            <a:r>
              <a:rPr lang="en-US" sz="1200" b="1" dirty="0">
                <a:solidFill>
                  <a:srgbClr val="000000"/>
                </a:solidFill>
                <a:latin typeface="Calibri" pitchFamily="18" charset="0"/>
                <a:ea typeface="Calibri" pitchFamily="18" charset="0"/>
                <a:cs typeface="Calibri" pitchFamily="18" charset="0"/>
              </a:rPr>
              <a:t>OSLO</a:t>
            </a:r>
            <a:r>
              <a:rPr lang="en-US" sz="1200" dirty="0">
                <a:solidFill>
                  <a:srgbClr val="000000"/>
                </a:solidFill>
                <a:latin typeface="Calibri" pitchFamily="18" charset="0"/>
                <a:ea typeface="Calibri" pitchFamily="18" charset="0"/>
                <a:cs typeface="Calibri" pitchFamily="18" charset="0"/>
              </a:rPr>
              <a:t>	</a:t>
            </a:r>
            <a:r>
              <a:rPr lang="en-US" sz="1200" i="1" dirty="0">
                <a:solidFill>
                  <a:srgbClr val="000000"/>
                </a:solidFill>
                <a:latin typeface="Calibri" pitchFamily="18" charset="0"/>
                <a:ea typeface="Calibri" pitchFamily="18" charset="0"/>
                <a:cs typeface="Calibri" pitchFamily="18" charset="0"/>
              </a:rPr>
              <a:t>University of Oslo, Norway.</a:t>
            </a:r>
          </a:p>
          <a:p>
            <a:pPr marL="539750" indent="-539750">
              <a:lnSpc>
                <a:spcPct val="120000"/>
              </a:lnSpc>
            </a:pPr>
            <a:r>
              <a:rPr lang="en-US" sz="1200" b="1" dirty="0">
                <a:solidFill>
                  <a:srgbClr val="000000"/>
                </a:solidFill>
                <a:latin typeface="Calibri" pitchFamily="18" charset="0"/>
                <a:ea typeface="Calibri" pitchFamily="18" charset="0"/>
                <a:cs typeface="Calibri" pitchFamily="18" charset="0"/>
              </a:rPr>
              <a:t>IASA</a:t>
            </a:r>
            <a:r>
              <a:rPr lang="en-US" sz="1200" dirty="0">
                <a:solidFill>
                  <a:srgbClr val="000000"/>
                </a:solidFill>
                <a:latin typeface="Calibri" pitchFamily="18" charset="0"/>
                <a:ea typeface="Calibri" pitchFamily="18" charset="0"/>
                <a:cs typeface="Calibri" pitchFamily="18" charset="0"/>
              </a:rPr>
              <a:t>	</a:t>
            </a:r>
            <a:r>
              <a:rPr lang="en-US" sz="1200" i="1" dirty="0">
                <a:solidFill>
                  <a:srgbClr val="000000"/>
                </a:solidFill>
                <a:latin typeface="Calibri" pitchFamily="18" charset="0"/>
                <a:ea typeface="Calibri" pitchFamily="18" charset="0"/>
                <a:cs typeface="Calibri" pitchFamily="18" charset="0"/>
              </a:rPr>
              <a:t>National Technical University of Athens, Greece.</a:t>
            </a:r>
          </a:p>
          <a:p>
            <a:pPr marL="539750" indent="-539750">
              <a:lnSpc>
                <a:spcPct val="120000"/>
              </a:lnSpc>
            </a:pPr>
            <a:r>
              <a:rPr lang="en-US" sz="1200" b="1" dirty="0">
                <a:solidFill>
                  <a:srgbClr val="000000"/>
                </a:solidFill>
                <a:latin typeface="Calibri" pitchFamily="18" charset="0"/>
                <a:ea typeface="Calibri" pitchFamily="18" charset="0"/>
                <a:cs typeface="Calibri" pitchFamily="18" charset="0"/>
              </a:rPr>
              <a:t>UU</a:t>
            </a:r>
            <a:r>
              <a:rPr lang="en-US" sz="1200" dirty="0">
                <a:solidFill>
                  <a:srgbClr val="000000"/>
                </a:solidFill>
                <a:latin typeface="Calibri" pitchFamily="18" charset="0"/>
                <a:ea typeface="Calibri" pitchFamily="18" charset="0"/>
                <a:cs typeface="Calibri" pitchFamily="18" charset="0"/>
              </a:rPr>
              <a:t>	</a:t>
            </a:r>
            <a:r>
              <a:rPr lang="en-US" sz="1200" i="1" dirty="0">
                <a:solidFill>
                  <a:srgbClr val="000000"/>
                </a:solidFill>
                <a:latin typeface="Calibri" pitchFamily="18" charset="0"/>
                <a:ea typeface="Calibri" pitchFamily="18" charset="0"/>
                <a:cs typeface="Calibri" pitchFamily="18" charset="0"/>
              </a:rPr>
              <a:t>Uppsala University, Uppsala, Sweden.</a:t>
            </a:r>
          </a:p>
          <a:p>
            <a:pPr marL="539750" indent="-539750">
              <a:lnSpc>
                <a:spcPct val="120000"/>
              </a:lnSpc>
            </a:pPr>
            <a:r>
              <a:rPr lang="en-US" sz="1200" b="1" dirty="0">
                <a:solidFill>
                  <a:srgbClr val="000000"/>
                </a:solidFill>
                <a:latin typeface="Calibri" pitchFamily="18" charset="0"/>
                <a:ea typeface="Calibri" pitchFamily="18" charset="0"/>
                <a:cs typeface="Calibri" pitchFamily="18" charset="0"/>
              </a:rPr>
              <a:t>ASLS</a:t>
            </a:r>
            <a:r>
              <a:rPr lang="en-US" sz="1200" dirty="0">
                <a:solidFill>
                  <a:srgbClr val="000000"/>
                </a:solidFill>
                <a:latin typeface="Calibri" pitchFamily="18" charset="0"/>
                <a:ea typeface="Calibri" pitchFamily="18" charset="0"/>
                <a:cs typeface="Calibri" pitchFamily="18" charset="0"/>
              </a:rPr>
              <a:t>	</a:t>
            </a:r>
            <a:r>
              <a:rPr lang="en-US" sz="1200" i="1" dirty="0">
                <a:solidFill>
                  <a:srgbClr val="000000"/>
                </a:solidFill>
                <a:latin typeface="Calibri" pitchFamily="18" charset="0"/>
                <a:ea typeface="Calibri" pitchFamily="18" charset="0"/>
                <a:cs typeface="Calibri" pitchFamily="18" charset="0"/>
              </a:rPr>
              <a:t>Australian Synchrotron, Clayton, Australia.</a:t>
            </a:r>
          </a:p>
          <a:p>
            <a:pPr marL="539750" indent="-539750">
              <a:lnSpc>
                <a:spcPct val="120000"/>
              </a:lnSpc>
            </a:pPr>
            <a:r>
              <a:rPr lang="en-US" sz="1200" b="1" dirty="0">
                <a:solidFill>
                  <a:srgbClr val="000000"/>
                </a:solidFill>
                <a:latin typeface="Calibri" pitchFamily="18" charset="0"/>
                <a:ea typeface="Calibri" pitchFamily="18" charset="0"/>
                <a:cs typeface="Calibri" pitchFamily="18" charset="0"/>
              </a:rPr>
              <a:t>UA-IAT</a:t>
            </a:r>
            <a:r>
              <a:rPr lang="en-US" sz="1200" dirty="0">
                <a:solidFill>
                  <a:srgbClr val="000000"/>
                </a:solidFill>
                <a:latin typeface="Calibri" pitchFamily="18" charset="0"/>
                <a:ea typeface="Calibri" pitchFamily="18" charset="0"/>
                <a:cs typeface="Calibri" pitchFamily="18" charset="0"/>
              </a:rPr>
              <a:t>	</a:t>
            </a:r>
            <a:r>
              <a:rPr lang="en-US" sz="1200" i="1" dirty="0">
                <a:solidFill>
                  <a:srgbClr val="000000"/>
                </a:solidFill>
                <a:latin typeface="Calibri" pitchFamily="18" charset="0"/>
                <a:ea typeface="Calibri" pitchFamily="18" charset="0"/>
                <a:cs typeface="Calibri" pitchFamily="18" charset="0"/>
              </a:rPr>
              <a:t>Institute of Accelerator Technologies, Ankara, Turkey.</a:t>
            </a:r>
          </a:p>
          <a:p>
            <a:pPr marL="539750" indent="-539750">
              <a:lnSpc>
                <a:spcPct val="120000"/>
              </a:lnSpc>
            </a:pPr>
            <a:r>
              <a:rPr lang="en-US" sz="1200" b="1" dirty="0">
                <a:solidFill>
                  <a:srgbClr val="000000"/>
                </a:solidFill>
                <a:latin typeface="Calibri" pitchFamily="18" charset="0"/>
                <a:ea typeface="Calibri" pitchFamily="18" charset="0"/>
                <a:cs typeface="Calibri" pitchFamily="18" charset="0"/>
              </a:rPr>
              <a:t>ULANC</a:t>
            </a:r>
            <a:r>
              <a:rPr lang="en-US" sz="1200" dirty="0">
                <a:solidFill>
                  <a:srgbClr val="000000"/>
                </a:solidFill>
                <a:latin typeface="Calibri" pitchFamily="18" charset="0"/>
                <a:ea typeface="Calibri" pitchFamily="18" charset="0"/>
                <a:cs typeface="Calibri" pitchFamily="18" charset="0"/>
              </a:rPr>
              <a:t> 	</a:t>
            </a:r>
            <a:r>
              <a:rPr lang="en-US" sz="1200" i="1" dirty="0">
                <a:solidFill>
                  <a:srgbClr val="000000"/>
                </a:solidFill>
                <a:latin typeface="Calibri" pitchFamily="18" charset="0"/>
                <a:ea typeface="Calibri" pitchFamily="18" charset="0"/>
                <a:cs typeface="Calibri" pitchFamily="18" charset="0"/>
              </a:rPr>
              <a:t>Lancaster University, Lancaster, UK</a:t>
            </a:r>
            <a:r>
              <a:rPr lang="en-US" sz="1400" i="1" dirty="0">
                <a:solidFill>
                  <a:srgbClr val="000000"/>
                </a:solidFill>
                <a:latin typeface="Calibri" pitchFamily="18" charset="0"/>
                <a:ea typeface="Calibri" pitchFamily="18" charset="0"/>
                <a:cs typeface="Calibri" pitchFamily="18" charset="0"/>
              </a:rPr>
              <a:t>.</a:t>
            </a:r>
          </a:p>
        </p:txBody>
      </p:sp>
      <p:sp>
        <p:nvSpPr>
          <p:cNvPr id="107526" name="Rectangle 6"/>
          <p:cNvSpPr>
            <a:spLocks noChangeArrowheads="1"/>
          </p:cNvSpPr>
          <p:nvPr/>
        </p:nvSpPr>
        <p:spPr bwMode="auto">
          <a:xfrm>
            <a:off x="0" y="900113"/>
            <a:ext cx="6750581" cy="2606867"/>
          </a:xfrm>
          <a:prstGeom prst="rect">
            <a:avLst/>
          </a:prstGeom>
          <a:noFill/>
          <a:ln w="9525">
            <a:noFill/>
            <a:miter lim="800000"/>
            <a:headEnd/>
            <a:tailEnd/>
          </a:ln>
          <a:effectLst/>
        </p:spPr>
        <p:txBody>
          <a:bodyPr wrap="square">
            <a:prstTxWarp prst="textNoShape">
              <a:avLst/>
            </a:prstTxWarp>
            <a:spAutoFit/>
          </a:bodyPr>
          <a:lstStyle/>
          <a:p>
            <a:pPr marL="342900" indent="-342900" eaLnBrk="0" hangingPunct="0">
              <a:spcBef>
                <a:spcPct val="20000"/>
              </a:spcBef>
              <a:buFont typeface="Arial"/>
              <a:buChar char="•"/>
            </a:pPr>
            <a:r>
              <a:rPr lang="en-GB" sz="1900" dirty="0" smtClean="0">
                <a:solidFill>
                  <a:srgbClr val="0000FF"/>
                </a:solidFill>
                <a:latin typeface="Verdana"/>
                <a:ea typeface="Calibri" pitchFamily="18" charset="0"/>
                <a:cs typeface="Verdana"/>
              </a:rPr>
              <a:t>Institutes </a:t>
            </a:r>
            <a:r>
              <a:rPr lang="en-GB" sz="1900" b="0" dirty="0" smtClean="0">
                <a:solidFill>
                  <a:srgbClr val="0000FF"/>
                </a:solidFill>
                <a:latin typeface="Verdana"/>
                <a:ea typeface="Calibri" pitchFamily="18" charset="0"/>
                <a:cs typeface="Verdana"/>
              </a:rPr>
              <a:t>a</a:t>
            </a:r>
            <a:r>
              <a:rPr lang="en-GB" sz="1900" dirty="0" smtClean="0">
                <a:solidFill>
                  <a:srgbClr val="0000FF"/>
                </a:solidFill>
                <a:latin typeface="Verdana"/>
                <a:ea typeface="Calibri" pitchFamily="18" charset="0"/>
                <a:cs typeface="Verdana"/>
              </a:rPr>
              <a:t>ccess to CERN-developed X-band </a:t>
            </a:r>
            <a:r>
              <a:rPr lang="en-GB" sz="1900" b="0" dirty="0" smtClean="0">
                <a:solidFill>
                  <a:srgbClr val="0000FF"/>
                </a:solidFill>
                <a:latin typeface="Verdana"/>
                <a:ea typeface="Calibri" pitchFamily="18" charset="0"/>
                <a:cs typeface="Verdana"/>
              </a:rPr>
              <a:t>technology (expertise, test facilities).</a:t>
            </a:r>
          </a:p>
          <a:p>
            <a:pPr marL="342900" indent="-342900">
              <a:spcBef>
                <a:spcPct val="20000"/>
              </a:spcBef>
              <a:buFont typeface="Arial"/>
              <a:buChar char="•"/>
            </a:pPr>
            <a:r>
              <a:rPr lang="en-GB" sz="1900" b="0" dirty="0" smtClean="0">
                <a:solidFill>
                  <a:srgbClr val="0000FF"/>
                </a:solidFill>
                <a:latin typeface="Verdana"/>
                <a:ea typeface="Calibri" pitchFamily="18" charset="0"/>
                <a:cs typeface="Verdana"/>
              </a:rPr>
              <a:t>Allows smaller countries with limited resources to work towards a FEL design report. </a:t>
            </a:r>
            <a:r>
              <a:rPr lang="en-GB" sz="1900" dirty="0">
                <a:solidFill>
                  <a:srgbClr val="0000FF"/>
                </a:solidFill>
                <a:latin typeface="Verdana"/>
                <a:ea typeface="Calibri" pitchFamily="18" charset="0"/>
                <a:cs typeface="Verdana"/>
              </a:rPr>
              <a:t>Reduce significantly </a:t>
            </a:r>
            <a:r>
              <a:rPr lang="en-GB" sz="1900" dirty="0" smtClean="0">
                <a:solidFill>
                  <a:srgbClr val="0000FF"/>
                </a:solidFill>
                <a:latin typeface="Verdana"/>
                <a:ea typeface="Calibri" pitchFamily="18" charset="0"/>
                <a:cs typeface="Verdana"/>
              </a:rPr>
              <a:t>the </a:t>
            </a:r>
            <a:r>
              <a:rPr lang="en-GB" sz="1900" dirty="0">
                <a:solidFill>
                  <a:srgbClr val="0000FF"/>
                </a:solidFill>
                <a:latin typeface="Verdana"/>
                <a:ea typeface="Calibri" pitchFamily="18" charset="0"/>
                <a:cs typeface="Verdana"/>
              </a:rPr>
              <a:t>risk </a:t>
            </a:r>
            <a:r>
              <a:rPr lang="en-GB" sz="1900" b="0" dirty="0">
                <a:solidFill>
                  <a:srgbClr val="0000FF"/>
                </a:solidFill>
                <a:latin typeface="Verdana"/>
                <a:ea typeface="Calibri" pitchFamily="18" charset="0"/>
                <a:cs typeface="Verdana"/>
              </a:rPr>
              <a:t>for each partner</a:t>
            </a:r>
            <a:r>
              <a:rPr lang="en-GB" sz="1900" b="0" dirty="0" smtClean="0">
                <a:solidFill>
                  <a:srgbClr val="0000FF"/>
                </a:solidFill>
                <a:latin typeface="Verdana"/>
                <a:ea typeface="Calibri" pitchFamily="18" charset="0"/>
                <a:cs typeface="Verdana"/>
              </a:rPr>
              <a:t>.</a:t>
            </a:r>
          </a:p>
          <a:p>
            <a:pPr marL="342900" indent="-342900">
              <a:spcBef>
                <a:spcPct val="20000"/>
              </a:spcBef>
              <a:buFont typeface="Arial"/>
              <a:buChar char="•"/>
            </a:pPr>
            <a:r>
              <a:rPr lang="en-GB" sz="1900" dirty="0" smtClean="0">
                <a:solidFill>
                  <a:srgbClr val="0000FF"/>
                </a:solidFill>
                <a:latin typeface="Verdana"/>
                <a:ea typeface="Calibri" pitchFamily="18" charset="0"/>
                <a:cs typeface="Verdana"/>
              </a:rPr>
              <a:t>Matures X-band technology for a linear collider</a:t>
            </a:r>
            <a:endParaRPr lang="en-GB" sz="1900" b="0" dirty="0" smtClean="0">
              <a:solidFill>
                <a:srgbClr val="0000FF"/>
              </a:solidFill>
              <a:latin typeface="Verdana"/>
              <a:ea typeface="Calibri" pitchFamily="18" charset="0"/>
              <a:cs typeface="Verdana"/>
            </a:endParaRPr>
          </a:p>
          <a:p>
            <a:pPr marL="342900" indent="-342900">
              <a:spcBef>
                <a:spcPct val="20000"/>
              </a:spcBef>
              <a:buFont typeface="Arial"/>
              <a:buChar char="•"/>
            </a:pPr>
            <a:r>
              <a:rPr lang="en-GB" sz="1900" b="0" dirty="0" smtClean="0">
                <a:solidFill>
                  <a:srgbClr val="0000FF"/>
                </a:solidFill>
                <a:latin typeface="Verdana"/>
                <a:ea typeface="Calibri" pitchFamily="18" charset="0"/>
                <a:cs typeface="Verdana"/>
              </a:rPr>
              <a:t>Access to test facilities, including beam tests, </a:t>
            </a:r>
            <a:r>
              <a:rPr lang="en-GB" sz="1900" dirty="0" smtClean="0">
                <a:solidFill>
                  <a:srgbClr val="0000FF"/>
                </a:solidFill>
                <a:latin typeface="Verdana"/>
                <a:ea typeface="Calibri" pitchFamily="18" charset="0"/>
                <a:cs typeface="Verdana"/>
              </a:rPr>
              <a:t>will greatly benefit the progress of X-band FEL design</a:t>
            </a:r>
            <a:endParaRPr lang="en-GB" sz="1900" b="0" dirty="0" smtClean="0">
              <a:solidFill>
                <a:srgbClr val="0000FF"/>
              </a:solidFill>
              <a:latin typeface="Verdana"/>
              <a:ea typeface="Calibri" pitchFamily="18" charset="0"/>
              <a:cs typeface="Verdana"/>
            </a:endParaRPr>
          </a:p>
        </p:txBody>
      </p:sp>
      <p:pic>
        <p:nvPicPr>
          <p:cNvPr id="107527" name="Picture 7"/>
          <p:cNvPicPr>
            <a:picLocks noChangeAspect="1" noChangeArrowheads="1"/>
          </p:cNvPicPr>
          <p:nvPr/>
        </p:nvPicPr>
        <p:blipFill>
          <a:blip r:embed="rId2"/>
          <a:srcRect/>
          <a:stretch>
            <a:fillRect/>
          </a:stretch>
        </p:blipFill>
        <p:spPr bwMode="auto">
          <a:xfrm>
            <a:off x="0" y="3768196"/>
            <a:ext cx="4951413" cy="2859087"/>
          </a:xfrm>
          <a:prstGeom prst="rect">
            <a:avLst/>
          </a:prstGeom>
          <a:noFill/>
          <a:ln w="9525">
            <a:noFill/>
            <a:miter lim="800000"/>
            <a:headEnd/>
            <a:tailEnd/>
          </a:ln>
          <a:effectLst/>
        </p:spPr>
      </p:pic>
      <p:pic>
        <p:nvPicPr>
          <p:cNvPr id="107528" name="Picture 8"/>
          <p:cNvPicPr>
            <a:picLocks noChangeAspect="1" noChangeArrowheads="1"/>
          </p:cNvPicPr>
          <p:nvPr/>
        </p:nvPicPr>
        <p:blipFill>
          <a:blip r:embed="rId3"/>
          <a:srcRect/>
          <a:stretch>
            <a:fillRect/>
          </a:stretch>
        </p:blipFill>
        <p:spPr bwMode="auto">
          <a:xfrm>
            <a:off x="38100" y="6154738"/>
            <a:ext cx="1366838" cy="355600"/>
          </a:xfrm>
          <a:prstGeom prst="rect">
            <a:avLst/>
          </a:prstGeom>
          <a:noFill/>
          <a:ln w="9525">
            <a:noFill/>
            <a:miter lim="800000"/>
            <a:headEnd/>
            <a:tailEnd/>
          </a:ln>
          <a:effectLst/>
        </p:spPr>
      </p:pic>
      <p:sp>
        <p:nvSpPr>
          <p:cNvPr id="7" name="Title 1"/>
          <p:cNvSpPr txBox="1">
            <a:spLocks/>
          </p:cNvSpPr>
          <p:nvPr/>
        </p:nvSpPr>
        <p:spPr>
          <a:xfrm>
            <a:off x="546216" y="0"/>
            <a:ext cx="8474885" cy="871538"/>
          </a:xfrm>
          <a:prstGeom prst="rect">
            <a:avLst/>
          </a:prstGeom>
        </p:spPr>
        <p:txBody>
          <a:bodyPr/>
          <a:lstStyle>
            <a:lvl1pPr algn="ctr" rtl="0" eaLnBrk="0" fontAlgn="base" hangingPunct="0">
              <a:spcBef>
                <a:spcPct val="0"/>
              </a:spcBef>
              <a:spcAft>
                <a:spcPct val="0"/>
              </a:spcAft>
              <a:defRPr sz="3200" b="1" i="0" cap="none" spc="0">
                <a:ln w="12700">
                  <a:solidFill>
                    <a:schemeClr val="tx2">
                      <a:satMod val="155000"/>
                    </a:schemeClr>
                  </a:solidFill>
                  <a:prstDash val="solid"/>
                </a:ln>
                <a:solidFill>
                  <a:srgbClr val="0000FF"/>
                </a:solidFill>
                <a:effectLst>
                  <a:outerShdw blurRad="41275" dist="20320" dir="1800000" algn="tl" rotWithShape="0">
                    <a:srgbClr val="000000">
                      <a:alpha val="40000"/>
                    </a:srgbClr>
                  </a:outerShdw>
                </a:effectLst>
                <a:latin typeface="Verdana"/>
                <a:ea typeface="+mj-ea"/>
                <a:cs typeface="Verdana"/>
              </a:defRPr>
            </a:lvl1pPr>
            <a:lvl2pPr algn="ctr" rtl="0" eaLnBrk="0" fontAlgn="base" hangingPunct="0">
              <a:spcBef>
                <a:spcPct val="0"/>
              </a:spcBef>
              <a:spcAft>
                <a:spcPct val="0"/>
              </a:spcAft>
              <a:defRPr sz="3200" b="1" i="1">
                <a:solidFill>
                  <a:srgbClr val="FF3300"/>
                </a:solidFill>
                <a:latin typeface="Times New Roman" pitchFamily="18" charset="0"/>
              </a:defRPr>
            </a:lvl2pPr>
            <a:lvl3pPr algn="ctr" rtl="0" eaLnBrk="0" fontAlgn="base" hangingPunct="0">
              <a:spcBef>
                <a:spcPct val="0"/>
              </a:spcBef>
              <a:spcAft>
                <a:spcPct val="0"/>
              </a:spcAft>
              <a:defRPr sz="3200" b="1" i="1">
                <a:solidFill>
                  <a:srgbClr val="FF3300"/>
                </a:solidFill>
                <a:latin typeface="Times New Roman" pitchFamily="18" charset="0"/>
              </a:defRPr>
            </a:lvl3pPr>
            <a:lvl4pPr algn="ctr" rtl="0" eaLnBrk="0" fontAlgn="base" hangingPunct="0">
              <a:spcBef>
                <a:spcPct val="0"/>
              </a:spcBef>
              <a:spcAft>
                <a:spcPct val="0"/>
              </a:spcAft>
              <a:defRPr sz="3200" b="1" i="1">
                <a:solidFill>
                  <a:srgbClr val="FF3300"/>
                </a:solidFill>
                <a:latin typeface="Times New Roman" pitchFamily="18" charset="0"/>
              </a:defRPr>
            </a:lvl4pPr>
            <a:lvl5pPr algn="ctr" rtl="0" eaLnBrk="0" fontAlgn="base" hangingPunct="0">
              <a:spcBef>
                <a:spcPct val="0"/>
              </a:spcBef>
              <a:spcAft>
                <a:spcPct val="0"/>
              </a:spcAft>
              <a:defRPr sz="3200" b="1" i="1">
                <a:solidFill>
                  <a:srgbClr val="FF3300"/>
                </a:solidFill>
                <a:latin typeface="Times New Roman" pitchFamily="18" charset="0"/>
              </a:defRPr>
            </a:lvl5pPr>
            <a:lvl6pPr marL="457200" algn="ctr" rtl="0" eaLnBrk="0" fontAlgn="base" hangingPunct="0">
              <a:spcBef>
                <a:spcPct val="0"/>
              </a:spcBef>
              <a:spcAft>
                <a:spcPct val="0"/>
              </a:spcAft>
              <a:defRPr sz="3200" b="1" i="1">
                <a:solidFill>
                  <a:srgbClr val="FF3300"/>
                </a:solidFill>
                <a:latin typeface="Times New Roman" pitchFamily="18" charset="0"/>
              </a:defRPr>
            </a:lvl6pPr>
            <a:lvl7pPr marL="914400" algn="ctr" rtl="0" eaLnBrk="0" fontAlgn="base" hangingPunct="0">
              <a:spcBef>
                <a:spcPct val="0"/>
              </a:spcBef>
              <a:spcAft>
                <a:spcPct val="0"/>
              </a:spcAft>
              <a:defRPr sz="3200" b="1" i="1">
                <a:solidFill>
                  <a:srgbClr val="FF3300"/>
                </a:solidFill>
                <a:latin typeface="Times New Roman" pitchFamily="18" charset="0"/>
              </a:defRPr>
            </a:lvl7pPr>
            <a:lvl8pPr marL="1371600" algn="ctr" rtl="0" eaLnBrk="0" fontAlgn="base" hangingPunct="0">
              <a:spcBef>
                <a:spcPct val="0"/>
              </a:spcBef>
              <a:spcAft>
                <a:spcPct val="0"/>
              </a:spcAft>
              <a:defRPr sz="3200" b="1" i="1">
                <a:solidFill>
                  <a:srgbClr val="FF3300"/>
                </a:solidFill>
                <a:latin typeface="Times New Roman" pitchFamily="18" charset="0"/>
              </a:defRPr>
            </a:lvl8pPr>
            <a:lvl9pPr marL="1828800" algn="ctr" rtl="0" eaLnBrk="0" fontAlgn="base" hangingPunct="0">
              <a:spcBef>
                <a:spcPct val="0"/>
              </a:spcBef>
              <a:spcAft>
                <a:spcPct val="0"/>
              </a:spcAft>
              <a:defRPr sz="3200" b="1" i="1">
                <a:solidFill>
                  <a:srgbClr val="FF3300"/>
                </a:solidFill>
                <a:latin typeface="Times New Roman" pitchFamily="18" charset="0"/>
              </a:defRPr>
            </a:lvl9pPr>
          </a:lstStyle>
          <a:p>
            <a:r>
              <a:rPr lang="en-US" sz="2800" dirty="0" smtClean="0"/>
              <a:t>“</a:t>
            </a:r>
            <a:r>
              <a:rPr lang="en-US" sz="2800" dirty="0" err="1" smtClean="0"/>
              <a:t>XbFEL</a:t>
            </a:r>
            <a:r>
              <a:rPr lang="en-US" sz="2800" dirty="0" smtClean="0"/>
              <a:t>” Collaboration: </a:t>
            </a:r>
          </a:p>
          <a:p>
            <a:r>
              <a:rPr lang="en-US" sz="2800" dirty="0" err="1" smtClean="0"/>
              <a:t>developpement</a:t>
            </a:r>
            <a:r>
              <a:rPr lang="en-US" sz="2800" dirty="0" smtClean="0"/>
              <a:t> of an X-band FEL</a:t>
            </a:r>
            <a:endParaRPr lang="en-US" sz="2800" dirty="0"/>
          </a:p>
        </p:txBody>
      </p:sp>
      <p:pic>
        <p:nvPicPr>
          <p:cNvPr id="3" name="Picture 2"/>
          <p:cNvPicPr>
            <a:picLocks noChangeAspect="1"/>
          </p:cNvPicPr>
          <p:nvPr/>
        </p:nvPicPr>
        <p:blipFill>
          <a:blip r:embed="rId4"/>
          <a:stretch>
            <a:fillRect/>
          </a:stretch>
        </p:blipFill>
        <p:spPr>
          <a:xfrm>
            <a:off x="6539209" y="952498"/>
            <a:ext cx="2675467" cy="1795473"/>
          </a:xfrm>
          <a:prstGeom prst="rect">
            <a:avLst/>
          </a:prstGeom>
        </p:spPr>
      </p:pic>
      <p:sp>
        <p:nvSpPr>
          <p:cNvPr id="2" name="TextBox 1"/>
          <p:cNvSpPr txBox="1"/>
          <p:nvPr/>
        </p:nvSpPr>
        <p:spPr>
          <a:xfrm>
            <a:off x="6929966" y="2747971"/>
            <a:ext cx="2353734" cy="461665"/>
          </a:xfrm>
          <a:prstGeom prst="rect">
            <a:avLst/>
          </a:prstGeom>
          <a:noFill/>
        </p:spPr>
        <p:txBody>
          <a:bodyPr wrap="square" rtlCol="0">
            <a:spAutoFit/>
          </a:bodyPr>
          <a:lstStyle/>
          <a:p>
            <a:r>
              <a:rPr lang="en-US" sz="1200" b="0" dirty="0" smtClean="0">
                <a:latin typeface="Verdana"/>
                <a:cs typeface="Verdana"/>
              </a:rPr>
              <a:t>Example of X-band test facility at CERN</a:t>
            </a:r>
          </a:p>
        </p:txBody>
      </p:sp>
      <p:sp>
        <p:nvSpPr>
          <p:cNvPr id="4" name="Slide Number Placeholder 3"/>
          <p:cNvSpPr>
            <a:spLocks noGrp="1"/>
          </p:cNvSpPr>
          <p:nvPr>
            <p:ph type="sldNum" sz="quarter" idx="12"/>
          </p:nvPr>
        </p:nvSpPr>
        <p:spPr/>
        <p:txBody>
          <a:bodyPr/>
          <a:lstStyle/>
          <a:p>
            <a:fld id="{1DD22D83-493F-FB42-BDE4-83E3C1BB8B79}" type="slidenum">
              <a:rPr lang="en-US" smtClean="0"/>
              <a:t>13</a:t>
            </a:fld>
            <a:endParaRPr lang="en-US"/>
          </a:p>
        </p:txBody>
      </p:sp>
    </p:spTree>
    <p:extLst>
      <p:ext uri="{BB962C8B-B14F-4D97-AF65-F5344CB8AC3E}">
        <p14:creationId xmlns:p14="http://schemas.microsoft.com/office/powerpoint/2010/main" val="232600217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856"/>
            <a:ext cx="8229600" cy="1143000"/>
          </a:xfrm>
        </p:spPr>
        <p:txBody>
          <a:bodyPr/>
          <a:lstStyle/>
          <a:p>
            <a:r>
              <a:rPr lang="en-US" dirty="0" smtClean="0"/>
              <a:t>Development for X-band FEL</a:t>
            </a:r>
            <a:endParaRPr lang="en-US" dirty="0"/>
          </a:p>
        </p:txBody>
      </p:sp>
      <p:sp>
        <p:nvSpPr>
          <p:cNvPr id="3" name="Content Placeholder 2"/>
          <p:cNvSpPr>
            <a:spLocks noGrp="1"/>
          </p:cNvSpPr>
          <p:nvPr>
            <p:ph idx="1"/>
          </p:nvPr>
        </p:nvSpPr>
        <p:spPr>
          <a:xfrm>
            <a:off x="140066" y="2703579"/>
            <a:ext cx="8693453" cy="4525963"/>
          </a:xfrm>
        </p:spPr>
        <p:txBody>
          <a:bodyPr>
            <a:normAutofit/>
          </a:bodyPr>
          <a:lstStyle/>
          <a:p>
            <a:r>
              <a:rPr lang="en-US" sz="1800" dirty="0" smtClean="0"/>
              <a:t>Component </a:t>
            </a:r>
            <a:r>
              <a:rPr lang="en-US" sz="1800" dirty="0"/>
              <a:t>tests and technology demonstrations are an important part of this study, and needed to demonstrate that </a:t>
            </a:r>
            <a:r>
              <a:rPr lang="en-US" sz="1800" b="1" dirty="0"/>
              <a:t>sufficiently high peak current</a:t>
            </a:r>
            <a:r>
              <a:rPr lang="en-US" sz="1800" dirty="0"/>
              <a:t> and good beam quality can be </a:t>
            </a:r>
            <a:r>
              <a:rPr lang="en-US" sz="1800" dirty="0" smtClean="0"/>
              <a:t>obtained (linearized phase space, bunch compression)</a:t>
            </a:r>
          </a:p>
          <a:p>
            <a:r>
              <a:rPr lang="en-US" sz="1800" dirty="0" smtClean="0"/>
              <a:t>To </a:t>
            </a:r>
            <a:r>
              <a:rPr lang="en-US" sz="1800" dirty="0"/>
              <a:t>achieve the required beam parameters a </a:t>
            </a:r>
            <a:r>
              <a:rPr lang="en-US" sz="1800" b="1" dirty="0"/>
              <a:t>number of X-band components </a:t>
            </a:r>
            <a:r>
              <a:rPr lang="en-US" sz="1800" dirty="0"/>
              <a:t>including phase-space linearizers, transverse deflecting cavities (for bunch length diagnostics and RF spreaders) and wakefield monitors </a:t>
            </a:r>
            <a:r>
              <a:rPr lang="en-US" sz="1800" b="1" dirty="0"/>
              <a:t>must be further developed and </a:t>
            </a:r>
            <a:r>
              <a:rPr lang="en-US" sz="1800" b="1" dirty="0" smtClean="0"/>
              <a:t>tested</a:t>
            </a:r>
            <a:endParaRPr lang="en-US" sz="1800" dirty="0" smtClean="0"/>
          </a:p>
          <a:p>
            <a:r>
              <a:rPr lang="en-US" sz="1800" dirty="0" smtClean="0"/>
              <a:t>CALIFES </a:t>
            </a:r>
            <a:r>
              <a:rPr lang="en-US" sz="1800" dirty="0"/>
              <a:t>would be the only facility in Europe </a:t>
            </a:r>
            <a:r>
              <a:rPr lang="en-US" sz="1800" b="1" dirty="0"/>
              <a:t>where a significant amount of time could be dedicated to X-band </a:t>
            </a:r>
            <a:r>
              <a:rPr lang="en-US" sz="1800" b="1" dirty="0" smtClean="0"/>
              <a:t>tests  </a:t>
            </a:r>
          </a:p>
          <a:p>
            <a:r>
              <a:rPr lang="en-US" sz="1800" dirty="0" smtClean="0"/>
              <a:t>For </a:t>
            </a:r>
            <a:r>
              <a:rPr lang="en-US" sz="1800" dirty="0"/>
              <a:t>the </a:t>
            </a:r>
            <a:r>
              <a:rPr lang="en-US" sz="1800" dirty="0" smtClean="0"/>
              <a:t>collaboration </a:t>
            </a:r>
            <a:r>
              <a:rPr lang="en-US" sz="1800" dirty="0"/>
              <a:t>it is also of great interest </a:t>
            </a:r>
            <a:r>
              <a:rPr lang="en-US" sz="1800" b="1" dirty="0"/>
              <a:t>to test novel bunch compression schemes </a:t>
            </a:r>
            <a:r>
              <a:rPr lang="en-US" sz="1800" dirty="0"/>
              <a:t>and advanced beam physics including purely magnetic compression </a:t>
            </a:r>
            <a:r>
              <a:rPr lang="en-US" sz="1800" dirty="0" smtClean="0"/>
              <a:t>systems (instability studies)</a:t>
            </a:r>
          </a:p>
          <a:p>
            <a:r>
              <a:rPr lang="en-US" sz="1800" dirty="0" smtClean="0"/>
              <a:t>Synergy with CLARA: CLARA a future UK facility focusing on FEL research, Could use proven X-band tech for photon production, however, first, X-band technology must be demonstrated in a facility like CALIFES</a:t>
            </a:r>
            <a:endParaRPr lang="en-US" sz="1800" dirty="0"/>
          </a:p>
        </p:txBody>
      </p:sp>
      <p:pic>
        <p:nvPicPr>
          <p:cNvPr id="4" name="6 Resim" descr="layout.png"/>
          <p:cNvPicPr>
            <a:picLocks noChangeAspect="1"/>
          </p:cNvPicPr>
          <p:nvPr/>
        </p:nvPicPr>
        <p:blipFill>
          <a:blip r:embed="rId2"/>
          <a:stretch>
            <a:fillRect/>
          </a:stretch>
        </p:blipFill>
        <p:spPr>
          <a:xfrm>
            <a:off x="140066" y="1065056"/>
            <a:ext cx="8602249" cy="1638524"/>
          </a:xfrm>
          <a:prstGeom prst="rect">
            <a:avLst/>
          </a:prstGeom>
        </p:spPr>
      </p:pic>
      <p:sp>
        <p:nvSpPr>
          <p:cNvPr id="5" name="TextBox 4"/>
          <p:cNvSpPr txBox="1"/>
          <p:nvPr/>
        </p:nvSpPr>
        <p:spPr>
          <a:xfrm>
            <a:off x="5121606" y="2148504"/>
            <a:ext cx="3454203" cy="369332"/>
          </a:xfrm>
          <a:prstGeom prst="rect">
            <a:avLst/>
          </a:prstGeom>
          <a:noFill/>
        </p:spPr>
        <p:txBody>
          <a:bodyPr wrap="none" rtlCol="0">
            <a:spAutoFit/>
          </a:bodyPr>
          <a:lstStyle/>
          <a:p>
            <a:r>
              <a:rPr lang="en-US" b="1" i="1" dirty="0" smtClean="0"/>
              <a:t>All X-band FEL concept.  A. </a:t>
            </a:r>
            <a:r>
              <a:rPr lang="en-US" b="1" i="1" dirty="0" err="1" smtClean="0"/>
              <a:t>Aksoy</a:t>
            </a:r>
            <a:r>
              <a:rPr lang="en-US" b="1" i="1" dirty="0" smtClean="0"/>
              <a:t>.</a:t>
            </a:r>
            <a:endParaRPr lang="en-US" b="1" i="1" dirty="0"/>
          </a:p>
        </p:txBody>
      </p:sp>
      <p:sp>
        <p:nvSpPr>
          <p:cNvPr id="6" name="Slide Number Placeholder 5"/>
          <p:cNvSpPr>
            <a:spLocks noGrp="1"/>
          </p:cNvSpPr>
          <p:nvPr>
            <p:ph type="sldNum" sz="quarter" idx="12"/>
          </p:nvPr>
        </p:nvSpPr>
        <p:spPr/>
        <p:txBody>
          <a:bodyPr/>
          <a:lstStyle/>
          <a:p>
            <a:fld id="{1DD22D83-493F-FB42-BDE4-83E3C1BB8B79}" type="slidenum">
              <a:rPr lang="en-US" smtClean="0"/>
              <a:t>14</a:t>
            </a:fld>
            <a:endParaRPr lang="en-US"/>
          </a:p>
        </p:txBody>
      </p:sp>
    </p:spTree>
    <p:extLst>
      <p:ext uri="{BB962C8B-B14F-4D97-AF65-F5344CB8AC3E}">
        <p14:creationId xmlns:p14="http://schemas.microsoft.com/office/powerpoint/2010/main" val="276301261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439164" y="37592"/>
            <a:ext cx="6265673" cy="1200329"/>
          </a:xfrm>
          <a:prstGeom prst="rect">
            <a:avLst/>
          </a:prstGeom>
          <a:noFill/>
        </p:spPr>
        <p:txBody>
          <a:bodyPr wrap="square" rtlCol="0">
            <a:spAutoFit/>
          </a:bodyPr>
          <a:lstStyle/>
          <a:p>
            <a:pPr algn="ctr"/>
            <a:r>
              <a:rPr lang="en-GB" sz="3600" dirty="0" smtClean="0"/>
              <a:t>Potential tests for an X-band FEL using </a:t>
            </a:r>
            <a:r>
              <a:rPr lang="en-GB" sz="3600" dirty="0"/>
              <a:t>the </a:t>
            </a:r>
            <a:r>
              <a:rPr lang="en-GB" sz="3600" dirty="0" err="1"/>
              <a:t>Califes</a:t>
            </a:r>
            <a:r>
              <a:rPr lang="en-GB" sz="3600" dirty="0"/>
              <a:t> </a:t>
            </a:r>
            <a:r>
              <a:rPr lang="en-GB" sz="3600" dirty="0" smtClean="0"/>
              <a:t>beam</a:t>
            </a:r>
            <a:endParaRPr lang="en-US" sz="3600" dirty="0"/>
          </a:p>
        </p:txBody>
      </p:sp>
      <p:sp>
        <p:nvSpPr>
          <p:cNvPr id="3" name="Slide Number Placeholder 2"/>
          <p:cNvSpPr>
            <a:spLocks noGrp="1"/>
          </p:cNvSpPr>
          <p:nvPr>
            <p:ph type="sldNum" sz="quarter" idx="12"/>
          </p:nvPr>
        </p:nvSpPr>
        <p:spPr>
          <a:xfrm>
            <a:off x="7010391" y="6491814"/>
            <a:ext cx="2133600" cy="365125"/>
          </a:xfrm>
        </p:spPr>
        <p:txBody>
          <a:bodyPr/>
          <a:lstStyle/>
          <a:p>
            <a:fld id="{E14352AD-635B-D744-BD06-77C7F1C2163C}" type="slidenum">
              <a:rPr lang="en-US" smtClean="0"/>
              <a:t>15</a:t>
            </a:fld>
            <a:endParaRPr lang="en-US"/>
          </a:p>
        </p:txBody>
      </p:sp>
      <p:grpSp>
        <p:nvGrpSpPr>
          <p:cNvPr id="5" name="Group 4"/>
          <p:cNvGrpSpPr/>
          <p:nvPr/>
        </p:nvGrpSpPr>
        <p:grpSpPr>
          <a:xfrm>
            <a:off x="597094" y="1370597"/>
            <a:ext cx="7949812" cy="4984790"/>
            <a:chOff x="597094" y="1481435"/>
            <a:chExt cx="7949812" cy="4984790"/>
          </a:xfrm>
        </p:grpSpPr>
        <p:pic>
          <p:nvPicPr>
            <p:cNvPr id="2" name="Picture 1"/>
            <p:cNvPicPr>
              <a:picLocks noChangeAspect="1"/>
            </p:cNvPicPr>
            <p:nvPr/>
          </p:nvPicPr>
          <p:blipFill>
            <a:blip r:embed="rId2"/>
            <a:stretch>
              <a:fillRect/>
            </a:stretch>
          </p:blipFill>
          <p:spPr>
            <a:xfrm>
              <a:off x="597094" y="1481435"/>
              <a:ext cx="7949812" cy="4984790"/>
            </a:xfrm>
            <a:prstGeom prst="rect">
              <a:avLst/>
            </a:prstGeom>
          </p:spPr>
        </p:pic>
        <p:sp>
          <p:nvSpPr>
            <p:cNvPr id="4" name="Rectangle 3"/>
            <p:cNvSpPr/>
            <p:nvPr/>
          </p:nvSpPr>
          <p:spPr>
            <a:xfrm>
              <a:off x="635051" y="2742525"/>
              <a:ext cx="7857807" cy="999738"/>
            </a:xfrm>
            <a:prstGeom prst="rect">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35051" y="4255641"/>
              <a:ext cx="7857807" cy="864639"/>
            </a:xfrm>
            <a:prstGeom prst="rect">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637630" y="5502350"/>
              <a:ext cx="7857807" cy="963875"/>
            </a:xfrm>
            <a:prstGeom prst="rect">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635051" y="1481435"/>
              <a:ext cx="7857807" cy="1261090"/>
            </a:xfrm>
            <a:prstGeom prst="rect">
              <a:avLst/>
            </a:prstGeom>
            <a:solidFill>
              <a:srgbClr val="008000">
                <a:alpha val="4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19392" y="3742263"/>
              <a:ext cx="7857807" cy="513378"/>
            </a:xfrm>
            <a:prstGeom prst="rect">
              <a:avLst/>
            </a:prstGeom>
            <a:solidFill>
              <a:srgbClr val="008000">
                <a:alpha val="4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635051" y="5110561"/>
              <a:ext cx="7857807" cy="391789"/>
            </a:xfrm>
            <a:prstGeom prst="rect">
              <a:avLst/>
            </a:prstGeom>
            <a:solidFill>
              <a:srgbClr val="008000">
                <a:alpha val="4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2" name="Rectangle 11"/>
          <p:cNvSpPr/>
          <p:nvPr/>
        </p:nvSpPr>
        <p:spPr>
          <a:xfrm>
            <a:off x="597094" y="6487254"/>
            <a:ext cx="1931414" cy="275252"/>
          </a:xfrm>
          <a:prstGeom prst="rect">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New hardware required</a:t>
            </a:r>
            <a:endParaRPr lang="en-US" sz="1400" dirty="0"/>
          </a:p>
        </p:txBody>
      </p:sp>
      <p:sp>
        <p:nvSpPr>
          <p:cNvPr id="14" name="Rectangle 13"/>
          <p:cNvSpPr/>
          <p:nvPr/>
        </p:nvSpPr>
        <p:spPr>
          <a:xfrm>
            <a:off x="5553756" y="6487254"/>
            <a:ext cx="2939102" cy="275253"/>
          </a:xfrm>
          <a:prstGeom prst="rect">
            <a:avLst/>
          </a:prstGeom>
          <a:solidFill>
            <a:srgbClr val="008000">
              <a:alpha val="4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Hardware already  available</a:t>
            </a:r>
            <a:endParaRPr lang="en-US" sz="1400" dirty="0"/>
          </a:p>
        </p:txBody>
      </p:sp>
      <p:sp>
        <p:nvSpPr>
          <p:cNvPr id="15" name="TextBox 14"/>
          <p:cNvSpPr txBox="1"/>
          <p:nvPr/>
        </p:nvSpPr>
        <p:spPr>
          <a:xfrm>
            <a:off x="94654" y="694181"/>
            <a:ext cx="2200713" cy="461665"/>
          </a:xfrm>
          <a:prstGeom prst="rect">
            <a:avLst/>
          </a:prstGeom>
          <a:noFill/>
        </p:spPr>
        <p:txBody>
          <a:bodyPr wrap="square" rtlCol="0">
            <a:spAutoFit/>
          </a:bodyPr>
          <a:lstStyle/>
          <a:p>
            <a:r>
              <a:rPr lang="en-US" sz="1200" b="1" i="1" dirty="0" smtClean="0"/>
              <a:t>From presentation A. Latina from CLIC workshop</a:t>
            </a:r>
            <a:r>
              <a:rPr lang="en-US" sz="1200" b="1" i="1" dirty="0"/>
              <a:t> </a:t>
            </a:r>
            <a:r>
              <a:rPr lang="en-US" sz="1200" b="1" i="1" dirty="0" smtClean="0"/>
              <a:t>2015</a:t>
            </a:r>
            <a:endParaRPr lang="en-US" sz="1200" b="1" i="1" dirty="0"/>
          </a:p>
        </p:txBody>
      </p:sp>
    </p:spTree>
    <p:extLst>
      <p:ext uri="{BB962C8B-B14F-4D97-AF65-F5344CB8AC3E}">
        <p14:creationId xmlns:p14="http://schemas.microsoft.com/office/powerpoint/2010/main" val="99789978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471595"/>
            <a:ext cx="8584989" cy="5257800"/>
          </a:xfrm>
        </p:spPr>
        <p:txBody>
          <a:bodyPr>
            <a:normAutofit fontScale="92500" lnSpcReduction="20000"/>
          </a:bodyPr>
          <a:lstStyle/>
          <a:p>
            <a:pPr marL="0" indent="0">
              <a:buNone/>
            </a:pPr>
            <a:r>
              <a:rPr lang="en-US" sz="1400" b="1" dirty="0" smtClean="0"/>
              <a:t>The use CALIFES would strongly benefit the entire </a:t>
            </a:r>
            <a:r>
              <a:rPr lang="en-US" sz="1400" b="1" dirty="0" err="1" smtClean="0"/>
              <a:t>XbFEL</a:t>
            </a:r>
            <a:r>
              <a:rPr lang="en-US" sz="1400" b="1" dirty="0" smtClean="0"/>
              <a:t> project (10 institutes from member states, 2 from non-member states, CERN).  In </a:t>
            </a:r>
            <a:r>
              <a:rPr lang="en-US" sz="1400" b="1" dirty="0"/>
              <a:t>addition, a few institutes has expressed particular interests :</a:t>
            </a:r>
          </a:p>
          <a:p>
            <a:pPr marL="0" indent="0">
              <a:buNone/>
            </a:pPr>
            <a:endParaRPr lang="en-US" sz="1500" dirty="0" smtClean="0"/>
          </a:p>
          <a:p>
            <a:pPr marL="0" indent="0">
              <a:buNone/>
            </a:pPr>
            <a:r>
              <a:rPr lang="en-US" sz="1500" b="1" dirty="0" err="1"/>
              <a:t>Elettra-Sincrotrone</a:t>
            </a:r>
            <a:r>
              <a:rPr lang="en-US" sz="1500" b="1" dirty="0"/>
              <a:t> </a:t>
            </a:r>
            <a:r>
              <a:rPr lang="en-US" sz="1500" b="1" dirty="0" smtClean="0"/>
              <a:t>Trieste; Gerardo </a:t>
            </a:r>
            <a:r>
              <a:rPr lang="en-US" sz="1500" b="1" dirty="0" err="1" smtClean="0"/>
              <a:t>D’Auria</a:t>
            </a:r>
            <a:endParaRPr lang="en-US" sz="1500" b="1" dirty="0" smtClean="0"/>
          </a:p>
          <a:p>
            <a:pPr marL="0" indent="0">
              <a:buNone/>
            </a:pPr>
            <a:r>
              <a:rPr lang="en-US" sz="1500" dirty="0" smtClean="0"/>
              <a:t>For upgrades of the machine, many advanced ideas for electron beam manipulation have been studied, including arcs with CSR compensation and experiments to study the </a:t>
            </a:r>
            <a:r>
              <a:rPr lang="en-US" sz="1500" dirty="0" err="1" smtClean="0"/>
              <a:t>microbunching</a:t>
            </a:r>
            <a:r>
              <a:rPr lang="en-US" sz="1500" dirty="0" smtClean="0"/>
              <a:t> instability.  As for the </a:t>
            </a:r>
            <a:r>
              <a:rPr lang="en-US" sz="1500" dirty="0" err="1" smtClean="0"/>
              <a:t>SwissFEL</a:t>
            </a:r>
            <a:r>
              <a:rPr lang="en-US" sz="1500" dirty="0" smtClean="0"/>
              <a:t>, the accessibility of the production machine for beam dynamics R&amp;D is very limited, and CALIFES could provide an excellent test bed for electron beam manipulation schemes.  In addition</a:t>
            </a:r>
            <a:r>
              <a:rPr lang="en-US" sz="1500" dirty="0"/>
              <a:t>, </a:t>
            </a:r>
            <a:r>
              <a:rPr lang="en-US" sz="1500" dirty="0" smtClean="0"/>
              <a:t>Trieste has an interest in testing </a:t>
            </a:r>
            <a:r>
              <a:rPr lang="en-US" sz="1500" dirty="0"/>
              <a:t>X-band phase space </a:t>
            </a:r>
            <a:r>
              <a:rPr lang="en-US" sz="1500" dirty="0" smtClean="0"/>
              <a:t>linearizer and  HF </a:t>
            </a:r>
            <a:r>
              <a:rPr lang="en-US" sz="1500" dirty="0"/>
              <a:t>bunch </a:t>
            </a:r>
            <a:r>
              <a:rPr lang="en-US" sz="1500" dirty="0" smtClean="0"/>
              <a:t>separator at CALIFES.</a:t>
            </a:r>
          </a:p>
          <a:p>
            <a:pPr marL="0" indent="0">
              <a:buNone/>
            </a:pPr>
            <a:endParaRPr lang="en-US" sz="1500" dirty="0"/>
          </a:p>
          <a:p>
            <a:pPr marL="0" indent="0">
              <a:buNone/>
            </a:pPr>
            <a:r>
              <a:rPr lang="en-US" sz="1500" b="1" dirty="0" smtClean="0"/>
              <a:t>Ankara </a:t>
            </a:r>
            <a:r>
              <a:rPr lang="en-US" sz="1500" b="1" dirty="0"/>
              <a:t>University – TAC </a:t>
            </a:r>
            <a:r>
              <a:rPr lang="en-US" sz="1500" b="1" dirty="0" smtClean="0"/>
              <a:t>project; </a:t>
            </a:r>
            <a:r>
              <a:rPr lang="en-US" sz="1500" b="1" dirty="0" err="1" smtClean="0"/>
              <a:t>Avni</a:t>
            </a:r>
            <a:r>
              <a:rPr lang="en-US" sz="1500" b="1" dirty="0" smtClean="0"/>
              <a:t> </a:t>
            </a:r>
            <a:r>
              <a:rPr lang="en-US" sz="1500" b="1" dirty="0" err="1" smtClean="0"/>
              <a:t>Aksoy</a:t>
            </a:r>
            <a:endParaRPr lang="en-US" sz="1500" b="1" dirty="0"/>
          </a:p>
          <a:p>
            <a:pPr marL="0" indent="0">
              <a:buNone/>
            </a:pPr>
            <a:r>
              <a:rPr lang="en-US" sz="1500" dirty="0"/>
              <a:t>The tests of X-band structures with/without beam and existing pulse compressor set-ups at CALIFES would let TAC team gain a lot of expertise for the future XFEL project of Turkey. Additionally CALIFES could provide very useful test bench to the TAC team for beam dynamics, electron beam manipulation and diagnostics studies for their future project. The Turkish team may contribute hardware to CALIFES depending on the next period of their XFEL project. </a:t>
            </a:r>
            <a:endParaRPr lang="en-US" sz="1500" dirty="0" smtClean="0"/>
          </a:p>
          <a:p>
            <a:pPr marL="0" indent="0">
              <a:buNone/>
            </a:pPr>
            <a:endParaRPr lang="en-US" sz="1500" dirty="0"/>
          </a:p>
          <a:p>
            <a:pPr marL="0" indent="0">
              <a:buNone/>
            </a:pPr>
            <a:r>
              <a:rPr lang="en-US" sz="1500" b="1" dirty="0"/>
              <a:t>PSI; </a:t>
            </a:r>
            <a:r>
              <a:rPr lang="en-US" sz="1500" b="1" dirty="0" err="1"/>
              <a:t>Micha</a:t>
            </a:r>
            <a:r>
              <a:rPr lang="en-US" sz="1500" b="1" dirty="0"/>
              <a:t> </a:t>
            </a:r>
            <a:r>
              <a:rPr lang="en-US" sz="1500" b="1" dirty="0" err="1"/>
              <a:t>Dehler</a:t>
            </a:r>
            <a:endParaRPr lang="en-US" sz="1500" b="1" dirty="0"/>
          </a:p>
          <a:p>
            <a:pPr marL="0" indent="0">
              <a:buNone/>
            </a:pPr>
            <a:r>
              <a:rPr lang="en-US" sz="1500" dirty="0"/>
              <a:t>It is therefore of interest for the </a:t>
            </a:r>
            <a:r>
              <a:rPr lang="en-US" sz="1500" dirty="0" err="1"/>
              <a:t>SwissFEL</a:t>
            </a:r>
            <a:r>
              <a:rPr lang="en-US" sz="1500" dirty="0"/>
              <a:t> project to have access to an electron beam for hardware development studies beyond 2016, including short bunch studies, X-band RF deflectors and wakefield monitors. The </a:t>
            </a:r>
            <a:r>
              <a:rPr lang="en-US" sz="1500" dirty="0" err="1"/>
              <a:t>SwissFEL</a:t>
            </a:r>
            <a:r>
              <a:rPr lang="en-US" sz="1500" dirty="0"/>
              <a:t> project could also </a:t>
            </a:r>
            <a:r>
              <a:rPr lang="en-US" sz="1500" b="1" dirty="0"/>
              <a:t>possibly contribute hardware to CALIFES test facility, including the magnetic chicane for bunch compression</a:t>
            </a:r>
            <a:r>
              <a:rPr lang="en-US" sz="1500" dirty="0"/>
              <a:t> currently installed at the </a:t>
            </a:r>
            <a:r>
              <a:rPr lang="en-US" sz="1500" dirty="0" err="1"/>
              <a:t>SwissFEL</a:t>
            </a:r>
            <a:r>
              <a:rPr lang="en-US" sz="1500" dirty="0"/>
              <a:t> test facility. Furthermore, an on-going PSI program is the development work on wake field monitors. The X-band linearizer structures of </a:t>
            </a:r>
            <a:r>
              <a:rPr lang="en-US" sz="1500" dirty="0" err="1"/>
              <a:t>SwissFEL</a:t>
            </a:r>
            <a:r>
              <a:rPr lang="en-US" sz="1500" dirty="0"/>
              <a:t>, which were developed and built in collaboration which CERN and </a:t>
            </a:r>
            <a:r>
              <a:rPr lang="en-US" sz="1500" dirty="0" err="1"/>
              <a:t>Sincrotrone</a:t>
            </a:r>
            <a:r>
              <a:rPr lang="en-US" sz="1500" dirty="0"/>
              <a:t> Trieste, have integrated </a:t>
            </a:r>
            <a:r>
              <a:rPr lang="en-US" sz="1500" b="1" dirty="0"/>
              <a:t>wake field monitors </a:t>
            </a:r>
            <a:r>
              <a:rPr lang="en-US" sz="1500" dirty="0"/>
              <a:t>to align beam and structure with high precision. we are currently developing front ends for these monitors. Ideas for future work are more compact designs for the pickups and – possibly of high interest for CLIC – the use of these devices as break down monitors. Given the rather limited options at PSI, testing these devices at CALIFES (possibly with the structure under power for break down applications) would be extremely helpful. </a:t>
            </a:r>
          </a:p>
          <a:p>
            <a:pPr marL="0" indent="0">
              <a:buNone/>
            </a:pPr>
            <a:endParaRPr lang="en-US" sz="1500" dirty="0" smtClean="0"/>
          </a:p>
        </p:txBody>
      </p:sp>
      <p:sp>
        <p:nvSpPr>
          <p:cNvPr id="4" name="Title 1"/>
          <p:cNvSpPr>
            <a:spLocks noGrp="1"/>
          </p:cNvSpPr>
          <p:nvPr>
            <p:ph type="title"/>
          </p:nvPr>
        </p:nvSpPr>
        <p:spPr>
          <a:xfrm>
            <a:off x="457200" y="274638"/>
            <a:ext cx="8229600" cy="1143000"/>
          </a:xfrm>
        </p:spPr>
        <p:txBody>
          <a:bodyPr/>
          <a:lstStyle/>
          <a:p>
            <a:r>
              <a:rPr lang="en-US" dirty="0" smtClean="0"/>
              <a:t>Institutes expressing interest</a:t>
            </a:r>
            <a:endParaRPr lang="en-US" dirty="0"/>
          </a:p>
        </p:txBody>
      </p:sp>
      <p:sp>
        <p:nvSpPr>
          <p:cNvPr id="2" name="Slide Number Placeholder 1"/>
          <p:cNvSpPr>
            <a:spLocks noGrp="1"/>
          </p:cNvSpPr>
          <p:nvPr>
            <p:ph type="sldNum" sz="quarter" idx="12"/>
          </p:nvPr>
        </p:nvSpPr>
        <p:spPr/>
        <p:txBody>
          <a:bodyPr/>
          <a:lstStyle/>
          <a:p>
            <a:fld id="{1DD22D83-493F-FB42-BDE4-83E3C1BB8B79}" type="slidenum">
              <a:rPr lang="en-US" smtClean="0"/>
              <a:t>16</a:t>
            </a:fld>
            <a:endParaRPr lang="en-US"/>
          </a:p>
        </p:txBody>
      </p:sp>
    </p:spTree>
    <p:extLst>
      <p:ext uri="{BB962C8B-B14F-4D97-AF65-F5344CB8AC3E}">
        <p14:creationId xmlns:p14="http://schemas.microsoft.com/office/powerpoint/2010/main" val="342949711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85946"/>
            <a:ext cx="8229600" cy="1143000"/>
          </a:xfrm>
        </p:spPr>
        <p:txBody>
          <a:bodyPr/>
          <a:lstStyle/>
          <a:p>
            <a:r>
              <a:rPr lang="en-US" dirty="0" smtClean="0"/>
              <a:t>R&amp;D: PWFA</a:t>
            </a:r>
            <a:endParaRPr lang="en-US" dirty="0"/>
          </a:p>
        </p:txBody>
      </p:sp>
      <p:sp>
        <p:nvSpPr>
          <p:cNvPr id="3" name="Slide Number Placeholder 2"/>
          <p:cNvSpPr>
            <a:spLocks noGrp="1"/>
          </p:cNvSpPr>
          <p:nvPr>
            <p:ph type="sldNum" sz="quarter" idx="12"/>
          </p:nvPr>
        </p:nvSpPr>
        <p:spPr/>
        <p:txBody>
          <a:bodyPr/>
          <a:lstStyle/>
          <a:p>
            <a:fld id="{1DD22D83-493F-FB42-BDE4-83E3C1BB8B79}" type="slidenum">
              <a:rPr lang="en-US" smtClean="0"/>
              <a:t>17</a:t>
            </a:fld>
            <a:endParaRPr lang="en-US"/>
          </a:p>
        </p:txBody>
      </p:sp>
    </p:spTree>
    <p:extLst>
      <p:ext uri="{BB962C8B-B14F-4D97-AF65-F5344CB8AC3E}">
        <p14:creationId xmlns:p14="http://schemas.microsoft.com/office/powerpoint/2010/main" val="413510147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805" y="1417638"/>
            <a:ext cx="8672995" cy="5632311"/>
          </a:xfrm>
          <a:prstGeom prst="rect">
            <a:avLst/>
          </a:prstGeom>
          <a:noFill/>
        </p:spPr>
        <p:txBody>
          <a:bodyPr wrap="square" rtlCol="0">
            <a:spAutoFit/>
          </a:bodyPr>
          <a:lstStyle/>
          <a:p>
            <a:pPr marL="342900" indent="-342900">
              <a:buFont typeface="Arial"/>
              <a:buChar char="•"/>
            </a:pPr>
            <a:endParaRPr lang="en-US" sz="2000" dirty="0" smtClean="0"/>
          </a:p>
          <a:p>
            <a:pPr marL="342900" indent="-342900">
              <a:buFont typeface="Arial"/>
              <a:buChar char="•"/>
            </a:pPr>
            <a:endParaRPr lang="en-US" sz="2000" dirty="0"/>
          </a:p>
          <a:p>
            <a:pPr marL="342900" indent="-342900">
              <a:buFont typeface="Arial"/>
              <a:buChar char="•"/>
            </a:pPr>
            <a:endParaRPr lang="en-US" sz="2000" dirty="0" smtClean="0"/>
          </a:p>
          <a:p>
            <a:pPr marL="342900" indent="-342900">
              <a:buFont typeface="Arial"/>
              <a:buChar char="•"/>
            </a:pPr>
            <a:endParaRPr lang="en-US" sz="2000" dirty="0" smtClean="0"/>
          </a:p>
          <a:p>
            <a:pPr marL="342900" indent="-342900">
              <a:buFont typeface="Arial"/>
              <a:buChar char="•"/>
            </a:pPr>
            <a:endParaRPr lang="en-US" sz="2000" dirty="0"/>
          </a:p>
          <a:p>
            <a:pPr marL="342900" indent="-342900">
              <a:buFont typeface="Arial"/>
              <a:buChar char="•"/>
            </a:pPr>
            <a:endParaRPr lang="en-US" sz="2000" dirty="0" smtClean="0"/>
          </a:p>
          <a:p>
            <a:pPr marL="342900" indent="-342900">
              <a:buFont typeface="Arial"/>
              <a:buChar char="•"/>
            </a:pPr>
            <a:r>
              <a:rPr lang="en-US" sz="2000" dirty="0" smtClean="0"/>
              <a:t>Recent years: increased interested for beam-driven </a:t>
            </a:r>
            <a:r>
              <a:rPr lang="en-US" sz="2000" b="1" dirty="0" smtClean="0"/>
              <a:t>plasma wakefield acceleration </a:t>
            </a:r>
            <a:r>
              <a:rPr lang="en-US" sz="2000" dirty="0" smtClean="0"/>
              <a:t>(PWFA) as a potential future technology for HEP applications</a:t>
            </a:r>
          </a:p>
          <a:p>
            <a:pPr marL="342900" indent="-342900">
              <a:buFont typeface="Arial"/>
              <a:buChar char="•"/>
            </a:pPr>
            <a:r>
              <a:rPr lang="en-US" sz="2000" dirty="0" smtClean="0"/>
              <a:t>AWAKE, the main PWFA program at CERN, will study proton-driven PWFA</a:t>
            </a:r>
          </a:p>
          <a:p>
            <a:pPr marL="342900" indent="-342900">
              <a:buFont typeface="Arial"/>
              <a:buChar char="•"/>
            </a:pPr>
            <a:r>
              <a:rPr lang="en-US" sz="2000" dirty="0" smtClean="0"/>
              <a:t>In CALIFES, </a:t>
            </a:r>
            <a:r>
              <a:rPr lang="en-US" sz="2000" b="1" dirty="0" smtClean="0"/>
              <a:t>complementary electron-driven PWFA experiments</a:t>
            </a:r>
            <a:r>
              <a:rPr lang="en-US" sz="2000" dirty="0" smtClean="0"/>
              <a:t> can be performed.  The CALIFES beam, with its wide range of parameters and precise diagnostics is well suited for precision PWFA studies (</a:t>
            </a:r>
            <a:r>
              <a:rPr lang="en-US" sz="2000" dirty="0" err="1" smtClean="0"/>
              <a:t>emittance</a:t>
            </a:r>
            <a:r>
              <a:rPr lang="en-US" sz="2000" dirty="0" smtClean="0"/>
              <a:t> preservation, tolerances).  </a:t>
            </a:r>
            <a:r>
              <a:rPr lang="en-US" sz="2000" b="1" dirty="0" smtClean="0"/>
              <a:t>Advantages of CALIFES </a:t>
            </a:r>
            <a:r>
              <a:rPr lang="en-US" sz="2000" dirty="0" smtClean="0"/>
              <a:t>:</a:t>
            </a:r>
          </a:p>
          <a:p>
            <a:pPr marL="800100" lvl="1" indent="-342900">
              <a:buFont typeface="Arial"/>
              <a:buChar char="•"/>
            </a:pPr>
            <a:r>
              <a:rPr lang="en-US" sz="2000" dirty="0" smtClean="0"/>
              <a:t>The beam-plasma physics, for collider PWFA parameters (blow-out regime), can be scaled to fit the CALIFES beam</a:t>
            </a:r>
          </a:p>
          <a:p>
            <a:pPr marL="800100" lvl="1" indent="-342900">
              <a:buFont typeface="Arial"/>
              <a:buChar char="•"/>
            </a:pPr>
            <a:r>
              <a:rPr lang="en-US" sz="2000" dirty="0" smtClean="0"/>
              <a:t>Easy experimental set-up, easy </a:t>
            </a:r>
            <a:r>
              <a:rPr lang="en-US" sz="2000" dirty="0" err="1" smtClean="0"/>
              <a:t>acces</a:t>
            </a:r>
            <a:endParaRPr lang="en-US" sz="2000" dirty="0" smtClean="0"/>
          </a:p>
          <a:p>
            <a:pPr marL="800100" lvl="1" indent="-342900">
              <a:buFont typeface="Arial"/>
              <a:buChar char="•"/>
            </a:pPr>
            <a:r>
              <a:rPr lang="en-US" sz="2000" dirty="0" smtClean="0"/>
              <a:t>Available during LHC shut-down (unlike AWAKE)</a:t>
            </a:r>
          </a:p>
          <a:p>
            <a:pPr marL="800100" lvl="1" indent="-342900">
              <a:buFont typeface="Arial"/>
              <a:buChar char="•"/>
            </a:pPr>
            <a:endParaRPr lang="en-US" sz="2000" dirty="0"/>
          </a:p>
        </p:txBody>
      </p:sp>
      <p:sp>
        <p:nvSpPr>
          <p:cNvPr id="5" name="Title 1"/>
          <p:cNvSpPr>
            <a:spLocks noGrp="1"/>
          </p:cNvSpPr>
          <p:nvPr>
            <p:ph type="title"/>
          </p:nvPr>
        </p:nvSpPr>
        <p:spPr>
          <a:xfrm>
            <a:off x="347066" y="0"/>
            <a:ext cx="8229600" cy="1143000"/>
          </a:xfrm>
        </p:spPr>
        <p:txBody>
          <a:bodyPr>
            <a:normAutofit/>
          </a:bodyPr>
          <a:lstStyle/>
          <a:p>
            <a:r>
              <a:rPr lang="en-US" dirty="0" smtClean="0"/>
              <a:t>PWFA research</a:t>
            </a:r>
            <a:endParaRPr lang="en-US" dirty="0"/>
          </a:p>
        </p:txBody>
      </p:sp>
      <p:pic>
        <p:nvPicPr>
          <p:cNvPr id="8" name="Picture 7"/>
          <p:cNvPicPr>
            <a:picLocks noChangeAspect="1"/>
          </p:cNvPicPr>
          <p:nvPr/>
        </p:nvPicPr>
        <p:blipFill>
          <a:blip r:embed="rId2"/>
          <a:stretch>
            <a:fillRect/>
          </a:stretch>
        </p:blipFill>
        <p:spPr>
          <a:xfrm>
            <a:off x="13805" y="906637"/>
            <a:ext cx="3123763" cy="2369295"/>
          </a:xfrm>
          <a:prstGeom prst="rect">
            <a:avLst/>
          </a:prstGeom>
        </p:spPr>
      </p:pic>
      <p:pic>
        <p:nvPicPr>
          <p:cNvPr id="9" name="Picture 8"/>
          <p:cNvPicPr>
            <a:picLocks noChangeAspect="1"/>
          </p:cNvPicPr>
          <p:nvPr/>
        </p:nvPicPr>
        <p:blipFill>
          <a:blip r:embed="rId3"/>
          <a:stretch>
            <a:fillRect/>
          </a:stretch>
        </p:blipFill>
        <p:spPr>
          <a:xfrm>
            <a:off x="3297989" y="906637"/>
            <a:ext cx="2557379" cy="2276965"/>
          </a:xfrm>
          <a:prstGeom prst="rect">
            <a:avLst/>
          </a:prstGeom>
        </p:spPr>
      </p:pic>
      <p:pic>
        <p:nvPicPr>
          <p:cNvPr id="10" name="Picture 9"/>
          <p:cNvPicPr>
            <a:picLocks noChangeAspect="1"/>
          </p:cNvPicPr>
          <p:nvPr/>
        </p:nvPicPr>
        <p:blipFill>
          <a:blip r:embed="rId4"/>
          <a:stretch>
            <a:fillRect/>
          </a:stretch>
        </p:blipFill>
        <p:spPr>
          <a:xfrm>
            <a:off x="6393671" y="906637"/>
            <a:ext cx="1774434" cy="2097684"/>
          </a:xfrm>
          <a:prstGeom prst="rect">
            <a:avLst/>
          </a:prstGeom>
        </p:spPr>
      </p:pic>
      <p:sp>
        <p:nvSpPr>
          <p:cNvPr id="11" name="TextBox 10"/>
          <p:cNvSpPr txBox="1"/>
          <p:nvPr/>
        </p:nvSpPr>
        <p:spPr>
          <a:xfrm>
            <a:off x="2540000" y="2845047"/>
            <a:ext cx="1785928" cy="307777"/>
          </a:xfrm>
          <a:prstGeom prst="rect">
            <a:avLst/>
          </a:prstGeom>
          <a:noFill/>
        </p:spPr>
        <p:txBody>
          <a:bodyPr wrap="none" rtlCol="0">
            <a:spAutoFit/>
          </a:bodyPr>
          <a:lstStyle/>
          <a:p>
            <a:r>
              <a:rPr lang="en-US" sz="1400" b="1" i="1" dirty="0" smtClean="0"/>
              <a:t>PWFA LC simulations</a:t>
            </a:r>
            <a:endParaRPr lang="en-US" sz="1400" b="1" i="1" dirty="0"/>
          </a:p>
        </p:txBody>
      </p:sp>
      <p:sp>
        <p:nvSpPr>
          <p:cNvPr id="12" name="TextBox 11"/>
          <p:cNvSpPr txBox="1"/>
          <p:nvPr/>
        </p:nvSpPr>
        <p:spPr>
          <a:xfrm>
            <a:off x="6087979" y="2998936"/>
            <a:ext cx="2801606" cy="307777"/>
          </a:xfrm>
          <a:prstGeom prst="rect">
            <a:avLst/>
          </a:prstGeom>
          <a:noFill/>
        </p:spPr>
        <p:txBody>
          <a:bodyPr wrap="none" rtlCol="0">
            <a:spAutoFit/>
          </a:bodyPr>
          <a:lstStyle/>
          <a:p>
            <a:r>
              <a:rPr lang="en-US" sz="1400" b="1" i="1" dirty="0" smtClean="0"/>
              <a:t>Recent PWFA experiments (FACET)</a:t>
            </a:r>
            <a:endParaRPr lang="en-US" sz="1400" b="1" i="1" dirty="0"/>
          </a:p>
        </p:txBody>
      </p:sp>
      <p:sp>
        <p:nvSpPr>
          <p:cNvPr id="13" name="TextBox 12"/>
          <p:cNvSpPr txBox="1"/>
          <p:nvPr/>
        </p:nvSpPr>
        <p:spPr>
          <a:xfrm>
            <a:off x="6133275" y="5962316"/>
            <a:ext cx="2885682" cy="646331"/>
          </a:xfrm>
          <a:prstGeom prst="rect">
            <a:avLst/>
          </a:prstGeom>
          <a:noFill/>
          <a:ln>
            <a:solidFill>
              <a:srgbClr val="000000"/>
            </a:solidFill>
          </a:ln>
        </p:spPr>
        <p:txBody>
          <a:bodyPr wrap="square" rtlCol="0">
            <a:spAutoFit/>
          </a:bodyPr>
          <a:lstStyle/>
          <a:p>
            <a:r>
              <a:rPr lang="en-US" sz="1200" b="1" dirty="0" smtClean="0"/>
              <a:t>For more details:</a:t>
            </a:r>
          </a:p>
          <a:p>
            <a:r>
              <a:rPr lang="en-US" sz="1200" dirty="0" smtClean="0"/>
              <a:t>E. Adli at CLIC project meeting Dec 2014: https</a:t>
            </a:r>
            <a:r>
              <a:rPr lang="en-US" sz="1200" dirty="0"/>
              <a:t>://</a:t>
            </a:r>
            <a:r>
              <a:rPr lang="en-US" sz="1200" dirty="0" err="1"/>
              <a:t>indico.cern.ch</a:t>
            </a:r>
            <a:r>
              <a:rPr lang="en-US" sz="1200" dirty="0"/>
              <a:t>/event/356495/</a:t>
            </a:r>
          </a:p>
        </p:txBody>
      </p:sp>
      <p:sp>
        <p:nvSpPr>
          <p:cNvPr id="2" name="Slide Number Placeholder 1"/>
          <p:cNvSpPr>
            <a:spLocks noGrp="1"/>
          </p:cNvSpPr>
          <p:nvPr>
            <p:ph type="sldNum" sz="quarter" idx="12"/>
          </p:nvPr>
        </p:nvSpPr>
        <p:spPr/>
        <p:txBody>
          <a:bodyPr/>
          <a:lstStyle/>
          <a:p>
            <a:fld id="{1DD22D83-493F-FB42-BDE4-83E3C1BB8B79}" type="slidenum">
              <a:rPr lang="en-US" smtClean="0"/>
              <a:t>18</a:t>
            </a:fld>
            <a:endParaRPr lang="en-US"/>
          </a:p>
        </p:txBody>
      </p:sp>
    </p:spTree>
    <p:extLst>
      <p:ext uri="{BB962C8B-B14F-4D97-AF65-F5344CB8AC3E}">
        <p14:creationId xmlns:p14="http://schemas.microsoft.com/office/powerpoint/2010/main" val="73479625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066" y="0"/>
            <a:ext cx="8229600" cy="1143000"/>
          </a:xfrm>
        </p:spPr>
        <p:txBody>
          <a:bodyPr>
            <a:normAutofit/>
          </a:bodyPr>
          <a:lstStyle/>
          <a:p>
            <a:r>
              <a:rPr lang="en-US" dirty="0" smtClean="0"/>
              <a:t>CALIFES: complementary PWFA</a:t>
            </a:r>
            <a:endParaRPr lang="en-US" dirty="0"/>
          </a:p>
        </p:txBody>
      </p:sp>
      <p:pic>
        <p:nvPicPr>
          <p:cNvPr id="4" name="Picture 3"/>
          <p:cNvPicPr>
            <a:picLocks noChangeAspect="1"/>
          </p:cNvPicPr>
          <p:nvPr/>
        </p:nvPicPr>
        <p:blipFill>
          <a:blip r:embed="rId2"/>
          <a:stretch>
            <a:fillRect/>
          </a:stretch>
        </p:blipFill>
        <p:spPr>
          <a:xfrm>
            <a:off x="226870" y="1972425"/>
            <a:ext cx="4959003" cy="2399394"/>
          </a:xfrm>
          <a:prstGeom prst="rect">
            <a:avLst/>
          </a:prstGeom>
        </p:spPr>
      </p:pic>
      <p:pic>
        <p:nvPicPr>
          <p:cNvPr id="5" name="Picture 4"/>
          <p:cNvPicPr>
            <a:picLocks noChangeAspect="1"/>
          </p:cNvPicPr>
          <p:nvPr/>
        </p:nvPicPr>
        <p:blipFill>
          <a:blip r:embed="rId3"/>
          <a:stretch>
            <a:fillRect/>
          </a:stretch>
        </p:blipFill>
        <p:spPr>
          <a:xfrm>
            <a:off x="5448632" y="2053037"/>
            <a:ext cx="3612641" cy="2965360"/>
          </a:xfrm>
          <a:prstGeom prst="rect">
            <a:avLst/>
          </a:prstGeom>
        </p:spPr>
      </p:pic>
      <p:pic>
        <p:nvPicPr>
          <p:cNvPr id="6" name="Picture 5"/>
          <p:cNvPicPr>
            <a:picLocks noChangeAspect="1"/>
          </p:cNvPicPr>
          <p:nvPr/>
        </p:nvPicPr>
        <p:blipFill>
          <a:blip r:embed="rId4"/>
          <a:stretch>
            <a:fillRect/>
          </a:stretch>
        </p:blipFill>
        <p:spPr>
          <a:xfrm>
            <a:off x="8456392" y="1437463"/>
            <a:ext cx="601033" cy="615574"/>
          </a:xfrm>
          <a:prstGeom prst="rect">
            <a:avLst/>
          </a:prstGeom>
        </p:spPr>
      </p:pic>
      <p:sp>
        <p:nvSpPr>
          <p:cNvPr id="7" name="TextBox 6"/>
          <p:cNvSpPr txBox="1"/>
          <p:nvPr/>
        </p:nvSpPr>
        <p:spPr>
          <a:xfrm>
            <a:off x="116658" y="5011340"/>
            <a:ext cx="8339734" cy="1200329"/>
          </a:xfrm>
          <a:prstGeom prst="rect">
            <a:avLst/>
          </a:prstGeom>
          <a:noFill/>
        </p:spPr>
        <p:txBody>
          <a:bodyPr wrap="square" rtlCol="0">
            <a:spAutoFit/>
          </a:bodyPr>
          <a:lstStyle/>
          <a:p>
            <a:pPr marL="285750" indent="-285750">
              <a:buFont typeface="Arial"/>
              <a:buChar char="•"/>
            </a:pPr>
            <a:r>
              <a:rPr lang="en-US" dirty="0"/>
              <a:t>As the CALIFES beam line is already well equipped with beam diagnostics</a:t>
            </a:r>
            <a:r>
              <a:rPr lang="en-US" dirty="0" smtClean="0"/>
              <a:t>, both </a:t>
            </a:r>
            <a:r>
              <a:rPr lang="en-US" dirty="0"/>
              <a:t>before and after the TBM, </a:t>
            </a:r>
            <a:r>
              <a:rPr lang="en-US" dirty="0" smtClean="0"/>
              <a:t>first PWFA </a:t>
            </a:r>
            <a:r>
              <a:rPr lang="en-US" dirty="0"/>
              <a:t>experiments </a:t>
            </a:r>
            <a:r>
              <a:rPr lang="en-US" dirty="0" smtClean="0"/>
              <a:t>could </a:t>
            </a:r>
            <a:r>
              <a:rPr lang="en-US" dirty="0"/>
              <a:t>be performed </a:t>
            </a:r>
            <a:r>
              <a:rPr lang="en-US" dirty="0" smtClean="0"/>
              <a:t>just after adding the plasma source at/close to the location of the TBM.</a:t>
            </a:r>
          </a:p>
          <a:p>
            <a:pPr marL="285750" indent="-285750">
              <a:buFont typeface="Arial"/>
              <a:buChar char="•"/>
            </a:pPr>
            <a:endParaRPr lang="en-US" dirty="0"/>
          </a:p>
        </p:txBody>
      </p:sp>
      <p:pic>
        <p:nvPicPr>
          <p:cNvPr id="8" name="Picture 7"/>
          <p:cNvPicPr>
            <a:picLocks noChangeAspect="1"/>
          </p:cNvPicPr>
          <p:nvPr/>
        </p:nvPicPr>
        <p:blipFill>
          <a:blip r:embed="rId5"/>
          <a:stretch>
            <a:fillRect/>
          </a:stretch>
        </p:blipFill>
        <p:spPr>
          <a:xfrm>
            <a:off x="226870" y="4442917"/>
            <a:ext cx="4906248" cy="486630"/>
          </a:xfrm>
          <a:prstGeom prst="rect">
            <a:avLst/>
          </a:prstGeom>
        </p:spPr>
      </p:pic>
      <p:sp>
        <p:nvSpPr>
          <p:cNvPr id="9" name="Rectangle 8"/>
          <p:cNvSpPr/>
          <p:nvPr/>
        </p:nvSpPr>
        <p:spPr>
          <a:xfrm>
            <a:off x="10052" y="1114297"/>
            <a:ext cx="8834403" cy="646331"/>
          </a:xfrm>
          <a:prstGeom prst="rect">
            <a:avLst/>
          </a:prstGeom>
        </p:spPr>
        <p:txBody>
          <a:bodyPr wrap="square">
            <a:spAutoFit/>
          </a:bodyPr>
          <a:lstStyle/>
          <a:p>
            <a:pPr marL="285750" indent="-285750">
              <a:buFont typeface="Arial"/>
              <a:buChar char="•"/>
            </a:pPr>
            <a:r>
              <a:rPr lang="en-US" dirty="0"/>
              <a:t>We foresee a </a:t>
            </a:r>
            <a:r>
              <a:rPr lang="en-US" b="1" dirty="0"/>
              <a:t>gas discharge plasma source</a:t>
            </a:r>
            <a:r>
              <a:rPr lang="en-US" dirty="0"/>
              <a:t>.  This has a relatively simple design, easy to fit into CTF3, and does not require a costly laser system for ionization.</a:t>
            </a:r>
          </a:p>
        </p:txBody>
      </p:sp>
      <p:sp>
        <p:nvSpPr>
          <p:cNvPr id="10" name="Rectangle 9"/>
          <p:cNvSpPr/>
          <p:nvPr/>
        </p:nvSpPr>
        <p:spPr>
          <a:xfrm>
            <a:off x="226870" y="6091353"/>
            <a:ext cx="8569427" cy="646331"/>
          </a:xfrm>
          <a:prstGeom prst="rect">
            <a:avLst/>
          </a:prstGeom>
          <a:ln>
            <a:solidFill>
              <a:srgbClr val="000000"/>
            </a:solidFill>
          </a:ln>
        </p:spPr>
        <p:txBody>
          <a:bodyPr wrap="square">
            <a:spAutoFit/>
          </a:bodyPr>
          <a:lstStyle/>
          <a:p>
            <a:r>
              <a:rPr lang="en-US" b="1" dirty="0" smtClean="0"/>
              <a:t>Interested institutes: </a:t>
            </a:r>
            <a:r>
              <a:rPr lang="en-US" dirty="0" smtClean="0"/>
              <a:t>University of Oslo, Uppsala University, Imperial College, Max Planck Institute for Physics</a:t>
            </a:r>
            <a:endParaRPr lang="en-US" dirty="0"/>
          </a:p>
        </p:txBody>
      </p:sp>
      <p:sp>
        <p:nvSpPr>
          <p:cNvPr id="3" name="Slide Number Placeholder 2"/>
          <p:cNvSpPr>
            <a:spLocks noGrp="1"/>
          </p:cNvSpPr>
          <p:nvPr>
            <p:ph type="sldNum" sz="quarter" idx="12"/>
          </p:nvPr>
        </p:nvSpPr>
        <p:spPr/>
        <p:txBody>
          <a:bodyPr/>
          <a:lstStyle/>
          <a:p>
            <a:fld id="{1DD22D83-493F-FB42-BDE4-83E3C1BB8B79}" type="slidenum">
              <a:rPr lang="en-US" smtClean="0"/>
              <a:t>19</a:t>
            </a:fld>
            <a:endParaRPr lang="en-US"/>
          </a:p>
        </p:txBody>
      </p:sp>
    </p:spTree>
    <p:extLst>
      <p:ext uri="{BB962C8B-B14F-4D97-AF65-F5344CB8AC3E}">
        <p14:creationId xmlns:p14="http://schemas.microsoft.com/office/powerpoint/2010/main" val="4312241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Background</a:t>
            </a:r>
            <a:endParaRPr lang="en-US" dirty="0"/>
          </a:p>
        </p:txBody>
      </p:sp>
      <p:sp>
        <p:nvSpPr>
          <p:cNvPr id="4" name="TextBox 3"/>
          <p:cNvSpPr txBox="1"/>
          <p:nvPr/>
        </p:nvSpPr>
        <p:spPr>
          <a:xfrm>
            <a:off x="202037" y="1200721"/>
            <a:ext cx="8658749" cy="6740306"/>
          </a:xfrm>
          <a:prstGeom prst="rect">
            <a:avLst/>
          </a:prstGeom>
          <a:noFill/>
        </p:spPr>
        <p:txBody>
          <a:bodyPr wrap="square" rtlCol="0">
            <a:spAutoFit/>
          </a:bodyPr>
          <a:lstStyle/>
          <a:p>
            <a:pPr marL="285750" indent="-285750">
              <a:buFont typeface="Arial"/>
              <a:buChar char="•"/>
            </a:pPr>
            <a:r>
              <a:rPr lang="en-US" sz="2400" dirty="0"/>
              <a:t>CTF3 on schedule to </a:t>
            </a:r>
            <a:r>
              <a:rPr lang="en-US" sz="2400" dirty="0" smtClean="0"/>
              <a:t>reach its main </a:t>
            </a:r>
            <a:r>
              <a:rPr lang="en-US" sz="2400" dirty="0"/>
              <a:t>objectives by the end of 2016 </a:t>
            </a:r>
            <a:r>
              <a:rPr lang="en-US" sz="2400" dirty="0" smtClean="0"/>
              <a:t>(thorough demonstration of the CLIC two-beam scheme, and much more)</a:t>
            </a:r>
          </a:p>
          <a:p>
            <a:pPr marL="285750" indent="-285750">
              <a:buFont typeface="Arial"/>
              <a:buChar char="•"/>
            </a:pPr>
            <a:endParaRPr lang="en-US" sz="2400" dirty="0"/>
          </a:p>
          <a:p>
            <a:pPr marL="285750" indent="-285750">
              <a:buFont typeface="Arial"/>
              <a:buChar char="•"/>
            </a:pPr>
            <a:r>
              <a:rPr lang="en-US" sz="2400" dirty="0"/>
              <a:t>Scheduled to shut down </a:t>
            </a:r>
            <a:r>
              <a:rPr lang="en-US" sz="2400" dirty="0" smtClean="0"/>
              <a:t>end of 2016</a:t>
            </a:r>
          </a:p>
          <a:p>
            <a:pPr marL="285750" indent="-285750">
              <a:buFont typeface="Arial"/>
              <a:buChar char="•"/>
            </a:pPr>
            <a:endParaRPr lang="en-US" sz="2400" dirty="0" smtClean="0"/>
          </a:p>
          <a:p>
            <a:pPr marL="285750" indent="-285750">
              <a:buFont typeface="Arial"/>
              <a:buChar char="•"/>
            </a:pPr>
            <a:r>
              <a:rPr lang="en-US" sz="2400" dirty="0" smtClean="0"/>
              <a:t>We propose to continue the operation of the electron probe beam, CALIFES, beyond 2016</a:t>
            </a:r>
          </a:p>
          <a:p>
            <a:pPr marL="285750" indent="-285750">
              <a:buFont typeface="Arial"/>
              <a:buChar char="•"/>
            </a:pPr>
            <a:endParaRPr lang="en-US" sz="2400" dirty="0" smtClean="0"/>
          </a:p>
          <a:p>
            <a:pPr marL="285750" indent="-285750">
              <a:buFont typeface="Arial"/>
              <a:buChar char="•"/>
            </a:pPr>
            <a:r>
              <a:rPr lang="en-US" sz="2400" dirty="0" smtClean="0"/>
              <a:t>Strong interest in using CALIFES for R&amp;D, both CERN and external institutes</a:t>
            </a:r>
          </a:p>
          <a:p>
            <a:pPr marL="285750" indent="-285750">
              <a:buFont typeface="Arial"/>
              <a:buChar char="•"/>
            </a:pPr>
            <a:endParaRPr lang="en-US" sz="2400" dirty="0" smtClean="0"/>
          </a:p>
          <a:p>
            <a:pPr marL="285750" indent="-285750">
              <a:buFont typeface="Arial"/>
              <a:buChar char="•"/>
            </a:pPr>
            <a:r>
              <a:rPr lang="en-US" sz="2400" dirty="0" smtClean="0"/>
              <a:t>We first made the case to the new CERN management this fall, in a compact document. Some encouraging signals. We have been asked to provide more details.</a:t>
            </a:r>
          </a:p>
          <a:p>
            <a:pPr marL="285750" indent="-285750">
              <a:buFont typeface="Arial"/>
              <a:buChar char="•"/>
            </a:pPr>
            <a:endParaRPr lang="en-US" sz="2400" dirty="0" smtClean="0"/>
          </a:p>
          <a:p>
            <a:pPr marL="285750" indent="-285750">
              <a:buFont typeface="Arial"/>
              <a:buChar char="•"/>
            </a:pPr>
            <a:endParaRPr lang="en-US" sz="2400" dirty="0" smtClean="0"/>
          </a:p>
          <a:p>
            <a:pPr marL="285750" indent="-285750">
              <a:buFont typeface="Arial"/>
              <a:buChar char="•"/>
            </a:pPr>
            <a:endParaRPr lang="en-US" sz="2400" dirty="0"/>
          </a:p>
        </p:txBody>
      </p:sp>
      <p:sp>
        <p:nvSpPr>
          <p:cNvPr id="3" name="Slide Number Placeholder 2"/>
          <p:cNvSpPr>
            <a:spLocks noGrp="1"/>
          </p:cNvSpPr>
          <p:nvPr>
            <p:ph type="sldNum" sz="quarter" idx="12"/>
          </p:nvPr>
        </p:nvSpPr>
        <p:spPr/>
        <p:txBody>
          <a:bodyPr/>
          <a:lstStyle/>
          <a:p>
            <a:fld id="{1DD22D83-493F-FB42-BDE4-83E3C1BB8B79}" type="slidenum">
              <a:rPr lang="en-US" smtClean="0"/>
              <a:t>2</a:t>
            </a:fld>
            <a:endParaRPr lang="en-US" dirty="0"/>
          </a:p>
        </p:txBody>
      </p:sp>
    </p:spTree>
    <p:extLst>
      <p:ext uri="{BB962C8B-B14F-4D97-AF65-F5344CB8AC3E}">
        <p14:creationId xmlns:p14="http://schemas.microsoft.com/office/powerpoint/2010/main" val="214861254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85946"/>
            <a:ext cx="8229600" cy="1143000"/>
          </a:xfrm>
        </p:spPr>
        <p:txBody>
          <a:bodyPr/>
          <a:lstStyle/>
          <a:p>
            <a:r>
              <a:rPr lang="en-US" dirty="0" smtClean="0"/>
              <a:t>R&amp;D: ESA / Irradiation test facility</a:t>
            </a:r>
            <a:endParaRPr lang="en-US" dirty="0"/>
          </a:p>
        </p:txBody>
      </p:sp>
      <p:sp>
        <p:nvSpPr>
          <p:cNvPr id="3" name="Slide Number Placeholder 2"/>
          <p:cNvSpPr>
            <a:spLocks noGrp="1"/>
          </p:cNvSpPr>
          <p:nvPr>
            <p:ph type="sldNum" sz="quarter" idx="12"/>
          </p:nvPr>
        </p:nvSpPr>
        <p:spPr/>
        <p:txBody>
          <a:bodyPr/>
          <a:lstStyle/>
          <a:p>
            <a:fld id="{1DD22D83-493F-FB42-BDE4-83E3C1BB8B79}" type="slidenum">
              <a:rPr lang="en-US" smtClean="0"/>
              <a:t>20</a:t>
            </a:fld>
            <a:endParaRPr lang="en-US"/>
          </a:p>
        </p:txBody>
      </p:sp>
    </p:spTree>
    <p:extLst>
      <p:ext uri="{BB962C8B-B14F-4D97-AF65-F5344CB8AC3E}">
        <p14:creationId xmlns:p14="http://schemas.microsoft.com/office/powerpoint/2010/main" val="102432342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ESA-CERN irradiation tests</a:t>
            </a:r>
            <a:endParaRPr lang="en-US" dirty="0"/>
          </a:p>
        </p:txBody>
      </p:sp>
      <p:sp>
        <p:nvSpPr>
          <p:cNvPr id="3" name="Content Placeholder 2"/>
          <p:cNvSpPr>
            <a:spLocks noGrp="1"/>
          </p:cNvSpPr>
          <p:nvPr>
            <p:ph idx="1"/>
          </p:nvPr>
        </p:nvSpPr>
        <p:spPr/>
        <p:txBody>
          <a:bodyPr>
            <a:noAutofit/>
          </a:bodyPr>
          <a:lstStyle/>
          <a:p>
            <a:pPr marL="0" indent="0">
              <a:buNone/>
            </a:pPr>
            <a:r>
              <a:rPr lang="en-US" sz="1800" b="1" dirty="0" smtClean="0"/>
              <a:t>CERN </a:t>
            </a:r>
            <a:r>
              <a:rPr lang="en-US" sz="1800" b="1" dirty="0"/>
              <a:t>and ESA have signed a bilateral co-operation agreement </a:t>
            </a:r>
            <a:r>
              <a:rPr lang="en-US" sz="1800" dirty="0"/>
              <a:t>(ICA-ESA-0125) in March 2014 in order to facilitate knowledge exchanges and synergies exploitation in key technological fields. One of the most promising areas of potential collaboration is “Rad-hard components and radiation testing and facilities”.  </a:t>
            </a:r>
            <a:endParaRPr lang="en-US" sz="1800" dirty="0" smtClean="0"/>
          </a:p>
          <a:p>
            <a:pPr marL="0" indent="0">
              <a:buNone/>
            </a:pPr>
            <a:r>
              <a:rPr lang="en-US" sz="1800" dirty="0" smtClean="0"/>
              <a:t>…</a:t>
            </a:r>
            <a:r>
              <a:rPr lang="en-US" sz="1800" b="1" dirty="0" smtClean="0"/>
              <a:t>JUICE</a:t>
            </a:r>
            <a:r>
              <a:rPr lang="en-US" sz="1800" dirty="0" smtClean="0"/>
              <a:t> </a:t>
            </a:r>
            <a:r>
              <a:rPr lang="en-US" sz="1800" dirty="0"/>
              <a:t>(Jupiter Icy Moon Explorer) </a:t>
            </a:r>
            <a:r>
              <a:rPr lang="en-US" sz="1800" dirty="0" smtClean="0"/>
              <a:t>mission; </a:t>
            </a:r>
            <a:r>
              <a:rPr lang="en-US" sz="1800" dirty="0"/>
              <a:t>spacecraft and payload design activities </a:t>
            </a:r>
            <a:r>
              <a:rPr lang="en-US" sz="1800" dirty="0" smtClean="0"/>
              <a:t>executed </a:t>
            </a:r>
            <a:r>
              <a:rPr lang="en-US" sz="1800" dirty="0"/>
              <a:t>and the project is moving into the implementation phase. </a:t>
            </a:r>
            <a:r>
              <a:rPr lang="en-US" sz="1800" b="1" dirty="0" smtClean="0"/>
              <a:t>The </a:t>
            </a:r>
            <a:r>
              <a:rPr lang="en-US" sz="1800" b="1" dirty="0"/>
              <a:t>spacecraft will be located in an electron dominated environment, including high-energy electrons ranging up to a few hundred MeV.</a:t>
            </a:r>
            <a:r>
              <a:rPr lang="en-US" sz="1800" dirty="0"/>
              <a:t> Such high-energy electron radiation test facilities are not available today. </a:t>
            </a:r>
            <a:endParaRPr lang="en-US" sz="1800" dirty="0" smtClean="0"/>
          </a:p>
        </p:txBody>
      </p:sp>
      <p:sp>
        <p:nvSpPr>
          <p:cNvPr id="6" name="TextBox 5"/>
          <p:cNvSpPr txBox="1"/>
          <p:nvPr/>
        </p:nvSpPr>
        <p:spPr>
          <a:xfrm>
            <a:off x="5750248" y="102550"/>
            <a:ext cx="2200713" cy="461665"/>
          </a:xfrm>
          <a:prstGeom prst="rect">
            <a:avLst/>
          </a:prstGeom>
          <a:noFill/>
        </p:spPr>
        <p:txBody>
          <a:bodyPr wrap="square" rtlCol="0">
            <a:spAutoFit/>
          </a:bodyPr>
          <a:lstStyle/>
          <a:p>
            <a:r>
              <a:rPr lang="en-US" sz="1200" b="1" i="1" dirty="0" smtClean="0">
                <a:solidFill>
                  <a:schemeClr val="bg1"/>
                </a:solidFill>
              </a:rPr>
              <a:t>See presentation M. </a:t>
            </a:r>
            <a:r>
              <a:rPr lang="en-US" sz="1200" b="1" i="1" dirty="0" err="1" smtClean="0">
                <a:solidFill>
                  <a:schemeClr val="bg1"/>
                </a:solidFill>
              </a:rPr>
              <a:t>Brugger</a:t>
            </a:r>
            <a:r>
              <a:rPr lang="en-US" sz="1200" b="1" i="1" dirty="0" smtClean="0">
                <a:solidFill>
                  <a:schemeClr val="bg1"/>
                </a:solidFill>
              </a:rPr>
              <a:t> from CLIC workshop.</a:t>
            </a:r>
            <a:endParaRPr lang="en-US" sz="1200" b="1" i="1" dirty="0">
              <a:solidFill>
                <a:schemeClr val="bg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13710" y="4042147"/>
            <a:ext cx="3158771" cy="2767803"/>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2000" y="4332273"/>
            <a:ext cx="3365168" cy="2320426"/>
          </a:xfrm>
          <a:prstGeom prst="rect">
            <a:avLst/>
          </a:prstGeom>
        </p:spPr>
      </p:pic>
      <p:sp>
        <p:nvSpPr>
          <p:cNvPr id="4" name="Slide Number Placeholder 3"/>
          <p:cNvSpPr>
            <a:spLocks noGrp="1"/>
          </p:cNvSpPr>
          <p:nvPr>
            <p:ph type="sldNum" sz="quarter" idx="12"/>
          </p:nvPr>
        </p:nvSpPr>
        <p:spPr/>
        <p:txBody>
          <a:bodyPr/>
          <a:lstStyle/>
          <a:p>
            <a:fld id="{1DD22D83-493F-FB42-BDE4-83E3C1BB8B79}" type="slidenum">
              <a:rPr lang="en-US" smtClean="0"/>
              <a:t>21</a:t>
            </a:fld>
            <a:endParaRPr lang="en-US"/>
          </a:p>
        </p:txBody>
      </p:sp>
    </p:spTree>
    <p:extLst>
      <p:ext uri="{BB962C8B-B14F-4D97-AF65-F5344CB8AC3E}">
        <p14:creationId xmlns:p14="http://schemas.microsoft.com/office/powerpoint/2010/main" val="85629533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971"/>
            <a:ext cx="8229600" cy="1143000"/>
          </a:xfrm>
        </p:spPr>
        <p:txBody>
          <a:bodyPr>
            <a:normAutofit fontScale="90000"/>
          </a:bodyPr>
          <a:lstStyle/>
          <a:p>
            <a:r>
              <a:rPr lang="en-US" dirty="0" smtClean="0"/>
              <a:t>First CALIFES beam tests </a:t>
            </a:r>
            <a:br>
              <a:rPr lang="en-US" dirty="0" smtClean="0"/>
            </a:br>
            <a:r>
              <a:rPr lang="en-US" dirty="0" smtClean="0"/>
              <a:t>successfully concluded (2015)</a:t>
            </a:r>
            <a:endParaRPr lang="en-US" dirty="0"/>
          </a:p>
        </p:txBody>
      </p:sp>
      <p:sp>
        <p:nvSpPr>
          <p:cNvPr id="4" name="Text Placeholder 4"/>
          <p:cNvSpPr txBox="1">
            <a:spLocks/>
          </p:cNvSpPr>
          <p:nvPr/>
        </p:nvSpPr>
        <p:spPr>
          <a:xfrm>
            <a:off x="5623040" y="4786517"/>
            <a:ext cx="3063760" cy="1213472"/>
          </a:xfrm>
          <a:prstGeom prst="rect">
            <a:avLst/>
          </a:prstGeom>
        </p:spPr>
        <p:txBody>
          <a:bodyPr>
            <a:normAutofit fontScale="8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mtClean="0"/>
              <a:t>Optimized dark current settings</a:t>
            </a:r>
          </a:p>
          <a:p>
            <a:r>
              <a:rPr lang="en-GB" smtClean="0"/>
              <a:t>0.31nC</a:t>
            </a:r>
          </a:p>
          <a:p>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23040" y="2641031"/>
            <a:ext cx="2875023" cy="2145486"/>
          </a:xfrm>
          <a:prstGeom prst="rect">
            <a:avLst/>
          </a:prstGeom>
        </p:spPr>
      </p:pic>
      <p:sp>
        <p:nvSpPr>
          <p:cNvPr id="6" name="TextBox 5"/>
          <p:cNvSpPr txBox="1"/>
          <p:nvPr/>
        </p:nvSpPr>
        <p:spPr>
          <a:xfrm>
            <a:off x="0" y="5958159"/>
            <a:ext cx="8867254" cy="923330"/>
          </a:xfrm>
          <a:prstGeom prst="rect">
            <a:avLst/>
          </a:prstGeom>
          <a:noFill/>
          <a:ln>
            <a:solidFill>
              <a:srgbClr val="000000"/>
            </a:solidFill>
          </a:ln>
        </p:spPr>
        <p:txBody>
          <a:bodyPr wrap="square" rtlCol="0">
            <a:spAutoFit/>
          </a:bodyPr>
          <a:lstStyle/>
          <a:p>
            <a:r>
              <a:rPr lang="en-GB" b="1" dirty="0"/>
              <a:t>ESA is interested, after beam improvements, in conducting SEE/TID tests at the CALIFES </a:t>
            </a:r>
            <a:r>
              <a:rPr lang="en-GB" b="1" dirty="0" smtClean="0"/>
              <a:t>facility.  Other institutes: </a:t>
            </a:r>
            <a:r>
              <a:rPr lang="en-US" dirty="0" err="1" smtClean="0"/>
              <a:t>Laboratório</a:t>
            </a:r>
            <a:r>
              <a:rPr lang="en-US" dirty="0" smtClean="0"/>
              <a:t> </a:t>
            </a:r>
            <a:r>
              <a:rPr lang="en-US" dirty="0"/>
              <a:t>de </a:t>
            </a:r>
            <a:r>
              <a:rPr lang="en-US" dirty="0" err="1"/>
              <a:t>Instrumentação</a:t>
            </a:r>
            <a:r>
              <a:rPr lang="en-US" dirty="0"/>
              <a:t> e </a:t>
            </a:r>
            <a:r>
              <a:rPr lang="en-US" dirty="0" err="1"/>
              <a:t>Física</a:t>
            </a:r>
            <a:r>
              <a:rPr lang="en-US" dirty="0"/>
              <a:t> Experimental de </a:t>
            </a:r>
            <a:r>
              <a:rPr lang="en-US" dirty="0" err="1"/>
              <a:t>Partículas</a:t>
            </a:r>
            <a:r>
              <a:rPr lang="en-US" dirty="0"/>
              <a:t>, </a:t>
            </a:r>
            <a:r>
              <a:rPr lang="en-US" dirty="0" smtClean="0"/>
              <a:t> University </a:t>
            </a:r>
            <a:r>
              <a:rPr lang="en-US" dirty="0"/>
              <a:t>of Montpellier, </a:t>
            </a:r>
            <a:r>
              <a:rPr lang="en-GB" dirty="0" smtClean="0"/>
              <a:t>University </a:t>
            </a:r>
            <a:r>
              <a:rPr lang="en-GB" dirty="0"/>
              <a:t>of </a:t>
            </a:r>
            <a:r>
              <a:rPr lang="en-GB" dirty="0" err="1" smtClean="0"/>
              <a:t>Jyväskylä</a:t>
            </a:r>
            <a:r>
              <a:rPr lang="en-GB" dirty="0" smtClean="0"/>
              <a:t>.</a:t>
            </a:r>
            <a:endParaRPr lang="en-US" b="1"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3276" t="10625" r="2729" b="57568"/>
          <a:stretch/>
        </p:blipFill>
        <p:spPr>
          <a:xfrm>
            <a:off x="330556" y="2000337"/>
            <a:ext cx="3784244" cy="1782637"/>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0556" y="3782974"/>
            <a:ext cx="1841594" cy="1508998"/>
          </a:xfrm>
          <a:prstGeom prst="rect">
            <a:avLst/>
          </a:prstGeom>
        </p:spPr>
      </p:pic>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l="8151" t="12679" r="50611" b="63138"/>
          <a:stretch/>
        </p:blipFill>
        <p:spPr>
          <a:xfrm>
            <a:off x="2355773" y="3782974"/>
            <a:ext cx="1853199" cy="1499608"/>
          </a:xfrm>
          <a:prstGeom prst="rect">
            <a:avLst/>
          </a:prstGeom>
        </p:spPr>
      </p:pic>
      <p:sp>
        <p:nvSpPr>
          <p:cNvPr id="10" name="TextBox 9"/>
          <p:cNvSpPr txBox="1"/>
          <p:nvPr/>
        </p:nvSpPr>
        <p:spPr>
          <a:xfrm>
            <a:off x="457200" y="5316975"/>
            <a:ext cx="3893120" cy="646331"/>
          </a:xfrm>
          <a:prstGeom prst="rect">
            <a:avLst/>
          </a:prstGeom>
          <a:noFill/>
        </p:spPr>
        <p:txBody>
          <a:bodyPr wrap="square" rtlCol="0">
            <a:spAutoFit/>
          </a:bodyPr>
          <a:lstStyle/>
          <a:p>
            <a:r>
              <a:rPr lang="en-GB" dirty="0" smtClean="0">
                <a:solidFill>
                  <a:srgbClr val="0000FF"/>
                </a:solidFill>
              </a:rPr>
              <a:t>Flat beam (6 x 6 mm</a:t>
            </a:r>
            <a:r>
              <a:rPr lang="en-GB" baseline="30000" dirty="0" smtClean="0">
                <a:solidFill>
                  <a:srgbClr val="0000FF"/>
                </a:solidFill>
              </a:rPr>
              <a:t>2</a:t>
            </a:r>
            <a:r>
              <a:rPr lang="en-GB" dirty="0" smtClean="0">
                <a:solidFill>
                  <a:srgbClr val="0000FF"/>
                </a:solidFill>
              </a:rPr>
              <a:t>) after collimation</a:t>
            </a:r>
          </a:p>
          <a:p>
            <a:r>
              <a:rPr lang="en-GB" dirty="0" smtClean="0">
                <a:solidFill>
                  <a:srgbClr val="0000FF"/>
                </a:solidFill>
              </a:rPr>
              <a:t>And nominal beam (100 </a:t>
            </a:r>
            <a:r>
              <a:rPr lang="en-GB" dirty="0" smtClean="0">
                <a:solidFill>
                  <a:srgbClr val="0000FF"/>
                </a:solidFill>
                <a:latin typeface="Symbol" panose="05050102010706020507" pitchFamily="18" charset="2"/>
              </a:rPr>
              <a:t>m</a:t>
            </a:r>
            <a:r>
              <a:rPr lang="en-GB" dirty="0" smtClean="0">
                <a:solidFill>
                  <a:srgbClr val="0000FF"/>
                </a:solidFill>
              </a:rPr>
              <a:t>m)</a:t>
            </a:r>
          </a:p>
        </p:txBody>
      </p:sp>
      <p:sp>
        <p:nvSpPr>
          <p:cNvPr id="11" name="TextBox 10"/>
          <p:cNvSpPr txBox="1"/>
          <p:nvPr/>
        </p:nvSpPr>
        <p:spPr>
          <a:xfrm>
            <a:off x="90143" y="1224564"/>
            <a:ext cx="8777111" cy="646331"/>
          </a:xfrm>
          <a:prstGeom prst="rect">
            <a:avLst/>
          </a:prstGeom>
          <a:noFill/>
        </p:spPr>
        <p:txBody>
          <a:bodyPr wrap="square" rtlCol="0">
            <a:spAutoFit/>
          </a:bodyPr>
          <a:lstStyle/>
          <a:p>
            <a:r>
              <a:rPr lang="en-US" dirty="0" smtClean="0"/>
              <a:t>Using CALIFES dark current beam.  Beam successfully enlarged (6 x 6 mm2).  Semi-autonomous tests (running at nights).</a:t>
            </a:r>
            <a:endParaRPr lang="en-US" dirty="0"/>
          </a:p>
        </p:txBody>
      </p:sp>
      <p:sp>
        <p:nvSpPr>
          <p:cNvPr id="12" name="Rectangle 11"/>
          <p:cNvSpPr/>
          <p:nvPr/>
        </p:nvSpPr>
        <p:spPr>
          <a:xfrm>
            <a:off x="3729970" y="2345746"/>
            <a:ext cx="4572000" cy="461665"/>
          </a:xfrm>
          <a:prstGeom prst="rect">
            <a:avLst/>
          </a:prstGeom>
        </p:spPr>
        <p:txBody>
          <a:bodyPr>
            <a:spAutoFit/>
          </a:bodyPr>
          <a:lstStyle/>
          <a:p>
            <a:pPr algn="r"/>
            <a:r>
              <a:rPr lang="en-GB" sz="1200" b="1" dirty="0"/>
              <a:t>Maris </a:t>
            </a:r>
            <a:r>
              <a:rPr lang="en-GB" sz="1200" b="1" dirty="0" err="1"/>
              <a:t>Tali</a:t>
            </a:r>
            <a:r>
              <a:rPr lang="en-GB" sz="1200" b="1" dirty="0"/>
              <a:t> (</a:t>
            </a:r>
            <a:r>
              <a:rPr lang="en-GB" sz="1200" b="1" i="1" dirty="0"/>
              <a:t>University of </a:t>
            </a:r>
            <a:r>
              <a:rPr lang="en-GB" sz="1200" b="1" i="1" dirty="0" err="1"/>
              <a:t>Jyväskylä</a:t>
            </a:r>
            <a:r>
              <a:rPr lang="en-GB" sz="1200" b="1" dirty="0"/>
              <a:t>)</a:t>
            </a:r>
          </a:p>
          <a:p>
            <a:pPr algn="r"/>
            <a:r>
              <a:rPr lang="en-US" sz="1200" b="1" dirty="0"/>
              <a:t>Rubén </a:t>
            </a:r>
            <a:r>
              <a:rPr lang="en-US" sz="1200" b="1" dirty="0" err="1"/>
              <a:t>García</a:t>
            </a:r>
            <a:r>
              <a:rPr lang="en-US" sz="1200" b="1" dirty="0"/>
              <a:t> </a:t>
            </a:r>
            <a:r>
              <a:rPr lang="en-US" sz="1200" b="1" dirty="0" err="1"/>
              <a:t>Alía</a:t>
            </a:r>
            <a:endParaRPr lang="et-EE" sz="1200" b="1" dirty="0"/>
          </a:p>
        </p:txBody>
      </p:sp>
      <p:sp>
        <p:nvSpPr>
          <p:cNvPr id="3" name="TextBox 2"/>
          <p:cNvSpPr txBox="1"/>
          <p:nvPr/>
        </p:nvSpPr>
        <p:spPr>
          <a:xfrm>
            <a:off x="4905008" y="1817292"/>
            <a:ext cx="3781792" cy="366090"/>
          </a:xfrm>
          <a:prstGeom prst="rect">
            <a:avLst/>
          </a:prstGeom>
          <a:noFill/>
        </p:spPr>
        <p:txBody>
          <a:bodyPr wrap="square" rtlCol="0">
            <a:spAutoFit/>
          </a:bodyPr>
          <a:lstStyle/>
          <a:p>
            <a:r>
              <a:rPr lang="en-US" dirty="0" smtClean="0">
                <a:hlinkClick r:id="rId6"/>
              </a:rPr>
              <a:t>See talk from : M. </a:t>
            </a:r>
            <a:r>
              <a:rPr lang="en-US" dirty="0" err="1" smtClean="0">
                <a:hlinkClick r:id="rId6"/>
              </a:rPr>
              <a:t>Tali</a:t>
            </a:r>
            <a:r>
              <a:rPr lang="en-US" dirty="0" smtClean="0">
                <a:hlinkClick r:id="rId6"/>
              </a:rPr>
              <a:t>, Tuesday 16:55 </a:t>
            </a:r>
            <a:endParaRPr lang="en-US" dirty="0"/>
          </a:p>
        </p:txBody>
      </p:sp>
      <p:sp>
        <p:nvSpPr>
          <p:cNvPr id="13" name="Slide Number Placeholder 12"/>
          <p:cNvSpPr>
            <a:spLocks noGrp="1"/>
          </p:cNvSpPr>
          <p:nvPr>
            <p:ph type="sldNum" sz="quarter" idx="12"/>
          </p:nvPr>
        </p:nvSpPr>
        <p:spPr/>
        <p:txBody>
          <a:bodyPr/>
          <a:lstStyle/>
          <a:p>
            <a:fld id="{1DD22D83-493F-FB42-BDE4-83E3C1BB8B79}" type="slidenum">
              <a:rPr lang="en-US" smtClean="0"/>
              <a:t>22</a:t>
            </a:fld>
            <a:endParaRPr lang="en-US"/>
          </a:p>
        </p:txBody>
      </p:sp>
    </p:spTree>
    <p:extLst>
      <p:ext uri="{BB962C8B-B14F-4D97-AF65-F5344CB8AC3E}">
        <p14:creationId xmlns:p14="http://schemas.microsoft.com/office/powerpoint/2010/main" val="21995917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Personal final remarks (Univ. of Oslo)</a:t>
            </a:r>
            <a:endParaRPr lang="en-US" dirty="0"/>
          </a:p>
        </p:txBody>
      </p:sp>
      <p:sp>
        <p:nvSpPr>
          <p:cNvPr id="3" name="Content Placeholder 2"/>
          <p:cNvSpPr>
            <a:spLocks noGrp="1"/>
          </p:cNvSpPr>
          <p:nvPr>
            <p:ph idx="1"/>
          </p:nvPr>
        </p:nvSpPr>
        <p:spPr>
          <a:xfrm>
            <a:off x="0" y="1298292"/>
            <a:ext cx="7745138" cy="4677407"/>
          </a:xfrm>
        </p:spPr>
        <p:txBody>
          <a:bodyPr>
            <a:normAutofit/>
          </a:bodyPr>
          <a:lstStyle/>
          <a:p>
            <a:r>
              <a:rPr lang="en-US" sz="2400" dirty="0" smtClean="0"/>
              <a:t>From the DGs talk this week “</a:t>
            </a:r>
            <a:r>
              <a:rPr lang="is-IS" sz="2400" dirty="0" smtClean="0"/>
              <a:t>…</a:t>
            </a:r>
            <a:r>
              <a:rPr lang="en-US" sz="2400" dirty="0" smtClean="0"/>
              <a:t>encourage users to think about CERN as your local laboratory”.</a:t>
            </a:r>
          </a:p>
          <a:p>
            <a:r>
              <a:rPr lang="en-US" sz="2400" dirty="0" smtClean="0"/>
              <a:t>For some member states and institutes, CERN is our </a:t>
            </a:r>
            <a:r>
              <a:rPr lang="en-US" sz="2400" b="1" i="1" dirty="0" smtClean="0"/>
              <a:t>only</a:t>
            </a:r>
            <a:r>
              <a:rPr lang="en-US" sz="2400" dirty="0" smtClean="0"/>
              <a:t> accelerator laboratory</a:t>
            </a:r>
          </a:p>
          <a:p>
            <a:r>
              <a:rPr lang="en-US" sz="2400" dirty="0" smtClean="0"/>
              <a:t>Continuation of CALIFES will provide all member state institutes with a local electron laboratory, where young researchers can perform hands-on accelerator research and gain competence for the future</a:t>
            </a:r>
            <a:endParaRPr lang="en-US" sz="2400" dirty="0"/>
          </a:p>
        </p:txBody>
      </p:sp>
      <p:pic>
        <p:nvPicPr>
          <p:cNvPr id="4" name="Picture 3"/>
          <p:cNvPicPr>
            <a:picLocks noChangeAspect="1"/>
          </p:cNvPicPr>
          <p:nvPr/>
        </p:nvPicPr>
        <p:blipFill>
          <a:blip r:embed="rId2"/>
          <a:stretch>
            <a:fillRect/>
          </a:stretch>
        </p:blipFill>
        <p:spPr>
          <a:xfrm>
            <a:off x="291542" y="4512132"/>
            <a:ext cx="3123040" cy="2221617"/>
          </a:xfrm>
          <a:prstGeom prst="rect">
            <a:avLst/>
          </a:prstGeom>
        </p:spPr>
      </p:pic>
      <p:pic>
        <p:nvPicPr>
          <p:cNvPr id="5" name="Picture 4"/>
          <p:cNvPicPr>
            <a:picLocks noChangeAspect="1"/>
          </p:cNvPicPr>
          <p:nvPr/>
        </p:nvPicPr>
        <p:blipFill>
          <a:blip r:embed="rId3"/>
          <a:stretch>
            <a:fillRect/>
          </a:stretch>
        </p:blipFill>
        <p:spPr>
          <a:xfrm>
            <a:off x="7383482" y="3092883"/>
            <a:ext cx="1596654" cy="2838497"/>
          </a:xfrm>
          <a:prstGeom prst="rect">
            <a:avLst/>
          </a:prstGeom>
        </p:spPr>
      </p:pic>
      <p:pic>
        <p:nvPicPr>
          <p:cNvPr id="6" name="Picture 5"/>
          <p:cNvPicPr>
            <a:picLocks noChangeAspect="1"/>
          </p:cNvPicPr>
          <p:nvPr/>
        </p:nvPicPr>
        <p:blipFill>
          <a:blip r:embed="rId4"/>
          <a:stretch>
            <a:fillRect/>
          </a:stretch>
        </p:blipFill>
        <p:spPr>
          <a:xfrm>
            <a:off x="4242023" y="4658892"/>
            <a:ext cx="2618578" cy="2074857"/>
          </a:xfrm>
          <a:prstGeom prst="rect">
            <a:avLst/>
          </a:prstGeom>
        </p:spPr>
      </p:pic>
      <p:sp>
        <p:nvSpPr>
          <p:cNvPr id="7" name="Slide Number Placeholder 6"/>
          <p:cNvSpPr>
            <a:spLocks noGrp="1"/>
          </p:cNvSpPr>
          <p:nvPr>
            <p:ph type="sldNum" sz="quarter" idx="12"/>
          </p:nvPr>
        </p:nvSpPr>
        <p:spPr/>
        <p:txBody>
          <a:bodyPr/>
          <a:lstStyle/>
          <a:p>
            <a:fld id="{1DD22D83-493F-FB42-BDE4-83E3C1BB8B79}" type="slidenum">
              <a:rPr lang="en-US" smtClean="0"/>
              <a:t>23</a:t>
            </a:fld>
            <a:endParaRPr lang="en-US"/>
          </a:p>
        </p:txBody>
      </p:sp>
    </p:spTree>
    <p:extLst>
      <p:ext uri="{BB962C8B-B14F-4D97-AF65-F5344CB8AC3E}">
        <p14:creationId xmlns:p14="http://schemas.microsoft.com/office/powerpoint/2010/main" val="401818212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Plan forward</a:t>
            </a:r>
            <a:endParaRPr lang="en-US" dirty="0"/>
          </a:p>
        </p:txBody>
      </p:sp>
      <p:sp>
        <p:nvSpPr>
          <p:cNvPr id="3" name="Content Placeholder 2"/>
          <p:cNvSpPr>
            <a:spLocks noGrp="1"/>
          </p:cNvSpPr>
          <p:nvPr>
            <p:ph idx="1"/>
          </p:nvPr>
        </p:nvSpPr>
        <p:spPr/>
        <p:txBody>
          <a:bodyPr>
            <a:normAutofit/>
          </a:bodyPr>
          <a:lstStyle/>
          <a:p>
            <a:r>
              <a:rPr lang="en-US" dirty="0" smtClean="0"/>
              <a:t>We have been asked provide a document with details for the case for CALIFES, to the CERN management (planned within 1-2 weeks).</a:t>
            </a:r>
          </a:p>
          <a:p>
            <a:r>
              <a:rPr lang="en-US" dirty="0" smtClean="0"/>
              <a:t>A draft of the document has been sent to the CLIC/CTF3 collaboration board members.</a:t>
            </a:r>
          </a:p>
          <a:p>
            <a:r>
              <a:rPr lang="en-US" dirty="0" smtClean="0"/>
              <a:t>We will discuss the document in tomorrow’s CB meeting.  Collaboration approval for the document will be sought.</a:t>
            </a:r>
            <a:endParaRPr lang="en-US" dirty="0"/>
          </a:p>
        </p:txBody>
      </p:sp>
      <p:sp>
        <p:nvSpPr>
          <p:cNvPr id="4" name="TextBox 3"/>
          <p:cNvSpPr txBox="1"/>
          <p:nvPr/>
        </p:nvSpPr>
        <p:spPr>
          <a:xfrm>
            <a:off x="2487246" y="6150883"/>
            <a:ext cx="6199554" cy="461665"/>
          </a:xfrm>
          <a:prstGeom prst="rect">
            <a:avLst/>
          </a:prstGeom>
          <a:noFill/>
        </p:spPr>
        <p:txBody>
          <a:bodyPr wrap="square" rtlCol="0">
            <a:spAutoFit/>
          </a:bodyPr>
          <a:lstStyle/>
          <a:p>
            <a:r>
              <a:rPr lang="en-US" sz="2400" b="1" i="1" dirty="0" smtClean="0"/>
              <a:t>Thank you for your attention!</a:t>
            </a:r>
            <a:endParaRPr lang="en-US" sz="2400" b="1" i="1" dirty="0"/>
          </a:p>
        </p:txBody>
      </p:sp>
      <p:sp>
        <p:nvSpPr>
          <p:cNvPr id="5" name="Slide Number Placeholder 4"/>
          <p:cNvSpPr>
            <a:spLocks noGrp="1"/>
          </p:cNvSpPr>
          <p:nvPr>
            <p:ph type="sldNum" sz="quarter" idx="12"/>
          </p:nvPr>
        </p:nvSpPr>
        <p:spPr/>
        <p:txBody>
          <a:bodyPr/>
          <a:lstStyle/>
          <a:p>
            <a:fld id="{1DD22D83-493F-FB42-BDE4-83E3C1BB8B79}" type="slidenum">
              <a:rPr lang="en-US" smtClean="0"/>
              <a:t>24</a:t>
            </a:fld>
            <a:endParaRPr lang="en-US"/>
          </a:p>
        </p:txBody>
      </p:sp>
    </p:spTree>
    <p:extLst>
      <p:ext uri="{BB962C8B-B14F-4D97-AF65-F5344CB8AC3E}">
        <p14:creationId xmlns:p14="http://schemas.microsoft.com/office/powerpoint/2010/main" val="247616708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cstate="print"/>
          <a:srcRect/>
          <a:stretch>
            <a:fillRect/>
          </a:stretch>
        </p:blipFill>
        <p:spPr bwMode="auto">
          <a:xfrm>
            <a:off x="-319616" y="1169283"/>
            <a:ext cx="7410450" cy="5383213"/>
          </a:xfrm>
          <a:prstGeom prst="rect">
            <a:avLst/>
          </a:prstGeom>
          <a:noFill/>
          <a:ln w="9525">
            <a:noFill/>
            <a:miter lim="800000"/>
            <a:headEnd/>
            <a:tailEnd/>
          </a:ln>
        </p:spPr>
      </p:pic>
      <p:cxnSp>
        <p:nvCxnSpPr>
          <p:cNvPr id="9" name="Straight Connector 8"/>
          <p:cNvCxnSpPr>
            <a:cxnSpLocks noChangeShapeType="1"/>
          </p:cNvCxnSpPr>
          <p:nvPr/>
        </p:nvCxnSpPr>
        <p:spPr bwMode="auto">
          <a:xfrm>
            <a:off x="3009372" y="3442583"/>
            <a:ext cx="257175" cy="206375"/>
          </a:xfrm>
          <a:prstGeom prst="line">
            <a:avLst/>
          </a:prstGeom>
          <a:noFill/>
          <a:ln w="25400">
            <a:solidFill>
              <a:srgbClr val="00187E"/>
            </a:solidFill>
            <a:round/>
            <a:headEnd/>
            <a:tailEnd/>
          </a:ln>
          <a:effectLst>
            <a:outerShdw blurRad="50800" dist="38100" dir="2700000" algn="tl" rotWithShape="0">
              <a:prstClr val="black">
                <a:alpha val="40000"/>
              </a:prstClr>
            </a:outerShdw>
          </a:effectLst>
        </p:spPr>
      </p:cxnSp>
      <p:sp>
        <p:nvSpPr>
          <p:cNvPr id="10" name="Content Placeholder 2"/>
          <p:cNvSpPr txBox="1">
            <a:spLocks/>
          </p:cNvSpPr>
          <p:nvPr/>
        </p:nvSpPr>
        <p:spPr bwMode="auto">
          <a:xfrm>
            <a:off x="1982259" y="2912358"/>
            <a:ext cx="1062038" cy="547688"/>
          </a:xfrm>
          <a:prstGeom prst="rect">
            <a:avLst/>
          </a:prstGeom>
          <a:solidFill>
            <a:srgbClr val="DCE6F2"/>
          </a:solidFill>
          <a:ln w="9525">
            <a:noFill/>
            <a:miter lim="800000"/>
            <a:headEnd/>
            <a:tailEnd/>
          </a:ln>
          <a:effectLst>
            <a:outerShdw blurRad="50800" dist="38100" dir="2700000" algn="tl" rotWithShape="0">
              <a:prstClr val="black">
                <a:alpha val="40000"/>
              </a:prstClr>
            </a:outerShdw>
          </a:effectLst>
        </p:spPr>
        <p:txBody>
          <a:bodyPr/>
          <a:lstStyle/>
          <a:p>
            <a:pPr defTabSz="457200" eaLnBrk="1" hangingPunct="1">
              <a:spcBef>
                <a:spcPct val="20000"/>
              </a:spcBef>
              <a:buFont typeface="Arial" pitchFamily="34" charset="0"/>
              <a:buNone/>
            </a:pPr>
            <a:r>
              <a:rPr lang="en-GB" sz="1600">
                <a:solidFill>
                  <a:srgbClr val="00187E"/>
                </a:solidFill>
                <a:latin typeface="Calibri" pitchFamily="34" charset="0"/>
                <a:ea typeface="ＭＳ Ｐゴシック" pitchFamily="-111" charset="-128"/>
              </a:rPr>
              <a:t>4 A, 1.4us</a:t>
            </a:r>
          </a:p>
          <a:p>
            <a:pPr defTabSz="457200" eaLnBrk="1" hangingPunct="1">
              <a:spcBef>
                <a:spcPct val="20000"/>
              </a:spcBef>
              <a:buFont typeface="Arial" pitchFamily="34" charset="0"/>
              <a:buNone/>
            </a:pPr>
            <a:r>
              <a:rPr lang="en-GB" sz="1600">
                <a:solidFill>
                  <a:srgbClr val="00187E"/>
                </a:solidFill>
                <a:latin typeface="Calibri" pitchFamily="34" charset="0"/>
                <a:ea typeface="ＭＳ Ｐゴシック" pitchFamily="-111" charset="-128"/>
              </a:rPr>
              <a:t>120 MeV</a:t>
            </a:r>
            <a:endParaRPr lang="en-GB" sz="1600">
              <a:solidFill>
                <a:prstClr val="black"/>
              </a:solidFill>
              <a:latin typeface="Calibri" pitchFamily="34" charset="0"/>
              <a:ea typeface="ＭＳ Ｐゴシック" pitchFamily="-111" charset="-128"/>
            </a:endParaRPr>
          </a:p>
        </p:txBody>
      </p:sp>
      <p:cxnSp>
        <p:nvCxnSpPr>
          <p:cNvPr id="11" name="Straight Connector 10"/>
          <p:cNvCxnSpPr>
            <a:cxnSpLocks noChangeShapeType="1"/>
          </p:cNvCxnSpPr>
          <p:nvPr/>
        </p:nvCxnSpPr>
        <p:spPr bwMode="auto">
          <a:xfrm>
            <a:off x="4198409" y="3536246"/>
            <a:ext cx="541338" cy="138112"/>
          </a:xfrm>
          <a:prstGeom prst="line">
            <a:avLst/>
          </a:prstGeom>
          <a:noFill/>
          <a:ln w="25400">
            <a:solidFill>
              <a:srgbClr val="00187E"/>
            </a:solidFill>
            <a:round/>
            <a:headEnd/>
            <a:tailEnd/>
          </a:ln>
          <a:effectLst>
            <a:outerShdw blurRad="50800" dist="38100" dir="2700000" algn="tl" rotWithShape="0">
              <a:prstClr val="black">
                <a:alpha val="40000"/>
              </a:prstClr>
            </a:outerShdw>
          </a:effectLst>
        </p:spPr>
      </p:cxnSp>
      <p:sp>
        <p:nvSpPr>
          <p:cNvPr id="12" name="Content Placeholder 2"/>
          <p:cNvSpPr txBox="1">
            <a:spLocks/>
          </p:cNvSpPr>
          <p:nvPr/>
        </p:nvSpPr>
        <p:spPr bwMode="auto">
          <a:xfrm>
            <a:off x="4679422" y="3582283"/>
            <a:ext cx="1071562" cy="546100"/>
          </a:xfrm>
          <a:prstGeom prst="rect">
            <a:avLst/>
          </a:prstGeom>
          <a:solidFill>
            <a:srgbClr val="DCE6F2"/>
          </a:solidFill>
          <a:ln w="9525">
            <a:noFill/>
            <a:miter lim="800000"/>
            <a:headEnd/>
            <a:tailEnd/>
          </a:ln>
          <a:effectLst>
            <a:outerShdw blurRad="50800" dist="38100" dir="2700000" algn="tl" rotWithShape="0">
              <a:prstClr val="black">
                <a:alpha val="40000"/>
              </a:prstClr>
            </a:outerShdw>
          </a:effectLst>
        </p:spPr>
        <p:txBody>
          <a:bodyPr/>
          <a:lstStyle/>
          <a:p>
            <a:pPr defTabSz="457200" eaLnBrk="1" hangingPunct="1">
              <a:spcBef>
                <a:spcPct val="20000"/>
              </a:spcBef>
              <a:buFont typeface="Arial" pitchFamily="34" charset="0"/>
              <a:buNone/>
            </a:pPr>
            <a:r>
              <a:rPr lang="en-GB" sz="1400" b="0">
                <a:solidFill>
                  <a:srgbClr val="00187E"/>
                </a:solidFill>
                <a:latin typeface="Calibri" pitchFamily="34" charset="0"/>
                <a:ea typeface="ＭＳ Ｐゴシック" pitchFamily="-111" charset="-128"/>
              </a:rPr>
              <a:t>30 A, 140 ns</a:t>
            </a:r>
          </a:p>
          <a:p>
            <a:pPr defTabSz="457200" eaLnBrk="1" hangingPunct="1">
              <a:spcBef>
                <a:spcPct val="20000"/>
              </a:spcBef>
              <a:buFont typeface="Arial" pitchFamily="34" charset="0"/>
              <a:buNone/>
            </a:pPr>
            <a:r>
              <a:rPr lang="en-GB" sz="1400" b="0">
                <a:solidFill>
                  <a:srgbClr val="00187E"/>
                </a:solidFill>
                <a:latin typeface="Calibri" pitchFamily="34" charset="0"/>
                <a:ea typeface="ＭＳ Ｐゴシック" pitchFamily="-111" charset="-128"/>
              </a:rPr>
              <a:t>120 MeV</a:t>
            </a:r>
            <a:endParaRPr lang="en-GB" sz="1400" b="0">
              <a:solidFill>
                <a:prstClr val="black"/>
              </a:solidFill>
              <a:latin typeface="Calibri" pitchFamily="34" charset="0"/>
              <a:ea typeface="ＭＳ Ｐゴシック" pitchFamily="-111" charset="-128"/>
            </a:endParaRPr>
          </a:p>
        </p:txBody>
      </p:sp>
      <p:cxnSp>
        <p:nvCxnSpPr>
          <p:cNvPr id="13" name="Straight Connector 12"/>
          <p:cNvCxnSpPr>
            <a:cxnSpLocks noChangeShapeType="1"/>
          </p:cNvCxnSpPr>
          <p:nvPr/>
        </p:nvCxnSpPr>
        <p:spPr bwMode="auto">
          <a:xfrm rot="5400000">
            <a:off x="1998134" y="5072946"/>
            <a:ext cx="798513" cy="249237"/>
          </a:xfrm>
          <a:prstGeom prst="line">
            <a:avLst/>
          </a:prstGeom>
          <a:noFill/>
          <a:ln w="25400">
            <a:solidFill>
              <a:srgbClr val="00187E"/>
            </a:solidFill>
            <a:round/>
            <a:headEnd/>
            <a:tailEnd/>
          </a:ln>
          <a:effectLst>
            <a:outerShdw blurRad="50800" dist="38100" dir="2700000" algn="tl" rotWithShape="0">
              <a:prstClr val="black">
                <a:alpha val="40000"/>
              </a:prstClr>
            </a:outerShdw>
          </a:effectLst>
        </p:spPr>
      </p:cxnSp>
      <p:sp>
        <p:nvSpPr>
          <p:cNvPr id="14" name="Content Placeholder 2"/>
          <p:cNvSpPr txBox="1">
            <a:spLocks/>
          </p:cNvSpPr>
          <p:nvPr/>
        </p:nvSpPr>
        <p:spPr bwMode="auto">
          <a:xfrm>
            <a:off x="1795144" y="5598789"/>
            <a:ext cx="1469554" cy="742307"/>
          </a:xfrm>
          <a:prstGeom prst="rect">
            <a:avLst/>
          </a:prstGeom>
          <a:solidFill>
            <a:srgbClr val="DCE6F2"/>
          </a:solidFill>
          <a:ln w="9525">
            <a:noFill/>
            <a:miter lim="800000"/>
            <a:headEnd/>
            <a:tailEnd/>
          </a:ln>
          <a:effectLst>
            <a:outerShdw blurRad="50800" dist="38100" dir="2700000" algn="tl" rotWithShape="0">
              <a:prstClr val="black">
                <a:alpha val="40000"/>
              </a:prstClr>
            </a:outerShdw>
          </a:effectLst>
        </p:spPr>
        <p:txBody>
          <a:bodyPr/>
          <a:lstStyle/>
          <a:p>
            <a:pPr defTabSz="457200" eaLnBrk="1" hangingPunct="1">
              <a:spcBef>
                <a:spcPts val="0"/>
              </a:spcBef>
              <a:buFont typeface="Arial" pitchFamily="34" charset="0"/>
              <a:buNone/>
            </a:pPr>
            <a:r>
              <a:rPr lang="en-GB" sz="2000" dirty="0">
                <a:solidFill>
                  <a:srgbClr val="00187E"/>
                </a:solidFill>
                <a:latin typeface="Calibri" pitchFamily="34" charset="0"/>
                <a:ea typeface="ＭＳ Ｐゴシック" pitchFamily="-111" charset="-128"/>
              </a:rPr>
              <a:t>30 A, 140 ns</a:t>
            </a:r>
          </a:p>
          <a:p>
            <a:pPr defTabSz="457200" eaLnBrk="1" hangingPunct="1">
              <a:spcBef>
                <a:spcPts val="0"/>
              </a:spcBef>
              <a:buFont typeface="Arial" pitchFamily="34" charset="0"/>
              <a:buNone/>
            </a:pPr>
            <a:r>
              <a:rPr lang="en-GB" sz="2000" dirty="0">
                <a:solidFill>
                  <a:srgbClr val="00187E"/>
                </a:solidFill>
                <a:latin typeface="Calibri" pitchFamily="34" charset="0"/>
                <a:ea typeface="ＭＳ Ｐゴシック" pitchFamily="-111" charset="-128"/>
              </a:rPr>
              <a:t>60 MeV</a:t>
            </a:r>
            <a:endParaRPr lang="en-GB" sz="2000" dirty="0">
              <a:solidFill>
                <a:prstClr val="black"/>
              </a:solidFill>
              <a:latin typeface="Calibri" pitchFamily="34" charset="0"/>
              <a:ea typeface="ＭＳ Ｐゴシック" pitchFamily="-111" charset="-128"/>
            </a:endParaRPr>
          </a:p>
        </p:txBody>
      </p:sp>
      <p:pic>
        <p:nvPicPr>
          <p:cNvPr id="15" name="Picture 6" descr="DSC_0157"/>
          <p:cNvPicPr>
            <a:picLocks noChangeAspect="1" noChangeArrowheads="1"/>
          </p:cNvPicPr>
          <p:nvPr/>
        </p:nvPicPr>
        <p:blipFill rotWithShape="1">
          <a:blip r:embed="rId3" cstate="print"/>
          <a:srcRect t="8797" b="15044"/>
          <a:stretch/>
        </p:blipFill>
        <p:spPr bwMode="auto">
          <a:xfrm>
            <a:off x="-84665" y="824358"/>
            <a:ext cx="2357437" cy="208800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22" name="Title 1"/>
          <p:cNvSpPr txBox="1">
            <a:spLocks/>
          </p:cNvSpPr>
          <p:nvPr/>
        </p:nvSpPr>
        <p:spPr>
          <a:xfrm>
            <a:off x="515938" y="19902"/>
            <a:ext cx="8123237" cy="625710"/>
          </a:xfrm>
          <a:prstGeom prst="rect">
            <a:avLst/>
          </a:prstGeom>
        </p:spPr>
        <p:txBody>
          <a:bodyPr>
            <a:normAutofit fontScale="90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CLIC Test Facility</a:t>
            </a:r>
            <a:endParaRPr lang="en-US" dirty="0"/>
          </a:p>
        </p:txBody>
      </p:sp>
      <p:sp>
        <p:nvSpPr>
          <p:cNvPr id="18" name="TextBox 17"/>
          <p:cNvSpPr txBox="1"/>
          <p:nvPr/>
        </p:nvSpPr>
        <p:spPr>
          <a:xfrm>
            <a:off x="216783" y="2979358"/>
            <a:ext cx="1834757" cy="369332"/>
          </a:xfrm>
          <a:prstGeom prst="rect">
            <a:avLst/>
          </a:prstGeom>
          <a:noFill/>
        </p:spPr>
        <p:txBody>
          <a:bodyPr wrap="none" rtlCol="0">
            <a:spAutoFit/>
          </a:bodyPr>
          <a:lstStyle/>
          <a:p>
            <a:r>
              <a:rPr lang="en-US" b="1" dirty="0" smtClean="0"/>
              <a:t>Drive Beam </a:t>
            </a:r>
            <a:r>
              <a:rPr lang="en-US" b="1" dirty="0" err="1" smtClean="0"/>
              <a:t>Linac</a:t>
            </a:r>
            <a:endParaRPr lang="en-US" b="1" dirty="0"/>
          </a:p>
        </p:txBody>
      </p:sp>
      <p:sp>
        <p:nvSpPr>
          <p:cNvPr id="24" name="TextBox 23"/>
          <p:cNvSpPr txBox="1"/>
          <p:nvPr/>
        </p:nvSpPr>
        <p:spPr>
          <a:xfrm>
            <a:off x="6124321" y="6229330"/>
            <a:ext cx="2183276" cy="646331"/>
          </a:xfrm>
          <a:prstGeom prst="rect">
            <a:avLst/>
          </a:prstGeom>
          <a:noFill/>
        </p:spPr>
        <p:txBody>
          <a:bodyPr wrap="square" rtlCol="0">
            <a:spAutoFit/>
          </a:bodyPr>
          <a:lstStyle/>
          <a:p>
            <a:pPr algn="ctr"/>
            <a:r>
              <a:rPr lang="en-US" b="1" dirty="0" smtClean="0"/>
              <a:t>Probe Beam </a:t>
            </a:r>
            <a:r>
              <a:rPr lang="en-US" b="1" dirty="0" err="1" smtClean="0"/>
              <a:t>Linac</a:t>
            </a:r>
            <a:endParaRPr lang="en-US" b="1" dirty="0" smtClean="0"/>
          </a:p>
          <a:p>
            <a:pPr algn="ctr"/>
            <a:r>
              <a:rPr lang="en-US" b="1" dirty="0" smtClean="0"/>
              <a:t>CALIFES</a:t>
            </a:r>
            <a:endParaRPr lang="en-US" b="1" dirty="0"/>
          </a:p>
        </p:txBody>
      </p:sp>
      <p:pic>
        <p:nvPicPr>
          <p:cNvPr id="33" name="Picture 32" descr="Screen Shot 2014-09-25 at 14.57.54.png"/>
          <p:cNvPicPr>
            <a:picLocks noChangeAspect="1"/>
          </p:cNvPicPr>
          <p:nvPr/>
        </p:nvPicPr>
        <p:blipFill>
          <a:blip r:embed="rId4"/>
          <a:stretch>
            <a:fillRect/>
          </a:stretch>
        </p:blipFill>
        <p:spPr>
          <a:xfrm>
            <a:off x="5856111" y="4538682"/>
            <a:ext cx="3287888" cy="1687326"/>
          </a:xfrm>
          <a:prstGeom prst="rect">
            <a:avLst/>
          </a:prstGeom>
        </p:spPr>
      </p:pic>
      <p:pic>
        <p:nvPicPr>
          <p:cNvPr id="35" name="Picture 34" descr="Screen Shot 2014-10-01 at 16.40.15.png"/>
          <p:cNvPicPr>
            <a:picLocks noChangeAspect="1"/>
          </p:cNvPicPr>
          <p:nvPr/>
        </p:nvPicPr>
        <p:blipFill>
          <a:blip r:embed="rId5"/>
          <a:stretch>
            <a:fillRect/>
          </a:stretch>
        </p:blipFill>
        <p:spPr>
          <a:xfrm>
            <a:off x="7552086" y="3951111"/>
            <a:ext cx="1591913" cy="587571"/>
          </a:xfrm>
          <a:prstGeom prst="rect">
            <a:avLst/>
          </a:prstGeom>
        </p:spPr>
      </p:pic>
      <p:sp>
        <p:nvSpPr>
          <p:cNvPr id="2" name="Slide Number Placeholder 1"/>
          <p:cNvSpPr>
            <a:spLocks noGrp="1"/>
          </p:cNvSpPr>
          <p:nvPr>
            <p:ph type="sldNum" sz="quarter" idx="12"/>
          </p:nvPr>
        </p:nvSpPr>
        <p:spPr/>
        <p:txBody>
          <a:bodyPr/>
          <a:lstStyle/>
          <a:p>
            <a:fld id="{1DD22D83-493F-FB42-BDE4-83E3C1BB8B79}" type="slidenum">
              <a:rPr lang="en-US" smtClean="0"/>
              <a:t>3</a:t>
            </a:fld>
            <a:endParaRPr lang="en-US"/>
          </a:p>
        </p:txBody>
      </p:sp>
    </p:spTree>
    <p:extLst>
      <p:ext uri="{BB962C8B-B14F-4D97-AF65-F5344CB8AC3E}">
        <p14:creationId xmlns:p14="http://schemas.microsoft.com/office/powerpoint/2010/main" val="259920031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0"/>
            <a:ext cx="8229600" cy="1143000"/>
          </a:xfrm>
        </p:spPr>
        <p:txBody>
          <a:bodyPr/>
          <a:lstStyle/>
          <a:p>
            <a:r>
              <a:rPr lang="en-US" dirty="0" smtClean="0"/>
              <a:t>CALIFES parameters</a:t>
            </a:r>
            <a:endParaRPr lang="en-US" dirty="0"/>
          </a:p>
        </p:txBody>
      </p:sp>
      <p:pic>
        <p:nvPicPr>
          <p:cNvPr id="4" name="Picture 3"/>
          <p:cNvPicPr>
            <a:picLocks noChangeAspect="1"/>
          </p:cNvPicPr>
          <p:nvPr/>
        </p:nvPicPr>
        <p:blipFill>
          <a:blip r:embed="rId2"/>
          <a:stretch>
            <a:fillRect/>
          </a:stretch>
        </p:blipFill>
        <p:spPr>
          <a:xfrm>
            <a:off x="1135809" y="3168198"/>
            <a:ext cx="5968367" cy="2206792"/>
          </a:xfrm>
          <a:prstGeom prst="rect">
            <a:avLst/>
          </a:prstGeom>
        </p:spPr>
      </p:pic>
      <p:pic>
        <p:nvPicPr>
          <p:cNvPr id="5" name="Picture 4"/>
          <p:cNvPicPr>
            <a:picLocks noChangeAspect="1"/>
          </p:cNvPicPr>
          <p:nvPr/>
        </p:nvPicPr>
        <p:blipFill>
          <a:blip r:embed="rId3"/>
          <a:stretch>
            <a:fillRect/>
          </a:stretch>
        </p:blipFill>
        <p:spPr>
          <a:xfrm>
            <a:off x="78878" y="913843"/>
            <a:ext cx="8708196" cy="2254355"/>
          </a:xfrm>
          <a:prstGeom prst="rect">
            <a:avLst/>
          </a:prstGeom>
        </p:spPr>
      </p:pic>
      <p:sp>
        <p:nvSpPr>
          <p:cNvPr id="3" name="TextBox 2"/>
          <p:cNvSpPr txBox="1"/>
          <p:nvPr/>
        </p:nvSpPr>
        <p:spPr>
          <a:xfrm>
            <a:off x="414239" y="2812905"/>
            <a:ext cx="8904843" cy="369332"/>
          </a:xfrm>
          <a:prstGeom prst="rect">
            <a:avLst/>
          </a:prstGeom>
          <a:solidFill>
            <a:schemeClr val="bg1"/>
          </a:solidFill>
          <a:ln>
            <a:noFill/>
          </a:ln>
        </p:spPr>
        <p:txBody>
          <a:bodyPr wrap="square" rtlCol="0">
            <a:spAutoFit/>
          </a:bodyPr>
          <a:lstStyle/>
          <a:p>
            <a:r>
              <a:rPr lang="en-US" dirty="0" smtClean="0"/>
              <a:t>Photo-injector: provides easily adjustable beam parameters, over a large range.</a:t>
            </a:r>
            <a:endParaRPr lang="en-US" dirty="0"/>
          </a:p>
        </p:txBody>
      </p:sp>
      <p:sp>
        <p:nvSpPr>
          <p:cNvPr id="6" name="Rectangle 5"/>
          <p:cNvSpPr/>
          <p:nvPr/>
        </p:nvSpPr>
        <p:spPr>
          <a:xfrm>
            <a:off x="276910" y="5718632"/>
            <a:ext cx="4430561" cy="830997"/>
          </a:xfrm>
          <a:prstGeom prst="rect">
            <a:avLst/>
          </a:prstGeom>
        </p:spPr>
        <p:txBody>
          <a:bodyPr wrap="square">
            <a:spAutoFit/>
          </a:bodyPr>
          <a:lstStyle/>
          <a:p>
            <a:r>
              <a:rPr lang="en-US" b="1" dirty="0" smtClean="0"/>
              <a:t>Important additional asset: Xbox 1</a:t>
            </a:r>
          </a:p>
          <a:p>
            <a:r>
              <a:rPr lang="en-US" sz="1500" dirty="0" smtClean="0"/>
              <a:t>Provides the possibility </a:t>
            </a:r>
            <a:r>
              <a:rPr lang="en-US" sz="1500" dirty="0"/>
              <a:t>of providing 12 GHz RF power to </a:t>
            </a:r>
            <a:r>
              <a:rPr lang="en-US" sz="1500" dirty="0" smtClean="0"/>
              <a:t>CALIFES X</a:t>
            </a:r>
            <a:r>
              <a:rPr lang="en-US" sz="1500" dirty="0"/>
              <a:t>-band </a:t>
            </a:r>
            <a:r>
              <a:rPr lang="en-US" sz="1500" dirty="0" smtClean="0"/>
              <a:t>components</a:t>
            </a:r>
            <a:endParaRPr lang="en-US" sz="1500" dirty="0"/>
          </a:p>
        </p:txBody>
      </p:sp>
      <p:pic>
        <p:nvPicPr>
          <p:cNvPr id="7" name="Picture 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588217" y="5470650"/>
            <a:ext cx="1817078" cy="1352923"/>
          </a:xfrm>
          <a:prstGeom prst="rect">
            <a:avLst/>
          </a:prstGeom>
          <a:effectLst/>
        </p:spPr>
      </p:pic>
      <p:pic>
        <p:nvPicPr>
          <p:cNvPr id="8" name="Picture 56"/>
          <p:cNvPicPr>
            <a:picLocks noChangeAspect="1" noChangeArrowheads="1"/>
          </p:cNvPicPr>
          <p:nvPr/>
        </p:nvPicPr>
        <p:blipFill>
          <a:blip r:embed="rId5" cstate="print"/>
          <a:srcRect l="8847" t="7011" r="7065" b="4750"/>
          <a:stretch>
            <a:fillRect/>
          </a:stretch>
        </p:blipFill>
        <p:spPr bwMode="auto">
          <a:xfrm>
            <a:off x="6930321" y="5519382"/>
            <a:ext cx="2067015" cy="1251466"/>
          </a:xfrm>
          <a:prstGeom prst="rect">
            <a:avLst/>
          </a:prstGeom>
          <a:noFill/>
          <a:ln w="9525">
            <a:noFill/>
            <a:miter lim="800000"/>
            <a:headEnd/>
            <a:tailEnd/>
          </a:ln>
        </p:spPr>
      </p:pic>
      <p:sp>
        <p:nvSpPr>
          <p:cNvPr id="9" name="TextBox 8"/>
          <p:cNvSpPr txBox="1"/>
          <p:nvPr/>
        </p:nvSpPr>
        <p:spPr>
          <a:xfrm>
            <a:off x="6431961" y="5519900"/>
            <a:ext cx="1787424" cy="954107"/>
          </a:xfrm>
          <a:prstGeom prst="rect">
            <a:avLst/>
          </a:prstGeom>
          <a:noFill/>
        </p:spPr>
        <p:txBody>
          <a:bodyPr wrap="square" rtlCol="0">
            <a:spAutoFit/>
          </a:bodyPr>
          <a:lstStyle/>
          <a:p>
            <a:r>
              <a:rPr lang="en-US" sz="1400" dirty="0" smtClean="0"/>
              <a:t>Already used for the beam loading experiment (35 m transport)</a:t>
            </a:r>
            <a:endParaRPr lang="en-US" sz="1400" dirty="0"/>
          </a:p>
        </p:txBody>
      </p:sp>
      <p:sp>
        <p:nvSpPr>
          <p:cNvPr id="10" name="Slide Number Placeholder 9"/>
          <p:cNvSpPr>
            <a:spLocks noGrp="1"/>
          </p:cNvSpPr>
          <p:nvPr>
            <p:ph type="sldNum" sz="quarter" idx="12"/>
          </p:nvPr>
        </p:nvSpPr>
        <p:spPr/>
        <p:txBody>
          <a:bodyPr/>
          <a:lstStyle/>
          <a:p>
            <a:fld id="{1DD22D83-493F-FB42-BDE4-83E3C1BB8B79}" type="slidenum">
              <a:rPr lang="en-US" smtClean="0"/>
              <a:t>4</a:t>
            </a:fld>
            <a:endParaRPr lang="en-US"/>
          </a:p>
        </p:txBody>
      </p:sp>
    </p:spTree>
    <p:extLst>
      <p:ext uri="{BB962C8B-B14F-4D97-AF65-F5344CB8AC3E}">
        <p14:creationId xmlns:p14="http://schemas.microsoft.com/office/powerpoint/2010/main" val="383856268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General motivations to keep CALIFES</a:t>
            </a:r>
            <a:endParaRPr lang="en-US" dirty="0"/>
          </a:p>
        </p:txBody>
      </p:sp>
      <p:sp>
        <p:nvSpPr>
          <p:cNvPr id="3" name="Content Placeholder 2"/>
          <p:cNvSpPr>
            <a:spLocks noGrp="1"/>
          </p:cNvSpPr>
          <p:nvPr>
            <p:ph idx="1"/>
          </p:nvPr>
        </p:nvSpPr>
        <p:spPr/>
        <p:txBody>
          <a:bodyPr>
            <a:normAutofit fontScale="92500" lnSpcReduction="10000"/>
          </a:bodyPr>
          <a:lstStyle/>
          <a:p>
            <a:r>
              <a:rPr lang="en-US" sz="2000" dirty="0" smtClean="0"/>
              <a:t>Post CTF3 there </a:t>
            </a:r>
            <a:r>
              <a:rPr lang="en-US" sz="2000" dirty="0"/>
              <a:t>will be </a:t>
            </a:r>
            <a:r>
              <a:rPr lang="en-US" sz="2000" b="1" dirty="0"/>
              <a:t>no electron </a:t>
            </a:r>
            <a:r>
              <a:rPr lang="en-US" sz="2000" b="1" dirty="0" smtClean="0"/>
              <a:t>test facility at </a:t>
            </a:r>
            <a:r>
              <a:rPr lang="en-US" sz="2000" b="1" dirty="0"/>
              <a:t>CERN</a:t>
            </a:r>
            <a:r>
              <a:rPr lang="en-US" sz="2000" dirty="0"/>
              <a:t>, unless operation of CALIFES continues.  </a:t>
            </a:r>
            <a:r>
              <a:rPr lang="en-US" sz="2000" dirty="0" smtClean="0"/>
              <a:t>We </a:t>
            </a:r>
            <a:r>
              <a:rPr lang="en-US" sz="2000" dirty="0"/>
              <a:t>believe that </a:t>
            </a:r>
            <a:r>
              <a:rPr lang="en-US" sz="2000" b="1" dirty="0"/>
              <a:t>maintaining electron beam expertise at CERN</a:t>
            </a:r>
            <a:r>
              <a:rPr lang="en-US" sz="2000" dirty="0"/>
              <a:t> </a:t>
            </a:r>
            <a:r>
              <a:rPr lang="en-US" sz="2000" dirty="0" smtClean="0"/>
              <a:t>is important </a:t>
            </a:r>
            <a:r>
              <a:rPr lang="en-US" sz="2000" b="1" dirty="0" smtClean="0"/>
              <a:t>to push high </a:t>
            </a:r>
            <a:r>
              <a:rPr lang="en-US" sz="2000" b="1" dirty="0"/>
              <a:t>gradient </a:t>
            </a:r>
            <a:r>
              <a:rPr lang="en-US" sz="2000" b="1" dirty="0" smtClean="0"/>
              <a:t>research</a:t>
            </a:r>
            <a:r>
              <a:rPr lang="en-US" sz="2000" dirty="0" smtClean="0"/>
              <a:t>, and to ensure </a:t>
            </a:r>
            <a:r>
              <a:rPr lang="en-US" sz="2000" b="1" dirty="0" smtClean="0"/>
              <a:t>CERN remains </a:t>
            </a:r>
            <a:r>
              <a:rPr lang="en-US" sz="2000" b="1" dirty="0"/>
              <a:t>a plausible alternative for the next lepton collider at the energy </a:t>
            </a:r>
            <a:r>
              <a:rPr lang="en-US" sz="2000" b="1" dirty="0" smtClean="0"/>
              <a:t>frontier</a:t>
            </a:r>
            <a:endParaRPr lang="en-US" sz="2000" dirty="0" smtClean="0"/>
          </a:p>
          <a:p>
            <a:endParaRPr lang="en-US" sz="2000" dirty="0"/>
          </a:p>
          <a:p>
            <a:r>
              <a:rPr lang="en-GB" sz="2000" b="1" dirty="0"/>
              <a:t>Very few electron beam lines worldwide are available for advanced R&amp;D.</a:t>
            </a:r>
            <a:r>
              <a:rPr lang="en-US" sz="2000" dirty="0"/>
              <a:t> </a:t>
            </a:r>
            <a:r>
              <a:rPr lang="en-US" sz="2000" dirty="0" smtClean="0"/>
              <a:t> The </a:t>
            </a:r>
            <a:r>
              <a:rPr lang="en-US" sz="2000" dirty="0"/>
              <a:t>number of available electron beam test facilities world wide </a:t>
            </a:r>
            <a:r>
              <a:rPr lang="en-US" sz="2000" dirty="0" smtClean="0"/>
              <a:t>is decreasing. </a:t>
            </a:r>
            <a:r>
              <a:rPr lang="en-US" sz="2000" b="1" dirty="0" smtClean="0"/>
              <a:t>NLCTA </a:t>
            </a:r>
            <a:r>
              <a:rPr lang="en-US" sz="2000" b="1" dirty="0"/>
              <a:t>at SLAC </a:t>
            </a:r>
            <a:r>
              <a:rPr lang="en-US" sz="2000" b="1" dirty="0" smtClean="0"/>
              <a:t>shut down last year. FACET this April</a:t>
            </a:r>
            <a:r>
              <a:rPr lang="en-US" sz="2000" dirty="0" smtClean="0"/>
              <a:t>. The </a:t>
            </a:r>
            <a:r>
              <a:rPr lang="en-US" sz="2000" dirty="0"/>
              <a:t>long term future of ATF2 is not </a:t>
            </a:r>
            <a:r>
              <a:rPr lang="en-US" sz="2000" dirty="0" smtClean="0"/>
              <a:t>clear. </a:t>
            </a:r>
          </a:p>
          <a:p>
            <a:endParaRPr lang="en-US" sz="2000" dirty="0" smtClean="0"/>
          </a:p>
          <a:p>
            <a:r>
              <a:rPr lang="en-US" sz="2000" b="1" dirty="0" smtClean="0"/>
              <a:t>Educational </a:t>
            </a:r>
            <a:r>
              <a:rPr lang="en-US" sz="2000" b="1" dirty="0"/>
              <a:t>aspects </a:t>
            </a:r>
            <a:r>
              <a:rPr lang="en-US" sz="2000" dirty="0" smtClean="0"/>
              <a:t>: educating </a:t>
            </a:r>
            <a:r>
              <a:rPr lang="en-US" sz="2000" dirty="0"/>
              <a:t>the next generation of accelerator physicist is an important task for CERN. Based on the experience from the CTF3/CLIC </a:t>
            </a:r>
            <a:r>
              <a:rPr lang="en-US" sz="2000" dirty="0" smtClean="0"/>
              <a:t>collaboration (</a:t>
            </a:r>
            <a:r>
              <a:rPr lang="en-US" sz="2000" b="1" dirty="0" smtClean="0"/>
              <a:t>~70 accelerator students</a:t>
            </a:r>
            <a:r>
              <a:rPr lang="en-US" sz="2000" dirty="0" smtClean="0"/>
              <a:t>), a large </a:t>
            </a:r>
            <a:r>
              <a:rPr lang="en-US" sz="2000" dirty="0"/>
              <a:t>number of students and researchers from external institutes </a:t>
            </a:r>
            <a:r>
              <a:rPr lang="en-US" sz="2000" dirty="0" smtClean="0"/>
              <a:t>may </a:t>
            </a:r>
            <a:r>
              <a:rPr lang="en-US" sz="2000" dirty="0"/>
              <a:t>get hands-on expertise with electron beam operation </a:t>
            </a:r>
            <a:r>
              <a:rPr lang="en-US" sz="2000" dirty="0" smtClean="0"/>
              <a:t>if </a:t>
            </a:r>
            <a:r>
              <a:rPr lang="en-US" sz="2000" dirty="0"/>
              <a:t>CALIFES remains operational </a:t>
            </a:r>
          </a:p>
          <a:p>
            <a:endParaRPr lang="en-US" sz="2000" dirty="0"/>
          </a:p>
        </p:txBody>
      </p:sp>
      <p:sp>
        <p:nvSpPr>
          <p:cNvPr id="4" name="Slide Number Placeholder 3"/>
          <p:cNvSpPr>
            <a:spLocks noGrp="1"/>
          </p:cNvSpPr>
          <p:nvPr>
            <p:ph type="sldNum" sz="quarter" idx="12"/>
          </p:nvPr>
        </p:nvSpPr>
        <p:spPr/>
        <p:txBody>
          <a:bodyPr/>
          <a:lstStyle/>
          <a:p>
            <a:fld id="{1DD22D83-493F-FB42-BDE4-83E3C1BB8B79}" type="slidenum">
              <a:rPr lang="en-US" smtClean="0"/>
              <a:t>5</a:t>
            </a:fld>
            <a:endParaRPr lang="en-US"/>
          </a:p>
        </p:txBody>
      </p:sp>
    </p:spTree>
    <p:extLst>
      <p:ext uri="{BB962C8B-B14F-4D97-AF65-F5344CB8AC3E}">
        <p14:creationId xmlns:p14="http://schemas.microsoft.com/office/powerpoint/2010/main" val="121602374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85946"/>
            <a:ext cx="8229600" cy="1143000"/>
          </a:xfrm>
        </p:spPr>
        <p:txBody>
          <a:bodyPr/>
          <a:lstStyle/>
          <a:p>
            <a:r>
              <a:rPr lang="en-US" dirty="0" smtClean="0"/>
              <a:t>R&amp;D: Beam Diagnostics</a:t>
            </a:r>
            <a:endParaRPr lang="en-US" dirty="0"/>
          </a:p>
        </p:txBody>
      </p:sp>
      <p:sp>
        <p:nvSpPr>
          <p:cNvPr id="3" name="Title 1"/>
          <p:cNvSpPr txBox="1">
            <a:spLocks/>
          </p:cNvSpPr>
          <p:nvPr/>
        </p:nvSpPr>
        <p:spPr>
          <a:xfrm>
            <a:off x="457200" y="744034"/>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600" dirty="0" smtClean="0"/>
              <a:t>Overview of proposed R&amp;D at CALIFES</a:t>
            </a:r>
            <a:endParaRPr lang="en-US" sz="1600" dirty="0"/>
          </a:p>
        </p:txBody>
      </p:sp>
      <p:sp>
        <p:nvSpPr>
          <p:cNvPr id="4" name="Slide Number Placeholder 3"/>
          <p:cNvSpPr>
            <a:spLocks noGrp="1"/>
          </p:cNvSpPr>
          <p:nvPr>
            <p:ph type="sldNum" sz="quarter" idx="12"/>
          </p:nvPr>
        </p:nvSpPr>
        <p:spPr/>
        <p:txBody>
          <a:bodyPr/>
          <a:lstStyle/>
          <a:p>
            <a:fld id="{1DD22D83-493F-FB42-BDE4-83E3C1BB8B79}" type="slidenum">
              <a:rPr lang="en-US" smtClean="0"/>
              <a:t>6</a:t>
            </a:fld>
            <a:endParaRPr lang="en-US"/>
          </a:p>
        </p:txBody>
      </p:sp>
    </p:spTree>
    <p:extLst>
      <p:ext uri="{BB962C8B-B14F-4D97-AF65-F5344CB8AC3E}">
        <p14:creationId xmlns:p14="http://schemas.microsoft.com/office/powerpoint/2010/main" val="19671395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493305" y="980984"/>
            <a:ext cx="1032469" cy="307777"/>
          </a:xfrm>
          <a:prstGeom prst="rect">
            <a:avLst/>
          </a:prstGeom>
        </p:spPr>
        <p:txBody>
          <a:bodyPr wrap="none">
            <a:spAutoFit/>
          </a:bodyPr>
          <a:lstStyle/>
          <a:p>
            <a:pPr marL="212725" indent="-233363" defTabSz="456697">
              <a:buClr>
                <a:prstClr val="black"/>
              </a:buClr>
            </a:pPr>
            <a:r>
              <a:rPr lang="en-US" sz="1400" i="1" u="sng" noProof="1" smtClean="0">
                <a:solidFill>
                  <a:schemeClr val="accent5">
                    <a:lumMod val="75000"/>
                  </a:schemeClr>
                </a:solidFill>
                <a:latin typeface="Century Gothic"/>
                <a:cs typeface="Century Gothic"/>
              </a:rPr>
              <a:t>T. Lefevre</a:t>
            </a:r>
            <a:endParaRPr lang="en-US" sz="1400" i="1" u="sng" noProof="1">
              <a:solidFill>
                <a:schemeClr val="accent5">
                  <a:lumMod val="75000"/>
                </a:schemeClr>
              </a:solidFill>
              <a:latin typeface="Century Gothic"/>
              <a:cs typeface="Century Gothic"/>
            </a:endParaRPr>
          </a:p>
        </p:txBody>
      </p:sp>
      <p:sp>
        <p:nvSpPr>
          <p:cNvPr id="4" name="Title 3"/>
          <p:cNvSpPr>
            <a:spLocks noGrp="1"/>
          </p:cNvSpPr>
          <p:nvPr>
            <p:ph type="ctrTitle"/>
          </p:nvPr>
        </p:nvSpPr>
        <p:spPr>
          <a:xfrm>
            <a:off x="615798" y="340296"/>
            <a:ext cx="7772400" cy="549770"/>
          </a:xfrm>
        </p:spPr>
        <p:txBody>
          <a:bodyPr>
            <a:noAutofit/>
          </a:bodyPr>
          <a:lstStyle/>
          <a:p>
            <a:pPr algn="l"/>
            <a:r>
              <a:rPr lang="en-US" sz="3200" dirty="0" smtClean="0"/>
              <a:t>CALIFES for diagnostics R&amp;D </a:t>
            </a:r>
            <a:r>
              <a:rPr lang="en-US" sz="3200" b="1" dirty="0" smtClean="0"/>
              <a:t>- Why</a:t>
            </a:r>
            <a:endParaRPr lang="en-US" sz="3200" b="1" dirty="0"/>
          </a:p>
        </p:txBody>
      </p:sp>
      <p:pic>
        <p:nvPicPr>
          <p:cNvPr id="5" name="Picture 4" descr="Screen Shot 2014-08-28 at 12.32.52.png"/>
          <p:cNvPicPr>
            <a:picLocks noChangeAspect="1"/>
          </p:cNvPicPr>
          <p:nvPr/>
        </p:nvPicPr>
        <p:blipFill>
          <a:blip r:embed="rId2"/>
          <a:stretch>
            <a:fillRect/>
          </a:stretch>
        </p:blipFill>
        <p:spPr>
          <a:xfrm>
            <a:off x="1655364" y="5169985"/>
            <a:ext cx="7488636" cy="1615570"/>
          </a:xfrm>
          <a:prstGeom prst="rect">
            <a:avLst/>
          </a:prstGeom>
        </p:spPr>
      </p:pic>
      <p:grpSp>
        <p:nvGrpSpPr>
          <p:cNvPr id="8" name="Group 18"/>
          <p:cNvGrpSpPr/>
          <p:nvPr/>
        </p:nvGrpSpPr>
        <p:grpSpPr>
          <a:xfrm>
            <a:off x="-12437" y="5586952"/>
            <a:ext cx="2865351" cy="1033767"/>
            <a:chOff x="0" y="2751596"/>
            <a:chExt cx="2865351" cy="1033767"/>
          </a:xfrm>
        </p:grpSpPr>
        <p:pic>
          <p:nvPicPr>
            <p:cNvPr id="9" name="Picture 8" descr="Screen Shot 2014-10-03 at 18.26.07.png"/>
            <p:cNvPicPr>
              <a:picLocks noChangeAspect="1"/>
            </p:cNvPicPr>
            <p:nvPr/>
          </p:nvPicPr>
          <p:blipFill>
            <a:blip r:embed="rId3"/>
            <a:stretch>
              <a:fillRect/>
            </a:stretch>
          </p:blipFill>
          <p:spPr>
            <a:xfrm>
              <a:off x="0" y="3167572"/>
              <a:ext cx="814988" cy="456792"/>
            </a:xfrm>
            <a:prstGeom prst="rect">
              <a:avLst/>
            </a:prstGeom>
          </p:spPr>
        </p:pic>
        <p:pic>
          <p:nvPicPr>
            <p:cNvPr id="10" name="Picture 9" descr="Screen Shot 2014-10-03 at 18.28.06.png"/>
            <p:cNvPicPr>
              <a:picLocks noChangeAspect="1"/>
            </p:cNvPicPr>
            <p:nvPr/>
          </p:nvPicPr>
          <p:blipFill>
            <a:blip r:embed="rId4"/>
            <a:stretch>
              <a:fillRect/>
            </a:stretch>
          </p:blipFill>
          <p:spPr>
            <a:xfrm rot="1778829">
              <a:off x="81775" y="3166855"/>
              <a:ext cx="229136" cy="184437"/>
            </a:xfrm>
            <a:prstGeom prst="rect">
              <a:avLst/>
            </a:prstGeom>
          </p:spPr>
        </p:pic>
        <p:sp>
          <p:nvSpPr>
            <p:cNvPr id="11" name="Rectangle 10"/>
            <p:cNvSpPr/>
            <p:nvPr/>
          </p:nvSpPr>
          <p:spPr>
            <a:xfrm>
              <a:off x="1829697" y="2751596"/>
              <a:ext cx="1035654" cy="410496"/>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167706" y="3621738"/>
              <a:ext cx="235376" cy="163625"/>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479579" y="3466724"/>
              <a:ext cx="258914" cy="180848"/>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100036" y="3346160"/>
              <a:ext cx="135341" cy="97600"/>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5" name="Group 14"/>
          <p:cNvGrpSpPr/>
          <p:nvPr/>
        </p:nvGrpSpPr>
        <p:grpSpPr>
          <a:xfrm>
            <a:off x="862146" y="5880574"/>
            <a:ext cx="1336615" cy="469899"/>
            <a:chOff x="803335" y="2794001"/>
            <a:chExt cx="1336615" cy="469899"/>
          </a:xfrm>
        </p:grpSpPr>
        <p:pic>
          <p:nvPicPr>
            <p:cNvPr id="16" name="Picture 15" descr="Screen Shot 2014-10-03 at 23.10.56.png"/>
            <p:cNvPicPr>
              <a:picLocks noChangeAspect="1"/>
            </p:cNvPicPr>
            <p:nvPr/>
          </p:nvPicPr>
          <p:blipFill>
            <a:blip r:embed="rId5"/>
            <a:stretch>
              <a:fillRect/>
            </a:stretch>
          </p:blipFill>
          <p:spPr>
            <a:xfrm>
              <a:off x="803335" y="2934050"/>
              <a:ext cx="209490" cy="152050"/>
            </a:xfrm>
            <a:prstGeom prst="rect">
              <a:avLst/>
            </a:prstGeom>
          </p:spPr>
        </p:pic>
        <p:pic>
          <p:nvPicPr>
            <p:cNvPr id="17" name="Picture 16" descr="Screen Shot 2014-10-03 at 23.10.56.png"/>
            <p:cNvPicPr>
              <a:picLocks noChangeAspect="1"/>
            </p:cNvPicPr>
            <p:nvPr/>
          </p:nvPicPr>
          <p:blipFill>
            <a:blip r:embed="rId5"/>
            <a:stretch>
              <a:fillRect/>
            </a:stretch>
          </p:blipFill>
          <p:spPr>
            <a:xfrm>
              <a:off x="1930460" y="2937225"/>
              <a:ext cx="209490" cy="152050"/>
            </a:xfrm>
            <a:prstGeom prst="rect">
              <a:avLst/>
            </a:prstGeom>
          </p:spPr>
        </p:pic>
        <p:grpSp>
          <p:nvGrpSpPr>
            <p:cNvPr id="18" name="Group 17"/>
            <p:cNvGrpSpPr/>
            <p:nvPr/>
          </p:nvGrpSpPr>
          <p:grpSpPr>
            <a:xfrm>
              <a:off x="835025" y="2794001"/>
              <a:ext cx="1125101" cy="447752"/>
              <a:chOff x="887112" y="2280368"/>
              <a:chExt cx="1093030" cy="434989"/>
            </a:xfrm>
          </p:grpSpPr>
          <p:pic>
            <p:nvPicPr>
              <p:cNvPr id="20" name="Picture 19" descr="Screen Shot 2014-10-03 at 23.10.28.png"/>
              <p:cNvPicPr>
                <a:picLocks noChangeAspect="1"/>
              </p:cNvPicPr>
              <p:nvPr/>
            </p:nvPicPr>
            <p:blipFill>
              <a:blip r:embed="rId6"/>
              <a:stretch>
                <a:fillRect/>
              </a:stretch>
            </p:blipFill>
            <p:spPr>
              <a:xfrm>
                <a:off x="1565350" y="2340806"/>
                <a:ext cx="414792" cy="374551"/>
              </a:xfrm>
              <a:prstGeom prst="rect">
                <a:avLst/>
              </a:prstGeom>
            </p:spPr>
          </p:pic>
          <p:pic>
            <p:nvPicPr>
              <p:cNvPr id="21" name="Picture 20" descr="Screen Shot 2014-10-03 at 23.10.28.png"/>
              <p:cNvPicPr>
                <a:picLocks noChangeAspect="1"/>
              </p:cNvPicPr>
              <p:nvPr/>
            </p:nvPicPr>
            <p:blipFill>
              <a:blip r:embed="rId6"/>
              <a:stretch>
                <a:fillRect/>
              </a:stretch>
            </p:blipFill>
            <p:spPr>
              <a:xfrm flipH="1">
                <a:off x="887112" y="2337631"/>
                <a:ext cx="414792" cy="374551"/>
              </a:xfrm>
              <a:prstGeom prst="rect">
                <a:avLst/>
              </a:prstGeom>
            </p:spPr>
          </p:pic>
          <p:pic>
            <p:nvPicPr>
              <p:cNvPr id="22" name="Picture 21" descr="Screen Shot 2014-10-03 at 23.10.56.png"/>
              <p:cNvPicPr>
                <a:picLocks noChangeAspect="1"/>
              </p:cNvPicPr>
              <p:nvPr/>
            </p:nvPicPr>
            <p:blipFill>
              <a:blip r:embed="rId5"/>
              <a:stretch>
                <a:fillRect/>
              </a:stretch>
            </p:blipFill>
            <p:spPr>
              <a:xfrm>
                <a:off x="1299628" y="2421209"/>
                <a:ext cx="191919" cy="139296"/>
              </a:xfrm>
              <a:prstGeom prst="rect">
                <a:avLst/>
              </a:prstGeom>
            </p:spPr>
          </p:pic>
          <p:sp>
            <p:nvSpPr>
              <p:cNvPr id="23" name="Rounded Rectangle 22"/>
              <p:cNvSpPr/>
              <p:nvPr/>
            </p:nvSpPr>
            <p:spPr>
              <a:xfrm>
                <a:off x="1285875" y="2436332"/>
                <a:ext cx="288926" cy="159306"/>
              </a:xfrm>
              <a:prstGeom prst="roundRect">
                <a:avLst>
                  <a:gd name="adj" fmla="val 9524"/>
                </a:avLst>
              </a:prstGeom>
              <a:solidFill>
                <a:schemeClr val="accent3">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1187450" y="2280368"/>
                <a:ext cx="530225" cy="129457"/>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9" name="Rectangle 18"/>
            <p:cNvSpPr/>
            <p:nvPr/>
          </p:nvSpPr>
          <p:spPr>
            <a:xfrm>
              <a:off x="804001" y="3218181"/>
              <a:ext cx="1078773" cy="45719"/>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5" name="Rectangle 43"/>
          <p:cNvSpPr>
            <a:spLocks noChangeArrowheads="1"/>
          </p:cNvSpPr>
          <p:nvPr/>
        </p:nvSpPr>
        <p:spPr bwMode="auto">
          <a:xfrm>
            <a:off x="120256" y="6442553"/>
            <a:ext cx="1317456" cy="361081"/>
          </a:xfrm>
          <a:prstGeom prst="rect">
            <a:avLst/>
          </a:prstGeom>
          <a:solidFill>
            <a:schemeClr val="bg1"/>
          </a:solidFill>
          <a:ln w="9525">
            <a:noFill/>
            <a:miter lim="800000"/>
            <a:headEnd/>
            <a:tailEnd/>
          </a:ln>
          <a:effectLst/>
        </p:spPr>
        <p:txBody>
          <a:bodyPr anchor="t"/>
          <a:lstStyle/>
          <a:p>
            <a:r>
              <a:rPr lang="en-US" sz="1600" dirty="0" smtClean="0">
                <a:solidFill>
                  <a:srgbClr val="000000"/>
                </a:solidFill>
                <a:latin typeface="Calibri"/>
                <a:cs typeface="Calibri"/>
              </a:rPr>
              <a:t>Spectrometer</a:t>
            </a:r>
          </a:p>
        </p:txBody>
      </p:sp>
      <p:sp>
        <p:nvSpPr>
          <p:cNvPr id="7" name="Subtitle 2"/>
          <p:cNvSpPr>
            <a:spLocks noGrp="1"/>
          </p:cNvSpPr>
          <p:nvPr>
            <p:ph type="subTitle" idx="1"/>
          </p:nvPr>
        </p:nvSpPr>
        <p:spPr>
          <a:xfrm>
            <a:off x="0" y="1285039"/>
            <a:ext cx="9144000" cy="4674063"/>
          </a:xfrm>
        </p:spPr>
        <p:txBody>
          <a:bodyPr rtlCol="0">
            <a:noAutofit/>
          </a:bodyPr>
          <a:lstStyle/>
          <a:p>
            <a:pPr marL="342900" indent="-342900" algn="l" eaLnBrk="1" fontAlgn="auto" hangingPunct="1">
              <a:spcAft>
                <a:spcPts val="0"/>
              </a:spcAft>
              <a:buFont typeface="Courier New"/>
              <a:buChar char="o"/>
              <a:defRPr/>
            </a:pPr>
            <a:r>
              <a:rPr lang="en-US" sz="1700" b="1" dirty="0" smtClean="0">
                <a:solidFill>
                  <a:schemeClr val="tx1"/>
                </a:solidFill>
              </a:rPr>
              <a:t>Machine operation schedule @ CERN</a:t>
            </a:r>
          </a:p>
          <a:p>
            <a:pPr marL="800100" lvl="1" indent="-342900" algn="l" eaLnBrk="1" fontAlgn="auto" hangingPunct="1">
              <a:spcAft>
                <a:spcPts val="0"/>
              </a:spcAft>
              <a:buFont typeface="Courier New"/>
              <a:buChar char="o"/>
              <a:defRPr/>
            </a:pPr>
            <a:r>
              <a:rPr lang="en-US" sz="1700" dirty="0" smtClean="0">
                <a:solidFill>
                  <a:srgbClr val="FF0000"/>
                </a:solidFill>
              </a:rPr>
              <a:t>Long periods without the capability of performing beam tests</a:t>
            </a:r>
            <a:endParaRPr lang="en-US" sz="1700" dirty="0">
              <a:solidFill>
                <a:srgbClr val="FF0000"/>
              </a:solidFill>
            </a:endParaRPr>
          </a:p>
          <a:p>
            <a:pPr marL="800100" lvl="1" indent="-342900" algn="l" eaLnBrk="1" fontAlgn="auto" hangingPunct="1">
              <a:spcAft>
                <a:spcPts val="0"/>
              </a:spcAft>
              <a:buFont typeface="Courier New"/>
              <a:buChar char="o"/>
              <a:defRPr/>
            </a:pPr>
            <a:r>
              <a:rPr lang="en-US" sz="1700" dirty="0" smtClean="0">
                <a:solidFill>
                  <a:srgbClr val="FF0000"/>
                </a:solidFill>
              </a:rPr>
              <a:t>Limited beam time available for Machine Developments combined with a high number of requests</a:t>
            </a:r>
            <a:endParaRPr lang="en-US" sz="1700" dirty="0" smtClean="0"/>
          </a:p>
          <a:p>
            <a:pPr marL="342900" indent="-342900" algn="l" eaLnBrk="1" fontAlgn="auto" hangingPunct="1">
              <a:spcAft>
                <a:spcPts val="0"/>
              </a:spcAft>
              <a:buFont typeface="Courier New"/>
              <a:buChar char="o"/>
              <a:defRPr/>
            </a:pPr>
            <a:r>
              <a:rPr lang="en-US" sz="1700" b="1" dirty="0" smtClean="0">
                <a:solidFill>
                  <a:srgbClr val="000000"/>
                </a:solidFill>
              </a:rPr>
              <a:t>Hardware installation periods are limited</a:t>
            </a:r>
          </a:p>
          <a:p>
            <a:pPr marL="800100" lvl="1" indent="-342900" algn="l" eaLnBrk="1" fontAlgn="auto" hangingPunct="1">
              <a:spcAft>
                <a:spcPts val="0"/>
              </a:spcAft>
              <a:buFont typeface="Courier New"/>
              <a:buChar char="o"/>
              <a:defRPr/>
            </a:pPr>
            <a:r>
              <a:rPr lang="en-US" sz="1700" dirty="0">
                <a:solidFill>
                  <a:srgbClr val="FF0000"/>
                </a:solidFill>
              </a:rPr>
              <a:t>A</a:t>
            </a:r>
            <a:r>
              <a:rPr lang="en-US" sz="1700" dirty="0" smtClean="0">
                <a:solidFill>
                  <a:srgbClr val="FF0000"/>
                </a:solidFill>
              </a:rPr>
              <a:t>ny further improvements</a:t>
            </a:r>
            <a:r>
              <a:rPr lang="en-US" sz="1700" dirty="0">
                <a:solidFill>
                  <a:srgbClr val="FF0000"/>
                </a:solidFill>
              </a:rPr>
              <a:t>/modifications </a:t>
            </a:r>
            <a:r>
              <a:rPr lang="en-US" sz="1700" dirty="0" smtClean="0">
                <a:solidFill>
                  <a:srgbClr val="FF0000"/>
                </a:solidFill>
              </a:rPr>
              <a:t>can not be implemented quickly</a:t>
            </a:r>
          </a:p>
          <a:p>
            <a:pPr marL="1257300" lvl="2" indent="-342900" algn="l" eaLnBrk="1" fontAlgn="auto" hangingPunct="1">
              <a:spcAft>
                <a:spcPts val="0"/>
              </a:spcAft>
              <a:buFont typeface="Courier New"/>
              <a:buChar char="o"/>
              <a:defRPr/>
            </a:pPr>
            <a:r>
              <a:rPr lang="en-US" sz="1700" dirty="0" smtClean="0">
                <a:solidFill>
                  <a:srgbClr val="3366FF"/>
                </a:solidFill>
              </a:rPr>
              <a:t>Testing at Independent Facility will faster the developments and ensure that we installed well-understood devices on operation machine </a:t>
            </a:r>
            <a:endParaRPr lang="en-US" sz="1700" dirty="0" smtClean="0"/>
          </a:p>
          <a:p>
            <a:pPr marL="342900" indent="-342900" algn="l" eaLnBrk="1" fontAlgn="auto" hangingPunct="1">
              <a:spcAft>
                <a:spcPts val="0"/>
              </a:spcAft>
              <a:buFont typeface="Courier New"/>
              <a:buChar char="o"/>
              <a:defRPr/>
            </a:pPr>
            <a:r>
              <a:rPr lang="en-US" sz="1700" b="1" dirty="0" smtClean="0">
                <a:solidFill>
                  <a:srgbClr val="000000"/>
                </a:solidFill>
              </a:rPr>
              <a:t>Developing new concept versus Reliable operation</a:t>
            </a:r>
          </a:p>
          <a:p>
            <a:pPr marL="800100" lvl="1" indent="-342900" algn="l" eaLnBrk="1" fontAlgn="auto" hangingPunct="1">
              <a:spcAft>
                <a:spcPts val="0"/>
              </a:spcAft>
              <a:buFont typeface="Courier New"/>
              <a:buChar char="o"/>
              <a:defRPr/>
            </a:pPr>
            <a:r>
              <a:rPr lang="en-US" sz="1700" dirty="0" smtClean="0">
                <a:solidFill>
                  <a:srgbClr val="FF0000"/>
                </a:solidFill>
              </a:rPr>
              <a:t>Operational machine have strict requirements in terms of vacuum-outgassing performance/ </a:t>
            </a:r>
            <a:r>
              <a:rPr lang="en-US" sz="1700" dirty="0" err="1" smtClean="0">
                <a:solidFill>
                  <a:srgbClr val="FF0000"/>
                </a:solidFill>
              </a:rPr>
              <a:t>bakeability</a:t>
            </a:r>
            <a:r>
              <a:rPr lang="en-US" sz="1700" dirty="0">
                <a:solidFill>
                  <a:srgbClr val="FF0000"/>
                </a:solidFill>
              </a:rPr>
              <a:t> </a:t>
            </a:r>
            <a:r>
              <a:rPr lang="en-US" sz="1700" dirty="0" smtClean="0">
                <a:solidFill>
                  <a:srgbClr val="FF0000"/>
                </a:solidFill>
              </a:rPr>
              <a:t>not always compatible with R&amp;D needs</a:t>
            </a:r>
          </a:p>
          <a:p>
            <a:pPr marL="1257300" lvl="2" indent="-342900" algn="l" eaLnBrk="1" fontAlgn="auto" hangingPunct="1">
              <a:spcAft>
                <a:spcPts val="0"/>
              </a:spcAft>
              <a:buFont typeface="Courier New"/>
              <a:buChar char="o"/>
              <a:defRPr/>
            </a:pPr>
            <a:r>
              <a:rPr lang="en-US" sz="1700" dirty="0">
                <a:solidFill>
                  <a:srgbClr val="3366FF"/>
                </a:solidFill>
              </a:rPr>
              <a:t>e</a:t>
            </a:r>
            <a:r>
              <a:rPr lang="en-US" sz="1700" dirty="0" smtClean="0">
                <a:solidFill>
                  <a:srgbClr val="3366FF"/>
                </a:solidFill>
              </a:rPr>
              <a:t>.g. Testing gas ionization monitor and their performance as function of gas pressure</a:t>
            </a:r>
          </a:p>
          <a:p>
            <a:pPr marL="342900" indent="-342900" algn="l">
              <a:buFont typeface="Courier New"/>
              <a:buChar char="o"/>
              <a:defRPr/>
            </a:pPr>
            <a:r>
              <a:rPr lang="en-US" sz="1700" b="1" dirty="0" smtClean="0">
                <a:solidFill>
                  <a:srgbClr val="000000"/>
                </a:solidFill>
              </a:rPr>
              <a:t>Instrumentation test-bench could be installed at TPM location (orbit control, diagnostics)</a:t>
            </a:r>
            <a:endParaRPr lang="en-US" sz="1700" b="1" dirty="0">
              <a:solidFill>
                <a:srgbClr val="000000"/>
              </a:solidFill>
            </a:endParaRPr>
          </a:p>
          <a:p>
            <a:pPr marL="1257300" lvl="2" indent="-342900" algn="l" eaLnBrk="1" fontAlgn="auto" hangingPunct="1">
              <a:spcAft>
                <a:spcPts val="0"/>
              </a:spcAft>
              <a:buFont typeface="Courier New"/>
              <a:buChar char="o"/>
              <a:defRPr/>
            </a:pPr>
            <a:endParaRPr lang="en-US" sz="1600" dirty="0" smtClean="0">
              <a:solidFill>
                <a:srgbClr val="3366FF"/>
              </a:solidFill>
            </a:endParaRPr>
          </a:p>
        </p:txBody>
      </p:sp>
      <p:sp>
        <p:nvSpPr>
          <p:cNvPr id="2" name="TextBox 1"/>
          <p:cNvSpPr txBox="1"/>
          <p:nvPr/>
        </p:nvSpPr>
        <p:spPr>
          <a:xfrm>
            <a:off x="-12437" y="5645710"/>
            <a:ext cx="2941693" cy="523220"/>
          </a:xfrm>
          <a:prstGeom prst="rect">
            <a:avLst/>
          </a:prstGeom>
          <a:noFill/>
        </p:spPr>
        <p:txBody>
          <a:bodyPr wrap="none" rtlCol="0">
            <a:spAutoFit/>
          </a:bodyPr>
          <a:lstStyle/>
          <a:p>
            <a:pPr marL="0" lvl="1"/>
            <a:r>
              <a:rPr lang="en-US" sz="1400" b="1" i="1" dirty="0"/>
              <a:t>Most (all) hardware </a:t>
            </a:r>
            <a:r>
              <a:rPr lang="en-US" sz="1400" b="1" i="1" dirty="0">
                <a:solidFill>
                  <a:srgbClr val="00187E"/>
                </a:solidFill>
              </a:rPr>
              <a:t>already existing</a:t>
            </a:r>
          </a:p>
          <a:p>
            <a:endParaRPr lang="en-US" sz="1400" b="1" i="1" dirty="0"/>
          </a:p>
        </p:txBody>
      </p:sp>
    </p:spTree>
    <p:extLst>
      <p:ext uri="{BB962C8B-B14F-4D97-AF65-F5344CB8AC3E}">
        <p14:creationId xmlns:p14="http://schemas.microsoft.com/office/powerpoint/2010/main" val="395582741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a:spLocks noGrp="1"/>
          </p:cNvSpPr>
          <p:nvPr>
            <p:ph type="subTitle" idx="1"/>
          </p:nvPr>
        </p:nvSpPr>
        <p:spPr>
          <a:xfrm>
            <a:off x="0" y="753762"/>
            <a:ext cx="9144000" cy="5980112"/>
          </a:xfrm>
        </p:spPr>
        <p:txBody>
          <a:bodyPr rtlCol="0">
            <a:noAutofit/>
          </a:bodyPr>
          <a:lstStyle/>
          <a:p>
            <a:pPr marL="342900" indent="-342900" algn="l" eaLnBrk="1" fontAlgn="auto" hangingPunct="1">
              <a:spcAft>
                <a:spcPts val="0"/>
              </a:spcAft>
              <a:buFont typeface="Courier New"/>
              <a:buChar char="o"/>
              <a:defRPr/>
            </a:pPr>
            <a:r>
              <a:rPr lang="en-US" sz="1800" b="1" dirty="0" smtClean="0">
                <a:solidFill>
                  <a:srgbClr val="000000"/>
                </a:solidFill>
              </a:rPr>
              <a:t>CERN accelerators</a:t>
            </a:r>
          </a:p>
          <a:p>
            <a:pPr marL="800100" lvl="1" indent="-342900" algn="l" eaLnBrk="1" fontAlgn="auto" hangingPunct="1">
              <a:spcAft>
                <a:spcPts val="0"/>
              </a:spcAft>
              <a:buFont typeface="Courier New"/>
              <a:buChar char="o"/>
              <a:defRPr/>
            </a:pPr>
            <a:r>
              <a:rPr lang="en-US" sz="1800" dirty="0" smtClean="0">
                <a:solidFill>
                  <a:srgbClr val="FF0000"/>
                </a:solidFill>
              </a:rPr>
              <a:t>LHC, HL-LHC, LIU (SPS, PS, PSB) projects</a:t>
            </a:r>
          </a:p>
          <a:p>
            <a:pPr marL="800100" lvl="1" indent="-342900" algn="l" eaLnBrk="1" fontAlgn="auto" hangingPunct="1">
              <a:spcAft>
                <a:spcPts val="0"/>
              </a:spcAft>
              <a:buFont typeface="Courier New"/>
              <a:buChar char="o"/>
              <a:defRPr/>
            </a:pPr>
            <a:r>
              <a:rPr lang="en-US" sz="1800" dirty="0" smtClean="0">
                <a:solidFill>
                  <a:srgbClr val="FF0000"/>
                </a:solidFill>
              </a:rPr>
              <a:t>CLIC/ILC, AWAKE, FCC studies</a:t>
            </a:r>
          </a:p>
          <a:p>
            <a:pPr algn="l" eaLnBrk="1" fontAlgn="auto" hangingPunct="1">
              <a:spcAft>
                <a:spcPts val="0"/>
              </a:spcAft>
              <a:defRPr/>
            </a:pPr>
            <a:r>
              <a:rPr lang="en-US" sz="1800" dirty="0" smtClean="0"/>
              <a:t> </a:t>
            </a:r>
          </a:p>
          <a:p>
            <a:pPr marL="342900" indent="-342900" algn="l" eaLnBrk="1" fontAlgn="auto" hangingPunct="1">
              <a:spcAft>
                <a:spcPts val="0"/>
              </a:spcAft>
              <a:buFont typeface="Courier New"/>
              <a:buChar char="o"/>
              <a:defRPr/>
            </a:pPr>
            <a:r>
              <a:rPr lang="en-US" sz="1800" b="1" dirty="0" smtClean="0">
                <a:solidFill>
                  <a:srgbClr val="000000"/>
                </a:solidFill>
              </a:rPr>
              <a:t>Future </a:t>
            </a:r>
            <a:r>
              <a:rPr lang="en-US" sz="1800" b="1" dirty="0">
                <a:solidFill>
                  <a:srgbClr val="000000"/>
                </a:solidFill>
              </a:rPr>
              <a:t>Challenges in Beam </a:t>
            </a:r>
            <a:r>
              <a:rPr lang="en-US" sz="1800" b="1" dirty="0" smtClean="0">
                <a:solidFill>
                  <a:srgbClr val="000000"/>
                </a:solidFill>
              </a:rPr>
              <a:t>Instrumentation</a:t>
            </a:r>
          </a:p>
          <a:p>
            <a:pPr marL="800100" lvl="1" indent="-342900" algn="l" eaLnBrk="1" fontAlgn="auto" hangingPunct="1">
              <a:spcAft>
                <a:spcPts val="0"/>
              </a:spcAft>
              <a:buFont typeface="Courier New"/>
              <a:buChar char="o"/>
              <a:defRPr/>
            </a:pPr>
            <a:r>
              <a:rPr lang="en-US" sz="1600" dirty="0" smtClean="0">
                <a:solidFill>
                  <a:srgbClr val="FF0000"/>
                </a:solidFill>
              </a:rPr>
              <a:t>Unprecedented request for precision</a:t>
            </a:r>
          </a:p>
          <a:p>
            <a:pPr marL="1257300" lvl="2" indent="-342900" algn="l" eaLnBrk="1" fontAlgn="auto" hangingPunct="1">
              <a:spcAft>
                <a:spcPts val="0"/>
              </a:spcAft>
              <a:buFont typeface="Courier New"/>
              <a:buChar char="o"/>
              <a:defRPr/>
            </a:pPr>
            <a:r>
              <a:rPr lang="en-US" sz="1600" dirty="0" smtClean="0">
                <a:solidFill>
                  <a:srgbClr val="3366FF"/>
                </a:solidFill>
              </a:rPr>
              <a:t>Positioning down to below the micron level</a:t>
            </a:r>
          </a:p>
          <a:p>
            <a:pPr marL="800100" lvl="1" indent="-342900" algn="l" eaLnBrk="1" fontAlgn="auto" hangingPunct="1">
              <a:spcAft>
                <a:spcPts val="0"/>
              </a:spcAft>
              <a:buFont typeface="Courier New"/>
              <a:buChar char="o"/>
              <a:defRPr/>
            </a:pPr>
            <a:r>
              <a:rPr lang="en-US" sz="1600" dirty="0" smtClean="0">
                <a:solidFill>
                  <a:srgbClr val="FF0000"/>
                </a:solidFill>
              </a:rPr>
              <a:t>Treatment </a:t>
            </a:r>
            <a:r>
              <a:rPr lang="en-US" sz="1600" dirty="0">
                <a:solidFill>
                  <a:srgbClr val="FF0000"/>
                </a:solidFill>
              </a:rPr>
              <a:t>of increasingly more </a:t>
            </a:r>
            <a:r>
              <a:rPr lang="en-US" sz="1600" dirty="0" smtClean="0">
                <a:solidFill>
                  <a:srgbClr val="FF0000"/>
                </a:solidFill>
              </a:rPr>
              <a:t>data</a:t>
            </a:r>
          </a:p>
          <a:p>
            <a:pPr marL="1257300" lvl="2" indent="-342900" algn="l" eaLnBrk="1" fontAlgn="auto" hangingPunct="1">
              <a:spcAft>
                <a:spcPts val="0"/>
              </a:spcAft>
              <a:buFont typeface="Courier New"/>
              <a:buChar char="o"/>
              <a:defRPr/>
            </a:pPr>
            <a:r>
              <a:rPr lang="en-US" sz="1600" dirty="0" smtClean="0">
                <a:solidFill>
                  <a:srgbClr val="3366FF"/>
                </a:solidFill>
              </a:rPr>
              <a:t>Bunch by bunch measurements for all parameters: Test of state of the art acquisition system (electric or optical domain)</a:t>
            </a:r>
          </a:p>
          <a:p>
            <a:pPr marL="800100" lvl="1" indent="-342900" algn="l" eaLnBrk="1" fontAlgn="auto" hangingPunct="1">
              <a:spcAft>
                <a:spcPts val="0"/>
              </a:spcAft>
              <a:buFont typeface="Courier New"/>
              <a:buChar char="o"/>
              <a:defRPr/>
            </a:pPr>
            <a:r>
              <a:rPr lang="en-US" sz="1600" dirty="0" smtClean="0">
                <a:solidFill>
                  <a:srgbClr val="FF0000"/>
                </a:solidFill>
              </a:rPr>
              <a:t>Dealing </a:t>
            </a:r>
            <a:r>
              <a:rPr lang="en-US" sz="1600" dirty="0">
                <a:solidFill>
                  <a:srgbClr val="FF0000"/>
                </a:solidFill>
              </a:rPr>
              <a:t>with high beam </a:t>
            </a:r>
            <a:r>
              <a:rPr lang="en-US" sz="1600" dirty="0" smtClean="0">
                <a:solidFill>
                  <a:srgbClr val="FF0000"/>
                </a:solidFill>
              </a:rPr>
              <a:t>powers</a:t>
            </a:r>
          </a:p>
          <a:p>
            <a:pPr marL="1257300" lvl="2" indent="-342900" algn="l" eaLnBrk="1" fontAlgn="auto" hangingPunct="1">
              <a:spcAft>
                <a:spcPts val="0"/>
              </a:spcAft>
              <a:buFont typeface="Courier New"/>
              <a:buChar char="o"/>
              <a:defRPr/>
            </a:pPr>
            <a:r>
              <a:rPr lang="en-US" sz="1600" dirty="0" smtClean="0">
                <a:solidFill>
                  <a:srgbClr val="3366FF"/>
                </a:solidFill>
              </a:rPr>
              <a:t>Non</a:t>
            </a:r>
            <a:r>
              <a:rPr lang="en-US" sz="1600" dirty="0">
                <a:solidFill>
                  <a:srgbClr val="3366FF"/>
                </a:solidFill>
              </a:rPr>
              <a:t>-invasive measurement </a:t>
            </a:r>
            <a:r>
              <a:rPr lang="en-US" sz="1600" dirty="0" smtClean="0">
                <a:solidFill>
                  <a:srgbClr val="3366FF"/>
                </a:solidFill>
              </a:rPr>
              <a:t>techniques (Gas profile monitor, </a:t>
            </a:r>
            <a:r>
              <a:rPr lang="en-US" sz="1600" dirty="0" err="1" smtClean="0">
                <a:solidFill>
                  <a:srgbClr val="3366FF"/>
                </a:solidFill>
              </a:rPr>
              <a:t>Quadrupolar</a:t>
            </a:r>
            <a:r>
              <a:rPr lang="en-US" sz="1600" dirty="0" smtClean="0">
                <a:solidFill>
                  <a:srgbClr val="3366FF"/>
                </a:solidFill>
              </a:rPr>
              <a:t> PU, ..)</a:t>
            </a:r>
          </a:p>
          <a:p>
            <a:pPr marL="1257300" lvl="2" indent="-342900" algn="l" eaLnBrk="1" fontAlgn="auto" hangingPunct="1">
              <a:spcAft>
                <a:spcPts val="0"/>
              </a:spcAft>
              <a:buFont typeface="Courier New"/>
              <a:buChar char="o"/>
              <a:defRPr/>
            </a:pPr>
            <a:r>
              <a:rPr lang="en-US" sz="1600" dirty="0" smtClean="0">
                <a:solidFill>
                  <a:srgbClr val="3366FF"/>
                </a:solidFill>
              </a:rPr>
              <a:t>Robust </a:t>
            </a:r>
            <a:r>
              <a:rPr lang="en-US" sz="1600" dirty="0">
                <a:solidFill>
                  <a:srgbClr val="3366FF"/>
                </a:solidFill>
              </a:rPr>
              <a:t>and reliable machine </a:t>
            </a:r>
            <a:r>
              <a:rPr lang="en-US" sz="1600" dirty="0" smtClean="0">
                <a:solidFill>
                  <a:srgbClr val="3366FF"/>
                </a:solidFill>
              </a:rPr>
              <a:t>protection and beam loss monitoring systems </a:t>
            </a:r>
          </a:p>
          <a:p>
            <a:pPr marL="800100" lvl="1" indent="-342900" algn="l" eaLnBrk="1" fontAlgn="auto" hangingPunct="1">
              <a:spcAft>
                <a:spcPts val="0"/>
              </a:spcAft>
              <a:buFont typeface="Courier New"/>
              <a:buChar char="o"/>
              <a:defRPr/>
            </a:pPr>
            <a:r>
              <a:rPr lang="en-US" sz="1600" dirty="0" smtClean="0">
                <a:solidFill>
                  <a:srgbClr val="FF0000"/>
                </a:solidFill>
              </a:rPr>
              <a:t>Dealing </a:t>
            </a:r>
            <a:r>
              <a:rPr lang="en-US" sz="1600" dirty="0">
                <a:solidFill>
                  <a:srgbClr val="FF0000"/>
                </a:solidFill>
              </a:rPr>
              <a:t>with the (</a:t>
            </a:r>
            <a:r>
              <a:rPr lang="en-US" sz="1600" dirty="0" smtClean="0">
                <a:solidFill>
                  <a:srgbClr val="FF0000"/>
                </a:solidFill>
              </a:rPr>
              <a:t>ultra) fast</a:t>
            </a:r>
          </a:p>
          <a:p>
            <a:pPr marL="1257300" lvl="2" indent="-342900" algn="l" eaLnBrk="1" fontAlgn="auto" hangingPunct="1">
              <a:spcAft>
                <a:spcPts val="0"/>
              </a:spcAft>
              <a:buFont typeface="Courier New"/>
              <a:buChar char="o"/>
              <a:defRPr/>
            </a:pPr>
            <a:r>
              <a:rPr lang="en-US" sz="1600" dirty="0" smtClean="0">
                <a:solidFill>
                  <a:srgbClr val="3366FF"/>
                </a:solidFill>
              </a:rPr>
              <a:t>Sub-picosecond </a:t>
            </a:r>
            <a:r>
              <a:rPr lang="en-US" sz="1600" dirty="0">
                <a:solidFill>
                  <a:srgbClr val="3366FF"/>
                </a:solidFill>
              </a:rPr>
              <a:t>bunch </a:t>
            </a:r>
            <a:r>
              <a:rPr lang="en-US" sz="1600" dirty="0" smtClean="0">
                <a:solidFill>
                  <a:srgbClr val="3366FF"/>
                </a:solidFill>
              </a:rPr>
              <a:t>lengths </a:t>
            </a:r>
            <a:r>
              <a:rPr lang="en-US" sz="1600" dirty="0">
                <a:solidFill>
                  <a:srgbClr val="3366FF"/>
                </a:solidFill>
              </a:rPr>
              <a:t>in </a:t>
            </a:r>
            <a:r>
              <a:rPr lang="en-US" sz="1600" dirty="0" smtClean="0">
                <a:solidFill>
                  <a:srgbClr val="3366FF"/>
                </a:solidFill>
              </a:rPr>
              <a:t>AWAKE </a:t>
            </a:r>
            <a:r>
              <a:rPr lang="en-US" sz="1600" dirty="0">
                <a:solidFill>
                  <a:srgbClr val="3366FF"/>
                </a:solidFill>
              </a:rPr>
              <a:t>and CLIC </a:t>
            </a:r>
            <a:endParaRPr lang="en-US" sz="1600" dirty="0" smtClean="0">
              <a:solidFill>
                <a:srgbClr val="3366FF"/>
              </a:solidFill>
            </a:endParaRPr>
          </a:p>
          <a:p>
            <a:pPr marL="1257300" lvl="2" indent="-342900" algn="l" eaLnBrk="1" fontAlgn="auto" hangingPunct="1">
              <a:spcAft>
                <a:spcPts val="0"/>
              </a:spcAft>
              <a:buFont typeface="Courier New"/>
              <a:buChar char="o"/>
              <a:defRPr/>
            </a:pPr>
            <a:r>
              <a:rPr lang="en-US" sz="1600" dirty="0" smtClean="0">
                <a:solidFill>
                  <a:srgbClr val="3366FF"/>
                </a:solidFill>
              </a:rPr>
              <a:t>Longitudinal </a:t>
            </a:r>
            <a:r>
              <a:rPr lang="en-US" sz="1600" dirty="0">
                <a:solidFill>
                  <a:srgbClr val="3366FF"/>
                </a:solidFill>
              </a:rPr>
              <a:t>tomography in </a:t>
            </a:r>
            <a:r>
              <a:rPr lang="en-US" sz="1600" dirty="0" smtClean="0">
                <a:solidFill>
                  <a:srgbClr val="3366FF"/>
                </a:solidFill>
              </a:rPr>
              <a:t>LHC (picosecond range)</a:t>
            </a:r>
            <a:endParaRPr lang="en-US" sz="1600" dirty="0">
              <a:solidFill>
                <a:srgbClr val="3366FF"/>
              </a:solidFill>
            </a:endParaRPr>
          </a:p>
          <a:p>
            <a:pPr marL="1257300" lvl="2" indent="-342900" algn="l" eaLnBrk="1" fontAlgn="auto" hangingPunct="1">
              <a:spcAft>
                <a:spcPts val="0"/>
              </a:spcAft>
              <a:buFont typeface="Courier New"/>
              <a:buChar char="o"/>
              <a:defRPr/>
            </a:pPr>
            <a:r>
              <a:rPr lang="en-US" sz="1600" dirty="0">
                <a:solidFill>
                  <a:srgbClr val="3366FF"/>
                </a:solidFill>
              </a:rPr>
              <a:t>Fast transverse beam position monitors (HL-LHC Crab cavities and transverse beam Instability diagnostics</a:t>
            </a:r>
            <a:r>
              <a:rPr lang="en-US" sz="1600" dirty="0" smtClean="0">
                <a:solidFill>
                  <a:srgbClr val="3366FF"/>
                </a:solidFill>
              </a:rPr>
              <a:t>)</a:t>
            </a:r>
            <a:endParaRPr lang="en-US" sz="1600" dirty="0" smtClean="0"/>
          </a:p>
        </p:txBody>
      </p:sp>
      <p:sp>
        <p:nvSpPr>
          <p:cNvPr id="6" name="Title 3"/>
          <p:cNvSpPr txBox="1">
            <a:spLocks/>
          </p:cNvSpPr>
          <p:nvPr/>
        </p:nvSpPr>
        <p:spPr bwMode="auto">
          <a:xfrm>
            <a:off x="615798" y="85413"/>
            <a:ext cx="7772400" cy="549770"/>
          </a:xfrm>
          <a:prstGeom prst="rect">
            <a:avLst/>
          </a:prstGeom>
          <a:noFill/>
          <a:ln w="9525">
            <a:noFill/>
            <a:miter lim="800000"/>
            <a:headEnd/>
            <a:tailEnd/>
          </a:ln>
          <a:effectLst>
            <a:outerShdw blurRad="50800" dist="38100" dir="2700000">
              <a:srgbClr val="000000">
                <a:alpha val="43000"/>
              </a:srgbClr>
            </a:outerShdw>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kern="1200">
                <a:solidFill>
                  <a:srgbClr val="00187E"/>
                </a:solidFill>
                <a:latin typeface="Century Gothic"/>
                <a:ea typeface="ＭＳ Ｐゴシック" charset="-128"/>
                <a:cs typeface="Century Gothic"/>
              </a:defRPr>
            </a:lvl1pPr>
            <a:lvl2pPr algn="ctr" rtl="0" eaLnBrk="0" fontAlgn="base" hangingPunct="0">
              <a:spcBef>
                <a:spcPct val="0"/>
              </a:spcBef>
              <a:spcAft>
                <a:spcPct val="0"/>
              </a:spcAft>
              <a:defRPr sz="2400">
                <a:solidFill>
                  <a:srgbClr val="C00000"/>
                </a:solidFill>
                <a:latin typeface="Calibri" pitchFamily="34" charset="0"/>
                <a:ea typeface="ＭＳ Ｐゴシック" charset="-128"/>
              </a:defRPr>
            </a:lvl2pPr>
            <a:lvl3pPr algn="ctr" rtl="0" eaLnBrk="0" fontAlgn="base" hangingPunct="0">
              <a:spcBef>
                <a:spcPct val="0"/>
              </a:spcBef>
              <a:spcAft>
                <a:spcPct val="0"/>
              </a:spcAft>
              <a:defRPr sz="2400">
                <a:solidFill>
                  <a:srgbClr val="C00000"/>
                </a:solidFill>
                <a:latin typeface="Calibri" pitchFamily="34" charset="0"/>
                <a:ea typeface="ＭＳ Ｐゴシック" charset="-128"/>
              </a:defRPr>
            </a:lvl3pPr>
            <a:lvl4pPr algn="ctr" rtl="0" eaLnBrk="0" fontAlgn="base" hangingPunct="0">
              <a:spcBef>
                <a:spcPct val="0"/>
              </a:spcBef>
              <a:spcAft>
                <a:spcPct val="0"/>
              </a:spcAft>
              <a:defRPr sz="2400">
                <a:solidFill>
                  <a:srgbClr val="C00000"/>
                </a:solidFill>
                <a:latin typeface="Calibri" pitchFamily="34" charset="0"/>
                <a:ea typeface="ＭＳ Ｐゴシック" charset="-128"/>
              </a:defRPr>
            </a:lvl4pPr>
            <a:lvl5pPr algn="ctr" rtl="0" eaLnBrk="0" fontAlgn="base" hangingPunct="0">
              <a:spcBef>
                <a:spcPct val="0"/>
              </a:spcBef>
              <a:spcAft>
                <a:spcPct val="0"/>
              </a:spcAft>
              <a:defRPr sz="2400">
                <a:solidFill>
                  <a:srgbClr val="C00000"/>
                </a:solidFill>
                <a:latin typeface="Calibri" pitchFamily="34" charset="0"/>
                <a:ea typeface="ＭＳ Ｐゴシック" charset="-128"/>
              </a:defRPr>
            </a:lvl5pPr>
            <a:lvl6pPr marL="457200" algn="ctr" rtl="0" fontAlgn="base">
              <a:spcBef>
                <a:spcPct val="0"/>
              </a:spcBef>
              <a:spcAft>
                <a:spcPct val="0"/>
              </a:spcAft>
              <a:defRPr sz="2400">
                <a:solidFill>
                  <a:srgbClr val="C00000"/>
                </a:solidFill>
                <a:latin typeface="Georgia" pitchFamily="18" charset="0"/>
                <a:ea typeface="ＭＳ Ｐゴシック" charset="-128"/>
              </a:defRPr>
            </a:lvl6pPr>
            <a:lvl7pPr marL="914400" algn="ctr" rtl="0" fontAlgn="base">
              <a:spcBef>
                <a:spcPct val="0"/>
              </a:spcBef>
              <a:spcAft>
                <a:spcPct val="0"/>
              </a:spcAft>
              <a:defRPr sz="2400">
                <a:solidFill>
                  <a:srgbClr val="C00000"/>
                </a:solidFill>
                <a:latin typeface="Georgia" pitchFamily="18" charset="0"/>
                <a:ea typeface="ＭＳ Ｐゴシック" charset="-128"/>
              </a:defRPr>
            </a:lvl7pPr>
            <a:lvl8pPr marL="1371600" algn="ctr" rtl="0" fontAlgn="base">
              <a:spcBef>
                <a:spcPct val="0"/>
              </a:spcBef>
              <a:spcAft>
                <a:spcPct val="0"/>
              </a:spcAft>
              <a:defRPr sz="2400">
                <a:solidFill>
                  <a:srgbClr val="C00000"/>
                </a:solidFill>
                <a:latin typeface="Georgia" pitchFamily="18" charset="0"/>
                <a:ea typeface="ＭＳ Ｐゴシック" charset="-128"/>
              </a:defRPr>
            </a:lvl8pPr>
            <a:lvl9pPr marL="1828800" algn="ctr" rtl="0" fontAlgn="base">
              <a:spcBef>
                <a:spcPct val="0"/>
              </a:spcBef>
              <a:spcAft>
                <a:spcPct val="0"/>
              </a:spcAft>
              <a:defRPr sz="2400">
                <a:solidFill>
                  <a:srgbClr val="C00000"/>
                </a:solidFill>
                <a:latin typeface="Georgia" pitchFamily="18" charset="0"/>
                <a:ea typeface="ＭＳ Ｐゴシック" charset="-128"/>
              </a:defRPr>
            </a:lvl9pPr>
          </a:lstStyle>
          <a:p>
            <a:r>
              <a:rPr lang="en-US" sz="2800" dirty="0" smtClean="0"/>
              <a:t>What for</a:t>
            </a:r>
            <a:endParaRPr lang="en-US" sz="2800" dirty="0"/>
          </a:p>
        </p:txBody>
      </p:sp>
      <p:sp>
        <p:nvSpPr>
          <p:cNvPr id="2" name="TextBox 1"/>
          <p:cNvSpPr txBox="1"/>
          <p:nvPr/>
        </p:nvSpPr>
        <p:spPr>
          <a:xfrm>
            <a:off x="5706588" y="1889572"/>
            <a:ext cx="3031894" cy="1200329"/>
          </a:xfrm>
          <a:prstGeom prst="rect">
            <a:avLst/>
          </a:prstGeom>
          <a:noFill/>
          <a:ln>
            <a:solidFill>
              <a:schemeClr val="tx1"/>
            </a:solidFill>
          </a:ln>
        </p:spPr>
        <p:txBody>
          <a:bodyPr wrap="square" rtlCol="0">
            <a:spAutoFit/>
          </a:bodyPr>
          <a:lstStyle/>
          <a:p>
            <a:r>
              <a:rPr lang="en-US" dirty="0" smtClean="0">
                <a:solidFill>
                  <a:srgbClr val="000000"/>
                </a:solidFill>
              </a:rPr>
              <a:t>A test beam provides system </a:t>
            </a:r>
            <a:r>
              <a:rPr lang="en-US" dirty="0">
                <a:solidFill>
                  <a:srgbClr val="000000"/>
                </a:solidFill>
              </a:rPr>
              <a:t>performance under realistic conditions that are not easily achievable in </a:t>
            </a:r>
            <a:r>
              <a:rPr lang="en-US" dirty="0" smtClean="0">
                <a:solidFill>
                  <a:srgbClr val="000000"/>
                </a:solidFill>
              </a:rPr>
              <a:t>laboratory</a:t>
            </a:r>
            <a:endParaRPr lang="en-US" dirty="0"/>
          </a:p>
        </p:txBody>
      </p:sp>
      <p:sp>
        <p:nvSpPr>
          <p:cNvPr id="9" name="Rectangle 8"/>
          <p:cNvSpPr/>
          <p:nvPr/>
        </p:nvSpPr>
        <p:spPr>
          <a:xfrm>
            <a:off x="226870" y="6185822"/>
            <a:ext cx="8569427" cy="646331"/>
          </a:xfrm>
          <a:prstGeom prst="rect">
            <a:avLst/>
          </a:prstGeom>
          <a:ln>
            <a:solidFill>
              <a:srgbClr val="000000"/>
            </a:solidFill>
          </a:ln>
        </p:spPr>
        <p:txBody>
          <a:bodyPr wrap="square">
            <a:spAutoFit/>
          </a:bodyPr>
          <a:lstStyle/>
          <a:p>
            <a:r>
              <a:rPr lang="en-US" b="1" dirty="0" smtClean="0"/>
              <a:t>Strong </a:t>
            </a:r>
            <a:r>
              <a:rPr lang="en-US" b="1" dirty="0"/>
              <a:t>interest </a:t>
            </a:r>
            <a:r>
              <a:rPr lang="en-US" b="1" dirty="0" smtClean="0"/>
              <a:t>from CERN, outside and within CLIC project. </a:t>
            </a:r>
          </a:p>
          <a:p>
            <a:r>
              <a:rPr lang="en-US" b="1" dirty="0" smtClean="0"/>
              <a:t>Interested institutes: </a:t>
            </a:r>
            <a:r>
              <a:rPr lang="en-US" dirty="0" smtClean="0"/>
              <a:t>CERN, Uppsala University</a:t>
            </a:r>
            <a:endParaRPr lang="en-US" dirty="0"/>
          </a:p>
        </p:txBody>
      </p:sp>
      <p:sp>
        <p:nvSpPr>
          <p:cNvPr id="10" name="Content Placeholder 2"/>
          <p:cNvSpPr txBox="1">
            <a:spLocks/>
          </p:cNvSpPr>
          <p:nvPr/>
        </p:nvSpPr>
        <p:spPr bwMode="auto">
          <a:xfrm>
            <a:off x="5338490" y="725184"/>
            <a:ext cx="3658328" cy="993677"/>
          </a:xfrm>
          <a:prstGeom prst="rect">
            <a:avLst/>
          </a:prstGeom>
          <a:solidFill>
            <a:srgbClr val="DCE6F2"/>
          </a:solidFill>
          <a:ln w="9525">
            <a:noFill/>
            <a:miter lim="800000"/>
            <a:headEnd/>
            <a:tailEnd/>
          </a:ln>
        </p:spPr>
        <p:txBody>
          <a:bodyPr vert="horz" wrap="square" lIns="91440" tIns="45720" rIns="91440" bIns="45720" numCol="1" anchor="t" anchorCtr="0" compatLnSpc="1">
            <a:prstTxWarp prst="textNoShape">
              <a:avLst/>
            </a:prstTxWarp>
          </a:bodyPr>
          <a:lstStyle/>
          <a:p>
            <a:pPr lvl="0" eaLnBrk="0" hangingPunct="0">
              <a:spcBef>
                <a:spcPct val="20000"/>
              </a:spcBef>
              <a:defRPr/>
            </a:pPr>
            <a:r>
              <a:rPr lang="en-US" sz="1400" i="1" dirty="0" smtClean="0">
                <a:solidFill>
                  <a:srgbClr val="2A296C"/>
                </a:solidFill>
                <a:latin typeface="Century Gothic"/>
                <a:cs typeface="Century Gothic"/>
              </a:rPr>
              <a:t>Perspectives for a CALIFES test facility beyond 2016 – R. Corsini, LCWS2014</a:t>
            </a:r>
          </a:p>
          <a:p>
            <a:pPr lvl="0" eaLnBrk="0" hangingPunct="0">
              <a:spcBef>
                <a:spcPct val="20000"/>
              </a:spcBef>
              <a:defRPr/>
            </a:pPr>
            <a:endParaRPr lang="en-US" sz="800" i="1" dirty="0" smtClean="0">
              <a:solidFill>
                <a:srgbClr val="2A296C"/>
              </a:solidFill>
              <a:latin typeface="Century Gothic"/>
              <a:cs typeface="Century Gothic"/>
            </a:endParaRPr>
          </a:p>
          <a:p>
            <a:pPr lvl="0" eaLnBrk="0" hangingPunct="0">
              <a:spcBef>
                <a:spcPct val="20000"/>
              </a:spcBef>
              <a:defRPr/>
            </a:pPr>
            <a:r>
              <a:rPr lang="en-US" sz="1000" i="1" dirty="0" smtClean="0">
                <a:solidFill>
                  <a:srgbClr val="2A296C"/>
                </a:solidFill>
                <a:latin typeface="Century Gothic"/>
                <a:ea typeface="ＭＳ Ｐゴシック" charset="-128"/>
                <a:cs typeface="Century Gothic"/>
                <a:hlinkClick r:id="rId2"/>
              </a:rPr>
              <a:t>http://agenda.linearcollider.org/event/6389/session/18/contribution/115/material/slides/0.pptx</a:t>
            </a:r>
            <a:endParaRPr lang="en-US" sz="1000" i="1" dirty="0" smtClean="0">
              <a:solidFill>
                <a:srgbClr val="2A296C"/>
              </a:solidFill>
              <a:latin typeface="Century Gothic"/>
              <a:ea typeface="ＭＳ Ｐゴシック" charset="-128"/>
              <a:cs typeface="Century Gothic"/>
            </a:endParaRPr>
          </a:p>
          <a:p>
            <a:pPr lvl="0" eaLnBrk="0" hangingPunct="0">
              <a:spcBef>
                <a:spcPct val="20000"/>
              </a:spcBef>
              <a:defRPr/>
            </a:pPr>
            <a:endParaRPr lang="en-US" sz="1000" i="1" dirty="0" smtClean="0">
              <a:solidFill>
                <a:srgbClr val="2A296C"/>
              </a:solidFill>
              <a:latin typeface="Century Gothic"/>
              <a:ea typeface="ＭＳ Ｐゴシック" charset="-128"/>
              <a:cs typeface="Century Gothic"/>
            </a:endParaRPr>
          </a:p>
        </p:txBody>
      </p:sp>
    </p:spTree>
    <p:extLst>
      <p:ext uri="{BB962C8B-B14F-4D97-AF65-F5344CB8AC3E}">
        <p14:creationId xmlns:p14="http://schemas.microsoft.com/office/powerpoint/2010/main" val="367345987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85946"/>
            <a:ext cx="8229600" cy="1143000"/>
          </a:xfrm>
        </p:spPr>
        <p:txBody>
          <a:bodyPr/>
          <a:lstStyle/>
          <a:p>
            <a:r>
              <a:rPr lang="en-US" dirty="0" smtClean="0"/>
              <a:t>R&amp;D: Impedance studies</a:t>
            </a:r>
            <a:endParaRPr lang="en-US" dirty="0"/>
          </a:p>
        </p:txBody>
      </p:sp>
      <p:sp>
        <p:nvSpPr>
          <p:cNvPr id="3" name="Slide Number Placeholder 2"/>
          <p:cNvSpPr>
            <a:spLocks noGrp="1"/>
          </p:cNvSpPr>
          <p:nvPr>
            <p:ph type="sldNum" sz="quarter" idx="12"/>
          </p:nvPr>
        </p:nvSpPr>
        <p:spPr/>
        <p:txBody>
          <a:bodyPr/>
          <a:lstStyle/>
          <a:p>
            <a:fld id="{1DD22D83-493F-FB42-BDE4-83E3C1BB8B79}" type="slidenum">
              <a:rPr lang="en-US" smtClean="0"/>
              <a:t>9</a:t>
            </a:fld>
            <a:endParaRPr lang="en-US"/>
          </a:p>
        </p:txBody>
      </p:sp>
    </p:spTree>
    <p:extLst>
      <p:ext uri="{BB962C8B-B14F-4D97-AF65-F5344CB8AC3E}">
        <p14:creationId xmlns:p14="http://schemas.microsoft.com/office/powerpoint/2010/main" val="154595804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2060</TotalTime>
  <Words>2312</Words>
  <Application>Microsoft Macintosh PowerPoint</Application>
  <PresentationFormat>On-screen Show (4:3)</PresentationFormat>
  <Paragraphs>224</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CALIFES beyond 2016: status</vt:lpstr>
      <vt:lpstr>Background</vt:lpstr>
      <vt:lpstr>PowerPoint Presentation</vt:lpstr>
      <vt:lpstr>CALIFES parameters</vt:lpstr>
      <vt:lpstr>General motivations to keep CALIFES</vt:lpstr>
      <vt:lpstr>R&amp;D: Beam Diagnostics</vt:lpstr>
      <vt:lpstr>CALIFES for diagnostics R&amp;D - Why</vt:lpstr>
      <vt:lpstr>PowerPoint Presentation</vt:lpstr>
      <vt:lpstr>R&amp;D: Impedance studies</vt:lpstr>
      <vt:lpstr>Impedance measurements - Context</vt:lpstr>
      <vt:lpstr>PowerPoint Presentation</vt:lpstr>
      <vt:lpstr>R&amp;D: X-band FEL development</vt:lpstr>
      <vt:lpstr>PowerPoint Presentation</vt:lpstr>
      <vt:lpstr>Development for X-band FEL</vt:lpstr>
      <vt:lpstr>PowerPoint Presentation</vt:lpstr>
      <vt:lpstr>Institutes expressing interest</vt:lpstr>
      <vt:lpstr>R&amp;D: PWFA</vt:lpstr>
      <vt:lpstr>PWFA research</vt:lpstr>
      <vt:lpstr>CALIFES: complementary PWFA</vt:lpstr>
      <vt:lpstr>R&amp;D: ESA / Irradiation test facility</vt:lpstr>
      <vt:lpstr>ESA-CERN irradiation tests</vt:lpstr>
      <vt:lpstr>First CALIFES beam tests  successfully concluded (2015)</vt:lpstr>
      <vt:lpstr>Personal final remarks (Univ. of Oslo)</vt:lpstr>
      <vt:lpstr>Plan forward</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 A</dc:creator>
  <cp:lastModifiedBy>E A</cp:lastModifiedBy>
  <cp:revision>457</cp:revision>
  <dcterms:created xsi:type="dcterms:W3CDTF">2015-03-08T14:01:21Z</dcterms:created>
  <dcterms:modified xsi:type="dcterms:W3CDTF">2016-01-22T09:01:21Z</dcterms:modified>
</cp:coreProperties>
</file>