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772" r:id="rId2"/>
    <p:sldId id="793" r:id="rId3"/>
    <p:sldId id="765" r:id="rId4"/>
    <p:sldId id="766" r:id="rId5"/>
    <p:sldId id="794" r:id="rId6"/>
    <p:sldId id="790" r:id="rId7"/>
    <p:sldId id="801" r:id="rId8"/>
    <p:sldId id="805" r:id="rId9"/>
    <p:sldId id="800" r:id="rId10"/>
    <p:sldId id="803" r:id="rId11"/>
    <p:sldId id="786" r:id="rId12"/>
    <p:sldId id="788" r:id="rId13"/>
    <p:sldId id="785" r:id="rId14"/>
    <p:sldId id="784" r:id="rId15"/>
    <p:sldId id="767" r:id="rId16"/>
    <p:sldId id="779" r:id="rId17"/>
    <p:sldId id="782" r:id="rId18"/>
    <p:sldId id="780" r:id="rId19"/>
    <p:sldId id="781" r:id="rId20"/>
    <p:sldId id="774" r:id="rId21"/>
    <p:sldId id="776" r:id="rId22"/>
    <p:sldId id="783" r:id="rId23"/>
    <p:sldId id="807" r:id="rId24"/>
    <p:sldId id="802" r:id="rId25"/>
    <p:sldId id="806" r:id="rId2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-111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-111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-111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-111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-11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-11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-11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-11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-111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0"/>
    <a:srgbClr val="C00000"/>
    <a:srgbClr val="00B050"/>
    <a:srgbClr val="E46C0A"/>
    <a:srgbClr val="F2F2F2"/>
    <a:srgbClr val="007091"/>
    <a:srgbClr val="558ED5"/>
    <a:srgbClr val="11009A"/>
    <a:srgbClr val="330099"/>
    <a:srgbClr val="2A29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93" autoAdjust="0"/>
    <p:restoredTop sz="99213" autoAdjust="0"/>
  </p:normalViewPr>
  <p:slideViewPr>
    <p:cSldViewPr>
      <p:cViewPr varScale="1">
        <p:scale>
          <a:sx n="127" d="100"/>
          <a:sy n="127" d="100"/>
        </p:scale>
        <p:origin x="-52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85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38405" cy="384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notesMaster" Target="notesMasters/notesMaster1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F8BBAE2D-C797-482C-A629-C0A1885DBCA9}" type="datetime1">
              <a:rPr lang="en-US"/>
              <a:pPr/>
              <a:t>19/01/16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21C839BE-13CA-490D-A07C-DD02769832B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4340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29B0BE-3ECB-4792-B41D-B057F04653BF}" type="datetime1">
              <a:rPr lang="en-US"/>
              <a:pPr/>
              <a:t>19/01/16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938" y="635000"/>
            <a:ext cx="8123237" cy="5715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40E2296-77CA-4974-8B65-7B17181F8B2B}" type="datetime1">
              <a:rPr lang="en-US"/>
              <a:pPr/>
              <a:t>19/01/16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553200"/>
            <a:ext cx="2133600" cy="30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latin typeface="Georgia" pitchFamily="18" charset="0"/>
              </a:defRPr>
            </a:lvl1pPr>
          </a:lstStyle>
          <a:p>
            <a:fld id="{442E8DCD-674A-4F0A-9D29-4F2300ED39C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ACBB93D-B25D-44F7-A360-DBF976F3827E}" type="datetime1">
              <a:rPr lang="en-US"/>
              <a:pPr/>
              <a:t>19/01/16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553200"/>
            <a:ext cx="2133600" cy="30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latin typeface="Georgia" pitchFamily="18" charset="0"/>
              </a:defRPr>
            </a:lvl1pPr>
          </a:lstStyle>
          <a:p>
            <a:fld id="{35C31D51-7946-402C-A667-D9FCD6A3B67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123237" cy="5715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686800" cy="53340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7F7F7F"/>
                </a:solidFill>
              </a:defRPr>
            </a:lvl1pPr>
          </a:lstStyle>
          <a:p>
            <a:fld id="{9AD86C12-6CF6-4BB5-8D62-12367F500881}" type="datetime1">
              <a:rPr lang="en-US"/>
              <a:pPr/>
              <a:t>19/01/16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142B409-8954-48E8-9375-D69DE485C6BB}" type="datetime1">
              <a:rPr lang="en-US"/>
              <a:pPr/>
              <a:t>19/01/16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553200"/>
            <a:ext cx="2133600" cy="30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latin typeface="Georgia" pitchFamily="18" charset="0"/>
              </a:defRPr>
            </a:lvl1pPr>
          </a:lstStyle>
          <a:p>
            <a:fld id="{27C02AE7-F4DC-41F1-A795-EFAB2A02BC5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938" y="635000"/>
            <a:ext cx="8123237" cy="5715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4B11E4-E8BE-47D3-8B21-3D4DF8DC73F1}" type="datetime1">
              <a:rPr lang="en-US"/>
              <a:pPr/>
              <a:t>19/01/16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10400" y="6553200"/>
            <a:ext cx="2133600" cy="30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latin typeface="Georgia" pitchFamily="18" charset="0"/>
              </a:defRPr>
            </a:lvl1pPr>
          </a:lstStyle>
          <a:p>
            <a:fld id="{02DE38E7-83AC-4C74-B4EA-6F2B8D4C9A5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938" y="635000"/>
            <a:ext cx="8123237" cy="5715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56ADEF6-D558-4088-8598-142C160A5D25}" type="datetime1">
              <a:rPr lang="en-US"/>
              <a:pPr/>
              <a:t>19/01/16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010400" y="6553200"/>
            <a:ext cx="2133600" cy="30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latin typeface="Georgia" pitchFamily="18" charset="0"/>
              </a:defRPr>
            </a:lvl1pPr>
          </a:lstStyle>
          <a:p>
            <a:fld id="{5660EB87-1649-4F86-B355-9747252F1D6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938" y="635000"/>
            <a:ext cx="8123237" cy="5715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2CF37CC-0FB3-4522-AA6A-252E96FD2E6D}" type="datetime1">
              <a:rPr lang="en-US"/>
              <a:pPr/>
              <a:t>19/01/16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10400" y="6553200"/>
            <a:ext cx="2133600" cy="30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latin typeface="Georgia" pitchFamily="18" charset="0"/>
              </a:defRPr>
            </a:lvl1pPr>
          </a:lstStyle>
          <a:p>
            <a:fld id="{76C51A7B-F402-487C-B431-5AA9D37588A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F48C13B-F499-49ED-AF72-9C77F539EDE9}" type="datetime1">
              <a:rPr lang="en-US"/>
              <a:pPr/>
              <a:t>19/01/16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10400" y="6553200"/>
            <a:ext cx="2133600" cy="30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latin typeface="Georgia" pitchFamily="18" charset="0"/>
              </a:defRPr>
            </a:lvl1pPr>
          </a:lstStyle>
          <a:p>
            <a:fld id="{2BCC832F-454A-4740-A8B9-4FC154EA021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CB83294-12DB-41EC-BD77-BA8B0D1A794A}" type="datetime1">
              <a:rPr lang="en-US"/>
              <a:pPr/>
              <a:t>19/01/16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10400" y="6553200"/>
            <a:ext cx="2133600" cy="30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latin typeface="Georgia" pitchFamily="18" charset="0"/>
              </a:defRPr>
            </a:lvl1pPr>
          </a:lstStyle>
          <a:p>
            <a:fld id="{9546704F-C0B2-4955-9816-FCB3424E47D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2A5540-6093-4FAB-AA33-5DB38C3A712C}" type="datetime1">
              <a:rPr lang="en-US"/>
              <a:pPr/>
              <a:t>19/01/16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10400" y="6553200"/>
            <a:ext cx="2133600" cy="30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latin typeface="Georgia" pitchFamily="18" charset="0"/>
              </a:defRPr>
            </a:lvl1pPr>
          </a:lstStyle>
          <a:p>
            <a:fld id="{C9FAA2DD-93F8-428A-BE83-03A0CC71278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905000"/>
            <a:ext cx="8229600" cy="422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53200"/>
            <a:ext cx="289560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8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8758238" y="6578600"/>
            <a:ext cx="385762" cy="279400"/>
          </a:xfrm>
          <a:prstGeom prst="rect">
            <a:avLst/>
          </a:prstGeom>
        </p:spPr>
        <p:txBody>
          <a:bodyPr/>
          <a:lstStyle/>
          <a:p>
            <a:pPr algn="ctr"/>
            <a:fld id="{40879704-8717-4D7B-843C-B59F2977B8B9}" type="slidenum">
              <a:rPr lang="en-US" sz="1000">
                <a:solidFill>
                  <a:srgbClr val="7F7F7F"/>
                </a:solidFill>
                <a:latin typeface="Georgia" pitchFamily="18" charset="0"/>
              </a:rPr>
              <a:pPr algn="ctr"/>
              <a:t>‹#›</a:t>
            </a:fld>
            <a:endParaRPr lang="en-US" sz="1000">
              <a:solidFill>
                <a:srgbClr val="7F7F7F"/>
              </a:solidFill>
              <a:latin typeface="Georgia" pitchFamily="18" charset="0"/>
            </a:endParaRPr>
          </a:p>
        </p:txBody>
      </p:sp>
      <p:sp>
        <p:nvSpPr>
          <p:cNvPr id="18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553200"/>
            <a:ext cx="2133600" cy="3048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800">
                <a:solidFill>
                  <a:srgbClr val="898989"/>
                </a:solidFill>
                <a:latin typeface="Georgia" pitchFamily="18" charset="0"/>
              </a:defRPr>
            </a:lvl1pPr>
          </a:lstStyle>
          <a:p>
            <a:fld id="{718FDCB3-2C74-4182-99CC-5D7FBB7ED07C}" type="datetime1">
              <a:rPr lang="en-US"/>
              <a:pPr/>
              <a:t>19/01/16</a:t>
            </a:fld>
            <a:endParaRPr lang="en-US" dirty="0"/>
          </a:p>
        </p:txBody>
      </p:sp>
      <p:sp>
        <p:nvSpPr>
          <p:cNvPr id="1033" name="Title Placeholder 1"/>
          <p:cNvSpPr>
            <a:spLocks noGrp="1"/>
          </p:cNvSpPr>
          <p:nvPr>
            <p:ph type="title"/>
          </p:nvPr>
        </p:nvSpPr>
        <p:spPr bwMode="auto">
          <a:xfrm>
            <a:off x="0" y="356600"/>
            <a:ext cx="9144000" cy="499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cxnSp>
        <p:nvCxnSpPr>
          <p:cNvPr id="12" name="Straight Connector 11"/>
          <p:cNvCxnSpPr>
            <a:cxnSpLocks noChangeShapeType="1"/>
            <a:stCxn id="15" idx="1"/>
          </p:cNvCxnSpPr>
          <p:nvPr userDrawn="1"/>
        </p:nvCxnSpPr>
        <p:spPr bwMode="auto">
          <a:xfrm flipH="1">
            <a:off x="1691625" y="304800"/>
            <a:ext cx="6842776" cy="13395"/>
          </a:xfrm>
          <a:prstGeom prst="line">
            <a:avLst/>
          </a:prstGeom>
          <a:noFill/>
          <a:ln w="9525">
            <a:solidFill>
              <a:srgbClr val="00009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17" name="Rectangle 2"/>
          <p:cNvSpPr txBox="1">
            <a:spLocks noChangeArrowheads="1"/>
          </p:cNvSpPr>
          <p:nvPr userDrawn="1"/>
        </p:nvSpPr>
        <p:spPr bwMode="auto">
          <a:xfrm>
            <a:off x="1691625" y="15954"/>
            <a:ext cx="4992650" cy="279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l" defTabSz="457200" fontAlgn="auto">
              <a:spcAft>
                <a:spcPts val="0"/>
              </a:spcAft>
              <a:defRPr/>
            </a:pPr>
            <a:r>
              <a:rPr lang="fr-FR" sz="1000" dirty="0" smtClean="0">
                <a:solidFill>
                  <a:srgbClr val="00187E"/>
                </a:solidFill>
                <a:latin typeface="Century Gothic"/>
                <a:ea typeface="+mj-ea"/>
                <a:cs typeface="Century Gothic"/>
              </a:rPr>
              <a:t>R. Corsini –</a:t>
            </a:r>
            <a:r>
              <a:rPr lang="en-US" sz="1000" dirty="0" smtClean="0">
                <a:solidFill>
                  <a:srgbClr val="00187E"/>
                </a:solidFill>
                <a:latin typeface="Century Gothic"/>
                <a:ea typeface="+mj-ea"/>
                <a:cs typeface="Century Gothic"/>
              </a:rPr>
              <a:t> </a:t>
            </a:r>
            <a:r>
              <a:rPr lang="en-US" sz="1000" dirty="0" smtClean="0">
                <a:solidFill>
                  <a:srgbClr val="00187E"/>
                </a:solidFill>
                <a:latin typeface="Century Gothic"/>
                <a:ea typeface="+mj-ea"/>
                <a:cs typeface="Century Gothic"/>
              </a:rPr>
              <a:t>CLIC plans for the next European strategy update, and beyond</a:t>
            </a:r>
            <a:endParaRPr lang="fr-FR" sz="1000" dirty="0">
              <a:solidFill>
                <a:srgbClr val="00187E"/>
              </a:solidFill>
              <a:latin typeface="Century Gothic"/>
              <a:ea typeface="+mj-ea"/>
              <a:cs typeface="Century Gothic"/>
            </a:endParaRPr>
          </a:p>
        </p:txBody>
      </p:sp>
      <p:pic>
        <p:nvPicPr>
          <p:cNvPr id="15" name="Picture 14" descr="CLIC-Logo-Color.jp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8534401" y="0"/>
            <a:ext cx="609599" cy="609599"/>
          </a:xfrm>
          <a:prstGeom prst="rect">
            <a:avLst/>
          </a:prstGeom>
        </p:spPr>
      </p:pic>
      <p:pic>
        <p:nvPicPr>
          <p:cNvPr id="3" name="Picture 2" descr="Screen Shot 2016-01-19 at 14.14.02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10" y="49360"/>
            <a:ext cx="1617427" cy="34564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kern="1200">
          <a:solidFill>
            <a:srgbClr val="000090"/>
          </a:solidFill>
          <a:latin typeface="Century Gothic"/>
          <a:ea typeface="ＭＳ Ｐゴシック" charset="-128"/>
          <a:cs typeface="Century Gothic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C00000"/>
          </a:solidFill>
          <a:latin typeface="Calibri" pitchFamily="34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C00000"/>
          </a:solidFill>
          <a:latin typeface="Calibri" pitchFamily="34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C00000"/>
          </a:solidFill>
          <a:latin typeface="Calibri" pitchFamily="34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C00000"/>
          </a:solidFill>
          <a:latin typeface="Calibri" pitchFamily="34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2400">
          <a:solidFill>
            <a:srgbClr val="C00000"/>
          </a:solidFill>
          <a:latin typeface="Georgia" pitchFamily="18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2400">
          <a:solidFill>
            <a:srgbClr val="C00000"/>
          </a:solidFill>
          <a:latin typeface="Georgia" pitchFamily="18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2400">
          <a:solidFill>
            <a:srgbClr val="C00000"/>
          </a:solidFill>
          <a:latin typeface="Georgia" pitchFamily="18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2400">
          <a:solidFill>
            <a:srgbClr val="C00000"/>
          </a:solidFill>
          <a:latin typeface="Georgia" pitchFamily="18" charset="0"/>
          <a:ea typeface="ＭＳ Ｐゴシック" charset="-128"/>
        </a:defRPr>
      </a:lvl9pPr>
    </p:titleStyle>
    <p:bodyStyle>
      <a:lvl1pPr marL="179388" indent="-179388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1800" kern="1200">
          <a:solidFill>
            <a:schemeClr val="tx1"/>
          </a:solidFill>
          <a:latin typeface="Century Gothic"/>
          <a:ea typeface="ＭＳ Ｐゴシック" charset="-128"/>
          <a:cs typeface="Century Gothic"/>
        </a:defRPr>
      </a:lvl1pPr>
      <a:lvl2pPr marL="450850" indent="-1778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1600" kern="1200">
          <a:solidFill>
            <a:srgbClr val="000000"/>
          </a:solidFill>
          <a:latin typeface="Century Gothic"/>
          <a:ea typeface="ＭＳ Ｐゴシック" charset="-128"/>
          <a:cs typeface="Century Gothic"/>
        </a:defRPr>
      </a:lvl2pPr>
      <a:lvl3pPr marL="714375" indent="-1778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1600" kern="1200">
          <a:solidFill>
            <a:srgbClr val="000000"/>
          </a:solidFill>
          <a:latin typeface="Century Gothic"/>
          <a:ea typeface="ＭＳ Ｐゴシック" charset="-128"/>
          <a:cs typeface="Century Gothic"/>
        </a:defRPr>
      </a:lvl3pPr>
      <a:lvl4pPr marL="893763" indent="-179388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1400" kern="1200">
          <a:solidFill>
            <a:srgbClr val="000000"/>
          </a:solidFill>
          <a:latin typeface="Century Gothic"/>
          <a:ea typeface="ＭＳ Ｐゴシック" charset="-128"/>
          <a:cs typeface="Century Gothic"/>
        </a:defRPr>
      </a:lvl4pPr>
      <a:lvl5pPr marL="1166813" indent="-179388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1400" kern="1200">
          <a:solidFill>
            <a:srgbClr val="000000"/>
          </a:solidFill>
          <a:latin typeface="Century Gothic"/>
          <a:ea typeface="ＭＳ Ｐゴシック" charset="-128"/>
          <a:cs typeface="Century Gothic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4" Type="http://schemas.openxmlformats.org/officeDocument/2006/relationships/image" Target="../media/image38.png"/><Relationship Id="rId5" Type="http://schemas.openxmlformats.org/officeDocument/2006/relationships/image" Target="../media/image39.png"/><Relationship Id="rId6" Type="http://schemas.openxmlformats.org/officeDocument/2006/relationships/image" Target="../media/image40.png"/><Relationship Id="rId7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4" Type="http://schemas.openxmlformats.org/officeDocument/2006/relationships/image" Target="../media/image44.png"/><Relationship Id="rId5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4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4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emf"/><Relationship Id="rId3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6" Type="http://schemas.openxmlformats.org/officeDocument/2006/relationships/image" Target="../media/image15.png"/><Relationship Id="rId7" Type="http://schemas.openxmlformats.org/officeDocument/2006/relationships/image" Target="../media/image16.png"/><Relationship Id="rId8" Type="http://schemas.openxmlformats.org/officeDocument/2006/relationships/image" Target="../media/image17.png"/><Relationship Id="rId9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12.png"/><Relationship Id="rId5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jpeg"/><Relationship Id="rId5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4" Type="http://schemas.openxmlformats.org/officeDocument/2006/relationships/image" Target="../media/image31.jpg"/><Relationship Id="rId5" Type="http://schemas.openxmlformats.org/officeDocument/2006/relationships/image" Target="../media/image32.png"/><Relationship Id="rId6" Type="http://schemas.openxmlformats.org/officeDocument/2006/relationships/image" Target="../media/image33.png"/><Relationship Id="rId7" Type="http://schemas.openxmlformats.org/officeDocument/2006/relationships/image" Target="../media/image34.png"/><Relationship Id="rId8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54690" y="1892800"/>
            <a:ext cx="7796214" cy="1958655"/>
          </a:xfrm>
        </p:spPr>
        <p:txBody>
          <a:bodyPr/>
          <a:lstStyle/>
          <a:p>
            <a:r>
              <a:rPr lang="en-US" dirty="0"/>
              <a:t>CLIC plans for the next European strategy update, and </a:t>
            </a:r>
            <a:r>
              <a:rPr lang="en-US" dirty="0" smtClean="0"/>
              <a:t>beyond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1400" dirty="0" smtClean="0"/>
              <a:t>Roberto </a:t>
            </a:r>
            <a:r>
              <a:rPr lang="en-US" sz="1400" dirty="0" smtClean="0"/>
              <a:t>Corsini</a:t>
            </a:r>
            <a:br>
              <a:rPr lang="en-US" sz="1400" dirty="0" smtClean="0"/>
            </a:br>
            <a:r>
              <a:rPr lang="en-US" sz="1400" dirty="0"/>
              <a:t/>
            </a:r>
            <a:br>
              <a:rPr lang="en-US" sz="1400" dirty="0"/>
            </a:br>
            <a:r>
              <a:rPr lang="en-US" sz="1400" dirty="0" smtClean="0"/>
              <a:t>for the CLIC Accelerator Collaboration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0052011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CTF3 Experimental Program 2016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421320" y="4350720"/>
            <a:ext cx="2150679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US" sz="1400" dirty="0">
                <a:solidFill>
                  <a:srgbClr val="000090"/>
                </a:solidFill>
                <a:latin typeface="Century Gothic"/>
                <a:cs typeface="Century Gothic"/>
              </a:rPr>
              <a:t>Drive-beam phase feed-forward </a:t>
            </a:r>
            <a:r>
              <a:rPr lang="en-US" sz="1400" dirty="0" smtClean="0">
                <a:solidFill>
                  <a:srgbClr val="000090"/>
                </a:solidFill>
                <a:latin typeface="Century Gothic"/>
                <a:cs typeface="Century Gothic"/>
              </a:rPr>
              <a:t>tests</a:t>
            </a:r>
            <a:endParaRPr lang="en-US" sz="800" dirty="0">
              <a:solidFill>
                <a:srgbClr val="000090"/>
              </a:solidFill>
              <a:latin typeface="Century Gothic"/>
              <a:cs typeface="Century Gothic"/>
            </a:endParaRPr>
          </a:p>
          <a:p>
            <a:pPr marL="0" lvl="1"/>
            <a:endParaRPr lang="en-US" sz="400" dirty="0">
              <a:solidFill>
                <a:srgbClr val="000090"/>
              </a:solidFill>
              <a:latin typeface="Century Gothic"/>
              <a:cs typeface="Century Gothic"/>
            </a:endParaRPr>
          </a:p>
          <a:p>
            <a:pPr marL="87313" indent="-87313">
              <a:buFont typeface="Arial"/>
              <a:buChar char="•"/>
            </a:pPr>
            <a:r>
              <a:rPr lang="en-US" sz="1200" dirty="0" smtClean="0">
                <a:latin typeface="Century Gothic"/>
                <a:cs typeface="Century Gothic"/>
              </a:rPr>
              <a:t>Increase reproducibility</a:t>
            </a:r>
          </a:p>
          <a:p>
            <a:pPr marL="87313" indent="-87313">
              <a:buFont typeface="Arial"/>
              <a:buChar char="•"/>
            </a:pPr>
            <a:r>
              <a:rPr lang="en-US" sz="1200" dirty="0" smtClean="0">
                <a:latin typeface="Century Gothic"/>
                <a:cs typeface="Century Gothic"/>
              </a:rPr>
              <a:t>Demonstrate </a:t>
            </a:r>
            <a:r>
              <a:rPr lang="en-US" sz="1200" dirty="0">
                <a:latin typeface="Century Gothic"/>
                <a:cs typeface="Century Gothic"/>
              </a:rPr>
              <a:t>factor 10 jitter </a:t>
            </a:r>
            <a:r>
              <a:rPr lang="en-US" sz="1200" dirty="0" smtClean="0">
                <a:latin typeface="Century Gothic"/>
                <a:cs typeface="Century Gothic"/>
              </a:rPr>
              <a:t>reduction</a:t>
            </a:r>
            <a:endParaRPr lang="en-US" sz="1200" dirty="0">
              <a:latin typeface="Century Gothic"/>
              <a:cs typeface="Century Gothic"/>
            </a:endParaRPr>
          </a:p>
        </p:txBody>
      </p:sp>
      <p:pic>
        <p:nvPicPr>
          <p:cNvPr id="6" name="Picture 5" descr="Screen Shot 2016-01-21 at 14.44.4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4580" y="4965200"/>
            <a:ext cx="3092212" cy="1812311"/>
          </a:xfrm>
          <a:prstGeom prst="rect">
            <a:avLst/>
          </a:prstGeom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995925" y="1124700"/>
            <a:ext cx="5069460" cy="1267365"/>
          </a:xfrm>
        </p:spPr>
        <p:txBody>
          <a:bodyPr/>
          <a:lstStyle/>
          <a:p>
            <a:pPr marL="0" lvl="1" indent="0" defTabSz="456515">
              <a:buNone/>
              <a:defRPr/>
            </a:pPr>
            <a:r>
              <a:rPr lang="en-US" sz="1400" dirty="0" smtClean="0">
                <a:solidFill>
                  <a:srgbClr val="000090"/>
                </a:solidFill>
              </a:rPr>
              <a:t>CLIC </a:t>
            </a:r>
            <a:r>
              <a:rPr lang="en-US" sz="1400" dirty="0" smtClean="0">
                <a:solidFill>
                  <a:srgbClr val="000090"/>
                </a:solidFill>
              </a:rPr>
              <a:t>two-beam </a:t>
            </a:r>
            <a:r>
              <a:rPr lang="en-US" sz="1400" dirty="0" smtClean="0">
                <a:solidFill>
                  <a:srgbClr val="000090"/>
                </a:solidFill>
              </a:rPr>
              <a:t>module tests</a:t>
            </a:r>
            <a:endParaRPr lang="en-US" sz="1400" dirty="0">
              <a:solidFill>
                <a:srgbClr val="000090"/>
              </a:solidFill>
            </a:endParaRPr>
          </a:p>
          <a:p>
            <a:r>
              <a:rPr lang="en-US" altLang="en-US" sz="1200" dirty="0" smtClean="0"/>
              <a:t>Power </a:t>
            </a:r>
            <a:r>
              <a:rPr lang="en-US" altLang="en-US" sz="1200" dirty="0" smtClean="0"/>
              <a:t>production, stability </a:t>
            </a:r>
            <a:r>
              <a:rPr lang="en-US" altLang="en-US" sz="1200" dirty="0"/>
              <a:t>+ control of RF profile (beam loading compensation)</a:t>
            </a:r>
          </a:p>
          <a:p>
            <a:r>
              <a:rPr lang="en-US" altLang="en-US" sz="1200" dirty="0" smtClean="0"/>
              <a:t>RF </a:t>
            </a:r>
            <a:r>
              <a:rPr lang="en-US" altLang="en-US" sz="1200" dirty="0"/>
              <a:t>phase/amplitude drifts along </a:t>
            </a:r>
            <a:r>
              <a:rPr lang="en-US" altLang="en-US" sz="1200" dirty="0" smtClean="0"/>
              <a:t>TBL, PETS </a:t>
            </a:r>
            <a:r>
              <a:rPr lang="en-US" altLang="en-US" sz="1200" dirty="0"/>
              <a:t>switching at full </a:t>
            </a:r>
            <a:r>
              <a:rPr lang="en-US" altLang="en-US" sz="1200" dirty="0" smtClean="0"/>
              <a:t>power</a:t>
            </a:r>
          </a:p>
          <a:p>
            <a:r>
              <a:rPr lang="en-US" altLang="en-US" sz="1200" dirty="0" smtClean="0"/>
              <a:t>Alignment tests</a:t>
            </a:r>
            <a:endParaRPr lang="en-US" altLang="en-US" sz="1200" dirty="0"/>
          </a:p>
        </p:txBody>
      </p:sp>
      <p:sp>
        <p:nvSpPr>
          <p:cNvPr id="8" name="Rectangle 7"/>
          <p:cNvSpPr/>
          <p:nvPr/>
        </p:nvSpPr>
        <p:spPr>
          <a:xfrm>
            <a:off x="3151015" y="6002135"/>
            <a:ext cx="299559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US" sz="1400" dirty="0" smtClean="0">
                <a:solidFill>
                  <a:srgbClr val="000090"/>
                </a:solidFill>
                <a:latin typeface="Century Gothic"/>
                <a:cs typeface="Century Gothic"/>
              </a:rPr>
              <a:t>Ongoing instrumentation tests</a:t>
            </a:r>
            <a:endParaRPr lang="en-US" sz="800" dirty="0">
              <a:solidFill>
                <a:srgbClr val="000090"/>
              </a:solidFill>
              <a:latin typeface="Century Gothic"/>
              <a:cs typeface="Century Gothic"/>
            </a:endParaRPr>
          </a:p>
          <a:p>
            <a:pPr marL="0" lvl="1"/>
            <a:endParaRPr lang="en-US" sz="400" dirty="0">
              <a:solidFill>
                <a:srgbClr val="000090"/>
              </a:solidFill>
              <a:latin typeface="Century Gothic"/>
              <a:cs typeface="Century Gothic"/>
            </a:endParaRPr>
          </a:p>
          <a:p>
            <a:pPr marL="87313" indent="-87313">
              <a:buFont typeface="Arial"/>
              <a:buChar char="•"/>
            </a:pPr>
            <a:r>
              <a:rPr lang="en-US" sz="1200" dirty="0" smtClean="0">
                <a:latin typeface="Century Gothic"/>
                <a:cs typeface="Century Gothic"/>
              </a:rPr>
              <a:t>Wake-Field Monitors</a:t>
            </a:r>
          </a:p>
          <a:p>
            <a:pPr marL="87313" indent="-87313">
              <a:buFont typeface="Arial"/>
              <a:buChar char="•"/>
            </a:pPr>
            <a:r>
              <a:rPr lang="en-US" sz="1200" dirty="0" smtClean="0">
                <a:latin typeface="Century Gothic"/>
                <a:cs typeface="Century Gothic"/>
              </a:rPr>
              <a:t>Main and Drive beam BPMs …</a:t>
            </a:r>
          </a:p>
        </p:txBody>
      </p:sp>
      <p:pic>
        <p:nvPicPr>
          <p:cNvPr id="9" name="Picture 8" descr="P101097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830" y="1086295"/>
            <a:ext cx="3840500" cy="2880375"/>
          </a:xfrm>
          <a:prstGeom prst="rect">
            <a:avLst/>
          </a:prstGeom>
        </p:spPr>
      </p:pic>
      <p:pic>
        <p:nvPicPr>
          <p:cNvPr id="14" name="Picture 13" descr="Screen Shot 2016-01-21 at 15.52.1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8935" y="2238445"/>
            <a:ext cx="2324639" cy="1863438"/>
          </a:xfrm>
          <a:prstGeom prst="rect">
            <a:avLst/>
          </a:prstGeom>
        </p:spPr>
      </p:pic>
      <p:sp>
        <p:nvSpPr>
          <p:cNvPr id="15" name="Content Placeholder 2"/>
          <p:cNvSpPr txBox="1">
            <a:spLocks/>
          </p:cNvSpPr>
          <p:nvPr/>
        </p:nvSpPr>
        <p:spPr bwMode="auto">
          <a:xfrm>
            <a:off x="4610405" y="3813050"/>
            <a:ext cx="4415331" cy="96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9388" indent="-1793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Century Gothic"/>
                <a:ea typeface="ＭＳ Ｐゴシック" charset="-128"/>
                <a:cs typeface="Century Gothic"/>
              </a:defRPr>
            </a:lvl1pPr>
            <a:lvl2pPr marL="450850" indent="-177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1600" kern="1200">
                <a:solidFill>
                  <a:srgbClr val="000000"/>
                </a:solidFill>
                <a:latin typeface="Century Gothic"/>
                <a:ea typeface="ＭＳ Ｐゴシック" charset="-128"/>
                <a:cs typeface="Century Gothic"/>
              </a:defRPr>
            </a:lvl2pPr>
            <a:lvl3pPr marL="714375" indent="-177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1600" kern="1200">
                <a:solidFill>
                  <a:srgbClr val="000000"/>
                </a:solidFill>
                <a:latin typeface="Century Gothic"/>
                <a:ea typeface="ＭＳ Ｐゴシック" charset="-128"/>
                <a:cs typeface="Century Gothic"/>
              </a:defRPr>
            </a:lvl3pPr>
            <a:lvl4pPr marL="893763" indent="-1793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1400" kern="1200">
                <a:solidFill>
                  <a:srgbClr val="000000"/>
                </a:solidFill>
                <a:latin typeface="Century Gothic"/>
                <a:ea typeface="ＭＳ Ｐゴシック" charset="-128"/>
                <a:cs typeface="Century Gothic"/>
              </a:defRPr>
            </a:lvl4pPr>
            <a:lvl5pPr marL="1166813" indent="-1793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1400" kern="1200">
                <a:solidFill>
                  <a:srgbClr val="000000"/>
                </a:solidFill>
                <a:latin typeface="Century Gothic"/>
                <a:ea typeface="ＭＳ Ｐゴシック" charset="-128"/>
                <a:cs typeface="Century Gothic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defTabSz="456515">
              <a:buFont typeface="Arial" pitchFamily="34" charset="0"/>
              <a:buNone/>
              <a:defRPr/>
            </a:pPr>
            <a:r>
              <a:rPr lang="en-US" sz="1400" dirty="0" smtClean="0">
                <a:solidFill>
                  <a:srgbClr val="000090"/>
                </a:solidFill>
              </a:rPr>
              <a:t>Drive Beam </a:t>
            </a:r>
          </a:p>
          <a:p>
            <a:pPr marL="171450" lvl="1" indent="-171450" defTabSz="456515">
              <a:defRPr/>
            </a:pPr>
            <a:r>
              <a:rPr lang="en-US" altLang="en-US" sz="1200" dirty="0" smtClean="0"/>
              <a:t>Dispersion free-steering, dispersion matching, orbit control, chromatic corrections, </a:t>
            </a:r>
            <a:r>
              <a:rPr lang="en-US" altLang="en-US" sz="1200" dirty="0" err="1" smtClean="0"/>
              <a:t>emittance</a:t>
            </a:r>
            <a:r>
              <a:rPr lang="en-US" altLang="en-US" sz="1200" dirty="0" smtClean="0"/>
              <a:t>, stability</a:t>
            </a:r>
          </a:p>
          <a:p>
            <a:r>
              <a:rPr lang="en-US" altLang="en-US" sz="1200" dirty="0" smtClean="0"/>
              <a:t>Beam deceleration + optics check in TBL</a:t>
            </a:r>
            <a:endParaRPr lang="en-US" altLang="en-US" sz="1200" dirty="0"/>
          </a:p>
        </p:txBody>
      </p:sp>
      <p:pic>
        <p:nvPicPr>
          <p:cNvPr id="16" name="Picture 15" descr="Screen Shot 2016-01-21 at 15.52.26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1640" y="2545685"/>
            <a:ext cx="995460" cy="186143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347449" y="4734770"/>
            <a:ext cx="576075" cy="1805035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 descr="agfcjehi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021" y="4235505"/>
            <a:ext cx="2272374" cy="2495971"/>
          </a:xfrm>
          <a:prstGeom prst="rect">
            <a:avLst/>
          </a:prstGeom>
        </p:spPr>
      </p:pic>
      <p:pic>
        <p:nvPicPr>
          <p:cNvPr id="21" name="Picture 20" descr="Screen Shot 2016-01-21 at 15.40.00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310" y="5042010"/>
            <a:ext cx="1420985" cy="341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61254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71814"/>
            <a:ext cx="8123237" cy="480685"/>
          </a:xfrm>
        </p:spPr>
        <p:txBody>
          <a:bodyPr/>
          <a:lstStyle/>
          <a:p>
            <a:r>
              <a:rPr lang="en-US" dirty="0" smtClean="0"/>
              <a:t>Discussions on a CALIFES - based facility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2235" y="1316725"/>
            <a:ext cx="8686800" cy="4820730"/>
          </a:xfrm>
        </p:spPr>
        <p:txBody>
          <a:bodyPr/>
          <a:lstStyle/>
          <a:p>
            <a:r>
              <a:rPr lang="en-US" dirty="0" smtClean="0"/>
              <a:t>Keep testing </a:t>
            </a:r>
            <a:r>
              <a:rPr lang="en-US" dirty="0" smtClean="0">
                <a:solidFill>
                  <a:srgbClr val="000090"/>
                </a:solidFill>
              </a:rPr>
              <a:t>CLIC</a:t>
            </a:r>
            <a:r>
              <a:rPr lang="en-US" dirty="0" smtClean="0"/>
              <a:t> components (</a:t>
            </a:r>
            <a:r>
              <a:rPr lang="en-US" dirty="0" smtClean="0">
                <a:solidFill>
                  <a:srgbClr val="000090"/>
                </a:solidFill>
              </a:rPr>
              <a:t>X-band structures, </a:t>
            </a:r>
            <a:r>
              <a:rPr lang="en-US" dirty="0" err="1" smtClean="0">
                <a:solidFill>
                  <a:srgbClr val="000090"/>
                </a:solidFill>
              </a:rPr>
              <a:t>diags</a:t>
            </a:r>
            <a:r>
              <a:rPr lang="en-US" dirty="0" smtClean="0">
                <a:solidFill>
                  <a:srgbClr val="000090"/>
                </a:solidFill>
              </a:rPr>
              <a:t>…</a:t>
            </a:r>
            <a:r>
              <a:rPr lang="en-US" dirty="0" smtClean="0"/>
              <a:t>) with beam</a:t>
            </a:r>
          </a:p>
          <a:p>
            <a:endParaRPr lang="en-US" dirty="0" smtClean="0"/>
          </a:p>
          <a:p>
            <a:r>
              <a:rPr lang="en-US" dirty="0" smtClean="0"/>
              <a:t>Advance </a:t>
            </a:r>
            <a:r>
              <a:rPr lang="en-US" dirty="0"/>
              <a:t>high-gradient e- accelerator R&amp;</a:t>
            </a:r>
            <a:r>
              <a:rPr lang="en-US" dirty="0" smtClean="0"/>
              <a:t>D</a:t>
            </a:r>
          </a:p>
          <a:p>
            <a:endParaRPr lang="en-US" dirty="0" smtClean="0"/>
          </a:p>
          <a:p>
            <a:r>
              <a:rPr lang="en-US" dirty="0"/>
              <a:t>Support strategic partnerships with relevant communities: XFEL, medical, industrial, space</a:t>
            </a:r>
          </a:p>
          <a:p>
            <a:endParaRPr lang="en-US" dirty="0" smtClean="0"/>
          </a:p>
          <a:p>
            <a:r>
              <a:rPr lang="en-US" dirty="0" smtClean="0"/>
              <a:t>Enable instrumentation/equipment </a:t>
            </a:r>
            <a:r>
              <a:rPr lang="en-US" dirty="0"/>
              <a:t>tests </a:t>
            </a:r>
            <a:r>
              <a:rPr lang="en-US" dirty="0" smtClean="0"/>
              <a:t>for consolidating </a:t>
            </a:r>
            <a:r>
              <a:rPr lang="en-US" dirty="0"/>
              <a:t>CERN accelerator complex (</a:t>
            </a:r>
            <a:r>
              <a:rPr lang="en-US" dirty="0" smtClean="0"/>
              <a:t>LHC and injectors)</a:t>
            </a:r>
          </a:p>
          <a:p>
            <a:endParaRPr lang="en-US" dirty="0" smtClean="0"/>
          </a:p>
          <a:p>
            <a:r>
              <a:rPr lang="en-US" dirty="0" smtClean="0"/>
              <a:t>Provide </a:t>
            </a:r>
            <a:r>
              <a:rPr lang="en-US" dirty="0"/>
              <a:t>unique + complementary test facility for CERN’s European (and worldwide) users</a:t>
            </a:r>
          </a:p>
          <a:p>
            <a:endParaRPr lang="en-US" dirty="0" smtClean="0"/>
          </a:p>
          <a:p>
            <a:r>
              <a:rPr lang="en-US" dirty="0" smtClean="0"/>
              <a:t>Maintain </a:t>
            </a:r>
            <a:r>
              <a:rPr lang="en-US" dirty="0"/>
              <a:t>accelerator training facility for next generation of accelerator scientists + engineers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sz="1400" dirty="0" smtClean="0"/>
              <a:t>Re</a:t>
            </a:r>
            <a:r>
              <a:rPr lang="en-US" sz="1400" dirty="0"/>
              <a:t>-use 1/3 CTF3 area; 80% equipment available</a:t>
            </a:r>
          </a:p>
        </p:txBody>
      </p:sp>
    </p:spTree>
    <p:extLst>
      <p:ext uri="{BB962C8B-B14F-4D97-AF65-F5344CB8AC3E}">
        <p14:creationId xmlns:p14="http://schemas.microsoft.com/office/powerpoint/2010/main" val="17666670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260" y="395005"/>
            <a:ext cx="8123237" cy="571500"/>
          </a:xfrm>
        </p:spPr>
        <p:txBody>
          <a:bodyPr/>
          <a:lstStyle/>
          <a:p>
            <a:r>
              <a:rPr lang="en-US" dirty="0" smtClean="0"/>
              <a:t>Proposal of a </a:t>
            </a:r>
            <a:r>
              <a:rPr lang="en-US" sz="3200" dirty="0" smtClean="0"/>
              <a:t>C</a:t>
            </a:r>
            <a:r>
              <a:rPr lang="en-US" dirty="0" smtClean="0"/>
              <a:t>ALIFES-based </a:t>
            </a:r>
            <a:r>
              <a:rPr lang="en-US" sz="3200" dirty="0" smtClean="0"/>
              <a:t>A</a:t>
            </a:r>
            <a:r>
              <a:rPr lang="en-US" dirty="0" smtClean="0"/>
              <a:t>ccelerator </a:t>
            </a:r>
            <a:r>
              <a:rPr lang="en-US" sz="3200" dirty="0" smtClean="0"/>
              <a:t>T</a:t>
            </a:r>
            <a:r>
              <a:rPr lang="en-US" dirty="0" smtClean="0"/>
              <a:t>est </a:t>
            </a:r>
            <a:r>
              <a:rPr lang="en-US" sz="3200" dirty="0" smtClean="0"/>
              <a:t>S</a:t>
            </a:r>
            <a:r>
              <a:rPr lang="en-US" dirty="0" smtClean="0"/>
              <a:t>tand</a:t>
            </a:r>
            <a:endParaRPr lang="en-US" dirty="0"/>
          </a:p>
        </p:txBody>
      </p:sp>
      <p:pic>
        <p:nvPicPr>
          <p:cNvPr id="6" name="Picture 5" descr="RR20100408002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25" y="3083356"/>
            <a:ext cx="5389250" cy="3677776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rgbClr val="000000">
                <a:alpha val="39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Screen Shot 2016-01-20 at 16.45.3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8254" y="1069855"/>
            <a:ext cx="5574913" cy="2844757"/>
          </a:xfrm>
          <a:prstGeom prst="rect">
            <a:avLst/>
          </a:prstGeom>
        </p:spPr>
      </p:pic>
      <p:pic>
        <p:nvPicPr>
          <p:cNvPr id="21" name="Picture 20" descr="Screen Shot 2016-01-20 at 16.56.38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7363" y="4849985"/>
            <a:ext cx="3458255" cy="1862137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36" t="4529" r="17645" b="856"/>
          <a:stretch/>
        </p:blipFill>
        <p:spPr>
          <a:xfrm rot="5400000">
            <a:off x="4081889" y="4994451"/>
            <a:ext cx="1431940" cy="1911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73013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Development </a:t>
            </a:r>
            <a:r>
              <a:rPr lang="en-US" dirty="0" smtClean="0"/>
              <a:t>phase - Main </a:t>
            </a:r>
            <a:r>
              <a:rPr lang="en-US" dirty="0"/>
              <a:t>goals/</a:t>
            </a:r>
            <a:r>
              <a:rPr lang="en-US" dirty="0" smtClean="0"/>
              <a:t>deliverables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2665" y="1316725"/>
            <a:ext cx="8222305" cy="5334000"/>
          </a:xfrm>
        </p:spPr>
        <p:txBody>
          <a:bodyPr/>
          <a:lstStyle/>
          <a:p>
            <a:pPr algn="just"/>
            <a:r>
              <a:rPr lang="en-US" sz="2000" dirty="0" smtClean="0">
                <a:solidFill>
                  <a:srgbClr val="000090"/>
                </a:solidFill>
              </a:rPr>
              <a:t>Concise </a:t>
            </a:r>
            <a:r>
              <a:rPr lang="en-US" sz="2000" dirty="0">
                <a:solidFill>
                  <a:srgbClr val="000090"/>
                </a:solidFill>
              </a:rPr>
              <a:t>project plan document</a:t>
            </a:r>
            <a:r>
              <a:rPr lang="en-US" sz="2000" dirty="0"/>
              <a:t>: </a:t>
            </a:r>
            <a:r>
              <a:rPr lang="en-US" dirty="0"/>
              <a:t>physics, machine parameters, cost, power, site, staging, construction schedule, main technical issues, preparation phase (2019- 2025) summary, detector studies</a:t>
            </a:r>
            <a:r>
              <a:rPr lang="en-US" dirty="0" smtClean="0"/>
              <a:t>.</a:t>
            </a:r>
          </a:p>
          <a:p>
            <a:pPr algn="just"/>
            <a:endParaRPr lang="en-US" sz="1000" dirty="0"/>
          </a:p>
          <a:p>
            <a:pPr algn="just"/>
            <a:r>
              <a:rPr lang="en-US" dirty="0"/>
              <a:t>Comprehensive </a:t>
            </a:r>
            <a:r>
              <a:rPr lang="en-US" sz="2000" dirty="0">
                <a:solidFill>
                  <a:srgbClr val="000090"/>
                </a:solidFill>
              </a:rPr>
              <a:t>physics and detector documentation</a:t>
            </a:r>
            <a:r>
              <a:rPr lang="en-US" dirty="0"/>
              <a:t>: summary papers planned 2015-2018 covering physics topics, detector studies and R&amp;D</a:t>
            </a:r>
            <a:r>
              <a:rPr lang="en-US" dirty="0" smtClean="0"/>
              <a:t>.</a:t>
            </a:r>
          </a:p>
          <a:p>
            <a:pPr algn="just"/>
            <a:endParaRPr lang="en-US" sz="1000" dirty="0"/>
          </a:p>
          <a:p>
            <a:pPr algn="just"/>
            <a:r>
              <a:rPr lang="en-US" dirty="0" smtClean="0"/>
              <a:t>Detailed</a:t>
            </a:r>
            <a:r>
              <a:rPr lang="en-US" dirty="0"/>
              <a:t>, consistent </a:t>
            </a:r>
            <a:r>
              <a:rPr lang="en-US" sz="2000" dirty="0">
                <a:solidFill>
                  <a:srgbClr val="000090"/>
                </a:solidFill>
              </a:rPr>
              <a:t>technical documentation </a:t>
            </a:r>
            <a:r>
              <a:rPr lang="en-US" dirty="0"/>
              <a:t>across project: EDMS/WBS </a:t>
            </a:r>
            <a:r>
              <a:rPr lang="en-US" dirty="0" smtClean="0"/>
              <a:t>based.</a:t>
            </a:r>
          </a:p>
          <a:p>
            <a:pPr algn="just"/>
            <a:endParaRPr lang="en-US" sz="1000" dirty="0"/>
          </a:p>
          <a:p>
            <a:pPr algn="just"/>
            <a:r>
              <a:rPr lang="en-US" sz="2000" dirty="0" smtClean="0">
                <a:solidFill>
                  <a:srgbClr val="000090"/>
                </a:solidFill>
              </a:rPr>
              <a:t>Technology transfer</a:t>
            </a:r>
            <a:r>
              <a:rPr lang="en-US" sz="2000" dirty="0">
                <a:solidFill>
                  <a:srgbClr val="000090"/>
                </a:solidFill>
              </a:rPr>
              <a:t>/spin-</a:t>
            </a:r>
            <a:r>
              <a:rPr lang="en-US" sz="2000" dirty="0" smtClean="0">
                <a:solidFill>
                  <a:srgbClr val="000090"/>
                </a:solidFill>
              </a:rPr>
              <a:t>off document</a:t>
            </a:r>
            <a:r>
              <a:rPr lang="en-US" dirty="0" smtClean="0"/>
              <a:t>, including training (PhDs, postdocs</a:t>
            </a:r>
            <a:r>
              <a:rPr lang="en-US" dirty="0"/>
              <a:t>, fellows</a:t>
            </a:r>
            <a:r>
              <a:rPr lang="en-US" dirty="0" smtClean="0"/>
              <a:t>).</a:t>
            </a:r>
            <a:endParaRPr lang="en-US" sz="1000" dirty="0"/>
          </a:p>
          <a:p>
            <a:pPr algn="just"/>
            <a:endParaRPr lang="en-US" sz="1000" dirty="0"/>
          </a:p>
          <a:p>
            <a:pPr algn="just"/>
            <a:r>
              <a:rPr lang="en-US" sz="2000" dirty="0" smtClean="0">
                <a:solidFill>
                  <a:srgbClr val="000090"/>
                </a:solidFill>
              </a:rPr>
              <a:t>Preparation </a:t>
            </a:r>
            <a:r>
              <a:rPr lang="en-US" sz="2000" dirty="0">
                <a:solidFill>
                  <a:srgbClr val="000090"/>
                </a:solidFill>
              </a:rPr>
              <a:t>phase plan document</a:t>
            </a:r>
            <a:r>
              <a:rPr lang="en-US" sz="2000" dirty="0"/>
              <a:t>:</a:t>
            </a:r>
            <a:r>
              <a:rPr lang="en-US" dirty="0"/>
              <a:t> critical parameters, status and next steps 2019-2025 - what is needed before project construction start up, strategy, risks and how to address them, inside and outside CERN, and involving industry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10780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Preparation phase - “</a:t>
            </a:r>
            <a:r>
              <a:rPr lang="en-US" dirty="0" smtClean="0"/>
              <a:t>Technical” considerations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we will have in 2019: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A </a:t>
            </a:r>
            <a:r>
              <a:rPr lang="en-US" dirty="0"/>
              <a:t>basic design for the first low energy </a:t>
            </a:r>
            <a:r>
              <a:rPr lang="en-US" dirty="0" smtClean="0"/>
              <a:t>stage</a:t>
            </a:r>
          </a:p>
          <a:p>
            <a:pPr lvl="1"/>
            <a:r>
              <a:rPr lang="en-US" dirty="0" smtClean="0"/>
              <a:t>A reasonable </a:t>
            </a:r>
            <a:r>
              <a:rPr lang="en-US" dirty="0"/>
              <a:t>&amp; flexible upgrade scenario</a:t>
            </a:r>
          </a:p>
          <a:p>
            <a:pPr lvl="1"/>
            <a:r>
              <a:rPr lang="en-US" dirty="0"/>
              <a:t>A credible cost and power consumption </a:t>
            </a:r>
            <a:r>
              <a:rPr lang="en-US" dirty="0" smtClean="0"/>
              <a:t>update</a:t>
            </a:r>
          </a:p>
          <a:p>
            <a:pPr lvl="1"/>
            <a:r>
              <a:rPr lang="en-US" dirty="0" smtClean="0">
                <a:solidFill>
                  <a:srgbClr val="000090"/>
                </a:solidFill>
              </a:rPr>
              <a:t>Prototypes</a:t>
            </a:r>
            <a:r>
              <a:rPr lang="en-US" dirty="0" smtClean="0"/>
              <a:t> of several key components (</a:t>
            </a:r>
            <a:r>
              <a:rPr lang="en-US" dirty="0" smtClean="0">
                <a:solidFill>
                  <a:srgbClr val="000090"/>
                </a:solidFill>
              </a:rPr>
              <a:t>NOT in final state</a:t>
            </a:r>
            <a:r>
              <a:rPr lang="en-US" dirty="0" smtClean="0"/>
              <a:t>)</a:t>
            </a:r>
            <a:endParaRPr lang="en-US" dirty="0"/>
          </a:p>
          <a:p>
            <a:pPr lvl="1"/>
            <a:r>
              <a:rPr lang="en-US" i="1" dirty="0">
                <a:solidFill>
                  <a:srgbClr val="C00000"/>
                </a:solidFill>
              </a:rPr>
              <a:t>A work plan for the next phase </a:t>
            </a:r>
            <a:r>
              <a:rPr lang="en-US" i="1" dirty="0" smtClean="0">
                <a:solidFill>
                  <a:srgbClr val="C00000"/>
                </a:solidFill>
              </a:rPr>
              <a:t>(project preparation</a:t>
            </a:r>
            <a:r>
              <a:rPr lang="en-US" i="1" dirty="0">
                <a:solidFill>
                  <a:srgbClr val="C00000"/>
                </a:solidFill>
              </a:rPr>
              <a:t>, </a:t>
            </a:r>
            <a:r>
              <a:rPr lang="en-US" i="1" dirty="0" smtClean="0">
                <a:solidFill>
                  <a:srgbClr val="C00000"/>
                </a:solidFill>
              </a:rPr>
              <a:t>2020-2025)</a:t>
            </a:r>
            <a:r>
              <a:rPr lang="en-US" i="1" dirty="0" smtClean="0"/>
              <a:t> </a:t>
            </a:r>
            <a:endParaRPr lang="en-US" i="1" dirty="0"/>
          </a:p>
          <a:p>
            <a:endParaRPr lang="en-US" dirty="0" smtClean="0"/>
          </a:p>
          <a:p>
            <a:r>
              <a:rPr lang="en-US" dirty="0" smtClean="0"/>
              <a:t>What will be missing, but will be needed before construction could start:</a:t>
            </a:r>
          </a:p>
          <a:p>
            <a:pPr lvl="1"/>
            <a:endParaRPr lang="en-US" dirty="0" smtClean="0"/>
          </a:p>
          <a:p>
            <a:pPr lvl="1"/>
            <a:r>
              <a:rPr lang="en-US" dirty="0"/>
              <a:t>A Technical Design </a:t>
            </a:r>
          </a:p>
          <a:p>
            <a:pPr lvl="1"/>
            <a:r>
              <a:rPr lang="en-US" dirty="0"/>
              <a:t>Site detailed studies and authorizations</a:t>
            </a:r>
          </a:p>
          <a:p>
            <a:pPr lvl="1"/>
            <a:r>
              <a:rPr lang="en-US" dirty="0" smtClean="0"/>
              <a:t>Finalized </a:t>
            </a:r>
            <a:r>
              <a:rPr lang="en-US" dirty="0" smtClean="0">
                <a:solidFill>
                  <a:srgbClr val="000090"/>
                </a:solidFill>
              </a:rPr>
              <a:t>prototypes</a:t>
            </a:r>
            <a:r>
              <a:rPr lang="en-US" dirty="0" smtClean="0"/>
              <a:t> of all main components</a:t>
            </a:r>
          </a:p>
          <a:p>
            <a:pPr lvl="1"/>
            <a:r>
              <a:rPr lang="en-US" dirty="0" smtClean="0"/>
              <a:t>Fully developed </a:t>
            </a:r>
            <a:r>
              <a:rPr lang="en-US" dirty="0" smtClean="0">
                <a:solidFill>
                  <a:srgbClr val="000090"/>
                </a:solidFill>
              </a:rPr>
              <a:t>industrial basis </a:t>
            </a:r>
            <a:r>
              <a:rPr lang="en-US" dirty="0" smtClean="0"/>
              <a:t>for main components</a:t>
            </a:r>
          </a:p>
          <a:p>
            <a:pPr lvl="1"/>
            <a:r>
              <a:rPr lang="en-US" dirty="0" smtClean="0">
                <a:solidFill>
                  <a:srgbClr val="000090"/>
                </a:solidFill>
              </a:rPr>
              <a:t>Facilities</a:t>
            </a:r>
            <a:r>
              <a:rPr lang="en-US" dirty="0" smtClean="0"/>
              <a:t> for </a:t>
            </a:r>
            <a:r>
              <a:rPr lang="en-US" dirty="0" smtClean="0">
                <a:solidFill>
                  <a:srgbClr val="000090"/>
                </a:solidFill>
              </a:rPr>
              <a:t>testing and qualification </a:t>
            </a:r>
            <a:r>
              <a:rPr lang="en-US" dirty="0" smtClean="0"/>
              <a:t>of components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26683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“Other considerations”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2235" y="1047890"/>
            <a:ext cx="8686800" cy="5512020"/>
          </a:xfrm>
        </p:spPr>
        <p:txBody>
          <a:bodyPr/>
          <a:lstStyle/>
          <a:p>
            <a:r>
              <a:rPr lang="en-US" dirty="0" smtClean="0"/>
              <a:t>Timeline</a:t>
            </a:r>
            <a:r>
              <a:rPr lang="en-US" dirty="0"/>
              <a:t> </a:t>
            </a:r>
            <a:r>
              <a:rPr lang="en-US" dirty="0" smtClean="0"/>
              <a:t>&amp; resources availability at CERN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What </a:t>
            </a:r>
            <a:r>
              <a:rPr lang="en-US" dirty="0" smtClean="0">
                <a:solidFill>
                  <a:srgbClr val="000090"/>
                </a:solidFill>
              </a:rPr>
              <a:t>kind of decision </a:t>
            </a:r>
            <a:r>
              <a:rPr lang="en-US" dirty="0" smtClean="0"/>
              <a:t>may we expect in 2019? </a:t>
            </a:r>
            <a:br>
              <a:rPr lang="en-US" dirty="0" smtClean="0"/>
            </a:br>
            <a:r>
              <a:rPr lang="en-US" dirty="0" smtClean="0"/>
              <a:t>What will be the </a:t>
            </a:r>
            <a:r>
              <a:rPr lang="en-US" dirty="0" smtClean="0">
                <a:solidFill>
                  <a:srgbClr val="000090"/>
                </a:solidFill>
              </a:rPr>
              <a:t>approval procedure </a:t>
            </a:r>
            <a:r>
              <a:rPr lang="en-US" dirty="0" smtClean="0"/>
              <a:t>of the project after that? </a:t>
            </a:r>
            <a:br>
              <a:rPr lang="en-US" dirty="0" smtClean="0"/>
            </a:br>
            <a:r>
              <a:rPr lang="en-US" dirty="0" smtClean="0"/>
              <a:t>What </a:t>
            </a:r>
            <a:r>
              <a:rPr lang="en-US" dirty="0" smtClean="0">
                <a:solidFill>
                  <a:srgbClr val="C00000"/>
                </a:solidFill>
              </a:rPr>
              <a:t>resources</a:t>
            </a:r>
            <a:r>
              <a:rPr lang="en-US" dirty="0" smtClean="0"/>
              <a:t> may we expect in the period 2020-2025?</a:t>
            </a:r>
          </a:p>
          <a:p>
            <a:endParaRPr lang="en-US" dirty="0"/>
          </a:p>
          <a:p>
            <a:r>
              <a:rPr lang="en-US" dirty="0" smtClean="0"/>
              <a:t>Should we propose a </a:t>
            </a:r>
            <a:r>
              <a:rPr lang="en-US" dirty="0" smtClean="0">
                <a:solidFill>
                  <a:srgbClr val="000090"/>
                </a:solidFill>
              </a:rPr>
              <a:t>technically limited plan</a:t>
            </a:r>
            <a:r>
              <a:rPr lang="en-US" dirty="0" smtClean="0"/>
              <a:t>, or anticipate at least to some extent </a:t>
            </a:r>
            <a:r>
              <a:rPr lang="en-US" dirty="0" smtClean="0">
                <a:solidFill>
                  <a:srgbClr val="000090"/>
                </a:solidFill>
              </a:rPr>
              <a:t>resources and time constraints</a:t>
            </a:r>
            <a:r>
              <a:rPr lang="en-US" dirty="0" smtClean="0"/>
              <a:t>?</a:t>
            </a:r>
          </a:p>
          <a:p>
            <a:endParaRPr lang="en-US" dirty="0" smtClean="0"/>
          </a:p>
        </p:txBody>
      </p:sp>
      <p:pic>
        <p:nvPicPr>
          <p:cNvPr id="4" name="Picture 3" descr="Screen Shot 2015-11-02 at 23.35.4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945" y="2028120"/>
            <a:ext cx="7068324" cy="2148310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>
            <a:off x="4345205" y="1836095"/>
            <a:ext cx="2342705" cy="0"/>
          </a:xfrm>
          <a:prstGeom prst="straightConnector1">
            <a:avLst/>
          </a:prstGeom>
          <a:ln>
            <a:solidFill>
              <a:srgbClr val="C0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6687910" y="1836095"/>
            <a:ext cx="729695" cy="122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1618450" y="1836095"/>
            <a:ext cx="2726755" cy="0"/>
          </a:xfrm>
          <a:prstGeom prst="straightConnector1">
            <a:avLst/>
          </a:prstGeom>
          <a:ln>
            <a:solidFill>
              <a:srgbClr val="C0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811945" y="1836095"/>
            <a:ext cx="808310" cy="122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43110" y="1509653"/>
            <a:ext cx="9163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  <a:latin typeface="Century Gothic"/>
                <a:cs typeface="Century Gothic"/>
              </a:rPr>
              <a:t>CLIC CDR</a:t>
            </a:r>
            <a:endParaRPr lang="en-US" sz="1200" dirty="0">
              <a:solidFill>
                <a:srgbClr val="FF0000"/>
              </a:solidFill>
              <a:latin typeface="Century Gothic"/>
              <a:cs typeface="Century Gothic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887285" y="1509653"/>
            <a:ext cx="23453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u="sng" dirty="0" smtClean="0">
                <a:solidFill>
                  <a:srgbClr val="FF0000"/>
                </a:solidFill>
                <a:latin typeface="Century Gothic"/>
                <a:cs typeface="Century Gothic"/>
              </a:rPr>
              <a:t>CLIC post-CDR development</a:t>
            </a:r>
            <a:endParaRPr lang="en-US" sz="1200" u="sng" dirty="0">
              <a:solidFill>
                <a:srgbClr val="FF0000"/>
              </a:solidFill>
              <a:latin typeface="Century Gothic"/>
              <a:cs typeface="Century Gothic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498825" y="1509653"/>
            <a:ext cx="20223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  <a:latin typeface="Century Gothic"/>
                <a:cs typeface="Century Gothic"/>
              </a:rPr>
              <a:t>CLIC Project Preparation</a:t>
            </a:r>
            <a:endParaRPr lang="en-US" sz="1200" dirty="0">
              <a:solidFill>
                <a:srgbClr val="FF0000"/>
              </a:solidFill>
              <a:latin typeface="Century Gothic"/>
              <a:cs typeface="Century Gothic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918340" y="1528855"/>
            <a:ext cx="13667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  <a:latin typeface="Century Gothic"/>
                <a:cs typeface="Century Gothic"/>
              </a:rPr>
              <a:t>CONSTRUCTION</a:t>
            </a:r>
            <a:endParaRPr lang="en-US" sz="1200" dirty="0">
              <a:solidFill>
                <a:srgbClr val="FF0000"/>
              </a:solidFill>
              <a:latin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5888535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Finalized prototypes of all main </a:t>
            </a:r>
            <a:r>
              <a:rPr lang="en-US" dirty="0" smtClean="0"/>
              <a:t>components 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683165" cy="5334000"/>
          </a:xfrm>
        </p:spPr>
        <p:txBody>
          <a:bodyPr/>
          <a:lstStyle/>
          <a:p>
            <a:r>
              <a:rPr lang="en-US" dirty="0" smtClean="0"/>
              <a:t>Modules – status before 2020</a:t>
            </a:r>
          </a:p>
          <a:p>
            <a:pPr lvl="1"/>
            <a:r>
              <a:rPr lang="en-US" dirty="0" smtClean="0">
                <a:solidFill>
                  <a:srgbClr val="000090"/>
                </a:solidFill>
              </a:rPr>
              <a:t>Two-Beam Modules – LAB</a:t>
            </a:r>
            <a:r>
              <a:rPr lang="en-US" dirty="0" smtClean="0"/>
              <a:t>, design more or less </a:t>
            </a:r>
            <a:br>
              <a:rPr lang="en-US" dirty="0" smtClean="0"/>
            </a:br>
            <a:r>
              <a:rPr lang="en-US" dirty="0" smtClean="0"/>
              <a:t>consistent with CDR parameters, but </a:t>
            </a:r>
            <a:br>
              <a:rPr lang="en-US" dirty="0" smtClean="0"/>
            </a:br>
            <a:r>
              <a:rPr lang="en-US" dirty="0" smtClean="0"/>
              <a:t>not fully representative (use of components </a:t>
            </a:r>
            <a:br>
              <a:rPr lang="en-US" dirty="0" smtClean="0"/>
            </a:br>
            <a:r>
              <a:rPr lang="en-US" dirty="0" smtClean="0"/>
              <a:t>mock-ups, …)</a:t>
            </a:r>
          </a:p>
          <a:p>
            <a:pPr lvl="1"/>
            <a:r>
              <a:rPr lang="en-US" dirty="0" smtClean="0">
                <a:solidFill>
                  <a:srgbClr val="000090"/>
                </a:solidFill>
              </a:rPr>
              <a:t>TBM – CLEX</a:t>
            </a:r>
            <a:r>
              <a:rPr lang="en-US" dirty="0" smtClean="0"/>
              <a:t>, fully operational components, </a:t>
            </a:r>
            <a:br>
              <a:rPr lang="en-US" dirty="0" smtClean="0"/>
            </a:br>
            <a:r>
              <a:rPr lang="en-US" dirty="0" smtClean="0"/>
              <a:t>but design adapted to CTF3</a:t>
            </a:r>
          </a:p>
          <a:p>
            <a:pPr lvl="1"/>
            <a:r>
              <a:rPr lang="en-US" dirty="0">
                <a:solidFill>
                  <a:srgbClr val="000090"/>
                </a:solidFill>
              </a:rPr>
              <a:t>PACMAN</a:t>
            </a:r>
            <a:r>
              <a:rPr lang="en-US" dirty="0"/>
              <a:t> – Fundamental input to new design</a:t>
            </a:r>
          </a:p>
          <a:p>
            <a:pPr lvl="1"/>
            <a:r>
              <a:rPr lang="en-US" dirty="0" smtClean="0">
                <a:solidFill>
                  <a:srgbClr val="000090"/>
                </a:solidFill>
              </a:rPr>
              <a:t>Klystron</a:t>
            </a:r>
            <a:r>
              <a:rPr lang="en-US" dirty="0" smtClean="0">
                <a:solidFill>
                  <a:srgbClr val="000090"/>
                </a:solidFill>
              </a:rPr>
              <a:t>-based Modules </a:t>
            </a:r>
            <a:r>
              <a:rPr lang="en-US" dirty="0" smtClean="0"/>
              <a:t>– Only sketches so </a:t>
            </a:r>
            <a:r>
              <a:rPr lang="en-US" dirty="0" smtClean="0"/>
              <a:t>far</a:t>
            </a:r>
          </a:p>
          <a:p>
            <a:pPr lvl="1"/>
            <a:r>
              <a:rPr lang="en-US" i="1" dirty="0" smtClean="0">
                <a:solidFill>
                  <a:srgbClr val="C00000"/>
                </a:solidFill>
              </a:rPr>
              <a:t>Should </a:t>
            </a:r>
            <a:r>
              <a:rPr lang="en-US" i="1" dirty="0" smtClean="0">
                <a:solidFill>
                  <a:srgbClr val="C00000"/>
                </a:solidFill>
              </a:rPr>
              <a:t>have full design of both two-beam </a:t>
            </a:r>
            <a:br>
              <a:rPr lang="en-US" i="1" dirty="0" smtClean="0">
                <a:solidFill>
                  <a:srgbClr val="C00000"/>
                </a:solidFill>
              </a:rPr>
            </a:br>
            <a:r>
              <a:rPr lang="en-US" i="1" dirty="0" smtClean="0">
                <a:solidFill>
                  <a:srgbClr val="C00000"/>
                </a:solidFill>
              </a:rPr>
              <a:t>and klystron based versions before 2020</a:t>
            </a:r>
          </a:p>
          <a:p>
            <a:endParaRPr lang="en-US" dirty="0" smtClean="0"/>
          </a:p>
          <a:p>
            <a:r>
              <a:rPr lang="en-US" dirty="0" smtClean="0"/>
              <a:t>Drive Beam accelerator units</a:t>
            </a:r>
          </a:p>
          <a:p>
            <a:pPr lvl="1"/>
            <a:r>
              <a:rPr lang="en-US" dirty="0" smtClean="0">
                <a:solidFill>
                  <a:srgbClr val="000090"/>
                </a:solidFill>
              </a:rPr>
              <a:t>Klystrons</a:t>
            </a:r>
            <a:r>
              <a:rPr lang="en-US" dirty="0" smtClean="0"/>
              <a:t> (1</a:t>
            </a:r>
            <a:r>
              <a:rPr lang="en-US" baseline="30000" dirty="0" smtClean="0"/>
              <a:t>st</a:t>
            </a:r>
            <a:r>
              <a:rPr lang="en-US" dirty="0" smtClean="0"/>
              <a:t> generation) under procurement in Industry.</a:t>
            </a:r>
          </a:p>
          <a:p>
            <a:pPr lvl="1"/>
            <a:r>
              <a:rPr lang="en-US" dirty="0" smtClean="0">
                <a:solidFill>
                  <a:srgbClr val="000090"/>
                </a:solidFill>
              </a:rPr>
              <a:t>Modulators</a:t>
            </a:r>
            <a:r>
              <a:rPr lang="en-US" dirty="0" smtClean="0"/>
              <a:t> under development</a:t>
            </a:r>
          </a:p>
          <a:p>
            <a:pPr lvl="1"/>
            <a:r>
              <a:rPr lang="en-US" dirty="0" smtClean="0">
                <a:solidFill>
                  <a:srgbClr val="000090"/>
                </a:solidFill>
              </a:rPr>
              <a:t>Structure</a:t>
            </a:r>
            <a:r>
              <a:rPr lang="en-US" dirty="0" smtClean="0"/>
              <a:t> design exist</a:t>
            </a:r>
          </a:p>
          <a:p>
            <a:pPr lvl="1"/>
            <a:r>
              <a:rPr lang="en-US" dirty="0" smtClean="0">
                <a:solidFill>
                  <a:srgbClr val="000090"/>
                </a:solidFill>
              </a:rPr>
              <a:t>R&amp;D on higher efficiency klystrons </a:t>
            </a:r>
            <a:r>
              <a:rPr lang="en-US" dirty="0" smtClean="0"/>
              <a:t>ongoing</a:t>
            </a:r>
          </a:p>
          <a:p>
            <a:pPr lvl="1"/>
            <a:r>
              <a:rPr lang="en-US" i="1" dirty="0" smtClean="0">
                <a:solidFill>
                  <a:srgbClr val="C00000"/>
                </a:solidFill>
              </a:rPr>
              <a:t>Should have full unit (1</a:t>
            </a:r>
            <a:r>
              <a:rPr lang="en-US" i="1" baseline="30000" dirty="0" smtClean="0">
                <a:solidFill>
                  <a:srgbClr val="C00000"/>
                </a:solidFill>
              </a:rPr>
              <a:t>st</a:t>
            </a:r>
            <a:r>
              <a:rPr lang="en-US" i="1" dirty="0" smtClean="0">
                <a:solidFill>
                  <a:srgbClr val="C00000"/>
                </a:solidFill>
              </a:rPr>
              <a:t> generation) by 2020, RF tested</a:t>
            </a:r>
            <a:endParaRPr lang="en-US" i="1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P1010973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70530" y="1163105"/>
            <a:ext cx="3286318" cy="2464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75582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Finalized prototypes of all main </a:t>
            </a:r>
            <a:r>
              <a:rPr lang="en-US" dirty="0" smtClean="0"/>
              <a:t>components 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683165" cy="5334000"/>
          </a:xfrm>
        </p:spPr>
        <p:txBody>
          <a:bodyPr/>
          <a:lstStyle/>
          <a:p>
            <a:r>
              <a:rPr lang="en-US" dirty="0" smtClean="0">
                <a:solidFill>
                  <a:srgbClr val="000090"/>
                </a:solidFill>
              </a:rPr>
              <a:t>Main </a:t>
            </a:r>
            <a:r>
              <a:rPr lang="en-US" dirty="0" err="1" smtClean="0">
                <a:solidFill>
                  <a:srgbClr val="000090"/>
                </a:solidFill>
              </a:rPr>
              <a:t>linac</a:t>
            </a:r>
            <a:r>
              <a:rPr lang="en-US" dirty="0" smtClean="0">
                <a:solidFill>
                  <a:srgbClr val="000090"/>
                </a:solidFill>
              </a:rPr>
              <a:t> modules </a:t>
            </a:r>
            <a:r>
              <a:rPr lang="en-US" dirty="0" smtClean="0"/>
              <a:t>should be the first priority, will need time to build – and </a:t>
            </a:r>
            <a:r>
              <a:rPr lang="en-US" dirty="0" smtClean="0"/>
              <a:t>test – prototypes (even more if we should iterate the process).</a:t>
            </a:r>
            <a:endParaRPr lang="en-US" dirty="0" smtClean="0"/>
          </a:p>
          <a:p>
            <a:r>
              <a:rPr lang="en-US" dirty="0" smtClean="0">
                <a:solidFill>
                  <a:srgbClr val="000090"/>
                </a:solidFill>
              </a:rPr>
              <a:t>Drive beam </a:t>
            </a:r>
            <a:r>
              <a:rPr lang="en-US" dirty="0" err="1" smtClean="0">
                <a:solidFill>
                  <a:srgbClr val="000090"/>
                </a:solidFill>
              </a:rPr>
              <a:t>linac</a:t>
            </a:r>
            <a:r>
              <a:rPr lang="en-US" dirty="0" smtClean="0">
                <a:solidFill>
                  <a:srgbClr val="000090"/>
                </a:solidFill>
              </a:rPr>
              <a:t> modules </a:t>
            </a:r>
            <a:r>
              <a:rPr lang="en-US" dirty="0" smtClean="0"/>
              <a:t>should be in a more advanced state by 2020. However, in case we will aim at a </a:t>
            </a:r>
            <a:r>
              <a:rPr lang="en-US" dirty="0" smtClean="0">
                <a:solidFill>
                  <a:srgbClr val="000090"/>
                </a:solidFill>
              </a:rPr>
              <a:t>CLIC Zero </a:t>
            </a:r>
            <a:r>
              <a:rPr lang="en-US" dirty="0" smtClean="0"/>
              <a:t>like facility for the preparation phase, they </a:t>
            </a:r>
            <a:r>
              <a:rPr lang="en-US" dirty="0" smtClean="0"/>
              <a:t>may </a:t>
            </a:r>
            <a:r>
              <a:rPr lang="en-US" dirty="0" smtClean="0"/>
              <a:t>also be very much  on the critical path.</a:t>
            </a:r>
          </a:p>
          <a:p>
            <a:endParaRPr lang="en-US" dirty="0" smtClean="0"/>
          </a:p>
          <a:p>
            <a:r>
              <a:rPr lang="en-US" dirty="0" smtClean="0"/>
              <a:t>Of course full prototypes of </a:t>
            </a:r>
            <a:r>
              <a:rPr lang="en-US" dirty="0" smtClean="0">
                <a:solidFill>
                  <a:srgbClr val="000090"/>
                </a:solidFill>
              </a:rPr>
              <a:t>main </a:t>
            </a:r>
            <a:r>
              <a:rPr lang="en-US" dirty="0" err="1" smtClean="0">
                <a:solidFill>
                  <a:srgbClr val="000090"/>
                </a:solidFill>
              </a:rPr>
              <a:t>linac</a:t>
            </a:r>
            <a:r>
              <a:rPr lang="en-US" dirty="0" smtClean="0">
                <a:solidFill>
                  <a:srgbClr val="000090"/>
                </a:solidFill>
              </a:rPr>
              <a:t> modules </a:t>
            </a:r>
            <a:r>
              <a:rPr lang="en-US" dirty="0" smtClean="0"/>
              <a:t>and </a:t>
            </a:r>
            <a:r>
              <a:rPr lang="en-US" dirty="0" smtClean="0">
                <a:solidFill>
                  <a:srgbClr val="000090"/>
                </a:solidFill>
              </a:rPr>
              <a:t>DB accelerator uni</a:t>
            </a:r>
            <a:r>
              <a:rPr lang="en-US" dirty="0" smtClean="0"/>
              <a:t>ts prototypes are mandatory before construction start.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However</a:t>
            </a:r>
            <a:r>
              <a:rPr lang="en-US" dirty="0" smtClean="0"/>
              <a:t>:</a:t>
            </a:r>
            <a:endParaRPr lang="en-US" dirty="0"/>
          </a:p>
          <a:p>
            <a:r>
              <a:rPr lang="en-US" dirty="0" smtClean="0"/>
              <a:t>We should review what </a:t>
            </a:r>
            <a:r>
              <a:rPr lang="en-US" dirty="0" smtClean="0">
                <a:solidFill>
                  <a:srgbClr val="C00000"/>
                </a:solidFill>
              </a:rPr>
              <a:t>other components </a:t>
            </a:r>
            <a:r>
              <a:rPr lang="en-US" dirty="0" smtClean="0"/>
              <a:t>will need prototyping (mainly items critical for performance, e.g., </a:t>
            </a:r>
            <a:r>
              <a:rPr lang="en-US" dirty="0" smtClean="0">
                <a:solidFill>
                  <a:srgbClr val="000090"/>
                </a:solidFill>
              </a:rPr>
              <a:t>extraction kickers, SC wigglers, phase feed-forward components, specific diagnostics components…</a:t>
            </a:r>
            <a:r>
              <a:rPr lang="en-US" dirty="0" smtClean="0"/>
              <a:t>).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Even more than that, we have to define and include in the plan a meaningful </a:t>
            </a:r>
            <a:r>
              <a:rPr lang="en-US" dirty="0" smtClean="0">
                <a:solidFill>
                  <a:srgbClr val="C00000"/>
                </a:solidFill>
              </a:rPr>
              <a:t>testing program for all prototypes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76546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Fully developed industrial basis for main components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000090"/>
                </a:solidFill>
              </a:rPr>
              <a:t>Modules</a:t>
            </a:r>
            <a:r>
              <a:rPr lang="en-US" dirty="0"/>
              <a:t> – still a </a:t>
            </a:r>
            <a:r>
              <a:rPr lang="en-US" dirty="0">
                <a:solidFill>
                  <a:srgbClr val="000090"/>
                </a:solidFill>
              </a:rPr>
              <a:t>long way to full industrialization </a:t>
            </a:r>
            <a:r>
              <a:rPr lang="en-US" dirty="0"/>
              <a:t>for all components </a:t>
            </a:r>
            <a:r>
              <a:rPr lang="en-US" dirty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dirty="0"/>
              <a:t> full industrialization must be addressed </a:t>
            </a:r>
            <a:r>
              <a:rPr lang="en-US" dirty="0">
                <a:solidFill>
                  <a:srgbClr val="000090"/>
                </a:solidFill>
              </a:rPr>
              <a:t>after new generation design</a:t>
            </a:r>
            <a:r>
              <a:rPr lang="en-US" dirty="0"/>
              <a:t>.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Further considerations</a:t>
            </a:r>
            <a:r>
              <a:rPr lang="en-US" dirty="0"/>
              <a:t>: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Industrialization of </a:t>
            </a:r>
            <a:r>
              <a:rPr lang="en-US" dirty="0">
                <a:solidFill>
                  <a:srgbClr val="000090"/>
                </a:solidFill>
              </a:rPr>
              <a:t>accelerating structures including assembly</a:t>
            </a:r>
            <a:r>
              <a:rPr lang="en-US" dirty="0"/>
              <a:t> should be done as soon as possible</a:t>
            </a:r>
          </a:p>
          <a:p>
            <a:pPr lvl="1"/>
            <a:r>
              <a:rPr lang="en-US" dirty="0">
                <a:solidFill>
                  <a:srgbClr val="000090"/>
                </a:solidFill>
              </a:rPr>
              <a:t>X-FEL projects </a:t>
            </a:r>
            <a:r>
              <a:rPr lang="en-US" dirty="0"/>
              <a:t>based on X-band are an invaluable opportunity to develop industrial basis</a:t>
            </a:r>
          </a:p>
          <a:p>
            <a:pPr lvl="1"/>
            <a:r>
              <a:rPr lang="en-US" dirty="0"/>
              <a:t>However, they are </a:t>
            </a:r>
            <a:r>
              <a:rPr lang="en-US" dirty="0">
                <a:solidFill>
                  <a:srgbClr val="000090"/>
                </a:solidFill>
              </a:rPr>
              <a:t>not fully applicable </a:t>
            </a:r>
            <a:r>
              <a:rPr lang="en-US" dirty="0"/>
              <a:t>to CLIC modules (even for klystron-based)</a:t>
            </a:r>
          </a:p>
          <a:p>
            <a:endParaRPr lang="en-US" dirty="0" smtClean="0">
              <a:solidFill>
                <a:srgbClr val="000090"/>
              </a:solidFill>
            </a:endParaRPr>
          </a:p>
          <a:p>
            <a:r>
              <a:rPr lang="en-US" dirty="0" smtClean="0">
                <a:solidFill>
                  <a:srgbClr val="000090"/>
                </a:solidFill>
              </a:rPr>
              <a:t>Drive </a:t>
            </a:r>
            <a:r>
              <a:rPr lang="en-US" dirty="0" smtClean="0">
                <a:solidFill>
                  <a:srgbClr val="000090"/>
                </a:solidFill>
              </a:rPr>
              <a:t>Beam Accelerator </a:t>
            </a:r>
            <a:r>
              <a:rPr lang="en-US" dirty="0">
                <a:solidFill>
                  <a:srgbClr val="000090"/>
                </a:solidFill>
              </a:rPr>
              <a:t>components </a:t>
            </a:r>
            <a:r>
              <a:rPr lang="en-US" dirty="0" smtClean="0"/>
              <a:t>– R&amp;D on CLIC front-end components have put us on the right </a:t>
            </a:r>
            <a:r>
              <a:rPr lang="en-US" dirty="0" smtClean="0"/>
              <a:t>track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   H</a:t>
            </a:r>
            <a:r>
              <a:rPr lang="en-US" dirty="0" smtClean="0"/>
              <a:t>owever</a:t>
            </a:r>
            <a:r>
              <a:rPr lang="en-US" dirty="0" smtClean="0"/>
              <a:t>:</a:t>
            </a:r>
          </a:p>
          <a:p>
            <a:pPr lvl="1"/>
            <a:endParaRPr lang="en-US" dirty="0"/>
          </a:p>
          <a:p>
            <a:pPr lvl="1"/>
            <a:r>
              <a:rPr lang="en-US" dirty="0" smtClean="0">
                <a:solidFill>
                  <a:srgbClr val="000090"/>
                </a:solidFill>
              </a:rPr>
              <a:t>Modulators</a:t>
            </a:r>
            <a:r>
              <a:rPr lang="en-US" dirty="0" smtClean="0"/>
              <a:t> will not be fully industrialized in 2020</a:t>
            </a:r>
          </a:p>
          <a:p>
            <a:pPr lvl="1"/>
            <a:r>
              <a:rPr lang="en-US" dirty="0" smtClean="0"/>
              <a:t>Same </a:t>
            </a:r>
            <a:r>
              <a:rPr lang="en-US" dirty="0" smtClean="0">
                <a:solidFill>
                  <a:srgbClr val="000090"/>
                </a:solidFill>
              </a:rPr>
              <a:t>for accelerator structures </a:t>
            </a:r>
            <a:r>
              <a:rPr lang="en-US" dirty="0" smtClean="0"/>
              <a:t>(but they are relatively standard components…)</a:t>
            </a:r>
          </a:p>
          <a:p>
            <a:pPr lvl="1"/>
            <a:r>
              <a:rPr lang="en-US" dirty="0" smtClean="0">
                <a:solidFill>
                  <a:srgbClr val="000090"/>
                </a:solidFill>
              </a:rPr>
              <a:t>Klystrons</a:t>
            </a:r>
            <a:r>
              <a:rPr lang="en-US" dirty="0" smtClean="0"/>
              <a:t> may need a second iteration if R&amp;D on high efficiency tubes successful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Need to keep momentum and critical mass…</a:t>
            </a:r>
          </a:p>
          <a:p>
            <a:pPr lvl="1"/>
            <a:endParaRPr lang="en-US" dirty="0">
              <a:solidFill>
                <a:srgbClr val="C00000"/>
              </a:solidFill>
            </a:endParaRP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95799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Facilities for testing and qualification of components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Such </a:t>
            </a:r>
            <a:r>
              <a:rPr lang="en-US" dirty="0" smtClean="0">
                <a:solidFill>
                  <a:srgbClr val="000090"/>
                </a:solidFill>
              </a:rPr>
              <a:t>facilities</a:t>
            </a:r>
            <a:r>
              <a:rPr lang="en-US" dirty="0" smtClean="0"/>
              <a:t> will be needed </a:t>
            </a:r>
            <a:r>
              <a:rPr lang="en-US" dirty="0" smtClean="0">
                <a:solidFill>
                  <a:srgbClr val="C00000"/>
                </a:solidFill>
              </a:rPr>
              <a:t>at the latest </a:t>
            </a:r>
            <a:r>
              <a:rPr lang="en-US" dirty="0" smtClean="0"/>
              <a:t>in the </a:t>
            </a:r>
            <a:r>
              <a:rPr lang="en-US" dirty="0" smtClean="0">
                <a:solidFill>
                  <a:srgbClr val="000090"/>
                </a:solidFill>
              </a:rPr>
              <a:t>early stage of construction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May have a </a:t>
            </a:r>
            <a:r>
              <a:rPr lang="en-US" dirty="0" smtClean="0">
                <a:solidFill>
                  <a:srgbClr val="000090"/>
                </a:solidFill>
              </a:rPr>
              <a:t>very long lead time</a:t>
            </a:r>
            <a:r>
              <a:rPr lang="en-US" dirty="0" smtClean="0"/>
              <a:t>, so their construction should be </a:t>
            </a:r>
            <a:r>
              <a:rPr lang="en-US" dirty="0" smtClean="0">
                <a:solidFill>
                  <a:srgbClr val="000090"/>
                </a:solidFill>
              </a:rPr>
              <a:t>part of the project preparation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>
                <a:solidFill>
                  <a:srgbClr val="C00000"/>
                </a:solidFill>
              </a:rPr>
              <a:t>CLIC Zero </a:t>
            </a:r>
            <a:r>
              <a:rPr lang="en-US" dirty="0" smtClean="0"/>
              <a:t>may be one of these, its main use should indeed be the </a:t>
            </a:r>
            <a:r>
              <a:rPr lang="en-US" dirty="0" smtClean="0">
                <a:solidFill>
                  <a:srgbClr val="000090"/>
                </a:solidFill>
              </a:rPr>
              <a:t>qualification of two-beam modules</a:t>
            </a:r>
            <a:r>
              <a:rPr lang="en-US" dirty="0" smtClean="0"/>
              <a:t>. It is therefore </a:t>
            </a:r>
            <a:r>
              <a:rPr lang="en-US" dirty="0" smtClean="0">
                <a:solidFill>
                  <a:srgbClr val="C00000"/>
                </a:solidFill>
              </a:rPr>
              <a:t>critical to understand early </a:t>
            </a:r>
            <a:r>
              <a:rPr lang="en-US" dirty="0" smtClean="0"/>
              <a:t>what will be the needs for qualification and the </a:t>
            </a:r>
            <a:r>
              <a:rPr lang="en-US" dirty="0" smtClean="0">
                <a:solidFill>
                  <a:srgbClr val="000090"/>
                </a:solidFill>
              </a:rPr>
              <a:t>corresponding procedures</a:t>
            </a:r>
            <a:endParaRPr lang="en-US" dirty="0"/>
          </a:p>
          <a:p>
            <a:pPr lvl="1"/>
            <a:endParaRPr lang="en-US" dirty="0"/>
          </a:p>
        </p:txBody>
      </p:sp>
      <p:pic>
        <p:nvPicPr>
          <p:cNvPr id="4" name="Picture 3" descr="CLIC0-layout2012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0460" y="3785600"/>
            <a:ext cx="5114640" cy="307240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795799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 position in the HEP (and CERN) landscape</a:t>
            </a:r>
            <a:endParaRPr lang="en-US" dirty="0"/>
          </a:p>
        </p:txBody>
      </p:sp>
      <p:pic>
        <p:nvPicPr>
          <p:cNvPr id="4" name="Picture 3" descr="Screen Shot 2016-01-21 at 10.43.5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640" y="1009485"/>
            <a:ext cx="6951305" cy="4830061"/>
          </a:xfrm>
          <a:prstGeom prst="rect">
            <a:avLst/>
          </a:prstGeom>
        </p:spPr>
      </p:pic>
      <p:pic>
        <p:nvPicPr>
          <p:cNvPr id="5" name="Picture 4" descr="Screen Shot 2016-01-21 at 10.46.2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095" y="5118820"/>
            <a:ext cx="7902521" cy="1132392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 bwMode="auto">
          <a:xfrm>
            <a:off x="6108200" y="1278320"/>
            <a:ext cx="2765160" cy="5715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000090"/>
                </a:solidFill>
                <a:latin typeface="Century Gothic"/>
                <a:ea typeface="ＭＳ Ｐゴシック" charset="-128"/>
                <a:cs typeface="Century Gothic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C00000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C00000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C00000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C00000"/>
                </a:solidFill>
                <a:latin typeface="Calibri" pitchFamily="34" charset="0"/>
                <a:ea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C00000"/>
                </a:solidFill>
                <a:latin typeface="Georgia" pitchFamily="18" charset="0"/>
                <a:ea typeface="ＭＳ Ｐゴシック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C00000"/>
                </a:solidFill>
                <a:latin typeface="Georgia" pitchFamily="18" charset="0"/>
                <a:ea typeface="ＭＳ Ｐゴシック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C00000"/>
                </a:solidFill>
                <a:latin typeface="Georgia" pitchFamily="18" charset="0"/>
                <a:ea typeface="ＭＳ Ｐゴシック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C00000"/>
                </a:solidFill>
                <a:latin typeface="Georgia" pitchFamily="18" charset="0"/>
                <a:ea typeface="ＭＳ Ｐゴシック" charset="-128"/>
              </a:defRPr>
            </a:lvl9pPr>
          </a:lstStyle>
          <a:p>
            <a:pPr algn="r"/>
            <a:r>
              <a:rPr lang="en-US" sz="1600" dirty="0" smtClean="0"/>
              <a:t>F. </a:t>
            </a:r>
            <a:r>
              <a:rPr lang="en-US" sz="1600" dirty="0" err="1"/>
              <a:t>G</a:t>
            </a:r>
            <a:r>
              <a:rPr lang="en-US" sz="1600" dirty="0" err="1" smtClean="0"/>
              <a:t>ianotti</a:t>
            </a:r>
            <a:r>
              <a:rPr lang="en-US" sz="1600" dirty="0"/>
              <a:t>, 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A </a:t>
            </a:r>
            <a:r>
              <a:rPr lang="en-US" sz="1600" dirty="0"/>
              <a:t>great year ahead of us </a:t>
            </a:r>
          </a:p>
        </p:txBody>
      </p:sp>
      <p:pic>
        <p:nvPicPr>
          <p:cNvPr id="7" name="Picture 6" descr="Screen Shot 2016-01-21 at 10.53.09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0780" y="1931205"/>
            <a:ext cx="1402110" cy="130196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Rounded Rectangle 8"/>
          <p:cNvSpPr/>
          <p:nvPr/>
        </p:nvSpPr>
        <p:spPr>
          <a:xfrm>
            <a:off x="232235" y="4465935"/>
            <a:ext cx="5645535" cy="345646"/>
          </a:xfrm>
          <a:prstGeom prst="roundRect">
            <a:avLst/>
          </a:prstGeom>
          <a:noFill/>
          <a:ln w="190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/>
          <p:cNvSpPr txBox="1">
            <a:spLocks/>
          </p:cNvSpPr>
          <p:nvPr/>
        </p:nvSpPr>
        <p:spPr bwMode="auto">
          <a:xfrm>
            <a:off x="2766965" y="6194160"/>
            <a:ext cx="606799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000090"/>
                </a:solidFill>
                <a:latin typeface="Century Gothic"/>
                <a:ea typeface="ＭＳ Ｐゴシック" charset="-128"/>
                <a:cs typeface="Century Gothic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C00000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C00000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C00000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C00000"/>
                </a:solidFill>
                <a:latin typeface="Calibri" pitchFamily="34" charset="0"/>
                <a:ea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C00000"/>
                </a:solidFill>
                <a:latin typeface="Georgia" pitchFamily="18" charset="0"/>
                <a:ea typeface="ＭＳ Ｐゴシック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C00000"/>
                </a:solidFill>
                <a:latin typeface="Georgia" pitchFamily="18" charset="0"/>
                <a:ea typeface="ＭＳ Ｐゴシック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C00000"/>
                </a:solidFill>
                <a:latin typeface="Georgia" pitchFamily="18" charset="0"/>
                <a:ea typeface="ＭＳ Ｐゴシック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C00000"/>
                </a:solidFill>
                <a:latin typeface="Georgia" pitchFamily="18" charset="0"/>
                <a:ea typeface="ＭＳ Ｐゴシック" charset="-128"/>
              </a:defRPr>
            </a:lvl9pPr>
          </a:lstStyle>
          <a:p>
            <a:pPr algn="r"/>
            <a:r>
              <a:rPr lang="en-US" dirty="0" smtClean="0"/>
              <a:t>… should keep the momentum</a:t>
            </a:r>
            <a:endParaRPr lang="en-US" dirty="0"/>
          </a:p>
        </p:txBody>
      </p:sp>
      <p:sp>
        <p:nvSpPr>
          <p:cNvPr id="11" name="Title 1"/>
          <p:cNvSpPr txBox="1">
            <a:spLocks/>
          </p:cNvSpPr>
          <p:nvPr/>
        </p:nvSpPr>
        <p:spPr bwMode="auto">
          <a:xfrm>
            <a:off x="117020" y="6194160"/>
            <a:ext cx="606799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000090"/>
                </a:solidFill>
                <a:latin typeface="Century Gothic"/>
                <a:ea typeface="ＭＳ Ｐゴシック" charset="-128"/>
                <a:cs typeface="Century Gothic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C00000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C00000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C00000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C00000"/>
                </a:solidFill>
                <a:latin typeface="Calibri" pitchFamily="34" charset="0"/>
                <a:ea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C00000"/>
                </a:solidFill>
                <a:latin typeface="Georgia" pitchFamily="18" charset="0"/>
                <a:ea typeface="ＭＳ Ｐゴシック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C00000"/>
                </a:solidFill>
                <a:latin typeface="Georgia" pitchFamily="18" charset="0"/>
                <a:ea typeface="ＭＳ Ｐゴシック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C00000"/>
                </a:solidFill>
                <a:latin typeface="Georgia" pitchFamily="18" charset="0"/>
                <a:ea typeface="ＭＳ Ｐゴシック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C00000"/>
                </a:solidFill>
                <a:latin typeface="Georgia" pitchFamily="18" charset="0"/>
                <a:ea typeface="ＭＳ Ｐゴシック" charset="-128"/>
              </a:defRPr>
            </a:lvl9pPr>
          </a:lstStyle>
          <a:p>
            <a:pPr algn="l"/>
            <a:r>
              <a:rPr lang="en-US" dirty="0" smtClean="0"/>
              <a:t>We </a:t>
            </a:r>
            <a:r>
              <a:rPr lang="en-US" dirty="0"/>
              <a:t>k</a:t>
            </a:r>
            <a:r>
              <a:rPr lang="en-US" dirty="0" smtClean="0"/>
              <a:t>now where we stand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75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123237" cy="743700"/>
          </a:xfrm>
        </p:spPr>
        <p:txBody>
          <a:bodyPr/>
          <a:lstStyle/>
          <a:p>
            <a:r>
              <a:rPr lang="en-US" dirty="0" smtClean="0"/>
              <a:t>RF conditioning, structure qualification,</a:t>
            </a:r>
            <a:br>
              <a:rPr lang="en-US" dirty="0" smtClean="0"/>
            </a:br>
            <a:r>
              <a:rPr lang="en-US" dirty="0" smtClean="0"/>
              <a:t>operational issues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32235" y="1278320"/>
            <a:ext cx="8686800" cy="5334000"/>
          </a:xfrm>
        </p:spPr>
        <p:txBody>
          <a:bodyPr/>
          <a:lstStyle/>
          <a:p>
            <a:r>
              <a:rPr lang="en-US" dirty="0" smtClean="0"/>
              <a:t>Possibly the </a:t>
            </a:r>
            <a:r>
              <a:rPr lang="en-US" dirty="0" smtClean="0">
                <a:solidFill>
                  <a:srgbClr val="000090"/>
                </a:solidFill>
              </a:rPr>
              <a:t>main critical issue </a:t>
            </a:r>
            <a:r>
              <a:rPr lang="en-US" dirty="0" smtClean="0"/>
              <a:t>linked to that is </a:t>
            </a:r>
            <a:r>
              <a:rPr lang="en-US" dirty="0" smtClean="0">
                <a:solidFill>
                  <a:srgbClr val="C00000"/>
                </a:solidFill>
              </a:rPr>
              <a:t>RF conditioning </a:t>
            </a:r>
            <a:r>
              <a:rPr lang="en-US" dirty="0" smtClean="0"/>
              <a:t>of accelerating structure and subsequent </a:t>
            </a:r>
            <a:r>
              <a:rPr lang="en-US" dirty="0" smtClean="0">
                <a:solidFill>
                  <a:srgbClr val="C00000"/>
                </a:solidFill>
              </a:rPr>
              <a:t>breakdown behavior</a:t>
            </a:r>
            <a:endParaRPr lang="en-US" dirty="0"/>
          </a:p>
          <a:p>
            <a:r>
              <a:rPr lang="en-US" dirty="0" smtClean="0"/>
              <a:t>It is paramount to </a:t>
            </a:r>
            <a:r>
              <a:rPr lang="en-US" dirty="0" smtClean="0">
                <a:solidFill>
                  <a:srgbClr val="000090"/>
                </a:solidFill>
              </a:rPr>
              <a:t>collect a good statistics </a:t>
            </a:r>
            <a:r>
              <a:rPr lang="en-US" dirty="0" smtClean="0"/>
              <a:t>in the high-gradient tests in order to understand the process and develop a </a:t>
            </a:r>
            <a:r>
              <a:rPr lang="en-US" dirty="0" smtClean="0">
                <a:solidFill>
                  <a:srgbClr val="C00000"/>
                </a:solidFill>
              </a:rPr>
              <a:t>realistic strategy for conditioning</a:t>
            </a:r>
            <a:r>
              <a:rPr lang="en-US" dirty="0" smtClean="0"/>
              <a:t>. </a:t>
            </a:r>
            <a:br>
              <a:rPr lang="en-US" dirty="0" smtClean="0"/>
            </a:b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Important questions: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How many structures will have to be rejected? How to detect the faulty ones early on during conditioning?</a:t>
            </a:r>
          </a:p>
          <a:p>
            <a:pPr lvl="1"/>
            <a:r>
              <a:rPr lang="en-US" dirty="0" smtClean="0"/>
              <a:t>How many structures will have to be (pre-)conditioned in parallel?</a:t>
            </a:r>
          </a:p>
          <a:p>
            <a:pPr lvl="1"/>
            <a:r>
              <a:rPr lang="en-US" dirty="0" smtClean="0"/>
              <a:t>Would it be acceptable to condition the structures in situ? </a:t>
            </a:r>
          </a:p>
          <a:p>
            <a:pPr lvl="1"/>
            <a:r>
              <a:rPr lang="en-US" dirty="0" smtClean="0"/>
              <a:t>How much of the conditioning should be done before? </a:t>
            </a:r>
          </a:p>
          <a:p>
            <a:pPr lvl="1"/>
            <a:r>
              <a:rPr lang="en-US" dirty="0" smtClean="0"/>
              <a:t>Will we need special procedures to preserve performance during transport?</a:t>
            </a:r>
          </a:p>
          <a:p>
            <a:pPr lvl="1"/>
            <a:r>
              <a:rPr lang="en-US" dirty="0" smtClean="0"/>
              <a:t>Will we need to reprocess installed structures occasionally? Do we need a very fast PETS on-off mechanism?</a:t>
            </a:r>
          </a:p>
          <a:p>
            <a:pPr lvl="1"/>
            <a:r>
              <a:rPr lang="en-US" dirty="0" smtClean="0"/>
              <a:t>…</a:t>
            </a: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56369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CLIC Zero issue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020" y="1047890"/>
            <a:ext cx="8948365" cy="5453510"/>
          </a:xfrm>
        </p:spPr>
        <p:txBody>
          <a:bodyPr/>
          <a:lstStyle/>
          <a:p>
            <a:r>
              <a:rPr lang="en-US" dirty="0" smtClean="0"/>
              <a:t>CLIC Zero was proposed in the past as part of the post-CDR phase. Motivations:</a:t>
            </a:r>
          </a:p>
          <a:p>
            <a:pPr lvl="1"/>
            <a:r>
              <a:rPr lang="en-US" dirty="0" smtClean="0"/>
              <a:t>Focus to develop main components to large scale</a:t>
            </a:r>
          </a:p>
          <a:p>
            <a:pPr lvl="1"/>
            <a:r>
              <a:rPr lang="en-US" dirty="0" smtClean="0"/>
              <a:t>Needed for modules qualification tests</a:t>
            </a:r>
          </a:p>
          <a:p>
            <a:pPr lvl="1"/>
            <a:r>
              <a:rPr lang="en-US" dirty="0" smtClean="0"/>
              <a:t>Gain experience/time in operation of full scale drive beam complex</a:t>
            </a:r>
          </a:p>
          <a:p>
            <a:pPr lvl="1"/>
            <a:r>
              <a:rPr lang="en-US" dirty="0" smtClean="0"/>
              <a:t>Full-scale system test for Two-Beam</a:t>
            </a:r>
          </a:p>
          <a:p>
            <a:endParaRPr lang="en-US" dirty="0" smtClean="0"/>
          </a:p>
          <a:p>
            <a:r>
              <a:rPr lang="en-US" dirty="0" smtClean="0"/>
              <a:t>Main issue: cost (~300 MCHF, to be reviewed) and time (a few years)</a:t>
            </a:r>
          </a:p>
          <a:p>
            <a:endParaRPr lang="en-US" dirty="0" smtClean="0"/>
          </a:p>
          <a:p>
            <a:r>
              <a:rPr lang="en-US" dirty="0" smtClean="0"/>
              <a:t>Will need a serious commitment </a:t>
            </a:r>
            <a:br>
              <a:rPr lang="en-US" dirty="0" smtClean="0"/>
            </a:br>
            <a:r>
              <a:rPr lang="en-US" dirty="0" smtClean="0"/>
              <a:t>towards CLIC</a:t>
            </a:r>
          </a:p>
          <a:p>
            <a:endParaRPr lang="en-US" dirty="0" smtClean="0"/>
          </a:p>
          <a:p>
            <a:r>
              <a:rPr lang="en-US" dirty="0" smtClean="0"/>
              <a:t>May CLIC Zero be integrated in</a:t>
            </a:r>
            <a:br>
              <a:rPr lang="en-US" dirty="0" smtClean="0"/>
            </a:br>
            <a:r>
              <a:rPr lang="en-US" dirty="0" smtClean="0"/>
              <a:t>early construction stage?</a:t>
            </a:r>
          </a:p>
          <a:p>
            <a:r>
              <a:rPr lang="en-US" dirty="0" smtClean="0"/>
              <a:t>Were will we test modules?</a:t>
            </a:r>
          </a:p>
          <a:p>
            <a:r>
              <a:rPr lang="en-US" dirty="0" smtClean="0"/>
              <a:t>What kind of facility will we need</a:t>
            </a:r>
            <a:br>
              <a:rPr lang="en-US" dirty="0" smtClean="0"/>
            </a:br>
            <a:r>
              <a:rPr lang="en-US" dirty="0" smtClean="0"/>
              <a:t>if we choose the klystron option?</a:t>
            </a:r>
            <a:endParaRPr lang="en-US" dirty="0"/>
          </a:p>
          <a:p>
            <a:endParaRPr lang="en-US" dirty="0" smtClean="0"/>
          </a:p>
        </p:txBody>
      </p:sp>
      <p:pic>
        <p:nvPicPr>
          <p:cNvPr id="4" name="Picture 3" descr="CLIC0-layout2012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4761" y="3927007"/>
            <a:ext cx="4879240" cy="2930994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756369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Two-beam and/or klystron based 1</a:t>
            </a:r>
            <a:r>
              <a:rPr lang="en-US" baseline="30000" dirty="0" smtClean="0"/>
              <a:t>st</a:t>
            </a:r>
            <a:r>
              <a:rPr lang="en-US" dirty="0" smtClean="0"/>
              <a:t> stage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Prototypes, testing procedures and testing facilities may be </a:t>
            </a:r>
            <a:r>
              <a:rPr lang="en-US" dirty="0" smtClean="0">
                <a:solidFill>
                  <a:srgbClr val="000090"/>
                </a:solidFill>
              </a:rPr>
              <a:t>very d</a:t>
            </a:r>
            <a:r>
              <a:rPr lang="en-US" dirty="0" smtClean="0"/>
              <a:t>ifferent for the two cases</a:t>
            </a:r>
          </a:p>
          <a:p>
            <a:endParaRPr lang="en-US" dirty="0" smtClean="0"/>
          </a:p>
          <a:p>
            <a:r>
              <a:rPr lang="en-US" dirty="0" smtClean="0"/>
              <a:t>The two options should be pursued </a:t>
            </a:r>
            <a:r>
              <a:rPr lang="en-US" dirty="0" smtClean="0">
                <a:solidFill>
                  <a:srgbClr val="000090"/>
                </a:solidFill>
              </a:rPr>
              <a:t>in parallel </a:t>
            </a:r>
            <a:r>
              <a:rPr lang="en-US" dirty="0" smtClean="0"/>
              <a:t>in the present stage</a:t>
            </a:r>
          </a:p>
          <a:p>
            <a:endParaRPr lang="en-US" dirty="0" smtClean="0"/>
          </a:p>
          <a:p>
            <a:r>
              <a:rPr lang="en-US" dirty="0" smtClean="0"/>
              <a:t>However, we should soon define a </a:t>
            </a:r>
            <a:r>
              <a:rPr lang="en-US" dirty="0" smtClean="0">
                <a:solidFill>
                  <a:srgbClr val="000090"/>
                </a:solidFill>
              </a:rPr>
              <a:t>decision point</a:t>
            </a:r>
            <a:r>
              <a:rPr lang="en-US" dirty="0" smtClean="0"/>
              <a:t>, in order to not duplicate efforts in a period were investment will have to go up </a:t>
            </a:r>
          </a:p>
          <a:p>
            <a:endParaRPr lang="en-US" dirty="0"/>
          </a:p>
          <a:p>
            <a:r>
              <a:rPr lang="en-US" dirty="0" smtClean="0"/>
              <a:t>Will we have a decision </a:t>
            </a:r>
            <a:r>
              <a:rPr lang="en-US" dirty="0" smtClean="0">
                <a:solidFill>
                  <a:srgbClr val="000090"/>
                </a:solidFill>
              </a:rPr>
              <a:t>already before 2020</a:t>
            </a:r>
            <a:r>
              <a:rPr lang="en-US" dirty="0" smtClean="0"/>
              <a:t>? </a:t>
            </a:r>
          </a:p>
          <a:p>
            <a:r>
              <a:rPr lang="en-US" dirty="0" smtClean="0"/>
              <a:t>Should we present </a:t>
            </a:r>
            <a:r>
              <a:rPr lang="en-US" dirty="0" smtClean="0">
                <a:solidFill>
                  <a:srgbClr val="000090"/>
                </a:solidFill>
              </a:rPr>
              <a:t>two alternative plans for the next phase</a:t>
            </a:r>
            <a:r>
              <a:rPr lang="en-US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94341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 and Outlook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smtClean="0">
                <a:solidFill>
                  <a:srgbClr val="000090"/>
                </a:solidFill>
              </a:rPr>
              <a:t>CLIC</a:t>
            </a:r>
            <a:r>
              <a:rPr lang="en-US" dirty="0" smtClean="0"/>
              <a:t> is one </a:t>
            </a:r>
            <a:r>
              <a:rPr lang="en-US" dirty="0" smtClean="0"/>
              <a:t>of the </a:t>
            </a:r>
            <a:r>
              <a:rPr lang="en-US" dirty="0" smtClean="0">
                <a:solidFill>
                  <a:srgbClr val="C00000"/>
                </a:solidFill>
              </a:rPr>
              <a:t>main options </a:t>
            </a:r>
            <a:r>
              <a:rPr lang="en-US" dirty="0" smtClean="0"/>
              <a:t>for the future of </a:t>
            </a:r>
            <a:r>
              <a:rPr lang="en-US" dirty="0" smtClean="0">
                <a:solidFill>
                  <a:srgbClr val="000090"/>
                </a:solidFill>
              </a:rPr>
              <a:t>CERN</a:t>
            </a:r>
            <a:r>
              <a:rPr lang="en-US" dirty="0" smtClean="0"/>
              <a:t> and of </a:t>
            </a:r>
            <a:r>
              <a:rPr lang="en-US" dirty="0" smtClean="0">
                <a:solidFill>
                  <a:srgbClr val="000090"/>
                </a:solidFill>
              </a:rPr>
              <a:t>high energy physics in gene</a:t>
            </a:r>
            <a:r>
              <a:rPr lang="en-US" dirty="0" smtClean="0"/>
              <a:t>ral after </a:t>
            </a:r>
            <a:r>
              <a:rPr lang="en-US" dirty="0" smtClean="0">
                <a:solidFill>
                  <a:srgbClr val="000090"/>
                </a:solidFill>
              </a:rPr>
              <a:t>LHC</a:t>
            </a:r>
            <a:r>
              <a:rPr lang="en-US" dirty="0" smtClean="0"/>
              <a:t>. </a:t>
            </a:r>
            <a:endParaRPr lang="en-US" dirty="0" smtClean="0"/>
          </a:p>
          <a:p>
            <a:pPr marL="0" indent="0" algn="just">
              <a:buNone/>
            </a:pPr>
            <a:endParaRPr lang="en-US" dirty="0"/>
          </a:p>
          <a:p>
            <a:pPr algn="just"/>
            <a:r>
              <a:rPr lang="en-US" dirty="0" smtClean="0"/>
              <a:t>We have a </a:t>
            </a:r>
            <a:r>
              <a:rPr lang="en-US" dirty="0" smtClean="0">
                <a:solidFill>
                  <a:srgbClr val="C00000"/>
                </a:solidFill>
              </a:rPr>
              <a:t>well defined mandate </a:t>
            </a:r>
            <a:r>
              <a:rPr lang="en-US" dirty="0" smtClean="0"/>
              <a:t>to complete and document the </a:t>
            </a:r>
            <a:r>
              <a:rPr lang="en-US" dirty="0" smtClean="0">
                <a:solidFill>
                  <a:srgbClr val="000090"/>
                </a:solidFill>
              </a:rPr>
              <a:t>CLIC</a:t>
            </a:r>
            <a:r>
              <a:rPr lang="en-US" dirty="0" smtClean="0"/>
              <a:t> study in preparation for the next </a:t>
            </a:r>
            <a:r>
              <a:rPr lang="en-US" dirty="0" smtClean="0">
                <a:solidFill>
                  <a:srgbClr val="000090"/>
                </a:solidFill>
              </a:rPr>
              <a:t>European </a:t>
            </a:r>
            <a:r>
              <a:rPr lang="en-US" dirty="0">
                <a:solidFill>
                  <a:srgbClr val="000090"/>
                </a:solidFill>
              </a:rPr>
              <a:t>Strategy </a:t>
            </a:r>
            <a:r>
              <a:rPr lang="en-US" dirty="0"/>
              <a:t>exercise (2018/</a:t>
            </a:r>
            <a:r>
              <a:rPr lang="en-US" dirty="0" smtClean="0"/>
              <a:t>2019)</a:t>
            </a:r>
            <a:r>
              <a:rPr lang="en-US" dirty="0"/>
              <a:t>, </a:t>
            </a:r>
            <a:r>
              <a:rPr lang="en-US" dirty="0" smtClean="0"/>
              <a:t>when an informed decision should be taken (hopefully with good indications from physics results from </a:t>
            </a:r>
            <a:r>
              <a:rPr lang="en-US" dirty="0" smtClean="0">
                <a:solidFill>
                  <a:srgbClr val="000090"/>
                </a:solidFill>
              </a:rPr>
              <a:t>LHC run2</a:t>
            </a:r>
            <a:r>
              <a:rPr lang="en-US" dirty="0" smtClean="0"/>
              <a:t>) </a:t>
            </a:r>
            <a:r>
              <a:rPr lang="en-US" dirty="0" smtClean="0"/>
              <a:t>and we have a </a:t>
            </a:r>
            <a:r>
              <a:rPr lang="en-US" dirty="0" smtClean="0">
                <a:solidFill>
                  <a:srgbClr val="C00000"/>
                </a:solidFill>
              </a:rPr>
              <a:t>clear plan </a:t>
            </a:r>
            <a:r>
              <a:rPr lang="en-US" dirty="0" smtClean="0"/>
              <a:t>to fulfill such a mandate.</a:t>
            </a:r>
            <a:endParaRPr lang="en-US" dirty="0" smtClean="0"/>
          </a:p>
          <a:p>
            <a:pPr algn="just"/>
            <a:endParaRPr lang="en-US" dirty="0" smtClean="0"/>
          </a:p>
          <a:p>
            <a:pPr algn="just"/>
            <a:r>
              <a:rPr lang="en-US" dirty="0"/>
              <a:t>One of the </a:t>
            </a:r>
            <a:r>
              <a:rPr lang="en-US" dirty="0" smtClean="0"/>
              <a:t>deliverables </a:t>
            </a:r>
            <a:r>
              <a:rPr lang="en-US" dirty="0"/>
              <a:t>of the present phase </a:t>
            </a:r>
            <a:r>
              <a:rPr lang="en-US" dirty="0" smtClean="0"/>
              <a:t>is </a:t>
            </a:r>
            <a:r>
              <a:rPr lang="en-US" dirty="0"/>
              <a:t>a </a:t>
            </a:r>
            <a:r>
              <a:rPr lang="en-US" dirty="0">
                <a:solidFill>
                  <a:srgbClr val="C00000"/>
                </a:solidFill>
              </a:rPr>
              <a:t>detailed plan </a:t>
            </a:r>
            <a:r>
              <a:rPr lang="en-US" dirty="0"/>
              <a:t>for the </a:t>
            </a:r>
            <a:r>
              <a:rPr lang="en-US" dirty="0">
                <a:solidFill>
                  <a:srgbClr val="000090"/>
                </a:solidFill>
              </a:rPr>
              <a:t>CLIC Preparation Phase (2020-2025)</a:t>
            </a:r>
            <a:r>
              <a:rPr lang="en-US" dirty="0" smtClean="0"/>
              <a:t>, to bring the project at the start of construction in case of a positive decision.</a:t>
            </a:r>
          </a:p>
          <a:p>
            <a:pPr algn="just"/>
            <a:endParaRPr lang="en-US" dirty="0"/>
          </a:p>
          <a:p>
            <a:pPr algn="just"/>
            <a:r>
              <a:rPr lang="en-US" dirty="0" smtClean="0"/>
              <a:t>It is now time to </a:t>
            </a:r>
            <a:r>
              <a:rPr lang="en-US" dirty="0" smtClean="0">
                <a:solidFill>
                  <a:srgbClr val="C00000"/>
                </a:solidFill>
              </a:rPr>
              <a:t>start developing in detail </a:t>
            </a:r>
            <a:r>
              <a:rPr lang="en-US" dirty="0" smtClean="0"/>
              <a:t>such a plan. </a:t>
            </a:r>
            <a:r>
              <a:rPr lang="en-US" dirty="0" smtClean="0">
                <a:solidFill>
                  <a:srgbClr val="000090"/>
                </a:solidFill>
              </a:rPr>
              <a:t>Most of the needed information exists</a:t>
            </a:r>
            <a:r>
              <a:rPr lang="en-US" dirty="0" smtClean="0"/>
              <a:t>, and we should be able to get what is still missing in the next couple of years, in the framework of the </a:t>
            </a:r>
            <a:r>
              <a:rPr lang="en-US" dirty="0" smtClean="0">
                <a:solidFill>
                  <a:srgbClr val="000090"/>
                </a:solidFill>
              </a:rPr>
              <a:t>present program</a:t>
            </a:r>
            <a:r>
              <a:rPr lang="en-US" dirty="0" smtClean="0"/>
              <a:t>.</a:t>
            </a:r>
            <a:endParaRPr lang="en-US" dirty="0"/>
          </a:p>
          <a:p>
            <a:pPr algn="just"/>
            <a:endParaRPr lang="en-US" dirty="0" smtClean="0"/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2522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reen Shot 2016-01-21 at 15.35.5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4815" y="855865"/>
            <a:ext cx="5586416" cy="5659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3555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New module installed 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25" y="702245"/>
            <a:ext cx="4379975" cy="2923633"/>
          </a:xfrm>
          <a:prstGeom prst="rect">
            <a:avLst/>
          </a:prstGeom>
        </p:spPr>
      </p:pic>
      <p:pic>
        <p:nvPicPr>
          <p:cNvPr id="7" name="Picture 6" descr="CLIC_DETECT_WHIT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5583" y="587030"/>
            <a:ext cx="4528417" cy="3928265"/>
          </a:xfrm>
          <a:prstGeom prst="rect">
            <a:avLst/>
          </a:prstGeom>
        </p:spPr>
      </p:pic>
      <p:pic>
        <p:nvPicPr>
          <p:cNvPr id="8" name="Picture 7" descr="Screen Shot 2016-01-21 at 10.46.50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120" y="2968140"/>
            <a:ext cx="4919531" cy="3802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02630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 Timeline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5346" y="1163105"/>
            <a:ext cx="8978900" cy="5562598"/>
          </a:xfrm>
          <a:prstGeom prst="rect">
            <a:avLst/>
          </a:prstGeom>
          <a:noFill/>
          <a:ln>
            <a:solidFill>
              <a:srgbClr val="080808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6697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3798" y="3209344"/>
            <a:ext cx="2752653" cy="171539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Line 36"/>
          <p:cNvSpPr>
            <a:spLocks noChangeShapeType="1"/>
          </p:cNvSpPr>
          <p:nvPr/>
        </p:nvSpPr>
        <p:spPr bwMode="auto">
          <a:xfrm flipH="1" flipV="1">
            <a:off x="8921505" y="4937162"/>
            <a:ext cx="10803" cy="1793523"/>
          </a:xfrm>
          <a:prstGeom prst="line">
            <a:avLst/>
          </a:prstGeom>
          <a:noFill/>
          <a:ln w="19050">
            <a:solidFill>
              <a:schemeClr val="bg2">
                <a:lumMod val="25000"/>
              </a:schemeClr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 dirty="0">
              <a:solidFill>
                <a:sysClr val="windowText" lastClr="000000"/>
              </a:solidFill>
              <a:latin typeface="Calibri"/>
              <a:ea typeface="ＭＳ Ｐゴシック" pitchFamily="-97" charset="-128"/>
              <a:cs typeface="Times New Roman"/>
            </a:endParaRPr>
          </a:p>
        </p:txBody>
      </p:sp>
      <p:sp>
        <p:nvSpPr>
          <p:cNvPr id="7" name="Line 33"/>
          <p:cNvSpPr>
            <a:spLocks noChangeShapeType="1"/>
          </p:cNvSpPr>
          <p:nvPr/>
        </p:nvSpPr>
        <p:spPr bwMode="auto">
          <a:xfrm flipH="1" flipV="1">
            <a:off x="3036563" y="1315503"/>
            <a:ext cx="1" cy="1866898"/>
          </a:xfrm>
          <a:prstGeom prst="line">
            <a:avLst/>
          </a:prstGeom>
          <a:noFill/>
          <a:ln w="19050">
            <a:solidFill>
              <a:schemeClr val="bg2">
                <a:lumMod val="25000"/>
              </a:schemeClr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 dirty="0">
              <a:solidFill>
                <a:sysClr val="windowText" lastClr="000000"/>
              </a:solidFill>
              <a:latin typeface="Calibri"/>
              <a:ea typeface="ＭＳ Ｐゴシック" pitchFamily="-97" charset="-128"/>
              <a:cs typeface="Times New Roman"/>
            </a:endParaRPr>
          </a:p>
        </p:txBody>
      </p:sp>
      <p:sp>
        <p:nvSpPr>
          <p:cNvPr id="8" name="Line 33"/>
          <p:cNvSpPr>
            <a:spLocks noChangeShapeType="1"/>
          </p:cNvSpPr>
          <p:nvPr/>
        </p:nvSpPr>
        <p:spPr bwMode="auto">
          <a:xfrm flipV="1">
            <a:off x="270079" y="1277405"/>
            <a:ext cx="3" cy="1879598"/>
          </a:xfrm>
          <a:prstGeom prst="line">
            <a:avLst/>
          </a:prstGeom>
          <a:noFill/>
          <a:ln w="19050">
            <a:solidFill>
              <a:schemeClr val="bg2">
                <a:lumMod val="25000"/>
              </a:schemeClr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 dirty="0">
              <a:solidFill>
                <a:sysClr val="windowText" lastClr="000000"/>
              </a:solidFill>
              <a:latin typeface="Calibri"/>
              <a:ea typeface="ＭＳ Ｐゴシック" pitchFamily="-97" charset="-128"/>
              <a:cs typeface="Times New Roman"/>
            </a:endParaRPr>
          </a:p>
        </p:txBody>
      </p:sp>
      <p:sp>
        <p:nvSpPr>
          <p:cNvPr id="9" name="Rektangel 20"/>
          <p:cNvSpPr>
            <a:spLocks noChangeArrowheads="1"/>
          </p:cNvSpPr>
          <p:nvPr/>
        </p:nvSpPr>
        <p:spPr bwMode="auto">
          <a:xfrm>
            <a:off x="275373" y="1230847"/>
            <a:ext cx="2619373" cy="2148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801688" fontAlgn="auto">
              <a:spcBef>
                <a:spcPct val="20000"/>
              </a:spcBef>
              <a:spcAft>
                <a:spcPts val="0"/>
              </a:spcAft>
            </a:pPr>
            <a:r>
              <a:rPr lang="en-US" sz="1600" b="1" noProof="1" smtClean="0">
                <a:solidFill>
                  <a:srgbClr val="080808"/>
                </a:solidFill>
                <a:latin typeface="Calibri"/>
                <a:cs typeface="Times New Roman"/>
              </a:rPr>
              <a:t>2013-18</a:t>
            </a:r>
            <a:r>
              <a:rPr sz="1600" b="1" noProof="1" smtClean="0">
                <a:solidFill>
                  <a:srgbClr val="080808"/>
                </a:solidFill>
                <a:latin typeface="Calibri"/>
                <a:cs typeface="Times New Roman"/>
              </a:rPr>
              <a:t> </a:t>
            </a:r>
            <a:r>
              <a:rPr lang="en-US" sz="1600" b="1" noProof="1" smtClean="0">
                <a:solidFill>
                  <a:srgbClr val="080808"/>
                </a:solidFill>
                <a:latin typeface="Calibri"/>
                <a:cs typeface="Times New Roman"/>
              </a:rPr>
              <a:t>Development Phase</a:t>
            </a:r>
          </a:p>
          <a:p>
            <a:pPr defTabSz="801688" fontAlgn="auto">
              <a:spcBef>
                <a:spcPct val="20000"/>
              </a:spcBef>
              <a:spcAft>
                <a:spcPts val="0"/>
              </a:spcAft>
            </a:pPr>
            <a:r>
              <a:rPr lang="en-US" sz="1400" noProof="1" smtClean="0">
                <a:solidFill>
                  <a:srgbClr val="080808"/>
                </a:solidFill>
                <a:latin typeface="Calibri"/>
                <a:cs typeface="Times New Roman"/>
              </a:rPr>
              <a:t>Develop a Project Plan for a staged implementation in agreement with LHC findings; further technical developments with industry, performance studies for accelerator parts and systems, as well as for detectors. </a:t>
            </a:r>
            <a:endParaRPr sz="1400" noProof="1">
              <a:solidFill>
                <a:srgbClr val="080808"/>
              </a:solidFill>
              <a:latin typeface="Calibri"/>
              <a:cs typeface="Times New Roman"/>
            </a:endParaRPr>
          </a:p>
          <a:p>
            <a:pPr defTabSz="801688" fontAlgn="auto">
              <a:spcBef>
                <a:spcPct val="20000"/>
              </a:spcBef>
              <a:spcAft>
                <a:spcPts val="0"/>
              </a:spcAft>
            </a:pPr>
            <a:endParaRPr sz="1400" noProof="1">
              <a:solidFill>
                <a:srgbClr val="080808"/>
              </a:solidFill>
              <a:latin typeface="Calibri"/>
              <a:cs typeface="Times New Roman"/>
            </a:endParaRPr>
          </a:p>
        </p:txBody>
      </p:sp>
      <p:sp>
        <p:nvSpPr>
          <p:cNvPr id="10" name="Line 36"/>
          <p:cNvSpPr>
            <a:spLocks noChangeShapeType="1"/>
          </p:cNvSpPr>
          <p:nvPr/>
        </p:nvSpPr>
        <p:spPr bwMode="auto">
          <a:xfrm flipH="1" flipV="1">
            <a:off x="2784684" y="4935002"/>
            <a:ext cx="5817" cy="1790701"/>
          </a:xfrm>
          <a:prstGeom prst="line">
            <a:avLst/>
          </a:prstGeom>
          <a:noFill/>
          <a:ln w="19050">
            <a:solidFill>
              <a:schemeClr val="bg2">
                <a:lumMod val="25000"/>
              </a:schemeClr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 dirty="0">
              <a:solidFill>
                <a:sysClr val="windowText" lastClr="000000"/>
              </a:solidFill>
              <a:latin typeface="Calibri"/>
              <a:ea typeface="ＭＳ Ｐゴシック" pitchFamily="-97" charset="-128"/>
              <a:cs typeface="Times New Roman"/>
            </a:endParaRPr>
          </a:p>
        </p:txBody>
      </p:sp>
      <p:sp>
        <p:nvSpPr>
          <p:cNvPr id="11" name="Rektangel 23"/>
          <p:cNvSpPr>
            <a:spLocks noChangeArrowheads="1"/>
          </p:cNvSpPr>
          <p:nvPr/>
        </p:nvSpPr>
        <p:spPr bwMode="auto">
          <a:xfrm>
            <a:off x="227746" y="4997273"/>
            <a:ext cx="2555351" cy="1458861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spAutoFit/>
          </a:bodyPr>
          <a:lstStyle/>
          <a:p>
            <a:pPr algn="r" defTabSz="801688" fontAlgn="auto">
              <a:spcBef>
                <a:spcPct val="20000"/>
              </a:spcBef>
              <a:spcAft>
                <a:spcPts val="0"/>
              </a:spcAft>
            </a:pPr>
            <a:r>
              <a:rPr lang="en-US" sz="1600" b="1" noProof="1" smtClean="0">
                <a:solidFill>
                  <a:srgbClr val="080808"/>
                </a:solidFill>
                <a:latin typeface="Calibri"/>
                <a:cs typeface="Times New Roman"/>
              </a:rPr>
              <a:t> 2018-19 Decisions</a:t>
            </a:r>
            <a:endParaRPr sz="1600" b="1" noProof="1">
              <a:solidFill>
                <a:srgbClr val="080808"/>
              </a:solidFill>
              <a:latin typeface="Calibri"/>
              <a:cs typeface="Times New Roman"/>
            </a:endParaRPr>
          </a:p>
          <a:p>
            <a:pPr algn="r" defTabSz="801688" fontAlgn="auto">
              <a:spcBef>
                <a:spcPct val="20000"/>
              </a:spcBef>
              <a:spcAft>
                <a:spcPts val="0"/>
              </a:spcAft>
            </a:pPr>
            <a:r>
              <a:rPr lang="en-US" sz="1400" noProof="1" smtClean="0">
                <a:solidFill>
                  <a:srgbClr val="080808"/>
                </a:solidFill>
                <a:latin typeface="Calibri"/>
                <a:cs typeface="Times New Roman"/>
              </a:rPr>
              <a:t>On the basis of LHC data</a:t>
            </a:r>
            <a:br>
              <a:rPr lang="en-US" sz="1400" noProof="1" smtClean="0">
                <a:solidFill>
                  <a:srgbClr val="080808"/>
                </a:solidFill>
                <a:latin typeface="Calibri"/>
                <a:cs typeface="Times New Roman"/>
              </a:rPr>
            </a:br>
            <a:r>
              <a:rPr lang="en-US" sz="1400" noProof="1" smtClean="0">
                <a:solidFill>
                  <a:srgbClr val="080808"/>
                </a:solidFill>
                <a:latin typeface="Calibri"/>
                <a:cs typeface="Times New Roman"/>
              </a:rPr>
              <a:t>and Project Plans (for CLIC and other potential projects as FCC), take decisions about next project(s) at the Energy Frontier.</a:t>
            </a:r>
            <a:endParaRPr sz="1400" noProof="1">
              <a:solidFill>
                <a:srgbClr val="080808"/>
              </a:solidFill>
              <a:latin typeface="Calibri"/>
              <a:cs typeface="Times New Roman"/>
            </a:endParaRPr>
          </a:p>
        </p:txBody>
      </p:sp>
      <p:sp>
        <p:nvSpPr>
          <p:cNvPr id="12" name="Rektangel 20"/>
          <p:cNvSpPr>
            <a:spLocks noChangeArrowheads="1"/>
          </p:cNvSpPr>
          <p:nvPr/>
        </p:nvSpPr>
        <p:spPr bwMode="auto">
          <a:xfrm>
            <a:off x="3151015" y="1278320"/>
            <a:ext cx="2854855" cy="18835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801688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</a:pPr>
            <a:r>
              <a:rPr lang="en-US" sz="1600" b="1" noProof="1" smtClean="0">
                <a:solidFill>
                  <a:srgbClr val="080808"/>
                </a:solidFill>
                <a:latin typeface="Calibri"/>
                <a:cs typeface="Times New Roman"/>
              </a:rPr>
              <a:t>4-5 year Preparation Phase</a:t>
            </a:r>
          </a:p>
          <a:p>
            <a:pPr defTabSz="801688" fontAlgn="auto">
              <a:spcBef>
                <a:spcPct val="20000"/>
              </a:spcBef>
              <a:spcAft>
                <a:spcPts val="0"/>
              </a:spcAft>
            </a:pPr>
            <a:r>
              <a:rPr lang="en-US" sz="1400" noProof="1" smtClean="0">
                <a:solidFill>
                  <a:srgbClr val="080808"/>
                </a:solidFill>
                <a:latin typeface="Calibri"/>
                <a:cs typeface="Times New Roman"/>
              </a:rPr>
              <a:t>Finalise implementation parameters, Drive Beam Facility and other </a:t>
            </a:r>
            <a:r>
              <a:rPr lang="en-US" sz="1400" noProof="1">
                <a:solidFill>
                  <a:srgbClr val="080808"/>
                </a:solidFill>
                <a:latin typeface="Calibri"/>
                <a:cs typeface="Times New Roman"/>
              </a:rPr>
              <a:t>s</a:t>
            </a:r>
            <a:r>
              <a:rPr lang="en-US" sz="1400" noProof="1" smtClean="0">
                <a:solidFill>
                  <a:srgbClr val="080808"/>
                </a:solidFill>
                <a:latin typeface="Calibri"/>
                <a:cs typeface="Times New Roman"/>
              </a:rPr>
              <a:t>ystem verifications, site authorisation and preparation for industrial procurement.  </a:t>
            </a:r>
          </a:p>
          <a:p>
            <a:pPr defTabSz="801688" fontAlgn="auto">
              <a:spcBef>
                <a:spcPct val="20000"/>
              </a:spcBef>
              <a:spcAft>
                <a:spcPts val="0"/>
              </a:spcAft>
            </a:pPr>
            <a:r>
              <a:rPr lang="en-US" sz="1400" noProof="1" smtClean="0">
                <a:solidFill>
                  <a:srgbClr val="080808"/>
                </a:solidFill>
                <a:latin typeface="Calibri"/>
                <a:cs typeface="Times New Roman"/>
              </a:rPr>
              <a:t>Prepare detailed Technical Proposals for the detector-systems.  </a:t>
            </a:r>
          </a:p>
        </p:txBody>
      </p:sp>
      <p:sp>
        <p:nvSpPr>
          <p:cNvPr id="13" name="Line 36"/>
          <p:cNvSpPr>
            <a:spLocks noChangeShapeType="1"/>
          </p:cNvSpPr>
          <p:nvPr/>
        </p:nvSpPr>
        <p:spPr bwMode="auto">
          <a:xfrm flipH="1" flipV="1">
            <a:off x="5898341" y="4946290"/>
            <a:ext cx="0" cy="1752600"/>
          </a:xfrm>
          <a:prstGeom prst="line">
            <a:avLst/>
          </a:prstGeom>
          <a:noFill/>
          <a:ln w="19050">
            <a:solidFill>
              <a:schemeClr val="bg2">
                <a:lumMod val="25000"/>
              </a:schemeClr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 dirty="0">
              <a:solidFill>
                <a:sysClr val="windowText" lastClr="000000"/>
              </a:solidFill>
              <a:latin typeface="Calibri"/>
              <a:ea typeface="ＭＳ Ｐゴシック" pitchFamily="-97" charset="-128"/>
              <a:cs typeface="Times New Roman"/>
            </a:endParaRPr>
          </a:p>
        </p:txBody>
      </p:sp>
      <p:sp>
        <p:nvSpPr>
          <p:cNvPr id="14" name="Rektangel 23"/>
          <p:cNvSpPr>
            <a:spLocks noChangeArrowheads="1"/>
          </p:cNvSpPr>
          <p:nvPr/>
        </p:nvSpPr>
        <p:spPr bwMode="auto">
          <a:xfrm>
            <a:off x="3295501" y="5010508"/>
            <a:ext cx="2576511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 defTabSz="801688" fontAlgn="auto">
              <a:spcBef>
                <a:spcPct val="20000"/>
              </a:spcBef>
              <a:spcAft>
                <a:spcPts val="0"/>
              </a:spcAft>
            </a:pPr>
            <a:r>
              <a:rPr lang="en-US" sz="1600" b="1" noProof="1" smtClean="0">
                <a:solidFill>
                  <a:srgbClr val="080808"/>
                </a:solidFill>
                <a:latin typeface="Calibri"/>
                <a:cs typeface="Times New Roman"/>
              </a:rPr>
              <a:t>2024-25 Construction Start</a:t>
            </a:r>
            <a:br>
              <a:rPr lang="en-US" sz="1600" b="1" noProof="1" smtClean="0">
                <a:solidFill>
                  <a:srgbClr val="080808"/>
                </a:solidFill>
                <a:latin typeface="Calibri"/>
                <a:cs typeface="Times New Roman"/>
              </a:rPr>
            </a:br>
            <a:r>
              <a:rPr lang="en-US" sz="1400" noProof="1" smtClean="0">
                <a:solidFill>
                  <a:srgbClr val="080808"/>
                </a:solidFill>
                <a:latin typeface="Calibri"/>
                <a:cs typeface="Times New Roman"/>
              </a:rPr>
              <a:t>Ready for full construction</a:t>
            </a:r>
            <a:br>
              <a:rPr lang="en-US" sz="1400" noProof="1" smtClean="0">
                <a:solidFill>
                  <a:srgbClr val="080808"/>
                </a:solidFill>
                <a:latin typeface="Calibri"/>
                <a:cs typeface="Times New Roman"/>
              </a:rPr>
            </a:br>
            <a:r>
              <a:rPr lang="en-US" sz="1400" noProof="1" smtClean="0">
                <a:solidFill>
                  <a:srgbClr val="080808"/>
                </a:solidFill>
                <a:latin typeface="Calibri"/>
                <a:cs typeface="Times New Roman"/>
              </a:rPr>
              <a:t> and main tunnel excavation. </a:t>
            </a:r>
            <a:endParaRPr sz="1400" noProof="1" smtClean="0">
              <a:solidFill>
                <a:srgbClr val="080808"/>
              </a:solidFill>
              <a:latin typeface="Calibri"/>
              <a:cs typeface="Times New Roman"/>
            </a:endParaRPr>
          </a:p>
        </p:txBody>
      </p:sp>
      <p:sp>
        <p:nvSpPr>
          <p:cNvPr id="15" name="Line 33"/>
          <p:cNvSpPr>
            <a:spLocks noChangeShapeType="1"/>
          </p:cNvSpPr>
          <p:nvPr/>
        </p:nvSpPr>
        <p:spPr bwMode="auto">
          <a:xfrm flipV="1">
            <a:off x="6133246" y="1307041"/>
            <a:ext cx="4231" cy="1866897"/>
          </a:xfrm>
          <a:prstGeom prst="line">
            <a:avLst/>
          </a:prstGeom>
          <a:noFill/>
          <a:ln w="19050">
            <a:solidFill>
              <a:schemeClr val="bg2">
                <a:lumMod val="25000"/>
              </a:schemeClr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 dirty="0">
              <a:solidFill>
                <a:sysClr val="windowText" lastClr="000000"/>
              </a:solidFill>
              <a:latin typeface="Calibri"/>
              <a:ea typeface="ＭＳ Ｐゴシック" pitchFamily="-97" charset="-128"/>
              <a:cs typeface="Times New Roman"/>
            </a:endParaRPr>
          </a:p>
        </p:txBody>
      </p:sp>
      <p:sp>
        <p:nvSpPr>
          <p:cNvPr id="16" name="Rektangel 20"/>
          <p:cNvSpPr>
            <a:spLocks noChangeArrowheads="1"/>
          </p:cNvSpPr>
          <p:nvPr/>
        </p:nvSpPr>
        <p:spPr bwMode="auto">
          <a:xfrm>
            <a:off x="6150174" y="1227144"/>
            <a:ext cx="2523072" cy="150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801688" fontAlgn="auto">
              <a:spcBef>
                <a:spcPct val="20000"/>
              </a:spcBef>
              <a:spcAft>
                <a:spcPts val="0"/>
              </a:spcAft>
            </a:pPr>
            <a:r>
              <a:rPr lang="en-US" sz="1600" b="1" noProof="1" smtClean="0">
                <a:solidFill>
                  <a:srgbClr val="080808"/>
                </a:solidFill>
                <a:latin typeface="Calibri"/>
                <a:cs typeface="Times New Roman"/>
              </a:rPr>
              <a:t>Construction Phase </a:t>
            </a:r>
            <a:endParaRPr sz="1600" b="1" noProof="1">
              <a:solidFill>
                <a:srgbClr val="080808"/>
              </a:solidFill>
              <a:latin typeface="Calibri"/>
              <a:cs typeface="Times New Roman"/>
            </a:endParaRPr>
          </a:p>
          <a:p>
            <a:pPr defTabSz="801688" fontAlgn="auto">
              <a:spcBef>
                <a:spcPct val="20000"/>
              </a:spcBef>
              <a:spcAft>
                <a:spcPts val="0"/>
              </a:spcAft>
            </a:pPr>
            <a:r>
              <a:rPr lang="en-US" sz="1400" noProof="1" smtClean="0">
                <a:solidFill>
                  <a:srgbClr val="080808"/>
                </a:solidFill>
                <a:latin typeface="Calibri"/>
                <a:cs typeface="Times New Roman"/>
              </a:rPr>
              <a:t>Stage 1 construction of CLIC, in parallel with detector construction.</a:t>
            </a:r>
          </a:p>
          <a:p>
            <a:pPr defTabSz="801688" fontAlgn="auto">
              <a:spcBef>
                <a:spcPct val="20000"/>
              </a:spcBef>
              <a:spcAft>
                <a:spcPts val="0"/>
              </a:spcAft>
            </a:pPr>
            <a:r>
              <a:rPr lang="en-US" sz="1400" noProof="1" smtClean="0">
                <a:solidFill>
                  <a:srgbClr val="080808"/>
                </a:solidFill>
                <a:latin typeface="Calibri"/>
                <a:cs typeface="Times New Roman"/>
              </a:rPr>
              <a:t>Preparation for implementation of further stages.</a:t>
            </a:r>
          </a:p>
        </p:txBody>
      </p:sp>
      <p:sp>
        <p:nvSpPr>
          <p:cNvPr id="17" name="Rektangel 23"/>
          <p:cNvSpPr>
            <a:spLocks noChangeArrowheads="1"/>
          </p:cNvSpPr>
          <p:nvPr/>
        </p:nvSpPr>
        <p:spPr bwMode="auto">
          <a:xfrm>
            <a:off x="6632779" y="4987930"/>
            <a:ext cx="2245779" cy="150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 defTabSz="801688" fontAlgn="auto">
              <a:spcBef>
                <a:spcPct val="20000"/>
              </a:spcBef>
              <a:spcAft>
                <a:spcPts val="0"/>
              </a:spcAft>
            </a:pPr>
            <a:r>
              <a:rPr lang="en-US" sz="1600" b="1" noProof="1" smtClean="0">
                <a:solidFill>
                  <a:srgbClr val="080808"/>
                </a:solidFill>
                <a:latin typeface="Calibri"/>
                <a:cs typeface="Times New Roman"/>
              </a:rPr>
              <a:t>  Commissioning </a:t>
            </a:r>
            <a:endParaRPr sz="1600" b="1" noProof="1" smtClean="0">
              <a:solidFill>
                <a:srgbClr val="080808"/>
              </a:solidFill>
              <a:latin typeface="Calibri"/>
              <a:cs typeface="Times New Roman"/>
            </a:endParaRPr>
          </a:p>
          <a:p>
            <a:pPr algn="r" defTabSz="801688" fontAlgn="auto">
              <a:spcBef>
                <a:spcPct val="20000"/>
              </a:spcBef>
              <a:spcAft>
                <a:spcPts val="0"/>
              </a:spcAft>
            </a:pPr>
            <a:r>
              <a:rPr lang="en-US" sz="1400" noProof="1">
                <a:solidFill>
                  <a:srgbClr val="080808"/>
                </a:solidFill>
                <a:latin typeface="Calibri"/>
                <a:cs typeface="Times New Roman"/>
              </a:rPr>
              <a:t>B</a:t>
            </a:r>
            <a:r>
              <a:rPr lang="en-US" sz="1400" noProof="1" smtClean="0">
                <a:solidFill>
                  <a:srgbClr val="080808"/>
                </a:solidFill>
                <a:latin typeface="Calibri"/>
                <a:cs typeface="Times New Roman"/>
              </a:rPr>
              <a:t>ecoming ready for data-taking as the LHC programme</a:t>
            </a:r>
            <a:r>
              <a:rPr lang="en-US" sz="1400" noProof="1">
                <a:solidFill>
                  <a:srgbClr val="080808"/>
                </a:solidFill>
                <a:latin typeface="Calibri"/>
                <a:cs typeface="Times New Roman"/>
              </a:rPr>
              <a:t> </a:t>
            </a:r>
            <a:r>
              <a:rPr lang="en-US" sz="1400" noProof="1" smtClean="0">
                <a:solidFill>
                  <a:srgbClr val="080808"/>
                </a:solidFill>
                <a:latin typeface="Calibri"/>
                <a:cs typeface="Times New Roman"/>
              </a:rPr>
              <a:t>reaches completion</a:t>
            </a:r>
            <a:r>
              <a:rPr sz="1400" noProof="1" smtClean="0">
                <a:solidFill>
                  <a:srgbClr val="080808"/>
                </a:solidFill>
                <a:latin typeface="Calibri"/>
                <a:cs typeface="Times New Roman"/>
              </a:rPr>
              <a:t>.</a:t>
            </a:r>
            <a:endParaRPr lang="en-US" sz="1400" noProof="1" smtClean="0">
              <a:solidFill>
                <a:srgbClr val="080808"/>
              </a:solidFill>
              <a:latin typeface="Calibri"/>
              <a:cs typeface="Times New Roman"/>
            </a:endParaRPr>
          </a:p>
          <a:p>
            <a:pPr algn="r" defTabSz="801688" fontAlgn="auto">
              <a:spcBef>
                <a:spcPct val="20000"/>
              </a:spcBef>
              <a:spcAft>
                <a:spcPts val="0"/>
              </a:spcAft>
            </a:pPr>
            <a:r>
              <a:rPr sz="1400" noProof="1" smtClean="0">
                <a:solidFill>
                  <a:srgbClr val="080808"/>
                </a:solidFill>
                <a:latin typeface="Calibri"/>
                <a:cs typeface="Times New Roman"/>
              </a:rPr>
              <a:t> </a:t>
            </a:r>
            <a:endParaRPr sz="1400" noProof="1">
              <a:solidFill>
                <a:srgbClr val="080808"/>
              </a:solidFill>
              <a:latin typeface="Calibri"/>
              <a:cs typeface="Times New Roman"/>
            </a:endParaRPr>
          </a:p>
        </p:txBody>
      </p:sp>
      <p:pic>
        <p:nvPicPr>
          <p:cNvPr id="18" name="Picture 17" descr="CLIC0-layout2012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2913" y="3203569"/>
            <a:ext cx="2854137" cy="1714500"/>
          </a:xfrm>
          <a:prstGeom prst="rect">
            <a:avLst/>
          </a:prstGeom>
          <a:ln>
            <a:solidFill>
              <a:srgbClr val="080808"/>
            </a:solidFill>
          </a:ln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4679" y="3189978"/>
            <a:ext cx="2548467" cy="1745026"/>
          </a:xfrm>
          <a:prstGeom prst="rect">
            <a:avLst/>
          </a:prstGeom>
        </p:spPr>
      </p:pic>
      <p:sp>
        <p:nvSpPr>
          <p:cNvPr id="20" name="Oval 19"/>
          <p:cNvSpPr/>
          <p:nvPr/>
        </p:nvSpPr>
        <p:spPr>
          <a:xfrm>
            <a:off x="-18346" y="983890"/>
            <a:ext cx="3141691" cy="2438400"/>
          </a:xfrm>
          <a:prstGeom prst="ellipse">
            <a:avLst/>
          </a:prstGeom>
          <a:noFill/>
          <a:ln w="190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2882180" y="1009485"/>
            <a:ext cx="3124200" cy="2362200"/>
          </a:xfrm>
          <a:prstGeom prst="ellipse">
            <a:avLst/>
          </a:prstGeom>
          <a:noFill/>
          <a:ln w="190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ed Rectangle 21"/>
          <p:cNvSpPr/>
          <p:nvPr/>
        </p:nvSpPr>
        <p:spPr>
          <a:xfrm>
            <a:off x="1038740" y="5003605"/>
            <a:ext cx="1728225" cy="345645"/>
          </a:xfrm>
          <a:prstGeom prst="roundRect">
            <a:avLst/>
          </a:prstGeom>
          <a:noFill/>
          <a:ln w="190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0515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Development phase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sz="2000" dirty="0"/>
              <a:t>Develop a </a:t>
            </a:r>
            <a:r>
              <a:rPr lang="en-US" sz="2000" dirty="0">
                <a:solidFill>
                  <a:srgbClr val="000090"/>
                </a:solidFill>
              </a:rPr>
              <a:t>Project Plan </a:t>
            </a:r>
            <a:r>
              <a:rPr lang="en-US" sz="2000" dirty="0"/>
              <a:t>for a staged implementation of CLIC, consistent with LHC findings, as an option for CERN in post-LHC </a:t>
            </a:r>
            <a:r>
              <a:rPr lang="en-US" sz="2000" dirty="0" smtClean="0"/>
              <a:t>era, for </a:t>
            </a:r>
            <a:r>
              <a:rPr lang="en-US" sz="2000" dirty="0"/>
              <a:t>consideration in next European Strategy update 2019/</a:t>
            </a:r>
            <a:r>
              <a:rPr lang="en-US" sz="2000" dirty="0" smtClean="0"/>
              <a:t>20</a:t>
            </a:r>
            <a:endParaRPr lang="en-US" sz="2000" dirty="0"/>
          </a:p>
          <a:p>
            <a:endParaRPr lang="en-US" dirty="0"/>
          </a:p>
          <a:p>
            <a:r>
              <a:rPr lang="en-US" dirty="0"/>
              <a:t>Update </a:t>
            </a:r>
            <a:r>
              <a:rPr lang="en-US" dirty="0">
                <a:solidFill>
                  <a:srgbClr val="000090"/>
                </a:solidFill>
              </a:rPr>
              <a:t>physics studies </a:t>
            </a:r>
            <a:r>
              <a:rPr lang="en-US" dirty="0"/>
              <a:t>in light of LHC results</a:t>
            </a:r>
          </a:p>
          <a:p>
            <a:endParaRPr lang="en-US" dirty="0" smtClean="0"/>
          </a:p>
          <a:p>
            <a:r>
              <a:rPr lang="en-US" dirty="0" err="1" smtClean="0">
                <a:solidFill>
                  <a:srgbClr val="000090"/>
                </a:solidFill>
              </a:rPr>
              <a:t>Rebaseline</a:t>
            </a:r>
            <a:r>
              <a:rPr lang="en-US" dirty="0" smtClean="0"/>
              <a:t>, cost/staging strategy with a 20-30 year perspective</a:t>
            </a:r>
          </a:p>
          <a:p>
            <a:endParaRPr lang="en-US" dirty="0" smtClean="0"/>
          </a:p>
          <a:p>
            <a:r>
              <a:rPr lang="en-US" dirty="0" smtClean="0"/>
              <a:t>Complete </a:t>
            </a:r>
            <a:r>
              <a:rPr lang="en-US" dirty="0" smtClean="0">
                <a:solidFill>
                  <a:srgbClr val="000090"/>
                </a:solidFill>
              </a:rPr>
              <a:t>key technical R&amp;D </a:t>
            </a:r>
          </a:p>
          <a:p>
            <a:endParaRPr lang="en-US" dirty="0" smtClean="0"/>
          </a:p>
          <a:p>
            <a:r>
              <a:rPr lang="en-US" dirty="0" smtClean="0"/>
              <a:t>More </a:t>
            </a:r>
            <a:r>
              <a:rPr lang="en-US" dirty="0"/>
              <a:t>advanced </a:t>
            </a:r>
            <a:r>
              <a:rPr lang="en-US" dirty="0" smtClean="0">
                <a:solidFill>
                  <a:srgbClr val="000090"/>
                </a:solidFill>
              </a:rPr>
              <a:t>industrialization </a:t>
            </a:r>
            <a:r>
              <a:rPr lang="en-US" dirty="0">
                <a:solidFill>
                  <a:srgbClr val="000090"/>
                </a:solidFill>
              </a:rPr>
              <a:t>studies </a:t>
            </a:r>
          </a:p>
          <a:p>
            <a:endParaRPr lang="en-US" dirty="0" smtClean="0"/>
          </a:p>
          <a:p>
            <a:r>
              <a:rPr lang="en-US" dirty="0" smtClean="0"/>
              <a:t>Perform more </a:t>
            </a:r>
            <a:r>
              <a:rPr lang="en-US" dirty="0" smtClean="0">
                <a:solidFill>
                  <a:srgbClr val="000090"/>
                </a:solidFill>
              </a:rPr>
              <a:t>system tests </a:t>
            </a:r>
            <a:r>
              <a:rPr lang="en-US" dirty="0" smtClean="0"/>
              <a:t>+ verification</a:t>
            </a:r>
            <a:endParaRPr lang="en-US" dirty="0"/>
          </a:p>
        </p:txBody>
      </p:sp>
      <p:pic>
        <p:nvPicPr>
          <p:cNvPr id="6" name="Picture 5" descr="20120622-Region-Only-CLIC2015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189" y="3621025"/>
            <a:ext cx="4262955" cy="3013777"/>
          </a:xfrm>
          <a:prstGeom prst="rect">
            <a:avLst/>
          </a:prstGeom>
        </p:spPr>
      </p:pic>
      <p:sp>
        <p:nvSpPr>
          <p:cNvPr id="8" name="Rounded Rectangle 7"/>
          <p:cNvSpPr/>
          <p:nvPr/>
        </p:nvSpPr>
        <p:spPr>
          <a:xfrm>
            <a:off x="193830" y="3697835"/>
            <a:ext cx="4915840" cy="1997060"/>
          </a:xfrm>
          <a:prstGeom prst="roundRect">
            <a:avLst/>
          </a:prstGeom>
          <a:noFill/>
          <a:ln w="190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Screen Shot 2016-01-21 at 23.16.0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92665"/>
            <a:ext cx="4303165" cy="2704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88535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123237" cy="571500"/>
          </a:xfrm>
        </p:spPr>
        <p:txBody>
          <a:bodyPr/>
          <a:lstStyle/>
          <a:p>
            <a:r>
              <a:rPr lang="en-US" dirty="0" smtClean="0"/>
              <a:t>Key technical R&amp;D</a:t>
            </a:r>
            <a:endParaRPr lang="en-US" dirty="0"/>
          </a:p>
        </p:txBody>
      </p:sp>
      <p:pic>
        <p:nvPicPr>
          <p:cNvPr id="4" name="図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020" y="1009485"/>
            <a:ext cx="3247859" cy="1958655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17020" y="3006545"/>
            <a:ext cx="287806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latin typeface="Century Gothic"/>
                <a:cs typeface="Century Gothic"/>
              </a:rPr>
              <a:t>X-band accelerating structures</a:t>
            </a:r>
            <a:endParaRPr lang="en-US" sz="1400" dirty="0">
              <a:latin typeface="Century Gothic"/>
              <a:cs typeface="Century Gothic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727090" y="5272440"/>
            <a:ext cx="161300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Century Gothic"/>
                <a:cs typeface="Century Gothic"/>
              </a:rPr>
              <a:t>Key diagnostics equipment</a:t>
            </a:r>
            <a:endParaRPr lang="en-US" sz="1400" dirty="0">
              <a:latin typeface="Century Gothic"/>
              <a:cs typeface="Century Gothic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226355" y="5886920"/>
            <a:ext cx="153620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400" dirty="0" smtClean="0">
                <a:latin typeface="Century Gothic"/>
                <a:cs typeface="Century Gothic"/>
              </a:rPr>
              <a:t>Other critical components</a:t>
            </a:r>
          </a:p>
          <a:p>
            <a:pPr algn="r"/>
            <a:r>
              <a:rPr lang="en-US" sz="1200" i="1" dirty="0">
                <a:latin typeface="Century Gothic"/>
                <a:cs typeface="Century Gothic"/>
              </a:rPr>
              <a:t>(</a:t>
            </a:r>
            <a:r>
              <a:rPr lang="en-US" sz="1200" i="1" dirty="0" err="1">
                <a:latin typeface="Century Gothic"/>
                <a:cs typeface="Century Gothic"/>
              </a:rPr>
              <a:t>NbTi</a:t>
            </a:r>
            <a:r>
              <a:rPr lang="en-US" sz="1200" i="1" dirty="0">
                <a:latin typeface="Century Gothic"/>
                <a:cs typeface="Century Gothic"/>
              </a:rPr>
              <a:t> </a:t>
            </a:r>
            <a:r>
              <a:rPr lang="en-US" sz="1200" i="1" dirty="0" smtClean="0">
                <a:latin typeface="Century Gothic"/>
                <a:cs typeface="Century Gothic"/>
              </a:rPr>
              <a:t>Wiggler test at ANKA)</a:t>
            </a:r>
            <a:endParaRPr lang="en-US" sz="1200" i="1" dirty="0">
              <a:latin typeface="Century Gothic"/>
              <a:cs typeface="Century Gothic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78615" y="5387655"/>
            <a:ext cx="3638009" cy="1390569"/>
            <a:chOff x="117020" y="3390595"/>
            <a:chExt cx="3638009" cy="1390569"/>
          </a:xfrm>
        </p:grpSpPr>
        <p:pic>
          <p:nvPicPr>
            <p:cNvPr id="10" name="Picture 9" descr="Screen Shot 2016-01-21 at 14.22.02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90890" y="3390595"/>
              <a:ext cx="1564139" cy="1376585"/>
            </a:xfrm>
            <a:prstGeom prst="rect">
              <a:avLst/>
            </a:prstGeom>
          </p:spPr>
        </p:pic>
        <p:pic>
          <p:nvPicPr>
            <p:cNvPr id="12" name="Picture 11" descr="Screen Shot 2016-01-21 at 15.59.07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7020" y="3390595"/>
              <a:ext cx="1974790" cy="1390569"/>
            </a:xfrm>
            <a:prstGeom prst="rect">
              <a:avLst/>
            </a:prstGeom>
          </p:spPr>
        </p:pic>
      </p:grpSp>
      <p:grpSp>
        <p:nvGrpSpPr>
          <p:cNvPr id="21" name="Group 20"/>
          <p:cNvGrpSpPr/>
          <p:nvPr/>
        </p:nvGrpSpPr>
        <p:grpSpPr>
          <a:xfrm>
            <a:off x="3957520" y="1009485"/>
            <a:ext cx="5186480" cy="2727616"/>
            <a:chOff x="3956320" y="4043480"/>
            <a:chExt cx="5186480" cy="2727616"/>
          </a:xfrm>
        </p:grpSpPr>
        <p:pic>
          <p:nvPicPr>
            <p:cNvPr id="13" name="Picture 12" descr="Screen Shot 2016-01-21 at 16.06.45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23415" y="4734770"/>
              <a:ext cx="2803565" cy="2035465"/>
            </a:xfrm>
            <a:prstGeom prst="rect">
              <a:avLst/>
            </a:prstGeom>
          </p:spPr>
        </p:pic>
        <p:pic>
          <p:nvPicPr>
            <p:cNvPr id="14" name="Picture 13" descr="Screen Shot 2016-01-21 at 16.07.25.pn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53845" y="4542745"/>
              <a:ext cx="1190555" cy="455538"/>
            </a:xfrm>
            <a:prstGeom prst="rect">
              <a:avLst/>
            </a:prstGeom>
          </p:spPr>
        </p:pic>
        <p:pic>
          <p:nvPicPr>
            <p:cNvPr id="15" name="Picture 14" descr="Screen Shot 2016-01-21 at 16.15.38.pn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56320" y="4043480"/>
              <a:ext cx="2173065" cy="2727616"/>
            </a:xfrm>
            <a:prstGeom prst="rect">
              <a:avLst/>
            </a:prstGeom>
          </p:spPr>
        </p:pic>
        <p:sp>
          <p:nvSpPr>
            <p:cNvPr id="16" name="Rectangle 15"/>
            <p:cNvSpPr/>
            <p:nvPr/>
          </p:nvSpPr>
          <p:spPr>
            <a:xfrm>
              <a:off x="6222215" y="4158695"/>
              <a:ext cx="292058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 smtClean="0">
                  <a:latin typeface="Century Gothic"/>
                  <a:cs typeface="Century Gothic"/>
                </a:rPr>
                <a:t>Module – alignment – assembly </a:t>
              </a:r>
              <a:endParaRPr lang="en-US" sz="1400" dirty="0">
                <a:latin typeface="Century Gothic"/>
                <a:cs typeface="Century Gothic"/>
              </a:endParaRPr>
            </a:p>
          </p:txBody>
        </p:sp>
      </p:grpSp>
      <p:pic>
        <p:nvPicPr>
          <p:cNvPr id="20" name="Picture 19" descr="Screen Shot 2016-01-21 at 18.38.37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2555" y="4120290"/>
            <a:ext cx="3266230" cy="2652067"/>
          </a:xfrm>
          <a:prstGeom prst="rect">
            <a:avLst/>
          </a:prstGeom>
        </p:spPr>
      </p:pic>
      <p:pic>
        <p:nvPicPr>
          <p:cNvPr id="22" name="Picture 21" descr="Screen Shot 2016-01-21 at 18.51.49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5" y="3313785"/>
            <a:ext cx="2760149" cy="2046440"/>
          </a:xfrm>
          <a:prstGeom prst="rect">
            <a:avLst/>
          </a:prstGeom>
        </p:spPr>
      </p:pic>
      <p:sp>
        <p:nvSpPr>
          <p:cNvPr id="23" name="Rectangle 22"/>
          <p:cNvSpPr/>
          <p:nvPr/>
        </p:nvSpPr>
        <p:spPr>
          <a:xfrm>
            <a:off x="2843775" y="4158695"/>
            <a:ext cx="1459390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Century Gothic"/>
                <a:cs typeface="Century Gothic"/>
              </a:rPr>
              <a:t>High Efficiency klystrons</a:t>
            </a:r>
            <a:endParaRPr lang="en-US" sz="1400" dirty="0">
              <a:latin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7197416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2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2977" y="1078861"/>
            <a:ext cx="2872648" cy="2092166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 bwMode="auto">
          <a:xfrm>
            <a:off x="457200" y="356600"/>
            <a:ext cx="8229600" cy="460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75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000090"/>
                </a:solidFill>
                <a:latin typeface="Century Gothic"/>
                <a:ea typeface="ＭＳ Ｐゴシック" charset="-128"/>
                <a:cs typeface="Century Gothic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C00000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C00000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C00000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C00000"/>
                </a:solidFill>
                <a:latin typeface="Calibri" pitchFamily="34" charset="0"/>
                <a:ea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C00000"/>
                </a:solidFill>
                <a:latin typeface="Georgia" pitchFamily="18" charset="0"/>
                <a:ea typeface="ＭＳ Ｐゴシック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C00000"/>
                </a:solidFill>
                <a:latin typeface="Georgia" pitchFamily="18" charset="0"/>
                <a:ea typeface="ＭＳ Ｐゴシック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C00000"/>
                </a:solidFill>
                <a:latin typeface="Georgia" pitchFamily="18" charset="0"/>
                <a:ea typeface="ＭＳ Ｐゴシック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C00000"/>
                </a:solidFill>
                <a:latin typeface="Georgia" pitchFamily="18" charset="0"/>
                <a:ea typeface="ＭＳ Ｐゴシック" charset="-128"/>
              </a:defRPr>
            </a:lvl9pPr>
          </a:lstStyle>
          <a:p>
            <a:r>
              <a:rPr lang="en-GB" dirty="0" smtClean="0"/>
              <a:t>High-power X-band testing at CERN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983"/>
          <a:stretch/>
        </p:blipFill>
        <p:spPr>
          <a:xfrm>
            <a:off x="3163395" y="1103167"/>
            <a:ext cx="2817072" cy="208199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52448" y="4334319"/>
            <a:ext cx="2736304" cy="2169825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GB" sz="1500" i="1" dirty="0" smtClean="0">
                <a:solidFill>
                  <a:srgbClr val="1F497D"/>
                </a:solidFill>
                <a:latin typeface="Century Gothic"/>
                <a:cs typeface="Century Gothic"/>
              </a:rPr>
              <a:t>Current </a:t>
            </a:r>
            <a:r>
              <a:rPr lang="en-GB" sz="1500" i="1" dirty="0">
                <a:solidFill>
                  <a:srgbClr val="1F497D"/>
                </a:solidFill>
                <a:latin typeface="Century Gothic"/>
                <a:cs typeface="Century Gothic"/>
              </a:rPr>
              <a:t>test:</a:t>
            </a:r>
          </a:p>
          <a:p>
            <a:r>
              <a:rPr lang="en-GB" sz="1500" dirty="0" smtClean="0">
                <a:solidFill>
                  <a:prstClr val="black"/>
                </a:solidFill>
                <a:latin typeface="Century Gothic"/>
                <a:cs typeface="Century Gothic"/>
              </a:rPr>
              <a:t>Dogleg beam-loading experiment, TD26CC#1 (</a:t>
            </a:r>
            <a:r>
              <a:rPr lang="en-GB" sz="1500" dirty="0">
                <a:solidFill>
                  <a:prstClr val="black"/>
                </a:solidFill>
                <a:latin typeface="Century Gothic"/>
                <a:cs typeface="Century Gothic"/>
              </a:rPr>
              <a:t>in CTF3 </a:t>
            </a:r>
            <a:r>
              <a:rPr lang="en-GB" sz="1500" dirty="0" smtClean="0">
                <a:solidFill>
                  <a:prstClr val="black"/>
                </a:solidFill>
                <a:latin typeface="Century Gothic"/>
                <a:cs typeface="Century Gothic"/>
              </a:rPr>
              <a:t>LINAC)</a:t>
            </a:r>
          </a:p>
          <a:p>
            <a:endParaRPr lang="en-GB" sz="1500" dirty="0" smtClean="0">
              <a:solidFill>
                <a:prstClr val="black"/>
              </a:solidFill>
              <a:latin typeface="Century Gothic"/>
              <a:cs typeface="Century Gothic"/>
            </a:endParaRPr>
          </a:p>
          <a:p>
            <a:r>
              <a:rPr lang="en-GB" sz="1500" i="1" dirty="0" smtClean="0">
                <a:solidFill>
                  <a:srgbClr val="1F497D"/>
                </a:solidFill>
                <a:latin typeface="Century Gothic"/>
                <a:cs typeface="Century Gothic"/>
              </a:rPr>
              <a:t>Previous tests:</a:t>
            </a:r>
            <a:endParaRPr lang="en-GB" sz="1500" i="1" dirty="0">
              <a:solidFill>
                <a:srgbClr val="1F497D"/>
              </a:solidFill>
              <a:latin typeface="Century Gothic"/>
              <a:cs typeface="Century Gothic"/>
            </a:endParaRPr>
          </a:p>
          <a:p>
            <a:r>
              <a:rPr lang="en-GB" sz="1500" dirty="0" smtClean="0">
                <a:solidFill>
                  <a:prstClr val="black"/>
                </a:solidFill>
                <a:latin typeface="Century Gothic"/>
                <a:cs typeface="Century Gothic"/>
              </a:rPr>
              <a:t>TD24R05 (CTF2, 2013)</a:t>
            </a:r>
            <a:endParaRPr lang="en-GB" sz="1500" dirty="0">
              <a:solidFill>
                <a:prstClr val="black"/>
              </a:solidFill>
              <a:latin typeface="Century Gothic"/>
              <a:cs typeface="Century Gothic"/>
            </a:endParaRPr>
          </a:p>
          <a:p>
            <a:r>
              <a:rPr lang="en-GB" sz="1500" dirty="0" smtClean="0">
                <a:solidFill>
                  <a:prstClr val="black"/>
                </a:solidFill>
                <a:latin typeface="Century Gothic"/>
                <a:cs typeface="Century Gothic"/>
              </a:rPr>
              <a:t>TD26CC#1 (CTF2, 2013)</a:t>
            </a:r>
          </a:p>
          <a:p>
            <a:r>
              <a:rPr lang="en-GB" sz="1500" dirty="0">
                <a:solidFill>
                  <a:prstClr val="black"/>
                </a:solidFill>
                <a:latin typeface="Century Gothic"/>
                <a:cs typeface="Century Gothic"/>
              </a:rPr>
              <a:t>T24 </a:t>
            </a:r>
            <a:r>
              <a:rPr lang="en-GB" sz="1500" dirty="0" smtClean="0">
                <a:solidFill>
                  <a:prstClr val="black"/>
                </a:solidFill>
                <a:latin typeface="Century Gothic"/>
                <a:cs typeface="Century Gothic"/>
              </a:rPr>
              <a:t>(Dogleg, </a:t>
            </a:r>
            <a:r>
              <a:rPr lang="en-GB" sz="1500" dirty="0">
                <a:solidFill>
                  <a:prstClr val="black"/>
                </a:solidFill>
                <a:latin typeface="Century Gothic"/>
                <a:cs typeface="Century Gothic"/>
              </a:rPr>
              <a:t>2014-15</a:t>
            </a:r>
            <a:r>
              <a:rPr lang="en-GB" sz="1500" dirty="0" smtClean="0">
                <a:solidFill>
                  <a:prstClr val="black"/>
                </a:solidFill>
                <a:latin typeface="Century Gothic"/>
                <a:cs typeface="Century Gothic"/>
              </a:rPr>
              <a:t>)</a:t>
            </a:r>
            <a:endParaRPr lang="en-GB" sz="1500" dirty="0">
              <a:solidFill>
                <a:prstClr val="black"/>
              </a:solidFill>
              <a:latin typeface="Century Gothic"/>
              <a:cs typeface="Century Gothic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7614" y="1072848"/>
            <a:ext cx="2883243" cy="2146748"/>
          </a:xfrm>
          <a:prstGeom prst="rect">
            <a:avLst/>
          </a:prstGeom>
          <a:effectLst/>
        </p:spPr>
      </p:pic>
      <p:sp>
        <p:nvSpPr>
          <p:cNvPr id="9" name="TextBox 8"/>
          <p:cNvSpPr txBox="1"/>
          <p:nvPr/>
        </p:nvSpPr>
        <p:spPr>
          <a:xfrm>
            <a:off x="3274013" y="4339195"/>
            <a:ext cx="2578554" cy="1569660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GB" sz="1600" i="1" dirty="0" smtClean="0">
                <a:solidFill>
                  <a:srgbClr val="1F497D"/>
                </a:solidFill>
                <a:latin typeface="Century Gothic"/>
                <a:cs typeface="Century Gothic"/>
              </a:rPr>
              <a:t>Current test</a:t>
            </a:r>
            <a:r>
              <a:rPr lang="en-GB" sz="1600" i="1" dirty="0">
                <a:solidFill>
                  <a:srgbClr val="1F497D"/>
                </a:solidFill>
                <a:latin typeface="Century Gothic"/>
                <a:cs typeface="Century Gothic"/>
              </a:rPr>
              <a:t>:</a:t>
            </a:r>
          </a:p>
          <a:p>
            <a:r>
              <a:rPr lang="en-GB" sz="1600" dirty="0" smtClean="0">
                <a:solidFill>
                  <a:prstClr val="black"/>
                </a:solidFill>
                <a:latin typeface="Century Gothic"/>
                <a:cs typeface="Century Gothic"/>
              </a:rPr>
              <a:t>T24_OPEN (in halves)</a:t>
            </a:r>
            <a:endParaRPr lang="en-GB" sz="1600" dirty="0">
              <a:solidFill>
                <a:prstClr val="black"/>
              </a:solidFill>
              <a:latin typeface="Century Gothic"/>
              <a:cs typeface="Century Gothic"/>
            </a:endParaRPr>
          </a:p>
          <a:p>
            <a:endParaRPr lang="en-GB" sz="1600" i="1" dirty="0" smtClean="0">
              <a:solidFill>
                <a:srgbClr val="1F497D"/>
              </a:solidFill>
              <a:latin typeface="Century Gothic"/>
              <a:cs typeface="Century Gothic"/>
            </a:endParaRPr>
          </a:p>
          <a:p>
            <a:r>
              <a:rPr lang="en-GB" sz="1600" i="1" dirty="0" smtClean="0">
                <a:solidFill>
                  <a:srgbClr val="1F497D"/>
                </a:solidFill>
                <a:latin typeface="Century Gothic"/>
                <a:cs typeface="Century Gothic"/>
              </a:rPr>
              <a:t>Previous test:</a:t>
            </a:r>
          </a:p>
          <a:p>
            <a:r>
              <a:rPr lang="en-GB" sz="1600" dirty="0" smtClean="0">
                <a:solidFill>
                  <a:prstClr val="black"/>
                </a:solidFill>
                <a:latin typeface="Century Gothic"/>
                <a:cs typeface="Century Gothic"/>
              </a:rPr>
              <a:t>CLIC Crab cavity (2014-15)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262611" y="4397765"/>
            <a:ext cx="2645547" cy="2062103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prstClr val="black"/>
                </a:solidFill>
                <a:latin typeface="Century Gothic"/>
                <a:cs typeface="Century Gothic"/>
              </a:rPr>
              <a:t>LLRF, pulse compressors and waveguide network to be completed at the end 2015</a:t>
            </a:r>
          </a:p>
          <a:p>
            <a:endParaRPr lang="en-GB" sz="1600" dirty="0" smtClean="0">
              <a:solidFill>
                <a:prstClr val="black"/>
              </a:solidFill>
              <a:latin typeface="Century Gothic"/>
              <a:cs typeface="Century Gothic"/>
            </a:endParaRPr>
          </a:p>
          <a:p>
            <a:r>
              <a:rPr lang="en-GB" sz="1600" i="1" dirty="0" smtClean="0">
                <a:solidFill>
                  <a:srgbClr val="1F497D"/>
                </a:solidFill>
                <a:latin typeface="Century Gothic"/>
                <a:cs typeface="Century Gothic"/>
              </a:rPr>
              <a:t>Medium power </a:t>
            </a:r>
            <a:r>
              <a:rPr lang="en-GB" sz="1600" i="1" dirty="0">
                <a:solidFill>
                  <a:srgbClr val="1F497D"/>
                </a:solidFill>
                <a:latin typeface="Century Gothic"/>
                <a:cs typeface="Century Gothic"/>
              </a:rPr>
              <a:t>test</a:t>
            </a:r>
            <a:r>
              <a:rPr lang="en-GB" sz="1600" i="1" dirty="0" smtClean="0">
                <a:solidFill>
                  <a:srgbClr val="1F497D"/>
                </a:solidFill>
                <a:latin typeface="Century Gothic"/>
                <a:cs typeface="Century Gothic"/>
              </a:rPr>
              <a:t>:</a:t>
            </a:r>
            <a:endParaRPr lang="en-GB" sz="1600" dirty="0">
              <a:solidFill>
                <a:prstClr val="black"/>
              </a:solidFill>
              <a:latin typeface="Century Gothic"/>
              <a:cs typeface="Century Gothic"/>
            </a:endParaRPr>
          </a:p>
          <a:p>
            <a:r>
              <a:rPr lang="en-GB" sz="1600" dirty="0" smtClean="0">
                <a:solidFill>
                  <a:prstClr val="black"/>
                </a:solidFill>
                <a:latin typeface="Century Gothic"/>
                <a:cs typeface="Century Gothic"/>
              </a:rPr>
              <a:t>3D printed </a:t>
            </a:r>
            <a:r>
              <a:rPr lang="en-GB" sz="1600" dirty="0" err="1" smtClean="0">
                <a:solidFill>
                  <a:prstClr val="black"/>
                </a:solidFill>
                <a:latin typeface="Century Gothic"/>
                <a:cs typeface="Century Gothic"/>
              </a:rPr>
              <a:t>Ti</a:t>
            </a:r>
            <a:r>
              <a:rPr lang="en-GB" sz="1600" dirty="0" smtClean="0">
                <a:solidFill>
                  <a:prstClr val="black"/>
                </a:solidFill>
                <a:latin typeface="Century Gothic"/>
                <a:cs typeface="Century Gothic"/>
              </a:rPr>
              <a:t> waveguide (Xbox-3A) </a:t>
            </a:r>
            <a:endParaRPr lang="en-GB" sz="1600" dirty="0">
              <a:solidFill>
                <a:prstClr val="black"/>
              </a:solidFill>
              <a:latin typeface="Century Gothic"/>
              <a:cs typeface="Century Gothic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34280" y="1047890"/>
            <a:ext cx="2968456" cy="5522459"/>
          </a:xfrm>
          <a:prstGeom prst="rect">
            <a:avLst/>
          </a:prstGeom>
          <a:noFill/>
          <a:ln>
            <a:solidFill>
              <a:srgbClr val="009E47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entury Gothic"/>
              <a:cs typeface="Century Gothic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079062" y="1047890"/>
            <a:ext cx="2968456" cy="5522460"/>
          </a:xfrm>
          <a:prstGeom prst="rect">
            <a:avLst/>
          </a:prstGeom>
          <a:noFill/>
          <a:ln>
            <a:solidFill>
              <a:srgbClr val="009E47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entury Gothic"/>
              <a:cs typeface="Century Gothic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031390" y="1047890"/>
            <a:ext cx="2968456" cy="5522460"/>
          </a:xfrm>
          <a:prstGeom prst="rect">
            <a:avLst/>
          </a:prstGeom>
          <a:noFill/>
          <a:ln>
            <a:solidFill>
              <a:srgbClr val="009E47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entury Gothic"/>
              <a:cs typeface="Century Gothic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2150" y="1078371"/>
            <a:ext cx="2882691" cy="307778"/>
          </a:xfrm>
          <a:prstGeom prst="rect">
            <a:avLst/>
          </a:prstGeom>
          <a:solidFill>
            <a:schemeClr val="tx1">
              <a:alpha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prstClr val="white"/>
                </a:solidFill>
                <a:latin typeface="Century Gothic"/>
                <a:cs typeface="Century Gothic"/>
              </a:rPr>
              <a:t>Xbox-1</a:t>
            </a:r>
            <a:endParaRPr lang="en-US" sz="1600" b="1" dirty="0">
              <a:solidFill>
                <a:prstClr val="white"/>
              </a:solidFill>
              <a:latin typeface="Century Gothic"/>
              <a:cs typeface="Century Gothic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152161" y="1098308"/>
            <a:ext cx="2833770" cy="307777"/>
          </a:xfrm>
          <a:prstGeom prst="rect">
            <a:avLst/>
          </a:prstGeom>
          <a:solidFill>
            <a:schemeClr val="tx1">
              <a:alpha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prstClr val="white"/>
                </a:solidFill>
                <a:latin typeface="Century Gothic"/>
                <a:cs typeface="Century Gothic"/>
              </a:rPr>
              <a:t>Xbox-2</a:t>
            </a:r>
            <a:endParaRPr lang="en-US" sz="1600" b="1" dirty="0">
              <a:solidFill>
                <a:prstClr val="white"/>
              </a:solidFill>
              <a:latin typeface="Century Gothic"/>
              <a:cs typeface="Century Gothic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092978" y="1098308"/>
            <a:ext cx="2877660" cy="307777"/>
          </a:xfrm>
          <a:prstGeom prst="rect">
            <a:avLst/>
          </a:prstGeom>
          <a:solidFill>
            <a:schemeClr val="tx1">
              <a:alpha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prstClr val="white"/>
                </a:solidFill>
                <a:latin typeface="Century Gothic"/>
                <a:cs typeface="Century Gothic"/>
              </a:rPr>
              <a:t>Xbox-3</a:t>
            </a:r>
            <a:endParaRPr lang="en-US" sz="1600" b="1" dirty="0">
              <a:solidFill>
                <a:prstClr val="white"/>
              </a:solidFill>
              <a:latin typeface="Century Gothic"/>
              <a:cs typeface="Century Gothic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869646" y="2942597"/>
            <a:ext cx="1215522" cy="276999"/>
          </a:xfrm>
          <a:prstGeom prst="rect">
            <a:avLst/>
          </a:prstGeom>
          <a:solidFill>
            <a:srgbClr val="00B050"/>
          </a:solidFill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solidFill>
                  <a:prstClr val="white"/>
                </a:solidFill>
                <a:latin typeface="Century Gothic"/>
                <a:cs typeface="Century Gothic"/>
              </a:rPr>
              <a:t>OPERATIONAL</a:t>
            </a:r>
            <a:endParaRPr lang="en-US" sz="1200" b="1" dirty="0">
              <a:solidFill>
                <a:prstClr val="white"/>
              </a:solidFill>
              <a:latin typeface="Century Gothic"/>
              <a:cs typeface="Century Gothic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884526" y="2908162"/>
            <a:ext cx="1215522" cy="276999"/>
          </a:xfrm>
          <a:prstGeom prst="rect">
            <a:avLst/>
          </a:prstGeom>
          <a:solidFill>
            <a:srgbClr val="00B050"/>
          </a:solidFill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solidFill>
                  <a:prstClr val="white"/>
                </a:solidFill>
                <a:latin typeface="Century Gothic"/>
                <a:cs typeface="Century Gothic"/>
              </a:rPr>
              <a:t>OPERATIONAL</a:t>
            </a:r>
            <a:endParaRPr lang="en-US" sz="1200" b="1" dirty="0">
              <a:solidFill>
                <a:prstClr val="white"/>
              </a:solidFill>
              <a:latin typeface="Century Gothic"/>
              <a:cs typeface="Century Gothic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068325" y="2852925"/>
            <a:ext cx="1970061" cy="276999"/>
          </a:xfrm>
          <a:prstGeom prst="rect">
            <a:avLst/>
          </a:prstGeom>
          <a:solidFill>
            <a:srgbClr val="00B050"/>
          </a:solidFill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solidFill>
                  <a:prstClr val="white"/>
                </a:solidFill>
                <a:latin typeface="Century Gothic"/>
                <a:cs typeface="Century Gothic"/>
              </a:rPr>
              <a:t>Xbox-3A: OPERATIONAL</a:t>
            </a:r>
            <a:endParaRPr lang="en-US" sz="1200" b="1" dirty="0">
              <a:solidFill>
                <a:prstClr val="white"/>
              </a:solidFill>
              <a:latin typeface="Century Gothic"/>
              <a:cs typeface="Century Gothic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453845" y="3121760"/>
            <a:ext cx="2585538" cy="276999"/>
          </a:xfrm>
          <a:prstGeom prst="rect">
            <a:avLst/>
          </a:prstGeom>
          <a:solidFill>
            <a:schemeClr val="accent6"/>
          </a:solidFill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prstClr val="white"/>
                </a:solidFill>
                <a:latin typeface="Century Gothic"/>
                <a:cs typeface="Century Gothic"/>
              </a:rPr>
              <a:t>Xbox-3B/C/D: COMMISSIONING</a:t>
            </a:r>
            <a:endParaRPr lang="en-US" sz="1200" dirty="0">
              <a:solidFill>
                <a:prstClr val="white"/>
              </a:solidFill>
              <a:latin typeface="Century Gothic"/>
              <a:cs typeface="Century Gothic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74742" y="3311309"/>
            <a:ext cx="2736304" cy="784830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GB" sz="1500" dirty="0" smtClean="0">
                <a:solidFill>
                  <a:srgbClr val="1F497D"/>
                </a:solidFill>
                <a:latin typeface="Century Gothic"/>
                <a:cs typeface="Century Gothic"/>
              </a:rPr>
              <a:t>CPI 50MW 1.5us klystron</a:t>
            </a:r>
          </a:p>
          <a:p>
            <a:r>
              <a:rPr lang="en-GB" sz="1500" dirty="0" err="1" smtClean="0">
                <a:solidFill>
                  <a:srgbClr val="1F497D"/>
                </a:solidFill>
                <a:latin typeface="Century Gothic"/>
                <a:cs typeface="Century Gothic"/>
              </a:rPr>
              <a:t>Scandinova</a:t>
            </a:r>
            <a:r>
              <a:rPr lang="en-GB" sz="1500" dirty="0" smtClean="0">
                <a:solidFill>
                  <a:srgbClr val="1F497D"/>
                </a:solidFill>
                <a:latin typeface="Century Gothic"/>
                <a:cs typeface="Century Gothic"/>
              </a:rPr>
              <a:t> Modulator</a:t>
            </a:r>
          </a:p>
          <a:p>
            <a:r>
              <a:rPr lang="en-GB" sz="1500" dirty="0" smtClean="0">
                <a:solidFill>
                  <a:srgbClr val="1F497D"/>
                </a:solidFill>
                <a:latin typeface="Century Gothic"/>
                <a:cs typeface="Century Gothic"/>
              </a:rPr>
              <a:t>Rep Rate 50Hz</a:t>
            </a:r>
            <a:endParaRPr lang="en-GB" sz="1500" dirty="0">
              <a:solidFill>
                <a:prstClr val="black"/>
              </a:solidFill>
              <a:latin typeface="Century Gothic"/>
              <a:cs typeface="Century Gothic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216211" y="3291040"/>
            <a:ext cx="2736304" cy="784830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GB" sz="1500" dirty="0" smtClean="0">
                <a:solidFill>
                  <a:srgbClr val="1F497D"/>
                </a:solidFill>
                <a:latin typeface="Century Gothic"/>
                <a:cs typeface="Century Gothic"/>
              </a:rPr>
              <a:t>CPI 50MW 1.5us klystron</a:t>
            </a:r>
          </a:p>
          <a:p>
            <a:r>
              <a:rPr lang="en-GB" sz="1500" dirty="0" err="1" smtClean="0">
                <a:solidFill>
                  <a:srgbClr val="1F497D"/>
                </a:solidFill>
                <a:latin typeface="Century Gothic"/>
                <a:cs typeface="Century Gothic"/>
              </a:rPr>
              <a:t>Scandinova</a:t>
            </a:r>
            <a:r>
              <a:rPr lang="en-GB" sz="1500" dirty="0" smtClean="0">
                <a:solidFill>
                  <a:srgbClr val="1F497D"/>
                </a:solidFill>
                <a:latin typeface="Century Gothic"/>
                <a:cs typeface="Century Gothic"/>
              </a:rPr>
              <a:t> Modulator</a:t>
            </a:r>
          </a:p>
          <a:p>
            <a:r>
              <a:rPr lang="en-GB" sz="1500" dirty="0" smtClean="0">
                <a:solidFill>
                  <a:srgbClr val="1F497D"/>
                </a:solidFill>
                <a:latin typeface="Century Gothic"/>
                <a:cs typeface="Century Gothic"/>
              </a:rPr>
              <a:t>Rep Rate 50Hz</a:t>
            </a:r>
            <a:endParaRPr lang="en-GB" sz="1500" dirty="0">
              <a:solidFill>
                <a:prstClr val="black"/>
              </a:solidFill>
              <a:latin typeface="Century Gothic"/>
              <a:cs typeface="Century Gothic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171854" y="3391981"/>
            <a:ext cx="2736304" cy="784830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GB" sz="1500" dirty="0" smtClean="0">
                <a:solidFill>
                  <a:srgbClr val="1F497D"/>
                </a:solidFill>
                <a:latin typeface="Century Gothic"/>
                <a:cs typeface="Century Gothic"/>
              </a:rPr>
              <a:t>4x Toshiba 6MW 5us klystron</a:t>
            </a:r>
          </a:p>
          <a:p>
            <a:r>
              <a:rPr lang="en-GB" sz="1500" dirty="0" smtClean="0">
                <a:solidFill>
                  <a:srgbClr val="1F497D"/>
                </a:solidFill>
                <a:latin typeface="Century Gothic"/>
                <a:cs typeface="Century Gothic"/>
              </a:rPr>
              <a:t>4x </a:t>
            </a:r>
            <a:r>
              <a:rPr lang="en-GB" sz="1500" dirty="0" err="1" smtClean="0">
                <a:solidFill>
                  <a:srgbClr val="1F497D"/>
                </a:solidFill>
                <a:latin typeface="Century Gothic"/>
                <a:cs typeface="Century Gothic"/>
              </a:rPr>
              <a:t>Scandinova</a:t>
            </a:r>
            <a:r>
              <a:rPr lang="en-GB" sz="1500" dirty="0" smtClean="0">
                <a:solidFill>
                  <a:srgbClr val="1F497D"/>
                </a:solidFill>
                <a:latin typeface="Century Gothic"/>
                <a:cs typeface="Century Gothic"/>
              </a:rPr>
              <a:t> Modulators</a:t>
            </a:r>
          </a:p>
          <a:p>
            <a:r>
              <a:rPr lang="en-GB" sz="1500" dirty="0" smtClean="0">
                <a:solidFill>
                  <a:srgbClr val="1F497D"/>
                </a:solidFill>
                <a:latin typeface="Century Gothic"/>
                <a:cs typeface="Century Gothic"/>
              </a:rPr>
              <a:t>Rep Rate 400Hz</a:t>
            </a:r>
            <a:endParaRPr lang="en-GB" sz="1500" dirty="0">
              <a:solidFill>
                <a:prstClr val="black"/>
              </a:solidFill>
              <a:latin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2052314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57200" y="318195"/>
            <a:ext cx="8123237" cy="576075"/>
          </a:xfrm>
        </p:spPr>
        <p:txBody>
          <a:bodyPr/>
          <a:lstStyle/>
          <a:p>
            <a:r>
              <a:rPr lang="en-US" dirty="0" smtClean="0"/>
              <a:t>Industrialization</a:t>
            </a:r>
            <a:endParaRPr lang="en-US" dirty="0"/>
          </a:p>
        </p:txBody>
      </p:sp>
      <p:pic>
        <p:nvPicPr>
          <p:cNvPr id="5" name="Picture 4" descr="Screen Shot 2016-01-21 at 14.06.2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2985" y="1047890"/>
            <a:ext cx="2989137" cy="248575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992985" y="3544215"/>
            <a:ext cx="261154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Century Gothic"/>
                <a:cs typeface="Century Gothic"/>
              </a:rPr>
              <a:t>L-band klystrons/modulators</a:t>
            </a:r>
          </a:p>
        </p:txBody>
      </p:sp>
      <p:sp>
        <p:nvSpPr>
          <p:cNvPr id="7" name="Rectangle 6"/>
          <p:cNvSpPr/>
          <p:nvPr/>
        </p:nvSpPr>
        <p:spPr>
          <a:xfrm>
            <a:off x="2267700" y="4120290"/>
            <a:ext cx="403252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Century Gothic"/>
                <a:cs typeface="Century Gothic"/>
              </a:rPr>
              <a:t>Accelerating structures and other main components of the Two-Beam Module</a:t>
            </a:r>
            <a:endParaRPr lang="en-US" sz="1400" dirty="0">
              <a:latin typeface="Century Gothic"/>
              <a:cs typeface="Century Gothic"/>
            </a:endParaRPr>
          </a:p>
        </p:txBody>
      </p:sp>
      <p:pic>
        <p:nvPicPr>
          <p:cNvPr id="8" name="Picture 7" descr="Screen Shot 2016-01-21 at 16.14.5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2985" y="4213191"/>
            <a:ext cx="3151015" cy="2641873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877770" y="6501400"/>
            <a:ext cx="1497795" cy="3566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228601" y="1143000"/>
            <a:ext cx="5111500" cy="2670050"/>
          </a:xfrm>
        </p:spPr>
        <p:txBody>
          <a:bodyPr/>
          <a:lstStyle/>
          <a:p>
            <a:r>
              <a:rPr lang="en-US" dirty="0" smtClean="0"/>
              <a:t>Prepare for industrialization of </a:t>
            </a:r>
            <a:r>
              <a:rPr lang="en-US" dirty="0" smtClean="0">
                <a:solidFill>
                  <a:srgbClr val="000090"/>
                </a:solidFill>
              </a:rPr>
              <a:t>individual main components</a:t>
            </a:r>
            <a:endParaRPr lang="en-US" dirty="0">
              <a:solidFill>
                <a:srgbClr val="000090"/>
              </a:solidFill>
            </a:endParaRPr>
          </a:p>
          <a:p>
            <a:endParaRPr lang="en-US" dirty="0" smtClean="0"/>
          </a:p>
          <a:p>
            <a:r>
              <a:rPr lang="en-US" dirty="0" smtClean="0"/>
              <a:t>Study </a:t>
            </a:r>
            <a:r>
              <a:rPr lang="en-US" dirty="0" smtClean="0">
                <a:solidFill>
                  <a:srgbClr val="000090"/>
                </a:solidFill>
              </a:rPr>
              <a:t>mass production/qualification process/assembly/installation procedures</a:t>
            </a:r>
            <a:r>
              <a:rPr lang="en-US" dirty="0">
                <a:solidFill>
                  <a:srgbClr val="000090"/>
                </a:solidFill>
              </a:rPr>
              <a:t> </a:t>
            </a:r>
            <a:r>
              <a:rPr lang="en-US" dirty="0" smtClean="0"/>
              <a:t>adapted to CLIC requirements</a:t>
            </a:r>
          </a:p>
        </p:txBody>
      </p:sp>
      <p:pic>
        <p:nvPicPr>
          <p:cNvPr id="12" name="Picture 11" descr="Screen Shot 2016-01-21 at 14.22.0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3470" y="5464465"/>
            <a:ext cx="1410519" cy="1241385"/>
          </a:xfrm>
          <a:prstGeom prst="rect">
            <a:avLst/>
          </a:prstGeom>
        </p:spPr>
      </p:pic>
      <p:pic>
        <p:nvPicPr>
          <p:cNvPr id="13" name="図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25" y="4798755"/>
            <a:ext cx="2880375" cy="1921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25318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X-band technology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099" y="3909233"/>
            <a:ext cx="3567057" cy="2229411"/>
          </a:xfrm>
          <a:prstGeom prst="rect">
            <a:avLst/>
          </a:prstGeom>
        </p:spPr>
      </p:pic>
      <p:pic>
        <p:nvPicPr>
          <p:cNvPr id="6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100" y="1125600"/>
            <a:ext cx="3730741" cy="2587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up 6"/>
          <p:cNvGrpSpPr/>
          <p:nvPr/>
        </p:nvGrpSpPr>
        <p:grpSpPr>
          <a:xfrm>
            <a:off x="4264760" y="1124700"/>
            <a:ext cx="4399117" cy="1973004"/>
            <a:chOff x="4214553" y="1197033"/>
            <a:chExt cx="4399117" cy="1973004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214553" y="1197033"/>
              <a:ext cx="4399117" cy="197300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366703" y="2848448"/>
              <a:ext cx="3240887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>
                  <a:solidFill>
                    <a:srgbClr val="FFFF00"/>
                  </a:solidFill>
                </a:rPr>
                <a:t>http://www.lightsources.org/facility/sacla</a:t>
              </a:r>
            </a:p>
          </p:txBody>
        </p:sp>
      </p:grpSp>
      <p:pic>
        <p:nvPicPr>
          <p:cNvPr id="10" name="Picture 2" descr="D:\hwh\汤姆逊散射装置\照片\2011\0506-电教中心\111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03900" y="3928265"/>
            <a:ext cx="5229795" cy="1284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3880710" y="5003605"/>
            <a:ext cx="4219435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rgbClr val="FFFF00"/>
                </a:solidFill>
              </a:rPr>
              <a:t>https://indico.cern.ch/event/358352/session/7/contribution/40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264760" y="3352190"/>
            <a:ext cx="21001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latin typeface="Century Gothic"/>
                <a:cs typeface="Century Gothic"/>
              </a:rPr>
              <a:t>Linear collider - </a:t>
            </a:r>
            <a:r>
              <a:rPr lang="en-GB" sz="1600" dirty="0" err="1" smtClean="0">
                <a:latin typeface="Century Gothic"/>
                <a:cs typeface="Century Gothic"/>
              </a:rPr>
              <a:t>TeV</a:t>
            </a:r>
            <a:endParaRPr lang="en-US" sz="1600" dirty="0">
              <a:latin typeface="Century Gothic"/>
              <a:cs typeface="Century Gothic"/>
            </a:endParaRPr>
          </a:p>
        </p:txBody>
      </p:sp>
      <p:sp>
        <p:nvSpPr>
          <p:cNvPr id="13" name="Right Arrow 12"/>
          <p:cNvSpPr/>
          <p:nvPr/>
        </p:nvSpPr>
        <p:spPr>
          <a:xfrm flipH="1">
            <a:off x="3919115" y="3467404"/>
            <a:ext cx="345645" cy="21589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7029920" y="3275380"/>
            <a:ext cx="2001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latin typeface="Century Gothic"/>
                <a:cs typeface="Century Gothic"/>
              </a:rPr>
              <a:t>XFEL – 1 to 10 GeV</a:t>
            </a:r>
            <a:endParaRPr lang="en-US" sz="1600" dirty="0">
              <a:latin typeface="Century Gothic"/>
              <a:cs typeface="Century Gothic"/>
            </a:endParaRPr>
          </a:p>
        </p:txBody>
      </p:sp>
      <p:sp>
        <p:nvSpPr>
          <p:cNvPr id="15" name="Right Arrow 14"/>
          <p:cNvSpPr/>
          <p:nvPr/>
        </p:nvSpPr>
        <p:spPr>
          <a:xfrm rot="5400000" flipH="1">
            <a:off x="6771360" y="3303509"/>
            <a:ext cx="337245" cy="2041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2882180" y="6117350"/>
            <a:ext cx="2902057" cy="58477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>
                <a:latin typeface="Century Gothic"/>
                <a:cs typeface="Century Gothic"/>
              </a:rPr>
              <a:t>Compact Compton source</a:t>
            </a:r>
          </a:p>
          <a:p>
            <a:r>
              <a:rPr lang="en-GB" sz="1600" dirty="0" smtClean="0">
                <a:latin typeface="Century Gothic"/>
                <a:cs typeface="Century Gothic"/>
              </a:rPr>
              <a:t>few 10s MeV</a:t>
            </a:r>
            <a:endParaRPr lang="en-US" sz="1600" dirty="0">
              <a:latin typeface="Century Gothic"/>
              <a:cs typeface="Century Gothic"/>
            </a:endParaRPr>
          </a:p>
        </p:txBody>
      </p:sp>
      <p:sp>
        <p:nvSpPr>
          <p:cNvPr id="17" name="Right Arrow 16"/>
          <p:cNvSpPr/>
          <p:nvPr/>
        </p:nvSpPr>
        <p:spPr>
          <a:xfrm rot="2552261" flipH="1">
            <a:off x="2459717" y="6117094"/>
            <a:ext cx="314483" cy="1764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6223415" y="5426060"/>
            <a:ext cx="281333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Century Gothic"/>
                <a:cs typeface="Century Gothic"/>
              </a:rPr>
              <a:t>Thompson/Compton</a:t>
            </a:r>
          </a:p>
          <a:p>
            <a:r>
              <a:rPr lang="en-GB" sz="1600" dirty="0" smtClean="0">
                <a:latin typeface="Century Gothic"/>
                <a:cs typeface="Century Gothic"/>
              </a:rPr>
              <a:t>source – few 100s MeV</a:t>
            </a:r>
            <a:endParaRPr lang="en-US" sz="1600" dirty="0">
              <a:latin typeface="Century Gothic"/>
              <a:cs typeface="Century Gothic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68004" y="1164701"/>
            <a:ext cx="7184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FFFF00"/>
                </a:solidFill>
              </a:rPr>
              <a:t>CLIC</a:t>
            </a:r>
            <a:endParaRPr lang="en-US" sz="2400" dirty="0">
              <a:solidFill>
                <a:srgbClr val="FFFF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394477" y="1164701"/>
            <a:ext cx="9704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FFFF00"/>
                </a:solidFill>
              </a:rPr>
              <a:t>SACLA</a:t>
            </a:r>
            <a:endParaRPr lang="en-US" sz="2400" dirty="0">
              <a:solidFill>
                <a:srgbClr val="FFFF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880710" y="3928265"/>
            <a:ext cx="13808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rgbClr val="FF0000"/>
                </a:solidFill>
              </a:rPr>
              <a:t>Tsinghua U.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23" name="Right Arrow 22"/>
          <p:cNvSpPr/>
          <p:nvPr/>
        </p:nvSpPr>
        <p:spPr>
          <a:xfrm rot="5400000" flipH="1">
            <a:off x="5772830" y="5454189"/>
            <a:ext cx="337245" cy="2041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4663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123237" cy="571500"/>
          </a:xfrm>
        </p:spPr>
        <p:txBody>
          <a:bodyPr/>
          <a:lstStyle/>
          <a:p>
            <a:r>
              <a:rPr lang="en-US" dirty="0" smtClean="0"/>
              <a:t>System Tests</a:t>
            </a:r>
            <a:endParaRPr lang="en-US" dirty="0"/>
          </a:p>
        </p:txBody>
      </p:sp>
      <p:pic>
        <p:nvPicPr>
          <p:cNvPr id="5" name="Picture 7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59757" y="971080"/>
            <a:ext cx="4984243" cy="37428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830" y="4806509"/>
            <a:ext cx="4493386" cy="19500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1307575" y="5848515"/>
            <a:ext cx="3379640" cy="661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79388" lvl="0" indent="-179388" eaLnBrk="0" hangingPunct="0">
              <a:spcBef>
                <a:spcPct val="20000"/>
              </a:spcBef>
            </a:pPr>
            <a:r>
              <a:rPr lang="en-US" sz="1200" dirty="0" smtClean="0">
                <a:latin typeface="Century Gothic"/>
                <a:ea typeface="ＭＳ Ｐゴシック" charset="-128"/>
                <a:cs typeface="Century Gothic"/>
              </a:rPr>
              <a:t>	Measure </a:t>
            </a:r>
            <a:r>
              <a:rPr lang="en-US" sz="1200" dirty="0">
                <a:latin typeface="Century Gothic"/>
                <a:ea typeface="ＭＳ Ｐゴシック" charset="-128"/>
                <a:cs typeface="Century Gothic"/>
              </a:rPr>
              <a:t>of transverse long-range </a:t>
            </a:r>
            <a:r>
              <a:rPr lang="en-US" sz="1200" dirty="0" smtClean="0">
                <a:latin typeface="Century Gothic"/>
                <a:ea typeface="ＭＳ Ｐゴシック" charset="-128"/>
                <a:cs typeface="Century Gothic"/>
              </a:rPr>
              <a:t/>
            </a:r>
            <a:br>
              <a:rPr lang="en-US" sz="1200" dirty="0" smtClean="0">
                <a:latin typeface="Century Gothic"/>
                <a:ea typeface="ＭＳ Ｐゴシック" charset="-128"/>
                <a:cs typeface="Century Gothic"/>
              </a:rPr>
            </a:br>
            <a:r>
              <a:rPr lang="en-US" sz="1200" dirty="0" smtClean="0">
                <a:latin typeface="Century Gothic"/>
                <a:ea typeface="ＭＳ Ｐゴシック" charset="-128"/>
                <a:cs typeface="Century Gothic"/>
              </a:rPr>
              <a:t>wake</a:t>
            </a:r>
            <a:r>
              <a:rPr lang="en-US" sz="1200" dirty="0">
                <a:latin typeface="Century Gothic"/>
                <a:ea typeface="ＭＳ Ｐゴシック" charset="-128"/>
                <a:cs typeface="Century Gothic"/>
              </a:rPr>
              <a:t>-fields in a CLIC </a:t>
            </a:r>
            <a:r>
              <a:rPr lang="en-US" sz="1200" dirty="0" smtClean="0">
                <a:latin typeface="Century Gothic"/>
                <a:ea typeface="ＭＳ Ｐゴシック" charset="-128"/>
                <a:cs typeface="Century Gothic"/>
              </a:rPr>
              <a:t>structure @ </a:t>
            </a:r>
            <a:r>
              <a:rPr lang="en-US" sz="1200" dirty="0">
                <a:latin typeface="Century Gothic"/>
                <a:ea typeface="ＭＳ Ｐゴシック" charset="-128"/>
                <a:cs typeface="Century Gothic"/>
              </a:rPr>
              <a:t>FACET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ntury Gothic"/>
              <a:ea typeface="ＭＳ Ｐゴシック" charset="-128"/>
              <a:cs typeface="Century Gothic"/>
            </a:endParaRPr>
          </a:p>
        </p:txBody>
      </p:sp>
      <p:pic>
        <p:nvPicPr>
          <p:cNvPr id="13" name="Picture 12" descr="nj349665fig4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0835" y="5387655"/>
            <a:ext cx="4147740" cy="1294635"/>
          </a:xfrm>
          <a:prstGeom prst="rect">
            <a:avLst/>
          </a:prstGeom>
        </p:spPr>
      </p:pic>
      <p:pic>
        <p:nvPicPr>
          <p:cNvPr id="19" name="Picture 18" descr="Screen Shot 2015-09-16 at 22.05.03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2394" y="1201510"/>
            <a:ext cx="1881845" cy="2940151"/>
          </a:xfrm>
          <a:prstGeom prst="rect">
            <a:avLst/>
          </a:prstGeom>
        </p:spPr>
      </p:pic>
      <p:grpSp>
        <p:nvGrpSpPr>
          <p:cNvPr id="20" name="Group 19"/>
          <p:cNvGrpSpPr/>
          <p:nvPr/>
        </p:nvGrpSpPr>
        <p:grpSpPr>
          <a:xfrm>
            <a:off x="15764" y="817460"/>
            <a:ext cx="1915608" cy="1792020"/>
            <a:chOff x="385855" y="1623965"/>
            <a:chExt cx="2459725" cy="2262553"/>
          </a:xfrm>
        </p:grpSpPr>
        <p:pic>
          <p:nvPicPr>
            <p:cNvPr id="21" name="Picture 20" descr="Screen Shot 2015-09-16 at 22.07.53.pn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5855" y="1623965"/>
              <a:ext cx="2459725" cy="2262553"/>
            </a:xfrm>
            <a:prstGeom prst="rect">
              <a:avLst/>
            </a:prstGeom>
          </p:spPr>
        </p:pic>
        <p:pic>
          <p:nvPicPr>
            <p:cNvPr id="22" name="Picture 21" descr="Screen Shot 2015-09-16 at 22.07.48.pn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5549" y="2008015"/>
              <a:ext cx="1276807" cy="460860"/>
            </a:xfrm>
            <a:prstGeom prst="rect">
              <a:avLst/>
            </a:prstGeom>
          </p:spPr>
        </p:pic>
      </p:grpSp>
      <p:pic>
        <p:nvPicPr>
          <p:cNvPr id="23" name="Picture 3" descr="Bildschirmfoto 2013-11-12 um 21.51.52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434" y="2584090"/>
            <a:ext cx="1382580" cy="1806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Content Placeholder 2"/>
          <p:cNvSpPr txBox="1">
            <a:spLocks/>
          </p:cNvSpPr>
          <p:nvPr/>
        </p:nvSpPr>
        <p:spPr bwMode="auto">
          <a:xfrm>
            <a:off x="1883650" y="4158695"/>
            <a:ext cx="1190555" cy="307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79388" lvl="0" indent="-179388" eaLnBrk="0" hangingPunct="0">
              <a:spcBef>
                <a:spcPct val="20000"/>
              </a:spcBef>
            </a:pPr>
            <a:r>
              <a:rPr lang="en-US" dirty="0" smtClean="0">
                <a:solidFill>
                  <a:srgbClr val="000090"/>
                </a:solidFill>
                <a:latin typeface="Century Gothic"/>
                <a:ea typeface="ＭＳ Ｐゴシック" charset="-128"/>
                <a:cs typeface="Century Gothic"/>
              </a:rPr>
              <a:t>	</a:t>
            </a:r>
            <a:r>
              <a:rPr lang="en-US" dirty="0" smtClean="0">
                <a:solidFill>
                  <a:srgbClr val="000090"/>
                </a:solidFill>
                <a:latin typeface="Century Gothic"/>
                <a:ea typeface="ＭＳ Ｐゴシック" charset="-128"/>
                <a:cs typeface="Century Gothic"/>
              </a:rPr>
              <a:t>ATF2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rgbClr val="000090"/>
              </a:solidFill>
              <a:effectLst/>
              <a:uLnTx/>
              <a:uFillTx/>
              <a:latin typeface="Century Gothic"/>
              <a:ea typeface="ＭＳ Ｐゴシック" charset="-128"/>
              <a:cs typeface="Century Gothic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 bwMode="auto">
          <a:xfrm>
            <a:off x="4303165" y="1393535"/>
            <a:ext cx="1190555" cy="499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79388" lvl="0" indent="-179388" eaLnBrk="0" hangingPunct="0">
              <a:spcBef>
                <a:spcPct val="20000"/>
              </a:spcBef>
            </a:pPr>
            <a:r>
              <a:rPr lang="en-US" dirty="0" smtClean="0">
                <a:solidFill>
                  <a:srgbClr val="000090"/>
                </a:solidFill>
                <a:latin typeface="Century Gothic"/>
                <a:ea typeface="ＭＳ Ｐゴシック" charset="-128"/>
                <a:cs typeface="Century Gothic"/>
              </a:rPr>
              <a:t>	</a:t>
            </a:r>
            <a:r>
              <a:rPr lang="en-US" dirty="0" smtClean="0">
                <a:solidFill>
                  <a:srgbClr val="000090"/>
                </a:solidFill>
                <a:latin typeface="Century Gothic"/>
                <a:ea typeface="ＭＳ Ｐゴシック" charset="-128"/>
                <a:cs typeface="Century Gothic"/>
              </a:rPr>
              <a:t>CTF3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rgbClr val="000090"/>
              </a:solidFill>
              <a:effectLst/>
              <a:uLnTx/>
              <a:uFillTx/>
              <a:latin typeface="Century Gothic"/>
              <a:ea typeface="ＭＳ Ｐゴシック" charset="-128"/>
              <a:cs typeface="Century Gothic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 bwMode="auto">
          <a:xfrm>
            <a:off x="4687215" y="4965200"/>
            <a:ext cx="1689820" cy="307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79388" lvl="0" indent="-179388" eaLnBrk="0" hangingPunct="0">
              <a:spcBef>
                <a:spcPct val="20000"/>
              </a:spcBef>
            </a:pPr>
            <a:r>
              <a:rPr lang="en-US" dirty="0" smtClean="0">
                <a:solidFill>
                  <a:srgbClr val="000090"/>
                </a:solidFill>
                <a:latin typeface="Century Gothic"/>
                <a:ea typeface="ＭＳ Ｐゴシック" charset="-128"/>
                <a:cs typeface="Century Gothic"/>
              </a:rPr>
              <a:t>	</a:t>
            </a:r>
            <a:r>
              <a:rPr lang="en-US" dirty="0" smtClean="0">
                <a:solidFill>
                  <a:srgbClr val="000090"/>
                </a:solidFill>
                <a:latin typeface="Century Gothic"/>
                <a:ea typeface="ＭＳ Ｐゴシック" charset="-128"/>
                <a:cs typeface="Century Gothic"/>
              </a:rPr>
              <a:t>FACET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rgbClr val="000090"/>
              </a:solidFill>
              <a:effectLst/>
              <a:uLnTx/>
              <a:uFillTx/>
              <a:latin typeface="Century Gothic"/>
              <a:ea typeface="ＭＳ Ｐゴシック" charset="-128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3525318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7" grpId="0"/>
      <p:bldP spid="28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88727</TotalTime>
  <Words>1738</Words>
  <Application>Microsoft Macintosh PowerPoint</Application>
  <PresentationFormat>On-screen Show (4:3)</PresentationFormat>
  <Paragraphs>261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CLIC plans for the next European strategy update, and beyond  Roberto Corsini  for the CLIC Accelerator Collaboration</vt:lpstr>
      <vt:lpstr>CLIC position in the HEP (and CERN) landscape</vt:lpstr>
      <vt:lpstr>CLIC Timeline</vt:lpstr>
      <vt:lpstr>Development phase</vt:lpstr>
      <vt:lpstr>Key technical R&amp;D</vt:lpstr>
      <vt:lpstr>PowerPoint Presentation</vt:lpstr>
      <vt:lpstr>Industrialization</vt:lpstr>
      <vt:lpstr>X-band technology</vt:lpstr>
      <vt:lpstr>System Tests</vt:lpstr>
      <vt:lpstr>CTF3 Experimental Program 2016</vt:lpstr>
      <vt:lpstr>Discussions on a CALIFES - based facility</vt:lpstr>
      <vt:lpstr>Proposal of a CALIFES-based Accelerator Test Stand</vt:lpstr>
      <vt:lpstr>Development phase - Main goals/deliverables</vt:lpstr>
      <vt:lpstr>The Preparation phase - “Technical” considerations </vt:lpstr>
      <vt:lpstr>“Other considerations”</vt:lpstr>
      <vt:lpstr>Finalized prototypes of all main components I</vt:lpstr>
      <vt:lpstr>Finalized prototypes of all main components II</vt:lpstr>
      <vt:lpstr>Fully developed industrial basis for main components</vt:lpstr>
      <vt:lpstr>Facilities for testing and qualification of components</vt:lpstr>
      <vt:lpstr>RF conditioning, structure qualification, operational issues</vt:lpstr>
      <vt:lpstr>The CLIC Zero issue</vt:lpstr>
      <vt:lpstr>Two-beam and/or klystron based 1st stage</vt:lpstr>
      <vt:lpstr>Conclusion and Outlook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roberto corsini</dc:creator>
  <cp:lastModifiedBy>Roberto Corsini</cp:lastModifiedBy>
  <cp:revision>2452</cp:revision>
  <dcterms:created xsi:type="dcterms:W3CDTF">2014-09-09T05:56:27Z</dcterms:created>
  <dcterms:modified xsi:type="dcterms:W3CDTF">2016-01-22T08:25:04Z</dcterms:modified>
</cp:coreProperties>
</file>