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8" r:id="rId2"/>
  </p:sldMasterIdLst>
  <p:notesMasterIdLst>
    <p:notesMasterId r:id="rId27"/>
  </p:notesMasterIdLst>
  <p:handoutMasterIdLst>
    <p:handoutMasterId r:id="rId28"/>
  </p:handoutMasterIdLst>
  <p:sldIdLst>
    <p:sldId id="256" r:id="rId3"/>
    <p:sldId id="277" r:id="rId4"/>
    <p:sldId id="295" r:id="rId5"/>
    <p:sldId id="300" r:id="rId6"/>
    <p:sldId id="299" r:id="rId7"/>
    <p:sldId id="293" r:id="rId8"/>
    <p:sldId id="290" r:id="rId9"/>
    <p:sldId id="303" r:id="rId10"/>
    <p:sldId id="305" r:id="rId11"/>
    <p:sldId id="304" r:id="rId12"/>
    <p:sldId id="311" r:id="rId13"/>
    <p:sldId id="312" r:id="rId14"/>
    <p:sldId id="306" r:id="rId15"/>
    <p:sldId id="310" r:id="rId16"/>
    <p:sldId id="307" r:id="rId17"/>
    <p:sldId id="301" r:id="rId18"/>
    <p:sldId id="309" r:id="rId19"/>
    <p:sldId id="308" r:id="rId20"/>
    <p:sldId id="273" r:id="rId21"/>
    <p:sldId id="296" r:id="rId22"/>
    <p:sldId id="297" r:id="rId23"/>
    <p:sldId id="291" r:id="rId24"/>
    <p:sldId id="298" r:id="rId25"/>
    <p:sldId id="302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FF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1" d="100"/>
          <a:sy n="101" d="100"/>
        </p:scale>
        <p:origin x="-8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presProps" Target="presProps.xml"/><Relationship Id="rId31" Type="http://schemas.openxmlformats.org/officeDocument/2006/relationships/viewProps" Target="viewProps.xml"/><Relationship Id="rId32" Type="http://schemas.openxmlformats.org/officeDocument/2006/relationships/theme" Target="theme/theme1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navarro\Documents\Dogleg\Loading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j\jnavarro\Documents\Dogleg\Loading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60717410323709"/>
          <c:y val="0.0514005540974045"/>
          <c:w val="0.862931652124566"/>
          <c:h val="0.841878827646544"/>
        </c:manualLayout>
      </c:layout>
      <c:scatterChart>
        <c:scatterStyle val="smoothMarker"/>
        <c:varyColors val="0"/>
        <c:ser>
          <c:idx val="0"/>
          <c:order val="0"/>
          <c:tx>
            <c:v>Unloaded 34 MW</c:v>
          </c:tx>
          <c:spPr>
            <a:ln>
              <a:solidFill>
                <a:srgbClr val="25FB49"/>
              </a:solidFill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Sheet1!$P$2:$P$13</c:f>
              <c:numCache>
                <c:formatCode>0.00E+00</c:formatCode>
                <c:ptCount val="12"/>
                <c:pt idx="0">
                  <c:v>91.66</c:v>
                </c:pt>
                <c:pt idx="1">
                  <c:v>92.17999999999998</c:v>
                </c:pt>
                <c:pt idx="2">
                  <c:v>93.0</c:v>
                </c:pt>
                <c:pt idx="3">
                  <c:v>93.66999999999998</c:v>
                </c:pt>
                <c:pt idx="4">
                  <c:v>94.2</c:v>
                </c:pt>
                <c:pt idx="5">
                  <c:v>94.9</c:v>
                </c:pt>
                <c:pt idx="6">
                  <c:v>95.2</c:v>
                </c:pt>
                <c:pt idx="7">
                  <c:v>95.5</c:v>
                </c:pt>
                <c:pt idx="8">
                  <c:v>95.5</c:v>
                </c:pt>
                <c:pt idx="9">
                  <c:v>95.2</c:v>
                </c:pt>
                <c:pt idx="10">
                  <c:v>94.6</c:v>
                </c:pt>
                <c:pt idx="11">
                  <c:v>94.3</c:v>
                </c:pt>
              </c:numCache>
            </c:numRef>
          </c:yVal>
          <c:smooth val="1"/>
        </c:ser>
        <c:ser>
          <c:idx val="1"/>
          <c:order val="1"/>
          <c:tx>
            <c:v>Loaded 34 MW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Sheet1!$A$2:$A$14</c:f>
              <c:numCache>
                <c:formatCode>0.00E+00</c:formatCode>
                <c:ptCount val="13"/>
                <c:pt idx="0">
                  <c:v>0.0</c:v>
                </c:pt>
                <c:pt idx="1">
                  <c:v>0.01302</c:v>
                </c:pt>
                <c:pt idx="2">
                  <c:v>0.02567</c:v>
                </c:pt>
                <c:pt idx="3">
                  <c:v>0.04464</c:v>
                </c:pt>
                <c:pt idx="4">
                  <c:v>0.0625</c:v>
                </c:pt>
                <c:pt idx="5">
                  <c:v>0.08147</c:v>
                </c:pt>
                <c:pt idx="6">
                  <c:v>0.09598</c:v>
                </c:pt>
                <c:pt idx="7">
                  <c:v>0.1109</c:v>
                </c:pt>
                <c:pt idx="8">
                  <c:v>0.1291</c:v>
                </c:pt>
                <c:pt idx="9">
                  <c:v>0.1436</c:v>
                </c:pt>
                <c:pt idx="10">
                  <c:v>0.1663</c:v>
                </c:pt>
                <c:pt idx="11">
                  <c:v>0.1868</c:v>
                </c:pt>
                <c:pt idx="12">
                  <c:v>0.2076</c:v>
                </c:pt>
              </c:numCache>
            </c:numRef>
          </c:xVal>
          <c:yVal>
            <c:numRef>
              <c:f>Sheet1!$I$19:$I$31</c:f>
              <c:numCache>
                <c:formatCode>0.00E+00</c:formatCode>
                <c:ptCount val="13"/>
                <c:pt idx="0">
                  <c:v>91.66</c:v>
                </c:pt>
                <c:pt idx="1">
                  <c:v>90.66</c:v>
                </c:pt>
                <c:pt idx="2">
                  <c:v>89.56</c:v>
                </c:pt>
                <c:pt idx="3">
                  <c:v>87.26</c:v>
                </c:pt>
                <c:pt idx="4">
                  <c:v>85.16</c:v>
                </c:pt>
                <c:pt idx="5">
                  <c:v>82.36</c:v>
                </c:pt>
                <c:pt idx="6">
                  <c:v>80.06</c:v>
                </c:pt>
                <c:pt idx="7">
                  <c:v>77.36</c:v>
                </c:pt>
                <c:pt idx="8">
                  <c:v>73.31</c:v>
                </c:pt>
                <c:pt idx="9">
                  <c:v>69.76</c:v>
                </c:pt>
                <c:pt idx="10">
                  <c:v>64.27999999999998</c:v>
                </c:pt>
                <c:pt idx="11">
                  <c:v>58.36</c:v>
                </c:pt>
                <c:pt idx="12">
                  <c:v>51.37</c:v>
                </c:pt>
              </c:numCache>
            </c:numRef>
          </c:yVal>
          <c:smooth val="1"/>
        </c:ser>
        <c:ser>
          <c:idx val="2"/>
          <c:order val="2"/>
          <c:tx>
            <c:v>Unloaded 22MW</c:v>
          </c:tx>
          <c:spPr>
            <a:ln>
              <a:prstDash val="dash"/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Sheet1!$Q$2:$Q$13</c:f>
              <c:numCache>
                <c:formatCode>0.00E+00</c:formatCode>
                <c:ptCount val="12"/>
                <c:pt idx="0">
                  <c:v>72.66</c:v>
                </c:pt>
                <c:pt idx="1">
                  <c:v>73.17999999999998</c:v>
                </c:pt>
                <c:pt idx="2">
                  <c:v>74.0</c:v>
                </c:pt>
                <c:pt idx="3">
                  <c:v>74.66999999999998</c:v>
                </c:pt>
                <c:pt idx="4">
                  <c:v>75.2</c:v>
                </c:pt>
                <c:pt idx="5">
                  <c:v>75.9</c:v>
                </c:pt>
                <c:pt idx="6">
                  <c:v>76.2</c:v>
                </c:pt>
                <c:pt idx="7">
                  <c:v>76.5</c:v>
                </c:pt>
                <c:pt idx="8">
                  <c:v>76.5</c:v>
                </c:pt>
                <c:pt idx="9">
                  <c:v>76.2</c:v>
                </c:pt>
                <c:pt idx="10">
                  <c:v>75.6</c:v>
                </c:pt>
                <c:pt idx="11">
                  <c:v>75.3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4663848"/>
        <c:axId val="2134666952"/>
      </c:scatterChart>
      <c:valAx>
        <c:axId val="2134663848"/>
        <c:scaling>
          <c:orientation val="minMax"/>
          <c:max val="0.25"/>
          <c:min val="0.0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34666952"/>
        <c:crosses val="autoZero"/>
        <c:crossBetween val="midCat"/>
      </c:valAx>
      <c:valAx>
        <c:axId val="2134666952"/>
        <c:scaling>
          <c:orientation val="minMax"/>
          <c:max val="105.0"/>
          <c:min val="0.0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34663848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0860717410323709"/>
          <c:y val="0.0514005540974045"/>
          <c:w val="0.862931652124566"/>
          <c:h val="0.841878827646544"/>
        </c:manualLayout>
      </c:layout>
      <c:scatterChart>
        <c:scatterStyle val="smoothMarker"/>
        <c:varyColors val="0"/>
        <c:ser>
          <c:idx val="0"/>
          <c:order val="0"/>
          <c:tx>
            <c:v>Unloaded 34 MW</c:v>
          </c:tx>
          <c:spPr>
            <a:ln>
              <a:solidFill>
                <a:schemeClr val="accent3"/>
              </a:solidFill>
              <a:prstDash val="dash"/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Sheet1!$P$2:$P$13</c:f>
              <c:numCache>
                <c:formatCode>0.00E+00</c:formatCode>
                <c:ptCount val="12"/>
                <c:pt idx="0">
                  <c:v>91.66</c:v>
                </c:pt>
                <c:pt idx="1">
                  <c:v>92.17999999999998</c:v>
                </c:pt>
                <c:pt idx="2">
                  <c:v>93.0</c:v>
                </c:pt>
                <c:pt idx="3">
                  <c:v>93.66999999999998</c:v>
                </c:pt>
                <c:pt idx="4">
                  <c:v>94.2</c:v>
                </c:pt>
                <c:pt idx="5">
                  <c:v>94.9</c:v>
                </c:pt>
                <c:pt idx="6">
                  <c:v>95.2</c:v>
                </c:pt>
                <c:pt idx="7">
                  <c:v>95.5</c:v>
                </c:pt>
                <c:pt idx="8">
                  <c:v>95.5</c:v>
                </c:pt>
                <c:pt idx="9">
                  <c:v>95.2</c:v>
                </c:pt>
                <c:pt idx="10">
                  <c:v>94.6</c:v>
                </c:pt>
                <c:pt idx="11">
                  <c:v>94.3</c:v>
                </c:pt>
              </c:numCache>
            </c:numRef>
          </c:yVal>
          <c:smooth val="1"/>
        </c:ser>
        <c:ser>
          <c:idx val="1"/>
          <c:order val="1"/>
          <c:tx>
            <c:v>Loaded 34 MW</c:v>
          </c:tx>
          <c:spPr>
            <a:ln>
              <a:solidFill>
                <a:srgbClr val="FF0000"/>
              </a:solidFill>
            </a:ln>
          </c:spPr>
          <c:marker>
            <c:symbol val="none"/>
          </c:marker>
          <c:xVal>
            <c:numRef>
              <c:f>Sheet1!$A$2:$A$14</c:f>
              <c:numCache>
                <c:formatCode>0.00E+00</c:formatCode>
                <c:ptCount val="13"/>
                <c:pt idx="0">
                  <c:v>0.0</c:v>
                </c:pt>
                <c:pt idx="1">
                  <c:v>0.01302</c:v>
                </c:pt>
                <c:pt idx="2">
                  <c:v>0.02567</c:v>
                </c:pt>
                <c:pt idx="3">
                  <c:v>0.04464</c:v>
                </c:pt>
                <c:pt idx="4">
                  <c:v>0.0625</c:v>
                </c:pt>
                <c:pt idx="5">
                  <c:v>0.08147</c:v>
                </c:pt>
                <c:pt idx="6">
                  <c:v>0.09598</c:v>
                </c:pt>
                <c:pt idx="7">
                  <c:v>0.1109</c:v>
                </c:pt>
                <c:pt idx="8">
                  <c:v>0.1291</c:v>
                </c:pt>
                <c:pt idx="9">
                  <c:v>0.1436</c:v>
                </c:pt>
                <c:pt idx="10">
                  <c:v>0.1663</c:v>
                </c:pt>
                <c:pt idx="11">
                  <c:v>0.1868</c:v>
                </c:pt>
                <c:pt idx="12">
                  <c:v>0.2076</c:v>
                </c:pt>
              </c:numCache>
            </c:numRef>
          </c:xVal>
          <c:yVal>
            <c:numRef>
              <c:f>Sheet1!$I$19:$I$31</c:f>
              <c:numCache>
                <c:formatCode>0.00E+00</c:formatCode>
                <c:ptCount val="13"/>
                <c:pt idx="0">
                  <c:v>91.66</c:v>
                </c:pt>
                <c:pt idx="1">
                  <c:v>90.66</c:v>
                </c:pt>
                <c:pt idx="2">
                  <c:v>89.56</c:v>
                </c:pt>
                <c:pt idx="3">
                  <c:v>87.26</c:v>
                </c:pt>
                <c:pt idx="4">
                  <c:v>85.16</c:v>
                </c:pt>
                <c:pt idx="5">
                  <c:v>82.36</c:v>
                </c:pt>
                <c:pt idx="6">
                  <c:v>80.06</c:v>
                </c:pt>
                <c:pt idx="7">
                  <c:v>77.36</c:v>
                </c:pt>
                <c:pt idx="8">
                  <c:v>73.31</c:v>
                </c:pt>
                <c:pt idx="9">
                  <c:v>69.76</c:v>
                </c:pt>
                <c:pt idx="10">
                  <c:v>64.27999999999998</c:v>
                </c:pt>
                <c:pt idx="11">
                  <c:v>58.36</c:v>
                </c:pt>
                <c:pt idx="12">
                  <c:v>51.37</c:v>
                </c:pt>
              </c:numCache>
            </c:numRef>
          </c:yVal>
          <c:smooth val="1"/>
        </c:ser>
        <c:ser>
          <c:idx val="2"/>
          <c:order val="2"/>
          <c:tx>
            <c:v>Unloaded 22MW</c:v>
          </c:tx>
          <c:spPr>
            <a:ln>
              <a:solidFill>
                <a:srgbClr val="25FB49"/>
              </a:solidFill>
              <a:prstDash val="solid"/>
            </a:ln>
          </c:spPr>
          <c:marker>
            <c:symbol val="none"/>
          </c:marker>
          <c:xVal>
            <c:numRef>
              <c:f>Sheet1!$M$2:$M$13</c:f>
              <c:numCache>
                <c:formatCode>0.00E+00</c:formatCode>
                <c:ptCount val="12"/>
                <c:pt idx="0">
                  <c:v>0.0</c:v>
                </c:pt>
                <c:pt idx="1">
                  <c:v>0.0142</c:v>
                </c:pt>
                <c:pt idx="2">
                  <c:v>0.035</c:v>
                </c:pt>
                <c:pt idx="3">
                  <c:v>0.04912</c:v>
                </c:pt>
                <c:pt idx="4">
                  <c:v>0.06735</c:v>
                </c:pt>
                <c:pt idx="5">
                  <c:v>0.09201</c:v>
                </c:pt>
                <c:pt idx="6">
                  <c:v>0.112</c:v>
                </c:pt>
                <c:pt idx="7">
                  <c:v>0.1357</c:v>
                </c:pt>
                <c:pt idx="8">
                  <c:v>0.1588</c:v>
                </c:pt>
                <c:pt idx="9">
                  <c:v>0.1806</c:v>
                </c:pt>
                <c:pt idx="10">
                  <c:v>0.1975</c:v>
                </c:pt>
                <c:pt idx="11">
                  <c:v>0.2076</c:v>
                </c:pt>
              </c:numCache>
            </c:numRef>
          </c:xVal>
          <c:yVal>
            <c:numRef>
              <c:f>Sheet1!$Q$2:$Q$13</c:f>
              <c:numCache>
                <c:formatCode>0.00E+00</c:formatCode>
                <c:ptCount val="12"/>
                <c:pt idx="0">
                  <c:v>72.66</c:v>
                </c:pt>
                <c:pt idx="1">
                  <c:v>73.17999999999998</c:v>
                </c:pt>
                <c:pt idx="2">
                  <c:v>74.0</c:v>
                </c:pt>
                <c:pt idx="3">
                  <c:v>74.66999999999998</c:v>
                </c:pt>
                <c:pt idx="4">
                  <c:v>75.2</c:v>
                </c:pt>
                <c:pt idx="5">
                  <c:v>75.9</c:v>
                </c:pt>
                <c:pt idx="6">
                  <c:v>76.2</c:v>
                </c:pt>
                <c:pt idx="7">
                  <c:v>76.5</c:v>
                </c:pt>
                <c:pt idx="8">
                  <c:v>76.5</c:v>
                </c:pt>
                <c:pt idx="9">
                  <c:v>76.2</c:v>
                </c:pt>
                <c:pt idx="10">
                  <c:v>75.6</c:v>
                </c:pt>
                <c:pt idx="11">
                  <c:v>75.3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33028120"/>
        <c:axId val="2133025032"/>
      </c:scatterChart>
      <c:valAx>
        <c:axId val="2133028120"/>
        <c:scaling>
          <c:orientation val="minMax"/>
          <c:max val="0.25"/>
          <c:min val="0.0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33025032"/>
        <c:crosses val="autoZero"/>
        <c:crossBetween val="midCat"/>
      </c:valAx>
      <c:valAx>
        <c:axId val="2133025032"/>
        <c:scaling>
          <c:orientation val="minMax"/>
          <c:max val="105.0"/>
          <c:min val="0.0"/>
        </c:scaling>
        <c:delete val="0"/>
        <c:axPos val="l"/>
        <c:majorGridlines>
          <c:spPr>
            <a:ln>
              <a:prstDash val="sysDash"/>
            </a:ln>
          </c:spPr>
        </c:majorGridlines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/>
            </a:pPr>
            <a:endParaRPr lang="en-US"/>
          </a:p>
        </c:txPr>
        <c:crossAx val="2133028120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A18979-156A-5849-B240-CDA16508BD8D}" type="datetime1">
              <a:rPr lang="en-US" smtClean="0"/>
              <a:t>17/01/16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0E3CED-8E7D-A548-9912-036EA6CBA23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324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57FA99-C47D-5346-9EAD-C8B8694B9A0B}" type="datetime1">
              <a:rPr lang="en-US" smtClean="0"/>
              <a:t>17/01/16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D1C5A1-67E4-5E42-82C2-3A55CFF4043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409933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EC82FE-F383-478D-B364-098C53F7F8A8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35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60440"/>
            <a:ext cx="7772400" cy="1470025"/>
          </a:xfrm>
          <a:solidFill>
            <a:srgbClr val="FDFFD2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539999"/>
            <a:ext cx="6400800" cy="386976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357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795" y="6569358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status</a:t>
            </a:r>
            <a:endParaRPr 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18/1/16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8016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912980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913427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611406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2986752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15856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65469545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0084126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85891532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90357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818"/>
            <a:ext cx="8229600" cy="519178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571672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969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346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13413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72195" y="6571673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337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0" y="6629400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J.L. Navarro. HG2015, June 16 -</a:t>
            </a:r>
            <a:r>
              <a:rPr lang="en-GB" baseline="0" dirty="0" smtClean="0"/>
              <a:t> </a:t>
            </a:r>
            <a:r>
              <a:rPr lang="en-GB" dirty="0" smtClean="0"/>
              <a:t>19, 2015, Beijing, China. 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200" y="0"/>
            <a:ext cx="7419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pic>
        <p:nvPicPr>
          <p:cNvPr id="4" name="Picture 14" descr="Screen Shot 2013-10-04 at 3.45.04 P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1229" y="0"/>
            <a:ext cx="47277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56" y="-100556"/>
            <a:ext cx="710156" cy="7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5250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0" y="6629400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J.L. Navarro. CLIC Project Meeting, 16 December 2014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200" y="0"/>
            <a:ext cx="7419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/22</a:t>
            </a:r>
            <a:endParaRPr lang="en-US" dirty="0"/>
          </a:p>
        </p:txBody>
      </p:sp>
      <p:pic>
        <p:nvPicPr>
          <p:cNvPr id="4" name="Picture 14" descr="Screen Shot 2013-10-04 at 3.45.04 P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1229" y="0"/>
            <a:ext cx="47277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56" y="-100556"/>
            <a:ext cx="710156" cy="7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91633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2567425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oter Placeholder 2"/>
          <p:cNvSpPr txBox="1">
            <a:spLocks/>
          </p:cNvSpPr>
          <p:nvPr userDrawn="1"/>
        </p:nvSpPr>
        <p:spPr>
          <a:xfrm>
            <a:off x="0" y="6629400"/>
            <a:ext cx="41148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J.L. Navarro. HG2015, June 16 - 19, 2015, Beijing, China. 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96200" y="0"/>
            <a:ext cx="7419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‹#›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/22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pic>
        <p:nvPicPr>
          <p:cNvPr id="4" name="Picture 14" descr="Screen Shot 2013-10-04 at 3.45.04 PM.pn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71229" y="0"/>
            <a:ext cx="472771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00556" y="-100556"/>
            <a:ext cx="710156" cy="710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94424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.png"/><Relationship Id="rId1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0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8.xml"/><Relationship Id="rId2" Type="http://schemas.openxmlformats.org/officeDocument/2006/relationships/slideLayout" Target="../slideLayouts/slideLayout9.xml"/><Relationship Id="rId3" Type="http://schemas.openxmlformats.org/officeDocument/2006/relationships/slideLayout" Target="../slideLayouts/slideLayout10.xml"/><Relationship Id="rId4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5.xml"/><Relationship Id="rId9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01884" y="0"/>
            <a:ext cx="7787581" cy="50129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9700" y="701813"/>
            <a:ext cx="8881200" cy="5834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69357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19795" y="6569358"/>
            <a:ext cx="3247127" cy="28864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sz="1300" b="1" smtClean="0"/>
            </a:lvl1pPr>
          </a:lstStyle>
          <a:p>
            <a:r>
              <a:rPr lang="en-US" dirty="0" smtClean="0"/>
              <a:t>Beam Loading Dog-leg experiment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69356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00"/>
                </a:solidFill>
              </a:defRPr>
            </a:lvl1pPr>
          </a:lstStyle>
          <a:p>
            <a:r>
              <a:rPr lang="en-US" dirty="0" smtClean="0"/>
              <a:t>18/1/16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39700" y="591172"/>
            <a:ext cx="8881200" cy="3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8" descr="clic-logo2010t.png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511747" y="24959"/>
            <a:ext cx="607254" cy="612000"/>
          </a:xfrm>
          <a:prstGeom prst="rect">
            <a:avLst/>
          </a:prstGeo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/>
          <a:srcRect/>
          <a:stretch>
            <a:fillRect/>
          </a:stretch>
        </p:blipFill>
        <p:spPr bwMode="auto">
          <a:xfrm>
            <a:off x="139700" y="6592019"/>
            <a:ext cx="8881200" cy="3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4" descr="Screen Shot 2013-10-04 at 3.45.04 PM.png"/>
          <p:cNvPicPr>
            <a:picLocks noChangeAspect="1"/>
          </p:cNvPicPr>
          <p:nvPr userDrawn="1"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24759" y="78410"/>
            <a:ext cx="530225" cy="512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212608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  <p:sldLayoutId id="2147483656" r:id="rId6"/>
    <p:sldLayoutId id="2147483657" r:id="rId7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rgbClr val="0000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SzPct val="66000"/>
        <a:buFontTx/>
        <a:buBlip>
          <a:blip r:embed="rId12"/>
        </a:buBlip>
        <a:defRPr sz="2400" kern="1200">
          <a:solidFill>
            <a:schemeClr val="tx1"/>
          </a:solidFill>
          <a:latin typeface="Times New Roman"/>
          <a:ea typeface="+mn-ea"/>
          <a:cs typeface="Times New Roman"/>
        </a:defRPr>
      </a:lvl1pPr>
      <a:lvl2pPr marL="742950" indent="-285750" algn="l" defTabSz="457200" rtl="0" eaLnBrk="1" latinLnBrk="0" hangingPunct="1">
        <a:spcBef>
          <a:spcPct val="20000"/>
        </a:spcBef>
        <a:buSzPct val="66000"/>
        <a:buFontTx/>
        <a:buBlip>
          <a:blip r:embed="rId12"/>
        </a:buBlip>
        <a:defRPr sz="2000" kern="1200">
          <a:solidFill>
            <a:schemeClr val="tx1"/>
          </a:solidFill>
          <a:latin typeface="Times New Roman"/>
          <a:ea typeface="+mn-ea"/>
          <a:cs typeface="Times New Roman"/>
        </a:defRPr>
      </a:lvl2pPr>
      <a:lvl3pPr marL="1143000" indent="-228600" algn="l" defTabSz="457200" rtl="0" eaLnBrk="1" latinLnBrk="0" hangingPunct="1">
        <a:spcBef>
          <a:spcPct val="20000"/>
        </a:spcBef>
        <a:buSzPct val="66000"/>
        <a:buFontTx/>
        <a:buBlip>
          <a:blip r:embed="rId12"/>
        </a:buBlip>
        <a:defRPr sz="1800" kern="1200">
          <a:solidFill>
            <a:schemeClr val="tx1"/>
          </a:solidFill>
          <a:latin typeface="Times New Roman"/>
          <a:ea typeface="+mn-ea"/>
          <a:cs typeface="Times New Roman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600" kern="1200">
          <a:solidFill>
            <a:schemeClr val="tx1"/>
          </a:solidFill>
          <a:latin typeface="Times New Roman"/>
          <a:ea typeface="+mn-ea"/>
          <a:cs typeface="Times New Roman"/>
        </a:defRPr>
      </a:lvl4pPr>
      <a:lvl5pPr marL="2057400" indent="-228600" algn="l" defTabSz="457200" rtl="0" eaLnBrk="1" latinLnBrk="0" hangingPunct="1">
        <a:spcBef>
          <a:spcPct val="20000"/>
        </a:spcBef>
        <a:buFont typeface="Lucida Grande"/>
        <a:buChar char="-"/>
        <a:defRPr sz="1600" kern="1200">
          <a:solidFill>
            <a:schemeClr val="tx1"/>
          </a:solidFill>
          <a:latin typeface="Times New Roman"/>
          <a:ea typeface="+mn-ea"/>
          <a:cs typeface="Times New Roman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Frank Tecker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Beam Loading Dog-leg experiment status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54454" y="0"/>
            <a:ext cx="58954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defTabSz="914400"/>
              <a:t>‹#›</a:t>
            </a:fld>
            <a:r>
              <a:rPr lang="en-US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/15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34990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6.png"/><Relationship Id="rId3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png"/><Relationship Id="rId3" Type="http://schemas.openxmlformats.org/officeDocument/2006/relationships/image" Target="../media/image34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Relationship Id="rId3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jpeg"/><Relationship Id="rId5" Type="http://schemas.openxmlformats.org/officeDocument/2006/relationships/image" Target="../media/image9.emf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Relationship Id="rId2" Type="http://schemas.openxmlformats.org/officeDocument/2006/relationships/image" Target="../media/image42.png"/><Relationship Id="rId3" Type="http://schemas.openxmlformats.org/officeDocument/2006/relationships/image" Target="../media/image1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4" Type="http://schemas.openxmlformats.org/officeDocument/2006/relationships/image" Target="../media/image1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chart" Target="../charts/chart1.xml"/><Relationship Id="rId5" Type="http://schemas.openxmlformats.org/officeDocument/2006/relationships/chart" Target="../charts/chart2.xml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4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/>
              <a:t>Beam Loading Dog-leg experiment </a:t>
            </a:r>
            <a:r>
              <a:rPr lang="en-US" b="1" dirty="0" smtClean="0"/>
              <a:t>status</a:t>
            </a:r>
            <a:endParaRPr lang="en-US" b="1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Frank Tecker (BE-OP)</a:t>
            </a:r>
          </a:p>
          <a:p>
            <a:r>
              <a:rPr lang="en-US" dirty="0" smtClean="0"/>
              <a:t>on behalf of the dogleg team</a:t>
            </a:r>
          </a:p>
          <a:p>
            <a:pPr algn="l"/>
            <a:endParaRPr lang="en-US" dirty="0" smtClean="0">
              <a:solidFill>
                <a:schemeClr val="tx1"/>
              </a:solidFill>
              <a:latin typeface="Calibri" pitchFamily="34" charset="0"/>
              <a:ea typeface="ＭＳ Ｐゴシック" pitchFamily="-111" charset="-128"/>
            </a:endParaRPr>
          </a:p>
          <a:p>
            <a:pPr marL="228600" indent="-2286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Introduction</a:t>
            </a:r>
          </a:p>
          <a:p>
            <a:pPr marL="228600" indent="-2286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2014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D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ata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A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nalysis</a:t>
            </a:r>
          </a:p>
          <a:p>
            <a:pPr marL="228600" indent="-2286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2015 Spring Run</a:t>
            </a:r>
          </a:p>
          <a:p>
            <a:pPr marL="228600" indent="-2286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2015 Autumn </a:t>
            </a:r>
            <a:r>
              <a:rPr lang="en-US" dirty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R</a:t>
            </a: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un</a:t>
            </a:r>
          </a:p>
          <a:p>
            <a:pPr marL="228600" indent="-228600" algn="l">
              <a:buFont typeface="Arial" pitchFamily="34" charset="0"/>
              <a:buChar char="•"/>
            </a:pPr>
            <a:r>
              <a:rPr lang="en-US" dirty="0" smtClean="0">
                <a:solidFill>
                  <a:schemeClr val="tx1"/>
                </a:solidFill>
                <a:latin typeface="Calibri" pitchFamily="34" charset="0"/>
                <a:ea typeface="ＭＳ Ｐゴシック" pitchFamily="-111" charset="-128"/>
              </a:rPr>
              <a:t>Conclusion</a:t>
            </a:r>
            <a:endParaRPr lang="en-US" dirty="0" smtClean="0">
              <a:solidFill>
                <a:schemeClr val="tx1"/>
              </a:solidFill>
              <a:latin typeface="Calibri" pitchFamily="34" charset="0"/>
              <a:ea typeface="ＭＳ Ｐゴシック" pitchFamily="-111" charset="-128"/>
            </a:endParaRPr>
          </a:p>
        </p:txBody>
      </p:sp>
      <p:sp>
        <p:nvSpPr>
          <p:cNvPr id="9" name="Date Placeholder 1"/>
          <p:cNvSpPr txBox="1">
            <a:spLocks/>
          </p:cNvSpPr>
          <p:nvPr/>
        </p:nvSpPr>
        <p:spPr>
          <a:xfrm>
            <a:off x="6820856" y="6569356"/>
            <a:ext cx="2133600" cy="28864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b="1" kern="12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dirty="0" smtClean="0"/>
              <a:t>18/1/2016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537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</a:t>
            </a:r>
            <a:r>
              <a:rPr lang="en-US" dirty="0"/>
              <a:t>S</a:t>
            </a:r>
            <a:r>
              <a:rPr lang="en-US" dirty="0" smtClean="0"/>
              <a:t>etup - Transmission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701814"/>
            <a:ext cx="4965098" cy="2970654"/>
          </a:xfrm>
        </p:spPr>
        <p:txBody>
          <a:bodyPr/>
          <a:lstStyle/>
          <a:p>
            <a:r>
              <a:rPr lang="en-US" dirty="0" smtClean="0"/>
              <a:t>Gradually improving transmission</a:t>
            </a:r>
          </a:p>
          <a:p>
            <a:r>
              <a:rPr lang="en-US" dirty="0" smtClean="0"/>
              <a:t>no big corrector kicks any more</a:t>
            </a:r>
          </a:p>
          <a:p>
            <a:r>
              <a:rPr lang="en-US" dirty="0" smtClean="0"/>
              <a:t>still small losses through the accelerating structure</a:t>
            </a:r>
          </a:p>
          <a:p>
            <a:r>
              <a:rPr lang="en-US" dirty="0" smtClean="0"/>
              <a:t>intensity varying over time</a:t>
            </a:r>
          </a:p>
          <a:p>
            <a:r>
              <a:rPr lang="en-US" dirty="0" smtClean="0"/>
              <a:t>=&gt; need to improve still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10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pic>
        <p:nvPicPr>
          <p:cNvPr id="7" name="Picture 6" descr="2015_dogleg_transmission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110" t="10233" r="1390" b="1748"/>
          <a:stretch/>
        </p:blipFill>
        <p:spPr>
          <a:xfrm>
            <a:off x="4600914" y="1609584"/>
            <a:ext cx="4494145" cy="4948996"/>
          </a:xfrm>
          <a:prstGeom prst="rect">
            <a:avLst/>
          </a:prstGeom>
        </p:spPr>
      </p:pic>
      <p:pic>
        <p:nvPicPr>
          <p:cNvPr id="8" name="Picture 7" descr="2015_dogleg_transmission028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487" y="3672467"/>
            <a:ext cx="2891708" cy="28634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86999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Dispersion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701813"/>
            <a:ext cx="2249244" cy="583412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horizontal</a:t>
            </a:r>
            <a:r>
              <a:rPr lang="en-US" dirty="0" smtClean="0"/>
              <a:t> dispersion</a:t>
            </a:r>
            <a:br>
              <a:rPr lang="en-US" dirty="0" smtClean="0"/>
            </a:br>
            <a:r>
              <a:rPr lang="en-US" dirty="0" smtClean="0"/>
              <a:t>not fully closed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vertical </a:t>
            </a:r>
            <a:r>
              <a:rPr lang="en-US" dirty="0" smtClean="0"/>
              <a:t>dispersion can still be improved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pic>
        <p:nvPicPr>
          <p:cNvPr id="7" name="Picture 6" descr="2015_dogleg_dispersion_V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148" b="29199"/>
          <a:stretch/>
        </p:blipFill>
        <p:spPr>
          <a:xfrm>
            <a:off x="2388944" y="3981309"/>
            <a:ext cx="6755055" cy="2554627"/>
          </a:xfrm>
          <a:prstGeom prst="rect">
            <a:avLst/>
          </a:prstGeom>
        </p:spPr>
      </p:pic>
      <p:pic>
        <p:nvPicPr>
          <p:cNvPr id="8" name="Picture 7" descr="2015_dogleg_dispersion_H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36" b="29406"/>
          <a:stretch/>
        </p:blipFill>
        <p:spPr>
          <a:xfrm>
            <a:off x="2388944" y="943112"/>
            <a:ext cx="6755056" cy="269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625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Empirical optics setup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pic>
        <p:nvPicPr>
          <p:cNvPr id="8" name="Picture 7" descr="2015-emprical-optic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04454" y="1583468"/>
            <a:ext cx="6135250" cy="4952468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Empirical optics found for best transmission has</a:t>
            </a:r>
          </a:p>
          <a:p>
            <a:pPr lvl="1"/>
            <a:r>
              <a:rPr lang="en-US" dirty="0" smtClean="0"/>
              <a:t>non-closed dispersion</a:t>
            </a:r>
          </a:p>
          <a:p>
            <a:pPr lvl="1"/>
            <a:r>
              <a:rPr lang="en-US" dirty="0" smtClean="0"/>
              <a:t>small horizontal waist</a:t>
            </a:r>
          </a:p>
          <a:p>
            <a:pPr lvl="1"/>
            <a:endParaRPr lang="en-US" dirty="0"/>
          </a:p>
          <a:p>
            <a:r>
              <a:rPr lang="en-US" dirty="0" smtClean="0"/>
              <a:t>=&gt; need to improve</a:t>
            </a:r>
            <a:br>
              <a:rPr lang="en-US" dirty="0" smtClean="0"/>
            </a:br>
            <a:r>
              <a:rPr lang="en-US" dirty="0" smtClean="0"/>
              <a:t>dispersion</a:t>
            </a:r>
            <a:br>
              <a:rPr lang="en-US" dirty="0" smtClean="0"/>
            </a:br>
            <a:r>
              <a:rPr lang="en-US" dirty="0" smtClean="0"/>
              <a:t>correction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91750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Phase + Energy profile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BPR0475W (bunch length) + energy nicely flat along the pulse</a:t>
            </a:r>
          </a:p>
          <a:p>
            <a:r>
              <a:rPr lang="en-US" dirty="0" smtClean="0"/>
              <a:t>beam phase constant after transient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13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pic>
        <p:nvPicPr>
          <p:cNvPr id="8" name="Picture 7" descr="2015_dogleg_BPR0475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" y="1658619"/>
            <a:ext cx="4056081" cy="2401620"/>
          </a:xfrm>
          <a:prstGeom prst="rect">
            <a:avLst/>
          </a:prstGeom>
        </p:spPr>
      </p:pic>
      <p:pic>
        <p:nvPicPr>
          <p:cNvPr id="9" name="Picture 8" descr="2015_dogleg_BPR0475S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19231"/>
          <a:stretch/>
        </p:blipFill>
        <p:spPr>
          <a:xfrm>
            <a:off x="154718" y="4060238"/>
            <a:ext cx="3927279" cy="2475697"/>
          </a:xfrm>
          <a:prstGeom prst="rect">
            <a:avLst/>
          </a:prstGeom>
        </p:spPr>
      </p:pic>
      <p:pic>
        <p:nvPicPr>
          <p:cNvPr id="7" name="Picture 6" descr="2015_dogleg_segdump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78" t="33255" b="2504"/>
          <a:stretch/>
        </p:blipFill>
        <p:spPr>
          <a:xfrm>
            <a:off x="3474805" y="1658619"/>
            <a:ext cx="5546094" cy="4877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78288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Loaded RF pulse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phase and RF phase have to match to assure constant loading along the pulse</a:t>
            </a:r>
          </a:p>
          <a:p>
            <a:r>
              <a:rPr lang="en-US" dirty="0" smtClean="0"/>
              <a:t>Beam and RF setup OK and output power matches expectations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14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pic>
        <p:nvPicPr>
          <p:cNvPr id="7" name="Picture 6" descr="20151211_RF_loading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41" t="35742" r="51915" b="19883"/>
          <a:stretch/>
        </p:blipFill>
        <p:spPr>
          <a:xfrm>
            <a:off x="3330601" y="2125148"/>
            <a:ext cx="5716215" cy="4212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12831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Vacuum </a:t>
            </a:r>
            <a:r>
              <a:rPr lang="en-US" dirty="0" err="1" smtClean="0"/>
              <a:t>behaviour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9700" y="701813"/>
            <a:ext cx="8881200" cy="152695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Vacuum on dump side increased when going to 25 Hz beam frequency</a:t>
            </a:r>
          </a:p>
          <a:p>
            <a:r>
              <a:rPr lang="en-US" dirty="0" smtClean="0"/>
              <a:t>Stabilized at </a:t>
            </a:r>
            <a:r>
              <a:rPr lang="en-US" dirty="0"/>
              <a:t>10 Hz</a:t>
            </a:r>
          </a:p>
          <a:p>
            <a:r>
              <a:rPr lang="en-US" dirty="0" smtClean="0"/>
              <a:t>Losses limiting operation?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pic>
        <p:nvPicPr>
          <p:cNvPr id="7" name="Picture 6" descr="2015_dogleg_vacuum2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" t="7771" r="6056" b="36703"/>
          <a:stretch/>
        </p:blipFill>
        <p:spPr>
          <a:xfrm>
            <a:off x="2407496" y="2331236"/>
            <a:ext cx="6639322" cy="4186618"/>
          </a:xfrm>
          <a:prstGeom prst="rect">
            <a:avLst/>
          </a:prstGeom>
        </p:spPr>
      </p:pic>
      <p:pic>
        <p:nvPicPr>
          <p:cNvPr id="8" name="Picture 7" descr="Vacuum Layout_11-12-2014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20462" y="2817442"/>
            <a:ext cx="3279950" cy="4120874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>
          <a:xfrm flipH="1">
            <a:off x="1853098" y="3912030"/>
            <a:ext cx="2458541" cy="1413691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725688" y="5196142"/>
            <a:ext cx="3725392" cy="855225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6142435" y="2876667"/>
            <a:ext cx="829359" cy="0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197974" y="2868572"/>
            <a:ext cx="7104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10 Hz</a:t>
            </a:r>
          </a:p>
        </p:txBody>
      </p:sp>
    </p:spTree>
    <p:extLst>
      <p:ext uri="{BB962C8B-B14F-4D97-AF65-F5344CB8AC3E}">
        <p14:creationId xmlns:p14="http://schemas.microsoft.com/office/powerpoint/2010/main" val="18858587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r="13023"/>
          <a:stretch/>
        </p:blipFill>
        <p:spPr>
          <a:xfrm>
            <a:off x="0" y="820612"/>
            <a:ext cx="9144000" cy="463289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Full history</a:t>
            </a:r>
            <a:r>
              <a:rPr lang="en-GB" dirty="0" smtClean="0"/>
              <a:t> </a:t>
            </a:r>
            <a:r>
              <a:rPr lang="en-GB" dirty="0" smtClean="0"/>
              <a:t>of the TD26CC-N1 structure</a:t>
            </a:r>
            <a:endParaRPr lang="en-US" dirty="0"/>
          </a:p>
        </p:txBody>
      </p:sp>
      <p:cxnSp>
        <p:nvCxnSpPr>
          <p:cNvPr id="97" name="Straight Connector 96"/>
          <p:cNvCxnSpPr/>
          <p:nvPr/>
        </p:nvCxnSpPr>
        <p:spPr>
          <a:xfrm>
            <a:off x="1318053" y="1262950"/>
            <a:ext cx="6244282" cy="0"/>
          </a:xfrm>
          <a:prstGeom prst="line">
            <a:avLst/>
          </a:prstGeom>
          <a:ln w="12700">
            <a:solidFill>
              <a:srgbClr val="0000FF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Straight Connector 92"/>
          <p:cNvCxnSpPr/>
          <p:nvPr/>
        </p:nvCxnSpPr>
        <p:spPr>
          <a:xfrm>
            <a:off x="3904735" y="752204"/>
            <a:ext cx="0" cy="424499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/>
          <p:cNvCxnSpPr/>
          <p:nvPr/>
        </p:nvCxnSpPr>
        <p:spPr>
          <a:xfrm>
            <a:off x="4489621" y="752204"/>
            <a:ext cx="0" cy="424499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>
            <a:off x="5107458" y="752204"/>
            <a:ext cx="0" cy="4244992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18053" y="1359308"/>
            <a:ext cx="8346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760A3"/>
                </a:solidFill>
              </a:rPr>
              <a:t>Gradient</a:t>
            </a:r>
            <a:endParaRPr lang="en-US" sz="1400" b="1" dirty="0">
              <a:solidFill>
                <a:srgbClr val="0760A3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754059" y="4028368"/>
            <a:ext cx="5613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#BDs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00623" y="584820"/>
            <a:ext cx="21902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Pulse length =            100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838880" y="584821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150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434163" y="584821"/>
            <a:ext cx="6671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200 ns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221828" y="584821"/>
            <a:ext cx="20537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B050"/>
                </a:solidFill>
              </a:rPr>
              <a:t>180 ns (CLIC pulse shape)</a:t>
            </a:r>
            <a:endParaRPr lang="en-US" sz="1400" b="1" dirty="0">
              <a:solidFill>
                <a:srgbClr val="00B05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750338" y="5309378"/>
            <a:ext cx="16266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solidFill>
                  <a:srgbClr val="FF0000"/>
                </a:solidFill>
              </a:rPr>
              <a:t>First measurements with beam ~1.5 A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17" name="Straight Arrow Connector 16"/>
          <p:cNvCxnSpPr>
            <a:stCxn id="28" idx="0"/>
          </p:cNvCxnSpPr>
          <p:nvPr/>
        </p:nvCxnSpPr>
        <p:spPr>
          <a:xfrm flipV="1">
            <a:off x="6563642" y="3986596"/>
            <a:ext cx="596621" cy="132278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84354" y="5401095"/>
            <a:ext cx="2105338" cy="1133644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2844973" y="4328577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005B1E"/>
                </a:solidFill>
              </a:rPr>
              <a:t>Pulse width</a:t>
            </a:r>
            <a:endParaRPr lang="en-US" sz="1400" b="1" dirty="0">
              <a:solidFill>
                <a:srgbClr val="005B1E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2782251" y="3986596"/>
            <a:ext cx="11144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B8B400"/>
                </a:solidFill>
              </a:rPr>
              <a:t>#BD-clusters</a:t>
            </a:r>
            <a:endParaRPr lang="en-US" sz="1400" b="1" dirty="0">
              <a:solidFill>
                <a:srgbClr val="B8B4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26791" y="2557836"/>
            <a:ext cx="5004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rgbClr val="71005C"/>
                </a:solidFill>
              </a:rPr>
              <a:t>BDR</a:t>
            </a:r>
            <a:endParaRPr lang="en-US" sz="1400" b="1" dirty="0">
              <a:solidFill>
                <a:srgbClr val="71005C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581339" y="5155489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12/08/2015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300119" y="5159181"/>
            <a:ext cx="10695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prstClr val="black"/>
                </a:solidFill>
              </a:rPr>
              <a:t>14/12/2015</a:t>
            </a:r>
            <a:endParaRPr lang="en-US" sz="1400" b="1" dirty="0">
              <a:solidFill>
                <a:prstClr val="black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1751" y="5853643"/>
            <a:ext cx="1251364" cy="646331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Jorge </a:t>
            </a:r>
            <a:r>
              <a:rPr lang="en-US" dirty="0" err="1" smtClean="0"/>
              <a:t>Giner</a:t>
            </a:r>
            <a:r>
              <a:rPr lang="en-US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Navarro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4397727" y="5879248"/>
            <a:ext cx="4608435" cy="646331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See </a:t>
            </a:r>
            <a:r>
              <a:rPr lang="en-GB" i="1" dirty="0"/>
              <a:t>Jorge </a:t>
            </a:r>
            <a:r>
              <a:rPr lang="en-GB" i="1" dirty="0" err="1"/>
              <a:t>Giner</a:t>
            </a:r>
            <a:r>
              <a:rPr lang="en-GB" i="1" dirty="0"/>
              <a:t> </a:t>
            </a:r>
            <a:r>
              <a:rPr lang="en-GB" i="1" dirty="0" smtClean="0"/>
              <a:t>Navarro’s </a:t>
            </a:r>
            <a:r>
              <a:rPr lang="en-GB" i="1" dirty="0" smtClean="0"/>
              <a:t>talk</a:t>
            </a:r>
            <a:r>
              <a:rPr lang="en-GB" i="1" dirty="0" smtClean="0"/>
              <a:t>: </a:t>
            </a:r>
            <a:r>
              <a:rPr lang="en-GB" i="1" dirty="0"/>
              <a:t>“High-gradient structure </a:t>
            </a:r>
            <a:r>
              <a:rPr lang="en-GB" i="1" dirty="0" smtClean="0"/>
              <a:t>performances” </a:t>
            </a:r>
            <a:r>
              <a:rPr lang="en-GB" i="1" dirty="0" smtClean="0"/>
              <a:t>on </a:t>
            </a:r>
            <a:r>
              <a:rPr lang="en-GB" i="1" dirty="0" smtClean="0"/>
              <a:t>Mon</a:t>
            </a:r>
            <a:r>
              <a:rPr lang="en-GB" i="1" dirty="0" smtClean="0"/>
              <a:t>day afternoon</a:t>
            </a:r>
            <a:endParaRPr lang="en-US" i="1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51237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Initially BD more at downstream end</a:t>
            </a:r>
          </a:p>
          <a:p>
            <a:r>
              <a:rPr lang="en-US" dirty="0" smtClean="0"/>
              <a:t>Later at the beginning</a:t>
            </a:r>
          </a:p>
          <a:p>
            <a:r>
              <a:rPr lang="en-US" dirty="0"/>
              <a:t>N</a:t>
            </a:r>
            <a:r>
              <a:rPr lang="en-US" dirty="0" smtClean="0"/>
              <a:t>ow uniformly distributed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9250" y="715752"/>
            <a:ext cx="2207550" cy="11140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BD position in</a:t>
            </a:r>
            <a:r>
              <a:rPr lang="en-GB" dirty="0" smtClean="0"/>
              <a:t> </a:t>
            </a:r>
            <a:r>
              <a:rPr lang="en-GB" dirty="0"/>
              <a:t>TD26CC-N1 structure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64A14F-337F-4ABB-8853-FA8C52A36BAE}" type="slidenum">
              <a:rPr lang="en-US" smtClean="0"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13344" y="1971317"/>
            <a:ext cx="2738828" cy="923330"/>
          </a:xfrm>
          <a:prstGeom prst="rect">
            <a:avLst/>
          </a:prstGeom>
          <a:solidFill>
            <a:srgbClr val="FFFF00">
              <a:alpha val="32000"/>
            </a:srgb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See Robin </a:t>
            </a:r>
            <a:r>
              <a:rPr lang="en-GB" i="1" dirty="0" err="1" smtClean="0"/>
              <a:t>Rajam</a:t>
            </a:r>
            <a:r>
              <a:rPr lang="en-GB" i="1" dirty="0" err="1" smtClean="0"/>
              <a:t>ä</a:t>
            </a:r>
            <a:r>
              <a:rPr lang="en-GB" i="1" dirty="0" err="1" smtClean="0"/>
              <a:t>ki’s</a:t>
            </a:r>
            <a:r>
              <a:rPr lang="en-GB" i="1" dirty="0" smtClean="0"/>
              <a:t> </a:t>
            </a:r>
            <a:r>
              <a:rPr lang="en-GB" i="1" dirty="0" smtClean="0"/>
              <a:t>talk: “Breakdown positioning” on Tuesday </a:t>
            </a:r>
            <a:r>
              <a:rPr lang="en-GB" i="1" dirty="0" smtClean="0"/>
              <a:t>afternoon</a:t>
            </a:r>
            <a:endParaRPr lang="en-US" i="1" dirty="0"/>
          </a:p>
        </p:txBody>
      </p:sp>
      <p:grpSp>
        <p:nvGrpSpPr>
          <p:cNvPr id="16" name="Group 15"/>
          <p:cNvGrpSpPr/>
          <p:nvPr/>
        </p:nvGrpSpPr>
        <p:grpSpPr>
          <a:xfrm>
            <a:off x="259493" y="2884910"/>
            <a:ext cx="4436076" cy="3704352"/>
            <a:chOff x="259493" y="2998085"/>
            <a:chExt cx="4436076" cy="370435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72" t="6046" r="8043" b="3456"/>
            <a:stretch/>
          </p:blipFill>
          <p:spPr>
            <a:xfrm>
              <a:off x="259493" y="2998085"/>
              <a:ext cx="4436076" cy="3704352"/>
            </a:xfrm>
            <a:prstGeom prst="rect">
              <a:avLst/>
            </a:prstGeom>
          </p:spPr>
        </p:pic>
        <p:sp>
          <p:nvSpPr>
            <p:cNvPr id="10" name="Rectangle 9"/>
            <p:cNvSpPr/>
            <p:nvPr/>
          </p:nvSpPr>
          <p:spPr>
            <a:xfrm>
              <a:off x="1318055" y="4967416"/>
              <a:ext cx="1993556" cy="1416908"/>
            </a:xfrm>
            <a:prstGeom prst="rect">
              <a:avLst/>
            </a:prstGeom>
            <a:noFill/>
            <a:ln>
              <a:solidFill>
                <a:srgbClr val="7100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89624" y="4967415"/>
              <a:ext cx="133645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400" b="1" dirty="0" smtClean="0">
                  <a:solidFill>
                    <a:srgbClr val="71005C"/>
                  </a:solidFill>
                </a:rPr>
                <a:t>In the structure</a:t>
              </a:r>
              <a:endParaRPr lang="en-US" sz="1400" b="1" dirty="0">
                <a:solidFill>
                  <a:srgbClr val="71005C"/>
                </a:solidFill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5" t="6256" r="8571" b="3869"/>
          <a:stretch/>
        </p:blipFill>
        <p:spPr>
          <a:xfrm>
            <a:off x="5454316" y="3425636"/>
            <a:ext cx="3566584" cy="312590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113344" y="3204161"/>
            <a:ext cx="27388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P</a:t>
            </a:r>
            <a:r>
              <a:rPr lang="en-GB" dirty="0" smtClean="0"/>
              <a:t>hase information + timing</a:t>
            </a:r>
            <a:endParaRPr lang="en-GB" dirty="0"/>
          </a:p>
        </p:txBody>
      </p:sp>
      <p:grpSp>
        <p:nvGrpSpPr>
          <p:cNvPr id="18" name="Group 17"/>
          <p:cNvGrpSpPr/>
          <p:nvPr/>
        </p:nvGrpSpPr>
        <p:grpSpPr>
          <a:xfrm>
            <a:off x="10075" y="2099997"/>
            <a:ext cx="5507927" cy="2486191"/>
            <a:chOff x="85513" y="2998085"/>
            <a:chExt cx="5194823" cy="1852177"/>
          </a:xfrm>
        </p:grpSpPr>
        <p:pic>
          <p:nvPicPr>
            <p:cNvPr id="29" name="Picture 28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55" t="5092" r="3417" b="50338"/>
            <a:stretch/>
          </p:blipFill>
          <p:spPr>
            <a:xfrm>
              <a:off x="85513" y="2998086"/>
              <a:ext cx="5194823" cy="1852176"/>
            </a:xfrm>
            <a:prstGeom prst="rect">
              <a:avLst/>
            </a:prstGeom>
          </p:spPr>
        </p:pic>
        <p:sp>
          <p:nvSpPr>
            <p:cNvPr id="30" name="Rectangle 29"/>
            <p:cNvSpPr/>
            <p:nvPr/>
          </p:nvSpPr>
          <p:spPr>
            <a:xfrm>
              <a:off x="642551" y="3575221"/>
              <a:ext cx="3896498" cy="625161"/>
            </a:xfrm>
            <a:prstGeom prst="rect">
              <a:avLst/>
            </a:prstGeom>
            <a:noFill/>
            <a:ln>
              <a:solidFill>
                <a:srgbClr val="71005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/>
            <p:cNvCxnSpPr/>
            <p:nvPr/>
          </p:nvCxnSpPr>
          <p:spPr>
            <a:xfrm>
              <a:off x="1783452" y="3033392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3311611" y="2998085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4151870" y="3033392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4374291" y="3033392"/>
              <a:ext cx="0" cy="150752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972915" y="3080250"/>
              <a:ext cx="39145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Aug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183632" y="3091774"/>
              <a:ext cx="3786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Sep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3501670" y="3078612"/>
              <a:ext cx="36901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Oct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034108" y="3092513"/>
              <a:ext cx="39946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Nov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276785" y="3090600"/>
              <a:ext cx="38183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000" b="1" dirty="0" smtClean="0">
                  <a:solidFill>
                    <a:schemeClr val="bg1"/>
                  </a:solidFill>
                </a:rPr>
                <a:t>Dec</a:t>
              </a:r>
              <a:endParaRPr lang="en-US" sz="1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3627584" y="4484909"/>
            <a:ext cx="1691614" cy="369332"/>
          </a:xfrm>
          <a:prstGeom prst="rect">
            <a:avLst/>
          </a:prstGeom>
          <a:noFill/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none" rtlCol="0">
            <a:spAutoFit/>
          </a:bodyPr>
          <a:lstStyle/>
          <a:p>
            <a:r>
              <a:rPr lang="en-US" dirty="0"/>
              <a:t>Robin </a:t>
            </a:r>
            <a:r>
              <a:rPr lang="en-US" dirty="0" err="1" smtClean="0"/>
              <a:t>Rajamäki</a:t>
            </a:r>
            <a:endParaRPr lang="en-US" dirty="0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30068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2016 initial plans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01813"/>
            <a:ext cx="9020900" cy="5834123"/>
          </a:xfrm>
        </p:spPr>
        <p:txBody>
          <a:bodyPr/>
          <a:lstStyle/>
          <a:p>
            <a:r>
              <a:rPr lang="en-US" dirty="0" smtClean="0"/>
              <a:t>Structure conditioned to ~95 MV/m @ CLIC pulse 180ns </a:t>
            </a:r>
            <a:br>
              <a:rPr lang="en-US" dirty="0" smtClean="0"/>
            </a:br>
            <a:r>
              <a:rPr lang="en-US" dirty="0" smtClean="0"/>
              <a:t>with ~10</a:t>
            </a:r>
            <a:r>
              <a:rPr lang="en-US" baseline="30000" dirty="0" smtClean="0"/>
              <a:t>-5 </a:t>
            </a:r>
            <a:r>
              <a:rPr lang="en-US" dirty="0" smtClean="0"/>
              <a:t>BD per pulse</a:t>
            </a:r>
          </a:p>
          <a:p>
            <a:r>
              <a:rPr lang="en-US" dirty="0"/>
              <a:t>pulse compressor p</a:t>
            </a:r>
            <a:r>
              <a:rPr lang="en-US" dirty="0" smtClean="0"/>
              <a:t>resently limits significant increase in power</a:t>
            </a:r>
          </a:p>
          <a:p>
            <a:r>
              <a:rPr lang="en-US" dirty="0" smtClean="0"/>
              <a:t>=&gt; compare unloaded and loaded operation at constant power</a:t>
            </a:r>
            <a:br>
              <a:rPr lang="en-US" dirty="0" smtClean="0"/>
            </a:br>
            <a:r>
              <a:rPr lang="en-US" dirty="0" smtClean="0"/>
              <a:t>     back off in input power to have same unloaded gradient as loaded</a:t>
            </a:r>
          </a:p>
          <a:p>
            <a:r>
              <a:rPr lang="en-US" dirty="0" smtClean="0"/>
              <a:t>100 BDs with </a:t>
            </a:r>
            <a:r>
              <a:rPr lang="en-US" dirty="0"/>
              <a:t>10</a:t>
            </a:r>
            <a:r>
              <a:rPr lang="en-US" baseline="30000" dirty="0"/>
              <a:t>-5 </a:t>
            </a:r>
            <a:r>
              <a:rPr lang="en-US" dirty="0" smtClean="0"/>
              <a:t>BDR =&gt; 111h = 4.6 days @ </a:t>
            </a:r>
            <a:r>
              <a:rPr lang="en-US" dirty="0"/>
              <a:t>25 </a:t>
            </a:r>
            <a:r>
              <a:rPr lang="en-US" dirty="0" smtClean="0"/>
              <a:t>Hz</a:t>
            </a:r>
            <a:br>
              <a:rPr lang="en-US" dirty="0" smtClean="0"/>
            </a:br>
            <a:r>
              <a:rPr lang="en-US" dirty="0" smtClean="0"/>
              <a:t>(longer! if we are limited by vacuum to 10 Hz)</a:t>
            </a:r>
          </a:p>
          <a:p>
            <a:r>
              <a:rPr lang="en-US" dirty="0" smtClean="0"/>
              <a:t>=&gt; we need to </a:t>
            </a:r>
          </a:p>
          <a:p>
            <a:pPr lvl="1"/>
            <a:r>
              <a:rPr lang="en-US" sz="2400" dirty="0" smtClean="0"/>
              <a:t>schedule some days to improve beam quality and transmission</a:t>
            </a:r>
            <a:endParaRPr lang="en-US" sz="2400" dirty="0"/>
          </a:p>
          <a:p>
            <a:pPr lvl="1"/>
            <a:r>
              <a:rPr lang="en-US" sz="2400" dirty="0" smtClean="0"/>
              <a:t>plan routine running week-ends (+ nights)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after some results we can think of pulse compressor replacement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200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Summary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2014 relevant data compromised</a:t>
            </a:r>
          </a:p>
          <a:p>
            <a:r>
              <a:rPr lang="en-US" dirty="0" smtClean="0"/>
              <a:t>Good stable running April/March but structure with hot spot</a:t>
            </a:r>
          </a:p>
          <a:p>
            <a:r>
              <a:rPr lang="en-US" dirty="0"/>
              <a:t>Difficulties: Pulse compressor replacement, klystron solenoid power converters, drive beam </a:t>
            </a:r>
            <a:r>
              <a:rPr lang="en-US" dirty="0" smtClean="0"/>
              <a:t>unavailability and priorities</a:t>
            </a:r>
          </a:p>
          <a:p>
            <a:r>
              <a:rPr lang="en-US" dirty="0" smtClean="0"/>
              <a:t>Pulse compressor easier to operate but still power limiting</a:t>
            </a:r>
            <a:br>
              <a:rPr lang="en-US" dirty="0" smtClean="0"/>
            </a:br>
            <a:r>
              <a:rPr lang="en-US" dirty="0" smtClean="0"/>
              <a:t>=&gt; replacement in 2-3 month?</a:t>
            </a:r>
            <a:endParaRPr lang="en-US" dirty="0"/>
          </a:p>
          <a:p>
            <a:r>
              <a:rPr lang="en-US" dirty="0"/>
              <a:t>last </a:t>
            </a:r>
            <a:r>
              <a:rPr lang="en-US" dirty="0" smtClean="0"/>
              <a:t>weeks 2015: </a:t>
            </a:r>
            <a:r>
              <a:rPr lang="en-US" dirty="0"/>
              <a:t>finally</a:t>
            </a:r>
            <a:r>
              <a:rPr lang="en-US" dirty="0">
                <a:solidFill>
                  <a:srgbClr val="FF0000"/>
                </a:solidFill>
              </a:rPr>
              <a:t> restart </a:t>
            </a:r>
            <a:r>
              <a:rPr lang="en-US" dirty="0"/>
              <a:t>with </a:t>
            </a:r>
            <a:r>
              <a:rPr lang="en-US" dirty="0">
                <a:solidFill>
                  <a:srgbClr val="FF0000"/>
                </a:solidFill>
              </a:rPr>
              <a:t>beam</a:t>
            </a:r>
          </a:p>
          <a:p>
            <a:pPr lvl="1"/>
            <a:r>
              <a:rPr lang="en-US" dirty="0"/>
              <a:t>almost full transmission achieved</a:t>
            </a:r>
          </a:p>
          <a:p>
            <a:pPr lvl="1"/>
            <a:r>
              <a:rPr lang="en-US" dirty="0"/>
              <a:t>orbit without strong corrector kicks</a:t>
            </a:r>
          </a:p>
          <a:p>
            <a:pPr lvl="1"/>
            <a:r>
              <a:rPr lang="en-US" dirty="0"/>
              <a:t>12 GHz RF interlocks set up</a:t>
            </a:r>
          </a:p>
          <a:p>
            <a:r>
              <a:rPr lang="en-US" dirty="0" smtClean="0"/>
              <a:t>2015 run time very limited, need much more in 2016 </a:t>
            </a:r>
          </a:p>
          <a:p>
            <a:r>
              <a:rPr lang="en-US" dirty="0" smtClean="0"/>
              <a:t>consolidate beam setup =&gt; ready </a:t>
            </a:r>
            <a:r>
              <a:rPr lang="en-US" dirty="0"/>
              <a:t>to go for data </a:t>
            </a:r>
            <a:r>
              <a:rPr lang="en-US" dirty="0" smtClean="0"/>
              <a:t>taking</a:t>
            </a:r>
          </a:p>
          <a:p>
            <a:endParaRPr lang="en-US" dirty="0"/>
          </a:p>
          <a:p>
            <a:r>
              <a:rPr lang="en-US" dirty="0" smtClean="0"/>
              <a:t>A BIG </a:t>
            </a:r>
            <a:r>
              <a:rPr lang="en-US" b="1" dirty="0" smtClean="0"/>
              <a:t>Thank You </a:t>
            </a:r>
            <a:r>
              <a:rPr lang="en-US" dirty="0" smtClean="0"/>
              <a:t>to everyone involved!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19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43007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" name="Picture 4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85" b="11841"/>
          <a:stretch/>
        </p:blipFill>
        <p:spPr>
          <a:xfrm>
            <a:off x="7760585" y="1802125"/>
            <a:ext cx="1349592" cy="895350"/>
          </a:xfrm>
          <a:prstGeom prst="rect">
            <a:avLst/>
          </a:prstGeom>
        </p:spPr>
      </p:pic>
      <p:grpSp>
        <p:nvGrpSpPr>
          <p:cNvPr id="55" name="Group 40"/>
          <p:cNvGrpSpPr>
            <a:grpSpLocks/>
          </p:cNvGrpSpPr>
          <p:nvPr/>
        </p:nvGrpSpPr>
        <p:grpSpPr bwMode="auto">
          <a:xfrm>
            <a:off x="4009475" y="3453403"/>
            <a:ext cx="5130801" cy="3098800"/>
            <a:chOff x="122944" y="3718679"/>
            <a:chExt cx="5130155" cy="3098177"/>
          </a:xfrm>
        </p:grpSpPr>
        <p:pic>
          <p:nvPicPr>
            <p:cNvPr id="77" name="Picture 56"/>
            <p:cNvPicPr>
              <a:picLocks noChangeAspect="1" noChangeArrowheads="1"/>
            </p:cNvPicPr>
            <p:nvPr/>
          </p:nvPicPr>
          <p:blipFill>
            <a:blip r:embed="rId3" cstate="print"/>
            <a:srcRect l="8847" t="7011" r="7065" b="4750"/>
            <a:stretch>
              <a:fillRect/>
            </a:stretch>
          </p:blipFill>
          <p:spPr bwMode="auto">
            <a:xfrm>
              <a:off x="122944" y="3718679"/>
              <a:ext cx="5117566" cy="3098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8" name="TextBox 59"/>
            <p:cNvSpPr txBox="1">
              <a:spLocks noChangeArrowheads="1"/>
            </p:cNvSpPr>
            <p:nvPr/>
          </p:nvSpPr>
          <p:spPr bwMode="auto">
            <a:xfrm>
              <a:off x="4041988" y="5721974"/>
              <a:ext cx="1211111" cy="7385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>
                  <a:solidFill>
                    <a:srgbClr val="003399"/>
                  </a:solidFill>
                  <a:latin typeface="Calibri" pitchFamily="34" charset="0"/>
                </a:rPr>
                <a:t>Drive </a:t>
              </a:r>
              <a:r>
                <a:rPr lang="en-GB" sz="1400" b="1" dirty="0" smtClean="0">
                  <a:solidFill>
                    <a:srgbClr val="003399"/>
                  </a:solidFill>
                  <a:latin typeface="Calibri" pitchFamily="34" charset="0"/>
                </a:rPr>
                <a:t>beam</a:t>
              </a:r>
              <a: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  <a:t/>
              </a:r>
              <a:b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</a:br>
              <a:r>
                <a:rPr lang="en-GB" sz="1400" dirty="0" smtClean="0">
                  <a:solidFill>
                    <a:srgbClr val="003399"/>
                  </a:solidFill>
                  <a:latin typeface="Calibri" pitchFamily="34" charset="0"/>
                </a:rPr>
                <a:t>1</a:t>
              </a:r>
              <a: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  <a:t>-</a:t>
              </a:r>
              <a:r>
                <a:rPr lang="en-GB" sz="1400" dirty="0" smtClean="0">
                  <a:solidFill>
                    <a:srgbClr val="003399"/>
                  </a:solidFill>
                  <a:latin typeface="Calibri" pitchFamily="34" charset="0"/>
                </a:rPr>
                <a:t>3A</a:t>
              </a:r>
            </a:p>
            <a:p>
              <a:r>
                <a:rPr lang="en-GB" sz="1400" dirty="0" smtClean="0">
                  <a:solidFill>
                    <a:srgbClr val="003399"/>
                  </a:solidFill>
                  <a:latin typeface="Calibri" pitchFamily="34" charset="0"/>
                </a:rPr>
                <a:t>130-50 </a:t>
              </a:r>
              <a:r>
                <a:rPr lang="en-GB" sz="1400" dirty="0">
                  <a:solidFill>
                    <a:srgbClr val="003399"/>
                  </a:solidFill>
                  <a:latin typeface="Calibri" pitchFamily="34" charset="0"/>
                </a:rPr>
                <a:t>MeV </a:t>
              </a:r>
            </a:p>
          </p:txBody>
        </p:sp>
        <p:cxnSp>
          <p:nvCxnSpPr>
            <p:cNvPr id="82" name="Straight Arrow Connector 81"/>
            <p:cNvCxnSpPr/>
            <p:nvPr/>
          </p:nvCxnSpPr>
          <p:spPr>
            <a:xfrm flipH="1">
              <a:off x="3657861" y="5524891"/>
              <a:ext cx="684127" cy="317436"/>
            </a:xfrm>
            <a:prstGeom prst="straightConnector1">
              <a:avLst/>
            </a:prstGeom>
            <a:ln w="50800">
              <a:solidFill>
                <a:srgbClr val="003399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/>
            <p:nvPr/>
          </p:nvCxnSpPr>
          <p:spPr>
            <a:xfrm>
              <a:off x="3259449" y="3978977"/>
              <a:ext cx="782538" cy="455521"/>
            </a:xfrm>
            <a:prstGeom prst="straightConnector1">
              <a:avLst/>
            </a:prstGeom>
            <a:ln w="50800">
              <a:solidFill>
                <a:srgbClr val="FF0000"/>
              </a:solidFill>
              <a:tailEnd type="stealth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4" name="TextBox 73"/>
            <p:cNvSpPr txBox="1">
              <a:spLocks noChangeArrowheads="1"/>
            </p:cNvSpPr>
            <p:nvPr/>
          </p:nvSpPr>
          <p:spPr bwMode="auto">
            <a:xfrm>
              <a:off x="3780016" y="3757631"/>
              <a:ext cx="1250518" cy="523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GB" sz="1400" b="1" dirty="0" smtClean="0">
                  <a:solidFill>
                    <a:srgbClr val="FF0000"/>
                  </a:solidFill>
                </a:rPr>
                <a:t>12 GHz RF from klystron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95" name="Picture 94" descr="DSC06573_0.tmp"/>
          <p:cNvPicPr>
            <a:picLocks noChangeAspect="1"/>
          </p:cNvPicPr>
          <p:nvPr/>
        </p:nvPicPr>
        <p:blipFill rotWithShape="1">
          <a:blip r:embed="rId4" cstate="print"/>
          <a:srcRect t="22855"/>
          <a:stretch/>
        </p:blipFill>
        <p:spPr bwMode="auto">
          <a:xfrm>
            <a:off x="4014639" y="3326718"/>
            <a:ext cx="1891888" cy="1781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cxnSp>
        <p:nvCxnSpPr>
          <p:cNvPr id="96" name="Straight Arrow Connector 95"/>
          <p:cNvCxnSpPr>
            <a:cxnSpLocks noChangeShapeType="1"/>
          </p:cNvCxnSpPr>
          <p:nvPr/>
        </p:nvCxnSpPr>
        <p:spPr bwMode="auto">
          <a:xfrm>
            <a:off x="5431678" y="4856377"/>
            <a:ext cx="366148" cy="600724"/>
          </a:xfrm>
          <a:prstGeom prst="straightConnector1">
            <a:avLst/>
          </a:prstGeom>
          <a:noFill/>
          <a:ln w="25400">
            <a:solidFill>
              <a:srgbClr val="FF0000"/>
            </a:solidFill>
            <a:round/>
            <a:headEnd/>
            <a:tailEnd type="arrow" w="med" len="med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sp>
        <p:nvSpPr>
          <p:cNvPr id="97" name="TextBox 73"/>
          <p:cNvSpPr txBox="1">
            <a:spLocks noChangeArrowheads="1"/>
          </p:cNvSpPr>
          <p:nvPr/>
        </p:nvSpPr>
        <p:spPr bwMode="auto">
          <a:xfrm>
            <a:off x="5884441" y="4101725"/>
            <a:ext cx="1250675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</a:rPr>
              <a:t>12 GHz accelerating structure</a:t>
            </a:r>
            <a:endParaRPr lang="en-GB" sz="1400" b="1" dirty="0">
              <a:solidFill>
                <a:srgbClr val="FF000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322744" y="4074464"/>
            <a:ext cx="3409952" cy="2378543"/>
            <a:chOff x="322744" y="4329038"/>
            <a:chExt cx="3409952" cy="2378543"/>
          </a:xfrm>
        </p:grpSpPr>
        <p:grpSp>
          <p:nvGrpSpPr>
            <p:cNvPr id="85" name="Group 2"/>
            <p:cNvGrpSpPr>
              <a:grpSpLocks/>
            </p:cNvGrpSpPr>
            <p:nvPr/>
          </p:nvGrpSpPr>
          <p:grpSpPr bwMode="auto">
            <a:xfrm>
              <a:off x="322744" y="4329038"/>
              <a:ext cx="3409952" cy="2378543"/>
              <a:chOff x="5224886" y="587031"/>
              <a:chExt cx="3262388" cy="234270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pic>
            <p:nvPicPr>
              <p:cNvPr id="86" name="Picture 85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5224886" y="587031"/>
                <a:ext cx="3173985" cy="23427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dist="38100" dir="2700000" algn="tl" rotWithShape="0">
                  <a:srgbClr val="808080">
                    <a:alpha val="39999"/>
                  </a:srgbClr>
                </a:outerShdw>
              </a:effectLst>
            </p:spPr>
          </p:pic>
          <p:sp>
            <p:nvSpPr>
              <p:cNvPr id="87" name="Rectangle 8"/>
              <p:cNvSpPr>
                <a:spLocks noChangeArrowheads="1"/>
              </p:cNvSpPr>
              <p:nvPr/>
            </p:nvSpPr>
            <p:spPr bwMode="auto">
              <a:xfrm>
                <a:off x="6930597" y="2078138"/>
                <a:ext cx="593291" cy="1818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>
                    <a:solidFill>
                      <a:schemeClr val="bg1"/>
                    </a:solidFill>
                    <a:cs typeface="Arial" pitchFamily="34" charset="0"/>
                  </a:rPr>
                  <a:t>CLEX</a:t>
                </a:r>
              </a:p>
            </p:txBody>
          </p:sp>
          <p:sp>
            <p:nvSpPr>
              <p:cNvPr id="88" name="Rectangle 21"/>
              <p:cNvSpPr>
                <a:spLocks noChangeArrowheads="1"/>
              </p:cNvSpPr>
              <p:nvPr/>
            </p:nvSpPr>
            <p:spPr bwMode="auto">
              <a:xfrm>
                <a:off x="5410289" y="1823559"/>
                <a:ext cx="852856" cy="290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>
                    <a:solidFill>
                      <a:schemeClr val="bg1"/>
                    </a:solidFill>
                    <a:cs typeface="Arial" pitchFamily="34" charset="0"/>
                  </a:rPr>
                  <a:t>LINAC</a:t>
                </a:r>
              </a:p>
            </p:txBody>
          </p:sp>
          <p:sp>
            <p:nvSpPr>
              <p:cNvPr id="89" name="Rectangle 22"/>
              <p:cNvSpPr>
                <a:spLocks noChangeArrowheads="1"/>
              </p:cNvSpPr>
              <p:nvPr/>
            </p:nvSpPr>
            <p:spPr bwMode="auto">
              <a:xfrm>
                <a:off x="6224963" y="914347"/>
                <a:ext cx="928119" cy="290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>
                    <a:solidFill>
                      <a:schemeClr val="bg1"/>
                    </a:solidFill>
                    <a:cs typeface="Arial" pitchFamily="34" charset="0"/>
                  </a:rPr>
                  <a:t>DELAY LOOP</a:t>
                </a:r>
              </a:p>
            </p:txBody>
          </p:sp>
          <p:sp>
            <p:nvSpPr>
              <p:cNvPr id="90" name="Rectangle 8"/>
              <p:cNvSpPr>
                <a:spLocks noChangeArrowheads="1"/>
              </p:cNvSpPr>
              <p:nvPr/>
            </p:nvSpPr>
            <p:spPr bwMode="auto">
              <a:xfrm>
                <a:off x="7481210" y="1387612"/>
                <a:ext cx="1006064" cy="43594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000" dirty="0" smtClean="0">
                    <a:solidFill>
                      <a:schemeClr val="bg1"/>
                    </a:solidFill>
                    <a:cs typeface="Arial" pitchFamily="34" charset="0"/>
                  </a:rPr>
                  <a:t>COMBINER</a:t>
                </a:r>
                <a:br>
                  <a:rPr lang="en-US" sz="1000" dirty="0" smtClean="0">
                    <a:solidFill>
                      <a:schemeClr val="bg1"/>
                    </a:solidFill>
                    <a:cs typeface="Arial" pitchFamily="34" charset="0"/>
                  </a:rPr>
                </a:br>
                <a:r>
                  <a:rPr lang="en-US" sz="1000" dirty="0" smtClean="0">
                    <a:solidFill>
                      <a:schemeClr val="bg1"/>
                    </a:solidFill>
                    <a:cs typeface="Arial" pitchFamily="34" charset="0"/>
                  </a:rPr>
                  <a:t>RING</a:t>
                </a:r>
                <a:endParaRPr lang="en-US" sz="1000" dirty="0">
                  <a:solidFill>
                    <a:schemeClr val="bg1"/>
                  </a:solidFill>
                  <a:cs typeface="Arial" pitchFamily="34" charset="0"/>
                </a:endParaRPr>
              </a:p>
            </p:txBody>
          </p:sp>
          <p:sp>
            <p:nvSpPr>
              <p:cNvPr id="91" name="Rectangle 24"/>
              <p:cNvSpPr>
                <a:spLocks noChangeArrowheads="1"/>
              </p:cNvSpPr>
              <p:nvPr/>
            </p:nvSpPr>
            <p:spPr bwMode="auto">
              <a:xfrm>
                <a:off x="5496754" y="1254217"/>
                <a:ext cx="1070992" cy="4804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lIns="92075" tIns="46038" rIns="92075" bIns="46038"/>
              <a:lstStyle/>
              <a:p>
                <a:pPr algn="ctr" eaLnBrk="0" hangingPunct="0">
                  <a:spcBef>
                    <a:spcPct val="20000"/>
                  </a:spcBef>
                </a:pPr>
                <a:r>
                  <a:rPr lang="en-US" sz="1200" dirty="0">
                    <a:solidFill>
                      <a:srgbClr val="FF0000"/>
                    </a:solidFill>
                    <a:cs typeface="Arial" pitchFamily="34" charset="0"/>
                  </a:rPr>
                  <a:t>BL - BDR experiment</a:t>
                </a:r>
              </a:p>
            </p:txBody>
          </p:sp>
          <p:cxnSp>
            <p:nvCxnSpPr>
              <p:cNvPr id="92" name="Straight Connector 91"/>
              <p:cNvCxnSpPr/>
              <p:nvPr/>
            </p:nvCxnSpPr>
            <p:spPr>
              <a:xfrm flipH="1">
                <a:off x="6037474" y="1701795"/>
                <a:ext cx="100319" cy="558326"/>
              </a:xfrm>
              <a:prstGeom prst="line">
                <a:avLst/>
              </a:prstGeom>
              <a:ln>
                <a:solidFill>
                  <a:srgbClr val="FF33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 rot="10800000" flipV="1">
                <a:off x="6328400" y="2137516"/>
                <a:ext cx="246786" cy="198054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Connector 93"/>
              <p:cNvCxnSpPr/>
              <p:nvPr/>
            </p:nvCxnSpPr>
            <p:spPr>
              <a:xfrm rot="10800000" flipV="1">
                <a:off x="6352476" y="2163924"/>
                <a:ext cx="252805" cy="209372"/>
              </a:xfrm>
              <a:prstGeom prst="line">
                <a:avLst/>
              </a:prstGeom>
              <a:ln w="127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8" name="Rectangle 22"/>
            <p:cNvSpPr>
              <a:spLocks noChangeArrowheads="1"/>
            </p:cNvSpPr>
            <p:nvPr/>
          </p:nvSpPr>
          <p:spPr bwMode="auto">
            <a:xfrm>
              <a:off x="347957" y="4358229"/>
              <a:ext cx="970100" cy="5212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2400" b="1" dirty="0" smtClean="0">
                  <a:solidFill>
                    <a:schemeClr val="bg1"/>
                  </a:solidFill>
                  <a:cs typeface="Arial" pitchFamily="34" charset="0"/>
                </a:rPr>
                <a:t>CTF3</a:t>
              </a:r>
              <a:endParaRPr lang="en-US" sz="2400" b="1" dirty="0">
                <a:solidFill>
                  <a:schemeClr val="bg1"/>
                </a:solidFill>
                <a:cs typeface="Arial" pitchFamily="34" charset="0"/>
              </a:endParaRPr>
            </a:p>
          </p:txBody>
        </p:sp>
      </p:grpSp>
      <p:sp>
        <p:nvSpPr>
          <p:cNvPr id="28" name="Text Box 32"/>
          <p:cNvSpPr txBox="1">
            <a:spLocks noChangeArrowheads="1"/>
          </p:cNvSpPr>
          <p:nvPr/>
        </p:nvSpPr>
        <p:spPr bwMode="auto">
          <a:xfrm>
            <a:off x="5583321" y="6263056"/>
            <a:ext cx="90328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 i="1" u="sng" dirty="0">
                <a:latin typeface="Calibri" pitchFamily="34" charset="0"/>
              </a:rPr>
              <a:t>J.L. </a:t>
            </a:r>
            <a:r>
              <a:rPr lang="en-US" sz="1000" i="1" u="sng" dirty="0" smtClean="0">
                <a:latin typeface="Calibri" pitchFamily="34" charset="0"/>
              </a:rPr>
              <a:t>Navarro</a:t>
            </a:r>
            <a:endParaRPr lang="en-US" sz="1000" i="1" u="sng" dirty="0">
              <a:latin typeface="Calibri" pitchFamily="34" charset="0"/>
            </a:endParaRPr>
          </a:p>
        </p:txBody>
      </p:sp>
      <p:sp>
        <p:nvSpPr>
          <p:cNvPr id="29" name="Title 8"/>
          <p:cNvSpPr txBox="1">
            <a:spLocks/>
          </p:cNvSpPr>
          <p:nvPr/>
        </p:nvSpPr>
        <p:spPr>
          <a:xfrm>
            <a:off x="701884" y="-39282"/>
            <a:ext cx="7787581" cy="501295"/>
          </a:xfrm>
          <a:prstGeom prst="rect">
            <a:avLst/>
          </a:prstGeom>
        </p:spPr>
        <p:txBody>
          <a:bodyPr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000FF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Dogleg Beam-Loading Experiment  </a:t>
            </a:r>
            <a:endParaRPr lang="en-US" dirty="0"/>
          </a:p>
        </p:txBody>
      </p:sp>
      <p:grpSp>
        <p:nvGrpSpPr>
          <p:cNvPr id="32" name="Group 31"/>
          <p:cNvGrpSpPr/>
          <p:nvPr/>
        </p:nvGrpSpPr>
        <p:grpSpPr>
          <a:xfrm>
            <a:off x="80212" y="622613"/>
            <a:ext cx="3783263" cy="3406338"/>
            <a:chOff x="5071729" y="833438"/>
            <a:chExt cx="3783263" cy="3406338"/>
          </a:xfrm>
        </p:grpSpPr>
        <p:pic>
          <p:nvPicPr>
            <p:cNvPr id="33" name="Picture 4"/>
            <p:cNvPicPr>
              <a:picLocks noChangeAspect="1" noChangeArrowheads="1"/>
            </p:cNvPicPr>
            <p:nvPr/>
          </p:nvPicPr>
          <p:blipFill rotWithShape="1">
            <a:blip r:embed="rId6" cstate="print"/>
            <a:srcRect l="2985" t="3011" r="3154" b="2004"/>
            <a:stretch/>
          </p:blipFill>
          <p:spPr bwMode="auto">
            <a:xfrm>
              <a:off x="5071729" y="833438"/>
              <a:ext cx="3783263" cy="3406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TextBox 2"/>
            <p:cNvSpPr txBox="1">
              <a:spLocks noChangeArrowheads="1"/>
            </p:cNvSpPr>
            <p:nvPr/>
          </p:nvSpPr>
          <p:spPr bwMode="auto">
            <a:xfrm>
              <a:off x="7461250" y="1254125"/>
              <a:ext cx="960438" cy="2778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FF0000"/>
                  </a:solidFill>
                  <a:latin typeface="Calibri" pitchFamily="34" charset="0"/>
                </a:rPr>
                <a:t>Unloaded</a:t>
              </a:r>
            </a:p>
          </p:txBody>
        </p:sp>
        <p:sp>
          <p:nvSpPr>
            <p:cNvPr id="35" name="TextBox 3"/>
            <p:cNvSpPr txBox="1">
              <a:spLocks noChangeArrowheads="1"/>
            </p:cNvSpPr>
            <p:nvPr/>
          </p:nvSpPr>
          <p:spPr bwMode="auto">
            <a:xfrm>
              <a:off x="6988175" y="2908300"/>
              <a:ext cx="1220788" cy="2762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>
                  <a:solidFill>
                    <a:srgbClr val="7030A0"/>
                  </a:solidFill>
                  <a:latin typeface="Calibri" pitchFamily="34" charset="0"/>
                </a:rPr>
                <a:t>Loaded (CLIC)</a:t>
              </a:r>
            </a:p>
          </p:txBody>
        </p:sp>
        <p:sp>
          <p:nvSpPr>
            <p:cNvPr id="36" name="TextBox 35"/>
            <p:cNvSpPr txBox="1"/>
            <p:nvPr/>
          </p:nvSpPr>
          <p:spPr>
            <a:xfrm rot="16200000">
              <a:off x="7693820" y="2536031"/>
              <a:ext cx="1731962" cy="2762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algn="ctr"/>
              <a:r>
                <a:rPr lang="en-GB" sz="1200">
                  <a:solidFill>
                    <a:srgbClr val="558ED5"/>
                  </a:solidFill>
                  <a:latin typeface="Calibri" pitchFamily="34" charset="0"/>
                </a:rPr>
                <a:t>Increasing current</a:t>
              </a:r>
            </a:p>
          </p:txBody>
        </p:sp>
        <p:sp>
          <p:nvSpPr>
            <p:cNvPr id="37" name="TextBox 5"/>
            <p:cNvSpPr txBox="1">
              <a:spLocks noChangeArrowheads="1"/>
            </p:cNvSpPr>
            <p:nvPr/>
          </p:nvSpPr>
          <p:spPr bwMode="auto">
            <a:xfrm>
              <a:off x="6022975" y="860174"/>
              <a:ext cx="2536825" cy="30797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400" dirty="0">
                  <a:latin typeface="Calibri" pitchFamily="34" charset="0"/>
                </a:rPr>
                <a:t>Gradient along the structure</a:t>
              </a:r>
            </a:p>
          </p:txBody>
        </p:sp>
        <p:sp>
          <p:nvSpPr>
            <p:cNvPr id="38" name="TextBox 31"/>
            <p:cNvSpPr txBox="1">
              <a:spLocks noChangeArrowheads="1"/>
            </p:cNvSpPr>
            <p:nvPr/>
          </p:nvSpPr>
          <p:spPr bwMode="auto">
            <a:xfrm>
              <a:off x="5961063" y="2308225"/>
              <a:ext cx="1462087" cy="460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GB" sz="1200" dirty="0">
                  <a:latin typeface="Calibri" pitchFamily="34" charset="0"/>
                </a:rPr>
                <a:t>Average gradient 100 MV/m</a:t>
              </a: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5740400" y="2012950"/>
              <a:ext cx="2957513" cy="0"/>
            </a:xfrm>
            <a:prstGeom prst="line">
              <a:avLst/>
            </a:prstGeom>
            <a:ln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>
              <a:endCxn id="38" idx="0"/>
            </p:cNvCxnSpPr>
            <p:nvPr/>
          </p:nvCxnSpPr>
          <p:spPr>
            <a:xfrm flipH="1">
              <a:off x="6691313" y="2012950"/>
              <a:ext cx="274637" cy="295275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/>
            <p:cNvCxnSpPr/>
            <p:nvPr/>
          </p:nvCxnSpPr>
          <p:spPr>
            <a:xfrm>
              <a:off x="8421688" y="2132013"/>
              <a:ext cx="0" cy="1052512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>
              <a:endCxn id="35" idx="0"/>
            </p:cNvCxnSpPr>
            <p:nvPr/>
          </p:nvCxnSpPr>
          <p:spPr>
            <a:xfrm flipH="1">
              <a:off x="7599363" y="2667000"/>
              <a:ext cx="258762" cy="24130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>
              <a:stCxn id="34" idx="2"/>
            </p:cNvCxnSpPr>
            <p:nvPr/>
          </p:nvCxnSpPr>
          <p:spPr>
            <a:xfrm flipH="1">
              <a:off x="7858125" y="1531938"/>
              <a:ext cx="82550" cy="388937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Rectangle 1"/>
          <p:cNvSpPr/>
          <p:nvPr/>
        </p:nvSpPr>
        <p:spPr>
          <a:xfrm>
            <a:off x="4009475" y="742327"/>
            <a:ext cx="4908208" cy="923330"/>
          </a:xfrm>
          <a:prstGeom prst="rect">
            <a:avLst/>
          </a:prstGeom>
          <a:solidFill>
            <a:srgbClr val="FDFFD2"/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>
            <a:spAutoFit/>
          </a:bodyPr>
          <a:lstStyle/>
          <a:p>
            <a:pPr marL="342900" indent="-174625">
              <a:spcBef>
                <a:spcPct val="20000"/>
              </a:spcBef>
            </a:pP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Beam loading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changes the field distribution for the same average gradient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			</a:t>
            </a:r>
            <a:br>
              <a:rPr lang="en-US" dirty="0">
                <a:solidFill>
                  <a:srgbClr val="C00000"/>
                </a:solidFill>
                <a:latin typeface="Calibri" pitchFamily="34" charset="0"/>
              </a:rPr>
            </a:br>
            <a:r>
              <a:rPr lang="en-US" dirty="0">
                <a:solidFill>
                  <a:srgbClr val="C00000"/>
                </a:solidFill>
                <a:latin typeface="Mathcad UniMath" pitchFamily="50" charset="0"/>
              </a:rPr>
              <a:t>⇨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how is the </a:t>
            </a:r>
            <a:r>
              <a:rPr lang="en-US" dirty="0">
                <a:solidFill>
                  <a:srgbClr val="C00000"/>
                </a:solidFill>
                <a:latin typeface="Calibri" pitchFamily="34" charset="0"/>
              </a:rPr>
              <a:t>break-down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rate affected?</a:t>
            </a:r>
            <a:endParaRPr lang="en-US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746097" y="1867716"/>
            <a:ext cx="4388888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174625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Reactivated an </a:t>
            </a:r>
            <a:r>
              <a:rPr lang="en-US" dirty="0">
                <a:latin typeface="Calibri" pitchFamily="34" charset="0"/>
              </a:rPr>
              <a:t>old </a:t>
            </a:r>
            <a:r>
              <a:rPr lang="fr-FR" dirty="0" err="1" smtClean="0">
                <a:latin typeface="Calibri" pitchFamily="34" charset="0"/>
              </a:rPr>
              <a:t>beam</a:t>
            </a:r>
            <a:r>
              <a:rPr lang="en-US" dirty="0" smtClean="0">
                <a:latin typeface="Calibri" pitchFamily="34" charset="0"/>
              </a:rPr>
              <a:t> line (</a:t>
            </a:r>
            <a:r>
              <a:rPr lang="en-US" dirty="0" smtClean="0">
                <a:solidFill>
                  <a:srgbClr val="FF0000"/>
                </a:solidFill>
                <a:latin typeface="Calibri" pitchFamily="34" charset="0"/>
              </a:rPr>
              <a:t>dogleg</a:t>
            </a:r>
            <a:r>
              <a:rPr lang="en-US" dirty="0" smtClean="0">
                <a:latin typeface="Calibri" pitchFamily="34" charset="0"/>
              </a:rPr>
              <a:t>)</a:t>
            </a:r>
          </a:p>
          <a:p>
            <a:pPr marL="342900" indent="-174625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 smtClean="0">
                <a:latin typeface="Calibri" pitchFamily="34" charset="0"/>
              </a:rPr>
              <a:t>~1.2 </a:t>
            </a:r>
            <a:r>
              <a:rPr lang="en-US" dirty="0">
                <a:latin typeface="Calibri" pitchFamily="34" charset="0"/>
              </a:rPr>
              <a:t>A DB </a:t>
            </a:r>
            <a:r>
              <a:rPr lang="en-US" dirty="0" smtClean="0">
                <a:latin typeface="Calibri" pitchFamily="34" charset="0"/>
              </a:rPr>
              <a:t>current (like CLIC </a:t>
            </a:r>
            <a:r>
              <a:rPr lang="en-US" dirty="0">
                <a:latin typeface="Calibri" pitchFamily="34" charset="0"/>
              </a:rPr>
              <a:t>M</a:t>
            </a:r>
            <a:r>
              <a:rPr lang="en-US" dirty="0" smtClean="0">
                <a:latin typeface="Calibri" pitchFamily="34" charset="0"/>
              </a:rPr>
              <a:t>ain </a:t>
            </a:r>
            <a:r>
              <a:rPr lang="en-US" dirty="0">
                <a:latin typeface="Calibri" pitchFamily="34" charset="0"/>
              </a:rPr>
              <a:t>B</a:t>
            </a:r>
            <a:r>
              <a:rPr lang="en-US" dirty="0" smtClean="0">
                <a:latin typeface="Calibri" pitchFamily="34" charset="0"/>
              </a:rPr>
              <a:t>eam)</a:t>
            </a:r>
            <a:endParaRPr lang="en-US" dirty="0">
              <a:latin typeface="Calibri" pitchFamily="34" charset="0"/>
            </a:endParaRPr>
          </a:p>
          <a:p>
            <a:pPr marL="342900" indent="-174625">
              <a:spcBef>
                <a:spcPct val="20000"/>
              </a:spcBef>
              <a:buFont typeface="Arial" pitchFamily="34" charset="0"/>
              <a:buChar char="•"/>
            </a:pPr>
            <a:r>
              <a:rPr lang="en-US" dirty="0">
                <a:latin typeface="Calibri" pitchFamily="34" charset="0"/>
              </a:rPr>
              <a:t>Measure BDR with/without beam </a:t>
            </a:r>
            <a:br>
              <a:rPr lang="en-US" dirty="0">
                <a:latin typeface="Calibri" pitchFamily="34" charset="0"/>
              </a:rPr>
            </a:br>
            <a:r>
              <a:rPr lang="en-US" dirty="0" smtClean="0">
                <a:latin typeface="Calibri" pitchFamily="34" charset="0"/>
              </a:rPr>
              <a:t>for </a:t>
            </a:r>
            <a:r>
              <a:rPr lang="en-US" dirty="0">
                <a:latin typeface="Calibri" pitchFamily="34" charset="0"/>
              </a:rPr>
              <a:t>a direct comparison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5191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487128" y="1273250"/>
            <a:ext cx="1916811" cy="30469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 smtClean="0"/>
              <a:t>R. </a:t>
            </a:r>
            <a:r>
              <a:rPr lang="en-GB" sz="2400" dirty="0" err="1" smtClean="0"/>
              <a:t>Corsini</a:t>
            </a:r>
            <a:endParaRPr lang="en-GB" sz="2400" dirty="0" smtClean="0"/>
          </a:p>
          <a:p>
            <a:r>
              <a:rPr lang="en-GB" sz="2400" dirty="0" smtClean="0"/>
              <a:t>S</a:t>
            </a:r>
            <a:r>
              <a:rPr lang="en-GB" sz="2400" dirty="0"/>
              <a:t>. </a:t>
            </a:r>
            <a:r>
              <a:rPr lang="en-GB" sz="2400" dirty="0" err="1" smtClean="0"/>
              <a:t>Doebert</a:t>
            </a:r>
            <a:endParaRPr lang="en-GB" sz="2400" dirty="0" smtClean="0"/>
          </a:p>
          <a:p>
            <a:r>
              <a:rPr lang="en-GB" sz="2400" dirty="0" smtClean="0"/>
              <a:t>W. </a:t>
            </a:r>
            <a:r>
              <a:rPr lang="en-GB" sz="2400" dirty="0" err="1" smtClean="0"/>
              <a:t>Farabolini</a:t>
            </a:r>
            <a:endParaRPr lang="en-GB" sz="2400" dirty="0" smtClean="0"/>
          </a:p>
          <a:p>
            <a:r>
              <a:rPr lang="en-GB" sz="2400" dirty="0" smtClean="0"/>
              <a:t>D. </a:t>
            </a:r>
            <a:r>
              <a:rPr lang="en-GB" sz="2400" dirty="0" err="1" smtClean="0"/>
              <a:t>Gamba</a:t>
            </a:r>
            <a:endParaRPr lang="en-GB" sz="2400" dirty="0" smtClean="0"/>
          </a:p>
          <a:p>
            <a:r>
              <a:rPr lang="en-GB" sz="2400" dirty="0" smtClean="0"/>
              <a:t>L. </a:t>
            </a:r>
            <a:r>
              <a:rPr lang="en-GB" sz="2400" dirty="0" err="1" smtClean="0"/>
              <a:t>Malina</a:t>
            </a:r>
            <a:endParaRPr lang="en-GB" sz="2400" dirty="0" smtClean="0"/>
          </a:p>
          <a:p>
            <a:r>
              <a:rPr lang="en-GB" sz="2400" dirty="0"/>
              <a:t>J.L. </a:t>
            </a:r>
            <a:r>
              <a:rPr lang="en-GB" sz="2400" dirty="0" smtClean="0"/>
              <a:t>Navarro</a:t>
            </a:r>
          </a:p>
          <a:p>
            <a:r>
              <a:rPr lang="en-GB" sz="2400" dirty="0" smtClean="0"/>
              <a:t>T. </a:t>
            </a:r>
            <a:r>
              <a:rPr lang="en-GB" sz="2400" dirty="0" err="1" smtClean="0"/>
              <a:t>Persson</a:t>
            </a:r>
            <a:endParaRPr lang="en-GB" sz="2400" dirty="0" smtClean="0"/>
          </a:p>
          <a:p>
            <a:r>
              <a:rPr lang="en-GB" sz="2400" dirty="0" smtClean="0"/>
              <a:t>P. </a:t>
            </a:r>
            <a:r>
              <a:rPr lang="en-GB" sz="2400" dirty="0" err="1" smtClean="0"/>
              <a:t>Skowronski</a:t>
            </a:r>
            <a:endParaRPr lang="en-GB" sz="2400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3124200" y="710580"/>
            <a:ext cx="7968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CTF3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3073" y="1273250"/>
            <a:ext cx="202426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Filippova</a:t>
            </a:r>
          </a:p>
          <a:p>
            <a:r>
              <a:rPr lang="en-GB" sz="2400" dirty="0"/>
              <a:t>A. </a:t>
            </a:r>
            <a:r>
              <a:rPr lang="en-GB" sz="2400" dirty="0" err="1"/>
              <a:t>Grudiev</a:t>
            </a:r>
            <a:endParaRPr lang="en-GB" sz="2400" dirty="0"/>
          </a:p>
          <a:p>
            <a:r>
              <a:rPr lang="en-GB" sz="2400" dirty="0" smtClean="0"/>
              <a:t>D</a:t>
            </a:r>
            <a:r>
              <a:rPr lang="en-GB" sz="2400" dirty="0"/>
              <a:t>. </a:t>
            </a:r>
            <a:r>
              <a:rPr lang="en-GB" sz="2400" dirty="0" smtClean="0"/>
              <a:t>Gudkov</a:t>
            </a:r>
          </a:p>
          <a:p>
            <a:r>
              <a:rPr lang="en-GB" sz="2400" dirty="0" smtClean="0"/>
              <a:t>P. </a:t>
            </a:r>
            <a:r>
              <a:rPr lang="en-GB" sz="2400" dirty="0" err="1" smtClean="0"/>
              <a:t>Guyard</a:t>
            </a:r>
            <a:endParaRPr lang="en-GB" sz="2400" dirty="0" smtClean="0"/>
          </a:p>
          <a:p>
            <a:r>
              <a:rPr lang="en-GB" sz="2400" dirty="0"/>
              <a:t>S. </a:t>
            </a:r>
            <a:r>
              <a:rPr lang="en-GB" sz="2400" dirty="0" err="1" smtClean="0"/>
              <a:t>Lebet</a:t>
            </a:r>
            <a:endParaRPr lang="en-GB" sz="2400" dirty="0"/>
          </a:p>
          <a:p>
            <a:r>
              <a:rPr lang="en-GB" sz="2400" dirty="0" smtClean="0"/>
              <a:t>A. Olyunin</a:t>
            </a:r>
          </a:p>
          <a:p>
            <a:r>
              <a:rPr lang="en-GB" sz="2400" dirty="0" smtClean="0"/>
              <a:t>A. </a:t>
            </a:r>
            <a:r>
              <a:rPr lang="en-GB" sz="2400" dirty="0" err="1" smtClean="0"/>
              <a:t>Samochkine</a:t>
            </a:r>
            <a:endParaRPr lang="en-GB" sz="2400" dirty="0" smtClean="0"/>
          </a:p>
          <a:p>
            <a:r>
              <a:rPr lang="en-GB" sz="2400" dirty="0" smtClean="0"/>
              <a:t>A. Solodko</a:t>
            </a:r>
          </a:p>
          <a:p>
            <a:r>
              <a:rPr lang="en-GB" sz="2400" dirty="0" smtClean="0"/>
              <a:t>P. </a:t>
            </a:r>
            <a:r>
              <a:rPr lang="en-GB" sz="2400" dirty="0"/>
              <a:t>De </a:t>
            </a:r>
            <a:r>
              <a:rPr lang="en-GB" sz="2400" dirty="0" smtClean="0"/>
              <a:t>Souza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5494" y="713884"/>
            <a:ext cx="10229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RF/PM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57800" y="704438"/>
            <a:ext cx="8659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XBOX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711441" y="1273250"/>
            <a:ext cx="2196034" cy="48936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T. </a:t>
            </a:r>
            <a:r>
              <a:rPr lang="en-GB" sz="2400" dirty="0" err="1" smtClean="0"/>
              <a:t>Argyropoulos</a:t>
            </a:r>
            <a:endParaRPr lang="en-GB" sz="2400" dirty="0" smtClean="0"/>
          </a:p>
          <a:p>
            <a:r>
              <a:rPr lang="en-GB" sz="2400" dirty="0" smtClean="0"/>
              <a:t>N. Catalan</a:t>
            </a:r>
          </a:p>
          <a:p>
            <a:r>
              <a:rPr lang="en-GB" sz="2400" dirty="0" smtClean="0"/>
              <a:t>S. Curt</a:t>
            </a:r>
          </a:p>
          <a:p>
            <a:r>
              <a:rPr lang="en-GB" sz="2400" dirty="0" smtClean="0"/>
              <a:t>A. Degiovanni</a:t>
            </a:r>
          </a:p>
          <a:p>
            <a:r>
              <a:rPr lang="en-GB" sz="2400" dirty="0" smtClean="0"/>
              <a:t>J. </a:t>
            </a:r>
            <a:r>
              <a:rPr lang="en-GB" sz="2400" dirty="0" err="1" smtClean="0"/>
              <a:t>Giner</a:t>
            </a:r>
            <a:r>
              <a:rPr lang="en-GB" sz="2400" dirty="0" smtClean="0"/>
              <a:t> Navarro</a:t>
            </a:r>
          </a:p>
          <a:p>
            <a:r>
              <a:rPr lang="en-GB" sz="2400" dirty="0" smtClean="0"/>
              <a:t>G. </a:t>
            </a:r>
            <a:r>
              <a:rPr lang="en-GB" sz="2400" dirty="0" err="1" smtClean="0"/>
              <a:t>McMonagle</a:t>
            </a:r>
            <a:endParaRPr lang="en-GB" sz="2400" dirty="0" smtClean="0"/>
          </a:p>
          <a:p>
            <a:r>
              <a:rPr lang="en-GB" sz="2400" dirty="0" smtClean="0"/>
              <a:t>R. </a:t>
            </a:r>
            <a:r>
              <a:rPr lang="en-GB" sz="2400" dirty="0" err="1" smtClean="0"/>
              <a:t>Rajamäki</a:t>
            </a:r>
            <a:endParaRPr lang="en-GB" sz="2400" dirty="0" smtClean="0"/>
          </a:p>
          <a:p>
            <a:r>
              <a:rPr lang="en-GB" sz="2400" dirty="0" smtClean="0"/>
              <a:t>S. Rey</a:t>
            </a:r>
          </a:p>
          <a:p>
            <a:r>
              <a:rPr lang="en-GB" sz="2400" dirty="0" smtClean="0"/>
              <a:t>I</a:t>
            </a:r>
            <a:r>
              <a:rPr lang="en-GB" sz="2400" dirty="0"/>
              <a:t>. Syratchev</a:t>
            </a:r>
          </a:p>
          <a:p>
            <a:r>
              <a:rPr lang="en-GB" sz="2400" dirty="0" smtClean="0"/>
              <a:t>J. </a:t>
            </a:r>
            <a:r>
              <a:rPr lang="en-GB" sz="2400" dirty="0" err="1" smtClean="0"/>
              <a:t>Tagg</a:t>
            </a:r>
            <a:r>
              <a:rPr lang="en-GB" sz="2400" dirty="0" smtClean="0"/>
              <a:t> </a:t>
            </a:r>
          </a:p>
          <a:p>
            <a:r>
              <a:rPr lang="en-GB" sz="2400" dirty="0" smtClean="0"/>
              <a:t>L. </a:t>
            </a:r>
            <a:r>
              <a:rPr lang="en-GB" sz="2400" dirty="0" err="1" smtClean="0"/>
              <a:t>Timeo</a:t>
            </a:r>
            <a:endParaRPr lang="en-GB" sz="2400" dirty="0" smtClean="0"/>
          </a:p>
          <a:p>
            <a:r>
              <a:rPr lang="en-GB" sz="2400" dirty="0" smtClean="0"/>
              <a:t>B. Woolley</a:t>
            </a:r>
          </a:p>
          <a:p>
            <a:r>
              <a:rPr lang="en-GB" sz="2400" dirty="0" smtClean="0"/>
              <a:t>W</a:t>
            </a:r>
            <a:r>
              <a:rPr lang="en-GB" sz="2400" dirty="0"/>
              <a:t>. </a:t>
            </a:r>
            <a:r>
              <a:rPr lang="en-GB" sz="2400" dirty="0" smtClean="0"/>
              <a:t>Wuensch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801278" y="735385"/>
            <a:ext cx="4283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BI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184517" y="1273250"/>
            <a:ext cx="189321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M. Kastriotou</a:t>
            </a:r>
          </a:p>
          <a:p>
            <a:r>
              <a:rPr lang="en-GB" sz="2400" dirty="0" smtClean="0"/>
              <a:t>E. </a:t>
            </a:r>
            <a:r>
              <a:rPr lang="en-GB" sz="2400" dirty="0" err="1" smtClean="0"/>
              <a:t>Nebot</a:t>
            </a:r>
            <a:endParaRPr lang="en-GB" sz="24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7801278" y="2478438"/>
            <a:ext cx="7014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VAC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184517" y="3016303"/>
            <a:ext cx="170807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/>
              <a:t>A. </a:t>
            </a:r>
            <a:r>
              <a:rPr lang="en-GB" sz="2400" dirty="0" err="1"/>
              <a:t>Bruton</a:t>
            </a:r>
            <a:endParaRPr lang="en-GB" sz="2400" dirty="0"/>
          </a:p>
          <a:p>
            <a:r>
              <a:rPr lang="en-GB" sz="2400" dirty="0" smtClean="0"/>
              <a:t>H. </a:t>
            </a:r>
            <a:r>
              <a:rPr lang="en-GB" sz="2400" dirty="0" err="1" smtClean="0"/>
              <a:t>Rambeau</a:t>
            </a:r>
            <a:endParaRPr lang="en-GB" sz="2400" dirty="0" smtClean="0"/>
          </a:p>
        </p:txBody>
      </p:sp>
      <p:sp>
        <p:nvSpPr>
          <p:cNvPr id="16" name="TextBox 15"/>
          <p:cNvSpPr txBox="1"/>
          <p:nvPr/>
        </p:nvSpPr>
        <p:spPr>
          <a:xfrm>
            <a:off x="7801278" y="4166704"/>
            <a:ext cx="5235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>
                <a:solidFill>
                  <a:srgbClr val="0000FF"/>
                </a:solidFill>
              </a:rPr>
              <a:t>SU</a:t>
            </a:r>
            <a:endParaRPr lang="en-GB" sz="24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184517" y="4704569"/>
            <a:ext cx="175165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P. </a:t>
            </a:r>
            <a:r>
              <a:rPr lang="en-GB" sz="2400" dirty="0" err="1" smtClean="0"/>
              <a:t>Bestmann</a:t>
            </a:r>
            <a:endParaRPr lang="en-GB" sz="2400" dirty="0" smtClean="0"/>
          </a:p>
          <a:p>
            <a:r>
              <a:rPr lang="en-GB" sz="2400" dirty="0" smtClean="0"/>
              <a:t>T. </a:t>
            </a:r>
            <a:r>
              <a:rPr lang="en-GB" sz="2400" dirty="0" err="1" smtClean="0"/>
              <a:t>Dobers</a:t>
            </a:r>
            <a:endParaRPr lang="en-GB" sz="2400" dirty="0" smtClean="0"/>
          </a:p>
          <a:p>
            <a:r>
              <a:rPr lang="en-GB" sz="2400" dirty="0" smtClean="0"/>
              <a:t>J.F. Fuchs</a:t>
            </a:r>
          </a:p>
          <a:p>
            <a:r>
              <a:rPr lang="en-GB" sz="2400" dirty="0" smtClean="0"/>
              <a:t>M. </a:t>
            </a:r>
            <a:r>
              <a:rPr lang="en-GB" sz="2400" dirty="0" err="1" smtClean="0"/>
              <a:t>Tortrat</a:t>
            </a:r>
            <a:endParaRPr lang="en-GB" sz="2400" dirty="0" smtClean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6637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Spare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8501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</a:t>
            </a:r>
            <a:r>
              <a:rPr lang="en-US" dirty="0" smtClean="0"/>
              <a:t>running overview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Xbox RF acquisition fixed (broken transmitted channel</a:t>
            </a:r>
            <a:r>
              <a:rPr lang="en-US" dirty="0" smtClean="0"/>
              <a:t>), cleanup</a:t>
            </a:r>
          </a:p>
          <a:p>
            <a:r>
              <a:rPr lang="en-US" dirty="0" smtClean="0"/>
              <a:t>March:	machine restart, rapid beam setup and measurements</a:t>
            </a:r>
          </a:p>
          <a:p>
            <a:r>
              <a:rPr lang="en-US" dirty="0"/>
              <a:t>May: Accelerating </a:t>
            </a:r>
            <a:r>
              <a:rPr lang="en-US" dirty="0">
                <a:solidFill>
                  <a:srgbClr val="FF0000"/>
                </a:solidFill>
              </a:rPr>
              <a:t>structure</a:t>
            </a:r>
            <a:r>
              <a:rPr lang="en-US" dirty="0"/>
              <a:t> had to be </a:t>
            </a:r>
            <a:r>
              <a:rPr lang="en-US" dirty="0">
                <a:solidFill>
                  <a:srgbClr val="FF0000"/>
                </a:solidFill>
              </a:rPr>
              <a:t>replaced</a:t>
            </a:r>
            <a:r>
              <a:rPr lang="en-US" dirty="0"/>
              <a:t> due to hot </a:t>
            </a:r>
            <a:r>
              <a:rPr lang="en-US" dirty="0" smtClean="0"/>
              <a:t>cell</a:t>
            </a:r>
            <a:br>
              <a:rPr lang="en-US" dirty="0" smtClean="0"/>
            </a:br>
            <a:r>
              <a:rPr lang="en-US" dirty="0" smtClean="0"/>
              <a:t>		  (during access system change)</a:t>
            </a:r>
            <a:br>
              <a:rPr lang="en-US" dirty="0" smtClean="0"/>
            </a:br>
            <a:r>
              <a:rPr lang="en-US" dirty="0" smtClean="0"/>
              <a:t>		 pulse compressor breaking down, backlash =&gt; taken out</a:t>
            </a:r>
            <a:endParaRPr lang="en-US" dirty="0"/>
          </a:p>
          <a:p>
            <a:r>
              <a:rPr lang="en-US" dirty="0"/>
              <a:t>June: </a:t>
            </a:r>
            <a:r>
              <a:rPr lang="en-US" dirty="0">
                <a:solidFill>
                  <a:srgbClr val="FF0000"/>
                </a:solidFill>
              </a:rPr>
              <a:t>Realignment</a:t>
            </a:r>
            <a:r>
              <a:rPr lang="en-US" dirty="0"/>
              <a:t> of the 8mm-diameter </a:t>
            </a:r>
            <a:r>
              <a:rPr lang="en-US" dirty="0">
                <a:solidFill>
                  <a:srgbClr val="FF0000"/>
                </a:solidFill>
              </a:rPr>
              <a:t>collimator</a:t>
            </a:r>
            <a:r>
              <a:rPr lang="en-US" dirty="0"/>
              <a:t> (2mm off</a:t>
            </a:r>
            <a:r>
              <a:rPr lang="en-US" dirty="0" smtClean="0"/>
              <a:t>)</a:t>
            </a:r>
            <a:br>
              <a:rPr lang="en-US" dirty="0" smtClean="0"/>
            </a:br>
            <a:r>
              <a:rPr lang="en-US" dirty="0" smtClean="0"/>
              <a:t>		  Klystron solenoid power supply problems</a:t>
            </a:r>
          </a:p>
          <a:p>
            <a:r>
              <a:rPr lang="en-US" dirty="0" smtClean="0"/>
              <a:t>since July: DB </a:t>
            </a:r>
            <a:r>
              <a:rPr lang="en-US" dirty="0"/>
              <a:t>gun </a:t>
            </a:r>
            <a:r>
              <a:rPr lang="en-US" dirty="0" smtClean="0"/>
              <a:t>problems</a:t>
            </a:r>
            <a:endParaRPr lang="en-US" dirty="0"/>
          </a:p>
          <a:p>
            <a:r>
              <a:rPr lang="en-US" dirty="0" smtClean="0"/>
              <a:t>6-12 August: refurbished pulse compressor installed</a:t>
            </a:r>
            <a:endParaRPr lang="en-US" dirty="0"/>
          </a:p>
          <a:p>
            <a:r>
              <a:rPr lang="en-US" dirty="0" smtClean="0"/>
              <a:t>14 Oct: RF setup, no beam (faulty magnet)</a:t>
            </a:r>
          </a:p>
          <a:p>
            <a:r>
              <a:rPr lang="en-US" dirty="0" smtClean="0"/>
              <a:t>25/26 Nov: finally beam again</a:t>
            </a:r>
          </a:p>
          <a:p>
            <a:r>
              <a:rPr lang="en-US" dirty="0" smtClean="0"/>
              <a:t>4 Dec: beam setup, MKX stopped</a:t>
            </a:r>
          </a:p>
          <a:p>
            <a:r>
              <a:rPr lang="en-US" dirty="0" smtClean="0"/>
              <a:t>11 Dec: beam, vacuum crate stopped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22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5979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20688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Interlock history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60" y="620688"/>
            <a:ext cx="9000000" cy="6171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0896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/>
              <a:t>24</a:t>
            </a:fld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/22</a:t>
            </a:r>
            <a:endParaRPr lang="en-US" dirty="0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33400" y="0"/>
            <a:ext cx="8077200" cy="457200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GB" sz="3600" dirty="0" smtClean="0">
                <a:solidFill>
                  <a:srgbClr val="FFFF00"/>
                </a:solidFill>
                <a:latin typeface="Calibri"/>
              </a:rPr>
              <a:t>First “comparison”</a:t>
            </a:r>
            <a:endParaRPr lang="en-GB" sz="3600" dirty="0">
              <a:solidFill>
                <a:srgbClr val="FFFF00"/>
              </a:solidFill>
              <a:latin typeface="Calibri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1647838"/>
            <a:ext cx="6845840" cy="5047129"/>
            <a:chOff x="0" y="1600200"/>
            <a:chExt cx="6845840" cy="5047129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600200"/>
              <a:ext cx="6845840" cy="5047129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5854998" y="3735495"/>
              <a:ext cx="54934" cy="69273"/>
            </a:xfrm>
            <a:prstGeom prst="rect">
              <a:avLst/>
            </a:prstGeom>
            <a:solidFill>
              <a:srgbClr val="0900C0"/>
            </a:solidFill>
            <a:ln w="76200">
              <a:solidFill>
                <a:srgbClr val="090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2569534" y="3131127"/>
              <a:ext cx="54934" cy="69273"/>
            </a:xfrm>
            <a:prstGeom prst="rect">
              <a:avLst/>
            </a:prstGeom>
            <a:solidFill>
              <a:srgbClr val="FFC000"/>
            </a:solidFill>
            <a:ln w="762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22267" y="4110097"/>
              <a:ext cx="3773733" cy="20621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285750" indent="-285750" defTabSz="914400">
                <a:buFontTx/>
                <a:buChar char="-"/>
              </a:pPr>
              <a:r>
                <a:rPr lang="en-GB" sz="3200" b="1" dirty="0" smtClean="0">
                  <a:solidFill>
                    <a:srgbClr val="25FB49"/>
                  </a:solidFill>
                  <a:latin typeface="Calibri"/>
                </a:rPr>
                <a:t>Unloaded</a:t>
              </a:r>
            </a:p>
            <a:p>
              <a:pPr marL="285750" indent="-285750" defTabSz="914400">
                <a:buFontTx/>
                <a:buChar char="-"/>
              </a:pPr>
              <a:r>
                <a:rPr lang="en-GB" sz="3200" b="1" dirty="0" smtClean="0">
                  <a:solidFill>
                    <a:srgbClr val="FF0000"/>
                  </a:solidFill>
                  <a:latin typeface="Calibri"/>
                </a:rPr>
                <a:t>Loaded</a:t>
              </a:r>
            </a:p>
            <a:p>
              <a:pPr marL="285750" indent="-285750" defTabSz="914400">
                <a:buFontTx/>
                <a:buChar char="-"/>
              </a:pPr>
              <a:r>
                <a:rPr lang="en-GB" sz="3200" b="1" dirty="0" smtClean="0">
                  <a:solidFill>
                    <a:srgbClr val="FFC000"/>
                  </a:solidFill>
                  <a:latin typeface="Calibri"/>
                </a:rPr>
                <a:t>Beam zero crossing</a:t>
              </a:r>
            </a:p>
            <a:p>
              <a:pPr marL="285750" indent="-285750" defTabSz="914400">
                <a:buFontTx/>
                <a:buChar char="-"/>
              </a:pPr>
              <a:r>
                <a:rPr lang="en-GB" sz="3200" b="1" dirty="0" err="1" smtClean="0">
                  <a:solidFill>
                    <a:srgbClr val="0900C0"/>
                  </a:solidFill>
                  <a:latin typeface="Calibri"/>
                </a:rPr>
                <a:t>Antiloaded</a:t>
              </a:r>
              <a:endParaRPr lang="en-GB" sz="3200" b="1" dirty="0" smtClean="0">
                <a:solidFill>
                  <a:srgbClr val="0900C0"/>
                </a:solidFill>
                <a:latin typeface="Calibri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609600"/>
            <a:ext cx="4154733" cy="284068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324600" y="3981271"/>
            <a:ext cx="2743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Only March and April data.</a:t>
            </a:r>
          </a:p>
          <a:p>
            <a:pPr defTabSz="914400"/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Error bars account only for statistical errors.</a:t>
            </a:r>
          </a:p>
          <a:p>
            <a:pPr defTabSz="914400"/>
            <a:endParaRPr lang="en-GB" dirty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Structure with hot cell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52400" y="609600"/>
            <a:ext cx="4343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We did not observe an increase of breakdown rate with the beam but…</a:t>
            </a:r>
          </a:p>
          <a:p>
            <a:pPr defTabSz="914400"/>
            <a:endParaRPr lang="en-GB" dirty="0" smtClean="0">
              <a:solidFill>
                <a:prstClr val="black"/>
              </a:solidFill>
              <a:latin typeface="Calibri"/>
            </a:endParaRPr>
          </a:p>
          <a:p>
            <a:pPr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… the beam could have develop a hot-cell.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6400800" y="5867400"/>
            <a:ext cx="2478333" cy="764411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 defTabSz="914400"/>
            <a:r>
              <a:rPr lang="en-GB" dirty="0" smtClean="0">
                <a:solidFill>
                  <a:prstClr val="black"/>
                </a:solidFill>
                <a:latin typeface="Calibri"/>
              </a:rPr>
              <a:t>Nothing conclusive yet</a:t>
            </a:r>
            <a:endParaRPr lang="en-GB" dirty="0">
              <a:solidFill>
                <a:prstClr val="black"/>
              </a:solidFill>
              <a:latin typeface="Calibri"/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5638800" y="4277833"/>
            <a:ext cx="762000" cy="751367"/>
            <a:chOff x="3581400" y="2220433"/>
            <a:chExt cx="762000" cy="751367"/>
          </a:xfrm>
        </p:grpSpPr>
        <p:sp>
          <p:nvSpPr>
            <p:cNvPr id="13" name="Isosceles Triangle 12"/>
            <p:cNvSpPr/>
            <p:nvPr/>
          </p:nvSpPr>
          <p:spPr>
            <a:xfrm rot="10800000">
              <a:off x="3581400" y="2286000"/>
              <a:ext cx="762000" cy="685800"/>
            </a:xfrm>
            <a:prstGeom prst="triangle">
              <a:avLst/>
            </a:prstGeom>
            <a:solidFill>
              <a:srgbClr val="FFFF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/>
              <a:endParaRPr lang="en-GB" dirty="0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84688" y="2220433"/>
              <a:ext cx="351378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/>
              <a:r>
                <a:rPr lang="en-GB" sz="4000" dirty="0" smtClean="0">
                  <a:solidFill>
                    <a:prstClr val="black"/>
                  </a:solidFill>
                  <a:latin typeface="Calibri"/>
                </a:rPr>
                <a:t>!</a:t>
              </a:r>
              <a:endParaRPr lang="en-GB" sz="4000" dirty="0">
                <a:solidFill>
                  <a:prstClr val="black"/>
                </a:solidFill>
                <a:latin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326426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68" y="3718364"/>
            <a:ext cx="4120932" cy="28175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68" y="3720681"/>
            <a:ext cx="4117544" cy="281525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 goals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39700" y="701813"/>
            <a:ext cx="4550176" cy="5834123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Final goal</a:t>
            </a:r>
            <a:r>
              <a:rPr lang="en-US" dirty="0" smtClean="0"/>
              <a:t>: </a:t>
            </a:r>
            <a:br>
              <a:rPr lang="en-US" dirty="0" smtClean="0"/>
            </a:br>
            <a:r>
              <a:rPr lang="en-US" dirty="0" smtClean="0"/>
              <a:t>measure BDR </a:t>
            </a:r>
          </a:p>
          <a:p>
            <a:pPr lvl="1"/>
            <a:r>
              <a:rPr lang="en-US" sz="2400" dirty="0" smtClean="0"/>
              <a:t>loaded</a:t>
            </a:r>
          </a:p>
          <a:p>
            <a:pPr lvl="1"/>
            <a:r>
              <a:rPr lang="en-US" sz="2400" dirty="0" smtClean="0"/>
              <a:t>unloaded</a:t>
            </a:r>
          </a:p>
          <a:p>
            <a:pPr marL="0" indent="0">
              <a:buNone/>
            </a:pPr>
            <a:r>
              <a:rPr lang="en-US" dirty="0" smtClean="0"/>
              <a:t>for the </a:t>
            </a:r>
            <a:r>
              <a:rPr lang="en-US" dirty="0" smtClean="0">
                <a:solidFill>
                  <a:srgbClr val="FF0000"/>
                </a:solidFill>
              </a:rPr>
              <a:t>same average gradient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Alternative: measure BDR for constant input power</a:t>
            </a:r>
            <a:br>
              <a:rPr lang="en-US" dirty="0" smtClean="0"/>
            </a:br>
            <a:r>
              <a:rPr lang="en-US" dirty="0" smtClean="0"/>
              <a:t>(when power limited)</a:t>
            </a:r>
            <a:br>
              <a:rPr lang="en-US" dirty="0" smtClean="0"/>
            </a:br>
            <a:r>
              <a:rPr lang="en-US" dirty="0" smtClean="0"/>
              <a:t>=&gt; BDR decreases?</a:t>
            </a:r>
          </a:p>
          <a:p>
            <a:endParaRPr lang="en-US" dirty="0"/>
          </a:p>
          <a:p>
            <a:r>
              <a:rPr lang="en-US" dirty="0" smtClean="0"/>
              <a:t>even decelerate the beam</a:t>
            </a:r>
            <a:br>
              <a:rPr lang="en-US" dirty="0" smtClean="0"/>
            </a:br>
            <a:r>
              <a:rPr lang="en-US" dirty="0" smtClean="0"/>
              <a:t>=&gt; </a:t>
            </a:r>
            <a:r>
              <a:rPr lang="en-US" dirty="0" err="1" smtClean="0"/>
              <a:t>antiloaded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2268" y="813993"/>
            <a:ext cx="4008632" cy="274078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499988" y="5007492"/>
            <a:ext cx="2667000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</a:p>
          <a:p>
            <a:pPr marL="285750" indent="-285750">
              <a:buFontTx/>
              <a:buChar char="-"/>
            </a:pPr>
            <a:r>
              <a:rPr lang="en-GB" sz="2400" b="1" dirty="0" err="1" smtClean="0">
                <a:solidFill>
                  <a:srgbClr val="0900C0"/>
                </a:solidFill>
              </a:rPr>
              <a:t>Antiloaded</a:t>
            </a:r>
            <a:endParaRPr lang="en-GB" sz="2400" b="1" dirty="0">
              <a:solidFill>
                <a:srgbClr val="090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791200" y="1765697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38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WEPHA014f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44" y="638078"/>
            <a:ext cx="5477907" cy="2908025"/>
          </a:xfrm>
          <a:prstGeom prst="rect">
            <a:avLst/>
          </a:prstGeom>
        </p:spPr>
      </p:pic>
      <p:pic>
        <p:nvPicPr>
          <p:cNvPr id="12" name="Picture 11" descr="WEPHA014f5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564" y="3696140"/>
            <a:ext cx="5412336" cy="287321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2014 Measurement Analysis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39700" y="701813"/>
            <a:ext cx="3330556" cy="5834123"/>
          </a:xfrm>
        </p:spPr>
        <p:txBody>
          <a:bodyPr/>
          <a:lstStyle/>
          <a:p>
            <a:r>
              <a:rPr lang="en-US" dirty="0" smtClean="0">
                <a:solidFill>
                  <a:srgbClr val="0000FF"/>
                </a:solidFill>
              </a:rPr>
              <a:t>Constant input power</a:t>
            </a: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>
              <a:solidFill>
                <a:srgbClr val="FF0000"/>
              </a:solidFill>
            </a:endParaRPr>
          </a:p>
          <a:p>
            <a:endParaRPr lang="en-US" dirty="0" smtClean="0">
              <a:solidFill>
                <a:srgbClr val="FF0000"/>
              </a:solidFill>
            </a:endParaRP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0000FF"/>
                </a:solidFill>
              </a:rPr>
              <a:t>Constant average gradient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6178951" y="5422990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13270" y="890438"/>
            <a:ext cx="214635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25FB49"/>
                </a:solidFill>
              </a:rPr>
              <a:t>Unloaded</a:t>
            </a:r>
          </a:p>
          <a:p>
            <a:pPr marL="285750" indent="-285750">
              <a:buFontTx/>
              <a:buChar char="-"/>
            </a:pPr>
            <a:r>
              <a:rPr lang="en-GB" sz="2400" b="1" dirty="0" smtClean="0">
                <a:solidFill>
                  <a:srgbClr val="FF0000"/>
                </a:solidFill>
              </a:rPr>
              <a:t>Loaded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4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534162" y="1293885"/>
            <a:ext cx="2769965" cy="1957357"/>
            <a:chOff x="2198435" y="2988191"/>
            <a:chExt cx="3657297" cy="2728078"/>
          </a:xfrm>
        </p:grpSpPr>
        <p:sp>
          <p:nvSpPr>
            <p:cNvPr id="19" name="Rectangle 18"/>
            <p:cNvSpPr/>
            <p:nvPr/>
          </p:nvSpPr>
          <p:spPr>
            <a:xfrm>
              <a:off x="2215633" y="2988191"/>
              <a:ext cx="3499367" cy="27280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2198435" y="2988191"/>
              <a:ext cx="3657297" cy="2727161"/>
              <a:chOff x="20428" y="1320759"/>
              <a:chExt cx="5999372" cy="5717939"/>
            </a:xfrm>
          </p:grpSpPr>
          <p:graphicFrame>
            <p:nvGraphicFramePr>
              <p:cNvPr id="21" name="Chart 20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580074330"/>
                  </p:ext>
                </p:extLst>
              </p:nvPr>
            </p:nvGraphicFramePr>
            <p:xfrm>
              <a:off x="533400" y="1343799"/>
              <a:ext cx="5486400" cy="5133201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4"/>
              </a:graphicData>
            </a:graphic>
          </p:graphicFrame>
          <p:sp>
            <p:nvSpPr>
              <p:cNvPr id="22" name="TextBox 21"/>
              <p:cNvSpPr txBox="1"/>
              <p:nvPr/>
            </p:nvSpPr>
            <p:spPr>
              <a:xfrm rot="16200000">
                <a:off x="-1708206" y="3049393"/>
                <a:ext cx="4119539" cy="66227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Gradient, (au)</a:t>
                </a:r>
                <a:endParaRPr lang="fr-FR" sz="1400" dirty="0"/>
              </a:p>
            </p:txBody>
          </p:sp>
          <p:sp>
            <p:nvSpPr>
              <p:cNvPr id="23" name="TextBox 22"/>
              <p:cNvSpPr txBox="1"/>
              <p:nvPr/>
            </p:nvSpPr>
            <p:spPr>
              <a:xfrm>
                <a:off x="3663992" y="6156016"/>
                <a:ext cx="2316822" cy="8826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Length, m</a:t>
                </a:r>
                <a:endParaRPr lang="fr-FR" sz="1400" dirty="0"/>
              </a:p>
            </p:txBody>
          </p:sp>
        </p:grpSp>
      </p:grpSp>
      <p:grpSp>
        <p:nvGrpSpPr>
          <p:cNvPr id="24" name="Group 23"/>
          <p:cNvGrpSpPr/>
          <p:nvPr/>
        </p:nvGrpSpPr>
        <p:grpSpPr>
          <a:xfrm>
            <a:off x="557848" y="4400012"/>
            <a:ext cx="2949922" cy="2140690"/>
            <a:chOff x="2201379" y="2633025"/>
            <a:chExt cx="3992629" cy="3090137"/>
          </a:xfrm>
        </p:grpSpPr>
        <p:sp>
          <p:nvSpPr>
            <p:cNvPr id="25" name="Rectangle 24"/>
            <p:cNvSpPr/>
            <p:nvPr/>
          </p:nvSpPr>
          <p:spPr>
            <a:xfrm>
              <a:off x="2215633" y="2988191"/>
              <a:ext cx="3499367" cy="272807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grpSp>
          <p:nvGrpSpPr>
            <p:cNvPr id="26" name="Group 25"/>
            <p:cNvGrpSpPr/>
            <p:nvPr/>
          </p:nvGrpSpPr>
          <p:grpSpPr>
            <a:xfrm>
              <a:off x="2201379" y="2633025"/>
              <a:ext cx="3992629" cy="3090137"/>
              <a:chOff x="25252" y="576101"/>
              <a:chExt cx="6549456" cy="6478979"/>
            </a:xfrm>
          </p:grpSpPr>
          <p:graphicFrame>
            <p:nvGraphicFramePr>
              <p:cNvPr id="27" name="Chart 26"/>
              <p:cNvGraphicFramePr>
                <a:graphicFrameLocks/>
              </p:cNvGraphicFramePr>
              <p:nvPr>
                <p:extLst>
                  <p:ext uri="{D42A27DB-BD31-4B8C-83A1-F6EECF244321}">
                    <p14:modId xmlns:p14="http://schemas.microsoft.com/office/powerpoint/2010/main" val="2835353540"/>
                  </p:ext>
                </p:extLst>
              </p:nvPr>
            </p:nvGraphicFramePr>
            <p:xfrm>
              <a:off x="533401" y="1343800"/>
              <a:ext cx="5486398" cy="5133200"/>
            </p:xfrm>
            <a:graphic>
              <a:graphicData uri="http://schemas.openxmlformats.org/drawingml/2006/chart">
                <c:chart xmlns:c="http://schemas.openxmlformats.org/drawingml/2006/chart" xmlns:r="http://schemas.openxmlformats.org/officeDocument/2006/relationships" r:id="rId5"/>
              </a:graphicData>
            </a:graphic>
          </p:graphicFrame>
          <p:sp>
            <p:nvSpPr>
              <p:cNvPr id="28" name="TextBox 27"/>
              <p:cNvSpPr txBox="1"/>
              <p:nvPr/>
            </p:nvSpPr>
            <p:spPr>
              <a:xfrm rot="16200000">
                <a:off x="-2218792" y="2820145"/>
                <a:ext cx="5171419" cy="683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Gradient, (au)</a:t>
                </a:r>
                <a:endParaRPr lang="fr-FR" sz="1400" dirty="0"/>
              </a:p>
            </p:txBody>
          </p:sp>
          <p:sp>
            <p:nvSpPr>
              <p:cNvPr id="29" name="TextBox 28"/>
              <p:cNvSpPr txBox="1"/>
              <p:nvPr/>
            </p:nvSpPr>
            <p:spPr>
              <a:xfrm>
                <a:off x="3698649" y="6123567"/>
                <a:ext cx="2876059" cy="9315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 smtClean="0"/>
                  <a:t>Length, m</a:t>
                </a:r>
                <a:endParaRPr lang="fr-FR" sz="1400" dirty="0"/>
              </a:p>
            </p:txBody>
          </p:sp>
        </p:grpSp>
      </p:grpSp>
      <p:sp>
        <p:nvSpPr>
          <p:cNvPr id="2" name="TextBox 1"/>
          <p:cNvSpPr txBox="1"/>
          <p:nvPr/>
        </p:nvSpPr>
        <p:spPr>
          <a:xfrm rot="765599">
            <a:off x="3950154" y="3095975"/>
            <a:ext cx="4868640" cy="1200328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Data biased  </a:t>
            </a:r>
            <a:r>
              <a:rPr lang="en-US" sz="2400" dirty="0" smtClean="0">
                <a:sym typeface="Wingdings"/>
              </a:rPr>
              <a:t></a:t>
            </a:r>
            <a:endParaRPr lang="en-US" sz="2400" dirty="0" smtClean="0"/>
          </a:p>
          <a:p>
            <a:r>
              <a:rPr lang="en-US" sz="2400" dirty="0" smtClean="0"/>
              <a:t>Transmitted power channel broke</a:t>
            </a:r>
          </a:p>
          <a:p>
            <a:r>
              <a:rPr lang="en-US" sz="2400" dirty="0" smtClean="0"/>
              <a:t>=&gt; most relevant interlock missing  </a:t>
            </a:r>
            <a:r>
              <a:rPr lang="en-US" sz="2400" dirty="0" smtClean="0">
                <a:sym typeface="Wingdings"/>
              </a:rPr>
              <a:t>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55583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Interlock </a:t>
            </a:r>
            <a:r>
              <a:rPr lang="en-GB" dirty="0" err="1" smtClean="0"/>
              <a:t>vs</a:t>
            </a:r>
            <a:r>
              <a:rPr lang="en-GB" dirty="0" smtClean="0"/>
              <a:t> Cell position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874"/>
          <a:stretch/>
        </p:blipFill>
        <p:spPr bwMode="auto">
          <a:xfrm>
            <a:off x="139700" y="692743"/>
            <a:ext cx="8881200" cy="3196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352"/>
          <a:stretch/>
        </p:blipFill>
        <p:spPr bwMode="auto">
          <a:xfrm>
            <a:off x="139700" y="3741915"/>
            <a:ext cx="8881200" cy="2832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45802" y="1226985"/>
            <a:ext cx="2767216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dirty="0" smtClean="0"/>
              <a:t>Transmitted power channel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>
          <a:xfrm flipH="1" flipV="1">
            <a:off x="3998339" y="4187420"/>
            <a:ext cx="0" cy="9556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7419821" y="3889517"/>
            <a:ext cx="0" cy="75059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6690564" y="2378146"/>
            <a:ext cx="0" cy="903886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 flipV="1">
            <a:off x="3974712" y="2114075"/>
            <a:ext cx="0" cy="955687"/>
          </a:xfrm>
          <a:prstGeom prst="straightConnector1">
            <a:avLst/>
          </a:prstGeom>
          <a:ln w="38100">
            <a:solidFill>
              <a:srgbClr val="FF0000"/>
            </a:solidFill>
            <a:tailEnd type="stealth" w="med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378964" y="3741323"/>
            <a:ext cx="2311600" cy="461665"/>
          </a:xfrm>
          <a:prstGeom prst="rect">
            <a:avLst/>
          </a:prstGeom>
          <a:solidFill>
            <a:schemeClr val="bg1">
              <a:alpha val="74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Interlock triggers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52400" y="6137608"/>
            <a:ext cx="4910269" cy="400110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en-US" sz="2000" dirty="0" smtClean="0"/>
              <a:t>many Downstream Breakdowns not detected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278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Running March-April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39700" y="701813"/>
            <a:ext cx="8881200" cy="5831257"/>
          </a:xfrm>
        </p:spPr>
        <p:txBody>
          <a:bodyPr>
            <a:normAutofit/>
          </a:bodyPr>
          <a:lstStyle/>
          <a:p>
            <a:r>
              <a:rPr lang="en-US" dirty="0" smtClean="0"/>
              <a:t>Xbox RF acquisition fixed (broken transmitted channel)</a:t>
            </a:r>
          </a:p>
          <a:p>
            <a:r>
              <a:rPr lang="en-US" dirty="0" smtClean="0"/>
              <a:t>Beam quickly set up</a:t>
            </a:r>
          </a:p>
          <a:p>
            <a:r>
              <a:rPr lang="en-US" dirty="0" smtClean="0"/>
              <a:t>BDR measurements</a:t>
            </a:r>
          </a:p>
          <a:p>
            <a:pPr lvl="1"/>
            <a:r>
              <a:rPr lang="en-US" dirty="0" smtClean="0"/>
              <a:t>unloaded (26 MW)</a:t>
            </a:r>
          </a:p>
          <a:p>
            <a:pPr lvl="1"/>
            <a:r>
              <a:rPr lang="en-US" dirty="0" smtClean="0"/>
              <a:t>loaded (26 MW)</a:t>
            </a:r>
          </a:p>
          <a:p>
            <a:pPr lvl="1"/>
            <a:r>
              <a:rPr lang="en-US" dirty="0" smtClean="0"/>
              <a:t>anti-loaded (10 MW)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6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2099757" y="3118561"/>
            <a:ext cx="7044243" cy="3439660"/>
            <a:chOff x="3072195" y="3718933"/>
            <a:chExt cx="6071805" cy="2814137"/>
          </a:xfrm>
        </p:grpSpPr>
        <p:pic>
          <p:nvPicPr>
            <p:cNvPr id="8" name="Picture 7" descr="WEPHA014f7.pdf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072195" y="3718933"/>
              <a:ext cx="6071805" cy="2814137"/>
            </a:xfrm>
            <a:prstGeom prst="rect">
              <a:avLst/>
            </a:prstGeom>
          </p:spPr>
        </p:pic>
        <p:pic>
          <p:nvPicPr>
            <p:cNvPr id="7" name="Picture 6" descr="WEPHA014f6.pdf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79268" y="3806957"/>
              <a:ext cx="2948671" cy="1709282"/>
            </a:xfrm>
            <a:prstGeom prst="rect">
              <a:avLst/>
            </a:prstGeom>
          </p:spPr>
        </p:pic>
      </p:grpSp>
      <p:pic>
        <p:nvPicPr>
          <p:cNvPr id="10" name="Picture 9" descr="20150313_dogleg_transmission.png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34" b="66262"/>
          <a:stretch/>
        </p:blipFill>
        <p:spPr>
          <a:xfrm>
            <a:off x="3359503" y="1229957"/>
            <a:ext cx="5736835" cy="173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21742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 smtClean="0"/>
              <a:t>A hot spot on the Dogleg</a:t>
            </a:r>
            <a:endParaRPr lang="en-US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27160" y="702439"/>
            <a:ext cx="8432226" cy="199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Calibri" pitchFamily="34" charset="0"/>
              </a:rPr>
              <a:t>Initially: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breakdown distribution inside structure as expected  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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 </a:t>
            </a: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00FF"/>
                </a:solidFill>
                <a:latin typeface="Calibri" pitchFamily="34" charset="0"/>
              </a:rPr>
              <a:t>Later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: breakdowns mostly detected at beginning of structure</a:t>
            </a:r>
            <a:r>
              <a:rPr lang="en-US" sz="2400" dirty="0">
                <a:solidFill>
                  <a:srgbClr val="00187E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  <a:sym typeface="Wingdings"/>
              </a:rPr>
              <a:t></a:t>
            </a:r>
            <a:endParaRPr lang="en-US" sz="2400" dirty="0" smtClean="0">
              <a:solidFill>
                <a:srgbClr val="FF0000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=&gt; </a:t>
            </a: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hot spot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for breakdowns had developed there</a:t>
            </a: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structure unusable </a:t>
            </a:r>
            <a:r>
              <a:rPr lang="en-US" sz="2400" dirty="0" smtClean="0">
                <a:solidFill>
                  <a:srgbClr val="00187E"/>
                </a:solidFill>
                <a:latin typeface="Calibri" pitchFamily="34" charset="0"/>
              </a:rPr>
              <a:t>for beam-loading experiment =&gt; changed</a:t>
            </a:r>
            <a:endParaRPr lang="en-US" sz="2400" dirty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rgbClr val="00187E"/>
              </a:solidFill>
              <a:latin typeface="Calibri" pitchFamily="34" charset="0"/>
            </a:endParaRPr>
          </a:p>
          <a:p>
            <a:pPr marL="168275" indent="-168275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 smtClean="0">
              <a:solidFill>
                <a:srgbClr val="008000"/>
              </a:solidFill>
              <a:latin typeface="Calibri" pitchFamily="34" charset="0"/>
            </a:endParaRPr>
          </a:p>
        </p:txBody>
      </p:sp>
      <p:pic>
        <p:nvPicPr>
          <p:cNvPr id="10" name="Content Placeholder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7" t="53385" r="9198" b="4146"/>
          <a:stretch/>
        </p:blipFill>
        <p:spPr>
          <a:xfrm>
            <a:off x="692874" y="2553337"/>
            <a:ext cx="7690849" cy="2143572"/>
          </a:xfrm>
          <a:prstGeom prst="rect">
            <a:avLst/>
          </a:prstGeom>
        </p:spPr>
      </p:pic>
      <p:pic>
        <p:nvPicPr>
          <p:cNvPr id="11" name="Content Placeholder 3" descr="hist_td_apr15_2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91" t="53301" r="8498" b="3684"/>
          <a:stretch/>
        </p:blipFill>
        <p:spPr>
          <a:xfrm>
            <a:off x="573740" y="4478159"/>
            <a:ext cx="7874001" cy="209177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903038" y="3244334"/>
            <a:ext cx="136447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400" dirty="0" err="1"/>
              <a:t>Aug</a:t>
            </a:r>
            <a:r>
              <a:rPr lang="fi-FI" sz="2400" dirty="0"/>
              <a:t> 2014</a:t>
            </a:r>
            <a:endParaRPr lang="en-US" sz="2400" dirty="0"/>
          </a:p>
        </p:txBody>
      </p:sp>
      <p:sp>
        <p:nvSpPr>
          <p:cNvPr id="12" name="Rectangle 11"/>
          <p:cNvSpPr/>
          <p:nvPr/>
        </p:nvSpPr>
        <p:spPr>
          <a:xfrm>
            <a:off x="1903038" y="5156063"/>
            <a:ext cx="132530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400" dirty="0" err="1"/>
              <a:t>Apr</a:t>
            </a:r>
            <a:r>
              <a:rPr lang="fi-FI" sz="2400" dirty="0"/>
              <a:t> 2015 </a:t>
            </a:r>
            <a:endParaRPr lang="en-US" sz="2400" dirty="0"/>
          </a:p>
        </p:txBody>
      </p:sp>
      <p:cxnSp>
        <p:nvCxnSpPr>
          <p:cNvPr id="14" name="Straight Arrow Connector 13"/>
          <p:cNvCxnSpPr/>
          <p:nvPr/>
        </p:nvCxnSpPr>
        <p:spPr bwMode="auto">
          <a:xfrm>
            <a:off x="3574458" y="4805510"/>
            <a:ext cx="3495898" cy="0"/>
          </a:xfrm>
          <a:prstGeom prst="straightConnector1">
            <a:avLst/>
          </a:prstGeom>
          <a:ln w="50800">
            <a:solidFill>
              <a:srgbClr val="FF0000"/>
            </a:solidFill>
            <a:tailEnd type="stealth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953962" y="4807384"/>
            <a:ext cx="31691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i-FI" sz="2400" dirty="0" smtClean="0"/>
              <a:t>position </a:t>
            </a:r>
            <a:r>
              <a:rPr lang="fi-FI" sz="2400" dirty="0" err="1" smtClean="0"/>
              <a:t>along</a:t>
            </a:r>
            <a:r>
              <a:rPr lang="fi-FI" sz="2400" dirty="0" smtClean="0"/>
              <a:t> </a:t>
            </a:r>
            <a:r>
              <a:rPr lang="fi-FI" sz="2400" dirty="0" err="1" smtClean="0"/>
              <a:t>structure</a:t>
            </a:r>
            <a:endParaRPr 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656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2015 History (cont.)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T24 structure was changed in </a:t>
            </a:r>
            <a:r>
              <a:rPr lang="en-US" dirty="0"/>
              <a:t>shadow of the access system change in </a:t>
            </a:r>
            <a:r>
              <a:rPr lang="en-US" dirty="0" smtClean="0"/>
              <a:t>May against a TD26CC that had been previously in CTF2</a:t>
            </a:r>
          </a:p>
          <a:p>
            <a:r>
              <a:rPr lang="en-US" dirty="0" smtClean="0"/>
              <a:t>pulse compressor </a:t>
            </a:r>
            <a:r>
              <a:rPr lang="en-US" dirty="0"/>
              <a:t>breaking down, backlash </a:t>
            </a:r>
            <a:r>
              <a:rPr lang="en-US" dirty="0" smtClean="0"/>
              <a:t>=&gt; </a:t>
            </a:r>
            <a:r>
              <a:rPr lang="en-US" dirty="0" smtClean="0"/>
              <a:t>taken out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=</a:t>
            </a:r>
            <a:r>
              <a:rPr lang="en-US" dirty="0" smtClean="0"/>
              <a:t>&gt; limited in RF </a:t>
            </a:r>
            <a:r>
              <a:rPr lang="en-US" dirty="0" smtClean="0"/>
              <a:t>power</a:t>
            </a:r>
          </a:p>
          <a:p>
            <a:r>
              <a:rPr lang="en-US" dirty="0"/>
              <a:t>June: </a:t>
            </a:r>
            <a:r>
              <a:rPr lang="en-US" dirty="0">
                <a:solidFill>
                  <a:srgbClr val="FF0000"/>
                </a:solidFill>
              </a:rPr>
              <a:t>Realignment</a:t>
            </a:r>
            <a:r>
              <a:rPr lang="en-US" dirty="0"/>
              <a:t> of the 8mm-diameter </a:t>
            </a:r>
            <a:r>
              <a:rPr lang="en-US" dirty="0">
                <a:solidFill>
                  <a:srgbClr val="FF0000"/>
                </a:solidFill>
              </a:rPr>
              <a:t>collimator</a:t>
            </a:r>
            <a:r>
              <a:rPr lang="en-US" dirty="0"/>
              <a:t> (2mm off</a:t>
            </a:r>
            <a:r>
              <a:rPr lang="en-US" dirty="0" smtClean="0"/>
              <a:t>)</a:t>
            </a:r>
          </a:p>
          <a:p>
            <a:r>
              <a:rPr lang="en-US" dirty="0" smtClean="0"/>
              <a:t>several </a:t>
            </a:r>
            <a:r>
              <a:rPr lang="en-US" dirty="0" smtClean="0"/>
              <a:t>unavailability periods with</a:t>
            </a:r>
          </a:p>
          <a:p>
            <a:pPr lvl="1"/>
            <a:r>
              <a:rPr lang="en-US" dirty="0" smtClean="0"/>
              <a:t>Xbox klystron solenoid power supplies</a:t>
            </a:r>
          </a:p>
          <a:p>
            <a:pPr lvl="1"/>
            <a:r>
              <a:rPr lang="en-US" dirty="0" smtClean="0"/>
              <a:t>drive beam gun</a:t>
            </a:r>
          </a:p>
          <a:p>
            <a:pPr lvl="1"/>
            <a:r>
              <a:rPr lang="en-US" dirty="0" smtClean="0"/>
              <a:t>pulse compressor </a:t>
            </a:r>
            <a:r>
              <a:rPr lang="en-US" dirty="0" smtClean="0"/>
              <a:t>installation (6</a:t>
            </a:r>
            <a:r>
              <a:rPr lang="en-US" dirty="0"/>
              <a:t>-12 </a:t>
            </a:r>
            <a:r>
              <a:rPr lang="en-US" dirty="0" smtClean="0"/>
              <a:t>August)</a:t>
            </a:r>
            <a:endParaRPr lang="en-US" dirty="0" smtClean="0"/>
          </a:p>
          <a:p>
            <a:pPr lvl="1"/>
            <a:r>
              <a:rPr lang="en-US" dirty="0" smtClean="0"/>
              <a:t>drive beam priorities for other users</a:t>
            </a:r>
          </a:p>
          <a:p>
            <a:r>
              <a:rPr lang="en-US" dirty="0" smtClean="0"/>
              <a:t>restarted </a:t>
            </a:r>
            <a:r>
              <a:rPr lang="en-US" dirty="0" smtClean="0"/>
              <a:t>drive beam RF for dogleg </a:t>
            </a:r>
            <a:r>
              <a:rPr lang="en-US" dirty="0" smtClean="0"/>
              <a:t>on 14 Oct., RF setup completed but no beam due to dogleg line magnet problem</a:t>
            </a:r>
          </a:p>
          <a:p>
            <a:r>
              <a:rPr lang="en-US" dirty="0" smtClean="0"/>
              <a:t>finally restarted on 25/26 Nov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8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51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2015_dogleg_quadscan_H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48" r="51772"/>
          <a:stretch/>
        </p:blipFill>
        <p:spPr>
          <a:xfrm>
            <a:off x="2902753" y="1048624"/>
            <a:ext cx="3058259" cy="5486400"/>
          </a:xfrm>
          <a:prstGeom prst="rect">
            <a:avLst/>
          </a:prstGeom>
        </p:spPr>
      </p:pic>
      <p:pic>
        <p:nvPicPr>
          <p:cNvPr id="9" name="Picture 8" descr="2015_dogleg_quadscan_V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9" r="7690"/>
          <a:stretch/>
        </p:blipFill>
        <p:spPr>
          <a:xfrm>
            <a:off x="5962640" y="1048624"/>
            <a:ext cx="3058260" cy="548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 scans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Dogleg optics initially </a:t>
            </a:r>
            <a:r>
              <a:rPr lang="en-US" dirty="0" err="1" smtClean="0"/>
              <a:t>rematched</a:t>
            </a:r>
            <a:r>
              <a:rPr lang="en-US" dirty="0" smtClean="0"/>
              <a:t> based on quad scans in girder </a:t>
            </a:r>
            <a:r>
              <a:rPr lang="en-US" dirty="0" smtClean="0"/>
              <a:t>10</a:t>
            </a:r>
          </a:p>
          <a:p>
            <a:r>
              <a:rPr lang="en-US" dirty="0" smtClean="0"/>
              <a:t>followed by</a:t>
            </a:r>
            <a:br>
              <a:rPr lang="en-US" dirty="0" smtClean="0"/>
            </a:br>
            <a:r>
              <a:rPr lang="en-US" dirty="0" smtClean="0"/>
              <a:t>empirical</a:t>
            </a:r>
            <a:br>
              <a:rPr lang="en-US" dirty="0" smtClean="0"/>
            </a:br>
            <a:r>
              <a:rPr lang="en-US" dirty="0" err="1" smtClean="0"/>
              <a:t>optimisation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C0866C-8553-4641-A1FF-26507112D266}" type="slidenum">
              <a:rPr lang="en-US" smtClean="0"/>
              <a:t>9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Frank Tecker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Beam Loading Dog-leg experiment status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1551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19908</TotalTime>
  <Words>1060</Words>
  <Application>Microsoft Macintosh PowerPoint</Application>
  <PresentationFormat>On-screen Show (4:3)</PresentationFormat>
  <Paragraphs>327</Paragraphs>
  <Slides>24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1_Office Theme</vt:lpstr>
      <vt:lpstr>Beam Loading Dog-leg experiment status</vt:lpstr>
      <vt:lpstr>PowerPoint Presentation</vt:lpstr>
      <vt:lpstr>Measurement goals</vt:lpstr>
      <vt:lpstr>2014 Measurement Analysis</vt:lpstr>
      <vt:lpstr>Interlock vs Cell position</vt:lpstr>
      <vt:lpstr>Running March-April</vt:lpstr>
      <vt:lpstr>A hot spot on the Dogleg</vt:lpstr>
      <vt:lpstr>2015 History (cont.)</vt:lpstr>
      <vt:lpstr>Quad scans</vt:lpstr>
      <vt:lpstr>Beam Setup - Transmission</vt:lpstr>
      <vt:lpstr>Dispersion</vt:lpstr>
      <vt:lpstr>Empirical optics setup</vt:lpstr>
      <vt:lpstr>Beam Phase + Energy profile</vt:lpstr>
      <vt:lpstr>Loaded RF pulse</vt:lpstr>
      <vt:lpstr>Vacuum behaviour</vt:lpstr>
      <vt:lpstr>Full history of the TD26CC-N1 structure</vt:lpstr>
      <vt:lpstr>BD position in TD26CC-N1 structure</vt:lpstr>
      <vt:lpstr>2016 initial plans</vt:lpstr>
      <vt:lpstr>Summary</vt:lpstr>
      <vt:lpstr>Acknowledgements</vt:lpstr>
      <vt:lpstr>Spare slides</vt:lpstr>
      <vt:lpstr>2015 running overview</vt:lpstr>
      <vt:lpstr>Interlock history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TECKER</dc:creator>
  <cp:lastModifiedBy>Frank TECKER</cp:lastModifiedBy>
  <cp:revision>170</cp:revision>
  <dcterms:created xsi:type="dcterms:W3CDTF">2012-02-06T14:35:16Z</dcterms:created>
  <dcterms:modified xsi:type="dcterms:W3CDTF">2016-01-18T11:08:47Z</dcterms:modified>
</cp:coreProperties>
</file>