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355" r:id="rId3"/>
    <p:sldId id="373" r:id="rId4"/>
    <p:sldId id="376" r:id="rId5"/>
    <p:sldId id="374" r:id="rId6"/>
    <p:sldId id="377" r:id="rId7"/>
    <p:sldId id="375" r:id="rId8"/>
    <p:sldId id="354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05" autoAdjust="0"/>
    <p:restoredTop sz="97043" autoAdjust="0"/>
  </p:normalViewPr>
  <p:slideViewPr>
    <p:cSldViewPr snapToGrid="0" snapToObjects="1">
      <p:cViewPr>
        <p:scale>
          <a:sx n="100" d="100"/>
          <a:sy n="100" d="100"/>
        </p:scale>
        <p:origin x="-440" y="-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8791CF-530B-5E4B-A7E6-B79266E8A5ED}" type="datetimeFigureOut">
              <a:rPr lang="en-US" smtClean="0"/>
              <a:t>19/01/16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742751-AA39-E848-A738-6BFA53506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613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BC3528-D63A-0446-AEBA-067978A4DD45}" type="datetimeFigureOut">
              <a:rPr lang="en-US" smtClean="0"/>
              <a:t>19/01/16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83BDC9-EF9A-4A46-99C1-7387A1152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0282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January 19, 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413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January 19, 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445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January 19, 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289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January 19, 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427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January 19, 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352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January 19, 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720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January 19,  2016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806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January 19, 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924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January 19,  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27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January 19, 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19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January 19, 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551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5561" y="29967"/>
            <a:ext cx="7410748" cy="7273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71098"/>
            <a:ext cx="2895600" cy="2319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00FF"/>
                </a:solidFill>
              </a:defRPr>
            </a:lvl1pPr>
          </a:lstStyle>
          <a:p>
            <a:r>
              <a:rPr lang="en-US" smtClean="0"/>
              <a:t>January 19, 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59447"/>
            <a:ext cx="2133600" cy="2319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00FF"/>
                </a:solidFill>
              </a:defRPr>
            </a:lvl1pPr>
          </a:lstStyle>
          <a:p>
            <a:fld id="{B74E05AD-D4DE-4948-AFDE-F7D48A720640}" type="slidenum">
              <a:rPr lang="en-US" smtClean="0"/>
              <a:pPr/>
              <a:t>‹#›</a:t>
            </a:fld>
            <a:r>
              <a:rPr lang="en-US" smtClean="0"/>
              <a:t>/15</a:t>
            </a:r>
            <a:endParaRPr lang="en-US" dirty="0"/>
          </a:p>
        </p:txBody>
      </p:sp>
      <p:pic>
        <p:nvPicPr>
          <p:cNvPr id="9" name="Picture 8" descr="CLIC-Logo-Color-72.png"/>
          <p:cNvPicPr>
            <a:picLocks noChangeAspect="1"/>
          </p:cNvPicPr>
          <p:nvPr userDrawn="1"/>
        </p:nvPicPr>
        <p:blipFill rotWithShape="1">
          <a:blip r:embed="rId13"/>
          <a:srcRect/>
          <a:stretch/>
        </p:blipFill>
        <p:spPr>
          <a:xfrm>
            <a:off x="3600504" y="2458336"/>
            <a:ext cx="1922599" cy="1934046"/>
          </a:xfrm>
          <a:prstGeom prst="rect">
            <a:avLst/>
          </a:prstGeom>
        </p:spPr>
      </p:pic>
      <p:pic>
        <p:nvPicPr>
          <p:cNvPr id="10" name="Picture 9" descr="CLIC-Logo-Color-72.png"/>
          <p:cNvPicPr>
            <a:picLocks noChangeAspect="1"/>
          </p:cNvPicPr>
          <p:nvPr userDrawn="1"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01177" y="0"/>
            <a:ext cx="742823" cy="747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590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0000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572676/" TargetMode="External"/><Relationship Id="rId4" Type="http://schemas.openxmlformats.org/officeDocument/2006/relationships/hyperlink" Target="http://proloff.web.cern.ch/proloff/clichiggspaper/" TargetMode="External"/><Relationship Id="rId5" Type="http://schemas.openxmlformats.org/officeDocument/2006/relationships/hyperlink" Target="http://esicking.web.cern.ch/esicking/ClicStagingBaseline/" TargetMode="External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ds.cern.ch/record/2104268?ln=en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Kate.Ross@cern.ch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spreadsheets/d/1E2xYYSGNMxPLO4NLvTYXmBvSy9fGx0MomVDEWmcC1pU/edit?usp=sharing" TargetMode="External"/><Relationship Id="rId4" Type="http://schemas.openxmlformats.org/officeDocument/2006/relationships/hyperlink" Target="mailto:Kate.Ross@cern.ch" TargetMode="External"/><Relationship Id="rId5" Type="http://schemas.openxmlformats.org/officeDocument/2006/relationships/hyperlink" Target="http://doodle.com/poll/wdz3vkahu862bptq" TargetMode="External"/><Relationship Id="rId6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5687"/>
            <a:ext cx="7400937" cy="704413"/>
          </a:xfrm>
        </p:spPr>
        <p:txBody>
          <a:bodyPr>
            <a:normAutofit/>
          </a:bodyPr>
          <a:lstStyle/>
          <a:p>
            <a:r>
              <a:rPr lang="en-US" sz="3600" dirty="0" err="1" smtClean="0"/>
              <a:t>CLICdp</a:t>
            </a:r>
            <a:r>
              <a:rPr lang="en-US" sz="3600" dirty="0" smtClean="0"/>
              <a:t> welcome and news</a:t>
            </a:r>
            <a:endParaRPr lang="en-US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500" y="6108701"/>
            <a:ext cx="9029700" cy="774699"/>
          </a:xfrm>
        </p:spPr>
        <p:txBody>
          <a:bodyPr>
            <a:normAutofit/>
          </a:bodyPr>
          <a:lstStyle/>
          <a:p>
            <a:r>
              <a:rPr lang="en-US" sz="1800" dirty="0" smtClean="0"/>
              <a:t>Lucie Linssen, CERN</a:t>
            </a:r>
          </a:p>
          <a:p>
            <a:r>
              <a:rPr lang="en-US" sz="1800" dirty="0" smtClean="0"/>
              <a:t>CLIC workshop 2016, January 19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2016</a:t>
            </a:r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1</a:t>
            </a:fld>
            <a:endParaRPr lang="en-US" dirty="0"/>
          </a:p>
        </p:txBody>
      </p:sp>
      <p:pic>
        <p:nvPicPr>
          <p:cNvPr id="9" name="Picture 8" descr="Screen Shot 2015-11-11 at 09.30.0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600" y="852893"/>
            <a:ext cx="7391400" cy="5243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0229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1" y="29967"/>
            <a:ext cx="7153308" cy="71728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CLIC detector and physics (</a:t>
            </a:r>
            <a:r>
              <a:rPr lang="en-US" sz="3600" dirty="0" err="1" smtClean="0"/>
              <a:t>CLICdp</a:t>
            </a:r>
            <a:r>
              <a:rPr lang="en-US" sz="3600" dirty="0" smtClean="0"/>
              <a:t>)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January 19, 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619996" y="900556"/>
            <a:ext cx="42755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27 </a:t>
            </a:r>
            <a:r>
              <a:rPr lang="en-US" b="1" dirty="0">
                <a:solidFill>
                  <a:srgbClr val="0000FF"/>
                </a:solidFill>
              </a:rPr>
              <a:t>institutes </a:t>
            </a:r>
            <a:r>
              <a:rPr lang="en-US" dirty="0">
                <a:solidFill>
                  <a:srgbClr val="0000FF"/>
                </a:solidFill>
              </a:rPr>
              <a:t>from</a:t>
            </a:r>
            <a:r>
              <a:rPr lang="en-US" b="1" dirty="0">
                <a:solidFill>
                  <a:srgbClr val="0000FF"/>
                </a:solidFill>
              </a:rPr>
              <a:t> 17 </a:t>
            </a:r>
            <a:r>
              <a:rPr lang="en-US" b="1" dirty="0" smtClean="0">
                <a:solidFill>
                  <a:srgbClr val="0000FF"/>
                </a:solidFill>
              </a:rPr>
              <a:t>countries</a:t>
            </a:r>
          </a:p>
          <a:p>
            <a:pPr algn="ctr"/>
            <a:endParaRPr lang="en-US" sz="1600" dirty="0" smtClean="0">
              <a:solidFill>
                <a:srgbClr val="0000FF"/>
              </a:solidFill>
            </a:endParaRPr>
          </a:p>
          <a:p>
            <a:pPr algn="ctr"/>
            <a:r>
              <a:rPr lang="en-US" sz="2000" b="1" dirty="0" smtClean="0">
                <a:solidFill>
                  <a:srgbClr val="FF6600"/>
                </a:solidFill>
              </a:rPr>
              <a:t>http</a:t>
            </a:r>
            <a:r>
              <a:rPr lang="en-US" sz="2000" b="1" dirty="0">
                <a:solidFill>
                  <a:srgbClr val="FF6600"/>
                </a:solidFill>
              </a:rPr>
              <a:t>://</a:t>
            </a:r>
            <a:r>
              <a:rPr lang="en-US" sz="2000" b="1" dirty="0" err="1">
                <a:solidFill>
                  <a:srgbClr val="FF6600"/>
                </a:solidFill>
              </a:rPr>
              <a:t>clicdp.web.cern.ch</a:t>
            </a:r>
            <a:r>
              <a:rPr lang="en-US" sz="2000" b="1" dirty="0">
                <a:solidFill>
                  <a:srgbClr val="FF6600"/>
                </a:solidFill>
              </a:rPr>
              <a:t>/</a:t>
            </a:r>
            <a:endParaRPr lang="en-US" sz="2000" b="1" dirty="0" smtClean="0">
              <a:solidFill>
                <a:srgbClr val="FF6600"/>
              </a:solidFill>
            </a:endParaRPr>
          </a:p>
        </p:txBody>
      </p:sp>
      <p:pic>
        <p:nvPicPr>
          <p:cNvPr id="11" name="Picture 10" descr="CLIC-Logo-Color-72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983" t="14014" r="14270" b="13812"/>
          <a:stretch/>
        </p:blipFill>
        <p:spPr>
          <a:xfrm>
            <a:off x="8401177" y="0"/>
            <a:ext cx="742823" cy="747246"/>
          </a:xfrm>
          <a:prstGeom prst="rect">
            <a:avLst/>
          </a:prstGeom>
        </p:spPr>
      </p:pic>
      <p:pic>
        <p:nvPicPr>
          <p:cNvPr id="8" name="Picture 7" descr="Screen Shot 2016-01-05 at 12.43.2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24185"/>
            <a:ext cx="4362968" cy="5999081"/>
          </a:xfrm>
          <a:prstGeom prst="rect">
            <a:avLst/>
          </a:prstGeom>
        </p:spPr>
      </p:pic>
      <p:pic>
        <p:nvPicPr>
          <p:cNvPr id="9" name="Picture 8" descr="CLICdp-member-institutes-map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6900" y="3338552"/>
            <a:ext cx="4648200" cy="2915052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2019300" y="4229100"/>
            <a:ext cx="127000" cy="114300"/>
          </a:xfrm>
          <a:prstGeom prst="ellipse">
            <a:avLst/>
          </a:prstGeom>
          <a:solidFill>
            <a:srgbClr val="FF66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635500" y="2260600"/>
            <a:ext cx="127000" cy="114300"/>
          </a:xfrm>
          <a:prstGeom prst="ellipse">
            <a:avLst/>
          </a:prstGeom>
          <a:solidFill>
            <a:srgbClr val="FF66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813300" y="2120900"/>
            <a:ext cx="3668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JINR </a:t>
            </a:r>
            <a:r>
              <a:rPr lang="en-US" dirty="0" err="1" smtClean="0"/>
              <a:t>Dubna</a:t>
            </a:r>
            <a:r>
              <a:rPr lang="en-US" dirty="0" smtClean="0"/>
              <a:t> joined in December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37983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“collaboration-wide” documents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January 19, 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52161" y="952500"/>
            <a:ext cx="8572617" cy="5632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As part of the </a:t>
            </a:r>
            <a:r>
              <a:rPr lang="en-US" dirty="0" err="1" smtClean="0"/>
              <a:t>CLICdp</a:t>
            </a:r>
            <a:r>
              <a:rPr lang="en-US" dirty="0" smtClean="0"/>
              <a:t> efforts to prepare for the next European Strategy Update,</a:t>
            </a:r>
          </a:p>
          <a:p>
            <a:r>
              <a:rPr lang="en-US" dirty="0" smtClean="0"/>
              <a:t>There are </a:t>
            </a:r>
            <a:r>
              <a:rPr lang="en-US" b="1" dirty="0" smtClean="0"/>
              <a:t>currently three “collaboration-wide” documents that are </a:t>
            </a:r>
            <a:r>
              <a:rPr lang="en-US" b="1" u="sng" dirty="0" smtClean="0"/>
              <a:t>nearing completion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i="1" dirty="0" smtClean="0">
                <a:solidFill>
                  <a:srgbClr val="FF0000"/>
                </a:solidFill>
              </a:rPr>
              <a:t>Your comments on </a:t>
            </a:r>
            <a:r>
              <a:rPr lang="en-US" i="1" dirty="0" smtClean="0">
                <a:solidFill>
                  <a:srgbClr val="FF0000"/>
                </a:solidFill>
              </a:rPr>
              <a:t>these </a:t>
            </a:r>
            <a:r>
              <a:rPr lang="en-US" i="1" dirty="0" smtClean="0">
                <a:solidFill>
                  <a:srgbClr val="FF0000"/>
                </a:solidFill>
              </a:rPr>
              <a:t>documents are most welcome!</a:t>
            </a:r>
          </a:p>
          <a:p>
            <a:endParaRPr lang="en-US" i="1" dirty="0">
              <a:solidFill>
                <a:srgbClr val="FF0000"/>
              </a:solidFill>
            </a:endParaRPr>
          </a:p>
          <a:p>
            <a:r>
              <a:rPr lang="en-US" dirty="0"/>
              <a:t>CLICdp-Draft-2015-</a:t>
            </a:r>
            <a:r>
              <a:rPr lang="en-US" dirty="0" smtClean="0"/>
              <a:t>019, draft </a:t>
            </a:r>
            <a:r>
              <a:rPr lang="en-US" b="1" u="sng" dirty="0" smtClean="0"/>
              <a:t>Note</a:t>
            </a:r>
            <a:r>
              <a:rPr lang="en-US" b="1" dirty="0" smtClean="0"/>
              <a:t> on the new detector model</a:t>
            </a:r>
            <a:r>
              <a:rPr lang="en-US" dirty="0" smtClean="0"/>
              <a:t>:</a:t>
            </a:r>
          </a:p>
          <a:p>
            <a:r>
              <a:rPr lang="en-US" dirty="0">
                <a:hlinkClick r:id="rId2"/>
              </a:rPr>
              <a:t>https://cds.cern.ch/record/2104268?ln=</a:t>
            </a:r>
            <a:r>
              <a:rPr lang="en-US" dirty="0" smtClean="0">
                <a:hlinkClick r:id="rId2"/>
              </a:rPr>
              <a:t>en</a:t>
            </a:r>
            <a:r>
              <a:rPr lang="en-US" dirty="0" smtClean="0"/>
              <a:t> </a:t>
            </a:r>
          </a:p>
          <a:p>
            <a:r>
              <a:rPr lang="en-US" dirty="0" smtClean="0"/>
              <a:t>(or </a:t>
            </a:r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://edms.cern.ch/document/1572676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)</a:t>
            </a:r>
          </a:p>
          <a:p>
            <a:pPr marL="285750" indent="-285750">
              <a:buFont typeface="Symbol" charset="0"/>
              <a:buChar char=""/>
            </a:pPr>
            <a:r>
              <a:rPr lang="en-US" dirty="0" smtClean="0"/>
              <a:t>Comments to </a:t>
            </a:r>
            <a:r>
              <a:rPr lang="en-US" dirty="0" err="1" smtClean="0"/>
              <a:t>Konrad</a:t>
            </a:r>
            <a:r>
              <a:rPr lang="en-US" dirty="0" smtClean="0"/>
              <a:t> </a:t>
            </a:r>
            <a:r>
              <a:rPr lang="en-US" dirty="0" err="1" smtClean="0"/>
              <a:t>Elsener</a:t>
            </a:r>
            <a:r>
              <a:rPr lang="en-US" dirty="0" smtClean="0"/>
              <a:t> (see also talk 19/1)</a:t>
            </a:r>
          </a:p>
          <a:p>
            <a:pPr marL="285750" indent="-285750">
              <a:buFont typeface="Symbol" charset="0"/>
              <a:buChar char=""/>
            </a:pPr>
            <a:endParaRPr lang="en-US" dirty="0" smtClean="0"/>
          </a:p>
          <a:p>
            <a:r>
              <a:rPr lang="en-US" dirty="0" smtClean="0"/>
              <a:t>The </a:t>
            </a:r>
            <a:r>
              <a:rPr lang="en-US" b="1" dirty="0" smtClean="0"/>
              <a:t>CLIC Higgs paper </a:t>
            </a:r>
            <a:r>
              <a:rPr lang="en-US" dirty="0" smtClean="0"/>
              <a:t>=&gt; </a:t>
            </a:r>
            <a:r>
              <a:rPr lang="en-US" dirty="0" smtClean="0"/>
              <a:t>EPJC publication draft</a:t>
            </a:r>
          </a:p>
          <a:p>
            <a:r>
              <a:rPr lang="en-US" dirty="0" smtClean="0"/>
              <a:t>Soon after the workshop an updated version will appear here: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</a:t>
            </a:r>
            <a:r>
              <a:rPr lang="en-US" dirty="0">
                <a:hlinkClick r:id="rId4"/>
              </a:rPr>
              <a:t>://proloff.web.cern.ch/proloff/clichiggspaper</a:t>
            </a:r>
            <a:r>
              <a:rPr lang="en-US" dirty="0" smtClean="0">
                <a:hlinkClick r:id="rId4"/>
              </a:rPr>
              <a:t>/</a:t>
            </a:r>
            <a:endParaRPr lang="en-US" dirty="0" smtClean="0"/>
          </a:p>
          <a:p>
            <a:pPr marL="285750" indent="-285750">
              <a:buFont typeface="Symbol" charset="0"/>
              <a:buChar char=""/>
            </a:pPr>
            <a:r>
              <a:rPr lang="en-US" dirty="0" smtClean="0"/>
              <a:t>Comments to Philipp </a:t>
            </a:r>
            <a:r>
              <a:rPr lang="en-US" dirty="0" err="1" smtClean="0"/>
              <a:t>Roloff</a:t>
            </a:r>
            <a:r>
              <a:rPr lang="en-US" dirty="0" smtClean="0"/>
              <a:t> (see also talk on 20/1)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</a:t>
            </a:r>
            <a:r>
              <a:rPr lang="en-US" b="1" dirty="0" smtClean="0"/>
              <a:t>CLIC staging baseline paper </a:t>
            </a:r>
            <a:r>
              <a:rPr lang="en-US" dirty="0" smtClean="0"/>
              <a:t>=&gt; paper draft (for </a:t>
            </a:r>
            <a:r>
              <a:rPr lang="en-US" dirty="0" err="1" smtClean="0"/>
              <a:t>arXiv</a:t>
            </a:r>
            <a:r>
              <a:rPr lang="en-US" dirty="0" smtClean="0"/>
              <a:t>)</a:t>
            </a:r>
          </a:p>
          <a:p>
            <a:r>
              <a:rPr lang="en-US" dirty="0">
                <a:hlinkClick r:id="rId5"/>
              </a:rPr>
              <a:t>http://esicking.web.cern.ch/esicking/ClicStagingBaseline</a:t>
            </a:r>
            <a:r>
              <a:rPr lang="en-US" dirty="0" smtClean="0">
                <a:hlinkClick r:id="rId5"/>
              </a:rPr>
              <a:t>/</a:t>
            </a:r>
            <a:endParaRPr lang="en-US" dirty="0" smtClean="0"/>
          </a:p>
          <a:p>
            <a:pPr marL="285750" indent="-285750">
              <a:buFont typeface="Symbol" charset="0"/>
              <a:buChar char=""/>
            </a:pPr>
            <a:r>
              <a:rPr lang="en-US" dirty="0" smtClean="0"/>
              <a:t>Comments to Eva </a:t>
            </a:r>
            <a:r>
              <a:rPr lang="en-US" dirty="0" err="1" smtClean="0"/>
              <a:t>Sicking</a:t>
            </a:r>
            <a:r>
              <a:rPr lang="en-US" dirty="0" smtClean="0"/>
              <a:t> </a:t>
            </a:r>
            <a:r>
              <a:rPr lang="en-US" dirty="0"/>
              <a:t>(see also talk </a:t>
            </a:r>
            <a:r>
              <a:rPr lang="en-US" dirty="0" smtClean="0"/>
              <a:t>22/</a:t>
            </a:r>
            <a:r>
              <a:rPr lang="en-US" dirty="0"/>
              <a:t>1)</a:t>
            </a:r>
          </a:p>
          <a:p>
            <a:pPr marL="285750" indent="-285750">
              <a:buFont typeface="Symbol" charset="0"/>
              <a:buChar char=""/>
            </a:pPr>
            <a:endParaRPr lang="en-US" dirty="0" smtClean="0"/>
          </a:p>
        </p:txBody>
      </p:sp>
      <p:pic>
        <p:nvPicPr>
          <p:cNvPr id="7" name="Picture 6" descr="Screen Shot 2016-01-18 at 23.53.47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8792" y="2171700"/>
            <a:ext cx="1386908" cy="1524000"/>
          </a:xfrm>
          <a:prstGeom prst="rect">
            <a:avLst/>
          </a:prstGeom>
        </p:spPr>
      </p:pic>
      <p:pic>
        <p:nvPicPr>
          <p:cNvPr id="8" name="Picture 7" descr="Screen Shot 2016-01-18 at 23.55.42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4818" y="5232084"/>
            <a:ext cx="1877582" cy="1327363"/>
          </a:xfrm>
          <a:prstGeom prst="rect">
            <a:avLst/>
          </a:prstGeom>
        </p:spPr>
      </p:pic>
      <p:pic>
        <p:nvPicPr>
          <p:cNvPr id="9" name="Picture 8" descr="Screen Shot 2016-01-18 at 23.57.30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9166" y="3771584"/>
            <a:ext cx="1798265" cy="138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3935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Vertex R&amp;D beam </a:t>
            </a:r>
            <a:r>
              <a:rPr lang="en-US" dirty="0" smtClean="0"/>
              <a:t>tests in 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January 19, 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4801" y="1168400"/>
            <a:ext cx="843280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Preliminary </a:t>
            </a:r>
            <a:r>
              <a:rPr lang="en-US" b="1" dirty="0" smtClean="0"/>
              <a:t>beam schedule </a:t>
            </a:r>
            <a:r>
              <a:rPr lang="en-US" b="1" dirty="0" smtClean="0"/>
              <a:t>and first ideas about use of the beam time:</a:t>
            </a:r>
          </a:p>
          <a:p>
            <a:endParaRPr lang="en-US" b="1" dirty="0" smtClean="0"/>
          </a:p>
          <a:p>
            <a:r>
              <a:rPr lang="en-US" b="1" dirty="0" smtClean="0"/>
              <a:t>April </a:t>
            </a:r>
            <a:r>
              <a:rPr lang="en-US" b="1" dirty="0"/>
              <a:t>18 - April 25</a:t>
            </a:r>
            <a:r>
              <a:rPr lang="en-US" dirty="0"/>
              <a:t> (7 days) 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Timepix3 Telescope improvements/commissioning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err="1" smtClean="0"/>
              <a:t>Advacam</a:t>
            </a:r>
            <a:r>
              <a:rPr lang="en-US" sz="1600" dirty="0" smtClean="0"/>
              <a:t> </a:t>
            </a:r>
            <a:r>
              <a:rPr lang="en-US" sz="1600" dirty="0"/>
              <a:t>edgeless Timepix3 </a:t>
            </a:r>
            <a:r>
              <a:rPr lang="en-US" sz="1600" dirty="0" smtClean="0"/>
              <a:t>assemblies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if </a:t>
            </a:r>
            <a:r>
              <a:rPr lang="en-US" sz="1600" dirty="0"/>
              <a:t>available: </a:t>
            </a:r>
            <a:r>
              <a:rPr lang="en-US" sz="1600" dirty="0" err="1"/>
              <a:t>CLICpix</a:t>
            </a:r>
            <a:r>
              <a:rPr lang="en-US" sz="1600" dirty="0"/>
              <a:t> with thin planar sensors</a:t>
            </a:r>
          </a:p>
          <a:p>
            <a:r>
              <a:rPr lang="en-US" b="1" dirty="0"/>
              <a:t>June 22 - June 29 </a:t>
            </a:r>
            <a:r>
              <a:rPr lang="en-US" dirty="0"/>
              <a:t>(7 days)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 smtClean="0"/>
              <a:t>CLICpix</a:t>
            </a:r>
            <a:r>
              <a:rPr lang="en-US" dirty="0" smtClean="0"/>
              <a:t> </a:t>
            </a:r>
            <a:r>
              <a:rPr lang="en-US" dirty="0"/>
              <a:t>with thin planar </a:t>
            </a:r>
            <a:r>
              <a:rPr lang="en-US" dirty="0" smtClean="0"/>
              <a:t>sensors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if available: Cracow </a:t>
            </a:r>
            <a:r>
              <a:rPr lang="en-US" dirty="0"/>
              <a:t>SOI </a:t>
            </a:r>
            <a:r>
              <a:rPr lang="en-US" dirty="0" smtClean="0"/>
              <a:t>chip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possibly: </a:t>
            </a:r>
            <a:r>
              <a:rPr lang="en-US" dirty="0" err="1" smtClean="0"/>
              <a:t>TowerJazz</a:t>
            </a:r>
            <a:r>
              <a:rPr lang="en-US" dirty="0" smtClean="0"/>
              <a:t> </a:t>
            </a:r>
            <a:r>
              <a:rPr lang="en-US" dirty="0"/>
              <a:t>test chips </a:t>
            </a:r>
            <a:r>
              <a:rPr lang="en-US" dirty="0" smtClean="0"/>
              <a:t>(</a:t>
            </a:r>
            <a:r>
              <a:rPr lang="en-US" dirty="0" err="1" smtClean="0"/>
              <a:t>tbc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b="1" dirty="0"/>
              <a:t>August 24 - August 31</a:t>
            </a:r>
            <a:r>
              <a:rPr lang="en-US" dirty="0"/>
              <a:t> (7 days)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CLICpix2 </a:t>
            </a:r>
            <a:r>
              <a:rPr lang="en-US" dirty="0"/>
              <a:t>+ </a:t>
            </a:r>
            <a:r>
              <a:rPr lang="en-US" dirty="0" err="1"/>
              <a:t>Advacam</a:t>
            </a:r>
            <a:r>
              <a:rPr lang="en-US" dirty="0"/>
              <a:t> thin edgeless planar </a:t>
            </a:r>
            <a:r>
              <a:rPr lang="en-US" dirty="0" smtClean="0"/>
              <a:t>sensors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CLICpix2 </a:t>
            </a:r>
            <a:r>
              <a:rPr lang="en-US" dirty="0"/>
              <a:t>+ C3PD HV-</a:t>
            </a:r>
            <a:r>
              <a:rPr lang="en-US" dirty="0" smtClean="0"/>
              <a:t>CMOS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If available: Cracow SOI chip</a:t>
            </a:r>
            <a:endParaRPr lang="en-US" dirty="0"/>
          </a:p>
          <a:p>
            <a:r>
              <a:rPr lang="en-US" b="1" dirty="0"/>
              <a:t>November 9 - November 13</a:t>
            </a:r>
            <a:r>
              <a:rPr lang="en-US" dirty="0"/>
              <a:t> (5 days</a:t>
            </a:r>
            <a:r>
              <a:rPr lang="en-US" dirty="0" smtClean="0"/>
              <a:t>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To be defined later</a:t>
            </a:r>
            <a:endParaRPr lang="en-US" dirty="0"/>
          </a:p>
        </p:txBody>
      </p:sp>
      <p:pic>
        <p:nvPicPr>
          <p:cNvPr id="7" name="Picture 6" descr="Screen Shot 2016-01-19 at 00.34.5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4800" y="2126514"/>
            <a:ext cx="3771900" cy="296828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311900" y="5118100"/>
            <a:ext cx="2479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New Timepix3 telescope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3329567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CLICdp</a:t>
            </a:r>
            <a:r>
              <a:rPr lang="en-US" dirty="0" smtClean="0"/>
              <a:t> at this workshop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January 19, 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672961" y="1498600"/>
            <a:ext cx="5758908" cy="3139321"/>
          </a:xfrm>
          <a:prstGeom prst="rect">
            <a:avLst/>
          </a:prstGeom>
          <a:noFill/>
          <a:ln w="19050" cmpd="sng"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CLIC 2017 workshop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~220 registrants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Of which </a:t>
            </a:r>
            <a:r>
              <a:rPr lang="en-US" b="1" dirty="0" smtClean="0"/>
              <a:t>~70 registrants for physics/detectors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r>
              <a:rPr lang="en-US" dirty="0" smtClean="0"/>
              <a:t>On recommendation of </a:t>
            </a:r>
            <a:r>
              <a:rPr lang="en-US" dirty="0" err="1" smtClean="0"/>
              <a:t>CLICdp</a:t>
            </a:r>
            <a:r>
              <a:rPr lang="en-US" dirty="0" smtClean="0"/>
              <a:t> collaboration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Avoid parallel sessions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=&gt; therefore </a:t>
            </a:r>
            <a:r>
              <a:rPr lang="en-US" b="1" dirty="0" smtClean="0"/>
              <a:t>“topical sessions” =&gt; limited time available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r>
              <a:rPr lang="en-US" dirty="0" smtClean="0"/>
              <a:t>In total: ~50 presentations on </a:t>
            </a:r>
            <a:r>
              <a:rPr lang="en-US" dirty="0" err="1" smtClean="0"/>
              <a:t>physics+detector</a:t>
            </a:r>
            <a:endParaRPr lang="en-US" dirty="0" smtClean="0"/>
          </a:p>
          <a:p>
            <a:endParaRPr lang="en-US" dirty="0"/>
          </a:p>
          <a:p>
            <a:r>
              <a:rPr lang="en-US" b="1" dirty="0" smtClean="0"/>
              <a:t>All </a:t>
            </a:r>
            <a:r>
              <a:rPr lang="en-US" b="1" dirty="0" err="1" smtClean="0"/>
              <a:t>physics+detector</a:t>
            </a:r>
            <a:r>
              <a:rPr lang="en-US" b="1" dirty="0" smtClean="0"/>
              <a:t> presentations in the main auditorium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89100" y="5118100"/>
            <a:ext cx="5765220" cy="646331"/>
          </a:xfrm>
          <a:prstGeom prst="rect">
            <a:avLst/>
          </a:prstGeom>
          <a:noFill/>
          <a:ln w="19050" cmpd="sng"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CLICdp</a:t>
            </a:r>
            <a:r>
              <a:rPr lang="en-US" b="1" dirty="0" smtClean="0"/>
              <a:t> institute board meeting </a:t>
            </a:r>
            <a:r>
              <a:rPr lang="en-US" dirty="0" smtClean="0"/>
              <a:t>(1 representative/institute)</a:t>
            </a:r>
          </a:p>
          <a:p>
            <a:r>
              <a:rPr lang="en-US" dirty="0" smtClean="0"/>
              <a:t>Thursday 21/1 @ 12:30 </a:t>
            </a:r>
            <a:r>
              <a:rPr lang="en-US" dirty="0" err="1" smtClean="0"/>
              <a:t>hrs</a:t>
            </a:r>
            <a:r>
              <a:rPr lang="en-US" dirty="0" smtClean="0"/>
              <a:t> in room 4-S-030</a:t>
            </a:r>
          </a:p>
        </p:txBody>
      </p:sp>
    </p:spTree>
    <p:extLst>
      <p:ext uri="{BB962C8B-B14F-4D97-AF65-F5344CB8AC3E}">
        <p14:creationId xmlns:p14="http://schemas.microsoft.com/office/powerpoint/2010/main" val="26353232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561" y="17267"/>
            <a:ext cx="7410748" cy="727338"/>
          </a:xfrm>
        </p:spPr>
        <p:txBody>
          <a:bodyPr/>
          <a:lstStyle/>
          <a:p>
            <a:r>
              <a:rPr lang="en-US" dirty="0" smtClean="0"/>
              <a:t>Social events =&gt; dinners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January 19, 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85561" y="1625600"/>
            <a:ext cx="4510181" cy="646331"/>
          </a:xfrm>
          <a:prstGeom prst="rect">
            <a:avLst/>
          </a:prstGeom>
          <a:noFill/>
          <a:ln w="19050" cmpd="sng"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Workshop </a:t>
            </a:r>
            <a:r>
              <a:rPr lang="en-US" b="1" dirty="0" smtClean="0"/>
              <a:t>dinner + drink </a:t>
            </a:r>
            <a:r>
              <a:rPr lang="en-US" dirty="0" smtClean="0"/>
              <a:t>(included in the fee)</a:t>
            </a:r>
          </a:p>
          <a:p>
            <a:r>
              <a:rPr lang="en-US" dirty="0" smtClean="0"/>
              <a:t>Wednesday evening, 19 </a:t>
            </a:r>
            <a:r>
              <a:rPr lang="en-US" dirty="0" err="1" smtClean="0"/>
              <a:t>hrs</a:t>
            </a:r>
            <a:r>
              <a:rPr lang="en-US" dirty="0" smtClean="0"/>
              <a:t>, Restaurant #1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85561" y="3238500"/>
            <a:ext cx="6309389" cy="1754327"/>
          </a:xfrm>
          <a:prstGeom prst="rect">
            <a:avLst/>
          </a:prstGeom>
          <a:noFill/>
          <a:ln w="19050" cmpd="sng"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err="1"/>
              <a:t>D</a:t>
            </a:r>
            <a:r>
              <a:rPr lang="en-US" b="1" dirty="0" err="1" smtClean="0"/>
              <a:t>etector&amp;physics</a:t>
            </a:r>
            <a:r>
              <a:rPr lang="en-US" b="1" dirty="0" smtClean="0"/>
              <a:t> dinner </a:t>
            </a:r>
            <a:r>
              <a:rPr lang="en-US" dirty="0" smtClean="0"/>
              <a:t>(everyone welcome)</a:t>
            </a:r>
          </a:p>
          <a:p>
            <a:r>
              <a:rPr lang="en-US" dirty="0" smtClean="0"/>
              <a:t>Thursday evening 21/1, 19:15 </a:t>
            </a:r>
            <a:r>
              <a:rPr lang="en-US" dirty="0" err="1" smtClean="0"/>
              <a:t>hrs</a:t>
            </a:r>
            <a:r>
              <a:rPr lang="en-US" dirty="0" smtClean="0"/>
              <a:t>, Le Coq Rouge, St. </a:t>
            </a:r>
            <a:r>
              <a:rPr lang="en-US" dirty="0" err="1" smtClean="0"/>
              <a:t>Genis</a:t>
            </a:r>
            <a:endParaRPr lang="en-US" dirty="0" smtClean="0"/>
          </a:p>
          <a:p>
            <a:r>
              <a:rPr lang="en-US" dirty="0" smtClean="0"/>
              <a:t>Contribution: 50 Euro including drinks</a:t>
            </a:r>
          </a:p>
          <a:p>
            <a:r>
              <a:rPr lang="en-US" dirty="0" smtClean="0"/>
              <a:t>Transport: private cars + public bus</a:t>
            </a:r>
          </a:p>
          <a:p>
            <a:r>
              <a:rPr lang="en-US" dirty="0" smtClean="0"/>
              <a:t>We bring everyone “home” at the end of the dinner!</a:t>
            </a:r>
          </a:p>
          <a:p>
            <a:r>
              <a:rPr lang="en-US" dirty="0" smtClean="0"/>
              <a:t>Please register with </a:t>
            </a:r>
            <a:r>
              <a:rPr lang="en-US" dirty="0" smtClean="0">
                <a:hlinkClick r:id="rId2"/>
              </a:rPr>
              <a:t>kate.ross@</a:t>
            </a:r>
            <a:r>
              <a:rPr lang="en-US" dirty="0" smtClean="0">
                <a:solidFill>
                  <a:srgbClr val="FF0000"/>
                </a:solidFill>
                <a:hlinkClick r:id="rId2"/>
              </a:rPr>
              <a:t>cern.ch</a:t>
            </a:r>
            <a:r>
              <a:rPr lang="en-US" dirty="0" smtClean="0">
                <a:solidFill>
                  <a:srgbClr val="FF0000"/>
                </a:solidFill>
              </a:rPr>
              <a:t>  </a:t>
            </a:r>
            <a:r>
              <a:rPr lang="en-US" i="1" u="sng" dirty="0" smtClean="0">
                <a:solidFill>
                  <a:srgbClr val="FF0000"/>
                </a:solidFill>
              </a:rPr>
              <a:t>before Wednesday noon</a:t>
            </a:r>
          </a:p>
        </p:txBody>
      </p:sp>
    </p:spTree>
    <p:extLst>
      <p:ext uri="{BB962C8B-B14F-4D97-AF65-F5344CB8AC3E}">
        <p14:creationId xmlns:p14="http://schemas.microsoft.com/office/powerpoint/2010/main" val="7351501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creen Shot 2016-01-19 at 08.02.0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4800"/>
            <a:ext cx="9144000" cy="6560068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7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Social events =&gt; snow!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January 19,  2016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77561" y="850900"/>
            <a:ext cx="7173759" cy="1477328"/>
          </a:xfrm>
          <a:prstGeom prst="rect">
            <a:avLst/>
          </a:prstGeom>
          <a:noFill/>
          <a:ln w="19050" cmpd="sng"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Snow shoe outing on the Jura</a:t>
            </a:r>
          </a:p>
          <a:p>
            <a:r>
              <a:rPr lang="en-US" b="1" dirty="0" smtClean="0"/>
              <a:t>Friday afternoon </a:t>
            </a:r>
            <a:r>
              <a:rPr lang="en-US" dirty="0" smtClean="0"/>
              <a:t>22/1, after the sessions. No experience required.</a:t>
            </a:r>
          </a:p>
          <a:p>
            <a:r>
              <a:rPr lang="en-US" dirty="0" smtClean="0"/>
              <a:t>Equipment can easily be rented.</a:t>
            </a:r>
          </a:p>
          <a:p>
            <a:r>
              <a:rPr lang="en-US" dirty="0" smtClean="0"/>
              <a:t>Please inscribe </a:t>
            </a:r>
            <a:r>
              <a:rPr lang="en-US" dirty="0"/>
              <a:t>here: </a:t>
            </a:r>
            <a:r>
              <a:rPr lang="en-US" sz="800" dirty="0">
                <a:hlinkClick r:id="rId3"/>
              </a:rPr>
              <a:t>https://</a:t>
            </a:r>
            <a:r>
              <a:rPr lang="en-US" sz="800" dirty="0" err="1">
                <a:hlinkClick r:id="rId3"/>
              </a:rPr>
              <a:t>docs.google.com</a:t>
            </a:r>
            <a:r>
              <a:rPr lang="en-US" sz="800" dirty="0">
                <a:hlinkClick r:id="rId3"/>
              </a:rPr>
              <a:t>/spreadsheets/d/1E2xYYSGNMxPLO4NLvTYXmBvSy9fGx0MomVDEWmcC1pU/</a:t>
            </a:r>
            <a:r>
              <a:rPr lang="en-US" sz="800" dirty="0" err="1">
                <a:hlinkClick r:id="rId3"/>
              </a:rPr>
              <a:t>edit?usp</a:t>
            </a:r>
            <a:r>
              <a:rPr lang="en-US" sz="800" dirty="0">
                <a:hlinkClick r:id="rId3"/>
              </a:rPr>
              <a:t>=</a:t>
            </a:r>
            <a:r>
              <a:rPr lang="en-US" sz="800" dirty="0" smtClean="0">
                <a:hlinkClick r:id="rId3"/>
              </a:rPr>
              <a:t>sharing</a:t>
            </a:r>
            <a:endParaRPr lang="en-US" sz="800" dirty="0" smtClean="0"/>
          </a:p>
          <a:p>
            <a:r>
              <a:rPr lang="en-US" dirty="0" smtClean="0"/>
              <a:t>Contact: </a:t>
            </a:r>
            <a:r>
              <a:rPr lang="en-US" dirty="0" smtClean="0">
                <a:hlinkClick r:id="rId4"/>
              </a:rPr>
              <a:t>estel.perez.codina@cern.ch</a:t>
            </a:r>
            <a:endParaRPr lang="en-US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1990461" y="4999672"/>
            <a:ext cx="6290003" cy="1477328"/>
          </a:xfrm>
          <a:prstGeom prst="rect">
            <a:avLst/>
          </a:prstGeom>
          <a:noFill/>
          <a:ln w="19050" cmpd="sng"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Ski outing in Jura or Alps</a:t>
            </a:r>
          </a:p>
          <a:p>
            <a:r>
              <a:rPr lang="en-US" b="1" dirty="0" smtClean="0"/>
              <a:t>Saturday</a:t>
            </a:r>
            <a:r>
              <a:rPr lang="en-US" dirty="0" smtClean="0"/>
              <a:t> 23/1 all day. Skiing skills required.</a:t>
            </a:r>
          </a:p>
          <a:p>
            <a:r>
              <a:rPr lang="en-US" dirty="0" smtClean="0"/>
              <a:t>Transport by private cars. Equipment can easily be rented.</a:t>
            </a:r>
          </a:p>
          <a:p>
            <a:r>
              <a:rPr lang="en-US" dirty="0" smtClean="0"/>
              <a:t>Please </a:t>
            </a:r>
            <a:r>
              <a:rPr lang="en-US" dirty="0"/>
              <a:t>inscribe here: </a:t>
            </a:r>
            <a:r>
              <a:rPr lang="en-US" dirty="0">
                <a:hlinkClick r:id="rId5"/>
              </a:rPr>
              <a:t>http://doodle.com/poll/</a:t>
            </a:r>
            <a:r>
              <a:rPr lang="en-US" dirty="0" smtClean="0">
                <a:hlinkClick r:id="rId5"/>
              </a:rPr>
              <a:t>wdz3vkahu862bptq</a:t>
            </a:r>
            <a:endParaRPr lang="en-US" dirty="0" smtClean="0"/>
          </a:p>
          <a:p>
            <a:r>
              <a:rPr lang="en-US" dirty="0" smtClean="0"/>
              <a:t>Contact: </a:t>
            </a:r>
            <a:r>
              <a:rPr lang="en-US" dirty="0" smtClean="0">
                <a:hlinkClick r:id="rId4"/>
              </a:rPr>
              <a:t>dominik.dannheim@cern.ch</a:t>
            </a:r>
            <a:endParaRPr lang="en-US" dirty="0" smtClean="0"/>
          </a:p>
        </p:txBody>
      </p:sp>
      <p:pic>
        <p:nvPicPr>
          <p:cNvPr id="11" name="Picture 10" descr="CLIC-Logo-Color-72.png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01177" y="0"/>
            <a:ext cx="742823" cy="747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7944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Have a nice workshop!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8</a:t>
            </a:fld>
            <a:endParaRPr lang="en-US"/>
          </a:p>
        </p:txBody>
      </p:sp>
      <p:pic>
        <p:nvPicPr>
          <p:cNvPr id="6" name="Picture 5" descr="IMG_2086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18" b="6286"/>
          <a:stretch/>
        </p:blipFill>
        <p:spPr>
          <a:xfrm>
            <a:off x="0" y="1099100"/>
            <a:ext cx="9144000" cy="523800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January 19, 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522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21582</TotalTime>
  <Words>563</Words>
  <Application>Microsoft Macintosh PowerPoint</Application>
  <PresentationFormat>On-screen Show (4:3)</PresentationFormat>
  <Paragraphs>96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CLICdp welcome and news</vt:lpstr>
      <vt:lpstr>CLIC detector and physics (CLICdp)</vt:lpstr>
      <vt:lpstr>“collaboration-wide” documents</vt:lpstr>
      <vt:lpstr>Vertex R&amp;D beam tests in 2016</vt:lpstr>
      <vt:lpstr>CLICdp at this workshop</vt:lpstr>
      <vt:lpstr>Social events =&gt; dinners</vt:lpstr>
      <vt:lpstr>Social events =&gt; snow!</vt:lpstr>
      <vt:lpstr>Have a nice workshop!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LCD project Linear Collider Detector</dc:title>
  <dc:creator>L. Linssen</dc:creator>
  <cp:lastModifiedBy>L. Linssen</cp:lastModifiedBy>
  <cp:revision>294</cp:revision>
  <cp:lastPrinted>2016-01-15T17:19:37Z</cp:lastPrinted>
  <dcterms:created xsi:type="dcterms:W3CDTF">2011-11-21T07:55:02Z</dcterms:created>
  <dcterms:modified xsi:type="dcterms:W3CDTF">2016-01-19T12:14:34Z</dcterms:modified>
</cp:coreProperties>
</file>