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4" r:id="rId1"/>
  </p:sldMasterIdLst>
  <p:notesMasterIdLst>
    <p:notesMasterId r:id="rId7"/>
  </p:notesMasterIdLst>
  <p:sldIdLst>
    <p:sldId id="274" r:id="rId2"/>
    <p:sldId id="287" r:id="rId3"/>
    <p:sldId id="256" r:id="rId4"/>
    <p:sldId id="288" r:id="rId5"/>
    <p:sldId id="290" r:id="rId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hlink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hlink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hlink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hlink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hlink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hlink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hlink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hlink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hlink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FFFF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46CB43F-5C2B-4CF9-B215-DA84723BAA86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68900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CB43F-5C2B-4CF9-B215-DA84723BAA86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4017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875ED-B2B5-43CF-88BE-1A4CC7F68BCF}" type="datetime1">
              <a:rPr lang="es-ES" smtClean="0"/>
              <a:t>22/01/16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Alberto Ruiz Jimeno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89634-4DB9-46CF-8458-AD09ACADB79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6721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87738-9B2E-4FF6-8E9D-418815787311}" type="datetime1">
              <a:rPr lang="es-ES" smtClean="0"/>
              <a:t>22/01/16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Alberto Ruiz Jimeno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DEFE4-AA4F-42F5-ADA2-5C533090192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3867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A8AE0-0596-42C6-B8D0-CAC90116C86E}" type="datetime1">
              <a:rPr lang="es-ES" smtClean="0"/>
              <a:t>22/01/16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Alberto Ruiz Jimeno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09499-318E-447E-B9C9-4F2F79D37D3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7127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CD43BF-5020-4E37-ADFC-58D8BAF3BB24}" type="datetime1">
              <a:rPr lang="es-ES" smtClean="0"/>
              <a:t>22/01/16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Alberto Ruiz Jimeno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95972D-2E92-4E22-B3FF-9951F95BF516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5183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AFEB1-0EF0-4A77-90C0-323ED6EDC640}" type="datetime1">
              <a:rPr lang="es-ES" smtClean="0"/>
              <a:t>22/01/16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Alberto Ruiz Jimeno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44FB-BF5D-4D71-85F2-184F472F98E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6381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6C0A-9D8C-4DC3-A93D-5F0185CF335F}" type="datetime1">
              <a:rPr lang="es-ES" smtClean="0"/>
              <a:t>22/01/16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Alberto Ruiz Jimeno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D8A02-88AC-4D25-B068-A65FA6798CF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6626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480D-19E3-4456-B69E-9A3937AADDF7}" type="datetime1">
              <a:rPr lang="es-ES" smtClean="0"/>
              <a:t>22/01/16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Alberto Ruiz Jimeno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191A5-27EA-413F-9FFF-F1AA578C614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5601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017E3-E28D-42AA-9974-2FAA574B7A30}" type="datetime1">
              <a:rPr lang="es-ES" smtClean="0"/>
              <a:t>22/01/16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Alberto Ruiz Jimeno</a:t>
            </a:r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44FB-BF5D-4D71-85F2-184F472F98E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8147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0341-C254-4C33-BD68-1256164F8B19}" type="datetime1">
              <a:rPr lang="es-ES" smtClean="0"/>
              <a:t>22/01/16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Alberto Ruiz Jimeno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444FB-BF5D-4D71-85F2-184F472F98E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9714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D8F7A-AD26-46DF-A43F-52C0AF28CDFF}" type="datetime1">
              <a:rPr lang="es-ES" smtClean="0"/>
              <a:t>22/01/16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Alberto Ruiz Jimeno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60420-4A5F-46B7-A899-45F462AE50A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5671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6DD44-6D0F-4CB7-BA07-C46338DCF76B}" type="datetime1">
              <a:rPr lang="es-ES" smtClean="0"/>
              <a:t>22/01/16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Alberto Ruiz Jimeno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3D9A-1C78-4258-9B43-541522F0A8A1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6758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FE7A-EB87-4CA5-A620-94D0372BA585}" type="datetime1">
              <a:rPr lang="es-ES" smtClean="0"/>
              <a:t>22/01/16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Alberto Ruiz Jimeno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FBA4-1F22-48AF-A694-61445A153EC8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2719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07CE4-DB72-40A6-9DAE-79EFD0FC0C38}" type="datetime1">
              <a:rPr lang="es-ES" smtClean="0"/>
              <a:t>22/01/16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Alberto Ruiz Jimeno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444FB-BF5D-4D71-85F2-184F472F98E7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7" descr="XXXIII reunion fisica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2178050" cy="1054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8548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62" r:id="rId12"/>
    <p:sldLayoutId id="2147483653" r:id="rId1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D5D0-6E7E-4CD8-A258-41FA173ED884}" type="datetime1">
              <a:rPr lang="es-ES" smtClean="0"/>
              <a:t>22/01/16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Alberto Ruiz Jimeno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89634-4DB9-46CF-8458-AD09ACADB79D}" type="slidenum">
              <a:rPr lang="es-ES" smtClean="0"/>
              <a:pPr/>
              <a:t>1</a:t>
            </a:fld>
            <a:endParaRPr lang="es-ES"/>
          </a:p>
        </p:txBody>
      </p:sp>
      <p:grpSp>
        <p:nvGrpSpPr>
          <p:cNvPr id="7" name="Grupo 6"/>
          <p:cNvGrpSpPr/>
          <p:nvPr/>
        </p:nvGrpSpPr>
        <p:grpSpPr>
          <a:xfrm>
            <a:off x="467544" y="132407"/>
            <a:ext cx="7858146" cy="6192688"/>
            <a:chOff x="825674" y="188640"/>
            <a:chExt cx="7858146" cy="6192688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674" y="188640"/>
              <a:ext cx="7858146" cy="6192688"/>
            </a:xfrm>
            <a:prstGeom prst="rect">
              <a:avLst/>
            </a:prstGeom>
          </p:spPr>
        </p:pic>
        <p:sp>
          <p:nvSpPr>
            <p:cNvPr id="10" name="CuadroTexto 9"/>
            <p:cNvSpPr txBox="1"/>
            <p:nvPr/>
          </p:nvSpPr>
          <p:spPr>
            <a:xfrm>
              <a:off x="3815941" y="620688"/>
              <a:ext cx="15121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b="1" dirty="0" smtClean="0">
                  <a:solidFill>
                    <a:srgbClr val="FFC000"/>
                  </a:solidFill>
                </a:rPr>
                <a:t>Santander</a:t>
              </a:r>
              <a:endParaRPr lang="es-ES" b="1" dirty="0">
                <a:solidFill>
                  <a:srgbClr val="FFC000"/>
                </a:solidFill>
              </a:endParaRPr>
            </a:p>
          </p:txBody>
        </p:sp>
      </p:grpSp>
      <p:sp>
        <p:nvSpPr>
          <p:cNvPr id="13" name="CuadroTexto 12"/>
          <p:cNvSpPr txBox="1"/>
          <p:nvPr/>
        </p:nvSpPr>
        <p:spPr>
          <a:xfrm>
            <a:off x="899592" y="1023119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rgbClr val="C00000"/>
                </a:solidFill>
              </a:rPr>
              <a:t>ECFA-LC2016</a:t>
            </a:r>
            <a:endParaRPr lang="es-ES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65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23527" y="688552"/>
            <a:ext cx="3987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C00000"/>
                </a:solidFill>
              </a:rPr>
              <a:t>Santander, Cantabria</a:t>
            </a:r>
          </a:p>
        </p:txBody>
      </p:sp>
      <p:pic>
        <p:nvPicPr>
          <p:cNvPr id="3078" name="Picture 6" descr="The region of Cantab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848819"/>
            <a:ext cx="5306418" cy="179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516" name="AutoShape 4" descr="data:image/jpeg;base64,/9j/4AAQSkZJRgABAQAAAQABAAD/2wCEAAkGBhQSEBQUEhQVFRUVFhgVFxcXGBkYGhUYFxcYGBccGhgXHCYeHBwjGRgcHy8gJCcpLCwtGB4xNTAqNSYrLCkBCQoKDgwOGg8PGiwkHyQsKSkpLCwpLCwpKSwsKSksKSwsKSwpKSwpLCksLCwsLCwpKSksKSkpLCksLCksLCksLP/AABEIALUBFwMBIgACEQEDEQH/xAAbAAABBQEBAAAAAAAAAAAAAAAEAAEDBQYCB//EADwQAAECBQIEBAQFAwQCAgMAAAECEQADEiExBEEFIlFhBhNxgTKRobFCUsHR8BTh8QcjM2IVgnKSFnOi/8QAGQEAAwEBAQAAAAAAAAAAAAAAAAECAwQF/8QAIhEAAgICAgIDAQEAAAAAAAAAAAECERIhAzFBURMiYXEE/9oADAMBAAIRAxEAPwDNgQ4EIQ4j1TzR4cCEBHUMkaHhQ8Ahmh2hQ8AChNChQwFCh2hQAKE0PCgAZodoUKABQmh4RhActCh4UMBoaOoUAHMKHaFAA0NDwoAOWhR1DNAA0M0PChBZyYYiOoZoBnDRyREhEckQijhoUORDxNDOgI6AhhHQEWQICHhQ4EAhAQ8JoeABoUPDtAAzQmh4UAChQoUMBQoUOIQHciQpaglIKidgHNsxcaLwhqJhYpEvqZhpPU8odRLXZoK8CaZSp8wpD0y7j/5KT+gPyi28QcYKZksJJrDqUA5CisgN1IIdLYIvvHLycslLGJ0w4045Mq+FeGZSlzVrWsyJF1KCQkr/AChNz8WbXZusN4u0ulBl/wBImlkmsO/RgoEkhQ3/ALRpeHJq0KZaQy5kxV8czm49BZhtLjG8QSBMWkYCiMvixvvGMeRuW30XKCUeilh4REJo9A4xmh4UKABoTQ8KGBy0JoeFABzCaOmhoAGaGaHhQgOYUO0NAByRDGOzHJhFEZEKOlQ0IZ2BHUOqWRkfz1hookcQ8ICJtNplTFBKElSjYBIeFdCqybhnC1z5gRLDnJOyU7qV0ETcX4OqRNMsmo2Nh17OSD2zFv4Y0i5ZWVpUnmQgBQIBUlRUoEjoB94fVcDmTtSoJcqMxKXSwZrEs9wGN+3eOaXK1OvB0LjTjfkzDQmg7VaHy5syUWUUlqhfF7bCA1J6fzqI3UkzGUaOYUaTheiEvSKmt/uzAoSzuhKSKlD8rhxVm9oopswKewf9+8SuRNtFODSTIIUKHjQzGEOBDgb7ddhB3BuHidOShThGVkZCXAYf9iSEjue0JySVlKLbo0vhmQqVpn+EziVf+oFKRbrcwFOmU6jUTlF/KFKP/wBkwUpP/qmo9i3SNNqNMTSogIloZIHMKAMC/Z77xSnRBwpQJHmTJykAElZCwJaTtdgOwqjylLKTkeg41FIseGoOk0alqB8xZKgPypCWSezqf1qjFfz5xqfEMyYqSTNcKJSSDZgDUwDBgLfeMqVfR4uG7ZE9aA5g5jBOh4XMnVeWlwgVKJICUjuo2D7DeL7whwnT6icZc8KqpqTSspCqcggXxdwdjGz1eglCUqTJTRKSApSUgMpyMk3PV749o6Jc+KpdmMeG9s8kKWN9rfKJJ2nUggLSUkgFlBixxYxb6fhqZ2tCVqKUTVlQ/MpJdSQP+ygwH/yEelDhCVhZ1EtKlTXTQwNCNgD9Xd3ipf6FGhR4WzxkiGi18RcGOlnqln4S6pZd6kOQD6hmMVcdEZJq0YuNPY0KCjw2YJXmlBCHAc2cnDA3I74gZrPtDyTFTGaGh4TQxHMNHTQzQANCIh4TQAcEQxEdkRMnQLIcJO3Y3xYxLaXZSTYIRCg5XCVi6qR7k+9hjaFE5orFnCZ7s7E56YiMqe9Pyjry8j0GfpHS9TZLpAYMG3bBO0c75GujRRRb+F9JpFl9TNIOQhiEkb1LG/a3rGrn8e0iCgSpjhLv5QIFQUCElICQXFo82RNZ2+vQR0mc3+Yh/Z2yl9VSPQODeIZKSqtS3UomopDMWH5jdhnuesWI47pQFULQVKIJUsLAUQ7OqkgfLreMjw3xOtdIXSaUBKU0g2BLjazbdotZHFUISlfkJyo1lAU7s1gLMXwYTgnspSfRP4h4YgS/NTp35f8AnTOABqO4DlSR1YEtGLEll4BuD2JyY28zjy5qZxE4oKQCgE01J+Eixerfpc4is1cyXNlhZSahyqZTqTliRZ0vd26uYuCcVsmdMAl8QUlC5ZKiFJAReyUkmsEvilgG6xV6zSgEmWorRYAkUk+vv9Gi1m8NUkhQqXLuy0glLG7KLcpG4MCT5bX5qSGLN9+8Wkl0RbBUyitaEX5qQPoLHFoN4Pwpc0vLTUSry0OHAJDqWrZkpv7iOPJBISVfFzA2vYi+xt+kEokkIUkKUmpqgDYkY73H7Q25VSBJXbCfEOsBlS5KOVCABTYFgBSSzcyrLKW5XbMXfgrTjTSTOWgFcw2J/AgCxHckv2GYoeG8D86elKXLl1A3FI+L+d49A1UqVLSpK78jAXc3KXCe+B1v0McvI8VgbwWTyFO8RI/phPW1LFQJAYrcilIIc4Z4851fiKYtbpUUJBsUk1kO6iTkqOX9o1HGFK/pp3mpSaKRKSgCmW7EEHvYXvcxhFzEXcXfAs0EIoc5Gy1OlKpKgoXpV8Vy5t1dgA0Y1Kni3leKQZVMxJrApBSwCgzcws3dneKRCoOOLV2Kck6oP4ZqDLmomJUU05UNgbE+ly8egcHmMAlM1E4qK1KIUkoFnAJBckq/F7DrHmsuYxcbXh0TW2LE7XzGjgpEqeJpfGOkEmdLmIV/uFluCFBKkEU4DbC18Ruk8Uo06Z6+YqlpX0Z0JJA93jx4z7EWv2D5jRSPEWo8hMkUEJSEJdAJSkYI2Js17REuO6SKjOuw2dOBVVqVy0mZSuiYFKFLzAlJpBIatJ22O0UEzhcqROSJ0wKQlyqjmrKVsEpIsXDEkswftA+pW9RVkBSqsmYVKJUVHcubRfcDGmn6eVLmoSFy6wpRUUAi6k3BYkvvuj0i1cES6myo4zxdU8l6gioqAJ9gSMBg4AFgFQJpVTG7AGyvhZWzGzHcb75h9GgEm/Vj12Ge0F0EvUbNb3y8axiktGUnsH1c8zVFc56lAArxTTYkpSGUwwLQBMAqISXDlnsW2cbFosmDtdx8r/43gqWibNlKkJlhajzy0pCRSU8yyGySm3dx2i08f4TVlARCiRSDuG/tmOTGqZnRyBFjw3gi51RAISlrtclXwhIOSflFp4d8LKmUTJoIQf8AjTS6ph60/kGXLA9Y22n0SdOCyUVJ5jNWkq5zYAKe6r2CbAHPXm5eatI6IcV7ZmOHeBypb08ib1LAZRBxctS4P7bRYavwuqXL8wrCj8SrMNyTUTf13i7neJ5ctCFTUTUuwCSkAEEtUEgkt23ip4L4uM+bNE0ICUgrluGLD4hT+JTXG/rHK5zezfCKIdJwmQuXUJzhgSsWSl/wm2f3FoUU3FfEnmKKUy0JSTmhq6cFXtge5h4f2fkVoodHp1ULWogBIDA3rUpgEpHZ3J2APaAJkks5Jf1f+NBWnrWlQDsASUuRuCogbbEl4mkcOMxmSpRd3GxNm7COjRgRaPQVWZRs4AGQMt/Nomn8EIcB7GmyXuwZykkXe3WNjwDhSZaCVlKSdrksg3ADEZ69Ig8SrkyAEIQy8qVUbPmrLqIe+wVtiMcspUjbGlbMGJJJYRb8JnzLJexFO7b5giRpwtKFJKQAaFJYrUsF1HkAFmG5t1w0cvXpE2wAS4TSAQT1OVG/UC3SNkZGhnaNaU0zAif/ALb8h+ApYPWLgkHF3bECq4dNljzZfwj8SVOUggOC4HVu/vFloZa0zW8sSwEMoOpNk2USpia75ABOOsXMpQUSbMEOApNKSCC9ji7FzeMvkxNMMjHcL4wqRMKg5Sp60JNAV6hjv0bpBiZkifOBVUnzCfMdSUpR3u9RbYZLMIk1kmuasCRLSAKvgICEnBVMDF2f3IYQHxDwmrmVLZaQTyuCtIG7YJ2tc/lilOMn6YnGSXs70/AJiqwDKSlCimpSmS4IsKar+naK6ejyyEqdybflIw4Jyn0gCUmYh0BS0AkhQCi//wBXbPXpviLzS8dCwr+pky5kwgBMxRUzYYip0oGXT0Nut3Jb7RGn+EvAOLCTPBKgARSbgAnZz+Vw7DNo0GpK1y61qC35mIFwE8vpksAzDN3EY7W8DdJWFoWCcJWlRA6Clw7nGW3EaXScc0xQlKyqUSt113ExrB1JADkbMB94w5Y5bRtxutMoPE08y1eUmwwruQar7fET6hopZ2hqAUi5Zynf2i28TIUZ5u6Tdg+xYhiMimKdS6R0Z22LGL41oib2Bh4IlC30hpYK3Ue0dTJdrfxopvwSkcA7GOhPKRbs8Nu8PppIWqk7gt6i8UhMm1KgVO3Qju/6ZiUMpCgGF+W+xZWelmiGRKYBmdyGOxHrgwXP0hCRSKVGzP1By/4tofkR1qEVSyol2HQdQ49YB0ittj1wSMZiy4TIXNUlCQVKKCG6M1zsw6kxsJPgqWnm1Kisi/lo5Unq5apQ9GiXNIpRbMRwzhsydMpkoKlpYsLDNwomwHQkiNdoPBz3mzPaUyrg3FRs/VhbrHWt4ry+XIAlSmIpSAl3sKmF7RouEaQL0yQWSkhyEqU5U5qc+2NoifJJKy4wi2Ums8OISQJMpMws/NMJL2IJuEkWIItkQdw3hCpTzJyJEoMwKTQpLnDptcgbvEvDfDiEzAqqmk1JloUSQAbOo3bsG6RZ8Q0CZpTUCoJulBLJdsqa5/SMnPwaKPkxGrl6VU2Yr+nUoElghbDrUQXJJJJ6YgfTzpEt1HTy1/lUwqR0sRSfWmNdrPD1agQyR2Dk9gAyUjvfbpes4p4dllQlS1vMe5U5LG2BazufrFxmuiXFmm4fJRSCklQKUsslypLWc9P1jji2sRJl1rBUAQkAB2e1mxuSYr18Uk6eUiRLmBSkpZL8zlJIYnq+3SIllc2pEupQBFa1KYKU+E7nqwAGIwo1vRkeNccGo5ZYUTUCpR3awA3DfpEEnh13SCVWBZy59I258Pf8b0mkfAlgFdc2Av0JJgvh/ApctVfxEKdI/CixTy2cmkkFR67RakkTi2UnDPB6lJCtQaXHwBqh0dRcD0Dwo1Uwg/ZrECFEObKUUeXeFuCBNaiklK2lhSlAh3BUGapQDC3cDFoteBcNoUVK5gA6QkFRMwAlIpB5iljkXI9W54KmciQJgdCGWKCg1rULV1by7sAMkDrEfhpU1K1gugAUrNKSUrBwH/G1WO9o1buzFJKkaiVIArKQKUn/AHCUgENzKdjcJBLC7lRjzbxDxM6ieuYlCikkISCw+BIcJbAba+Y1fHdXLWihdkUqnUDM+gFjNWBZNhh7xhZdyGGzAAWBN6lG59u8Pij5Dll4JP6haSCAgdySR8mDjc5xE6UFRJZgQblqlMLqszCxPzgjh509NMyYKnwj45pLAIR0L/Qln21Wn4SVSUrmPJo+FVTrBFkhkpYAC7Bgmo5Z41lNIzjBsm4CrypaEqQorBZyDcrVZAJuSA5LYNiXiDX8a06Kpkp1EEJ+MgLu6gm7s5YlusUPHuJAT5floLypZHlqKqQVFXxEqeY4NRJbIGxii1GoNiogu6hTSMlzgAAP7WADRjjbs1yrRsuC8Wmal0HCAy1EkVO/4ruLpIHrmNVpNSgU4KiXLhTim7dEnJy9o808Ka0FBCQ6jMBLu5SUqAYD/sG/9hGm/qyiYBzKU4Qb/DUwmHDHq+wB62xn2aQ6IfH80+dKL28stbJCruW6NGQmSQu4UoE/p6mNrx/hCJslCEqrUkKUkkUlQLPSDc4YE/lLPdsZLlGWooUGIJBfKSLXAxeOzhlcaOblW7BkrpPOGPUVP2uD9oJUqoFi74BJ2te5jvzmFwQ3v9vvHLpLkNfp8v7RvRjZ1IWollKc/wDYizObF/U+8QzUFbjJDBtyO0cy5aVMWLevTNusdyFPNAUaTkFiSb2B9RGbjRad9ncvSKCbB27h/lmGMsscBusXS0iq2WZ2G8D6jSOk+Wzvj7wsV2Vb6KzT6QkZu4Y4F9usWkjTJQOW53PXrbaINNIIaoWBc/4/eDZY/uYaQEMzTAqcj1I36OG9ng/QaJU1SZaGc7nCQkO5PQAesRydMVOxSAm5USAACWF+rlgBmLfUTEI0vkg1f76kAmoOEsSoJ6OWe+ImUq6KjG+yaTMl6TzAlJTNKafMUkfEVAggB6UtdsuBfpXcV4ota6UqKwGS6mwAA6imxcuW7jpESHIJVUVDrksxTnZhBXDtAqesITgvURswJv8AZ4zx8sq30iHhnCpk34HKUu6y9I64F2fAEbHT6GYmQmWFFKEJIAsFztySQ/lh3ZnPcQfLkBEsy0hICUsAMNgk2Ykl4q9dqCpD1KAmsGvYJspIH4VfE57YjKUsteDVRxI9JrCsoEpJZN1pSohIN3qUQ5DX3eLuXIYOrPTYe3brEHD0y5SGlgBALEj8SzZgd2w/bsYg1/EJlCqAA4ZIY1FRJpPowe46dYh/hS6LBUwEFlYdz02jIeJtWgy0okG6lutQyoB7Gzs/ygXUa3UlSUqXUSqkXf4gUkBg3fdj6RJ/+NLSgFRdieWWHN3LPgbdcxaSTtshtvoC4Rwtc8Io5UuxU/wlJKXZ+1hGx0Wh8sNUpQSLrUpwbkmxs7k4wBuY70PC/Ll0gF2AAdygkmohXW/0hSCXSgBwgBNR3I6J+rntbeJlPIqMaJpEwzBUXSm9IxWPzKGQDsMt6xPe9O1rAdH39ukZ3xB40kaZZQtRUsO6ZfMoWtXhKTfD9IxPGP8AUidNFElKZSAX/MtWzqPwjrgxk2kVZ6fqNYEJ5GJyGY2Jyeg2hR4FreILW9a1Kc3qUT+sKJyJs3nGfE6l3lqASlBJF6SrCAcBwx9GtFTwhUyVLnKpWshLJItzXBLl7hNW2/aCeLadUhJkCZLJt8avicsmoJDFQqw7BnJLQRJ8xMhMoTvNtcMlASHYpqQalJ2bdjsBHTF6IfZS6TUGapVMuYFkmWKiV0unLBIaxO56taINLpLMSmp2IckbvgXAvn6xd6KajTqIKlzJgURUm5CKCKaUnL+udmgbTcHUZqUMp6qVAWUGLqZR5QwyTjeNo6syas0nAfCCGX5xK0pICDzBKnGKiHVezjYekT8X8UpQE0IrmF0oYgBDctSU3CSLAKIctgNAPifjxkaYJKmUocolWCVAu74FmIYYdiHAjOcO4VN1Cv8AbStTnmJfJzWSGA+sZx+7tmj+qpAXFpwKkc2eUqYsVWYgHsPdu8Vk4sXJdRNP6lm3tFl4lUlM8oJBEshIUgABSgKSfR3Y9hAH/jVTAliEgHd3Zs/eLe+jM40nEDJUkpdwEkMWuC+2xEem6BQnamQpIJExVRPVIlpb0FVowsvw6koJAKl2AP7JGT0frHo/h/w75OllibebLSSpn/20qvSA4vTao2DWBjHkj0a8Z3qZqVal5kxBCgUJlsklSw7soGuwyWOWDXih47NkJSuWWmahRc8qU+TyApQmkXGxv69I2WmCWdICSpNKKUhwjIFTOQHfu5aMb4i1SZDpQgVlTqmKCRUq+EpGBYvgM2Q8OF2OfRR6rh0xCETFAALsm+WJFxkOxZ4r52oYMe/s3Xd+8EcX4mmZkhTICXJJNQwRsB0A2YvAE4+chjyq2cb+ou2Y7IybWzkklZ2NWSqzKB2cAp/tHU1il8HJ2II7RSKllJoIZQPr7g9IN0WuvS7nLsOth1PrApWDVGj0mqrSCfi379xE4nGoUh+vWKVWoI+FupAap+o6/wCY0Ph/SK1X/EmrYnASf+2w+/aKtIFb0iPy3IBNywYbk4APqYNTwoBFSlAklglN+ruohgbYbeLWVIRpinC6jzKFlJYsaQeYAO9ViW6Q+iSFrEskqRUS9y4DkHs9sfJ4xc2+jVR9ldJmUgIapLgqHK5pIL4uWDZwYv53DPPpUFAS3K6lD4lqzk/ClmG3rA8/gtU2hKQAq5F8AuQb9LWxZy8aVErnKl0qp+BITZA9TlTekYzku0axi+mVGk8MgnmJpG5tUf8AqkXI7k+0FnSBExABACWSgJDXIUeY5U4BGO/Ri9Vqbhyz4d7dy3UkQLqdSoTCpIqSEhRJ63BCT+ak1e+0ZuTZeKRZTCyGBApFzlm+/pFSvRCahLEgEkqL8zXCiU9wAw79rkTZ9YAJUlKizApD2FiWsCbdfSGXw8CWpEtkVlyQKicWc7taJ6H2TzNOlLMAAgMlAwCRy2wbDpa8Uur0ywVGsBSiX/ITaw3Uom72f730vTPLSF7AE9yAMtuW+pij4/qtPKmg6qcEJCeVBPMeppSHDv06Xhp0waLXQcLCUCtKXpAVtVa4U5w+2ImkSKndnBynAY2CX6NdhGO4l/qvp0JpkSlzG3XyDtl1H3aMFxjxrqJpXz+UlbOiW6UlgzZchu7dozcwuj1zj3i3T6YFCpgrYmlJqUD0YOxv+Jo884//AKhqmIUiRLEpKiSpZNS1Ehldg/uejRhzqSUxzLXcO+/0/wA/SM3JsVhBmdfZ8ffrAmp1SmuGHbf3ENqJzszGBgsEgAkdrsfrCSJbOvOJOCf7WhQ87UgW/t/BDwws9K8Q8LSppWmEsG5WtYANiQAknYs+6jA+l4InTJ5zNXM2CSUpOLMA5BBVaq4Aw8aHhc0qAUqmWkFlE0vSQ4AJNjsALAObxJxPXrSiqq2E0oIUogKL2agOWsHJy2I6pAvYNwnwwlBrXWlZuZYDkCxSDSLE2tU5OekF6CYK01qpQEuJaQCWWB8RAsVUksOl4oJutRKUsKTzGkB5hpDpuaQylkE2KiB6tGg4Vq5CEXcCakO+XAwgB6UsVXJJNsCBvQl2NxPQStXN/wBsSwGJUogO7C5BFTNZj/eKvj/iFclJkywspSmupgalEVOUuSbEZpbpaCTrRKBoJtZKSzquqlRSCApns5bOS0YXUJnTZqiouGpqJDGkMPhywh8aCbIk1rmBskAlTOwJJf16d4udPpWAAJLC5J6RNp9AESwHawLnKibD3+0WMkplSzMUhWKUNbIzcHbHo77xteKszqy34BpBJWlcwIBwhClc1RYA0g+pvjtBmomzVzCgSlFDuaQ3mpB5Uhe6SpiTsHdoC8Pzk1AplUBQqZQ5lFjsbnBNumzRdDXS0orK0vhRORdgAm3NZhYDoDHNJtuzdLQlz11IQny5IqdRcE8oFIFwVW3NmHeMx4g4QuZrFoljzHCVGzBNQc1rBYdXPWzxpZPFpQFSiBulKgDNUBu1yn39sPCOtdJmgKcsVOWCUjq4DJs4cOb9RDjPF2KUclR5drdEZcxctSSCgsUggh92V3YB+0Rjh66FqMpQQgAqqFgCWBCt7xtJ8tEyb5gQErVzElfwjqyjyqVnrHGrnpMpcoKIRMpQtRKQHYlShUXUoNgAnlPaNvm9Ix+L2efa2ZybjJBy6W5g5Yv2iuk6tSVKpLO17ORl4s1TRLsopWhRsoAspvxMb4L9RiBl+WVpdX+2DegCpj3P6xq35IXoOCamITzFrh3v2d39mIi54Nr5mnWZiOY2rRzJCw4OHyCAQYk0PBJatLK5Suao8rk2BC1CwwSB9PeK2bpjUjy1pVUAQHIKXJDOWD2wS/aBSjJCcXE9IolT0CfWCVgKUoA8gNmZ7EFJDH8pO4Bt+GcDSkXJBN1Mo4IsklgchyAxvHk+h8QTZZZJUkg1WUGcblPwk/tHoHDP9QpMxKUzXRNIKXNpaiTl35Se+HzGM4yS10bwlFvZpVr/AAy0jZ8W3APtiIdOkh3IKiaphdwlgGHbKdg9zA+q4jL07LXSlKgEpL2JSOVizBPe+TGW4v4qCVIUCyVErANgpT0hUxw5DjBt1jC6NTUqKTNCFLpmEE7OoOXbobevvAWq4xJkzjKIclIICSFBmvU55TbPVPpHnnFPFSlqC5ailTCpQNyQSRfoAWbDCM7qeIrUqtSjy4PYPYe8RmrJbPU9d4qQiXTMVSQ4ANqhYIcDYZcO7esBK/1MlSn8vzZ6jT8XJKSQkBkhitsnaPNpE8TCT/H7xwudzMASAzsPv7wpcjfSBOjVcW/1D1c43m+Sk/hlcv8A/RdT93jKameFLySVFySbnu5cn1gWesks3pv9odCLgqLMMbxH6xWFztQEiwt3gSZMSRs/f+dNoj1s64Cd7et4jk6d2dhY/wA9YVILs7EwBLWPbf5RM4SAWuQzdPaI5GnCQe3aOZuoAD74vcwnsRHqpt733yPaz98RHpli9r/Q/tAkyZU7C9z1MPoprn+/0jStAHKmZYAdz+phQDq5jC3zFswoFED0Sbx8LKS/MDZquV/iIUSQDbLfaJpniNJkMBLSksABUpTg3JU7ixuWvGKRqiHLn9m/zHCJ1iHaziKcmwSo0mt4mipwQqwAcENgA5Ln1h08cZLJJHLZiRd39bPGX80b5aGUat9v5+sK2M2UjxRysSKk3Dgqc4c3u18XJMByuJ0Bipz6WDnLP1y8Zcpbc5z+kODUbHMaRm4rRLVm10/ERMLFXKOcqLWAADAdztFlI4yJqAlQc1FZLMXKrk5YMyUgCzfLBHUFgn8sD6fjkxCgQq4ZvY2t6xOTY0qPYNPO02nMudOm1TDdKC7pJVkjYd1Zvtmq494rC/8AhUhKUuAyalKJ/E5ASbWDC0YPiHF1zSta1ErUalF7knNoAkaw4eFkx2ei6XjQUklRdbXrJO7AVYYbJbJJh5XFp2oWJdRUJhskEJDtnGXa2Y87PEFAlj1i44b4hlISklKvMFnCgxze4cWIHS0CbA2fE5ZlylVzkMm34hZ7y0ZBOCtfU5zGXVxETEEKJYPShNtzYHs+/wBYB1nHTNapWDl3yem2BA2ln8vzP8+UJya2geyfWlHlUy1XcFjlPYDocv1islyi5t2jnXTiFOksbe1meJNNxAAAKZwzxquTRFGk4bxU0itZqQlKUu5sywWO1lH1tEGkKQohYy4y2TYkse/02ip0mvJmADGQU7dHiafqdwd/4/TpGMuWSl9RtWqYfO1rHlekgMD6BxbaIv6oUsNw/wDiAU6u7G38/SCphB+XTEOXNPoWKJZfE1+UE1qpS9IewfLDb0iCZqgxLuWsScRCUgIZ2KnPsL4s2MxFw2SlSlVCprgk8oFx16xld7KsIkrdwNw5OYr9YslWSw7N+t4uAtNwGYDbttFPNSGAAJuwBc74vBF7FZFpdVTMBGHuw233i3TrXRZIADXbmVu3Roz8zOD36fJrRZyJ48tJNgM/v2/tFTXkY08lnNj03aIJYchz9cw+qBXgFW4YHHeI0yVJYtdnYZHSEugJZg26fr/mJCmn0O8QpCq3YkG5tb6bxPNQp3ZW1iGZ/WECG1U0pDDeAkqHr/MQRrEsAcuWb2xFZN1JqIcYw3z3i4qwOp2p2A9v3MQSDzOxfG9v2iZTs73vt+kcyyFZwA7Y+sX4GPNUo7N6kF4UDTze9/k47Q0UkFFzLUKQR6/wQylgFmz9Yr5E00tcB/v3gtCbXLnrEUB2hdztbaJZbqL7Dft2gWXLIqL+h/tEp1QACbv94TAWoLWJiJMynP8AnpE1vxX/AGiGeuzdMYt/aKAIkzK394WkkBySc7dv0jvQJ5b2BciGmqCS4NjmJAgnAhTXuWjsyaQdz23/ALwhNcuCPnHImuc7wwJjpwQCos923b9I6mIS4UG/giOYhzt1hK0iil8OfZusIAidMSEsALi5brACVkGxOcZcDtHM2Wslk3A9BvE8rTqQkuOY4FvqX3eHpCBqVzHp2Gbi/wAoBFb4J9nDxqVICJdKdmD+ufvEE8JAKX+GxHtloUeQLIeEyyAFGyiRfLDPRhfPpBuoSGDlheo269B6WiCUoUgAnAu92e94nnMEAAMMPcu9/c2jKXdgDBTL5QcPf2ufpBOmmlXsdzZ3we37xXDVF1dH6fIEm7wTJcAJSXJP0Zz6xUloGPrZpqN9gB1DM7+2/SBJcnnsXuwNmf3gjULDKqPMLs4sRt3dvaAfOTVufp82hx6EizTqQlFIIcZ+eTEfnKAJLB3ubW7escrQCHZyo9DZtr9Yjnqc3YAXd8NgesJDEiak2KrWCXZl2vbr9on005MpLUpJvnsAPS3ZoH0zMTYsXuSTfp03x1gfVznbAzn1+0Or0I0um1roBVkjsAPnmJfPDfhb2jK6ZbMXsC1omQsXKnL3vSW+YiHxIKL6ZrUj8aR/7D9ID1E/msAR0O4b+GA//KpSWBIDNsA5boI5/qQbubfZoFCgSLFelQsMXYdC14CXwiQnNf8A9ohGssWFyex+8RmeWcxSi15CmHHhsthcgHF/1IiIcKQDlfa4+7XgROpWcnZx0MEDXWub7wVJeQ2czODIJclR9SP2hQ414ch7WYwof2HsCToXP4m7H52aCP6XclXo1re0SsgC4SPp+sRTJiSXE1uyA7fJ4u2x2colpQCQSSzPn126PEJqflDn5ehfa0EJn/8AeY3/AGSB9yIlRPBGQd8C/uLQW0FgypYA6n1tjaIpcqpQcsD3Hygpgdj2IOOrxDOQAQd33wYaAKVOBwbCwivnahrdP4YNl6oqDeXT3zb7xGlTKekA9VA+1uv7QloBpPB1khyA7K6mlxV6EPjsYjn6RKCQF1MwsG6v9oOm69k8pJBBvfY3zAOmn1LLpdh/CRvCTl2xB3CdCiitQNVRpf8AC2C31jrUTwMEu2Tf/ESSFLNTJKj6G/W+IhmcGnL2Sj1Ln5JeItXbYivTqS47n/MFf+Q5hgD1z1ttBknwqn8cxR9GSPq5g+RwaSi4Q56qJV/aCU4haKv/AMhWCBknF9jbGIn1HD5q/hGfzMlvfJtFwhk/CAn0AH2hKWYzz9IVlbo+CFI5lhyLsLQSOHIAIdVyCb7B2Ab1+kEe8KJcmwtgR4Kh/iU3QNt3MSI4TJBelz1KlH3zBLiGtBk/Ytg8zh0k/gB9y/zd46k6SWj4JaR/OpcxNCeFbAjnIKkkWH1irXwIl3UD67ewi4eFDTa6HZUp4PS3OQBnv84H1egpSaQ46m59O8XtMc0/y0UpsDKyZC90KboB/P4IR0yymyF9QG+Uar6wyvSL+X8HZjZmkW4NCx1YP9IOlpX5SyUKDkBLhiQc98Roj7QylQfLfgdmVlJUCbK+RZu0PLGbgg/z3jSlQPU+36REtA3b3h/J+BZnDPIIGenpCLBT9PrF2vRyzcpT+0DztEg4t6ReaHZTaiYRCg2ZonxcdGI+8KLUkFk6NKkbfQftEwljo/uYaFGbeyRSkJf4R/BEP9WKmpDN1MKFDWwElbh8Pdv7xxMS5Idr/aGhQ0UEaO1zeztdu0dI4edQumukZsH/AFhQolumItJPBkJTSXUB1OfYQVK06UfClKfQD7woUc7bZDO63jhMx4UKADtoQEKFCAdocps8KFCEclXaFVChQDEpcIqhoUAhPCqhoUMYnhnhQoAI/Mu0cmaR0+TQoUUUcK1JERHUwoUNIEPSb3gXSyixNSs4eFCil0MlJYxCJv7woUNAPMJbP0EcLJG8PChgRH1MNChQAf/Z"/>
          <p:cNvSpPr>
            <a:spLocks noChangeAspect="1" noChangeArrowheads="1"/>
          </p:cNvSpPr>
          <p:nvPr/>
        </p:nvSpPr>
        <p:spPr bwMode="auto">
          <a:xfrm>
            <a:off x="904876" y="229790"/>
            <a:ext cx="1993106" cy="1293020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64518" name="Picture 6" descr="http://3.bp.blogspot.com/-bwO2W_XqTMM/UIJwoWiCIMI/AAAAAAAAB-M/59NVUCL1zgo/s1600/picos-de-europ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1626" y="3435744"/>
            <a:ext cx="4318206" cy="2801568"/>
          </a:xfrm>
          <a:prstGeom prst="rect">
            <a:avLst/>
          </a:prstGeom>
          <a:noFill/>
        </p:spPr>
      </p:pic>
      <p:pic>
        <p:nvPicPr>
          <p:cNvPr id="1026" name="Picture 2" descr="http://www.atlasrural.com/images/casasrurales/43_playaarn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15" y="4093088"/>
            <a:ext cx="3862613" cy="257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o 2"/>
          <p:cNvGrpSpPr/>
          <p:nvPr/>
        </p:nvGrpSpPr>
        <p:grpSpPr>
          <a:xfrm>
            <a:off x="443266" y="1467603"/>
            <a:ext cx="3408654" cy="2140152"/>
            <a:chOff x="443266" y="1467603"/>
            <a:chExt cx="3408654" cy="2140152"/>
          </a:xfrm>
        </p:grpSpPr>
        <p:pic>
          <p:nvPicPr>
            <p:cNvPr id="64524" name="Picture 12" descr="http://como-llegar.info/objects/santander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3266" y="1467603"/>
              <a:ext cx="3264637" cy="2140152"/>
            </a:xfrm>
            <a:prstGeom prst="rect">
              <a:avLst/>
            </a:prstGeom>
            <a:noFill/>
          </p:spPr>
        </p:pic>
        <p:sp>
          <p:nvSpPr>
            <p:cNvPr id="2" name="CuadroTexto 1"/>
            <p:cNvSpPr txBox="1"/>
            <p:nvPr/>
          </p:nvSpPr>
          <p:spPr>
            <a:xfrm>
              <a:off x="1691680" y="2244063"/>
              <a:ext cx="21602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 smtClean="0">
                  <a:solidFill>
                    <a:schemeClr val="bg1"/>
                  </a:solidFill>
                </a:rPr>
                <a:t>Magdalena Palace</a:t>
              </a:r>
              <a:endParaRPr lang="es-ES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7980A-BAE8-45BB-8BDC-E7B011318921}" type="datetime1">
              <a:rPr lang="es-ES" smtClean="0"/>
              <a:t>22/01/16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Alberto Ruiz Jimeno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60420-4A5F-46B7-A899-45F462AE50A6}" type="slidenum">
              <a:rPr lang="es-ES" smtClean="0"/>
              <a:pPr/>
              <a:t>2</a:t>
            </a:fld>
            <a:endParaRPr lang="es-ES"/>
          </a:p>
        </p:txBody>
      </p:sp>
      <p:sp>
        <p:nvSpPr>
          <p:cNvPr id="13" name="CuadroTexto 12"/>
          <p:cNvSpPr txBox="1"/>
          <p:nvPr/>
        </p:nvSpPr>
        <p:spPr>
          <a:xfrm>
            <a:off x="241778" y="35259"/>
            <a:ext cx="7498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solidFill>
                  <a:srgbClr val="C00000"/>
                </a:solidFill>
              </a:rPr>
              <a:t>ECFA-LC2016  </a:t>
            </a:r>
            <a:r>
              <a:rPr lang="es-ES_tradnl" sz="2400" dirty="0" err="1" smtClean="0">
                <a:solidFill>
                  <a:srgbClr val="C00000"/>
                </a:solidFill>
              </a:rPr>
              <a:t>from</a:t>
            </a:r>
            <a:r>
              <a:rPr lang="es-ES_tradnl" sz="2400" dirty="0" smtClean="0">
                <a:solidFill>
                  <a:srgbClr val="C00000"/>
                </a:solidFill>
              </a:rPr>
              <a:t> 30-May to 5-June</a:t>
            </a:r>
            <a:endParaRPr lang="es-E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33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FAA4-5F43-4CC1-AB19-3D7897646E75}" type="datetime1">
              <a:rPr lang="es-ES" smtClean="0"/>
              <a:t>22/01/16</a:t>
            </a:fld>
            <a:endParaRPr lang="es-ES"/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Alberto Ruiz Jimeno</a:t>
            </a:r>
            <a:endParaRPr lang="es-ES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0B595-2BD9-4342-8383-6E4F27D92656}" type="slidenum">
              <a:rPr lang="es-ES" smtClean="0"/>
              <a:pPr/>
              <a:t>3</a:t>
            </a:fld>
            <a:endParaRPr lang="es-E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1075"/>
            <a:ext cx="47244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188913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1989138"/>
            <a:ext cx="39116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4221163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775" y="4292600"/>
            <a:ext cx="20161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4859338" y="4941888"/>
            <a:ext cx="381635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dirty="0" err="1" smtClean="0">
                <a:solidFill>
                  <a:schemeClr val="tx1"/>
                </a:solidFill>
              </a:rPr>
              <a:t>Auditorium</a:t>
            </a:r>
            <a:r>
              <a:rPr lang="es-ES" sz="1400" dirty="0" smtClean="0">
                <a:solidFill>
                  <a:schemeClr val="tx1"/>
                </a:solidFill>
              </a:rPr>
              <a:t>: </a:t>
            </a:r>
            <a:r>
              <a:rPr lang="es-ES" sz="1400" dirty="0">
                <a:solidFill>
                  <a:schemeClr val="tx1"/>
                </a:solidFill>
              </a:rPr>
              <a:t>~350 </a:t>
            </a:r>
            <a:r>
              <a:rPr lang="es-ES" sz="1400" dirty="0" smtClean="0">
                <a:solidFill>
                  <a:schemeClr val="tx1"/>
                </a:solidFill>
              </a:rPr>
              <a:t>places</a:t>
            </a:r>
            <a:endParaRPr lang="es-ES" sz="1400" dirty="0">
              <a:solidFill>
                <a:schemeClr val="tx1"/>
              </a:solidFill>
            </a:endParaRPr>
          </a:p>
          <a:p>
            <a:pPr>
              <a:spcBef>
                <a:spcPct val="50000"/>
              </a:spcBef>
            </a:pPr>
            <a:r>
              <a:rPr lang="es-ES" sz="1400" dirty="0">
                <a:solidFill>
                  <a:schemeClr val="tx1"/>
                </a:solidFill>
              </a:rPr>
              <a:t>7 </a:t>
            </a:r>
            <a:r>
              <a:rPr lang="es-ES" sz="1400" dirty="0" err="1" smtClean="0">
                <a:solidFill>
                  <a:schemeClr val="tx1"/>
                </a:solidFill>
              </a:rPr>
              <a:t>rooms</a:t>
            </a:r>
            <a:r>
              <a:rPr lang="es-ES" sz="1400" dirty="0" smtClean="0">
                <a:solidFill>
                  <a:schemeClr val="tx1"/>
                </a:solidFill>
              </a:rPr>
              <a:t> Palace </a:t>
            </a:r>
            <a:r>
              <a:rPr lang="es-ES" sz="1400" dirty="0">
                <a:solidFill>
                  <a:schemeClr val="tx1"/>
                </a:solidFill>
              </a:rPr>
              <a:t>+ </a:t>
            </a:r>
            <a:r>
              <a:rPr lang="es-ES" sz="1400" dirty="0" smtClean="0">
                <a:solidFill>
                  <a:schemeClr val="tx1"/>
                </a:solidFill>
              </a:rPr>
              <a:t>Living </a:t>
            </a:r>
            <a:r>
              <a:rPr lang="es-ES" sz="1400" dirty="0" err="1" smtClean="0">
                <a:solidFill>
                  <a:schemeClr val="tx1"/>
                </a:solidFill>
              </a:rPr>
              <a:t>room</a:t>
            </a:r>
            <a:r>
              <a:rPr lang="es-ES" sz="1400" dirty="0" smtClean="0">
                <a:solidFill>
                  <a:schemeClr val="tx1"/>
                </a:solidFill>
              </a:rPr>
              <a:t>, Royal </a:t>
            </a:r>
            <a:r>
              <a:rPr lang="es-ES" sz="1400" dirty="0" err="1" smtClean="0">
                <a:solidFill>
                  <a:schemeClr val="tx1"/>
                </a:solidFill>
              </a:rPr>
              <a:t>dinning</a:t>
            </a:r>
            <a:r>
              <a:rPr lang="es-ES" sz="1400" dirty="0" smtClean="0">
                <a:solidFill>
                  <a:schemeClr val="tx1"/>
                </a:solidFill>
              </a:rPr>
              <a:t> </a:t>
            </a:r>
            <a:r>
              <a:rPr lang="es-ES" sz="1400" dirty="0" err="1" smtClean="0">
                <a:solidFill>
                  <a:schemeClr val="tx1"/>
                </a:solidFill>
              </a:rPr>
              <a:t>room</a:t>
            </a:r>
            <a:r>
              <a:rPr lang="es-ES" sz="1400" dirty="0" smtClean="0">
                <a:solidFill>
                  <a:schemeClr val="tx1"/>
                </a:solidFill>
              </a:rPr>
              <a:t>, </a:t>
            </a:r>
            <a:r>
              <a:rPr lang="es-ES" sz="1400" dirty="0">
                <a:solidFill>
                  <a:schemeClr val="tx1"/>
                </a:solidFill>
              </a:rPr>
              <a:t>Hall + 4 </a:t>
            </a:r>
            <a:r>
              <a:rPr lang="es-ES" sz="1400" dirty="0" err="1" smtClean="0">
                <a:solidFill>
                  <a:schemeClr val="tx1"/>
                </a:solidFill>
              </a:rPr>
              <a:t>classrooms</a:t>
            </a:r>
            <a:r>
              <a:rPr lang="es-ES" sz="1400" dirty="0" smtClean="0">
                <a:solidFill>
                  <a:schemeClr val="tx1"/>
                </a:solidFill>
              </a:rPr>
              <a:t> at </a:t>
            </a:r>
            <a:r>
              <a:rPr lang="es-ES" sz="1400" dirty="0" err="1" smtClean="0">
                <a:solidFill>
                  <a:schemeClr val="tx1"/>
                </a:solidFill>
              </a:rPr>
              <a:t>old</a:t>
            </a:r>
            <a:r>
              <a:rPr lang="es-ES" sz="1400" dirty="0" smtClean="0">
                <a:solidFill>
                  <a:schemeClr val="tx1"/>
                </a:solidFill>
              </a:rPr>
              <a:t> </a:t>
            </a:r>
            <a:r>
              <a:rPr lang="es-ES" sz="1400" dirty="0" err="1" smtClean="0">
                <a:solidFill>
                  <a:schemeClr val="tx1"/>
                </a:solidFill>
              </a:rPr>
              <a:t>stables</a:t>
            </a: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56715" y="117685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>
                <a:solidFill>
                  <a:srgbClr val="C00000"/>
                </a:solidFill>
              </a:rPr>
              <a:t>ECFA-LC2016</a:t>
            </a:r>
            <a:endParaRPr lang="es-E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182830"/>
              </p:ext>
            </p:extLst>
          </p:nvPr>
        </p:nvGraphicFramePr>
        <p:xfrm>
          <a:off x="53752" y="283790"/>
          <a:ext cx="9036496" cy="6095703"/>
        </p:xfrm>
        <a:graphic>
          <a:graphicData uri="http://schemas.openxmlformats.org/drawingml/2006/table">
            <a:tbl>
              <a:tblPr/>
              <a:tblGrid>
                <a:gridCol w="9036496"/>
              </a:tblGrid>
              <a:tr h="60957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altLang="es-E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How</a:t>
                      </a:r>
                      <a:r>
                        <a:rPr kumimoji="0" lang="es-ES" alt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to </a:t>
                      </a:r>
                      <a:r>
                        <a:rPr kumimoji="0" lang="es-ES" altLang="es-E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get</a:t>
                      </a:r>
                      <a:r>
                        <a:rPr kumimoji="0" lang="es-ES" alt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0" lang="es-ES" altLang="es-E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there</a:t>
                      </a:r>
                      <a:r>
                        <a:rPr kumimoji="0" lang="es-ES" alt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  <a:p>
                      <a:endParaRPr lang="es-ES" sz="1600" b="1" dirty="0" smtClean="0"/>
                    </a:p>
                    <a:p>
                      <a:r>
                        <a:rPr lang="es-ES" sz="1600" b="1" dirty="0" smtClean="0"/>
                        <a:t>Road</a:t>
                      </a:r>
                      <a:endParaRPr lang="es-ES" sz="1600" dirty="0"/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s-ES" sz="1600" dirty="0"/>
                        <a:t>Santander-Bilbao </a:t>
                      </a:r>
                      <a:r>
                        <a:rPr lang="es-ES" sz="1600" dirty="0" err="1"/>
                        <a:t>road</a:t>
                      </a:r>
                      <a:r>
                        <a:rPr lang="es-ES" sz="1600" dirty="0"/>
                        <a:t> (A-8)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s-ES" sz="1600" dirty="0"/>
                        <a:t>Santander-</a:t>
                      </a:r>
                      <a:r>
                        <a:rPr lang="es-ES" sz="1600" dirty="0" err="1"/>
                        <a:t>Torrelavega</a:t>
                      </a:r>
                      <a:r>
                        <a:rPr lang="es-ES" sz="1600" dirty="0"/>
                        <a:t> Road (A-67)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s-ES" sz="1600" dirty="0"/>
                        <a:t>Autovía del Cantábrico Road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s-ES" sz="1600" dirty="0"/>
                        <a:t>Bus </a:t>
                      </a:r>
                      <a:r>
                        <a:rPr lang="es-ES" sz="1600" dirty="0" err="1"/>
                        <a:t>Station</a:t>
                      </a:r>
                      <a:r>
                        <a:rPr lang="es-ES" sz="1600" dirty="0"/>
                        <a:t> </a:t>
                      </a:r>
                      <a:endParaRPr lang="es-ES" sz="1600" dirty="0" smtClean="0"/>
                    </a:p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s-ES" sz="1600" dirty="0"/>
                        <a:t> </a:t>
                      </a:r>
                    </a:p>
                    <a:p>
                      <a:r>
                        <a:rPr lang="es-ES" sz="1600" b="1" dirty="0"/>
                        <a:t>Rail</a:t>
                      </a:r>
                      <a:endParaRPr lang="es-ES" sz="1600" dirty="0"/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s-ES" sz="1600" dirty="0"/>
                        <a:t>RENFE. </a:t>
                      </a:r>
                      <a:endParaRPr lang="es-ES" sz="1600" dirty="0" smtClean="0"/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s-ES" sz="1600" dirty="0" smtClean="0"/>
                        <a:t>FEVE</a:t>
                      </a:r>
                      <a:r>
                        <a:rPr lang="es-ES" sz="1600" dirty="0"/>
                        <a:t>.  </a:t>
                      </a:r>
                      <a:endParaRPr lang="es-ES" sz="1600" dirty="0" smtClean="0"/>
                    </a:p>
                    <a:p>
                      <a:pPr>
                        <a:buFont typeface="Arial" panose="020B0604020202020204" pitchFamily="34" charset="0"/>
                        <a:buNone/>
                      </a:pPr>
                      <a:endParaRPr lang="es-ES" sz="1600" dirty="0"/>
                    </a:p>
                    <a:p>
                      <a:r>
                        <a:rPr lang="es-ES" sz="1600" b="1" dirty="0" err="1"/>
                        <a:t>Plane</a:t>
                      </a:r>
                      <a:endParaRPr lang="es-ES" sz="1600" dirty="0"/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s-ES" sz="1600" dirty="0" err="1"/>
                        <a:t>Parayas</a:t>
                      </a:r>
                      <a:r>
                        <a:rPr lang="es-ES" sz="1600" dirty="0"/>
                        <a:t> </a:t>
                      </a:r>
                      <a:r>
                        <a:rPr lang="es-ES" sz="1600" dirty="0" err="1"/>
                        <a:t>Airport</a:t>
                      </a:r>
                      <a:r>
                        <a:rPr lang="es-ES" sz="1600" dirty="0"/>
                        <a:t>. 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s-ES" sz="1600" dirty="0"/>
                        <a:t>IBERIA Santander. </a:t>
                      </a:r>
                      <a:r>
                        <a:rPr lang="es-ES" sz="1600" dirty="0" err="1" smtClean="0"/>
                        <a:t>AirNostrum</a:t>
                      </a:r>
                      <a:endParaRPr lang="es-ES" sz="1600" dirty="0"/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s-ES" sz="1600" dirty="0" err="1" smtClean="0"/>
                        <a:t>RyanAir</a:t>
                      </a:r>
                      <a:endParaRPr lang="es-ES" sz="1600" dirty="0" smtClean="0"/>
                    </a:p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s-ES" sz="1600" dirty="0"/>
                        <a:t> </a:t>
                      </a:r>
                      <a:r>
                        <a:rPr lang="es-ES" sz="1600" dirty="0" smtClean="0">
                          <a:solidFill>
                            <a:srgbClr val="C00000"/>
                          </a:solidFill>
                        </a:rPr>
                        <a:t>+ Bilbao </a:t>
                      </a:r>
                      <a:r>
                        <a:rPr lang="es-ES" sz="1600" dirty="0" err="1" smtClean="0">
                          <a:solidFill>
                            <a:srgbClr val="C00000"/>
                          </a:solidFill>
                        </a:rPr>
                        <a:t>multiple</a:t>
                      </a:r>
                      <a:r>
                        <a:rPr lang="es-ES" sz="160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s-ES" sz="1600" dirty="0" err="1" smtClean="0">
                          <a:solidFill>
                            <a:srgbClr val="C00000"/>
                          </a:solidFill>
                        </a:rPr>
                        <a:t>intern</a:t>
                      </a:r>
                      <a:r>
                        <a:rPr lang="es-ES" sz="1600" dirty="0" smtClean="0">
                          <a:solidFill>
                            <a:srgbClr val="C00000"/>
                          </a:solidFill>
                        </a:rPr>
                        <a:t>.</a:t>
                      </a:r>
                      <a:r>
                        <a:rPr lang="es-ES" sz="16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s-ES" sz="1600" dirty="0" err="1" smtClean="0">
                          <a:solidFill>
                            <a:srgbClr val="C00000"/>
                          </a:solidFill>
                        </a:rPr>
                        <a:t>flights</a:t>
                      </a:r>
                      <a:r>
                        <a:rPr lang="es-ES" sz="160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</a:p>
                    <a:p>
                      <a:pPr>
                        <a:buFont typeface="Arial" panose="020B0604020202020204" pitchFamily="34" charset="0"/>
                        <a:buNone/>
                      </a:pPr>
                      <a:r>
                        <a:rPr lang="es-ES" sz="1600" dirty="0" smtClean="0">
                          <a:solidFill>
                            <a:srgbClr val="C00000"/>
                          </a:solidFill>
                        </a:rPr>
                        <a:t>(100 km. </a:t>
                      </a:r>
                      <a:r>
                        <a:rPr lang="es-ES" sz="1600" dirty="0" err="1" smtClean="0">
                          <a:solidFill>
                            <a:srgbClr val="C00000"/>
                          </a:solidFill>
                        </a:rPr>
                        <a:t>from</a:t>
                      </a:r>
                      <a:r>
                        <a:rPr lang="es-ES" sz="1600" dirty="0" smtClean="0">
                          <a:solidFill>
                            <a:srgbClr val="C00000"/>
                          </a:solidFill>
                        </a:rPr>
                        <a:t> Santander)</a:t>
                      </a:r>
                      <a:endParaRPr lang="es-ES" sz="1600" dirty="0">
                        <a:solidFill>
                          <a:srgbClr val="C00000"/>
                        </a:solidFill>
                      </a:endParaRPr>
                    </a:p>
                    <a:p>
                      <a:endParaRPr lang="es-ES" sz="1600" b="1" dirty="0" smtClean="0"/>
                    </a:p>
                    <a:p>
                      <a:r>
                        <a:rPr lang="es-ES" sz="1600" b="1" dirty="0" err="1" smtClean="0"/>
                        <a:t>Boat</a:t>
                      </a:r>
                      <a:endParaRPr lang="es-ES" sz="1600" dirty="0"/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s-ES" sz="1600" dirty="0"/>
                        <a:t>Ferry Port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s-ES" sz="1600" dirty="0" err="1"/>
                        <a:t>Ferries</a:t>
                      </a:r>
                      <a:r>
                        <a:rPr lang="es-ES" sz="1600" dirty="0"/>
                        <a:t> to </a:t>
                      </a:r>
                      <a:r>
                        <a:rPr lang="es-ES" sz="1600" dirty="0" err="1"/>
                        <a:t>England</a:t>
                      </a:r>
                      <a:r>
                        <a:rPr lang="es-ES" sz="1600" dirty="0"/>
                        <a:t>. </a:t>
                      </a:r>
                    </a:p>
                  </a:txBody>
                  <a:tcPr marL="53500" marR="53500" marT="26750" marB="26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50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369" y="1750167"/>
            <a:ext cx="5548302" cy="4165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0E87-D3CB-43B7-80F0-D83B487FFBAA}" type="datetime1">
              <a:rPr lang="es-ES" smtClean="0"/>
              <a:t>22/01/16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Alberto Ruiz Jimeno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60420-4A5F-46B7-A899-45F462AE50A6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752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ltomavistasdesantander.com/wp-content/uploads/2014/04/santander-vista-aerea-ney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1"/>
            <a:ext cx="8352928" cy="626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D43BF-5020-4E37-ADFC-58D8BAF3BB24}" type="datetime1">
              <a:rPr lang="es-ES" smtClean="0"/>
              <a:t>22/01/16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Alberto Ruiz Jimeno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5972D-2E92-4E22-B3FF-9951F95BF516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467544" y="2793122"/>
            <a:ext cx="83358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000" dirty="0" err="1" smtClean="0">
                <a:solidFill>
                  <a:schemeClr val="bg1"/>
                </a:solidFill>
              </a:rPr>
              <a:t>See</a:t>
            </a:r>
            <a:r>
              <a:rPr lang="es-ES_tradnl" sz="2000" dirty="0" smtClean="0">
                <a:solidFill>
                  <a:schemeClr val="bg1"/>
                </a:solidFill>
              </a:rPr>
              <a:t> </a:t>
            </a:r>
            <a:r>
              <a:rPr lang="es-ES_tradnl" sz="2000" dirty="0" err="1" smtClean="0">
                <a:solidFill>
                  <a:schemeClr val="bg1"/>
                </a:solidFill>
              </a:rPr>
              <a:t>you</a:t>
            </a:r>
            <a:r>
              <a:rPr lang="es-ES_tradnl" sz="2000" dirty="0" smtClean="0">
                <a:solidFill>
                  <a:schemeClr val="bg1"/>
                </a:solidFill>
              </a:rPr>
              <a:t> at ECFA-LC2016, </a:t>
            </a:r>
            <a:r>
              <a:rPr lang="es-ES_tradnl" sz="2000" dirty="0">
                <a:solidFill>
                  <a:schemeClr val="bg1"/>
                </a:solidFill>
              </a:rPr>
              <a:t>in Santander, </a:t>
            </a:r>
            <a:r>
              <a:rPr lang="es-ES_tradnl" sz="2000" dirty="0" err="1" smtClean="0">
                <a:solidFill>
                  <a:schemeClr val="bg1"/>
                </a:solidFill>
              </a:rPr>
              <a:t>from</a:t>
            </a:r>
            <a:r>
              <a:rPr lang="es-ES_tradnl" sz="2000" dirty="0" smtClean="0">
                <a:solidFill>
                  <a:schemeClr val="bg1"/>
                </a:solidFill>
              </a:rPr>
              <a:t> 30 May-5 June 2016</a:t>
            </a:r>
          </a:p>
          <a:p>
            <a:pPr algn="ctr"/>
            <a:endParaRPr lang="es-ES_tradnl" sz="2000" dirty="0" smtClean="0">
              <a:solidFill>
                <a:srgbClr val="FFFFFF"/>
              </a:solidFill>
            </a:endParaRPr>
          </a:p>
          <a:p>
            <a:pPr algn="ctr"/>
            <a:r>
              <a:rPr lang="en-US" sz="2000" u="sng" dirty="0" smtClean="0">
                <a:solidFill>
                  <a:srgbClr val="FFFFFF"/>
                </a:solidFill>
              </a:rPr>
              <a:t>http</a:t>
            </a:r>
            <a:r>
              <a:rPr lang="en-US" sz="2000" u="sng" dirty="0">
                <a:solidFill>
                  <a:srgbClr val="FFFFFF"/>
                </a:solidFill>
              </a:rPr>
              <a:t>://www.ifca.unican.es/congreso/ECFALC2016/</a:t>
            </a:r>
            <a:r>
              <a:rPr lang="en-US" sz="2000" u="sng" dirty="0" smtClean="0">
                <a:solidFill>
                  <a:srgbClr val="FFFFFF"/>
                </a:solidFill>
              </a:rPr>
              <a:t>welcome</a:t>
            </a:r>
          </a:p>
          <a:p>
            <a:pPr algn="ctr"/>
            <a:endParaRPr lang="en-US" sz="2000" u="sng" dirty="0">
              <a:solidFill>
                <a:srgbClr val="FFFFFF"/>
              </a:solidFill>
            </a:endParaRPr>
          </a:p>
          <a:p>
            <a:pPr algn="ctr"/>
            <a:r>
              <a:rPr lang="en-US" sz="2000" u="sng" dirty="0" smtClean="0">
                <a:solidFill>
                  <a:srgbClr val="FFFFFF"/>
                </a:solidFill>
              </a:rPr>
              <a:t>(web site </a:t>
            </a:r>
            <a:r>
              <a:rPr lang="en-US" sz="2000" u="sng" dirty="0" smtClean="0">
                <a:solidFill>
                  <a:srgbClr val="FFFFFF"/>
                </a:solidFill>
              </a:rPr>
              <a:t>under construction</a:t>
            </a:r>
            <a:r>
              <a:rPr lang="en-US" sz="2000" u="sng" dirty="0" smtClean="0">
                <a:solidFill>
                  <a:srgbClr val="FFFFFF"/>
                </a:solidFill>
              </a:rPr>
              <a:t>)</a:t>
            </a:r>
            <a:endParaRPr lang="es-ES_tradnl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859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11638</TotalTime>
  <Words>135</Words>
  <Application>Microsoft Macintosh PowerPoint</Application>
  <PresentationFormat>On-screen Show (4:3)</PresentationFormat>
  <Paragraphs>51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A.R.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Alberto Ruiz</dc:creator>
  <cp:lastModifiedBy>L. Linssen</cp:lastModifiedBy>
  <cp:revision>64</cp:revision>
  <dcterms:created xsi:type="dcterms:W3CDTF">2010-12-15T16:38:25Z</dcterms:created>
  <dcterms:modified xsi:type="dcterms:W3CDTF">2016-01-22T09:37:25Z</dcterms:modified>
</cp:coreProperties>
</file>