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7" r:id="rId4"/>
  </p:sldMasterIdLst>
  <p:notesMasterIdLst>
    <p:notesMasterId r:id="rId21"/>
  </p:notesMasterIdLst>
  <p:sldIdLst>
    <p:sldId id="256" r:id="rId5"/>
    <p:sldId id="260" r:id="rId6"/>
    <p:sldId id="257" r:id="rId7"/>
    <p:sldId id="258" r:id="rId8"/>
    <p:sldId id="259" r:id="rId9"/>
    <p:sldId id="264" r:id="rId10"/>
    <p:sldId id="265" r:id="rId11"/>
    <p:sldId id="266" r:id="rId12"/>
    <p:sldId id="267" r:id="rId13"/>
    <p:sldId id="269" r:id="rId14"/>
    <p:sldId id="271" r:id="rId15"/>
    <p:sldId id="268" r:id="rId16"/>
    <p:sldId id="262" r:id="rId17"/>
    <p:sldId id="263" r:id="rId18"/>
    <p:sldId id="261" r:id="rId19"/>
    <p:sldId id="27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>
        <p:scale>
          <a:sx n="125" d="100"/>
          <a:sy n="125" d="100"/>
        </p:scale>
        <p:origin x="-5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l\lpazdera\Desktop\discs\Usinag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Machining time</a:t>
            </a:r>
          </a:p>
        </c:rich>
      </c:tx>
      <c:layout/>
      <c:overlay val="0"/>
    </c:title>
    <c:autoTitleDeleted val="0"/>
    <c:plotArea>
      <c:layout/>
      <c:lineChart>
        <c:grouping val="stacked"/>
        <c:varyColors val="0"/>
        <c:ser>
          <c:idx val="1"/>
          <c:order val="0"/>
          <c:tx>
            <c:v>usinage</c:v>
          </c:tx>
          <c:cat>
            <c:numRef>
              <c:f>Sheet1!$A$36:$A$40</c:f>
              <c:numCache>
                <c:formatCode>General</c:formatCode>
                <c:ptCount val="5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2.5</c:v>
                </c:pt>
              </c:numCache>
            </c:numRef>
          </c:cat>
          <c:val>
            <c:numRef>
              <c:f>Sheet1!$F$36:$F$40</c:f>
              <c:numCache>
                <c:formatCode>General</c:formatCode>
                <c:ptCount val="5"/>
                <c:pt idx="0">
                  <c:v>200</c:v>
                </c:pt>
                <c:pt idx="1">
                  <c:v>103</c:v>
                </c:pt>
                <c:pt idx="2">
                  <c:v>66</c:v>
                </c:pt>
                <c:pt idx="3">
                  <c:v>47</c:v>
                </c:pt>
                <c:pt idx="4">
                  <c:v>46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94995512"/>
        <c:axId val="294995904"/>
      </c:lineChart>
      <c:catAx>
        <c:axId val="294995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94995904"/>
        <c:crosses val="autoZero"/>
        <c:auto val="1"/>
        <c:lblAlgn val="ctr"/>
        <c:lblOffset val="100"/>
        <c:noMultiLvlLbl val="0"/>
      </c:catAx>
      <c:valAx>
        <c:axId val="2949959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94995512"/>
        <c:crosses val="autoZero"/>
        <c:crossBetween val="between"/>
      </c:valAx>
    </c:plotArea>
    <c:plotVisOnly val="1"/>
    <c:dispBlanksAs val="zero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BD5E23-B897-4041-B2D9-CF02D1884C35}" type="datetimeFigureOut">
              <a:rPr lang="en-GB" smtClean="0"/>
              <a:t>17/01/2016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49F4C-EB0C-4F74-AD33-042A56B43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080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63227-2DB4-4A6E-88DF-9B3ABA8C148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683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7381" y="764705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7381" y="2276872"/>
            <a:ext cx="8534400" cy="720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739E-60C8-4B09-9400-A0DA4A501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783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fld id="{E9E2C281-3BBE-4A6A-B42D-98D70C634D5E}" type="datetimeFigureOut">
              <a:rPr lang="en-GB" smtClean="0"/>
              <a:t>17/01/2016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739E-60C8-4B09-9400-A0DA4A501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006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fld id="{E9E2C281-3BBE-4A6A-B42D-98D70C634D5E}" type="datetimeFigureOut">
              <a:rPr lang="en-GB" smtClean="0"/>
              <a:t>17/01/2016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739E-60C8-4B09-9400-A0DA4A501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390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17/01/2016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1363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17/01/2016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1669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17/01/2016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2890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17/01/2016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9570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17/01/2016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4180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17/01/2016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8974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17/01/2016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60971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17/01/2016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2011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fld id="{E9E2C281-3BBE-4A6A-B42D-98D70C634D5E}" type="datetimeFigureOut">
              <a:rPr lang="en-GB" smtClean="0"/>
              <a:t>17/01/2016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739E-60C8-4B09-9400-A0DA4A501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9400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17/01/2016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93117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17/01/2016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03384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17/01/2016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54176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7381" y="764705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7381" y="2276872"/>
            <a:ext cx="8534400" cy="720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7700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en-GB" dirty="0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2000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8159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-1204381" y="5170518"/>
            <a:ext cx="2895600" cy="486833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587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1399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3405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067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fld id="{E9E2C281-3BBE-4A6A-B42D-98D70C634D5E}" type="datetimeFigureOut">
              <a:rPr lang="en-GB" smtClean="0"/>
              <a:t>17/01/2016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739E-60C8-4B09-9400-A0DA4A501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5603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6497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2899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4547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1879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IWLC10_p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360363" y="6525345"/>
            <a:ext cx="2844800" cy="293117"/>
          </a:xfrm>
        </p:spPr>
        <p:txBody>
          <a:bodyPr/>
          <a:lstStyle>
            <a:lvl1pPr>
              <a:defRPr>
                <a:latin typeface="Candara" panose="020E0502030303020204" pitchFamily="34" charset="0"/>
              </a:defRPr>
            </a:lvl1pPr>
          </a:lstStyle>
          <a:p>
            <a:fld id="{957DD4C6-89DA-4F5D-B8E7-C8C79B22941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34433" y="1052737"/>
            <a:ext cx="11618384" cy="5184552"/>
          </a:xfrm>
        </p:spPr>
        <p:txBody>
          <a:bodyPr/>
          <a:lstStyle>
            <a:lvl1pPr>
              <a:defRPr>
                <a:latin typeface="Candara" panose="020E0502030303020204" pitchFamily="34" charset="0"/>
              </a:defRPr>
            </a:lvl1pPr>
            <a:lvl2pPr>
              <a:defRPr>
                <a:latin typeface="Candara" panose="020E0502030303020204" pitchFamily="34" charset="0"/>
              </a:defRPr>
            </a:lvl2pPr>
            <a:lvl3pPr>
              <a:defRPr>
                <a:latin typeface="Candara" panose="020E0502030303020204" pitchFamily="34" charset="0"/>
              </a:defRPr>
            </a:lvl3pPr>
            <a:lvl4pPr>
              <a:defRPr>
                <a:latin typeface="Candara" panose="020E0502030303020204" pitchFamily="34" charset="0"/>
              </a:defRPr>
            </a:lvl4pPr>
            <a:lvl5pPr>
              <a:defRPr>
                <a:latin typeface="Candara" panose="020E0502030303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5514987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sentation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/>
        </p:nvSpPr>
        <p:spPr bwMode="auto">
          <a:xfrm>
            <a:off x="0" y="205740"/>
            <a:ext cx="12192000" cy="533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3" descr="G:\Users\s\samosh\Documents\My Pictures\LOGO\CLIC\CLIC-Logo-Color-7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277" y="7620"/>
            <a:ext cx="1219200" cy="914400"/>
          </a:xfrm>
          <a:prstGeom prst="rect">
            <a:avLst/>
          </a:prstGeom>
          <a:noFill/>
        </p:spPr>
      </p:pic>
      <p:sp>
        <p:nvSpPr>
          <p:cNvPr id="8" name="Title 15"/>
          <p:cNvSpPr>
            <a:spLocks noGrp="1"/>
          </p:cNvSpPr>
          <p:nvPr>
            <p:ph type="title" hasCustomPrompt="1"/>
          </p:nvPr>
        </p:nvSpPr>
        <p:spPr>
          <a:xfrm>
            <a:off x="1487488" y="206058"/>
            <a:ext cx="8829248" cy="533082"/>
          </a:xfrm>
          <a:prstGeom prst="rect">
            <a:avLst/>
          </a:prstGeom>
          <a:solidFill>
            <a:srgbClr val="002060"/>
          </a:solidFill>
        </p:spPr>
        <p:txBody>
          <a:bodyPr anchor="ctr">
            <a:normAutofit/>
          </a:bodyPr>
          <a:lstStyle>
            <a:lvl1pPr>
              <a:defRPr sz="28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 smtClean="0"/>
              <a:t>[Sub-title]</a:t>
            </a:r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0" y="6363290"/>
            <a:ext cx="12192000" cy="30607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prstClr val="white"/>
                </a:solidFill>
              </a:rPr>
              <a:t>  </a:t>
            </a:r>
            <a:r>
              <a:rPr lang="fr-CH" sz="1200" dirty="0" smtClean="0">
                <a:solidFill>
                  <a:prstClr val="white"/>
                </a:solidFill>
              </a:rPr>
              <a:t>X-band </a:t>
            </a:r>
            <a:r>
              <a:rPr lang="fr-CH" sz="1200" dirty="0" err="1" smtClean="0">
                <a:solidFill>
                  <a:prstClr val="white"/>
                </a:solidFill>
              </a:rPr>
              <a:t>Accelerating</a:t>
            </a:r>
            <a:r>
              <a:rPr lang="fr-CH" sz="1200" dirty="0" smtClean="0">
                <a:solidFill>
                  <a:prstClr val="white"/>
                </a:solidFill>
              </a:rPr>
              <a:t> structure </a:t>
            </a:r>
            <a:r>
              <a:rPr lang="fr-CH" sz="1200" dirty="0" err="1" smtClean="0">
                <a:solidFill>
                  <a:prstClr val="white"/>
                </a:solidFill>
              </a:rPr>
              <a:t>Review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                                    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7" name="Slide Number Placeholder 5"/>
          <p:cNvSpPr txBox="1">
            <a:spLocks/>
          </p:cNvSpPr>
          <p:nvPr/>
        </p:nvSpPr>
        <p:spPr>
          <a:xfrm>
            <a:off x="11618453" y="6376244"/>
            <a:ext cx="573548" cy="311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3034ED-392B-42A2-8939-5A95FD54CEFE}" type="slidenum">
              <a:rPr lang="en-US" sz="1400" smtClean="0">
                <a:solidFill>
                  <a:prstClr val="white"/>
                </a:solidFill>
              </a:rPr>
              <a:pPr/>
              <a:t>‹#›</a:t>
            </a:fld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0301" y="6392362"/>
            <a:ext cx="17136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24-25 NOVEMBER 2014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GB" sz="1200" dirty="0">
              <a:solidFill>
                <a:prstClr val="black"/>
              </a:solidFill>
            </a:endParaRPr>
          </a:p>
        </p:txBody>
      </p:sp>
      <p:pic>
        <p:nvPicPr>
          <p:cNvPr id="14" name="Pictur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491" y="225000"/>
            <a:ext cx="619200" cy="46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8921056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sentation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 bwMode="auto">
          <a:xfrm>
            <a:off x="0" y="205740"/>
            <a:ext cx="12192000" cy="533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11618453" y="6309321"/>
            <a:ext cx="5735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3368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03034ED-392B-42A2-8939-5A95FD54CEFE}" type="slidenum">
              <a:rPr lang="en-US" sz="1400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18453" y="6376244"/>
            <a:ext cx="573548" cy="31115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8" name="Picture 3" descr="G:\Users\s\samosh\Documents\My Pictures\LOGO\CLIC\CLIC-Logo-Color-7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277" y="7620"/>
            <a:ext cx="1219200" cy="914400"/>
          </a:xfrm>
          <a:prstGeom prst="rect">
            <a:avLst/>
          </a:prstGeom>
          <a:noFill/>
        </p:spPr>
      </p:pic>
      <p:sp>
        <p:nvSpPr>
          <p:cNvPr id="8" name="Title 15"/>
          <p:cNvSpPr>
            <a:spLocks noGrp="1"/>
          </p:cNvSpPr>
          <p:nvPr>
            <p:ph type="title" hasCustomPrompt="1"/>
          </p:nvPr>
        </p:nvSpPr>
        <p:spPr>
          <a:xfrm>
            <a:off x="1487488" y="206058"/>
            <a:ext cx="8829248" cy="533082"/>
          </a:xfrm>
          <a:prstGeom prst="rect">
            <a:avLst/>
          </a:prstGeom>
          <a:solidFill>
            <a:srgbClr val="002060"/>
          </a:solidFill>
        </p:spPr>
        <p:txBody>
          <a:bodyPr anchor="ctr">
            <a:normAutofit/>
          </a:bodyPr>
          <a:lstStyle>
            <a:lvl1pPr>
              <a:defRPr sz="28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 smtClean="0"/>
              <a:t>[Sub-title]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75302" y="6392362"/>
            <a:ext cx="12770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white"/>
                </a:solidFill>
              </a:rPr>
              <a:t>31-January-2013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0" y="6363290"/>
            <a:ext cx="12192000" cy="30607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prstClr val="white"/>
                </a:solidFill>
              </a:rPr>
              <a:t>   </a:t>
            </a:r>
            <a:r>
              <a:rPr lang="fr-CH" sz="1200" dirty="0" smtClean="0">
                <a:solidFill>
                  <a:prstClr val="white"/>
                </a:solidFill>
              </a:rPr>
              <a:t>X-band </a:t>
            </a:r>
            <a:r>
              <a:rPr lang="fr-CH" sz="1200" dirty="0" err="1" smtClean="0">
                <a:solidFill>
                  <a:prstClr val="white"/>
                </a:solidFill>
              </a:rPr>
              <a:t>Accelerating</a:t>
            </a:r>
            <a:r>
              <a:rPr lang="fr-CH" sz="1200" dirty="0" smtClean="0">
                <a:solidFill>
                  <a:prstClr val="white"/>
                </a:solidFill>
              </a:rPr>
              <a:t> structure </a:t>
            </a:r>
            <a:r>
              <a:rPr lang="fr-CH" sz="1200" dirty="0" err="1" smtClean="0">
                <a:solidFill>
                  <a:prstClr val="white"/>
                </a:solidFill>
              </a:rPr>
              <a:t>Review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                                    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303" y="6392362"/>
            <a:ext cx="17136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24-25 NOVEMBER 2014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GB" sz="1200" dirty="0">
              <a:solidFill>
                <a:prstClr val="black"/>
              </a:solidFill>
            </a:endParaRPr>
          </a:p>
        </p:txBody>
      </p:sp>
      <p:pic>
        <p:nvPicPr>
          <p:cNvPr id="19" name="Picture 1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491" y="225000"/>
            <a:ext cx="619200" cy="46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072298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52737"/>
            <a:ext cx="10972800" cy="50734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0" y="205740"/>
            <a:ext cx="12192000" cy="533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3" descr="G:\Users\s\samosh\Documents\My Pictures\LOGO\CLIC\CLIC-Logo-Color-7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277" y="7620"/>
            <a:ext cx="1219200" cy="914400"/>
          </a:xfrm>
          <a:prstGeom prst="rect">
            <a:avLst/>
          </a:prstGeom>
          <a:noFill/>
        </p:spPr>
      </p:pic>
      <p:sp>
        <p:nvSpPr>
          <p:cNvPr id="13" name="Title 15"/>
          <p:cNvSpPr>
            <a:spLocks noGrp="1"/>
          </p:cNvSpPr>
          <p:nvPr>
            <p:ph type="title" hasCustomPrompt="1"/>
          </p:nvPr>
        </p:nvSpPr>
        <p:spPr>
          <a:xfrm>
            <a:off x="1487488" y="206058"/>
            <a:ext cx="8829248" cy="533082"/>
          </a:xfrm>
          <a:prstGeom prst="rect">
            <a:avLst/>
          </a:prstGeom>
          <a:solidFill>
            <a:srgbClr val="002060"/>
          </a:solidFill>
        </p:spPr>
        <p:txBody>
          <a:bodyPr anchor="ctr">
            <a:normAutofit/>
          </a:bodyPr>
          <a:lstStyle>
            <a:lvl1pPr>
              <a:defRPr sz="28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 smtClean="0"/>
              <a:t>[Sub-title]</a:t>
            </a:r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11618453" y="6309321"/>
            <a:ext cx="5735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3368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03034ED-392B-42A2-8939-5A95FD54CEFE}" type="slidenum">
              <a:rPr lang="en-US" sz="1400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0" y="6381328"/>
            <a:ext cx="12192000" cy="30607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prstClr val="white"/>
                </a:solidFill>
              </a:rPr>
              <a:t>                                                                                                          </a:t>
            </a:r>
            <a:r>
              <a:rPr lang="en-GB" sz="1200" dirty="0" smtClean="0">
                <a:solidFill>
                  <a:prstClr val="white"/>
                </a:solidFill>
              </a:rPr>
              <a:t>[Meeting Name]                        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                                     </a:t>
            </a:r>
            <a:r>
              <a:rPr lang="en-US" sz="1200" dirty="0" smtClean="0">
                <a:solidFill>
                  <a:prstClr val="white"/>
                </a:solidFill>
              </a:rPr>
              <a:t>«BE-RF-PM»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18453" y="6376244"/>
            <a:ext cx="573548" cy="31115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75302" y="6392362"/>
            <a:ext cx="13326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white"/>
                </a:solidFill>
              </a:rPr>
              <a:t>[DD-Month-YYYY]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GB" sz="1200" dirty="0">
              <a:solidFill>
                <a:prstClr val="black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71138" y="232646"/>
            <a:ext cx="619132" cy="464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491" y="225000"/>
            <a:ext cx="619200" cy="46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7790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052737"/>
            <a:ext cx="5384800" cy="50734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52737"/>
            <a:ext cx="5384800" cy="50734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618453" y="6309321"/>
            <a:ext cx="5735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3368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03034ED-392B-42A2-8939-5A95FD54CEFE}" type="slidenum">
              <a:rPr lang="en-US" sz="1400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0" y="6381328"/>
            <a:ext cx="12192000" cy="30607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prstClr val="white"/>
                </a:solidFill>
              </a:rPr>
              <a:t>                                                                                                          </a:t>
            </a:r>
            <a:r>
              <a:rPr lang="en-GB" sz="1200" dirty="0" smtClean="0">
                <a:solidFill>
                  <a:prstClr val="white"/>
                </a:solidFill>
              </a:rPr>
              <a:t>[Meeting Name]                        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                                     </a:t>
            </a:r>
            <a:r>
              <a:rPr lang="en-US" sz="1200" dirty="0" smtClean="0">
                <a:solidFill>
                  <a:prstClr val="white"/>
                </a:solidFill>
              </a:rPr>
              <a:t>«BE-RF-PM»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18453" y="6376244"/>
            <a:ext cx="573548" cy="31115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0" y="205740"/>
            <a:ext cx="12192000" cy="533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3" descr="G:\Users\s\samosh\Documents\My Pictures\LOGO\CLIC\CLIC-Logo-Color-7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277" y="7620"/>
            <a:ext cx="1219200" cy="914400"/>
          </a:xfrm>
          <a:prstGeom prst="rect">
            <a:avLst/>
          </a:prstGeom>
          <a:noFill/>
        </p:spPr>
      </p:pic>
      <p:sp>
        <p:nvSpPr>
          <p:cNvPr id="15" name="Title 15"/>
          <p:cNvSpPr>
            <a:spLocks noGrp="1"/>
          </p:cNvSpPr>
          <p:nvPr>
            <p:ph type="title" hasCustomPrompt="1"/>
          </p:nvPr>
        </p:nvSpPr>
        <p:spPr>
          <a:xfrm>
            <a:off x="1487488" y="206058"/>
            <a:ext cx="8829248" cy="533082"/>
          </a:xfrm>
          <a:prstGeom prst="rect">
            <a:avLst/>
          </a:prstGeom>
          <a:solidFill>
            <a:srgbClr val="002060"/>
          </a:solidFill>
        </p:spPr>
        <p:txBody>
          <a:bodyPr anchor="ctr">
            <a:normAutofit/>
          </a:bodyPr>
          <a:lstStyle>
            <a:lvl1pPr>
              <a:defRPr sz="28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 smtClean="0"/>
              <a:t>[Sub-title]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75302" y="6392362"/>
            <a:ext cx="13326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white"/>
                </a:solidFill>
              </a:rPr>
              <a:t>[DD-Month-YYYY]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GB" sz="1200" dirty="0">
              <a:solidFill>
                <a:prstClr val="black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0" t="4413" r="10308" b="14990"/>
          <a:stretch/>
        </p:blipFill>
        <p:spPr bwMode="auto">
          <a:xfrm>
            <a:off x="11088554" y="220020"/>
            <a:ext cx="848959" cy="51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684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947861"/>
            <a:ext cx="4011084" cy="5983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947862"/>
            <a:ext cx="6815667" cy="52894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546249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618453" y="6309321"/>
            <a:ext cx="5735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3368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03034ED-392B-42A2-8939-5A95FD54CEFE}" type="slidenum">
              <a:rPr lang="en-US" sz="1400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0" y="6381328"/>
            <a:ext cx="12192000" cy="30607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prstClr val="white"/>
                </a:solidFill>
              </a:rPr>
              <a:t>                                                                                                          </a:t>
            </a:r>
            <a:r>
              <a:rPr lang="en-GB" sz="1200" dirty="0" smtClean="0">
                <a:solidFill>
                  <a:prstClr val="white"/>
                </a:solidFill>
              </a:rPr>
              <a:t>[Meeting Name]                        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                                     </a:t>
            </a:r>
            <a:r>
              <a:rPr lang="en-US" sz="1200" dirty="0" smtClean="0">
                <a:solidFill>
                  <a:prstClr val="white"/>
                </a:solidFill>
              </a:rPr>
              <a:t>«BE-RF-PM»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18453" y="6376244"/>
            <a:ext cx="573548" cy="31115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0" y="205740"/>
            <a:ext cx="12192000" cy="533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3" descr="G:\Users\s\samosh\Documents\My Pictures\LOGO\CLIC\CLIC-Logo-Color-7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277" y="7620"/>
            <a:ext cx="1219200" cy="914400"/>
          </a:xfrm>
          <a:prstGeom prst="rect">
            <a:avLst/>
          </a:prstGeom>
          <a:noFill/>
        </p:spPr>
      </p:pic>
      <p:sp>
        <p:nvSpPr>
          <p:cNvPr id="15" name="Title 15"/>
          <p:cNvSpPr txBox="1">
            <a:spLocks/>
          </p:cNvSpPr>
          <p:nvPr/>
        </p:nvSpPr>
        <p:spPr>
          <a:xfrm>
            <a:off x="1487488" y="206058"/>
            <a:ext cx="8829248" cy="533082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sz="2800" smtClean="0">
                <a:solidFill>
                  <a:prstClr val="white"/>
                </a:solidFill>
              </a:rPr>
              <a:t>[Sub-title]</a:t>
            </a:r>
            <a:endParaRPr lang="en-US" sz="2800" dirty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5302" y="6392362"/>
            <a:ext cx="13326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white"/>
                </a:solidFill>
              </a:rPr>
              <a:t>[DD-Month-YYYY]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GB" sz="1200" dirty="0">
              <a:solidFill>
                <a:prstClr val="black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0" t="4413" r="10308" b="14990"/>
          <a:stretch/>
        </p:blipFill>
        <p:spPr bwMode="auto">
          <a:xfrm>
            <a:off x="11088554" y="220020"/>
            <a:ext cx="848959" cy="51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8661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fld id="{E9E2C281-3BBE-4A6A-B42D-98D70C634D5E}" type="datetimeFigureOut">
              <a:rPr lang="en-GB" smtClean="0"/>
              <a:t>17/01/2016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-1204381" y="5170518"/>
            <a:ext cx="2895600" cy="486833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739E-60C8-4B09-9400-A0DA4A501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8476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IWLC-1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 bwMode="auto">
          <a:xfrm>
            <a:off x="0" y="6453336"/>
            <a:ext cx="12192000" cy="30607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0" y="116632"/>
            <a:ext cx="12192000" cy="53340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18453" y="6448252"/>
            <a:ext cx="573548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48" y="133950"/>
            <a:ext cx="816161" cy="49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561195" y="6452352"/>
            <a:ext cx="10102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prstClr val="white"/>
                </a:solidFill>
              </a:rPr>
              <a:t>BE-RF-PM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28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07.04.2014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5"/>
          <p:cNvSpPr>
            <a:spLocks noGrp="1"/>
          </p:cNvSpPr>
          <p:nvPr>
            <p:ph type="title" hasCustomPrompt="1"/>
          </p:nvPr>
        </p:nvSpPr>
        <p:spPr>
          <a:xfrm>
            <a:off x="1487488" y="116950"/>
            <a:ext cx="8829248" cy="533082"/>
          </a:xfrm>
          <a:prstGeom prst="rect">
            <a:avLst/>
          </a:prstGeom>
          <a:solidFill>
            <a:srgbClr val="003368"/>
          </a:solidFill>
        </p:spPr>
        <p:txBody>
          <a:bodyPr anchor="ctr"/>
          <a:lstStyle>
            <a:lvl1pPr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[Sub-title 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784757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IWLC-1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 bwMode="auto">
          <a:xfrm>
            <a:off x="0" y="6453336"/>
            <a:ext cx="12192000" cy="30607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0" y="116632"/>
            <a:ext cx="12192000" cy="53340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18453" y="6448252"/>
            <a:ext cx="573548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48" y="133950"/>
            <a:ext cx="816161" cy="49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561195" y="6452352"/>
            <a:ext cx="10102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prstClr val="white"/>
                </a:solidFill>
              </a:rPr>
              <a:t>BE-RF-PM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283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07.04.2014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5"/>
          <p:cNvSpPr>
            <a:spLocks noGrp="1"/>
          </p:cNvSpPr>
          <p:nvPr>
            <p:ph type="title" hasCustomPrompt="1"/>
          </p:nvPr>
        </p:nvSpPr>
        <p:spPr>
          <a:xfrm>
            <a:off x="1487488" y="116950"/>
            <a:ext cx="8829248" cy="533082"/>
          </a:xfrm>
          <a:prstGeom prst="rect">
            <a:avLst/>
          </a:prstGeom>
          <a:solidFill>
            <a:srgbClr val="003368"/>
          </a:solidFill>
        </p:spPr>
        <p:txBody>
          <a:bodyPr anchor="ctr"/>
          <a:lstStyle>
            <a:lvl1pPr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[Sub-title 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872601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fld id="{E9E2C281-3BBE-4A6A-B42D-98D70C634D5E}" type="datetimeFigureOut">
              <a:rPr lang="en-GB" smtClean="0"/>
              <a:t>17/01/2016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739E-60C8-4B09-9400-A0DA4A501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550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fld id="{E9E2C281-3BBE-4A6A-B42D-98D70C634D5E}" type="datetimeFigureOut">
              <a:rPr lang="en-GB" smtClean="0"/>
              <a:t>17/01/2016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739E-60C8-4B09-9400-A0DA4A501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479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fld id="{E9E2C281-3BBE-4A6A-B42D-98D70C634D5E}" type="datetimeFigureOut">
              <a:rPr lang="en-GB" smtClean="0"/>
              <a:t>17/01/2016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739E-60C8-4B09-9400-A0DA4A501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430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fld id="{E9E2C281-3BBE-4A6A-B42D-98D70C634D5E}" type="datetimeFigureOut">
              <a:rPr lang="en-GB" smtClean="0"/>
              <a:t>17/01/2016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739E-60C8-4B09-9400-A0DA4A501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012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10733" y="5517233"/>
            <a:ext cx="2844800" cy="365125"/>
          </a:xfrm>
          <a:prstGeom prst="rect">
            <a:avLst/>
          </a:prstGeom>
        </p:spPr>
        <p:txBody>
          <a:bodyPr/>
          <a:lstStyle/>
          <a:p>
            <a:fld id="{E9E2C281-3BBE-4A6A-B42D-98D70C634D5E}" type="datetimeFigureOut">
              <a:rPr lang="en-GB" smtClean="0"/>
              <a:t>17/01/2016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739E-60C8-4B09-9400-A0DA4A5015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602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-99392"/>
            <a:ext cx="12192000" cy="914400"/>
            <a:chOff x="0" y="7620"/>
            <a:chExt cx="9144000" cy="914400"/>
          </a:xfrm>
        </p:grpSpPr>
        <p:sp>
          <p:nvSpPr>
            <p:cNvPr id="8" name="Title 1"/>
            <p:cNvSpPr txBox="1">
              <a:spLocks/>
            </p:cNvSpPr>
            <p:nvPr/>
          </p:nvSpPr>
          <p:spPr bwMode="auto">
            <a:xfrm>
              <a:off x="0" y="84837"/>
              <a:ext cx="9144000" cy="775971"/>
            </a:xfrm>
            <a:prstGeom prst="rect">
              <a:avLst/>
            </a:prstGeom>
            <a:gradFill>
              <a:gsLst>
                <a:gs pos="0">
                  <a:srgbClr val="FF66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" name="Picture 3" descr="G:\Users\s\samosh\Documents\My Pictures\LOGO\CLIC\CLIC-Logo-Color-72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50850" y="7620"/>
              <a:ext cx="914400" cy="914400"/>
            </a:xfrm>
            <a:prstGeom prst="rect">
              <a:avLst/>
            </a:prstGeom>
            <a:noFill/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0333" y="7620"/>
            <a:ext cx="9762067" cy="746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815008"/>
            <a:ext cx="10972800" cy="5710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1190799" y="5166784"/>
            <a:ext cx="2895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E739E-60C8-4B09-9400-A0DA4A50150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" y="753796"/>
            <a:ext cx="500417" cy="6104204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377804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C0F27D4-C7BA-4513-A815-4E3963CF9350}" type="datetimeFigureOut">
              <a:rPr lang="es-ES" smtClean="0"/>
              <a:pPr/>
              <a:t>17/01/2016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3412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-99392"/>
            <a:ext cx="12192000" cy="914400"/>
            <a:chOff x="0" y="7620"/>
            <a:chExt cx="9144000" cy="914400"/>
          </a:xfrm>
        </p:grpSpPr>
        <p:sp>
          <p:nvSpPr>
            <p:cNvPr id="8" name="Title 1"/>
            <p:cNvSpPr txBox="1">
              <a:spLocks/>
            </p:cNvSpPr>
            <p:nvPr/>
          </p:nvSpPr>
          <p:spPr bwMode="auto">
            <a:xfrm>
              <a:off x="0" y="84837"/>
              <a:ext cx="9144000" cy="775971"/>
            </a:xfrm>
            <a:prstGeom prst="rect">
              <a:avLst/>
            </a:prstGeom>
            <a:gradFill>
              <a:gsLst>
                <a:gs pos="0">
                  <a:srgbClr val="FF66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" name="Picture 3" descr="G:\Users\s\samosh\Documents\My Pictures\LOGO\CLIC\CLIC-Logo-Color-72.png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450850" y="7620"/>
              <a:ext cx="914400" cy="914400"/>
            </a:xfrm>
            <a:prstGeom prst="rect">
              <a:avLst/>
            </a:prstGeom>
            <a:noFill/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0333" y="7620"/>
            <a:ext cx="9762067" cy="746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815008"/>
            <a:ext cx="10972800" cy="5710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1190799" y="5166784"/>
            <a:ext cx="2895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N. Catalan Lasheras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" y="753796"/>
            <a:ext cx="500417" cy="6104204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341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F41C2-FAC0-407D-9C4C-1E5F276ECA6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81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30.png"/><Relationship Id="rId7" Type="http://schemas.openxmlformats.org/officeDocument/2006/relationships/image" Target="../media/image2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8.e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High gradient structure fabrication pipeline and trends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7380" y="2276872"/>
            <a:ext cx="9668179" cy="908288"/>
          </a:xfrm>
        </p:spPr>
        <p:txBody>
          <a:bodyPr>
            <a:noAutofit/>
          </a:bodyPr>
          <a:lstStyle/>
          <a:p>
            <a:r>
              <a:rPr lang="en-GB" sz="2000" dirty="0" smtClean="0"/>
              <a:t>M. Aicheler, S. Atieh, </a:t>
            </a:r>
            <a:r>
              <a:rPr lang="en-GB" sz="2000" dirty="0" smtClean="0">
                <a:solidFill>
                  <a:schemeClr val="tx1"/>
                </a:solidFill>
              </a:rPr>
              <a:t>N. </a:t>
            </a:r>
            <a:r>
              <a:rPr lang="en-GB" sz="2000" dirty="0" err="1" smtClean="0">
                <a:solidFill>
                  <a:schemeClr val="tx1"/>
                </a:solidFill>
              </a:rPr>
              <a:t>Catalán</a:t>
            </a:r>
            <a:r>
              <a:rPr lang="en-GB" sz="2000" dirty="0" smtClean="0">
                <a:solidFill>
                  <a:schemeClr val="tx1"/>
                </a:solidFill>
              </a:rPr>
              <a:t> Lasheras</a:t>
            </a:r>
            <a:r>
              <a:rPr lang="en-GB" sz="2000" dirty="0" smtClean="0"/>
              <a:t>, </a:t>
            </a:r>
            <a:r>
              <a:rPr lang="en-GB" sz="2000" dirty="0"/>
              <a:t>M. </a:t>
            </a:r>
            <a:r>
              <a:rPr lang="en-GB" sz="2000" dirty="0" smtClean="0"/>
              <a:t>Garlasche, A. Grudiev, M. Filippova, S. Lebet, A. Olyunin,  A</a:t>
            </a:r>
            <a:r>
              <a:rPr lang="en-GB" sz="2000" dirty="0"/>
              <a:t>.</a:t>
            </a:r>
            <a:r>
              <a:rPr lang="en-GB" sz="2000" dirty="0" smtClean="0"/>
              <a:t> Perez </a:t>
            </a:r>
            <a:r>
              <a:rPr lang="en-GB" sz="2000" dirty="0" err="1" smtClean="0"/>
              <a:t>Fontenla</a:t>
            </a:r>
            <a:r>
              <a:rPr lang="en-GB" sz="2000" dirty="0" smtClean="0"/>
              <a:t>, L. </a:t>
            </a:r>
            <a:r>
              <a:rPr lang="en-GB" sz="2000" dirty="0" err="1" smtClean="0"/>
              <a:t>Pradera</a:t>
            </a:r>
            <a:r>
              <a:rPr lang="en-GB" sz="2000" dirty="0" smtClean="0"/>
              <a:t>, E. Rodriguez Castro,  A. Solodko, A. Xydou, H. Zha.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0726251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TD24R05_SiC2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15008"/>
            <a:ext cx="5920740" cy="5710336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Three firms qualified for full assembly of disks into one structure based on:</a:t>
            </a:r>
          </a:p>
          <a:p>
            <a:pPr lvl="1"/>
            <a:r>
              <a:rPr lang="en-GB" sz="2000" dirty="0" smtClean="0"/>
              <a:t>Hydrogen partial or total pressure capability</a:t>
            </a:r>
          </a:p>
          <a:p>
            <a:pPr lvl="1"/>
            <a:r>
              <a:rPr lang="en-GB" sz="2000" dirty="0" smtClean="0"/>
              <a:t>Clean environment</a:t>
            </a:r>
          </a:p>
          <a:p>
            <a:pPr lvl="1"/>
            <a:r>
              <a:rPr lang="en-GB" sz="2000" dirty="0" smtClean="0"/>
              <a:t>Technical visit</a:t>
            </a:r>
          </a:p>
          <a:p>
            <a:pPr lvl="1"/>
            <a:r>
              <a:rPr lang="en-GB" sz="2000" dirty="0" smtClean="0"/>
              <a:t>Oven pollution tests</a:t>
            </a:r>
          </a:p>
          <a:p>
            <a:r>
              <a:rPr lang="en-GB" sz="2400" dirty="0" smtClean="0"/>
              <a:t>Call for tender launched in November</a:t>
            </a:r>
          </a:p>
          <a:p>
            <a:r>
              <a:rPr lang="en-GB" sz="2400" dirty="0" smtClean="0"/>
              <a:t>All parts ready for assembly</a:t>
            </a:r>
          </a:p>
          <a:p>
            <a:r>
              <a:rPr lang="en-GB" sz="2400" dirty="0" smtClean="0"/>
              <a:t>Expect some technology transfer work.</a:t>
            </a:r>
            <a:endParaRPr lang="en-GB" sz="24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232" y="4504170"/>
            <a:ext cx="2929255" cy="2286000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0989" y="975359"/>
            <a:ext cx="4632398" cy="467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415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8435340" y="916704"/>
            <a:ext cx="3147060" cy="560863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Optimization of the radius in the disk RF design to minimize</a:t>
            </a:r>
          </a:p>
          <a:p>
            <a:pPr lvl="1"/>
            <a:r>
              <a:rPr lang="en-GB" sz="2000" dirty="0" smtClean="0"/>
              <a:t>Machining time</a:t>
            </a:r>
          </a:p>
          <a:p>
            <a:pPr lvl="1"/>
            <a:r>
              <a:rPr lang="en-GB" sz="2000" dirty="0" smtClean="0"/>
              <a:t>Machining costs</a:t>
            </a:r>
          </a:p>
          <a:p>
            <a:pPr lvl="1"/>
            <a:r>
              <a:rPr lang="en-GB" sz="2000" dirty="0" smtClean="0"/>
              <a:t>Disk yield </a:t>
            </a:r>
          </a:p>
          <a:p>
            <a:endParaRPr lang="en-GB" sz="2400" dirty="0" smtClean="0"/>
          </a:p>
          <a:p>
            <a:r>
              <a:rPr lang="en-GB" sz="2400" dirty="0" smtClean="0"/>
              <a:t>Decided on a bottom radius of 0.1 mm</a:t>
            </a:r>
          </a:p>
          <a:p>
            <a:endParaRPr lang="en-GB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52" y="2693814"/>
            <a:ext cx="4018829" cy="26863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481" y="1448133"/>
            <a:ext cx="2668561" cy="27279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4681" y="160852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Studied wall radius (0,5;1;1,5;2;2,5)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501243" y="916705"/>
            <a:ext cx="3617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Bottom limiting radius (1,5;1;0,5;0;0)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24681" y="5380197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Corner radius 2mm</a:t>
            </a:r>
            <a:endParaRPr lang="en-GB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9416149"/>
              </p:ext>
            </p:extLst>
          </p:nvPr>
        </p:nvGraphicFramePr>
        <p:xfrm>
          <a:off x="4935452" y="4519613"/>
          <a:ext cx="3277819" cy="2019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CLIC-G* prototype. Machining </a:t>
            </a:r>
            <a:r>
              <a:rPr lang="en-GB" dirty="0" err="1" smtClean="0"/>
              <a:t>otimization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7820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CLIC-G* </a:t>
            </a:r>
            <a:r>
              <a:rPr lang="en-GB" i="1" dirty="0">
                <a:latin typeface="Candara" pitchFamily="34" charset="0"/>
              </a:rPr>
              <a:t>TD26 R1 </a:t>
            </a:r>
            <a:r>
              <a:rPr lang="en-GB" i="1" dirty="0" smtClean="0">
                <a:latin typeface="Candara" pitchFamily="34" charset="0"/>
              </a:rPr>
              <a:t>CC mechanical design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956300" y="6414072"/>
            <a:ext cx="2844800" cy="365125"/>
          </a:xfrm>
        </p:spPr>
        <p:txBody>
          <a:bodyPr/>
          <a:lstStyle/>
          <a:p>
            <a:fld id="{35BC000D-AF0F-4731-B8F4-5B8B610CEA31}" type="slidenum">
              <a:rPr lang="en-GB" smtClean="0"/>
              <a:t>12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954" y="811517"/>
            <a:ext cx="8455640" cy="598552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40246" y="5601485"/>
            <a:ext cx="406400" cy="2975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5175241" y="2415598"/>
            <a:ext cx="172549" cy="4426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3622212" y="2194256"/>
            <a:ext cx="187062" cy="2213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4750500" y="2517199"/>
            <a:ext cx="424741" cy="1814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7120155" y="5347485"/>
            <a:ext cx="1732834" cy="4862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5501813" y="1296184"/>
            <a:ext cx="1246605" cy="2210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954590" y="5601485"/>
            <a:ext cx="285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1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44843" y="2483053"/>
            <a:ext cx="285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3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06328" y="2151038"/>
            <a:ext cx="285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4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798884" y="2175276"/>
            <a:ext cx="285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5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225410" y="1239105"/>
            <a:ext cx="285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2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824970" y="5356882"/>
            <a:ext cx="285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2</a:t>
            </a:r>
            <a:endParaRPr lang="en-GB" sz="1400" b="1" dirty="0">
              <a:solidFill>
                <a:srgbClr val="FF0000"/>
              </a:solidFill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776038"/>
              </p:ext>
            </p:extLst>
          </p:nvPr>
        </p:nvGraphicFramePr>
        <p:xfrm>
          <a:off x="3199674" y="4423687"/>
          <a:ext cx="3625296" cy="2215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889"/>
                <a:gridCol w="1718706"/>
                <a:gridCol w="1597701"/>
              </a:tblGrid>
              <a:tr h="26899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Modification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TD26 CC R0.5</a:t>
                      </a:r>
                      <a:endParaRPr lang="en-GB" sz="1100" dirty="0"/>
                    </a:p>
                  </a:txBody>
                  <a:tcPr/>
                </a:tc>
              </a:tr>
              <a:tr h="268997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R1 mm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R0.5 mm</a:t>
                      </a:r>
                      <a:endParaRPr lang="en-GB" sz="1100" dirty="0"/>
                    </a:p>
                  </a:txBody>
                  <a:tcPr/>
                </a:tc>
              </a:tr>
              <a:tr h="423792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Cell geometry given by the equation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Ellipse</a:t>
                      </a:r>
                      <a:r>
                        <a:rPr lang="en-GB" sz="1100" baseline="0" dirty="0" smtClean="0"/>
                        <a:t> </a:t>
                      </a:r>
                      <a:endParaRPr lang="en-GB" sz="1100" dirty="0"/>
                    </a:p>
                  </a:txBody>
                  <a:tcPr/>
                </a:tc>
              </a:tr>
              <a:tr h="268997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3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Ø80</a:t>
                      </a:r>
                      <a:r>
                        <a:rPr lang="en-GB" sz="1100" baseline="0" dirty="0" smtClean="0"/>
                        <a:t> mm </a:t>
                      </a:r>
                      <a:r>
                        <a:rPr lang="en-GB" sz="1100" baseline="0" dirty="0" smtClean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GB" sz="1100" dirty="0" smtClean="0"/>
                        <a:t>Ø83</a:t>
                      </a:r>
                      <a:r>
                        <a:rPr lang="en-GB" sz="1100" baseline="0" dirty="0" smtClean="0"/>
                        <a:t> mm (see next slide) 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Ø74</a:t>
                      </a:r>
                      <a:r>
                        <a:rPr lang="en-GB" sz="1100" baseline="0" dirty="0" smtClean="0"/>
                        <a:t> mm</a:t>
                      </a:r>
                      <a:endParaRPr lang="en-GB" sz="1100" dirty="0" smtClean="0"/>
                    </a:p>
                  </a:txBody>
                  <a:tcPr/>
                </a:tc>
              </a:tr>
              <a:tr h="286336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4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70</a:t>
                      </a:r>
                      <a:r>
                        <a:rPr lang="en-GB" sz="1100" baseline="0" dirty="0" smtClean="0"/>
                        <a:t> mm waveguides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64 mm waveguides</a:t>
                      </a:r>
                      <a:endParaRPr lang="en-GB" sz="1100" dirty="0"/>
                    </a:p>
                  </a:txBody>
                  <a:tcPr/>
                </a:tc>
              </a:tr>
              <a:tr h="268997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5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smtClean="0"/>
                        <a:t>Sharp edge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R0.02 mm</a:t>
                      </a:r>
                      <a:endParaRPr lang="en-GB" sz="1100" dirty="0"/>
                    </a:p>
                  </a:txBody>
                  <a:tcPr/>
                </a:tc>
              </a:tr>
              <a:tr h="268997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6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Short name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Drawing name</a:t>
                      </a:r>
                      <a:endParaRPr lang="en-GB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Rectangle 20"/>
          <p:cNvSpPr/>
          <p:nvPr/>
        </p:nvSpPr>
        <p:spPr>
          <a:xfrm>
            <a:off x="1349915" y="1339727"/>
            <a:ext cx="354788" cy="2213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1384481" y="1548410"/>
            <a:ext cx="285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6</a:t>
            </a:r>
            <a:endParaRPr lang="en-GB" sz="1400" b="1" dirty="0">
              <a:solidFill>
                <a:srgbClr val="FF0000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4594" y="4975153"/>
            <a:ext cx="2069770" cy="149987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33762" y="1242666"/>
            <a:ext cx="2689086" cy="203550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1" b="2064"/>
          <a:stretch/>
        </p:blipFill>
        <p:spPr bwMode="auto">
          <a:xfrm>
            <a:off x="10033596" y="3203344"/>
            <a:ext cx="1735820" cy="16362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506664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Assessing the bonding quality	</a:t>
            </a:r>
            <a:endParaRPr lang="en-GB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832" y="945044"/>
            <a:ext cx="3666089" cy="2223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2747" y="1031900"/>
            <a:ext cx="3005329" cy="2590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95" y="3622700"/>
            <a:ext cx="3145333" cy="2359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854" y="3622700"/>
            <a:ext cx="3145333" cy="23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0995" y="945044"/>
            <a:ext cx="47082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Bonding quality in the past judged from ultra sound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Quantitatively no  decisive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Very dependent on initial settings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Info used for destructive tests</a:t>
            </a:r>
          </a:p>
          <a:p>
            <a:pPr lvl="1"/>
            <a:endParaRPr lang="en-GB" sz="24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7392211" y="3709556"/>
            <a:ext cx="401492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Cutting the sample and observing it in the microscope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Time and resource consuming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Crossing/non crossing grains used as ultimate measure</a:t>
            </a:r>
          </a:p>
        </p:txBody>
      </p:sp>
    </p:spTree>
    <p:extLst>
      <p:ext uri="{BB962C8B-B14F-4D97-AF65-F5344CB8AC3E}">
        <p14:creationId xmlns:p14="http://schemas.microsoft.com/office/powerpoint/2010/main" val="4197845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Assessing the bonding quality	</a:t>
            </a:r>
            <a:endParaRPr lang="en-GB" dirty="0"/>
          </a:p>
        </p:txBody>
      </p:sp>
      <p:pic>
        <p:nvPicPr>
          <p:cNvPr id="13" name="Content Placeholder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9768" y="3058299"/>
            <a:ext cx="1268854" cy="3710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2086108" y="3047999"/>
            <a:ext cx="1114292" cy="3761353"/>
            <a:chOff x="5195207" y="1790837"/>
            <a:chExt cx="1492220" cy="4518581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5207" y="3955597"/>
              <a:ext cx="1492220" cy="2353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195207" y="1790837"/>
              <a:ext cx="1492220" cy="2066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0382" y="3285697"/>
            <a:ext cx="2078886" cy="344361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8924" y="4997010"/>
            <a:ext cx="1693120" cy="1475380"/>
          </a:xfrm>
          <a:prstGeom prst="rect">
            <a:avLst/>
          </a:prstGeom>
        </p:spPr>
      </p:pic>
      <p:pic>
        <p:nvPicPr>
          <p:cNvPr id="20" name="Content Placeholder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60539" y="1124044"/>
            <a:ext cx="3460442" cy="173252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792" y="3643019"/>
            <a:ext cx="4323763" cy="2707982"/>
          </a:xfrm>
          <a:prstGeom prst="rect">
            <a:avLst/>
          </a:prstGeom>
        </p:spPr>
      </p:pic>
      <p:sp>
        <p:nvSpPr>
          <p:cNvPr id="22" name="Content Placeholder 21"/>
          <p:cNvSpPr>
            <a:spLocks noGrp="1"/>
          </p:cNvSpPr>
          <p:nvPr>
            <p:ph idx="1"/>
          </p:nvPr>
        </p:nvSpPr>
        <p:spPr>
          <a:xfrm>
            <a:off x="609600" y="815008"/>
            <a:ext cx="7917180" cy="2232992"/>
          </a:xfrm>
        </p:spPr>
        <p:txBody>
          <a:bodyPr>
            <a:noAutofit/>
          </a:bodyPr>
          <a:lstStyle/>
          <a:p>
            <a:r>
              <a:rPr lang="en-GB" sz="2400" dirty="0" smtClean="0"/>
              <a:t>Tensile tests used to quantitatively asses bonding quality</a:t>
            </a:r>
          </a:p>
          <a:p>
            <a:r>
              <a:rPr lang="en-GB" sz="2400" dirty="0" smtClean="0"/>
              <a:t>Comparison with raw and heat treated copper</a:t>
            </a:r>
          </a:p>
          <a:p>
            <a:r>
              <a:rPr lang="en-GB" sz="2400" dirty="0" smtClean="0"/>
              <a:t>Average tensile strength is similar for all bonded samples</a:t>
            </a:r>
          </a:p>
          <a:p>
            <a:r>
              <a:rPr lang="en-GB" sz="2400" dirty="0" smtClean="0"/>
              <a:t>Spread increases for bonded samples </a:t>
            </a:r>
          </a:p>
          <a:p>
            <a:pPr marL="0" indent="0" algn="r">
              <a:buNone/>
            </a:pPr>
            <a:r>
              <a:rPr lang="en-GB" sz="2400" u="sng" dirty="0" smtClean="0"/>
              <a:t>Bonding quality is good in all cases!</a:t>
            </a:r>
            <a:endParaRPr lang="en-GB" sz="2400" u="sng" dirty="0"/>
          </a:p>
        </p:txBody>
      </p:sp>
    </p:spTree>
    <p:extLst>
      <p:ext uri="{BB962C8B-B14F-4D97-AF65-F5344CB8AC3E}">
        <p14:creationId xmlns:p14="http://schemas.microsoft.com/office/powerpoint/2010/main" val="5989015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Alignment features study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669" y="821059"/>
            <a:ext cx="4566551" cy="4351338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641" y="3745669"/>
            <a:ext cx="3061612" cy="2444885"/>
          </a:xfrm>
          <a:prstGeom prst="rect">
            <a:avLst/>
          </a:prstGeom>
        </p:spPr>
      </p:pic>
      <p:pic>
        <p:nvPicPr>
          <p:cNvPr id="6" name="Content Placeholder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8230" y="3745669"/>
            <a:ext cx="2953915" cy="2444885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14641" y="1084649"/>
            <a:ext cx="7177353" cy="25309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Ensure perfect alignment of components and structures made from halves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Improve performance by minimizing steps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Avoid re-machining of the waveguides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Relaxing tolerances in external surfaces</a:t>
            </a:r>
          </a:p>
        </p:txBody>
      </p:sp>
      <p:pic>
        <p:nvPicPr>
          <p:cNvPr id="8" name="Content Placeholder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168" y="4341934"/>
            <a:ext cx="2564009" cy="23816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56060" y="5804807"/>
            <a:ext cx="1879252" cy="77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4375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and future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800" dirty="0" smtClean="0"/>
              <a:t>Steady production of CLIC prototypes</a:t>
            </a:r>
          </a:p>
          <a:p>
            <a:pPr lvl="1"/>
            <a:r>
              <a:rPr lang="en-GB" sz="2400" dirty="0" smtClean="0"/>
              <a:t>Introducing functional changes in the already existing structures</a:t>
            </a:r>
          </a:p>
          <a:p>
            <a:pPr lvl="1"/>
            <a:r>
              <a:rPr lang="en-GB" sz="2400" dirty="0" smtClean="0"/>
              <a:t>Quality assurance improved. </a:t>
            </a:r>
            <a:endParaRPr lang="en-GB" sz="2400" dirty="0"/>
          </a:p>
          <a:p>
            <a:pPr lvl="1"/>
            <a:r>
              <a:rPr lang="en-GB" sz="2400" dirty="0" smtClean="0"/>
              <a:t>Feedback on design</a:t>
            </a:r>
          </a:p>
          <a:p>
            <a:r>
              <a:rPr lang="en-GB" sz="2800" dirty="0" smtClean="0"/>
              <a:t>Procurement of disk re-started </a:t>
            </a:r>
          </a:p>
          <a:p>
            <a:pPr lvl="1"/>
            <a:r>
              <a:rPr lang="en-GB" sz="2400" dirty="0" smtClean="0"/>
              <a:t>2 new T24 prototypes under procurement</a:t>
            </a:r>
          </a:p>
          <a:p>
            <a:r>
              <a:rPr lang="en-GB" sz="2800" dirty="0" smtClean="0"/>
              <a:t>Assembly fully outsourced to industry</a:t>
            </a:r>
          </a:p>
          <a:p>
            <a:pPr lvl="1"/>
            <a:r>
              <a:rPr lang="en-GB" sz="2400" dirty="0" smtClean="0"/>
              <a:t>Full technical specifications </a:t>
            </a:r>
          </a:p>
          <a:p>
            <a:pPr lvl="1"/>
            <a:r>
              <a:rPr lang="en-GB" sz="2400" dirty="0" smtClean="0"/>
              <a:t>Call for tender launched to qualified companies</a:t>
            </a:r>
          </a:p>
          <a:p>
            <a:r>
              <a:rPr lang="en-GB" sz="2800" dirty="0" smtClean="0"/>
              <a:t>New CLIC G* prototype mechanical design and procurement for 2016</a:t>
            </a:r>
          </a:p>
          <a:p>
            <a:r>
              <a:rPr lang="en-GB" sz="2800" dirty="0" smtClean="0"/>
              <a:t>On-going studies for structures and components</a:t>
            </a:r>
          </a:p>
          <a:p>
            <a:pPr lvl="1"/>
            <a:r>
              <a:rPr lang="en-GB" sz="2400" dirty="0" smtClean="0"/>
              <a:t>Cu-</a:t>
            </a:r>
            <a:r>
              <a:rPr lang="en-GB" sz="2400" dirty="0" err="1" smtClean="0"/>
              <a:t>SiC</a:t>
            </a:r>
            <a:r>
              <a:rPr lang="en-GB" sz="2400" dirty="0" smtClean="0"/>
              <a:t> joining, Additive methods</a:t>
            </a:r>
          </a:p>
          <a:p>
            <a:r>
              <a:rPr lang="en-GB" sz="2600" dirty="0" smtClean="0"/>
              <a:t>Increasing industrial involvement in fabrication</a:t>
            </a:r>
          </a:p>
          <a:p>
            <a:pPr lvl="1"/>
            <a:r>
              <a:rPr lang="en-GB" sz="2200" dirty="0" smtClean="0"/>
              <a:t>Machining, forming, brazing, coatings, joining, assembly, etc. </a:t>
            </a:r>
            <a:r>
              <a:rPr lang="en-GB" sz="2600" dirty="0" smtClean="0"/>
              <a:t>	</a:t>
            </a:r>
          </a:p>
          <a:p>
            <a:pPr marL="0" indent="0">
              <a:buNone/>
            </a:pPr>
            <a:endParaRPr lang="en-GB" sz="2800" dirty="0" smtClean="0"/>
          </a:p>
          <a:p>
            <a:endParaRPr lang="en-GB" sz="2800" dirty="0" smtClean="0"/>
          </a:p>
          <a:p>
            <a:pPr marL="457200" lvl="1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84764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	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Structures produced in 2015</a:t>
            </a:r>
          </a:p>
          <a:p>
            <a:pPr lvl="1"/>
            <a:r>
              <a:rPr lang="en-GB" dirty="0" smtClean="0"/>
              <a:t>PSI N5. </a:t>
            </a:r>
          </a:p>
          <a:p>
            <a:pPr lvl="1"/>
            <a:r>
              <a:rPr lang="en-GB" dirty="0" smtClean="0"/>
              <a:t>TD24_SiC. </a:t>
            </a:r>
          </a:p>
          <a:p>
            <a:pPr lvl="1"/>
            <a:r>
              <a:rPr lang="en-GB" dirty="0" smtClean="0"/>
              <a:t>TD26CC_2. </a:t>
            </a:r>
          </a:p>
          <a:p>
            <a:pPr lvl="1"/>
            <a:r>
              <a:rPr lang="en-GB" dirty="0" smtClean="0"/>
              <a:t>HGTW_1. </a:t>
            </a:r>
          </a:p>
          <a:p>
            <a:r>
              <a:rPr lang="en-GB" dirty="0" smtClean="0"/>
              <a:t>Structures under fabrication</a:t>
            </a:r>
          </a:p>
          <a:p>
            <a:pPr lvl="1"/>
            <a:r>
              <a:rPr lang="en-GB" dirty="0" smtClean="0"/>
              <a:t>TD26CC_N3. </a:t>
            </a:r>
          </a:p>
          <a:p>
            <a:pPr lvl="1"/>
            <a:r>
              <a:rPr lang="en-GB" dirty="0" smtClean="0"/>
              <a:t>TD24R05_SiC_2. </a:t>
            </a:r>
          </a:p>
          <a:p>
            <a:pPr lvl="1"/>
            <a:r>
              <a:rPr lang="en-GB" dirty="0"/>
              <a:t>HGTW_2 </a:t>
            </a:r>
          </a:p>
          <a:p>
            <a:pPr lvl="1"/>
            <a:r>
              <a:rPr lang="en-GB" dirty="0" smtClean="0"/>
              <a:t>T24_4/5. </a:t>
            </a:r>
          </a:p>
          <a:p>
            <a:r>
              <a:rPr lang="en-GB" dirty="0" smtClean="0"/>
              <a:t>Trends</a:t>
            </a:r>
          </a:p>
          <a:p>
            <a:pPr lvl="1"/>
            <a:r>
              <a:rPr lang="en-GB" dirty="0"/>
              <a:t>CLIC G*</a:t>
            </a:r>
          </a:p>
          <a:p>
            <a:pPr lvl="1"/>
            <a:r>
              <a:rPr lang="en-GB" dirty="0" smtClean="0"/>
              <a:t>Studies on alignment features</a:t>
            </a:r>
          </a:p>
          <a:p>
            <a:pPr lvl="1"/>
            <a:r>
              <a:rPr lang="en-GB" dirty="0" smtClean="0"/>
              <a:t>Bonding quality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5409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TD24R05_SiC_1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31" t="30470" r="26817" b="10992"/>
          <a:stretch/>
        </p:blipFill>
        <p:spPr>
          <a:xfrm>
            <a:off x="768667" y="865939"/>
            <a:ext cx="2620734" cy="2547257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67" y="3525339"/>
            <a:ext cx="4723719" cy="31491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44" t="24077" r="23494"/>
          <a:stretch/>
        </p:blipFill>
        <p:spPr>
          <a:xfrm>
            <a:off x="4684570" y="3279097"/>
            <a:ext cx="4033591" cy="31972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27120" y="863453"/>
            <a:ext cx="78562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Damped structure with </a:t>
            </a:r>
            <a:r>
              <a:rPr lang="en-GB" sz="2400" dirty="0" err="1" smtClean="0"/>
              <a:t>SiC</a:t>
            </a:r>
            <a:r>
              <a:rPr lang="en-GB" sz="2400" dirty="0" smtClean="0"/>
              <a:t> absorbers.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Manifold covers </a:t>
            </a:r>
            <a:r>
              <a:rPr lang="en-GB" sz="2400" dirty="0" err="1" smtClean="0"/>
              <a:t>Eb</a:t>
            </a:r>
            <a:r>
              <a:rPr lang="en-GB" sz="2400" dirty="0" smtClean="0"/>
              <a:t>-welded successfully. No leaks observed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Baked at the end of the year together with  HGTW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err="1" smtClean="0"/>
              <a:t>Fiducialization</a:t>
            </a:r>
            <a:r>
              <a:rPr lang="en-GB" sz="2400" dirty="0" smtClean="0"/>
              <a:t> is next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Ready for firsts tests in Xbox3</a:t>
            </a:r>
          </a:p>
          <a:p>
            <a:endParaRPr lang="en-GB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5131" y="1889248"/>
            <a:ext cx="3111338" cy="406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024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60" t="39047" r="23704" b="11667"/>
          <a:stretch/>
        </p:blipFill>
        <p:spPr>
          <a:xfrm>
            <a:off x="8277924" y="919987"/>
            <a:ext cx="3304476" cy="22649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HGTW_N1 aka. KT_1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633574" y="3467100"/>
            <a:ext cx="4731949" cy="3153047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93" t="21230" r="22566" b="1627"/>
          <a:stretch/>
        </p:blipFill>
        <p:spPr>
          <a:xfrm>
            <a:off x="719702" y="3420836"/>
            <a:ext cx="3665247" cy="34371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149" y="2593522"/>
            <a:ext cx="2332977" cy="412568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9702" y="808666"/>
            <a:ext cx="74920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3 GHz travelling wave medical structure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made with the same procedures and suppliers as CLIC prototypes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Re-using most of the tooling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Successfully completed  at the end of 2015 and waiting now for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Second structure being launched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732553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PSI_N5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8" t="20834" r="37037" b="7618"/>
          <a:stretch/>
        </p:blipFill>
        <p:spPr>
          <a:xfrm>
            <a:off x="4772973" y="2663324"/>
            <a:ext cx="3014534" cy="40260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91" r="15833"/>
          <a:stretch/>
        </p:blipFill>
        <p:spPr>
          <a:xfrm>
            <a:off x="882208" y="2663324"/>
            <a:ext cx="3674552" cy="40440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74" r="23436"/>
          <a:stretch/>
        </p:blipFill>
        <p:spPr>
          <a:xfrm>
            <a:off x="8003720" y="2007502"/>
            <a:ext cx="3854954" cy="4681900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687370" y="917258"/>
            <a:ext cx="10795970" cy="926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Last linearizer structure for </a:t>
            </a:r>
            <a:r>
              <a:rPr lang="en-GB" sz="2400" dirty="0" err="1" smtClean="0"/>
              <a:t>Elettra</a:t>
            </a:r>
            <a:r>
              <a:rPr lang="en-GB" sz="2400" dirty="0" smtClean="0"/>
              <a:t> (spare) in the </a:t>
            </a:r>
            <a:r>
              <a:rPr lang="en-GB" sz="2400" dirty="0" err="1" smtClean="0"/>
              <a:t>Elettra</a:t>
            </a:r>
            <a:r>
              <a:rPr lang="en-GB" sz="2400" dirty="0" smtClean="0"/>
              <a:t>-PSI-CERN collaboration</a:t>
            </a:r>
          </a:p>
          <a:p>
            <a:r>
              <a:rPr lang="en-GB" sz="2400" dirty="0" smtClean="0"/>
              <a:t>Alignment of both structures before brazing made in the oven</a:t>
            </a:r>
          </a:p>
          <a:p>
            <a:r>
              <a:rPr lang="en-GB" sz="2400" dirty="0" smtClean="0"/>
              <a:t>Tuned and shipped to Trieste in October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81576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TD26CC_N3. Disk surface quality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802" y="929704"/>
            <a:ext cx="3928100" cy="2726943"/>
          </a:xfrm>
        </p:spPr>
        <p:txBody>
          <a:bodyPr>
            <a:noAutofit/>
          </a:bodyPr>
          <a:lstStyle/>
          <a:p>
            <a:r>
              <a:rPr lang="en-GB" sz="2400" dirty="0" smtClean="0"/>
              <a:t>Lots of visible spots after some months of storage</a:t>
            </a:r>
          </a:p>
          <a:p>
            <a:r>
              <a:rPr lang="en-GB" sz="2400" dirty="0" smtClean="0"/>
              <a:t>Presence of Cl and oxidation</a:t>
            </a:r>
          </a:p>
          <a:p>
            <a:r>
              <a:rPr lang="en-GB" sz="2400" dirty="0" smtClean="0"/>
              <a:t>Soft pickling removed the pollution with minimum impact on Ra</a:t>
            </a:r>
          </a:p>
          <a:p>
            <a:r>
              <a:rPr lang="en-GB" sz="2400" dirty="0" smtClean="0"/>
              <a:t>Proceed with bonding </a:t>
            </a:r>
          </a:p>
          <a:p>
            <a:r>
              <a:rPr lang="en-GB" sz="2400" dirty="0" smtClean="0"/>
              <a:t>Seen in all disks stored </a:t>
            </a:r>
            <a:endParaRPr lang="en-GB" sz="2400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809177" y="6548770"/>
            <a:ext cx="1914738" cy="229855"/>
          </a:xfrm>
        </p:spPr>
        <p:txBody>
          <a:bodyPr/>
          <a:lstStyle/>
          <a:p>
            <a:pPr>
              <a:defRPr/>
            </a:pPr>
            <a:fld id="{F90EE218-8958-45CC-B678-7F956196D61B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grpSp>
        <p:nvGrpSpPr>
          <p:cNvPr id="38" name="Group 37"/>
          <p:cNvGrpSpPr/>
          <p:nvPr/>
        </p:nvGrpSpPr>
        <p:grpSpPr>
          <a:xfrm>
            <a:off x="5007341" y="1461407"/>
            <a:ext cx="6994204" cy="5317218"/>
            <a:chOff x="3985270" y="1414897"/>
            <a:chExt cx="8016277" cy="536372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01592" y="4282779"/>
              <a:ext cx="2799955" cy="2099966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93" t="10246" r="14120" b="10724"/>
            <a:stretch/>
          </p:blipFill>
          <p:spPr>
            <a:xfrm>
              <a:off x="9310521" y="1414897"/>
              <a:ext cx="2582098" cy="2438648"/>
            </a:xfrm>
            <a:prstGeom prst="rect">
              <a:avLst/>
            </a:prstGeom>
          </p:spPr>
        </p:pic>
        <p:pic>
          <p:nvPicPr>
            <p:cNvPr id="7" name="Content Placeholder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66" t="4504" r="15943" b="7958"/>
            <a:stretch/>
          </p:blipFill>
          <p:spPr>
            <a:xfrm>
              <a:off x="5036044" y="3837370"/>
              <a:ext cx="3698851" cy="294125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938376" y="4589465"/>
              <a:ext cx="804780" cy="310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SOI 1</a:t>
              </a:r>
              <a:endParaRPr lang="en-GB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993064" y="4643696"/>
              <a:ext cx="736948" cy="310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SOI 2</a:t>
              </a:r>
              <a:endParaRPr lang="en-GB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643107" y="4534412"/>
              <a:ext cx="804780" cy="310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SOI 3</a:t>
              </a:r>
              <a:endParaRPr lang="en-GB" sz="14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554398" y="4714430"/>
              <a:ext cx="341918" cy="155378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184145" y="4885685"/>
              <a:ext cx="341918" cy="155378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935740" y="4835956"/>
              <a:ext cx="341918" cy="155378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2" r="6454"/>
            <a:stretch/>
          </p:blipFill>
          <p:spPr>
            <a:xfrm>
              <a:off x="6600566" y="1418093"/>
              <a:ext cx="2598573" cy="2102793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>
              <a:stCxn id="13" idx="0"/>
            </p:cNvCxnSpPr>
            <p:nvPr/>
          </p:nvCxnSpPr>
          <p:spPr>
            <a:xfrm flipV="1">
              <a:off x="8106699" y="3931242"/>
              <a:ext cx="1003424" cy="90471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2" idx="0"/>
            </p:cNvCxnSpPr>
            <p:nvPr/>
          </p:nvCxnSpPr>
          <p:spPr>
            <a:xfrm flipV="1">
              <a:off x="7355104" y="3289845"/>
              <a:ext cx="77382" cy="159584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11" idx="0"/>
              <a:endCxn id="21" idx="2"/>
            </p:cNvCxnSpPr>
            <p:nvPr/>
          </p:nvCxnSpPr>
          <p:spPr>
            <a:xfrm flipH="1" flipV="1">
              <a:off x="5317822" y="3797549"/>
              <a:ext cx="1407535" cy="91688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9205312" y="3950120"/>
              <a:ext cx="2796234" cy="279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i="1" dirty="0" smtClean="0"/>
                <a:t>Digital microscope image 300x</a:t>
              </a:r>
              <a:endParaRPr lang="en-GB" sz="1200" i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584250" y="3489628"/>
              <a:ext cx="2718234" cy="279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/>
                <a:t>Digital microscope image 200x</a:t>
              </a:r>
              <a:endParaRPr lang="en-GB" sz="1200" i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985270" y="3518128"/>
              <a:ext cx="2665103" cy="279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/>
                <a:t>Digital microscope image 200x</a:t>
              </a:r>
              <a:endParaRPr lang="en-GB" sz="1200" i="1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774896" y="5266790"/>
              <a:ext cx="341918" cy="155378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8106699" y="5340225"/>
              <a:ext cx="798587" cy="2726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7582287" y="5417894"/>
              <a:ext cx="804780" cy="310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SOI </a:t>
              </a:r>
              <a:r>
                <a:rPr lang="en-GB" sz="1400" dirty="0"/>
                <a:t>4</a:t>
              </a: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23"/>
            <a:stretch/>
          </p:blipFill>
          <p:spPr>
            <a:xfrm>
              <a:off x="3987011" y="1415335"/>
              <a:ext cx="2553547" cy="2102793"/>
            </a:xfrm>
            <a:prstGeom prst="rect">
              <a:avLst/>
            </a:prstGeom>
          </p:spPr>
        </p:pic>
      </p:grpSp>
      <p:pic>
        <p:nvPicPr>
          <p:cNvPr id="39" name="Picture 38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2051448" y="4762336"/>
            <a:ext cx="2975208" cy="199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917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TD26CC_N3. New bonding tooling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525" y="1062627"/>
            <a:ext cx="4329793" cy="435133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Made of DENSIMET®185. A high density tungsten alloy  </a:t>
            </a:r>
          </a:p>
          <a:p>
            <a:r>
              <a:rPr lang="en-GB" sz="2400" dirty="0" smtClean="0"/>
              <a:t>Machined to 10 micron flatness</a:t>
            </a:r>
          </a:p>
          <a:p>
            <a:r>
              <a:rPr lang="en-GB" sz="2400" dirty="0" smtClean="0"/>
              <a:t>Allows for bonding the disk stack without leaving the preparation room</a:t>
            </a:r>
          </a:p>
          <a:p>
            <a:r>
              <a:rPr lang="en-GB" sz="2400" dirty="0" smtClean="0"/>
              <a:t>Will be used for all future small prototypes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1400" y="1018454"/>
            <a:ext cx="2031000" cy="31090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271" y="4392164"/>
            <a:ext cx="3489334" cy="23262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4" t="3236" r="34054"/>
          <a:stretch/>
        </p:blipFill>
        <p:spPr>
          <a:xfrm>
            <a:off x="8651941" y="4205150"/>
            <a:ext cx="2065694" cy="2513237"/>
          </a:xfrm>
          <a:prstGeom prst="rect">
            <a:avLst/>
          </a:prstGeom>
        </p:spPr>
      </p:pic>
      <p:pic>
        <p:nvPicPr>
          <p:cNvPr id="2050" name="Picture 1" descr="image00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358" y="1062627"/>
            <a:ext cx="3788636" cy="2832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3372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TD26CC_N3. Slow cooling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1839" y="947111"/>
            <a:ext cx="5143500" cy="4386889"/>
          </a:xfrm>
        </p:spPr>
        <p:txBody>
          <a:bodyPr>
            <a:noAutofit/>
          </a:bodyPr>
          <a:lstStyle/>
          <a:p>
            <a:r>
              <a:rPr lang="en-GB" sz="2400" dirty="0" smtClean="0"/>
              <a:t>Bubbles observed in small cathode samples</a:t>
            </a:r>
          </a:p>
          <a:p>
            <a:r>
              <a:rPr lang="en-GB" sz="2400" dirty="0" smtClean="0"/>
              <a:t>May be due to the fast cooling after bonding</a:t>
            </a:r>
          </a:p>
          <a:p>
            <a:r>
              <a:rPr lang="en-GB" sz="2400" dirty="0" smtClean="0"/>
              <a:t>Slow cooling implemented for TD26CC_3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013" y="895055"/>
            <a:ext cx="5974118" cy="4556822"/>
          </a:xfrm>
          <a:prstGeom prst="rect">
            <a:avLst/>
          </a:prstGeom>
        </p:spPr>
      </p:pic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2180994"/>
              </p:ext>
            </p:extLst>
          </p:nvPr>
        </p:nvGraphicFramePr>
        <p:xfrm>
          <a:off x="6802422" y="3055078"/>
          <a:ext cx="2342977" cy="1787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Acrobat Document" r:id="rId4" imgW="8019977" imgH="5667172" progId="AcroExch.Document.11">
                  <p:embed/>
                </p:oleObj>
              </mc:Choice>
              <mc:Fallback>
                <p:oleObj name="Acrobat Document" r:id="rId4" imgW="8019977" imgH="5667172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2422" y="3055078"/>
                        <a:ext cx="2342977" cy="178757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1533870"/>
              </p:ext>
            </p:extLst>
          </p:nvPr>
        </p:nvGraphicFramePr>
        <p:xfrm>
          <a:off x="9222460" y="3041753"/>
          <a:ext cx="2359940" cy="1800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Acrobat Document" r:id="rId6" imgW="8019977" imgH="5667172" progId="AcroExch.Document.11">
                  <p:embed/>
                </p:oleObj>
              </mc:Choice>
              <mc:Fallback>
                <p:oleObj name="Acrobat Document" r:id="rId6" imgW="8019977" imgH="5667172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22460" y="3041753"/>
                        <a:ext cx="2359940" cy="180090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0847" y="5016430"/>
            <a:ext cx="4469103" cy="1611622"/>
          </a:xfrm>
          <a:prstGeom prst="rect">
            <a:avLst/>
          </a:prstGeom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693420" y="5503933"/>
            <a:ext cx="6217427" cy="411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 smtClean="0"/>
              <a:t>First structure to undergo dimensional control after bonding in metrology</a:t>
            </a:r>
          </a:p>
          <a:p>
            <a:pPr marL="0" indent="0">
              <a:buNone/>
            </a:pPr>
            <a:r>
              <a:rPr lang="en-GB" sz="2400" dirty="0" smtClean="0"/>
              <a:t>			Heavy sagging observed!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89595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684" y="840907"/>
            <a:ext cx="8474305" cy="601709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C000D-AF0F-4731-B8F4-5B8B610CEA31}" type="slidenum">
              <a:rPr lang="en-GB" smtClean="0"/>
              <a:t>9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56461" y="2832558"/>
            <a:ext cx="163929" cy="80962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8971165" y="5046163"/>
            <a:ext cx="3009108" cy="16846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437460" y="2864494"/>
            <a:ext cx="463572" cy="17876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12640" y="1195895"/>
            <a:ext cx="25029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Based on the X-band AS </a:t>
            </a:r>
            <a:r>
              <a:rPr lang="en-GB" sz="2400" dirty="0" smtClean="0"/>
              <a:t>review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Two sets of disks under procurement</a:t>
            </a:r>
            <a:endParaRPr lang="en-GB" sz="2400" dirty="0"/>
          </a:p>
        </p:txBody>
      </p:sp>
      <p:sp>
        <p:nvSpPr>
          <p:cNvPr id="11" name="Rectangle 10"/>
          <p:cNvSpPr/>
          <p:nvPr/>
        </p:nvSpPr>
        <p:spPr>
          <a:xfrm>
            <a:off x="862382" y="5634802"/>
            <a:ext cx="4536504" cy="1015663"/>
          </a:xfrm>
          <a:prstGeom prst="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400" dirty="0">
                <a:solidFill>
                  <a:srgbClr val="1F497D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Tolerance on the external diameter </a:t>
            </a:r>
            <a:r>
              <a:rPr lang="en-GB" sz="1400" dirty="0">
                <a:solidFill>
                  <a:srgbClr val="1F497D"/>
                </a:solidFill>
                <a:latin typeface="Wingdings" panose="05000000000000000000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à</a:t>
            </a:r>
            <a:r>
              <a:rPr lang="en-GB" sz="1400" dirty="0">
                <a:solidFill>
                  <a:srgbClr val="1F497D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+-0.001 </a:t>
            </a:r>
            <a:r>
              <a:rPr lang="en-GB" sz="1400" dirty="0">
                <a:solidFill>
                  <a:srgbClr val="1F497D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mm - </a:t>
            </a:r>
            <a:r>
              <a:rPr lang="en-GB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√</a:t>
            </a:r>
            <a:endParaRPr lang="en-GB" sz="1400" b="1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400" dirty="0">
                <a:solidFill>
                  <a:srgbClr val="1F497D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Sharp edge - </a:t>
            </a:r>
            <a:r>
              <a:rPr lang="en-GB" sz="1400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√ 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400" dirty="0">
                <a:solidFill>
                  <a:srgbClr val="1F497D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Numbering: short name - </a:t>
            </a:r>
            <a:r>
              <a:rPr lang="en-GB" sz="1400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√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>
                <a:solidFill>
                  <a:srgbClr val="1F497D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Interlocking - </a:t>
            </a:r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endParaRPr lang="en-GB" sz="14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T24 12 GHz updated</a:t>
            </a:r>
          </a:p>
        </p:txBody>
      </p:sp>
    </p:spTree>
    <p:extLst>
      <p:ext uri="{BB962C8B-B14F-4D97-AF65-F5344CB8AC3E}">
        <p14:creationId xmlns:p14="http://schemas.microsoft.com/office/powerpoint/2010/main" val="4074830269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LIC_or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IC_orange" id="{6BF4F282-6ABF-43D9-84E4-B1DDA04B8A05}" vid="{1C5CF5BD-A1E4-4095-B2F1-3E5ED4D2D618}"/>
    </a:ext>
  </a:extLst>
</a:theme>
</file>

<file path=ppt/theme/theme2.xml><?xml version="1.0" encoding="utf-8"?>
<a:theme xmlns:a="http://schemas.openxmlformats.org/drawingml/2006/main" name="Claridad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CLIC_orange</Template>
  <TotalTime>1092</TotalTime>
  <Words>741</Words>
  <Application>Microsoft Office PowerPoint</Application>
  <PresentationFormat>Widescreen</PresentationFormat>
  <Paragraphs>156</Paragraphs>
  <Slides>16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Arial</vt:lpstr>
      <vt:lpstr>Calibri</vt:lpstr>
      <vt:lpstr>Candara</vt:lpstr>
      <vt:lpstr>Tahoma</vt:lpstr>
      <vt:lpstr>Times New Roman</vt:lpstr>
      <vt:lpstr>Wingdings</vt:lpstr>
      <vt:lpstr>CLIC_orange</vt:lpstr>
      <vt:lpstr>Claridad</vt:lpstr>
      <vt:lpstr>1_Office Theme</vt:lpstr>
      <vt:lpstr>3_Office Theme</vt:lpstr>
      <vt:lpstr>Acrobat Document</vt:lpstr>
      <vt:lpstr>High gradient structure fabrication pipeline and trends</vt:lpstr>
      <vt:lpstr>Outline  </vt:lpstr>
      <vt:lpstr>TD24R05_SiC_1</vt:lpstr>
      <vt:lpstr>HGTW_N1 aka. KT_1</vt:lpstr>
      <vt:lpstr>PSI_N5</vt:lpstr>
      <vt:lpstr>TD26CC_N3. Disk surface quality</vt:lpstr>
      <vt:lpstr>TD26CC_N3. New bonding tooling</vt:lpstr>
      <vt:lpstr>TD26CC_N3. Slow cooling</vt:lpstr>
      <vt:lpstr>T24 12 GHz updated</vt:lpstr>
      <vt:lpstr>TD24R05_SiC2</vt:lpstr>
      <vt:lpstr>New CLIC-G* prototype. Machining otimization</vt:lpstr>
      <vt:lpstr>New CLIC-G* TD26 R1 CC mechanical design</vt:lpstr>
      <vt:lpstr>Assessing the bonding quality </vt:lpstr>
      <vt:lpstr>Assessing the bonding quality </vt:lpstr>
      <vt:lpstr>Alignment features study</vt:lpstr>
      <vt:lpstr>Conclusions and future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Nuria Catalan Lasheras</dc:creator>
  <cp:lastModifiedBy>Nuria Catalan Lasheras</cp:lastModifiedBy>
  <cp:revision>31</cp:revision>
  <dcterms:created xsi:type="dcterms:W3CDTF">2016-01-17T18:34:35Z</dcterms:created>
  <dcterms:modified xsi:type="dcterms:W3CDTF">2016-01-18T12:47:19Z</dcterms:modified>
</cp:coreProperties>
</file>