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6" r:id="rId2"/>
  </p:sldMasterIdLst>
  <p:notesMasterIdLst>
    <p:notesMasterId r:id="rId24"/>
  </p:notesMasterIdLst>
  <p:handoutMasterIdLst>
    <p:handoutMasterId r:id="rId25"/>
  </p:handoutMasterIdLst>
  <p:sldIdLst>
    <p:sldId id="257" r:id="rId3"/>
    <p:sldId id="261" r:id="rId4"/>
    <p:sldId id="278" r:id="rId5"/>
    <p:sldId id="279" r:id="rId6"/>
    <p:sldId id="274" r:id="rId7"/>
    <p:sldId id="270" r:id="rId8"/>
    <p:sldId id="277" r:id="rId9"/>
    <p:sldId id="268" r:id="rId10"/>
    <p:sldId id="269" r:id="rId11"/>
    <p:sldId id="263" r:id="rId12"/>
    <p:sldId id="275" r:id="rId13"/>
    <p:sldId id="276" r:id="rId14"/>
    <p:sldId id="262" r:id="rId15"/>
    <p:sldId id="264" r:id="rId16"/>
    <p:sldId id="265" r:id="rId17"/>
    <p:sldId id="266" r:id="rId18"/>
    <p:sldId id="267" r:id="rId19"/>
    <p:sldId id="260" r:id="rId20"/>
    <p:sldId id="271" r:id="rId21"/>
    <p:sldId id="273" r:id="rId22"/>
    <p:sldId id="28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89911" autoAdjust="0"/>
  </p:normalViewPr>
  <p:slideViewPr>
    <p:cSldViewPr snapToGrid="0">
      <p:cViewPr varScale="1">
        <p:scale>
          <a:sx n="112" d="100"/>
          <a:sy n="112" d="100"/>
        </p:scale>
        <p:origin x="114" y="678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1/21/2016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1/21/2016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1588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6019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650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62619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17098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54970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BE45E8D7-5C25-4F12-B19A-C37537933471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9DC2-533F-44AA-B975-82453147F1ED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1F2E-B55A-4CF4-BA71-F733E6F7F593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483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483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56AB-D3BC-48F3-BC12-8D33827F2C37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68082"/>
            <a:ext cx="10972800" cy="450645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5700"/>
            <a:ext cx="10972800" cy="1066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01F4-34BE-4C0A-B2F8-67289A80BEFA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9A3E-F382-4663-A4D0-F75AFE515E50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5700"/>
            <a:ext cx="10972800" cy="1066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555053-4830-4366-BACA-D1CAF4EBF496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22D22035-9A36-485A-A20C-A4E892D4B188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1155-5BDE-4BD5-8E83-694D027EACCC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4FEA-0DC1-48AE-AAB2-28F947C5EAA5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A873-10B7-4D40-AABD-664D0804341F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201E5A3-D57E-4F2C-831A-2183CD5A4B03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smtClean="0"/>
              <a:t>Pierpaolo Valerio</a:t>
            </a:r>
          </a:p>
          <a:p>
            <a:r>
              <a:rPr lang="en-US" smtClean="0"/>
              <a:t>Edinei Santin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Update on CLICpix2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82500"/>
            <a:ext cx="6278217" cy="4792036"/>
          </a:xfrm>
        </p:spPr>
        <p:txBody>
          <a:bodyPr/>
          <a:lstStyle/>
          <a:p>
            <a:r>
              <a:rPr lang="en-GB" dirty="0" smtClean="0"/>
              <a:t>The matrix layout is similar to CLICpix1, as pixels are still organized in 2x8 “super-pixels”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analog</a:t>
            </a:r>
            <a:r>
              <a:rPr lang="en-GB" dirty="0" smtClean="0"/>
              <a:t> parts are now perfectly symmetrical, which should eliminate the fixed pattern noise seen in the first prototype</a:t>
            </a:r>
          </a:p>
          <a:p>
            <a:r>
              <a:rPr lang="en-GB" dirty="0" smtClean="0"/>
              <a:t>The pads are larger and designed to be compatible with both bump bonding and C3PD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Pixel Layout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5" t="20788" r="16065" b="20670"/>
          <a:stretch/>
        </p:blipFill>
        <p:spPr>
          <a:xfrm>
            <a:off x="7000748" y="1003851"/>
            <a:ext cx="4914900" cy="548640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72298" y="1064591"/>
            <a:ext cx="2676525" cy="12763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Analog Part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72298" y="2368722"/>
            <a:ext cx="2676525" cy="273700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Digital Part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72297" y="5133512"/>
            <a:ext cx="2676525" cy="12763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Analog Part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11</a:t>
            </a:fld>
            <a:endParaRPr lang="el-GR" alt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844824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Parameter (</a:t>
                      </a:r>
                      <a:r>
                        <a:rPr lang="en-US" dirty="0" err="1" smtClean="0"/>
                        <a:t>C</a:t>
                      </a:r>
                      <a:r>
                        <a:rPr lang="en-US" baseline="-25000" dirty="0" err="1" smtClean="0"/>
                        <a:t>det</a:t>
                      </a:r>
                      <a:r>
                        <a:rPr lang="en-US" baseline="0" dirty="0" smtClean="0"/>
                        <a:t> = 20 </a:t>
                      </a:r>
                      <a:r>
                        <a:rPr lang="en-US" baseline="0" dirty="0" err="1" smtClean="0"/>
                        <a:t>fF</a:t>
                      </a:r>
                      <a:r>
                        <a:rPr lang="en-US" baseline="0" dirty="0" smtClean="0"/>
                        <a:t>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Power dissipation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6.6 µW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CSA 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33 mV/</a:t>
                      </a:r>
                      <a:r>
                        <a:rPr lang="en-GB" sz="1800" dirty="0" err="1" smtClean="0"/>
                        <a:t>ke</a:t>
                      </a:r>
                      <a:r>
                        <a:rPr lang="en-GB" sz="1800" dirty="0" smtClean="0"/>
                        <a:t>-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CSA phase margin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67°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ToT</a:t>
                      </a:r>
                      <a:r>
                        <a:rPr lang="en-GB" sz="1800" dirty="0" smtClean="0"/>
                        <a:t> dynamic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270</a:t>
                      </a:r>
                      <a:r>
                        <a:rPr lang="en-GB" sz="1800" baseline="0" dirty="0" smtClean="0"/>
                        <a:t> </a:t>
                      </a:r>
                      <a:r>
                        <a:rPr lang="en-GB" sz="1800" dirty="0" err="1" smtClean="0"/>
                        <a:t>ke</a:t>
                      </a:r>
                      <a:r>
                        <a:rPr lang="en-GB" sz="1800" dirty="0" smtClean="0"/>
                        <a:t>- (holes) / 150 </a:t>
                      </a:r>
                      <a:r>
                        <a:rPr lang="en-GB" sz="1800" dirty="0" err="1" smtClean="0"/>
                        <a:t>ke</a:t>
                      </a:r>
                      <a:r>
                        <a:rPr lang="en-GB" sz="1800" dirty="0" smtClean="0"/>
                        <a:t>- (electrons)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ToA</a:t>
                      </a:r>
                      <a:r>
                        <a:rPr lang="en-GB" sz="1800" dirty="0" smtClean="0"/>
                        <a:t> accuracy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&lt; 10 ns (w/ offline calibration)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Input-referred</a:t>
                      </a:r>
                      <a:r>
                        <a:rPr lang="en-GB" sz="1800" baseline="0" dirty="0" smtClean="0"/>
                        <a:t> noise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67 e-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Input-referred</a:t>
                      </a:r>
                      <a:r>
                        <a:rPr lang="en-US" baseline="0" dirty="0" smtClean="0"/>
                        <a:t> mismatch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28</a:t>
                      </a:r>
                      <a:r>
                        <a:rPr lang="en-GB" sz="1800" baseline="0" dirty="0" smtClean="0"/>
                        <a:t> e-</a:t>
                      </a:r>
                      <a:endParaRPr lang="en-GB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Minimum threshold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438 e- (</a:t>
                      </a:r>
                      <a:r>
                        <a:rPr lang="en-GB" sz="1800" baseline="0" dirty="0" smtClean="0"/>
                        <a:t>w/ 6-sigma margin</a:t>
                      </a:r>
                      <a:r>
                        <a:rPr lang="en-GB" sz="1800" dirty="0" smtClean="0"/>
                        <a:t>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54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 blocks in the periphery which were missing in the previous chip were added, including:</a:t>
            </a:r>
          </a:p>
          <a:p>
            <a:pPr lvl="1"/>
            <a:r>
              <a:rPr lang="en-GB" dirty="0" smtClean="0"/>
              <a:t>A Bandgap reference, which makes the chip more robust to temperature changes</a:t>
            </a:r>
          </a:p>
          <a:p>
            <a:pPr lvl="1"/>
            <a:r>
              <a:rPr lang="en-GB" dirty="0" smtClean="0"/>
              <a:t>Temperature sensor</a:t>
            </a:r>
          </a:p>
          <a:p>
            <a:pPr lvl="1"/>
            <a:r>
              <a:rPr lang="en-GB" dirty="0" smtClean="0"/>
              <a:t>Power supply test-point</a:t>
            </a:r>
          </a:p>
          <a:p>
            <a:pPr lvl="1"/>
            <a:r>
              <a:rPr lang="en-GB" dirty="0" smtClean="0"/>
              <a:t>An electrical connection for the grounding of sensor guard-rings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Analog Blocks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98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Additional Digital Features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2068082"/>
            <a:ext cx="10972800" cy="45064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In the pixels:</a:t>
            </a:r>
          </a:p>
          <a:p>
            <a:pPr lvl="1"/>
            <a:r>
              <a:rPr lang="en-GB" sz="1800" dirty="0" smtClean="0"/>
              <a:t>5 </a:t>
            </a:r>
            <a:r>
              <a:rPr lang="en-GB" sz="1800" dirty="0"/>
              <a:t>bits </a:t>
            </a:r>
            <a:r>
              <a:rPr lang="en-GB" sz="1800" dirty="0" err="1" smtClean="0"/>
              <a:t>ToT</a:t>
            </a:r>
            <a:r>
              <a:rPr lang="en-GB" sz="1800" dirty="0" smtClean="0"/>
              <a:t> (up from 4)</a:t>
            </a:r>
            <a:endParaRPr lang="en-GB" sz="1800" dirty="0"/>
          </a:p>
          <a:p>
            <a:pPr lvl="1"/>
            <a:r>
              <a:rPr lang="en-GB" sz="1800" dirty="0"/>
              <a:t>8 bits </a:t>
            </a:r>
            <a:r>
              <a:rPr lang="en-GB" sz="1800" dirty="0" err="1" smtClean="0"/>
              <a:t>ToA</a:t>
            </a:r>
            <a:r>
              <a:rPr lang="en-GB" sz="1800" dirty="0" smtClean="0"/>
              <a:t> </a:t>
            </a:r>
            <a:r>
              <a:rPr lang="en-GB" sz="1800" dirty="0"/>
              <a:t>(up from 4)</a:t>
            </a:r>
          </a:p>
          <a:p>
            <a:pPr lvl="1"/>
            <a:r>
              <a:rPr lang="en-GB" sz="1800" dirty="0" smtClean="0"/>
              <a:t>Optional </a:t>
            </a:r>
            <a:r>
              <a:rPr lang="en-GB" sz="1800" dirty="0"/>
              <a:t>13 bits </a:t>
            </a:r>
            <a:r>
              <a:rPr lang="en-GB" sz="1800" dirty="0" err="1"/>
              <a:t>ToA</a:t>
            </a:r>
            <a:r>
              <a:rPr lang="en-GB" sz="1800" dirty="0"/>
              <a:t> instead of </a:t>
            </a:r>
            <a:r>
              <a:rPr lang="en-GB" sz="1800" dirty="0" err="1"/>
              <a:t>ToT</a:t>
            </a:r>
            <a:r>
              <a:rPr lang="en-GB" sz="1800" dirty="0"/>
              <a:t> (it can be used </a:t>
            </a:r>
            <a:r>
              <a:rPr lang="en-GB" sz="1800" dirty="0" smtClean="0"/>
              <a:t>as event counter too)</a:t>
            </a:r>
            <a:endParaRPr lang="en-GB" sz="1800" dirty="0"/>
          </a:p>
          <a:p>
            <a:endParaRPr lang="en-GB" sz="2000" dirty="0" smtClean="0"/>
          </a:p>
          <a:p>
            <a:r>
              <a:rPr lang="en-GB" sz="2000" dirty="0" smtClean="0"/>
              <a:t>Easier to decode and more robust data format</a:t>
            </a:r>
          </a:p>
          <a:p>
            <a:r>
              <a:rPr lang="en-GB" sz="2000" dirty="0" smtClean="0"/>
              <a:t>Faster readout with more standard protocol</a:t>
            </a:r>
            <a:endParaRPr lang="en-GB" sz="1800" dirty="0"/>
          </a:p>
          <a:p>
            <a:r>
              <a:rPr lang="en-GB" sz="2000" dirty="0"/>
              <a:t>Automatic test pulse generator</a:t>
            </a:r>
          </a:p>
          <a:p>
            <a:r>
              <a:rPr lang="en-GB" sz="2000" dirty="0"/>
              <a:t>I/O link testing routine</a:t>
            </a:r>
          </a:p>
          <a:p>
            <a:r>
              <a:rPr lang="en-GB" sz="2000" dirty="0" smtClean="0"/>
              <a:t>Some debug features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Readout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In order to use clock recovery from data stream, which simplifies the readout system, we set a target bandwidth of 640 Mbit/s over a single (differential) serial link</a:t>
            </a:r>
          </a:p>
          <a:p>
            <a:r>
              <a:rPr lang="en-GB" dirty="0" smtClean="0"/>
              <a:t>In CLICpix1 one column at a time is read: this solution doesn’t scale with clock speed</a:t>
            </a:r>
            <a:endParaRPr lang="en-GB" dirty="0"/>
          </a:p>
          <a:p>
            <a:r>
              <a:rPr lang="en-GB" dirty="0"/>
              <a:t>A more general solution is to </a:t>
            </a:r>
            <a:r>
              <a:rPr lang="en-GB" dirty="0" smtClean="0"/>
              <a:t>read out </a:t>
            </a:r>
            <a:r>
              <a:rPr lang="en-GB" dirty="0"/>
              <a:t>data from multiple columns at the same time using a slower clock and then serialize data at the </a:t>
            </a:r>
            <a:r>
              <a:rPr lang="en-GB" dirty="0" smtClean="0"/>
              <a:t>output</a:t>
            </a:r>
          </a:p>
          <a:p>
            <a:r>
              <a:rPr lang="en-GB" dirty="0" smtClean="0"/>
              <a:t>At </a:t>
            </a:r>
            <a:r>
              <a:rPr lang="en-GB" dirty="0"/>
              <a:t>the same time, the clock is divided by the same ratio to match the output bandwidth</a:t>
            </a:r>
          </a:p>
          <a:p>
            <a:endParaRPr lang="en-GB" dirty="0"/>
          </a:p>
          <a:p>
            <a:r>
              <a:rPr lang="en-GB" dirty="0"/>
              <a:t>The system is entirely configurable: we can read 1/2/4/8 columns at a time and the clock divider can be configured </a:t>
            </a:r>
            <a:r>
              <a:rPr lang="en-GB" dirty="0" smtClean="0"/>
              <a:t>independently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84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/>
        </p:nvSpPr>
        <p:spPr>
          <a:xfrm>
            <a:off x="3182939" y="6024564"/>
            <a:ext cx="1728787" cy="43338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GB" altLang="en-US" sz="4000" dirty="0"/>
              <a:t>Parallel Readout</a:t>
            </a:r>
          </a:p>
        </p:txBody>
      </p:sp>
      <p:grpSp>
        <p:nvGrpSpPr>
          <p:cNvPr id="14341" name="Group 165"/>
          <p:cNvGrpSpPr>
            <a:grpSpLocks/>
          </p:cNvGrpSpPr>
          <p:nvPr/>
        </p:nvGrpSpPr>
        <p:grpSpPr bwMode="auto">
          <a:xfrm>
            <a:off x="1454151" y="2135188"/>
            <a:ext cx="3457575" cy="4322762"/>
            <a:chOff x="3059832" y="1267356"/>
            <a:chExt cx="3456384" cy="4321884"/>
          </a:xfrm>
        </p:grpSpPr>
        <p:sp>
          <p:nvSpPr>
            <p:cNvPr id="94" name="Rectangle 93"/>
            <p:cNvSpPr/>
            <p:nvPr/>
          </p:nvSpPr>
          <p:spPr>
            <a:xfrm>
              <a:off x="3059832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059832" y="1700655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491483" y="1267356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491483" y="1700655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059832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059832" y="2565667"/>
              <a:ext cx="431651" cy="43329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491483" y="2132367"/>
              <a:ext cx="433239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491483" y="2565667"/>
              <a:ext cx="433239" cy="43329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059832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3059832" y="34322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491483" y="2998966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3491483" y="3432266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3059832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059832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3491483" y="3863978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491483" y="4297277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3924722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3924722" y="1700655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356373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4356373" y="1700655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924722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3924722" y="2565667"/>
              <a:ext cx="431651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4356373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4356373" y="2565667"/>
              <a:ext cx="431651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3924722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3924722" y="3432266"/>
              <a:ext cx="431651" cy="43171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4356373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4356373" y="34322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924722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924722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356373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4356373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788024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4788024" y="1700655"/>
              <a:ext cx="431651" cy="43171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5219676" y="1267356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219676" y="1700655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4788024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4788024" y="2565667"/>
              <a:ext cx="431651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5219676" y="2132367"/>
              <a:ext cx="433238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5219676" y="2565667"/>
              <a:ext cx="433238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4788024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4788024" y="34322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5219676" y="2998966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5219676" y="3432266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4788024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4788024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5219676" y="3863978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5219676" y="4297277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5652913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5652913" y="1700655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084565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6084565" y="1700655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5652913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5652913" y="2565667"/>
              <a:ext cx="431651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6084565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6084565" y="2565667"/>
              <a:ext cx="431651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652913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5652913" y="34322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6084565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6084565" y="34322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5652913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5652913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6084565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6084565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3059832" y="5157528"/>
              <a:ext cx="1728192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cxnSp>
        <p:nvCxnSpPr>
          <p:cNvPr id="167" name="Straight Arrow Connector 166"/>
          <p:cNvCxnSpPr/>
          <p:nvPr/>
        </p:nvCxnSpPr>
        <p:spPr>
          <a:xfrm>
            <a:off x="1670050" y="3867151"/>
            <a:ext cx="0" cy="215741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/>
          <p:nvPr/>
        </p:nvCxnSpPr>
        <p:spPr>
          <a:xfrm>
            <a:off x="4911726" y="6240463"/>
            <a:ext cx="790575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>
          <a:xfrm>
            <a:off x="1454150" y="3433764"/>
            <a:ext cx="433388" cy="43338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3" name="Rectangle 172"/>
          <p:cNvSpPr/>
          <p:nvPr/>
        </p:nvSpPr>
        <p:spPr>
          <a:xfrm>
            <a:off x="1454150" y="6024564"/>
            <a:ext cx="1728788" cy="433387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75" name="Straight Arrow Connector 174"/>
          <p:cNvCxnSpPr/>
          <p:nvPr/>
        </p:nvCxnSpPr>
        <p:spPr>
          <a:xfrm>
            <a:off x="2100263" y="3868738"/>
            <a:ext cx="0" cy="2159000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Rectangle 176"/>
          <p:cNvSpPr/>
          <p:nvPr/>
        </p:nvSpPr>
        <p:spPr>
          <a:xfrm>
            <a:off x="1887538" y="3433764"/>
            <a:ext cx="431800" cy="43338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3182938" y="6024563"/>
            <a:ext cx="1728787" cy="431800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3830638" y="3868738"/>
            <a:ext cx="0" cy="2159000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3182938" y="2566988"/>
            <a:ext cx="431800" cy="43180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3181352" y="4731544"/>
            <a:ext cx="431800" cy="433388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3398838" y="3868738"/>
            <a:ext cx="0" cy="2159000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ontent Placeholder 2"/>
          <p:cNvSpPr txBox="1">
            <a:spLocks/>
          </p:cNvSpPr>
          <p:nvPr/>
        </p:nvSpPr>
        <p:spPr>
          <a:xfrm>
            <a:off x="5775324" y="2098610"/>
            <a:ext cx="5298988" cy="440068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If the chip is configured to read more than one column at a time, the matrix is divided in equal parts (by column), reading one column from each part</a:t>
            </a:r>
          </a:p>
          <a:p>
            <a:r>
              <a:rPr lang="en-US" dirty="0"/>
              <a:t>The data is then serialized with the readout clock</a:t>
            </a:r>
          </a:p>
          <a:p>
            <a:r>
              <a:rPr lang="en-US" dirty="0"/>
              <a:t>8/10 bit encoding is added at the </a:t>
            </a:r>
            <a:r>
              <a:rPr lang="en-US" dirty="0" smtClean="0"/>
              <a:t>output to recover the clock from the data stream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02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 animBg="1"/>
      <p:bldP spid="173" grpId="0" animBg="1"/>
      <p:bldP spid="173" grpId="1" animBg="1"/>
      <p:bldP spid="173" grpId="2" animBg="1"/>
      <p:bldP spid="173" grpId="3" animBg="1"/>
      <p:bldP spid="177" grpId="0" animBg="1"/>
      <p:bldP spid="77" grpId="0" animBg="1"/>
      <p:bldP spid="77" grpId="1" animBg="1"/>
      <p:bldP spid="80" grpId="0" animBg="1"/>
      <p:bldP spid="81" grpId="0" animBg="1"/>
      <p:bldP spid="81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GB" altLang="en-US"/>
              <a:t>Readout Time</a:t>
            </a:r>
            <a:endParaRPr lang="en-GB" altLang="en-US" dirty="0"/>
          </a:p>
        </p:txBody>
      </p:sp>
      <p:pic>
        <p:nvPicPr>
          <p:cNvPr id="16388" name="Picture 1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6" b="4596"/>
          <a:stretch>
            <a:fillRect/>
          </a:stretch>
        </p:blipFill>
        <p:spPr bwMode="auto">
          <a:xfrm>
            <a:off x="2167998" y="1641441"/>
            <a:ext cx="4124325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60" b="4585"/>
          <a:stretch>
            <a:fillRect/>
          </a:stretch>
        </p:blipFill>
        <p:spPr bwMode="auto">
          <a:xfrm>
            <a:off x="5843060" y="1641456"/>
            <a:ext cx="4152900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 Box 7"/>
          <p:cNvSpPr txBox="1">
            <a:spLocks noChangeArrowheads="1"/>
          </p:cNvSpPr>
          <p:nvPr/>
        </p:nvSpPr>
        <p:spPr bwMode="auto">
          <a:xfrm flipH="1">
            <a:off x="4834997" y="2076417"/>
            <a:ext cx="12954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200"/>
              <a:t>Occupancy</a:t>
            </a:r>
            <a:endParaRPr lang="en-US" altLang="en-US" sz="1200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 rot="16200000" flipH="1">
            <a:off x="1244073" y="2919380"/>
            <a:ext cx="15843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400"/>
              <a:t>Readout time (ms)</a:t>
            </a:r>
            <a:endParaRPr lang="en-US" altLang="en-US" sz="1400"/>
          </a:p>
        </p:txBody>
      </p:sp>
      <p:sp>
        <p:nvSpPr>
          <p:cNvPr id="16392" name="Text Box 7"/>
          <p:cNvSpPr txBox="1">
            <a:spLocks noChangeArrowheads="1"/>
          </p:cNvSpPr>
          <p:nvPr/>
        </p:nvSpPr>
        <p:spPr bwMode="auto">
          <a:xfrm flipH="1">
            <a:off x="3612622" y="4681505"/>
            <a:ext cx="12954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400"/>
              <a:t># columns</a:t>
            </a:r>
            <a:endParaRPr lang="en-US" altLang="en-US" sz="1400"/>
          </a:p>
        </p:txBody>
      </p:sp>
      <p:sp>
        <p:nvSpPr>
          <p:cNvPr id="16393" name="Text Box 7"/>
          <p:cNvSpPr txBox="1">
            <a:spLocks noChangeArrowheads="1"/>
          </p:cNvSpPr>
          <p:nvPr/>
        </p:nvSpPr>
        <p:spPr bwMode="auto">
          <a:xfrm flipH="1">
            <a:off x="8938188" y="2003764"/>
            <a:ext cx="1296987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200"/>
              <a:t>Occupancy</a:t>
            </a:r>
            <a:endParaRPr lang="en-US" altLang="en-US" sz="1200"/>
          </a:p>
        </p:txBody>
      </p:sp>
      <p:sp>
        <p:nvSpPr>
          <p:cNvPr id="16394" name="Text Box 7"/>
          <p:cNvSpPr txBox="1">
            <a:spLocks noChangeArrowheads="1"/>
          </p:cNvSpPr>
          <p:nvPr/>
        </p:nvSpPr>
        <p:spPr bwMode="auto">
          <a:xfrm rot="16200000" flipH="1">
            <a:off x="5276323" y="2905092"/>
            <a:ext cx="15843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400"/>
              <a:t>Readout time (ms)</a:t>
            </a:r>
            <a:endParaRPr lang="en-US" altLang="en-US" sz="1400"/>
          </a:p>
        </p:txBody>
      </p:sp>
      <p:sp>
        <p:nvSpPr>
          <p:cNvPr id="16395" name="Text Box 7"/>
          <p:cNvSpPr txBox="1">
            <a:spLocks noChangeArrowheads="1"/>
          </p:cNvSpPr>
          <p:nvPr/>
        </p:nvSpPr>
        <p:spPr bwMode="auto">
          <a:xfrm flipH="1">
            <a:off x="7528985" y="4667217"/>
            <a:ext cx="12954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400"/>
              <a:t># columns</a:t>
            </a:r>
            <a:endParaRPr lang="en-US" altLang="en-US" sz="140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1953685" y="4975191"/>
            <a:ext cx="39608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0000" lnSpcReduction="20000"/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26056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indent="-256032" ea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/>
            </a:pPr>
            <a:r>
              <a:rPr lang="en-US" altLang="en-US" sz="3600" dirty="0">
                <a:solidFill>
                  <a:schemeClr val="tx2"/>
                </a:solidFill>
              </a:rPr>
              <a:t>Readout time with a 640 Mb/s </a:t>
            </a:r>
            <a:r>
              <a:rPr lang="en-US" altLang="en-US" sz="3600" dirty="0" err="1">
                <a:solidFill>
                  <a:schemeClr val="tx2"/>
                </a:solidFill>
              </a:rPr>
              <a:t>serializer</a:t>
            </a:r>
            <a:endParaRPr lang="en-US" altLang="en-US" sz="3600" dirty="0">
              <a:solidFill>
                <a:schemeClr val="tx2"/>
              </a:solidFill>
            </a:endParaRPr>
          </a:p>
          <a:p>
            <a:pPr eaLnBrk="1" hangingPunct="1">
              <a:defRPr/>
            </a:pPr>
            <a:endParaRPr lang="en-US" altLang="en-US" sz="30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6130398" y="4975191"/>
            <a:ext cx="37179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26056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indent="-256032" ea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/>
            </a:pPr>
            <a:r>
              <a:rPr lang="en-US" altLang="en-US" sz="2900" dirty="0">
                <a:solidFill>
                  <a:schemeClr val="tx2"/>
                </a:solidFill>
              </a:rPr>
              <a:t>Readout time with a 2 Gb/s </a:t>
            </a:r>
            <a:r>
              <a:rPr lang="en-US" altLang="en-US" sz="2900" dirty="0" err="1">
                <a:solidFill>
                  <a:schemeClr val="tx2"/>
                </a:solidFill>
              </a:rPr>
              <a:t>serializer</a:t>
            </a:r>
            <a:endParaRPr lang="en-US" altLang="en-US" sz="2900" dirty="0">
              <a:solidFill>
                <a:schemeClr val="tx2"/>
              </a:solidFill>
            </a:endParaRPr>
          </a:p>
          <a:p>
            <a:pPr eaLnBrk="1" hangingPunct="1">
              <a:defRPr/>
            </a:pPr>
            <a:endParaRPr lang="en-US" altLang="en-US" sz="3000" dirty="0"/>
          </a:p>
        </p:txBody>
      </p:sp>
      <p:sp>
        <p:nvSpPr>
          <p:cNvPr id="16398" name="Content Placeholder 2"/>
          <p:cNvSpPr txBox="1">
            <a:spLocks/>
          </p:cNvSpPr>
          <p:nvPr/>
        </p:nvSpPr>
        <p:spPr bwMode="auto">
          <a:xfrm>
            <a:off x="1953686" y="5881654"/>
            <a:ext cx="7921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639763" indent="-236538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885825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096963" indent="-173038">
              <a:spcBef>
                <a:spcPct val="20000"/>
              </a:spcBef>
              <a:buClr>
                <a:srgbClr val="726056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1296988" indent="-182563">
              <a:spcBef>
                <a:spcPct val="20000"/>
              </a:spcBef>
              <a:buClr>
                <a:srgbClr val="4C5A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175418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21138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266858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12578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marL="365760" indent="-256032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altLang="en-US" sz="2500" dirty="0">
                <a:solidFill>
                  <a:schemeClr val="tx2"/>
                </a:solidFill>
                <a:latin typeface="+mn-lt"/>
              </a:rPr>
              <a:t>The readout time is well within the CLIC specifications </a:t>
            </a:r>
            <a:r>
              <a:rPr lang="en-US" altLang="en-US" sz="2500" dirty="0" smtClean="0">
                <a:solidFill>
                  <a:schemeClr val="tx2"/>
                </a:solidFill>
                <a:latin typeface="+mn-lt"/>
              </a:rPr>
              <a:t>(800 µs) even </a:t>
            </a:r>
            <a:r>
              <a:rPr lang="en-US" altLang="en-US" sz="2500" dirty="0">
                <a:solidFill>
                  <a:schemeClr val="tx2"/>
                </a:solidFill>
                <a:latin typeface="+mn-lt"/>
              </a:rPr>
              <a:t>with 2 parallel columns 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407723" y="2625714"/>
            <a:ext cx="253111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5592610" y="2625714"/>
            <a:ext cx="24212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6407076" y="2625714"/>
            <a:ext cx="265588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9722924" y="2625714"/>
            <a:ext cx="11116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79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Ethernet packet encapsulation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1690816" y="1782500"/>
            <a:ext cx="8229600" cy="4896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 smtClean="0"/>
              <a:t>The data stream is now </a:t>
            </a:r>
            <a:r>
              <a:rPr lang="en-US" altLang="en-US" sz="2400" dirty="0"/>
              <a:t>properly divided into packets, each containing data from </a:t>
            </a:r>
            <a:r>
              <a:rPr lang="en-US" altLang="en-US" sz="2400" dirty="0" smtClean="0"/>
              <a:t>one or more </a:t>
            </a:r>
            <a:r>
              <a:rPr lang="en-US" altLang="en-US" sz="2400" dirty="0"/>
              <a:t>double </a:t>
            </a:r>
            <a:r>
              <a:rPr lang="en-US" altLang="en-US" sz="2400" dirty="0" smtClean="0"/>
              <a:t>columns</a:t>
            </a:r>
          </a:p>
          <a:p>
            <a:pPr eaLnBrk="1" hangingPunct="1"/>
            <a:r>
              <a:rPr lang="it-IT" altLang="en-US" sz="2400" dirty="0" smtClean="0"/>
              <a:t>The data packets follow the Ethernet physical specification</a:t>
            </a:r>
            <a:endParaRPr lang="en-US" altLang="en-US" sz="2400" dirty="0"/>
          </a:p>
          <a:p>
            <a:pPr eaLnBrk="1" hangingPunct="1"/>
            <a:r>
              <a:rPr lang="en-US" altLang="en-US" sz="2400" dirty="0" smtClean="0"/>
              <a:t>Headers dividing the packets contain relevant chip settings to allow for data reconstruction without any additional information</a:t>
            </a:r>
            <a:endParaRPr lang="en-US" altLang="en-US" sz="2400" dirty="0"/>
          </a:p>
          <a:p>
            <a:pPr eaLnBrk="1" hangingPunct="1"/>
            <a:r>
              <a:rPr lang="en-US" altLang="en-US" sz="2400" dirty="0"/>
              <a:t>These modifications </a:t>
            </a:r>
            <a:r>
              <a:rPr lang="en-US" altLang="en-US" sz="2400" dirty="0" smtClean="0"/>
              <a:t>make </a:t>
            </a:r>
            <a:r>
              <a:rPr lang="en-US" altLang="en-US" sz="2400" dirty="0"/>
              <a:t>the data format much more easily </a:t>
            </a:r>
            <a:r>
              <a:rPr lang="en-US" altLang="en-US" sz="2400" dirty="0" smtClean="0"/>
              <a:t>readable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17</a:t>
            </a:fld>
            <a:endParaRPr lang="el-GR" altLang="en-US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9" y="5262664"/>
            <a:ext cx="7640637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02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Alignment marks </a:t>
            </a:r>
            <a:r>
              <a:rPr lang="en-US" sz="3600" dirty="0" smtClean="0"/>
              <a:t>for easier flip-chip assembly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18</a:t>
            </a:fld>
            <a:endParaRPr lang="el-GR" alt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508421" y="1782500"/>
            <a:ext cx="7428535" cy="4544831"/>
            <a:chOff x="2160711" y="980729"/>
            <a:chExt cx="8591895" cy="525658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l="37647" t="19442" r="27765" b="12798"/>
            <a:stretch/>
          </p:blipFill>
          <p:spPr>
            <a:xfrm>
              <a:off x="4149218" y="988936"/>
              <a:ext cx="4322191" cy="524837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22824" t="21434" r="30647" b="16120"/>
            <a:stretch/>
          </p:blipFill>
          <p:spPr>
            <a:xfrm>
              <a:off x="8544273" y="3933056"/>
              <a:ext cx="1990945" cy="1656184"/>
            </a:xfrm>
            <a:prstGeom prst="rect">
              <a:avLst/>
            </a:prstGeom>
            <a:ln w="12700">
              <a:solidFill>
                <a:srgbClr val="FFFF00"/>
              </a:solidFill>
            </a:ln>
          </p:spPr>
        </p:pic>
        <p:sp>
          <p:nvSpPr>
            <p:cNvPr id="8" name="Rectangle 7"/>
            <p:cNvSpPr/>
            <p:nvPr/>
          </p:nvSpPr>
          <p:spPr bwMode="auto">
            <a:xfrm>
              <a:off x="8256240" y="5013176"/>
              <a:ext cx="182910" cy="230337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Arial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 flipV="1">
              <a:off x="8256240" y="3933057"/>
              <a:ext cx="288032" cy="108011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8256240" y="5243512"/>
              <a:ext cx="288032" cy="3457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 flipH="1">
              <a:off x="8904314" y="5231581"/>
              <a:ext cx="160493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9" name="Left Brace 68"/>
            <p:cNvSpPr/>
            <p:nvPr/>
          </p:nvSpPr>
          <p:spPr bwMode="auto">
            <a:xfrm rot="16200000">
              <a:off x="10206802" y="5093961"/>
              <a:ext cx="82352" cy="522544"/>
            </a:xfrm>
            <a:prstGeom prst="leftBrace">
              <a:avLst/>
            </a:prstGeom>
            <a:noFill/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 rot="21543411">
              <a:off x="9380037" y="5382421"/>
              <a:ext cx="1372569" cy="391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rgbClr val="FFFF00"/>
                  </a:solidFill>
                </a:rPr>
                <a:t>marks on C3PD</a:t>
              </a:r>
            </a:p>
            <a:p>
              <a:pPr algn="ctr"/>
              <a:r>
                <a:rPr lang="en-US" sz="800" b="1" dirty="0">
                  <a:solidFill>
                    <a:srgbClr val="FF0000"/>
                  </a:solidFill>
                </a:rPr>
                <a:t>(for illustration only)</a:t>
              </a: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8146256" y="1066800"/>
              <a:ext cx="198820" cy="107156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Arial" charset="0"/>
              </a:endParaRPr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 rotWithShape="1">
            <a:blip r:embed="rId5"/>
            <a:srcRect l="16647" t="34057" r="24883" b="17448"/>
            <a:stretch/>
          </p:blipFill>
          <p:spPr>
            <a:xfrm>
              <a:off x="8544272" y="984419"/>
              <a:ext cx="2028962" cy="1043058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pic>
        <p:cxnSp>
          <p:nvCxnSpPr>
            <p:cNvPr id="73" name="Straight Connector 72"/>
            <p:cNvCxnSpPr/>
            <p:nvPr/>
          </p:nvCxnSpPr>
          <p:spPr bwMode="auto">
            <a:xfrm flipV="1">
              <a:off x="9722393" y="1296632"/>
              <a:ext cx="0" cy="61364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 flipV="1">
              <a:off x="8146256" y="984421"/>
              <a:ext cx="398016" cy="82379"/>
            </a:xfrm>
            <a:prstGeom prst="line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8146256" y="1173957"/>
              <a:ext cx="398016" cy="858037"/>
            </a:xfrm>
            <a:prstGeom prst="line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6"/>
            <a:srcRect l="13765" t="33392" r="30236" b="17415"/>
            <a:stretch/>
          </p:blipFill>
          <p:spPr>
            <a:xfrm>
              <a:off x="2160711" y="984419"/>
              <a:ext cx="1915643" cy="1043058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pic>
        <p:sp>
          <p:nvSpPr>
            <p:cNvPr id="84" name="Rectangle 83"/>
            <p:cNvSpPr/>
            <p:nvPr/>
          </p:nvSpPr>
          <p:spPr bwMode="auto">
            <a:xfrm flipH="1">
              <a:off x="4272980" y="1064171"/>
              <a:ext cx="198820" cy="107156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Arial" charset="0"/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 bwMode="auto">
            <a:xfrm flipH="1" flipV="1">
              <a:off x="4076353" y="980729"/>
              <a:ext cx="398016" cy="82379"/>
            </a:xfrm>
            <a:prstGeom prst="line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 bwMode="auto">
            <a:xfrm flipH="1">
              <a:off x="4076353" y="1170265"/>
              <a:ext cx="398016" cy="858037"/>
            </a:xfrm>
            <a:prstGeom prst="line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 flipV="1">
              <a:off x="2987750" y="1291870"/>
              <a:ext cx="0" cy="61364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88" name="Picture 87"/>
            <p:cNvPicPr>
              <a:picLocks noChangeAspect="1"/>
            </p:cNvPicPr>
            <p:nvPr/>
          </p:nvPicPr>
          <p:blipFill rotWithShape="1">
            <a:blip r:embed="rId7"/>
            <a:srcRect l="28768" t="28565" r="35765" b="17626"/>
            <a:stretch/>
          </p:blipFill>
          <p:spPr>
            <a:xfrm>
              <a:off x="2279577" y="3912286"/>
              <a:ext cx="1783262" cy="1676954"/>
            </a:xfrm>
            <a:prstGeom prst="rect">
              <a:avLst/>
            </a:prstGeom>
            <a:ln w="12700">
              <a:solidFill>
                <a:srgbClr val="FFFF00"/>
              </a:solidFill>
            </a:ln>
          </p:spPr>
        </p:pic>
        <p:sp>
          <p:nvSpPr>
            <p:cNvPr id="89" name="Rectangle 88"/>
            <p:cNvSpPr/>
            <p:nvPr/>
          </p:nvSpPr>
          <p:spPr bwMode="auto">
            <a:xfrm flipV="1">
              <a:off x="4177754" y="5014558"/>
              <a:ext cx="182910" cy="230337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Arial" charset="0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 bwMode="auto">
            <a:xfrm>
              <a:off x="4069144" y="3932058"/>
              <a:ext cx="288032" cy="108011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flipV="1">
              <a:off x="4069144" y="5242513"/>
              <a:ext cx="288032" cy="3457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 flipH="1">
              <a:off x="3167088" y="5128393"/>
              <a:ext cx="566539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9467435" y="5224787"/>
              <a:ext cx="0" cy="43680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/>
            <p:cNvCxnSpPr/>
            <p:nvPr/>
          </p:nvCxnSpPr>
          <p:spPr bwMode="auto">
            <a:xfrm>
              <a:off x="9711244" y="1330566"/>
              <a:ext cx="623711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 flipV="1">
              <a:off x="8816289" y="1696088"/>
              <a:ext cx="0" cy="148431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Arrow Connector 113"/>
            <p:cNvCxnSpPr/>
            <p:nvPr/>
          </p:nvCxnSpPr>
          <p:spPr bwMode="auto">
            <a:xfrm>
              <a:off x="10272464" y="1330567"/>
              <a:ext cx="0" cy="390056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CC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18" name="TextBox 117"/>
            <p:cNvSpPr txBox="1"/>
            <p:nvPr/>
          </p:nvSpPr>
          <p:spPr>
            <a:xfrm>
              <a:off x="9264352" y="2872545"/>
              <a:ext cx="11028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C000"/>
                  </a:solidFill>
                </a:rPr>
                <a:t>3234.75µm</a:t>
              </a:r>
            </a:p>
          </p:txBody>
        </p:sp>
        <p:cxnSp>
          <p:nvCxnSpPr>
            <p:cNvPr id="119" name="Straight Arrow Connector 118"/>
            <p:cNvCxnSpPr/>
            <p:nvPr/>
          </p:nvCxnSpPr>
          <p:spPr bwMode="auto">
            <a:xfrm flipH="1">
              <a:off x="2987751" y="1471742"/>
              <a:ext cx="6734643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CC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22" name="TextBox 121"/>
            <p:cNvSpPr txBox="1"/>
            <p:nvPr/>
          </p:nvSpPr>
          <p:spPr>
            <a:xfrm>
              <a:off x="5309256" y="1228948"/>
              <a:ext cx="10665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C000"/>
                  </a:solidFill>
                </a:rPr>
                <a:t>3175.00µm</a:t>
              </a:r>
            </a:p>
          </p:txBody>
        </p:sp>
        <p:cxnSp>
          <p:nvCxnSpPr>
            <p:cNvPr id="123" name="Straight Arrow Connector 122"/>
            <p:cNvCxnSpPr/>
            <p:nvPr/>
          </p:nvCxnSpPr>
          <p:spPr bwMode="auto">
            <a:xfrm flipH="1">
              <a:off x="3202707" y="5517232"/>
              <a:ext cx="6262454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CC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24" name="Straight Connector 123"/>
            <p:cNvCxnSpPr/>
            <p:nvPr/>
          </p:nvCxnSpPr>
          <p:spPr bwMode="auto">
            <a:xfrm flipV="1">
              <a:off x="3202707" y="5088706"/>
              <a:ext cx="0" cy="57254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8" name="TextBox 127"/>
            <p:cNvSpPr txBox="1"/>
            <p:nvPr/>
          </p:nvSpPr>
          <p:spPr>
            <a:xfrm>
              <a:off x="3089143" y="5257829"/>
              <a:ext cx="1098474" cy="320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C000"/>
                  </a:solidFill>
                </a:rPr>
                <a:t>3261.14µm</a:t>
              </a:r>
            </a:p>
          </p:txBody>
        </p:sp>
        <p:cxnSp>
          <p:nvCxnSpPr>
            <p:cNvPr id="171" name="Straight Connector 170"/>
            <p:cNvCxnSpPr/>
            <p:nvPr/>
          </p:nvCxnSpPr>
          <p:spPr bwMode="auto">
            <a:xfrm flipH="1">
              <a:off x="2937642" y="1342191"/>
              <a:ext cx="566539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Arrow Connector 171"/>
            <p:cNvCxnSpPr/>
            <p:nvPr/>
          </p:nvCxnSpPr>
          <p:spPr bwMode="auto">
            <a:xfrm>
              <a:off x="3287688" y="1338264"/>
              <a:ext cx="0" cy="378618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CC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73" name="TextBox 172"/>
            <p:cNvSpPr txBox="1"/>
            <p:nvPr/>
          </p:nvSpPr>
          <p:spPr>
            <a:xfrm>
              <a:off x="3194381" y="2890206"/>
              <a:ext cx="1078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C000"/>
                  </a:solidFill>
                </a:rPr>
                <a:t>3230.50µm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231905" y="3120104"/>
              <a:ext cx="20980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FF00"/>
                  </a:solidFill>
                </a:rPr>
                <a:t>CLICpix2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212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design is complete and the final simulations are ongoing</a:t>
            </a:r>
          </a:p>
          <a:p>
            <a:r>
              <a:rPr lang="en-GB" dirty="0" smtClean="0"/>
              <a:t>Mixed-mode simulations have validated the accuracy of the data acquisition blocks</a:t>
            </a:r>
          </a:p>
          <a:p>
            <a:r>
              <a:rPr lang="en-GB" dirty="0" smtClean="0"/>
              <a:t>A more comprehensive set of digital verifications are being developed to be sure to test every feature and corner case</a:t>
            </a:r>
          </a:p>
          <a:p>
            <a:endParaRPr lang="en-GB" dirty="0" smtClean="0"/>
          </a:p>
          <a:p>
            <a:r>
              <a:rPr lang="en-GB" dirty="0" smtClean="0"/>
              <a:t>As soon as the last verification are done, the chip can be submitted (MPW runs every two weeks with very fast turnaround time)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Design status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56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CLICpix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2</a:t>
            </a:fld>
            <a:endParaRPr lang="el-GR" altLang="en-US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1981200" y="62801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177542" y="1923245"/>
            <a:ext cx="5018414" cy="4001792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65 nm CMOS r/o ASIC targeted to the CLIC vertex detector</a:t>
            </a:r>
          </a:p>
          <a:p>
            <a:r>
              <a:rPr lang="en-US" sz="1800" dirty="0"/>
              <a:t>Submitted in Nov./2012, tests started in Jan./2013</a:t>
            </a:r>
          </a:p>
          <a:p>
            <a:r>
              <a:rPr lang="en-GB" sz="1800" dirty="0"/>
              <a:t>Based on </a:t>
            </a:r>
            <a:r>
              <a:rPr lang="en-GB" sz="1800" dirty="0" err="1"/>
              <a:t>Medipix</a:t>
            </a:r>
            <a:r>
              <a:rPr lang="en-GB" sz="1800" dirty="0"/>
              <a:t> chip family</a:t>
            </a:r>
          </a:p>
          <a:p>
            <a:r>
              <a:rPr lang="en-GB" sz="1800" dirty="0"/>
              <a:t>64 x 64 pixel matrix, 1.6 x 1.6 mm</a:t>
            </a:r>
            <a:r>
              <a:rPr lang="en-GB" sz="1800" baseline="30000" dirty="0"/>
              <a:t>2</a:t>
            </a:r>
            <a:r>
              <a:rPr lang="en-GB" sz="1800" dirty="0"/>
              <a:t> active area</a:t>
            </a:r>
          </a:p>
          <a:p>
            <a:r>
              <a:rPr lang="el-GR" sz="1800" dirty="0"/>
              <a:t>25 μ</a:t>
            </a:r>
            <a:r>
              <a:rPr lang="en-US" sz="1800" dirty="0"/>
              <a:t>m x 25 </a:t>
            </a:r>
            <a:r>
              <a:rPr lang="el-GR" sz="1800" dirty="0"/>
              <a:t>μ</a:t>
            </a:r>
            <a:r>
              <a:rPr lang="en-US" sz="1800" dirty="0"/>
              <a:t>m pixel pitch</a:t>
            </a:r>
          </a:p>
          <a:p>
            <a:r>
              <a:rPr lang="en-GB" sz="1800" dirty="0"/>
              <a:t>Simultaneous time (4-bit </a:t>
            </a:r>
            <a:r>
              <a:rPr lang="en-GB" sz="1800" dirty="0" err="1"/>
              <a:t>ToA</a:t>
            </a:r>
            <a:r>
              <a:rPr lang="en-GB" sz="1800" dirty="0"/>
              <a:t>, 10 ns) and energy (4-bit </a:t>
            </a:r>
            <a:r>
              <a:rPr lang="en-GB" sz="1800" dirty="0" err="1"/>
              <a:t>ToT</a:t>
            </a:r>
            <a:r>
              <a:rPr lang="en-GB" sz="1800"/>
              <a:t>) </a:t>
            </a:r>
            <a:r>
              <a:rPr lang="en-GB" sz="1800" smtClean="0"/>
              <a:t>measurements</a:t>
            </a:r>
          </a:p>
          <a:p>
            <a:r>
              <a:rPr lang="en-US" sz="1800"/>
              <a:t>Selectable on-chip data compression (pixel, super pixel, column-based)</a:t>
            </a:r>
          </a:p>
          <a:p>
            <a:r>
              <a:rPr lang="en-GB" sz="1800"/>
              <a:t>Power pulsing enabled (P</a:t>
            </a:r>
            <a:r>
              <a:rPr lang="en-GB" sz="1800" baseline="-25000"/>
              <a:t>avg</a:t>
            </a:r>
            <a:r>
              <a:rPr lang="en-GB" sz="1800"/>
              <a:t> &lt; 50 mW/cm</a:t>
            </a:r>
            <a:r>
              <a:rPr lang="en-GB" sz="1800" baseline="30000"/>
              <a:t>2</a:t>
            </a:r>
            <a:r>
              <a:rPr lang="en-GB" sz="1800"/>
              <a:t>)</a:t>
            </a:r>
          </a:p>
          <a:p>
            <a:endParaRPr lang="en-GB" sz="1800" kern="0"/>
          </a:p>
          <a:p>
            <a:r>
              <a:rPr lang="en-GB" sz="1800" kern="0"/>
              <a:t>Recent results using both capacitively coupled HV-CMOS and bump-bonded Si sensors show good uniformity and detection efficiency</a:t>
            </a:r>
          </a:p>
          <a:p>
            <a:endParaRPr lang="en-GB" sz="1800" dirty="0"/>
          </a:p>
        </p:txBody>
      </p:sp>
      <p:grpSp>
        <p:nvGrpSpPr>
          <p:cNvPr id="3" name="Group 2"/>
          <p:cNvGrpSpPr/>
          <p:nvPr/>
        </p:nvGrpSpPr>
        <p:grpSpPr>
          <a:xfrm>
            <a:off x="8315362" y="3737273"/>
            <a:ext cx="3047832" cy="2492473"/>
            <a:chOff x="4986244" y="2670479"/>
            <a:chExt cx="3956715" cy="323574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20"/>
            <a:stretch/>
          </p:blipFill>
          <p:spPr>
            <a:xfrm>
              <a:off x="5296271" y="2670479"/>
              <a:ext cx="3319367" cy="293574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307448" y="2845363"/>
              <a:ext cx="3376021" cy="399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3"/>
                  </a:solidFill>
                </a:rPr>
                <a:t>CLIC Work in Progress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63931" y="5466710"/>
              <a:ext cx="1584500" cy="43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Column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4754344" y="3077263"/>
              <a:ext cx="903313" cy="43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Row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8297720" y="4038250"/>
              <a:ext cx="850965" cy="43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#hits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264025" y="1235568"/>
            <a:ext cx="3037034" cy="2406800"/>
            <a:chOff x="160319" y="2749286"/>
            <a:chExt cx="4401994" cy="307844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79" y="2749286"/>
              <a:ext cx="4256834" cy="306098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871397" y="2780928"/>
              <a:ext cx="2973333" cy="393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3"/>
                  </a:solidFill>
                </a:rPr>
                <a:t>CLIC Work in Progress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131840" y="5445225"/>
              <a:ext cx="1363961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71604" y="5394703"/>
              <a:ext cx="1510643" cy="433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Column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-147598" y="3190279"/>
              <a:ext cx="1048865" cy="4330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Row</a:t>
              </a:r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0" t="4461" r="58864" b="20045"/>
          <a:stretch/>
        </p:blipFill>
        <p:spPr>
          <a:xfrm rot="10800000">
            <a:off x="738571" y="1923247"/>
            <a:ext cx="2348367" cy="3775608"/>
          </a:xfrm>
          <a:prstGeom prst="rect">
            <a:avLst/>
          </a:prstGeom>
        </p:spPr>
      </p:pic>
      <p:cxnSp>
        <p:nvCxnSpPr>
          <p:cNvPr id="37" name="Straight Arrow Connector 23"/>
          <p:cNvCxnSpPr/>
          <p:nvPr/>
        </p:nvCxnSpPr>
        <p:spPr>
          <a:xfrm flipV="1">
            <a:off x="624095" y="1923245"/>
            <a:ext cx="1" cy="3775610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2"/>
          <p:cNvCxnSpPr/>
          <p:nvPr/>
        </p:nvCxnSpPr>
        <p:spPr>
          <a:xfrm>
            <a:off x="733900" y="5823769"/>
            <a:ext cx="2353038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3"/>
          <p:cNvSpPr txBox="1"/>
          <p:nvPr/>
        </p:nvSpPr>
        <p:spPr>
          <a:xfrm>
            <a:off x="1458616" y="5795684"/>
            <a:ext cx="1304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1.85  mm</a:t>
            </a:r>
          </a:p>
        </p:txBody>
      </p:sp>
      <p:sp>
        <p:nvSpPr>
          <p:cNvPr id="40" name="TextBox 34"/>
          <p:cNvSpPr txBox="1"/>
          <p:nvPr/>
        </p:nvSpPr>
        <p:spPr>
          <a:xfrm rot="16200000">
            <a:off x="-187819" y="3231595"/>
            <a:ext cx="1304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 mm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11035449" y="2254553"/>
            <a:ext cx="655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#hits</a:t>
            </a:r>
          </a:p>
        </p:txBody>
      </p:sp>
    </p:spTree>
    <p:extLst>
      <p:ext uri="{BB962C8B-B14F-4D97-AF65-F5344CB8AC3E}">
        <p14:creationId xmlns:p14="http://schemas.microsoft.com/office/powerpoint/2010/main" val="229656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CLICpix</a:t>
            </a:r>
            <a:r>
              <a:rPr lang="en-GB" dirty="0" smtClean="0"/>
              <a:t> was a successful demonstrator for the CLIC vertex detector, leading to many interesting results within the </a:t>
            </a:r>
            <a:r>
              <a:rPr lang="en-GB" dirty="0" err="1" smtClean="0"/>
              <a:t>CLICdp</a:t>
            </a:r>
            <a:r>
              <a:rPr lang="en-GB" dirty="0" smtClean="0"/>
              <a:t> collaboration</a:t>
            </a:r>
          </a:p>
          <a:p>
            <a:r>
              <a:rPr lang="en-GB" dirty="0" smtClean="0"/>
              <a:t>Some bugs in the design warranted the development of an improved version, which could be used in a wider range of use cases</a:t>
            </a:r>
          </a:p>
          <a:p>
            <a:endParaRPr lang="en-GB" dirty="0"/>
          </a:p>
          <a:p>
            <a:r>
              <a:rPr lang="en-GB" dirty="0" smtClean="0"/>
              <a:t>The design is complete and the last verification steps are ongoing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61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Thanks for your attention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58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Why a redesign?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 </a:t>
            </a:r>
            <a:r>
              <a:rPr lang="en-GB">
                <a:solidFill>
                  <a:srgbClr val="FF0000"/>
                </a:solidFill>
              </a:rPr>
              <a:t>crosstalk coupling </a:t>
            </a:r>
            <a:r>
              <a:rPr lang="en-GB"/>
              <a:t>to the input pad limits the minimum </a:t>
            </a:r>
            <a:r>
              <a:rPr lang="en-GB" smtClean="0"/>
              <a:t>threshold (a fixed pattern noise is visible in the measurements)</a:t>
            </a:r>
            <a:endParaRPr lang="en-GB"/>
          </a:p>
          <a:p>
            <a:r>
              <a:rPr lang="en-GB"/>
              <a:t>A small readout bug limits the performance of the data compression</a:t>
            </a:r>
          </a:p>
          <a:p>
            <a:r>
              <a:rPr lang="en-GB" smtClean="0"/>
              <a:t>The I/Os work as intended, but the chip </a:t>
            </a:r>
            <a:r>
              <a:rPr lang="en-GB" smtClean="0"/>
              <a:t>the interface is not very user-friendly or convenient</a:t>
            </a:r>
            <a:endParaRPr lang="en-GB" smtClean="0"/>
          </a:p>
          <a:p>
            <a:r>
              <a:rPr lang="en-GB" smtClean="0"/>
              <a:t>Limited counters length, despite meeting the CLIC specifications, makes data taking relatively slow and some measurements difficult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822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CLICpix2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68082"/>
            <a:ext cx="6582737" cy="4506454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/>
              <a:t>CLICpix2 is a redesign of </a:t>
            </a:r>
            <a:r>
              <a:rPr lang="en-GB" sz="2000" dirty="0" err="1"/>
              <a:t>CLICpix</a:t>
            </a:r>
            <a:r>
              <a:rPr lang="en-GB" sz="2000" dirty="0"/>
              <a:t> </a:t>
            </a:r>
            <a:r>
              <a:rPr lang="en-GB" sz="2000" dirty="0" smtClean="0"/>
              <a:t>(referred to as “CLICpix1”), using the same CMOS technology</a:t>
            </a:r>
          </a:p>
          <a:p>
            <a:r>
              <a:rPr lang="en-GB" sz="2000" dirty="0" smtClean="0"/>
              <a:t>CLICpix1 </a:t>
            </a:r>
            <a:r>
              <a:rPr lang="en-GB" sz="2000" dirty="0"/>
              <a:t>was already successful as a proof-of-concept for the general architecture of the chip. Many blocks are reused with little </a:t>
            </a:r>
            <a:r>
              <a:rPr lang="en-GB" sz="2000" dirty="0" smtClean="0"/>
              <a:t>changes</a:t>
            </a:r>
          </a:p>
          <a:p>
            <a:r>
              <a:rPr lang="en-GB" sz="2000" dirty="0" smtClean="0"/>
              <a:t>The new chip features bug fixes and “quality of life” improvements, along with a large number of minor upgrades to most blocks (too many to present them all!)</a:t>
            </a:r>
          </a:p>
          <a:p>
            <a:endParaRPr lang="en-GB" sz="2000" dirty="0"/>
          </a:p>
          <a:p>
            <a:r>
              <a:rPr lang="en-GB" sz="2000" dirty="0" smtClean="0"/>
              <a:t>Main features:</a:t>
            </a:r>
          </a:p>
          <a:p>
            <a:pPr lvl="1"/>
            <a:r>
              <a:rPr lang="en-GB" sz="1800" dirty="0"/>
              <a:t>Longer counters for </a:t>
            </a:r>
            <a:r>
              <a:rPr lang="en-GB" sz="1800" dirty="0" err="1"/>
              <a:t>ToT</a:t>
            </a:r>
            <a:r>
              <a:rPr lang="en-GB" sz="1800" dirty="0"/>
              <a:t> and </a:t>
            </a:r>
            <a:r>
              <a:rPr lang="en-GB" sz="1800" dirty="0" err="1"/>
              <a:t>ToA</a:t>
            </a:r>
            <a:r>
              <a:rPr lang="en-GB" sz="1800" dirty="0"/>
              <a:t> to make testing more efficient</a:t>
            </a:r>
          </a:p>
          <a:p>
            <a:pPr lvl="1"/>
            <a:r>
              <a:rPr lang="en-GB" sz="1800" dirty="0"/>
              <a:t>Implement a smarter I/O protocol to allow an easier system design and a faster readout</a:t>
            </a:r>
          </a:p>
          <a:p>
            <a:pPr lvl="1"/>
            <a:r>
              <a:rPr lang="en-GB" sz="1800" dirty="0"/>
              <a:t>Bigger pixel </a:t>
            </a:r>
            <a:r>
              <a:rPr lang="en-GB" sz="1800" dirty="0" smtClean="0"/>
              <a:t>matrix (128 by 128 pixels)</a:t>
            </a:r>
            <a:endParaRPr lang="en-GB" sz="1800" dirty="0"/>
          </a:p>
          <a:p>
            <a:pPr lvl="1"/>
            <a:r>
              <a:rPr lang="en-GB" sz="1800" dirty="0"/>
              <a:t>Better noise isolation</a:t>
            </a:r>
          </a:p>
          <a:p>
            <a:pPr lvl="1"/>
            <a:r>
              <a:rPr lang="en-GB" sz="1800" dirty="0"/>
              <a:t>Integrated testing DACs</a:t>
            </a:r>
          </a:p>
          <a:p>
            <a:pPr lvl="1"/>
            <a:r>
              <a:rPr lang="en-GB" sz="1800" dirty="0"/>
              <a:t>Integrated bandgap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647" t="19442" r="27765" b="12798"/>
          <a:stretch/>
        </p:blipFill>
        <p:spPr>
          <a:xfrm>
            <a:off x="7705570" y="1503627"/>
            <a:ext cx="3736958" cy="4537735"/>
          </a:xfrm>
          <a:prstGeom prst="rect">
            <a:avLst/>
          </a:prstGeom>
        </p:spPr>
      </p:pic>
      <p:cxnSp>
        <p:nvCxnSpPr>
          <p:cNvPr id="5" name="Straight Arrow Connector 23"/>
          <p:cNvCxnSpPr/>
          <p:nvPr/>
        </p:nvCxnSpPr>
        <p:spPr>
          <a:xfrm flipV="1">
            <a:off x="7607073" y="1503627"/>
            <a:ext cx="1203" cy="4531421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32"/>
          <p:cNvCxnSpPr/>
          <p:nvPr/>
        </p:nvCxnSpPr>
        <p:spPr>
          <a:xfrm>
            <a:off x="7702061" y="1441914"/>
            <a:ext cx="3740467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33"/>
          <p:cNvSpPr txBox="1"/>
          <p:nvPr/>
        </p:nvSpPr>
        <p:spPr>
          <a:xfrm>
            <a:off x="9018136" y="1103439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3.3  </a:t>
            </a:r>
            <a:r>
              <a:rPr lang="en-GB" dirty="0"/>
              <a:t>mm</a:t>
            </a:r>
          </a:p>
        </p:txBody>
      </p:sp>
      <p:sp>
        <p:nvSpPr>
          <p:cNvPr id="8" name="TextBox 34"/>
          <p:cNvSpPr txBox="1"/>
          <p:nvPr/>
        </p:nvSpPr>
        <p:spPr>
          <a:xfrm rot="16200000">
            <a:off x="6628203" y="3060071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4 </a:t>
            </a:r>
            <a:r>
              <a:rPr lang="it-IT" dirty="0"/>
              <a:t>mm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673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Frontend block diagram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97307" y="5157192"/>
            <a:ext cx="10468599" cy="1080120"/>
          </a:xfrm>
        </p:spPr>
        <p:txBody>
          <a:bodyPr>
            <a:normAutofit/>
          </a:bodyPr>
          <a:lstStyle/>
          <a:p>
            <a:r>
              <a:rPr lang="en-US" sz="2000" dirty="0"/>
              <a:t>Composed of three building blocks: charge-sensitive amplifier, comparator, and </a:t>
            </a:r>
            <a:r>
              <a:rPr lang="en-US" sz="2000"/>
              <a:t>calibration </a:t>
            </a:r>
            <a:r>
              <a:rPr lang="en-US" sz="2000" smtClean="0"/>
              <a:t>DAC</a:t>
            </a:r>
          </a:p>
          <a:p>
            <a:r>
              <a:rPr lang="en-US" sz="2000" smtClean="0"/>
              <a:t>Conceptually the same as CLICpix1, but many blocks were improved to have better noise immunity and make their footprint smaller!</a:t>
            </a:r>
          </a:p>
          <a:p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378" y="1699693"/>
            <a:ext cx="7949244" cy="316835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5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52675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Noise Isolation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6</a:t>
            </a:fld>
            <a:endParaRPr lang="el-GR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2068082"/>
            <a:ext cx="6035548" cy="1391810"/>
          </a:xfrm>
        </p:spPr>
        <p:txBody>
          <a:bodyPr>
            <a:noAutofit/>
          </a:bodyPr>
          <a:lstStyle/>
          <a:p>
            <a:r>
              <a:rPr lang="it-IT" dirty="0" smtClean="0"/>
              <a:t>All the analog structures have now a</a:t>
            </a:r>
            <a:r>
              <a:rPr lang="it-IT" dirty="0"/>
              <a:t> </a:t>
            </a:r>
            <a:r>
              <a:rPr lang="it-IT" dirty="0" smtClean="0"/>
              <a:t>deep n-well isolation structure, to physically separate their substrate from the noisy digital blocks</a:t>
            </a: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148" y="1665111"/>
            <a:ext cx="4762500" cy="1924050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609600" y="3745474"/>
            <a:ext cx="10798048" cy="23278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The analog pixel has a mirrored layout, making the connections to their corresponding logic shorter</a:t>
            </a:r>
          </a:p>
          <a:p>
            <a:r>
              <a:rPr lang="it-IT" dirty="0" smtClean="0"/>
              <a:t>More care has been put in </a:t>
            </a:r>
            <a:r>
              <a:rPr lang="it-IT" dirty="0" smtClean="0">
                <a:solidFill>
                  <a:srgbClr val="FF0000"/>
                </a:solidFill>
              </a:rPr>
              <a:t>shielding critical nodes</a:t>
            </a:r>
          </a:p>
          <a:p>
            <a:r>
              <a:rPr lang="it-IT" dirty="0" smtClean="0"/>
              <a:t>Power supply distribution has been optimized to reduce </a:t>
            </a:r>
            <a:r>
              <a:rPr lang="en-US" dirty="0" smtClean="0"/>
              <a:t>“</a:t>
            </a:r>
            <a:r>
              <a:rPr lang="it-IT" dirty="0" smtClean="0"/>
              <a:t>bouncing</a:t>
            </a:r>
            <a:r>
              <a:rPr lang="en-US" dirty="0" smtClean="0"/>
              <a:t>”</a:t>
            </a:r>
            <a:endParaRPr lang="it-IT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10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Crosstalk at the input of the comparators (</a:t>
            </a:r>
            <a:r>
              <a:rPr lang="en-US" sz="3600" dirty="0" err="1"/>
              <a:t>xRC</a:t>
            </a:r>
            <a:r>
              <a:rPr lang="en-US" sz="36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7</a:t>
            </a:fld>
            <a:endParaRPr lang="el-GR" altLang="en-US"/>
          </a:p>
        </p:txBody>
      </p:sp>
      <p:grpSp>
        <p:nvGrpSpPr>
          <p:cNvPr id="3" name="Group 2"/>
          <p:cNvGrpSpPr/>
          <p:nvPr/>
        </p:nvGrpSpPr>
        <p:grpSpPr>
          <a:xfrm>
            <a:off x="1847528" y="1524448"/>
            <a:ext cx="7306058" cy="3946124"/>
            <a:chOff x="1524001" y="962774"/>
            <a:chExt cx="8883603" cy="479818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492" y="3296643"/>
              <a:ext cx="3087935" cy="246431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1835" y="3294729"/>
              <a:ext cx="3087935" cy="2464313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9669" y="3294728"/>
              <a:ext cx="3087935" cy="246431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1" y="964688"/>
              <a:ext cx="3087935" cy="246431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1835" y="962774"/>
              <a:ext cx="3087935" cy="246431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2904" y="1412776"/>
              <a:ext cx="2011528" cy="1440160"/>
            </a:xfrm>
            <a:prstGeom prst="rect">
              <a:avLst/>
            </a:prstGeom>
          </p:spPr>
        </p:pic>
        <p:sp>
          <p:nvSpPr>
            <p:cNvPr id="18" name="Rounded Rectangle 17"/>
            <p:cNvSpPr/>
            <p:nvPr/>
          </p:nvSpPr>
          <p:spPr bwMode="auto">
            <a:xfrm>
              <a:off x="3863753" y="1187460"/>
              <a:ext cx="361751" cy="360040"/>
            </a:xfrm>
            <a:prstGeom prst="roundRect">
              <a:avLst/>
            </a:prstGeom>
            <a:solidFill>
              <a:srgbClr val="C00000"/>
            </a:solidFill>
            <a:ln w="381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Aft>
                  <a:spcPct val="0"/>
                </a:spcAft>
              </a:pP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88174" y="1187460"/>
              <a:ext cx="265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6774536" y="1187460"/>
              <a:ext cx="361751" cy="360040"/>
            </a:xfrm>
            <a:prstGeom prst="roundRect">
              <a:avLst/>
            </a:prstGeom>
            <a:solidFill>
              <a:srgbClr val="C00000"/>
            </a:solidFill>
            <a:ln w="381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Aft>
                  <a:spcPct val="0"/>
                </a:spcAft>
              </a:pP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798957" y="1187460"/>
              <a:ext cx="265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2</a:t>
              </a:r>
            </a:p>
          </p:txBody>
        </p:sp>
        <p:sp>
          <p:nvSpPr>
            <p:cNvPr id="22" name="Rounded Rectangle 21"/>
            <p:cNvSpPr/>
            <p:nvPr/>
          </p:nvSpPr>
          <p:spPr bwMode="auto">
            <a:xfrm>
              <a:off x="3870528" y="3542444"/>
              <a:ext cx="361751" cy="360040"/>
            </a:xfrm>
            <a:prstGeom prst="roundRect">
              <a:avLst/>
            </a:prstGeom>
            <a:solidFill>
              <a:srgbClr val="C00000"/>
            </a:solidFill>
            <a:ln w="381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Aft>
                  <a:spcPct val="0"/>
                </a:spcAft>
              </a:pP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94949" y="3542444"/>
              <a:ext cx="265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4</a:t>
              </a: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6783345" y="3542444"/>
              <a:ext cx="361751" cy="360040"/>
            </a:xfrm>
            <a:prstGeom prst="roundRect">
              <a:avLst/>
            </a:prstGeom>
            <a:solidFill>
              <a:srgbClr val="C00000"/>
            </a:solidFill>
            <a:ln w="381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Aft>
                  <a:spcPct val="0"/>
                </a:spcAft>
              </a:pP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07766" y="3542444"/>
              <a:ext cx="265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3</a:t>
              </a:r>
            </a:p>
          </p:txBody>
        </p:sp>
        <p:sp>
          <p:nvSpPr>
            <p:cNvPr id="26" name="Rounded Rectangle 25"/>
            <p:cNvSpPr/>
            <p:nvPr/>
          </p:nvSpPr>
          <p:spPr bwMode="auto">
            <a:xfrm>
              <a:off x="9696401" y="3533152"/>
              <a:ext cx="361751" cy="360040"/>
            </a:xfrm>
            <a:prstGeom prst="roundRect">
              <a:avLst/>
            </a:prstGeom>
            <a:solidFill>
              <a:srgbClr val="C00000"/>
            </a:solidFill>
            <a:ln w="381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Aft>
                  <a:spcPct val="0"/>
                </a:spcAft>
              </a:pP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20822" y="3533152"/>
              <a:ext cx="265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5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flipH="1">
              <a:off x="2033166" y="1654324"/>
              <a:ext cx="102394" cy="190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1919537" y="1448756"/>
              <a:ext cx="6189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~41mV</a:t>
              </a:r>
            </a:p>
          </p:txBody>
        </p:sp>
      </p:grpSp>
      <p:sp>
        <p:nvSpPr>
          <p:cNvPr id="28" name="Content Placeholder 5"/>
          <p:cNvSpPr>
            <a:spLocks noGrp="1"/>
          </p:cNvSpPr>
          <p:nvPr>
            <p:ph idx="1"/>
          </p:nvPr>
        </p:nvSpPr>
        <p:spPr>
          <a:xfrm>
            <a:off x="609600" y="5468997"/>
            <a:ext cx="10205325" cy="1204010"/>
          </a:xfrm>
        </p:spPr>
        <p:txBody>
          <a:bodyPr>
            <a:normAutofit fontScale="92500" lnSpcReduction="10000"/>
          </a:bodyPr>
          <a:lstStyle/>
          <a:p>
            <a:r>
              <a:rPr lang="en-US" kern="0" dirty="0" smtClean="0"/>
              <a:t>Extensive simulations were performed to address potential crosstalk</a:t>
            </a:r>
          </a:p>
          <a:p>
            <a:r>
              <a:rPr lang="en-US" kern="0" dirty="0"/>
              <a:t>Maximum error due to crosstalk is ~0.5 mV (</a:t>
            </a:r>
            <a:r>
              <a:rPr lang="en-US" kern="0" dirty="0">
                <a:solidFill>
                  <a:srgbClr val="FF0000"/>
                </a:solidFill>
              </a:rPr>
              <a:t>15e-</a:t>
            </a:r>
            <a:r>
              <a:rPr lang="en-US" kern="0" dirty="0"/>
              <a:t>) which is ~5x lower than the noise spec (</a:t>
            </a:r>
            <a:r>
              <a:rPr lang="en-US" kern="0" dirty="0">
                <a:solidFill>
                  <a:srgbClr val="FF0000"/>
                </a:solidFill>
              </a:rPr>
              <a:t>70e-</a:t>
            </a:r>
            <a:r>
              <a:rPr lang="en-US" kern="0" dirty="0"/>
              <a:t>)</a:t>
            </a:r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71840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 distribution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8</a:t>
            </a:fld>
            <a:endParaRPr lang="el-GR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3" y="1577751"/>
            <a:ext cx="4078206" cy="29069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091" y="4752714"/>
            <a:ext cx="3888605" cy="1219718"/>
          </a:xfrm>
          <a:prstGeom prst="rect">
            <a:avLst/>
          </a:prstGeom>
        </p:spPr>
      </p:pic>
      <p:sp>
        <p:nvSpPr>
          <p:cNvPr id="12" name="Content Placeholder 5"/>
          <p:cNvSpPr>
            <a:spLocks noGrp="1"/>
          </p:cNvSpPr>
          <p:nvPr>
            <p:ph idx="1"/>
          </p:nvPr>
        </p:nvSpPr>
        <p:spPr>
          <a:xfrm>
            <a:off x="609600" y="2068082"/>
            <a:ext cx="6035548" cy="1391810"/>
          </a:xfrm>
        </p:spPr>
        <p:txBody>
          <a:bodyPr>
            <a:noAutofit/>
          </a:bodyPr>
          <a:lstStyle/>
          <a:p>
            <a:r>
              <a:rPr lang="en-US" dirty="0" smtClean="0"/>
              <a:t>Power is distributed along the columns with vertical lines</a:t>
            </a:r>
          </a:p>
          <a:p>
            <a:pPr lvl="1"/>
            <a:r>
              <a:rPr lang="en-US" dirty="0" smtClean="0"/>
              <a:t>This limits the chip area! TSVs would help</a:t>
            </a:r>
          </a:p>
          <a:p>
            <a:r>
              <a:rPr lang="en-US" dirty="0" smtClean="0"/>
              <a:t>Simulations were used to optimize the placements of power pads to achieve a </a:t>
            </a:r>
            <a:r>
              <a:rPr lang="en-US" dirty="0" smtClean="0">
                <a:solidFill>
                  <a:srgbClr val="FF0000"/>
                </a:solidFill>
              </a:rPr>
              <a:t>better uniformity </a:t>
            </a:r>
            <a:r>
              <a:rPr lang="en-US" dirty="0" smtClean="0"/>
              <a:t>and to reduce drops </a:t>
            </a:r>
            <a:r>
              <a:rPr lang="en-US" dirty="0"/>
              <a:t>over the matrix</a:t>
            </a:r>
          </a:p>
        </p:txBody>
      </p:sp>
    </p:spTree>
    <p:extLst>
      <p:ext uri="{BB962C8B-B14F-4D97-AF65-F5344CB8AC3E}">
        <p14:creationId xmlns:p14="http://schemas.microsoft.com/office/powerpoint/2010/main" val="2280755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DAC </a:t>
            </a:r>
            <a:r>
              <a:rPr lang="en-US" sz="3600" dirty="0" smtClean="0"/>
              <a:t>linearity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9</a:t>
            </a:fld>
            <a:endParaRPr lang="el-GR" alt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556" y="1502245"/>
            <a:ext cx="3900543" cy="32970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020" y="1502246"/>
            <a:ext cx="3900543" cy="3297039"/>
          </a:xfrm>
          <a:prstGeom prst="rect">
            <a:avLst/>
          </a:prstGeom>
        </p:spPr>
      </p:pic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609600" y="4799284"/>
            <a:ext cx="10205325" cy="1873723"/>
          </a:xfrm>
        </p:spPr>
        <p:txBody>
          <a:bodyPr>
            <a:normAutofit/>
          </a:bodyPr>
          <a:lstStyle/>
          <a:p>
            <a:r>
              <a:rPr lang="en-US" kern="0" dirty="0" smtClean="0"/>
              <a:t>The periphery DAC were adjusted to achieve a better linearity</a:t>
            </a:r>
            <a:endParaRPr lang="en-US" kern="0" dirty="0"/>
          </a:p>
          <a:p>
            <a:r>
              <a:rPr lang="en-US" kern="0" dirty="0"/>
              <a:t>At the lower end the linearity is limited by the </a:t>
            </a:r>
            <a:r>
              <a:rPr lang="en-US" kern="0" dirty="0" smtClean="0"/>
              <a:t>output buffer</a:t>
            </a:r>
            <a:r>
              <a:rPr lang="en-US" kern="0" dirty="0"/>
              <a:t>, and at the higher end it is limited by the combination of the buffer and the current mirror</a:t>
            </a:r>
          </a:p>
        </p:txBody>
      </p:sp>
    </p:spTree>
    <p:extLst>
      <p:ext uri="{BB962C8B-B14F-4D97-AF65-F5344CB8AC3E}">
        <p14:creationId xmlns:p14="http://schemas.microsoft.com/office/powerpoint/2010/main" val="6902808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ining presentation" id="{9308F140-5CDC-477D-BC4D-9C1906451284}" vid="{11C5112C-663B-4E6D-9D3D-2361F8FA32D6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44557-C150-4AA7-97B1-62E802152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</Template>
  <TotalTime>0</TotalTime>
  <Words>1258</Words>
  <Application>Microsoft Office PowerPoint</Application>
  <PresentationFormat>Widescreen</PresentationFormat>
  <Paragraphs>181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Georgia</vt:lpstr>
      <vt:lpstr>Gill Sans MT</vt:lpstr>
      <vt:lpstr>Times New Roman</vt:lpstr>
      <vt:lpstr>Wingdings 2</vt:lpstr>
      <vt:lpstr>Training presentation</vt:lpstr>
      <vt:lpstr>Update on CLICpix2</vt:lpstr>
      <vt:lpstr>CLICpix</vt:lpstr>
      <vt:lpstr>Why a redesign?</vt:lpstr>
      <vt:lpstr>CLICpix2</vt:lpstr>
      <vt:lpstr>Frontend block diagram</vt:lpstr>
      <vt:lpstr>Noise Isolation</vt:lpstr>
      <vt:lpstr>Crosstalk at the input of the comparators (xRC)</vt:lpstr>
      <vt:lpstr>Power distribution</vt:lpstr>
      <vt:lpstr>DAC linearity</vt:lpstr>
      <vt:lpstr>Pixel Layout</vt:lpstr>
      <vt:lpstr>Performance summary</vt:lpstr>
      <vt:lpstr>Additional Analog Blocks</vt:lpstr>
      <vt:lpstr>Additional Digital Features</vt:lpstr>
      <vt:lpstr>Readout algorithm</vt:lpstr>
      <vt:lpstr>Parallel Readout</vt:lpstr>
      <vt:lpstr>Readout Time</vt:lpstr>
      <vt:lpstr>Ethernet packet encapsulation</vt:lpstr>
      <vt:lpstr>Alignment marks for easier flip-chip assembly</vt:lpstr>
      <vt:lpstr>Design status</vt:lpstr>
      <vt:lpstr>Conclusions</vt:lpstr>
      <vt:lpstr>Thanks for your attention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2016-01-19T10:13:40Z</dcterms:created>
  <dcterms:modified xsi:type="dcterms:W3CDTF">2016-01-21T09:47:47Z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TC034606049991</vt:lpwstr>
  </property>
</Properties>
</file>