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4"/>
  </p:notesMasterIdLst>
  <p:handoutMasterIdLst>
    <p:handoutMasterId r:id="rId25"/>
  </p:handoutMasterIdLst>
  <p:sldIdLst>
    <p:sldId id="256" r:id="rId2"/>
    <p:sldId id="298" r:id="rId3"/>
    <p:sldId id="299" r:id="rId4"/>
    <p:sldId id="271" r:id="rId5"/>
    <p:sldId id="274" r:id="rId6"/>
    <p:sldId id="278" r:id="rId7"/>
    <p:sldId id="288" r:id="rId8"/>
    <p:sldId id="282" r:id="rId9"/>
    <p:sldId id="265" r:id="rId10"/>
    <p:sldId id="264" r:id="rId11"/>
    <p:sldId id="279" r:id="rId12"/>
    <p:sldId id="284" r:id="rId13"/>
    <p:sldId id="292" r:id="rId14"/>
    <p:sldId id="293" r:id="rId15"/>
    <p:sldId id="260" r:id="rId16"/>
    <p:sldId id="261" r:id="rId17"/>
    <p:sldId id="297" r:id="rId18"/>
    <p:sldId id="263" r:id="rId19"/>
    <p:sldId id="294" r:id="rId20"/>
    <p:sldId id="290" r:id="rId21"/>
    <p:sldId id="295" r:id="rId22"/>
    <p:sldId id="272" r:id="rId23"/>
  </p:sldIdLst>
  <p:sldSz cx="9144000" cy="6858000" type="screen4x3"/>
  <p:notesSz cx="6794500" cy="9931400"/>
  <p:defaultTextStyle>
    <a:defPPr>
      <a:defRPr lang="de-CH"/>
    </a:defPPr>
    <a:lvl1pPr algn="l" rtl="0" eaLnBrk="0" fontAlgn="base" hangingPunct="0">
      <a:spcBef>
        <a:spcPct val="0"/>
      </a:spcBef>
      <a:spcAft>
        <a:spcPct val="0"/>
      </a:spcAft>
      <a:defRPr sz="1600" kern="1200">
        <a:solidFill>
          <a:schemeClr val="tx1"/>
        </a:solidFill>
        <a:latin typeface="Arial Narrow" pitchFamily="34" charset="0"/>
        <a:ea typeface="ヒラギノ角ゴ Pro W3"/>
        <a:cs typeface="ヒラギノ角ゴ Pro W3"/>
      </a:defRPr>
    </a:lvl1pPr>
    <a:lvl2pPr marL="457200" algn="l" rtl="0" eaLnBrk="0" fontAlgn="base" hangingPunct="0">
      <a:spcBef>
        <a:spcPct val="0"/>
      </a:spcBef>
      <a:spcAft>
        <a:spcPct val="0"/>
      </a:spcAft>
      <a:defRPr sz="1600" kern="1200">
        <a:solidFill>
          <a:schemeClr val="tx1"/>
        </a:solidFill>
        <a:latin typeface="Arial Narrow" pitchFamily="34" charset="0"/>
        <a:ea typeface="ヒラギノ角ゴ Pro W3"/>
        <a:cs typeface="ヒラギノ角ゴ Pro W3"/>
      </a:defRPr>
    </a:lvl2pPr>
    <a:lvl3pPr marL="914400" algn="l" rtl="0" eaLnBrk="0" fontAlgn="base" hangingPunct="0">
      <a:spcBef>
        <a:spcPct val="0"/>
      </a:spcBef>
      <a:spcAft>
        <a:spcPct val="0"/>
      </a:spcAft>
      <a:defRPr sz="1600" kern="1200">
        <a:solidFill>
          <a:schemeClr val="tx1"/>
        </a:solidFill>
        <a:latin typeface="Arial Narrow" pitchFamily="34" charset="0"/>
        <a:ea typeface="ヒラギノ角ゴ Pro W3"/>
        <a:cs typeface="ヒラギノ角ゴ Pro W3"/>
      </a:defRPr>
    </a:lvl3pPr>
    <a:lvl4pPr marL="1371600" algn="l" rtl="0" eaLnBrk="0" fontAlgn="base" hangingPunct="0">
      <a:spcBef>
        <a:spcPct val="0"/>
      </a:spcBef>
      <a:spcAft>
        <a:spcPct val="0"/>
      </a:spcAft>
      <a:defRPr sz="1600" kern="1200">
        <a:solidFill>
          <a:schemeClr val="tx1"/>
        </a:solidFill>
        <a:latin typeface="Arial Narrow" pitchFamily="34" charset="0"/>
        <a:ea typeface="ヒラギノ角ゴ Pro W3"/>
        <a:cs typeface="ヒラギノ角ゴ Pro W3"/>
      </a:defRPr>
    </a:lvl4pPr>
    <a:lvl5pPr marL="1828800" algn="l" rtl="0" eaLnBrk="0" fontAlgn="base" hangingPunct="0">
      <a:spcBef>
        <a:spcPct val="0"/>
      </a:spcBef>
      <a:spcAft>
        <a:spcPct val="0"/>
      </a:spcAft>
      <a:defRPr sz="1600" kern="1200">
        <a:solidFill>
          <a:schemeClr val="tx1"/>
        </a:solidFill>
        <a:latin typeface="Arial Narrow" pitchFamily="34" charset="0"/>
        <a:ea typeface="ヒラギノ角ゴ Pro W3"/>
        <a:cs typeface="ヒラギノ角ゴ Pro W3"/>
      </a:defRPr>
    </a:lvl5pPr>
    <a:lvl6pPr marL="2286000" algn="l" defTabSz="914400" rtl="0" eaLnBrk="1" latinLnBrk="0" hangingPunct="1">
      <a:defRPr sz="1600" kern="1200">
        <a:solidFill>
          <a:schemeClr val="tx1"/>
        </a:solidFill>
        <a:latin typeface="Arial Narrow" pitchFamily="34" charset="0"/>
        <a:ea typeface="ヒラギノ角ゴ Pro W3"/>
        <a:cs typeface="ヒラギノ角ゴ Pro W3"/>
      </a:defRPr>
    </a:lvl6pPr>
    <a:lvl7pPr marL="2743200" algn="l" defTabSz="914400" rtl="0" eaLnBrk="1" latinLnBrk="0" hangingPunct="1">
      <a:defRPr sz="1600" kern="1200">
        <a:solidFill>
          <a:schemeClr val="tx1"/>
        </a:solidFill>
        <a:latin typeface="Arial Narrow" pitchFamily="34" charset="0"/>
        <a:ea typeface="ヒラギノ角ゴ Pro W3"/>
        <a:cs typeface="ヒラギノ角ゴ Pro W3"/>
      </a:defRPr>
    </a:lvl7pPr>
    <a:lvl8pPr marL="3200400" algn="l" defTabSz="914400" rtl="0" eaLnBrk="1" latinLnBrk="0" hangingPunct="1">
      <a:defRPr sz="1600" kern="1200">
        <a:solidFill>
          <a:schemeClr val="tx1"/>
        </a:solidFill>
        <a:latin typeface="Arial Narrow" pitchFamily="34" charset="0"/>
        <a:ea typeface="ヒラギノ角ゴ Pro W3"/>
        <a:cs typeface="ヒラギノ角ゴ Pro W3"/>
      </a:defRPr>
    </a:lvl8pPr>
    <a:lvl9pPr marL="3657600" algn="l" defTabSz="914400" rtl="0" eaLnBrk="1" latinLnBrk="0" hangingPunct="1">
      <a:defRPr sz="1600" kern="1200">
        <a:solidFill>
          <a:schemeClr val="tx1"/>
        </a:solidFill>
        <a:latin typeface="Arial Narrow" pitchFamily="34" charset="0"/>
        <a:ea typeface="ヒラギノ角ゴ Pro W3"/>
        <a:cs typeface="ヒラギノ角ゴ Pro W3"/>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6060"/>
    <a:srgbClr val="8DC3FF"/>
    <a:srgbClr val="96B5D8"/>
    <a:srgbClr val="DFEFFF"/>
    <a:srgbClr val="9999FF"/>
    <a:srgbClr val="FFFFCC"/>
    <a:srgbClr val="FF00FF"/>
    <a:srgbClr val="237F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10" autoAdjust="0"/>
    <p:restoredTop sz="94604" autoAdjust="0"/>
  </p:normalViewPr>
  <p:slideViewPr>
    <p:cSldViewPr>
      <p:cViewPr varScale="1">
        <p:scale>
          <a:sx n="126" d="100"/>
          <a:sy n="126" d="100"/>
        </p:scale>
        <p:origin x="-1194" y="-96"/>
      </p:cViewPr>
      <p:guideLst>
        <p:guide orient="horz" pos="2160"/>
        <p:guide pos="306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14" y="-62"/>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t" anchorCtr="0" compatLnSpc="1">
            <a:prstTxWarp prst="textNoShape">
              <a:avLst/>
            </a:prstTxWarp>
          </a:bodyPr>
          <a:lstStyle>
            <a:lvl1pPr defTabSz="955675">
              <a:defRPr sz="1200" baseline="30000">
                <a:latin typeface="Times" pitchFamily="18" charset="0"/>
              </a:defRPr>
            </a:lvl1pPr>
          </a:lstStyle>
          <a:p>
            <a:pPr>
              <a:defRPr/>
            </a:pPr>
            <a:endParaRPr lang="en-GB" altLang="en-US"/>
          </a:p>
        </p:txBody>
      </p:sp>
      <p:sp>
        <p:nvSpPr>
          <p:cNvPr id="118787" name="Rectangle 3"/>
          <p:cNvSpPr>
            <a:spLocks noGrp="1" noChangeArrowheads="1"/>
          </p:cNvSpPr>
          <p:nvPr>
            <p:ph type="dt" sz="quarter" idx="1"/>
          </p:nvPr>
        </p:nvSpPr>
        <p:spPr bwMode="auto">
          <a:xfrm>
            <a:off x="3849688" y="0"/>
            <a:ext cx="294481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t" anchorCtr="0" compatLnSpc="1">
            <a:prstTxWarp prst="textNoShape">
              <a:avLst/>
            </a:prstTxWarp>
          </a:bodyPr>
          <a:lstStyle>
            <a:lvl1pPr algn="r" defTabSz="955675">
              <a:defRPr sz="1200" baseline="30000">
                <a:latin typeface="Times" pitchFamily="18" charset="0"/>
              </a:defRPr>
            </a:lvl1pPr>
          </a:lstStyle>
          <a:p>
            <a:pPr>
              <a:defRPr/>
            </a:pPr>
            <a:endParaRPr lang="en-GB" altLang="en-US"/>
          </a:p>
        </p:txBody>
      </p:sp>
      <p:sp>
        <p:nvSpPr>
          <p:cNvPr id="118788" name="Rectangle 4"/>
          <p:cNvSpPr>
            <a:spLocks noGrp="1" noChangeArrowheads="1"/>
          </p:cNvSpPr>
          <p:nvPr>
            <p:ph type="ftr" sz="quarter" idx="2"/>
          </p:nvPr>
        </p:nvSpPr>
        <p:spPr bwMode="auto">
          <a:xfrm>
            <a:off x="0" y="943451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b" anchorCtr="0" compatLnSpc="1">
            <a:prstTxWarp prst="textNoShape">
              <a:avLst/>
            </a:prstTxWarp>
          </a:bodyPr>
          <a:lstStyle>
            <a:lvl1pPr defTabSz="955675">
              <a:defRPr sz="1200" baseline="30000">
                <a:latin typeface="Times" pitchFamily="18" charset="0"/>
              </a:defRPr>
            </a:lvl1pPr>
          </a:lstStyle>
          <a:p>
            <a:pPr>
              <a:defRPr/>
            </a:pPr>
            <a:endParaRPr lang="en-GB" altLang="en-US"/>
          </a:p>
        </p:txBody>
      </p:sp>
      <p:sp>
        <p:nvSpPr>
          <p:cNvPr id="118789" name="Rectangle 5"/>
          <p:cNvSpPr>
            <a:spLocks noGrp="1" noChangeArrowheads="1"/>
          </p:cNvSpPr>
          <p:nvPr>
            <p:ph type="sldNum" sz="quarter" idx="3"/>
          </p:nvPr>
        </p:nvSpPr>
        <p:spPr bwMode="auto">
          <a:xfrm>
            <a:off x="3849688" y="943451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b" anchorCtr="0" compatLnSpc="1">
            <a:prstTxWarp prst="textNoShape">
              <a:avLst/>
            </a:prstTxWarp>
          </a:bodyPr>
          <a:lstStyle>
            <a:lvl1pPr algn="r" defTabSz="955675">
              <a:defRPr sz="1200" baseline="30000">
                <a:latin typeface="Times" pitchFamily="18" charset="0"/>
              </a:defRPr>
            </a:lvl1pPr>
          </a:lstStyle>
          <a:p>
            <a:pPr>
              <a:defRPr/>
            </a:pPr>
            <a:fld id="{4880DDDF-30EE-4875-9407-F03A63E84D96}" type="slidenum">
              <a:rPr lang="en-GB" altLang="en-US"/>
              <a:pPr>
                <a:defRPr/>
              </a:pPr>
              <a:t>‹#›</a:t>
            </a:fld>
            <a:endParaRPr lang="en-GB" altLang="en-US"/>
          </a:p>
        </p:txBody>
      </p:sp>
    </p:spTree>
    <p:extLst>
      <p:ext uri="{BB962C8B-B14F-4D97-AF65-F5344CB8AC3E}">
        <p14:creationId xmlns:p14="http://schemas.microsoft.com/office/powerpoint/2010/main" val="324821366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1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t" anchorCtr="0" compatLnSpc="1">
            <a:prstTxWarp prst="textNoShape">
              <a:avLst/>
            </a:prstTxWarp>
          </a:bodyPr>
          <a:lstStyle>
            <a:lvl1pPr defTabSz="955675">
              <a:defRPr sz="1200" baseline="30000">
                <a:latin typeface="Times" pitchFamily="18" charset="0"/>
              </a:defRPr>
            </a:lvl1pPr>
          </a:lstStyle>
          <a:p>
            <a:pPr>
              <a:defRPr/>
            </a:pPr>
            <a:endParaRPr lang="de-DE" altLang="en-US"/>
          </a:p>
        </p:txBody>
      </p:sp>
      <p:sp>
        <p:nvSpPr>
          <p:cNvPr id="122883" name="Rectangle 3"/>
          <p:cNvSpPr>
            <a:spLocks noGrp="1" noChangeArrowheads="1"/>
          </p:cNvSpPr>
          <p:nvPr>
            <p:ph type="dt" idx="1"/>
          </p:nvPr>
        </p:nvSpPr>
        <p:spPr bwMode="auto">
          <a:xfrm>
            <a:off x="3849688" y="0"/>
            <a:ext cx="2944812"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t" anchorCtr="0" compatLnSpc="1">
            <a:prstTxWarp prst="textNoShape">
              <a:avLst/>
            </a:prstTxWarp>
          </a:bodyPr>
          <a:lstStyle>
            <a:lvl1pPr algn="r" defTabSz="955675">
              <a:defRPr sz="1200" baseline="30000">
                <a:latin typeface="Times" pitchFamily="18" charset="0"/>
              </a:defRPr>
            </a:lvl1pPr>
          </a:lstStyle>
          <a:p>
            <a:pPr>
              <a:defRPr/>
            </a:pPr>
            <a:endParaRPr lang="de-DE" altLang="en-US"/>
          </a:p>
        </p:txBody>
      </p:sp>
      <p:sp>
        <p:nvSpPr>
          <p:cNvPr id="27652" name="Rectangle 4"/>
          <p:cNvSpPr>
            <a:spLocks noGrp="1" noRot="1" noChangeAspect="1" noChangeArrowheads="1" noTextEdit="1"/>
          </p:cNvSpPr>
          <p:nvPr>
            <p:ph type="sldImg" idx="2"/>
          </p:nvPr>
        </p:nvSpPr>
        <p:spPr bwMode="auto">
          <a:xfrm>
            <a:off x="917575" y="746125"/>
            <a:ext cx="4964113" cy="37226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885" name="Rectangle 5"/>
          <p:cNvSpPr>
            <a:spLocks noGrp="1" noChangeArrowheads="1"/>
          </p:cNvSpPr>
          <p:nvPr>
            <p:ph type="body" sz="quarter" idx="3"/>
          </p:nvPr>
        </p:nvSpPr>
        <p:spPr bwMode="auto">
          <a:xfrm>
            <a:off x="906463" y="4718050"/>
            <a:ext cx="4981575"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t" anchorCtr="0" compatLnSpc="1">
            <a:prstTxWarp prst="textNoShape">
              <a:avLst/>
            </a:prstTxWarp>
          </a:bodyPr>
          <a:lstStyle/>
          <a:p>
            <a:pPr lvl="0"/>
            <a:r>
              <a:rPr lang="de-DE" altLang="en-US" noProof="0" smtClean="0"/>
              <a:t>Mastertextformat bearbeiten</a:t>
            </a:r>
          </a:p>
          <a:p>
            <a:pPr lvl="1"/>
            <a:r>
              <a:rPr lang="de-DE" altLang="en-US" noProof="0" smtClean="0"/>
              <a:t>Zweite Ebene</a:t>
            </a:r>
          </a:p>
          <a:p>
            <a:pPr lvl="2"/>
            <a:r>
              <a:rPr lang="de-DE" altLang="en-US" noProof="0" smtClean="0"/>
              <a:t>Dritte Ebene</a:t>
            </a:r>
          </a:p>
          <a:p>
            <a:pPr lvl="3"/>
            <a:r>
              <a:rPr lang="de-DE" altLang="en-US" noProof="0" smtClean="0"/>
              <a:t>Vierte Ebene</a:t>
            </a:r>
          </a:p>
          <a:p>
            <a:pPr lvl="4"/>
            <a:r>
              <a:rPr lang="de-DE" altLang="en-US" noProof="0" smtClean="0"/>
              <a:t>Fünfte Ebene</a:t>
            </a:r>
          </a:p>
        </p:txBody>
      </p:sp>
      <p:sp>
        <p:nvSpPr>
          <p:cNvPr id="122886" name="Rectangle 6"/>
          <p:cNvSpPr>
            <a:spLocks noGrp="1" noChangeArrowheads="1"/>
          </p:cNvSpPr>
          <p:nvPr>
            <p:ph type="ftr" sz="quarter" idx="4"/>
          </p:nvPr>
        </p:nvSpPr>
        <p:spPr bwMode="auto">
          <a:xfrm>
            <a:off x="0" y="9434513"/>
            <a:ext cx="294481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b" anchorCtr="0" compatLnSpc="1">
            <a:prstTxWarp prst="textNoShape">
              <a:avLst/>
            </a:prstTxWarp>
          </a:bodyPr>
          <a:lstStyle>
            <a:lvl1pPr defTabSz="955675">
              <a:defRPr sz="1200" baseline="30000">
                <a:latin typeface="Times" pitchFamily="18" charset="0"/>
              </a:defRPr>
            </a:lvl1pPr>
          </a:lstStyle>
          <a:p>
            <a:pPr>
              <a:defRPr/>
            </a:pPr>
            <a:endParaRPr lang="de-DE" altLang="en-US"/>
          </a:p>
        </p:txBody>
      </p:sp>
      <p:sp>
        <p:nvSpPr>
          <p:cNvPr id="122887" name="Rectangle 7"/>
          <p:cNvSpPr>
            <a:spLocks noGrp="1" noChangeArrowheads="1"/>
          </p:cNvSpPr>
          <p:nvPr>
            <p:ph type="sldNum" sz="quarter" idx="5"/>
          </p:nvPr>
        </p:nvSpPr>
        <p:spPr bwMode="auto">
          <a:xfrm>
            <a:off x="3849688" y="9434513"/>
            <a:ext cx="2944812"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5567" tIns="47783" rIns="95567" bIns="47783" numCol="1" anchor="b" anchorCtr="0" compatLnSpc="1">
            <a:prstTxWarp prst="textNoShape">
              <a:avLst/>
            </a:prstTxWarp>
          </a:bodyPr>
          <a:lstStyle>
            <a:lvl1pPr algn="r" defTabSz="955675">
              <a:defRPr sz="1200" baseline="30000">
                <a:latin typeface="Times" pitchFamily="18" charset="0"/>
              </a:defRPr>
            </a:lvl1pPr>
          </a:lstStyle>
          <a:p>
            <a:pPr>
              <a:defRPr/>
            </a:pPr>
            <a:fld id="{F9E37F59-FDFC-4069-A2C7-D8EF0077F606}" type="slidenum">
              <a:rPr lang="de-DE" altLang="en-US"/>
              <a:pPr>
                <a:defRPr/>
              </a:pPr>
              <a:t>‹#›</a:t>
            </a:fld>
            <a:endParaRPr lang="de-DE" altLang="en-US"/>
          </a:p>
        </p:txBody>
      </p:sp>
    </p:spTree>
    <p:extLst>
      <p:ext uri="{BB962C8B-B14F-4D97-AF65-F5344CB8AC3E}">
        <p14:creationId xmlns:p14="http://schemas.microsoft.com/office/powerpoint/2010/main" val="110460491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ヒラギノ角ゴ Pro W3" pitchFamily="-108" charset="-128"/>
        <a:cs typeface="ヒラギノ角ゴ Pro W3" pitchFamily="-108" charset="-128"/>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128"/>
        <a:cs typeface="ヒラギノ角ゴ Pro W3"/>
      </a:defRPr>
    </a:lvl2pPr>
    <a:lvl3pPr marL="914400" algn="l" rtl="0" eaLnBrk="0" fontAlgn="base" hangingPunct="0">
      <a:spcBef>
        <a:spcPct val="30000"/>
      </a:spcBef>
      <a:spcAft>
        <a:spcPct val="0"/>
      </a:spcAft>
      <a:defRPr sz="1200" kern="1200">
        <a:solidFill>
          <a:schemeClr val="tx1"/>
        </a:solidFill>
        <a:latin typeface="Times" charset="0"/>
        <a:ea typeface="MS PGothic" pitchFamily="34" charset="-128"/>
        <a:cs typeface="ヒラギノ角ゴ Pro W3"/>
      </a:defRPr>
    </a:lvl3pPr>
    <a:lvl4pPr marL="1371600" algn="l" rtl="0" eaLnBrk="0" fontAlgn="base" hangingPunct="0">
      <a:spcBef>
        <a:spcPct val="30000"/>
      </a:spcBef>
      <a:spcAft>
        <a:spcPct val="0"/>
      </a:spcAft>
      <a:defRPr sz="1200" kern="1200">
        <a:solidFill>
          <a:schemeClr val="tx1"/>
        </a:solidFill>
        <a:latin typeface="Times" charset="0"/>
        <a:ea typeface="MS PGothic" pitchFamily="34" charset="-128"/>
        <a:cs typeface="ヒラギノ角ゴ Pro W3"/>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pitchFamily="-112" charset="-128"/>
        <a:cs typeface="ヒラギノ角ゴ Pro W3"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9E37F59-FDFC-4069-A2C7-D8EF0077F606}" type="slidenum">
              <a:rPr lang="de-DE" altLang="en-US" smtClean="0"/>
              <a:pPr>
                <a:defRPr/>
              </a:pPr>
              <a:t>12</a:t>
            </a:fld>
            <a:endParaRPr lang="de-DE" altLang="en-US"/>
          </a:p>
        </p:txBody>
      </p:sp>
    </p:spTree>
    <p:extLst>
      <p:ext uri="{BB962C8B-B14F-4D97-AF65-F5344CB8AC3E}">
        <p14:creationId xmlns:p14="http://schemas.microsoft.com/office/powerpoint/2010/main" val="1023169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4" name="Rectangle 14"/>
          <p:cNvSpPr>
            <a:spLocks noChangeArrowheads="1"/>
          </p:cNvSpPr>
          <p:nvPr/>
        </p:nvSpPr>
        <p:spPr bwMode="auto">
          <a:xfrm>
            <a:off x="0" y="3657600"/>
            <a:ext cx="9144000" cy="3200400"/>
          </a:xfrm>
          <a:prstGeom prst="rect">
            <a:avLst/>
          </a:prstGeom>
          <a:solidFill>
            <a:srgbClr val="B3D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defRPr/>
            </a:pPr>
            <a:endParaRPr lang="de-DE" altLang="en-US" sz="2400" smtClean="0">
              <a:latin typeface="Times" pitchFamily="18" charset="0"/>
            </a:endParaRPr>
          </a:p>
        </p:txBody>
      </p:sp>
      <p:sp>
        <p:nvSpPr>
          <p:cNvPr id="5" name="Rectangle 14"/>
          <p:cNvSpPr>
            <a:spLocks noChangeArrowheads="1"/>
          </p:cNvSpPr>
          <p:nvPr/>
        </p:nvSpPr>
        <p:spPr bwMode="auto">
          <a:xfrm>
            <a:off x="0" y="0"/>
            <a:ext cx="9144000" cy="1219200"/>
          </a:xfrm>
          <a:prstGeom prst="rect">
            <a:avLst/>
          </a:prstGeom>
          <a:solidFill>
            <a:srgbClr val="8DC3FF"/>
          </a:solidFill>
          <a:ln w="0" algn="ctr">
            <a:solidFill>
              <a:srgbClr val="B3D9FF"/>
            </a:solidFill>
            <a:miter lim="800000"/>
            <a:headEnd/>
            <a:tailEnd/>
          </a:ln>
        </p:spPr>
        <p:txBody>
          <a:bodyPr wrap="none" anchor="ct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defRPr/>
            </a:pPr>
            <a:endParaRPr lang="de-DE" altLang="en-US" sz="2400" smtClean="0">
              <a:latin typeface="Times" pitchFamily="18" charset="0"/>
            </a:endParaRPr>
          </a:p>
        </p:txBody>
      </p:sp>
      <p:pic>
        <p:nvPicPr>
          <p:cNvPr id="6" name="Bild 15" descr="Titelbild.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066800"/>
            <a:ext cx="91440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ine 4"/>
          <p:cNvSpPr>
            <a:spLocks noChangeShapeType="1"/>
          </p:cNvSpPr>
          <p:nvPr/>
        </p:nvSpPr>
        <p:spPr bwMode="auto">
          <a:xfrm>
            <a:off x="0" y="1066800"/>
            <a:ext cx="9144000" cy="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 name="Rectangle 14"/>
          <p:cNvSpPr>
            <a:spLocks noChangeArrowheads="1"/>
          </p:cNvSpPr>
          <p:nvPr/>
        </p:nvSpPr>
        <p:spPr bwMode="auto">
          <a:xfrm>
            <a:off x="0" y="3124200"/>
            <a:ext cx="9144000" cy="533400"/>
          </a:xfrm>
          <a:prstGeom prst="rect">
            <a:avLst/>
          </a:prstGeom>
          <a:solidFill>
            <a:schemeClr val="bg1">
              <a:alpha val="7607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defRPr/>
            </a:pPr>
            <a:endParaRPr lang="de-DE" altLang="en-US" sz="2400" smtClean="0">
              <a:latin typeface="Times" pitchFamily="18" charset="0"/>
            </a:endParaRPr>
          </a:p>
        </p:txBody>
      </p:sp>
      <p:sp>
        <p:nvSpPr>
          <p:cNvPr id="9" name="Rectangle 3"/>
          <p:cNvSpPr txBox="1">
            <a:spLocks noChangeArrowheads="1"/>
          </p:cNvSpPr>
          <p:nvPr/>
        </p:nvSpPr>
        <p:spPr bwMode="auto">
          <a:xfrm>
            <a:off x="2057400" y="3200400"/>
            <a:ext cx="6781800" cy="685800"/>
          </a:xfrm>
          <a:prstGeom prst="rect">
            <a:avLst/>
          </a:prstGeom>
          <a:noFill/>
          <a:ln w="9525">
            <a:noFill/>
            <a:miter lim="800000"/>
            <a:headEnd/>
            <a:tailEnd/>
          </a:ln>
          <a:effectLst/>
        </p:spPr>
        <p:txBody>
          <a:bodyPr lIns="0" tIns="0" rIns="0" bIns="0"/>
          <a:lstStyle>
            <a:lvl1pPr>
              <a:defRPr sz="2400">
                <a:solidFill>
                  <a:schemeClr val="tx1"/>
                </a:solidFill>
                <a:latin typeface="Times" pitchFamily="18" charset="0"/>
                <a:ea typeface="ヒラギノ角ゴ Pro W3"/>
                <a:cs typeface="ヒラギノ角ゴ Pro W3"/>
              </a:defRPr>
            </a:lvl1pPr>
            <a:lvl2pPr marL="37931725" indent="-37474525">
              <a:defRPr sz="2400">
                <a:solidFill>
                  <a:schemeClr val="tx1"/>
                </a:solidFill>
                <a:latin typeface="Times" pitchFamily="18" charset="0"/>
                <a:ea typeface="ヒラギノ角ゴ Pro W3"/>
                <a:cs typeface="ヒラギノ角ゴ Pro W3"/>
              </a:defRPr>
            </a:lvl2pPr>
            <a:lvl3pPr>
              <a:defRPr sz="2400">
                <a:solidFill>
                  <a:schemeClr val="tx1"/>
                </a:solidFill>
                <a:latin typeface="Times" pitchFamily="18" charset="0"/>
                <a:ea typeface="ヒラギノ角ゴ Pro W3"/>
                <a:cs typeface="ヒラギノ角ゴ Pro W3"/>
              </a:defRPr>
            </a:lvl3pPr>
            <a:lvl4pPr>
              <a:defRPr sz="2400">
                <a:solidFill>
                  <a:schemeClr val="tx1"/>
                </a:solidFill>
                <a:latin typeface="Times" pitchFamily="18" charset="0"/>
                <a:ea typeface="ヒラギノ角ゴ Pro W3"/>
                <a:cs typeface="ヒラギノ角ゴ Pro W3"/>
              </a:defRPr>
            </a:lvl4pPr>
            <a:lvl5pPr>
              <a:defRPr sz="2400">
                <a:solidFill>
                  <a:schemeClr val="tx1"/>
                </a:solidFill>
                <a:latin typeface="Times" pitchFamily="18" charset="0"/>
                <a:ea typeface="ヒラギノ角ゴ Pro W3"/>
                <a:cs typeface="ヒラギノ角ゴ Pro W3"/>
              </a:defRPr>
            </a:lvl5pPr>
            <a:lvl6pPr marL="457200" eaLnBrk="0" fontAlgn="base" hangingPunct="0">
              <a:spcBef>
                <a:spcPct val="0"/>
              </a:spcBef>
              <a:spcAft>
                <a:spcPct val="0"/>
              </a:spcAft>
              <a:defRPr sz="2400">
                <a:solidFill>
                  <a:schemeClr val="tx1"/>
                </a:solidFill>
                <a:latin typeface="Times" pitchFamily="18" charset="0"/>
                <a:ea typeface="ヒラギノ角ゴ Pro W3"/>
                <a:cs typeface="ヒラギノ角ゴ Pro W3"/>
              </a:defRPr>
            </a:lvl6pPr>
            <a:lvl7pPr marL="914400" eaLnBrk="0" fontAlgn="base" hangingPunct="0">
              <a:spcBef>
                <a:spcPct val="0"/>
              </a:spcBef>
              <a:spcAft>
                <a:spcPct val="0"/>
              </a:spcAft>
              <a:defRPr sz="2400">
                <a:solidFill>
                  <a:schemeClr val="tx1"/>
                </a:solidFill>
                <a:latin typeface="Times" pitchFamily="18" charset="0"/>
                <a:ea typeface="ヒラギノ角ゴ Pro W3"/>
                <a:cs typeface="ヒラギノ角ゴ Pro W3"/>
              </a:defRPr>
            </a:lvl7pPr>
            <a:lvl8pPr marL="1371600" eaLnBrk="0" fontAlgn="base" hangingPunct="0">
              <a:spcBef>
                <a:spcPct val="0"/>
              </a:spcBef>
              <a:spcAft>
                <a:spcPct val="0"/>
              </a:spcAft>
              <a:defRPr sz="2400">
                <a:solidFill>
                  <a:schemeClr val="tx1"/>
                </a:solidFill>
                <a:latin typeface="Times" pitchFamily="18" charset="0"/>
                <a:ea typeface="ヒラギノ角ゴ Pro W3"/>
                <a:cs typeface="ヒラギノ角ゴ Pro W3"/>
              </a:defRPr>
            </a:lvl8pPr>
            <a:lvl9pPr marL="1828800" eaLnBrk="0" fontAlgn="base" hangingPunct="0">
              <a:spcBef>
                <a:spcPct val="0"/>
              </a:spcBef>
              <a:spcAft>
                <a:spcPct val="0"/>
              </a:spcAft>
              <a:defRPr sz="2400">
                <a:solidFill>
                  <a:schemeClr val="tx1"/>
                </a:solidFill>
                <a:latin typeface="Times" pitchFamily="18" charset="0"/>
                <a:ea typeface="ヒラギノ角ゴ Pro W3"/>
                <a:cs typeface="ヒラギノ角ゴ Pro W3"/>
              </a:defRPr>
            </a:lvl9pPr>
          </a:lstStyle>
          <a:p>
            <a:pPr algn="r" eaLnBrk="1" hangingPunct="1">
              <a:defRPr/>
            </a:pPr>
            <a:r>
              <a:rPr lang="de-DE" altLang="en-US" b="1" smtClean="0">
                <a:solidFill>
                  <a:srgbClr val="606060"/>
                </a:solidFill>
                <a:latin typeface="Arial Narrow" pitchFamily="34" charset="0"/>
              </a:rPr>
              <a:t>Wir schaffen Wissen – heute für morgen</a:t>
            </a:r>
          </a:p>
        </p:txBody>
      </p:sp>
      <p:sp>
        <p:nvSpPr>
          <p:cNvPr id="10" name="Line 5"/>
          <p:cNvSpPr>
            <a:spLocks noChangeShapeType="1"/>
          </p:cNvSpPr>
          <p:nvPr/>
        </p:nvSpPr>
        <p:spPr bwMode="auto">
          <a:xfrm>
            <a:off x="1676400" y="3733800"/>
            <a:ext cx="7467600" cy="0"/>
          </a:xfrm>
          <a:prstGeom prst="line">
            <a:avLst/>
          </a:prstGeom>
          <a:noFill/>
          <a:ln w="146050" cap="flat" cmpd="sng" algn="ctr">
            <a:solidFill>
              <a:schemeClr val="accent2">
                <a:lumMod val="50000"/>
              </a:schemeClr>
            </a:solidFill>
            <a:prstDash val="solid"/>
            <a:round/>
            <a:headEnd type="none" w="med" len="med"/>
            <a:tailEnd type="none" w="med" len="med"/>
          </a:ln>
          <a:effectLst/>
        </p:spPr>
        <p:txBody>
          <a:bodyPr wrap="none" anchor="ctr"/>
          <a:lstStyle/>
          <a:p>
            <a:pPr>
              <a:defRPr/>
            </a:pPr>
            <a:endParaRPr lang="de-DE" sz="2400">
              <a:latin typeface="Times" charset="0"/>
              <a:ea typeface="+mn-ea"/>
              <a:cs typeface="+mn-cs"/>
            </a:endParaRPr>
          </a:p>
        </p:txBody>
      </p:sp>
      <p:sp>
        <p:nvSpPr>
          <p:cNvPr id="11" name="Line 5"/>
          <p:cNvSpPr>
            <a:spLocks noChangeShapeType="1"/>
          </p:cNvSpPr>
          <p:nvPr/>
        </p:nvSpPr>
        <p:spPr bwMode="auto">
          <a:xfrm>
            <a:off x="0" y="3124200"/>
            <a:ext cx="9144000" cy="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 name="Line 5"/>
          <p:cNvSpPr>
            <a:spLocks noChangeShapeType="1"/>
          </p:cNvSpPr>
          <p:nvPr/>
        </p:nvSpPr>
        <p:spPr bwMode="auto">
          <a:xfrm>
            <a:off x="0" y="6629400"/>
            <a:ext cx="9144000" cy="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3" name="Line 5"/>
          <p:cNvSpPr>
            <a:spLocks noChangeShapeType="1"/>
          </p:cNvSpPr>
          <p:nvPr/>
        </p:nvSpPr>
        <p:spPr bwMode="auto">
          <a:xfrm>
            <a:off x="0" y="3657600"/>
            <a:ext cx="9144000" cy="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cxnSp>
        <p:nvCxnSpPr>
          <p:cNvPr id="14" name="Gerade Verbindung 25"/>
          <p:cNvCxnSpPr>
            <a:cxnSpLocks noChangeShapeType="1"/>
          </p:cNvCxnSpPr>
          <p:nvPr/>
        </p:nvCxnSpPr>
        <p:spPr bwMode="auto">
          <a:xfrm rot="5400000">
            <a:off x="-1753393" y="3429794"/>
            <a:ext cx="6858000" cy="1587"/>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pic>
        <p:nvPicPr>
          <p:cNvPr id="15" name="Bild 24" descr="PSI-Logo_narrow_40k.ai"/>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2463" y="-1676400"/>
            <a:ext cx="3014663"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554" name="Rectangle 2"/>
          <p:cNvSpPr>
            <a:spLocks noGrp="1" noChangeArrowheads="1"/>
          </p:cNvSpPr>
          <p:nvPr>
            <p:ph type="subTitle" idx="1"/>
          </p:nvPr>
        </p:nvSpPr>
        <p:spPr>
          <a:xfrm>
            <a:off x="1905000" y="5638800"/>
            <a:ext cx="7010400" cy="609600"/>
          </a:xfrm>
          <a:noFill/>
        </p:spPr>
        <p:txBody>
          <a:bodyPr/>
          <a:lstStyle>
            <a:lvl1pPr marL="0" indent="0" algn="l">
              <a:defRPr sz="1500"/>
            </a:lvl1pPr>
          </a:lstStyle>
          <a:p>
            <a:r>
              <a:rPr lang="de-DE" dirty="0"/>
              <a:t>Master-</a:t>
            </a:r>
            <a:r>
              <a:rPr lang="de-DE" dirty="0" smtClean="0"/>
              <a:t>Untertitelformat </a:t>
            </a:r>
            <a:r>
              <a:rPr lang="de-DE" dirty="0"/>
              <a:t>bearbeiten</a:t>
            </a:r>
          </a:p>
        </p:txBody>
      </p:sp>
      <p:sp>
        <p:nvSpPr>
          <p:cNvPr id="151555" name="Rectangle 3"/>
          <p:cNvSpPr>
            <a:spLocks noGrp="1" noChangeArrowheads="1"/>
          </p:cNvSpPr>
          <p:nvPr>
            <p:ph type="ctrTitle"/>
          </p:nvPr>
        </p:nvSpPr>
        <p:spPr>
          <a:xfrm>
            <a:off x="1905000" y="5029200"/>
            <a:ext cx="7010400" cy="685800"/>
          </a:xfrm>
        </p:spPr>
        <p:txBody>
          <a:bodyPr/>
          <a:lstStyle>
            <a:lvl1pPr algn="l">
              <a:defRPr sz="3500" b="1" i="0" spc="0">
                <a:solidFill>
                  <a:schemeClr val="tx1"/>
                </a:solidFill>
                <a:latin typeface="Arial Narrow"/>
                <a:cs typeface="Arial Narrow"/>
              </a:defRPr>
            </a:lvl1pPr>
          </a:lstStyle>
          <a:p>
            <a:r>
              <a:rPr lang="de-DE" dirty="0" smtClean="0"/>
              <a:t>Mastertitelformat bearbeiten</a:t>
            </a:r>
            <a:endParaRPr lang="de-DE" dirty="0"/>
          </a:p>
        </p:txBody>
      </p:sp>
      <p:sp>
        <p:nvSpPr>
          <p:cNvPr id="16" name="Datumsplatzhalter 3"/>
          <p:cNvSpPr>
            <a:spLocks noGrp="1"/>
          </p:cNvSpPr>
          <p:nvPr>
            <p:ph type="dt" sz="half" idx="10"/>
          </p:nvPr>
        </p:nvSpPr>
        <p:spPr/>
        <p:txBody>
          <a:bodyPr/>
          <a:lstStyle>
            <a:lvl1pPr>
              <a:defRPr/>
            </a:lvl1pPr>
          </a:lstStyle>
          <a:p>
            <a:pPr>
              <a:defRPr/>
            </a:pPr>
            <a:fld id="{BBBB6AD8-4778-4E1B-AED9-53D1254A4FD4}" type="datetime1">
              <a:rPr lang="de-DE" altLang="en-US" smtClean="0"/>
              <a:t>13.01.2016</a:t>
            </a:fld>
            <a:endParaRPr lang="de-DE" altLang="en-US"/>
          </a:p>
        </p:txBody>
      </p:sp>
      <p:sp>
        <p:nvSpPr>
          <p:cNvPr id="17" name="Fußzeilenplatzhalter 4"/>
          <p:cNvSpPr>
            <a:spLocks noGrp="1"/>
          </p:cNvSpPr>
          <p:nvPr>
            <p:ph type="ftr" sz="quarter" idx="11"/>
          </p:nvPr>
        </p:nvSpPr>
        <p:spPr/>
        <p:txBody>
          <a:bodyPr/>
          <a:lstStyle>
            <a:lvl1pPr>
              <a:defRPr/>
            </a:lvl1pPr>
          </a:lstStyle>
          <a:p>
            <a:pPr>
              <a:defRPr/>
            </a:pPr>
            <a:r>
              <a:rPr lang="de-DE" smtClean="0"/>
              <a:t>clic workshop 2016</a:t>
            </a:r>
            <a:endParaRPr lang="de-DE"/>
          </a:p>
        </p:txBody>
      </p:sp>
    </p:spTree>
    <p:extLst>
      <p:ext uri="{BB962C8B-B14F-4D97-AF65-F5344CB8AC3E}">
        <p14:creationId xmlns:p14="http://schemas.microsoft.com/office/powerpoint/2010/main" val="782272487"/>
      </p:ext>
    </p:extLst>
  </p:cSld>
  <p:clrMapOvr>
    <a:masterClrMapping/>
  </p:clrMapOvr>
  <p:transition spd="med">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und Inhalt">
    <p:spTree>
      <p:nvGrpSpPr>
        <p:cNvPr id="1" name=""/>
        <p:cNvGrpSpPr/>
        <p:nvPr/>
      </p:nvGrpSpPr>
      <p:grpSpPr>
        <a:xfrm>
          <a:off x="0" y="0"/>
          <a:ext cx="0" cy="0"/>
          <a:chOff x="0" y="0"/>
          <a:chExt cx="0" cy="0"/>
        </a:xfrm>
      </p:grpSpPr>
      <p:sp>
        <p:nvSpPr>
          <p:cNvPr id="4" name="Line 5"/>
          <p:cNvSpPr>
            <a:spLocks noChangeShapeType="1"/>
          </p:cNvSpPr>
          <p:nvPr/>
        </p:nvSpPr>
        <p:spPr bwMode="auto">
          <a:xfrm>
            <a:off x="0" y="6629400"/>
            <a:ext cx="9144000" cy="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 name="Line 10"/>
          <p:cNvSpPr>
            <a:spLocks noChangeShapeType="1"/>
          </p:cNvSpPr>
          <p:nvPr/>
        </p:nvSpPr>
        <p:spPr bwMode="auto">
          <a:xfrm>
            <a:off x="0" y="685800"/>
            <a:ext cx="9144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6" name="Bild 16" descr="PSI-Logo_narrow_30k.eps"/>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4800" y="176213"/>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Inhaltsplatzhalter 2"/>
          <p:cNvSpPr>
            <a:spLocks noGrp="1"/>
          </p:cNvSpPr>
          <p:nvPr>
            <p:ph idx="1"/>
          </p:nvPr>
        </p:nvSpPr>
        <p:spPr>
          <a:xfrm>
            <a:off x="306000" y="900000"/>
            <a:ext cx="8533200" cy="5653200"/>
          </a:xfrm>
          <a:noFill/>
        </p:spPr>
        <p:txBody>
          <a:bodyPr/>
          <a:lstStyle>
            <a:lvl1pPr marL="0" indent="0">
              <a:spcBef>
                <a:spcPts val="0"/>
              </a:spcBef>
              <a:tabLst/>
              <a:defRPr sz="1700" b="0" i="0">
                <a:latin typeface="Arial Narrow"/>
                <a:cs typeface="Arial Narrow"/>
              </a:defRPr>
            </a:lvl1pPr>
            <a:lvl2pPr marL="179388" indent="-179388">
              <a:spcBef>
                <a:spcPts val="0"/>
              </a:spcBef>
              <a:buFont typeface="Lucida Grande"/>
              <a:buChar char="•"/>
              <a:tabLst/>
              <a:defRPr sz="1700" b="0" i="0">
                <a:latin typeface="Arial Narrow"/>
                <a:cs typeface="Arial Narrow"/>
              </a:defRPr>
            </a:lvl2pPr>
            <a:lvl3pPr marL="358775" indent="-179388">
              <a:spcBef>
                <a:spcPts val="0"/>
              </a:spcBef>
              <a:buFont typeface="Lucida Grande"/>
              <a:buChar char="–"/>
              <a:tabLst/>
              <a:defRPr sz="1700" b="0" i="0">
                <a:latin typeface="Arial Narrow"/>
                <a:cs typeface="Arial Narrow"/>
              </a:defRPr>
            </a:lvl3pPr>
            <a:lvl4pPr marL="627063" indent="-179388">
              <a:spcBef>
                <a:spcPts val="0"/>
              </a:spcBef>
              <a:tabLst/>
              <a:defRPr sz="1700" b="0" i="0">
                <a:latin typeface="Arial Narrow"/>
                <a:cs typeface="Arial Narrow"/>
              </a:defRPr>
            </a:lvl4pPr>
            <a:lvl5pPr marL="1435100" indent="-182563">
              <a:buNone/>
              <a:tabLst/>
              <a:defRPr sz="1500"/>
            </a:lvl5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endParaRPr lang="de-DE" dirty="0"/>
          </a:p>
        </p:txBody>
      </p:sp>
      <p:sp>
        <p:nvSpPr>
          <p:cNvPr id="9" name="Title 8"/>
          <p:cNvSpPr>
            <a:spLocks noGrp="1" noChangeArrowheads="1"/>
          </p:cNvSpPr>
          <p:nvPr>
            <p:ph type="title"/>
          </p:nvPr>
        </p:nvSpPr>
        <p:spPr bwMode="auto">
          <a:xfrm>
            <a:off x="1620000" y="144000"/>
            <a:ext cx="72192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7" name="Datumsplatzhalter 3"/>
          <p:cNvSpPr>
            <a:spLocks noGrp="1"/>
          </p:cNvSpPr>
          <p:nvPr>
            <p:ph type="dt" sz="half" idx="10"/>
          </p:nvPr>
        </p:nvSpPr>
        <p:spPr/>
        <p:txBody>
          <a:bodyPr/>
          <a:lstStyle>
            <a:lvl1pPr>
              <a:defRPr/>
            </a:lvl1pPr>
          </a:lstStyle>
          <a:p>
            <a:pPr>
              <a:defRPr/>
            </a:pPr>
            <a:fld id="{0EBC97FE-1579-41AA-9229-2853796238CA}" type="datetime1">
              <a:rPr lang="de-DE" altLang="en-US" smtClean="0"/>
              <a:t>13.01.2016</a:t>
            </a:fld>
            <a:endParaRPr lang="de-DE" altLang="en-US"/>
          </a:p>
        </p:txBody>
      </p:sp>
      <p:sp>
        <p:nvSpPr>
          <p:cNvPr id="8" name="Fußzeilenplatzhalter 4"/>
          <p:cNvSpPr>
            <a:spLocks noGrp="1"/>
          </p:cNvSpPr>
          <p:nvPr>
            <p:ph type="ftr" sz="quarter" idx="11"/>
          </p:nvPr>
        </p:nvSpPr>
        <p:spPr/>
        <p:txBody>
          <a:bodyPr/>
          <a:lstStyle>
            <a:lvl1pPr>
              <a:defRPr/>
            </a:lvl1pPr>
          </a:lstStyle>
          <a:p>
            <a:pPr>
              <a:defRPr/>
            </a:pPr>
            <a:r>
              <a:rPr lang="de-DE" smtClean="0"/>
              <a:t>clic workshop 2016</a:t>
            </a:r>
            <a:endParaRPr lang="de-DE"/>
          </a:p>
        </p:txBody>
      </p:sp>
      <p:sp>
        <p:nvSpPr>
          <p:cNvPr id="10" name="Foliennummernplatzhalter 5"/>
          <p:cNvSpPr>
            <a:spLocks noGrp="1"/>
          </p:cNvSpPr>
          <p:nvPr>
            <p:ph type="sldNum" sz="quarter" idx="12"/>
          </p:nvPr>
        </p:nvSpPr>
        <p:spPr/>
        <p:txBody>
          <a:bodyPr/>
          <a:lstStyle>
            <a:lvl1pPr>
              <a:defRPr/>
            </a:lvl1pPr>
          </a:lstStyle>
          <a:p>
            <a:pPr>
              <a:defRPr/>
            </a:pPr>
            <a:r>
              <a:rPr lang="de-DE" altLang="en-US"/>
              <a:t>Seite </a:t>
            </a:r>
            <a:fld id="{0B4F5BD6-206D-4D0A-BFD1-85910017CFF9}" type="slidenum">
              <a:rPr lang="de-DE" altLang="en-US"/>
              <a:pPr>
                <a:defRPr/>
              </a:pPr>
              <a:t>‹#›</a:t>
            </a:fld>
            <a:endParaRPr lang="de-DE" altLang="en-US"/>
          </a:p>
        </p:txBody>
      </p:sp>
    </p:spTree>
    <p:extLst>
      <p:ext uri="{BB962C8B-B14F-4D97-AF65-F5344CB8AC3E}">
        <p14:creationId xmlns:p14="http://schemas.microsoft.com/office/powerpoint/2010/main" val="1281465112"/>
      </p:ext>
    </p:extLst>
  </p:cSld>
  <p:clrMapOvr>
    <a:masterClrMapping/>
  </p:clrMapOvr>
  <p:transition spd="med">
    <p:blinds/>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body" idx="1"/>
          </p:nvPr>
        </p:nvSpPr>
        <p:spPr bwMode="auto">
          <a:xfrm>
            <a:off x="304800" y="900113"/>
            <a:ext cx="8534400" cy="563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Mastertextformat bearbeiten</a:t>
            </a:r>
          </a:p>
          <a:p>
            <a:pPr lvl="1"/>
            <a:r>
              <a:rPr lang="en-GB" altLang="en-US" smtClean="0"/>
              <a:t>Zweite Ebene</a:t>
            </a:r>
          </a:p>
          <a:p>
            <a:pPr lvl="4"/>
            <a:r>
              <a:rPr lang="en-GB" altLang="en-US" smtClean="0"/>
              <a:t>Dritte Ebene</a:t>
            </a:r>
          </a:p>
          <a:p>
            <a:pPr lvl="3"/>
            <a:r>
              <a:rPr lang="en-GB" altLang="en-US" smtClean="0"/>
              <a:t>Vierte Ebene</a:t>
            </a:r>
          </a:p>
        </p:txBody>
      </p:sp>
      <p:sp>
        <p:nvSpPr>
          <p:cNvPr id="1027" name="Rectangle 8"/>
          <p:cNvSpPr>
            <a:spLocks noGrp="1" noChangeArrowheads="1"/>
          </p:cNvSpPr>
          <p:nvPr>
            <p:ph type="title"/>
          </p:nvPr>
        </p:nvSpPr>
        <p:spPr bwMode="auto">
          <a:xfrm>
            <a:off x="1619250" y="144463"/>
            <a:ext cx="71628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GB" altLang="en-US" smtClean="0"/>
              <a:t>Mastertitelformat bearbeiten</a:t>
            </a:r>
          </a:p>
        </p:txBody>
      </p:sp>
      <p:sp>
        <p:nvSpPr>
          <p:cNvPr id="1028" name="Line 5"/>
          <p:cNvSpPr>
            <a:spLocks noChangeShapeType="1"/>
          </p:cNvSpPr>
          <p:nvPr/>
        </p:nvSpPr>
        <p:spPr bwMode="auto">
          <a:xfrm>
            <a:off x="0" y="6629400"/>
            <a:ext cx="9144000" cy="0"/>
          </a:xfrm>
          <a:prstGeom prst="line">
            <a:avLst/>
          </a:prstGeom>
          <a:noFill/>
          <a:ln w="6350" algn="ctr">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29" name="Line 10"/>
          <p:cNvSpPr>
            <a:spLocks noChangeShapeType="1"/>
          </p:cNvSpPr>
          <p:nvPr/>
        </p:nvSpPr>
        <p:spPr bwMode="auto">
          <a:xfrm>
            <a:off x="0" y="685800"/>
            <a:ext cx="9144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0" name="Datumsplatzhalter 3"/>
          <p:cNvSpPr>
            <a:spLocks noGrp="1"/>
          </p:cNvSpPr>
          <p:nvPr>
            <p:ph type="dt" sz="half" idx="2"/>
          </p:nvPr>
        </p:nvSpPr>
        <p:spPr>
          <a:xfrm>
            <a:off x="484188" y="6661150"/>
            <a:ext cx="914400" cy="196850"/>
          </a:xfrm>
          <a:prstGeom prst="rect">
            <a:avLst/>
          </a:prstGeom>
        </p:spPr>
        <p:txBody>
          <a:bodyPr vert="horz" wrap="square" lIns="0" tIns="0" rIns="0" bIns="0" numCol="1" anchor="t" anchorCtr="0" compatLnSpc="1">
            <a:prstTxWarp prst="textNoShape">
              <a:avLst/>
            </a:prstTxWarp>
          </a:bodyPr>
          <a:lstStyle>
            <a:lvl1pPr>
              <a:defRPr sz="800"/>
            </a:lvl1pPr>
          </a:lstStyle>
          <a:p>
            <a:pPr>
              <a:defRPr/>
            </a:pPr>
            <a:fld id="{ADF40A19-B86E-497B-A63F-BFC15372CAAC}" type="datetime1">
              <a:rPr lang="de-DE" altLang="en-US" smtClean="0"/>
              <a:t>13.01.2016</a:t>
            </a:fld>
            <a:endParaRPr lang="de-DE" altLang="en-US"/>
          </a:p>
        </p:txBody>
      </p:sp>
      <p:sp>
        <p:nvSpPr>
          <p:cNvPr id="11" name="Fußzeilenplatzhalter 4"/>
          <p:cNvSpPr>
            <a:spLocks noGrp="1"/>
          </p:cNvSpPr>
          <p:nvPr>
            <p:ph type="ftr" sz="quarter" idx="3"/>
          </p:nvPr>
        </p:nvSpPr>
        <p:spPr>
          <a:xfrm>
            <a:off x="76200" y="6661150"/>
            <a:ext cx="381000" cy="196850"/>
          </a:xfrm>
          <a:prstGeom prst="rect">
            <a:avLst/>
          </a:prstGeom>
        </p:spPr>
        <p:txBody>
          <a:bodyPr vert="horz" wrap="square" lIns="0" tIns="0" rIns="0" bIns="0" numCol="1" anchor="t" anchorCtr="0" compatLnSpc="1">
            <a:prstTxWarp prst="textNoShape">
              <a:avLst/>
            </a:prstTxWarp>
          </a:bodyPr>
          <a:lstStyle>
            <a:lvl1pPr algn="r">
              <a:defRPr sz="800">
                <a:latin typeface="Arial Narrow" charset="0"/>
                <a:ea typeface="ヒラギノ角ゴ Pro W3" charset="-128"/>
                <a:cs typeface="ヒラギノ角ゴ Pro W3" charset="-128"/>
              </a:defRPr>
            </a:lvl1pPr>
          </a:lstStyle>
          <a:p>
            <a:pPr>
              <a:defRPr/>
            </a:pPr>
            <a:r>
              <a:rPr lang="de-DE" smtClean="0"/>
              <a:t>clic workshop 2016</a:t>
            </a:r>
            <a:endParaRPr lang="de-DE"/>
          </a:p>
        </p:txBody>
      </p:sp>
      <p:sp>
        <p:nvSpPr>
          <p:cNvPr id="12" name="Foliennummernplatzhalter 5"/>
          <p:cNvSpPr>
            <a:spLocks noGrp="1"/>
          </p:cNvSpPr>
          <p:nvPr>
            <p:ph type="sldNum" sz="quarter" idx="4"/>
          </p:nvPr>
        </p:nvSpPr>
        <p:spPr>
          <a:xfrm>
            <a:off x="8001000" y="6661150"/>
            <a:ext cx="838200" cy="228600"/>
          </a:xfrm>
          <a:prstGeom prst="rect">
            <a:avLst/>
          </a:prstGeom>
        </p:spPr>
        <p:txBody>
          <a:bodyPr vert="horz" wrap="square" lIns="0" tIns="0" rIns="0" bIns="0" numCol="1" anchor="t" anchorCtr="0" compatLnSpc="1">
            <a:prstTxWarp prst="textNoShape">
              <a:avLst/>
            </a:prstTxWarp>
          </a:bodyPr>
          <a:lstStyle>
            <a:lvl1pPr algn="r">
              <a:defRPr sz="800"/>
            </a:lvl1pPr>
          </a:lstStyle>
          <a:p>
            <a:pPr>
              <a:defRPr/>
            </a:pPr>
            <a:r>
              <a:rPr lang="de-DE" altLang="en-US"/>
              <a:t>Seite </a:t>
            </a:r>
            <a:fld id="{D64F6C6A-594F-49EE-8F56-8B40DBC6E3FC}" type="slidenum">
              <a:rPr lang="de-DE" altLang="en-US"/>
              <a:pPr>
                <a:defRPr/>
              </a:pPr>
              <a:t>‹#›</a:t>
            </a:fld>
            <a:endParaRPr lang="de-DE" altLang="en-US"/>
          </a:p>
        </p:txBody>
      </p:sp>
      <p:pic>
        <p:nvPicPr>
          <p:cNvPr id="1033" name="Bild 14" descr="PSI-Logo_narrow_30k.eps"/>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04800" y="176213"/>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54" r:id="rId1"/>
    <p:sldLayoutId id="2147483955" r:id="rId2"/>
  </p:sldLayoutIdLst>
  <p:transition spd="med">
    <p:blinds/>
  </p:transition>
  <p:hf hdr="0" ftr="0" dt="0"/>
  <p:txStyles>
    <p:titleStyle>
      <a:lvl1pPr algn="l" rtl="0" eaLnBrk="0" fontAlgn="base" hangingPunct="0">
        <a:spcBef>
          <a:spcPct val="0"/>
        </a:spcBef>
        <a:spcAft>
          <a:spcPct val="0"/>
        </a:spcAft>
        <a:defRPr sz="2600" b="1">
          <a:solidFill>
            <a:srgbClr val="606060"/>
          </a:solidFill>
          <a:latin typeface="Arial Narrow"/>
          <a:ea typeface="ヒラギノ角ゴ Pro W3" pitchFamily="-108" charset="-128"/>
          <a:cs typeface="ヒラギノ角ゴ Pro W3"/>
        </a:defRPr>
      </a:lvl1pPr>
      <a:lvl2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2pPr>
      <a:lvl3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3pPr>
      <a:lvl4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4pPr>
      <a:lvl5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5pPr>
      <a:lvl6pPr marL="457200" algn="l" rtl="0" fontAlgn="base">
        <a:spcBef>
          <a:spcPct val="0"/>
        </a:spcBef>
        <a:spcAft>
          <a:spcPct val="0"/>
        </a:spcAft>
        <a:defRPr sz="3200" b="1">
          <a:solidFill>
            <a:schemeClr val="tx2"/>
          </a:solidFill>
          <a:latin typeface="Arial Narrow" pitchFamily="34" charset="0"/>
        </a:defRPr>
      </a:lvl6pPr>
      <a:lvl7pPr marL="914400" algn="l" rtl="0" fontAlgn="base">
        <a:spcBef>
          <a:spcPct val="0"/>
        </a:spcBef>
        <a:spcAft>
          <a:spcPct val="0"/>
        </a:spcAft>
        <a:defRPr sz="3200" b="1">
          <a:solidFill>
            <a:schemeClr val="tx2"/>
          </a:solidFill>
          <a:latin typeface="Arial Narrow" pitchFamily="34" charset="0"/>
        </a:defRPr>
      </a:lvl7pPr>
      <a:lvl8pPr marL="1371600" algn="l" rtl="0" fontAlgn="base">
        <a:spcBef>
          <a:spcPct val="0"/>
        </a:spcBef>
        <a:spcAft>
          <a:spcPct val="0"/>
        </a:spcAft>
        <a:defRPr sz="3200" b="1">
          <a:solidFill>
            <a:schemeClr val="tx2"/>
          </a:solidFill>
          <a:latin typeface="Arial Narrow" pitchFamily="34" charset="0"/>
        </a:defRPr>
      </a:lvl8pPr>
      <a:lvl9pPr marL="1828800" algn="l" rtl="0" fontAlgn="base">
        <a:spcBef>
          <a:spcPct val="0"/>
        </a:spcBef>
        <a:spcAft>
          <a:spcPct val="0"/>
        </a:spcAft>
        <a:defRPr sz="3200" b="1">
          <a:solidFill>
            <a:schemeClr val="tx2"/>
          </a:solidFill>
          <a:latin typeface="Arial Narrow" pitchFamily="34" charset="0"/>
        </a:defRPr>
      </a:lvl9pPr>
    </p:titleStyle>
    <p:bodyStyle>
      <a:lvl1pPr marL="342900" indent="-342900" algn="l" rtl="0" eaLnBrk="0" fontAlgn="base" hangingPunct="0">
        <a:lnSpc>
          <a:spcPct val="110000"/>
        </a:lnSpc>
        <a:spcBef>
          <a:spcPct val="0"/>
        </a:spcBef>
        <a:spcAft>
          <a:spcPct val="0"/>
        </a:spcAft>
        <a:buClr>
          <a:schemeClr val="accent2"/>
        </a:buClr>
        <a:defRPr sz="1700">
          <a:solidFill>
            <a:schemeClr val="tx1"/>
          </a:solidFill>
          <a:latin typeface="Arial Narrow"/>
          <a:ea typeface="ヒラギノ角ゴ Pro W3" pitchFamily="-108" charset="-128"/>
          <a:cs typeface="ヒラギノ角ゴ Pro W3"/>
        </a:defRPr>
      </a:lvl1pPr>
      <a:lvl2pPr marL="179388" indent="-179388" algn="l" rtl="0" eaLnBrk="0" fontAlgn="base" hangingPunct="0">
        <a:lnSpc>
          <a:spcPct val="110000"/>
        </a:lnSpc>
        <a:spcBef>
          <a:spcPct val="0"/>
        </a:spcBef>
        <a:spcAft>
          <a:spcPct val="0"/>
        </a:spcAft>
        <a:buClr>
          <a:schemeClr val="tx1"/>
        </a:buClr>
        <a:buSzPct val="80000"/>
        <a:buFont typeface="Lucida Grande" charset="0"/>
        <a:buChar char="•"/>
        <a:defRPr sz="1700">
          <a:solidFill>
            <a:schemeClr val="tx1"/>
          </a:solidFill>
          <a:latin typeface="Arial Narrow"/>
          <a:ea typeface="ヒラギノ角ゴ Pro W3" charset="-128"/>
          <a:cs typeface="ヒラギノ角ゴ Pro W3"/>
        </a:defRPr>
      </a:lvl2pPr>
      <a:lvl3pPr marL="179388" indent="179388" algn="l" rtl="0" eaLnBrk="0" fontAlgn="base" hangingPunct="0">
        <a:lnSpc>
          <a:spcPct val="110000"/>
        </a:lnSpc>
        <a:spcBef>
          <a:spcPct val="0"/>
        </a:spcBef>
        <a:spcAft>
          <a:spcPct val="0"/>
        </a:spcAft>
        <a:buFont typeface="Times" pitchFamily="18" charset="0"/>
        <a:buChar char="–"/>
        <a:defRPr sz="1700">
          <a:solidFill>
            <a:schemeClr val="tx1"/>
          </a:solidFill>
          <a:latin typeface="+mn-lt"/>
          <a:ea typeface="ヒラギノ角ゴ Pro W3"/>
          <a:cs typeface="ヒラギノ角ゴ Pro W3"/>
        </a:defRPr>
      </a:lvl3pPr>
      <a:lvl4pPr marL="627063" indent="-179388" algn="l" rtl="0" eaLnBrk="0" fontAlgn="base" hangingPunct="0">
        <a:lnSpc>
          <a:spcPct val="110000"/>
        </a:lnSpc>
        <a:spcBef>
          <a:spcPct val="0"/>
        </a:spcBef>
        <a:spcAft>
          <a:spcPct val="0"/>
        </a:spcAft>
        <a:buFont typeface="Lucida Grande" charset="0"/>
        <a:buChar char="–"/>
        <a:defRPr sz="1700">
          <a:solidFill>
            <a:schemeClr val="tx1"/>
          </a:solidFill>
          <a:latin typeface="Arial Narrow"/>
          <a:ea typeface="ヒラギノ角ゴ Pro W3"/>
          <a:cs typeface="ヒラギノ角ゴ Pro W3"/>
        </a:defRPr>
      </a:lvl4pPr>
      <a:lvl5pPr marL="358775" indent="-179388" algn="l" rtl="0" eaLnBrk="0" fontAlgn="base" hangingPunct="0">
        <a:lnSpc>
          <a:spcPct val="110000"/>
        </a:lnSpc>
        <a:spcBef>
          <a:spcPct val="0"/>
        </a:spcBef>
        <a:spcAft>
          <a:spcPct val="0"/>
        </a:spcAft>
        <a:buFont typeface="Lucida Grande" charset="0"/>
        <a:buChar char="–"/>
        <a:defRPr sz="1700">
          <a:solidFill>
            <a:schemeClr val="tx1"/>
          </a:solidFill>
          <a:latin typeface="Arial Narrow"/>
          <a:ea typeface="ヒラギノ角ゴ Pro W3" pitchFamily="-112" charset="-128"/>
          <a:cs typeface="ヒラギノ角ゴ Pro W3"/>
        </a:defRPr>
      </a:lvl5pPr>
      <a:lvl6pPr marL="1981200" indent="-190500" algn="l" rtl="0" fontAlgn="base">
        <a:lnSpc>
          <a:spcPct val="110000"/>
        </a:lnSpc>
        <a:spcBef>
          <a:spcPct val="0"/>
        </a:spcBef>
        <a:spcAft>
          <a:spcPct val="0"/>
        </a:spcAft>
        <a:buChar char="–"/>
        <a:defRPr sz="2100">
          <a:solidFill>
            <a:schemeClr val="tx1"/>
          </a:solidFill>
          <a:latin typeface="+mn-lt"/>
          <a:ea typeface="ヒラギノ角ゴ Pro W3" charset="-128"/>
        </a:defRPr>
      </a:lvl6pPr>
      <a:lvl7pPr marL="2438400" indent="-190500" algn="l" rtl="0" fontAlgn="base">
        <a:lnSpc>
          <a:spcPct val="110000"/>
        </a:lnSpc>
        <a:spcBef>
          <a:spcPct val="0"/>
        </a:spcBef>
        <a:spcAft>
          <a:spcPct val="0"/>
        </a:spcAft>
        <a:buChar char="–"/>
        <a:defRPr sz="2100">
          <a:solidFill>
            <a:schemeClr val="tx1"/>
          </a:solidFill>
          <a:latin typeface="+mn-lt"/>
          <a:ea typeface="ヒラギノ角ゴ Pro W3" charset="-128"/>
        </a:defRPr>
      </a:lvl7pPr>
      <a:lvl8pPr marL="2895600" indent="-190500" algn="l" rtl="0" fontAlgn="base">
        <a:lnSpc>
          <a:spcPct val="110000"/>
        </a:lnSpc>
        <a:spcBef>
          <a:spcPct val="0"/>
        </a:spcBef>
        <a:spcAft>
          <a:spcPct val="0"/>
        </a:spcAft>
        <a:buChar char="–"/>
        <a:defRPr sz="2100">
          <a:solidFill>
            <a:schemeClr val="tx1"/>
          </a:solidFill>
          <a:latin typeface="+mn-lt"/>
          <a:ea typeface="ヒラギノ角ゴ Pro W3" charset="-128"/>
        </a:defRPr>
      </a:lvl8pPr>
      <a:lvl9pPr marL="3352800" indent="-190500" algn="l" rtl="0" fontAlgn="base">
        <a:lnSpc>
          <a:spcPct val="110000"/>
        </a:lnSpc>
        <a:spcBef>
          <a:spcPct val="0"/>
        </a:spcBef>
        <a:spcAft>
          <a:spcPct val="0"/>
        </a:spcAft>
        <a:buChar char="–"/>
        <a:defRPr sz="2100">
          <a:solidFill>
            <a:schemeClr val="tx1"/>
          </a:solidFill>
          <a:latin typeface="+mn-lt"/>
          <a:ea typeface="ヒラギノ角ゴ Pro W3" charset="-128"/>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accelconf.web.cern.ch/accelconf/IPAC2013/papers/wepfi059.pdf" TargetMode="External"/><Relationship Id="rId5" Type="http://schemas.openxmlformats.org/officeDocument/2006/relationships/image" Target="../media/image31.jpeg"/><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1.jpeg"/><Relationship Id="rId5" Type="http://schemas.openxmlformats.org/officeDocument/2006/relationships/image" Target="../media/image35.jpeg"/><Relationship Id="rId10" Type="http://schemas.openxmlformats.org/officeDocument/2006/relationships/image" Target="../media/image40.jpeg"/><Relationship Id="rId4" Type="http://schemas.openxmlformats.org/officeDocument/2006/relationships/image" Target="../media/image34.jpeg"/><Relationship Id="rId9"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18.xml.rels><?xml version="1.0" encoding="UTF-8" standalone="yes"?>
<Relationships xmlns="http://schemas.openxmlformats.org/package/2006/relationships"><Relationship Id="rId3" Type="http://schemas.openxmlformats.org/officeDocument/2006/relationships/image" Target="../media/image57.jpeg"/><Relationship Id="rId7" Type="http://schemas.openxmlformats.org/officeDocument/2006/relationships/image" Target="../media/image61.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1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hyperlink" Target="https://accelconf.web.cern.ch/accelconf/IPAC2013/papers/wepfi059.pdf" TargetMode="External"/><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17.tiff"/><Relationship Id="rId5" Type="http://schemas.openxmlformats.org/officeDocument/2006/relationships/hyperlink" Target="https://accelconf.web.cern.ch/accelconf/LINAC2012/papers/tupb012.pdf" TargetMode="External"/><Relationship Id="rId4" Type="http://schemas.openxmlformats.org/officeDocument/2006/relationships/hyperlink" Target="http://accelconf.web.cern.ch/AccelConf/LINAC2014/papers/mopp119.pdf"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Titel 3"/>
          <p:cNvSpPr>
            <a:spLocks noGrp="1"/>
          </p:cNvSpPr>
          <p:nvPr>
            <p:ph type="ctrTitle"/>
          </p:nvPr>
        </p:nvSpPr>
        <p:spPr>
          <a:xfrm>
            <a:off x="1905000" y="4581525"/>
            <a:ext cx="6915150" cy="360363"/>
          </a:xfrm>
        </p:spPr>
        <p:txBody>
          <a:bodyPr/>
          <a:lstStyle/>
          <a:p>
            <a:r>
              <a:rPr lang="de-DE" altLang="en-US" sz="2300" dirty="0" smtClean="0">
                <a:latin typeface="Arial Narrow" pitchFamily="34" charset="0"/>
                <a:ea typeface="ヒラギノ角ゴ Pro W3"/>
                <a:cs typeface="Arial" pitchFamily="34" charset="0"/>
              </a:rPr>
              <a:t>Paul Scherrer Institut</a:t>
            </a:r>
          </a:p>
        </p:txBody>
      </p:sp>
      <p:sp>
        <p:nvSpPr>
          <p:cNvPr id="5127" name="Untertitel 4"/>
          <p:cNvSpPr>
            <a:spLocks/>
          </p:cNvSpPr>
          <p:nvPr/>
        </p:nvSpPr>
        <p:spPr bwMode="auto">
          <a:xfrm>
            <a:off x="1907705" y="5373688"/>
            <a:ext cx="7272807"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600">
                <a:solidFill>
                  <a:schemeClr val="tx1"/>
                </a:solidFill>
                <a:latin typeface="Arial Narrow" pitchFamily="34" charset="0"/>
                <a:ea typeface="ヒラギノ角ゴ Pro W3"/>
                <a:cs typeface="ヒラギノ角ゴ Pro W3"/>
              </a:defRPr>
            </a:lvl1pPr>
            <a:lvl2pPr marL="37931725" indent="-37474525">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buClr>
                <a:schemeClr val="accent2"/>
              </a:buClr>
            </a:pPr>
            <a:r>
              <a:rPr lang="en-US" sz="2400" dirty="0" err="1"/>
              <a:t>SwissFEL</a:t>
            </a:r>
            <a:r>
              <a:rPr lang="en-US" sz="2400" dirty="0"/>
              <a:t>: structure and component fabrication status</a:t>
            </a:r>
            <a:endParaRPr lang="de-DE" altLang="en-US" sz="2200" b="1" dirty="0"/>
          </a:p>
        </p:txBody>
      </p:sp>
      <p:sp>
        <p:nvSpPr>
          <p:cNvPr id="5128" name="Titel 3"/>
          <p:cNvSpPr>
            <a:spLocks/>
          </p:cNvSpPr>
          <p:nvPr/>
        </p:nvSpPr>
        <p:spPr bwMode="auto">
          <a:xfrm>
            <a:off x="1903413" y="4940300"/>
            <a:ext cx="6915150"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1600">
                <a:solidFill>
                  <a:schemeClr val="tx1"/>
                </a:solidFill>
                <a:latin typeface="Arial Narrow" pitchFamily="34" charset="0"/>
                <a:ea typeface="ヒラギノ角ゴ Pro W3"/>
                <a:cs typeface="ヒラギノ角ゴ Pro W3"/>
              </a:defRPr>
            </a:lvl1pPr>
            <a:lvl2pPr marL="37931725" indent="-37474525">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r>
              <a:rPr lang="de-DE" altLang="en-US" sz="2200" dirty="0">
                <a:cs typeface="Arial" pitchFamily="34" charset="0"/>
              </a:rPr>
              <a:t>Riccardo </a:t>
            </a:r>
            <a:r>
              <a:rPr lang="de-DE" altLang="en-US" sz="2200" dirty="0" smtClean="0">
                <a:cs typeface="Arial" pitchFamily="34" charset="0"/>
              </a:rPr>
              <a:t>Zennaro</a:t>
            </a:r>
            <a:endParaRPr lang="de-DE" altLang="en-US" sz="2200" dirty="0">
              <a:cs typeface="Arial" pitchFamily="34" charset="0"/>
            </a:endParaRPr>
          </a:p>
        </p:txBody>
      </p:sp>
    </p:spTree>
  </p:cSld>
  <p:clrMapOvr>
    <a:masterClrMapping/>
  </p:clrMapOvr>
  <p:transition spd="med">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Structure  </a:t>
            </a:r>
            <a:r>
              <a:rPr lang="en-US" altLang="en-US" dirty="0" smtClean="0">
                <a:latin typeface="Arial Narrow" pitchFamily="34" charset="0"/>
                <a:ea typeface="ヒラギノ角ゴ Pro W3"/>
              </a:rPr>
              <a:t>production</a:t>
            </a:r>
          </a:p>
        </p:txBody>
      </p:sp>
      <p:sp>
        <p:nvSpPr>
          <p:cNvPr id="16395" name="TextBox 26"/>
          <p:cNvSpPr txBox="1">
            <a:spLocks noChangeArrowheads="1"/>
          </p:cNvSpPr>
          <p:nvPr/>
        </p:nvSpPr>
        <p:spPr bwMode="auto">
          <a:xfrm>
            <a:off x="1763713" y="2744788"/>
            <a:ext cx="1584325" cy="2365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400"/>
              <a:t>Serial production starts</a:t>
            </a:r>
          </a:p>
        </p:txBody>
      </p:sp>
      <p:cxnSp>
        <p:nvCxnSpPr>
          <p:cNvPr id="16396" name="Straight Arrow Connector 8"/>
          <p:cNvCxnSpPr>
            <a:cxnSpLocks noChangeShapeType="1"/>
          </p:cNvCxnSpPr>
          <p:nvPr/>
        </p:nvCxnSpPr>
        <p:spPr bwMode="auto">
          <a:xfrm>
            <a:off x="3281363" y="2987675"/>
            <a:ext cx="720725" cy="3810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pic>
        <p:nvPicPr>
          <p:cNvPr id="409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1560" y="836712"/>
            <a:ext cx="7920880" cy="4758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79512" y="5661248"/>
            <a:ext cx="8640960" cy="812530"/>
          </a:xfrm>
          <a:prstGeom prst="rect">
            <a:avLst/>
          </a:prstGeom>
          <a:noFill/>
        </p:spPr>
        <p:txBody>
          <a:bodyPr wrap="square" lIns="0" tIns="0" rIns="0" bIns="0" rtlCol="0">
            <a:spAutoFit/>
          </a:bodyPr>
          <a:lstStyle/>
          <a:p>
            <a:pPr algn="just">
              <a:lnSpc>
                <a:spcPct val="110000"/>
              </a:lnSpc>
            </a:pPr>
            <a:r>
              <a:rPr lang="en-US" dirty="0" smtClean="0">
                <a:latin typeface="Arial Narrow"/>
                <a:cs typeface="Arial Narrow"/>
              </a:rPr>
              <a:t>10 </a:t>
            </a:r>
            <a:r>
              <a:rPr lang="en-US" dirty="0" smtClean="0">
                <a:latin typeface="Arial Narrow"/>
                <a:cs typeface="Arial Narrow"/>
              </a:rPr>
              <a:t>structure </a:t>
            </a:r>
            <a:r>
              <a:rPr lang="en-US" dirty="0" smtClean="0">
                <a:latin typeface="Arial Narrow"/>
                <a:cs typeface="Arial Narrow"/>
              </a:rPr>
              <a:t>had </a:t>
            </a:r>
            <a:r>
              <a:rPr lang="en-US" dirty="0" smtClean="0">
                <a:latin typeface="Arial Narrow"/>
                <a:cs typeface="Arial Narrow"/>
              </a:rPr>
              <a:t>problems, 8 of them had multiple vacuum leaks </a:t>
            </a:r>
            <a:r>
              <a:rPr lang="en-US" dirty="0" smtClean="0">
                <a:latin typeface="Arial Narrow"/>
                <a:cs typeface="Arial Narrow"/>
              </a:rPr>
              <a:t>in between </a:t>
            </a:r>
            <a:r>
              <a:rPr lang="en-US" dirty="0" smtClean="0">
                <a:latin typeface="Arial Narrow"/>
                <a:cs typeface="Arial Narrow"/>
              </a:rPr>
              <a:t>the cups, two had brazing problems in the output coupler. </a:t>
            </a:r>
            <a:r>
              <a:rPr lang="en-US" dirty="0" smtClean="0">
                <a:latin typeface="Arial Narrow"/>
                <a:cs typeface="Arial Narrow"/>
              </a:rPr>
              <a:t>All these 10 structures required a second brazing. The </a:t>
            </a:r>
            <a:r>
              <a:rPr lang="en-US" dirty="0" smtClean="0">
                <a:latin typeface="Arial Narrow"/>
                <a:cs typeface="Arial Narrow"/>
              </a:rPr>
              <a:t>frequency of </a:t>
            </a:r>
            <a:r>
              <a:rPr lang="en-US" dirty="0" smtClean="0">
                <a:latin typeface="Arial Narrow"/>
                <a:cs typeface="Arial Narrow"/>
              </a:rPr>
              <a:t>these </a:t>
            </a:r>
            <a:r>
              <a:rPr lang="en-US" dirty="0" smtClean="0">
                <a:latin typeface="Arial Narrow"/>
                <a:cs typeface="Arial Narrow"/>
              </a:rPr>
              <a:t>problems seems to be largely </a:t>
            </a:r>
            <a:r>
              <a:rPr lang="en-US" dirty="0" smtClean="0">
                <a:latin typeface="Arial Narrow"/>
                <a:cs typeface="Arial Narrow"/>
              </a:rPr>
              <a:t>reduced.</a:t>
            </a:r>
            <a:endParaRPr lang="en-US" dirty="0">
              <a:latin typeface="Arial Narrow"/>
              <a:cs typeface="Arial Narrow"/>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10</a:t>
            </a:fld>
            <a:endParaRPr lang="de-DE" altLang="en-US"/>
          </a:p>
        </p:txBody>
      </p:sp>
    </p:spTree>
  </p:cSld>
  <p:clrMapOvr>
    <a:masterClrMapping/>
  </p:clrMapOvr>
  <p:transition spd="med">
    <p:blind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8509" y="980728"/>
            <a:ext cx="4499995" cy="2607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410" name="Title 2"/>
          <p:cNvSpPr>
            <a:spLocks noGrp="1"/>
          </p:cNvSpPr>
          <p:nvPr>
            <p:ph type="title"/>
          </p:nvPr>
        </p:nvSpPr>
        <p:spPr>
          <a:xfrm>
            <a:off x="1619250" y="144463"/>
            <a:ext cx="7219950" cy="549275"/>
          </a:xfrm>
          <a:ln/>
        </p:spPr>
        <p:txBody>
          <a:bodyPr/>
          <a:lstStyle/>
          <a:p>
            <a:r>
              <a:rPr lang="en-US" altLang="en-US" smtClean="0">
                <a:latin typeface="Arial Narrow" pitchFamily="34" charset="0"/>
                <a:ea typeface="ヒラギノ角ゴ Pro W3"/>
              </a:rPr>
              <a:t>AC statistics</a:t>
            </a:r>
          </a:p>
        </p:txBody>
      </p:sp>
      <p:sp>
        <p:nvSpPr>
          <p:cNvPr id="17417" name="Oval 6"/>
          <p:cNvSpPr>
            <a:spLocks noChangeArrowheads="1"/>
          </p:cNvSpPr>
          <p:nvPr/>
        </p:nvSpPr>
        <p:spPr bwMode="auto">
          <a:xfrm>
            <a:off x="8316913" y="2851795"/>
            <a:ext cx="430732" cy="517627"/>
          </a:xfrm>
          <a:prstGeom prst="ellipse">
            <a:avLst/>
          </a:prstGeom>
          <a:noFill/>
          <a:ln w="19050" algn="ctr">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endParaRPr lang="en-US" altLang="en-US" sz="2400">
              <a:latin typeface="Times" pitchFamily="18" charset="0"/>
            </a:endParaRPr>
          </a:p>
        </p:txBody>
      </p:sp>
      <p:sp>
        <p:nvSpPr>
          <p:cNvPr id="17418" name="Oval 10"/>
          <p:cNvSpPr>
            <a:spLocks noChangeArrowheads="1"/>
          </p:cNvSpPr>
          <p:nvPr/>
        </p:nvSpPr>
        <p:spPr bwMode="auto">
          <a:xfrm>
            <a:off x="7820546" y="2851795"/>
            <a:ext cx="423862" cy="504180"/>
          </a:xfrm>
          <a:prstGeom prst="ellipse">
            <a:avLst/>
          </a:prstGeom>
          <a:noFill/>
          <a:ln w="19050" algn="ctr">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endParaRPr lang="en-US" altLang="en-US" sz="2400">
              <a:latin typeface="Times" pitchFamily="18" charset="0"/>
            </a:endParaRPr>
          </a:p>
        </p:txBody>
      </p:sp>
      <p:sp>
        <p:nvSpPr>
          <p:cNvPr id="17422" name="TextBox 14"/>
          <p:cNvSpPr txBox="1">
            <a:spLocks noChangeArrowheads="1"/>
          </p:cNvSpPr>
          <p:nvPr/>
        </p:nvSpPr>
        <p:spPr bwMode="auto">
          <a:xfrm>
            <a:off x="7100888" y="4508500"/>
            <a:ext cx="1863725" cy="2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700" dirty="0"/>
              <a:t>T14 Re-brazed </a:t>
            </a:r>
            <a:r>
              <a:rPr lang="en-US" altLang="en-US" sz="1700" dirty="0" smtClean="0"/>
              <a:t>coupler</a:t>
            </a:r>
            <a:endParaRPr lang="en-US" altLang="en-US" sz="1700" dirty="0"/>
          </a:p>
        </p:txBody>
      </p:sp>
      <p:cxnSp>
        <p:nvCxnSpPr>
          <p:cNvPr id="17423" name="Straight Arrow Connector 5"/>
          <p:cNvCxnSpPr>
            <a:cxnSpLocks noChangeShapeType="1"/>
          </p:cNvCxnSpPr>
          <p:nvPr/>
        </p:nvCxnSpPr>
        <p:spPr bwMode="auto">
          <a:xfrm flipV="1">
            <a:off x="7956550" y="3369422"/>
            <a:ext cx="360363" cy="1067642"/>
          </a:xfrm>
          <a:prstGeom prst="straightConnector1">
            <a:avLst/>
          </a:prstGeom>
          <a:noFill/>
          <a:ln w="9525" algn="ctr">
            <a:solidFill>
              <a:schemeClr val="tx1"/>
            </a:solidFill>
            <a:round/>
            <a:headEnd/>
            <a:tailEnd type="arrow" w="med" len="med"/>
          </a:ln>
        </p:spPr>
      </p:cxnSp>
      <p:cxnSp>
        <p:nvCxnSpPr>
          <p:cNvPr id="17424" name="Straight Arrow Connector 19"/>
          <p:cNvCxnSpPr>
            <a:cxnSpLocks noChangeShapeType="1"/>
          </p:cNvCxnSpPr>
          <p:nvPr/>
        </p:nvCxnSpPr>
        <p:spPr bwMode="auto">
          <a:xfrm flipV="1">
            <a:off x="6724650" y="3355976"/>
            <a:ext cx="943694" cy="937120"/>
          </a:xfrm>
          <a:prstGeom prst="straightConnector1">
            <a:avLst/>
          </a:prstGeom>
          <a:noFill/>
          <a:ln w="9525" algn="ctr">
            <a:solidFill>
              <a:schemeClr val="tx1"/>
            </a:solidFill>
            <a:round/>
            <a:headEnd/>
            <a:tailEnd type="arrow" w="med" len="med"/>
          </a:ln>
        </p:spPr>
      </p:cxnSp>
      <p:sp>
        <p:nvSpPr>
          <p:cNvPr id="17425" name="TextBox 21"/>
          <p:cNvSpPr txBox="1">
            <a:spLocks noChangeArrowheads="1"/>
          </p:cNvSpPr>
          <p:nvPr/>
        </p:nvSpPr>
        <p:spPr bwMode="auto">
          <a:xfrm>
            <a:off x="5004293" y="4376737"/>
            <a:ext cx="1865312"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700" dirty="0"/>
              <a:t>Pre-series production</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973074"/>
            <a:ext cx="4510013" cy="2609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3717032"/>
            <a:ext cx="4510013" cy="2810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11</a:t>
            </a:fld>
            <a:endParaRPr lang="de-DE" altLang="en-US"/>
          </a:p>
        </p:txBody>
      </p:sp>
    </p:spTree>
  </p:cSld>
  <p:clrMapOvr>
    <a:masterClrMapping/>
  </p:clrMapOvr>
  <p:transition spd="med">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BOC: introduction</a:t>
            </a:r>
            <a:endParaRPr lang="en-US" dirty="0"/>
          </a:p>
        </p:txBody>
      </p:sp>
      <p:grpSp>
        <p:nvGrpSpPr>
          <p:cNvPr id="7" name="Group 7"/>
          <p:cNvGrpSpPr>
            <a:grpSpLocks/>
          </p:cNvGrpSpPr>
          <p:nvPr/>
        </p:nvGrpSpPr>
        <p:grpSpPr bwMode="auto">
          <a:xfrm>
            <a:off x="587084" y="1340768"/>
            <a:ext cx="2616763" cy="2664296"/>
            <a:chOff x="431" y="618"/>
            <a:chExt cx="1697" cy="1848"/>
          </a:xfrm>
        </p:grpSpPr>
        <p:pic>
          <p:nvPicPr>
            <p:cNvPr id="8" name="Picture 8" descr="BOC_E_field_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 y="618"/>
              <a:ext cx="1697" cy="1848"/>
            </a:xfrm>
            <a:prstGeom prst="rect">
              <a:avLst/>
            </a:prstGeom>
            <a:noFill/>
            <a:extLst>
              <a:ext uri="{909E8E84-426E-40DD-AFC4-6F175D3DCCD1}">
                <a14:hiddenFill xmlns:a14="http://schemas.microsoft.com/office/drawing/2010/main">
                  <a:solidFill>
                    <a:srgbClr val="FFFFFF"/>
                  </a:solidFill>
                </a14:hiddenFill>
              </a:ext>
            </a:extLst>
          </p:spPr>
        </p:pic>
        <p:sp>
          <p:nvSpPr>
            <p:cNvPr id="9" name="Line 9"/>
            <p:cNvSpPr>
              <a:spLocks noChangeShapeType="1"/>
            </p:cNvSpPr>
            <p:nvPr/>
          </p:nvSpPr>
          <p:spPr bwMode="auto">
            <a:xfrm>
              <a:off x="588" y="2270"/>
              <a:ext cx="318" cy="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Line 10"/>
            <p:cNvSpPr>
              <a:spLocks noChangeShapeType="1"/>
            </p:cNvSpPr>
            <p:nvPr/>
          </p:nvSpPr>
          <p:spPr bwMode="auto">
            <a:xfrm>
              <a:off x="1628" y="2277"/>
              <a:ext cx="318" cy="0"/>
            </a:xfrm>
            <a:prstGeom prst="line">
              <a:avLst/>
            </a:prstGeom>
            <a:noFill/>
            <a:ln w="476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11" name="Picture 1111" descr="Figure_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94145" y="1340768"/>
            <a:ext cx="4826327" cy="3888432"/>
          </a:xfrm>
          <a:prstGeom prst="rect">
            <a:avLst/>
          </a:prstGeom>
          <a:noFill/>
          <a:extLst>
            <a:ext uri="{909E8E84-426E-40DD-AFC4-6F175D3DCCD1}">
              <a14:hiddenFill xmlns:a14="http://schemas.microsoft.com/office/drawing/2010/main">
                <a:solidFill>
                  <a:srgbClr val="FFFFFF"/>
                </a:solidFill>
              </a14:hiddenFill>
            </a:ext>
          </a:extLst>
        </p:spPr>
      </p:pic>
      <p:sp>
        <p:nvSpPr>
          <p:cNvPr id="13" name="Text Box 1093"/>
          <p:cNvSpPr txBox="1">
            <a:spLocks noChangeArrowheads="1"/>
          </p:cNvSpPr>
          <p:nvPr/>
        </p:nvSpPr>
        <p:spPr bwMode="auto">
          <a:xfrm>
            <a:off x="179512" y="3822139"/>
            <a:ext cx="3672408"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dirty="0"/>
              <a:t>TM</a:t>
            </a:r>
            <a:r>
              <a:rPr lang="en-US" altLang="en-US" baseline="-25000" dirty="0"/>
              <a:t>18,1,1</a:t>
            </a:r>
            <a:r>
              <a:rPr lang="en-US" altLang="en-US" dirty="0"/>
              <a:t> resonance: snapshot of the magnitude of the electric field </a:t>
            </a:r>
            <a:r>
              <a:rPr lang="en-US" altLang="en-US" dirty="0" smtClean="0"/>
              <a:t>in </a:t>
            </a:r>
            <a:r>
              <a:rPr lang="en-US" altLang="en-US" dirty="0"/>
              <a:t>the middle plane.</a:t>
            </a:r>
          </a:p>
        </p:txBody>
      </p:sp>
      <p:pic>
        <p:nvPicPr>
          <p:cNvPr id="14" name="Picture 1104" descr="Picture 04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83568" y="4468482"/>
            <a:ext cx="2736304" cy="2111572"/>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1093"/>
          <p:cNvSpPr txBox="1">
            <a:spLocks noChangeArrowheads="1"/>
          </p:cNvSpPr>
          <p:nvPr/>
        </p:nvSpPr>
        <p:spPr bwMode="auto">
          <a:xfrm>
            <a:off x="5148065" y="5157192"/>
            <a:ext cx="324035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dirty="0" smtClean="0"/>
              <a:t>Compressed pulsed from 50 MW 3 </a:t>
            </a:r>
            <a:r>
              <a:rPr lang="en-US" altLang="en-US" dirty="0" err="1" smtClean="0">
                <a:latin typeface="Symbol" panose="05050102010706020507" pitchFamily="18" charset="2"/>
              </a:rPr>
              <a:t>m</a:t>
            </a:r>
            <a:r>
              <a:rPr lang="en-US" altLang="en-US" dirty="0" err="1" smtClean="0"/>
              <a:t>s</a:t>
            </a:r>
            <a:endParaRPr lang="en-US" altLang="en-US" dirty="0"/>
          </a:p>
        </p:txBody>
      </p:sp>
      <p:sp>
        <p:nvSpPr>
          <p:cNvPr id="16" name="Text Box 1093"/>
          <p:cNvSpPr txBox="1">
            <a:spLocks noChangeArrowheads="1"/>
          </p:cNvSpPr>
          <p:nvPr/>
        </p:nvSpPr>
        <p:spPr bwMode="auto">
          <a:xfrm>
            <a:off x="107504" y="724009"/>
            <a:ext cx="892899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dirty="0" smtClean="0"/>
              <a:t>The BOC is a Barrel Open Cavity using the TM</a:t>
            </a:r>
            <a:r>
              <a:rPr lang="en-US" altLang="en-US" baseline="-25000" dirty="0" smtClean="0"/>
              <a:t>18,1,1</a:t>
            </a:r>
            <a:r>
              <a:rPr lang="en-US" altLang="en-US" dirty="0" smtClean="0"/>
              <a:t> mode. It is designed to operate at 5712 MHz and with a maximum input power of 50 MW for 3 </a:t>
            </a:r>
            <a:r>
              <a:rPr lang="en-US" altLang="en-US" dirty="0" err="1" smtClean="0">
                <a:latin typeface="Symbol" panose="05050102010706020507" pitchFamily="18" charset="2"/>
              </a:rPr>
              <a:t>m</a:t>
            </a:r>
            <a:r>
              <a:rPr lang="en-US" altLang="en-US" dirty="0" err="1" smtClean="0"/>
              <a:t>s</a:t>
            </a:r>
            <a:r>
              <a:rPr lang="en-US" altLang="en-US" dirty="0" smtClean="0"/>
              <a:t> and 100 Hz. Combined with our structures (330 ns filling time) the energy multiplication factor is 2.13.  </a:t>
            </a:r>
            <a:endParaRPr lang="en-US" altLang="en-US" dirty="0"/>
          </a:p>
        </p:txBody>
      </p:sp>
      <p:sp>
        <p:nvSpPr>
          <p:cNvPr id="2" name="TextBox 1"/>
          <p:cNvSpPr txBox="1"/>
          <p:nvPr/>
        </p:nvSpPr>
        <p:spPr>
          <a:xfrm>
            <a:off x="4932040" y="5517232"/>
            <a:ext cx="4248472" cy="236988"/>
          </a:xfrm>
          <a:prstGeom prst="rect">
            <a:avLst/>
          </a:prstGeom>
          <a:noFill/>
        </p:spPr>
        <p:txBody>
          <a:bodyPr wrap="square" lIns="0" tIns="0" rIns="0" bIns="0" rtlCol="0">
            <a:spAutoFit/>
          </a:bodyPr>
          <a:lstStyle/>
          <a:p>
            <a:pPr>
              <a:lnSpc>
                <a:spcPct val="110000"/>
              </a:lnSpc>
            </a:pPr>
            <a:r>
              <a:rPr lang="en-US" sz="1400" dirty="0" smtClean="0">
                <a:latin typeface="Arial Narrow"/>
                <a:cs typeface="Arial Narrow"/>
              </a:rPr>
              <a:t>5*10</a:t>
            </a:r>
            <a:r>
              <a:rPr lang="en-US" sz="1400" baseline="30000" dirty="0" smtClean="0">
                <a:latin typeface="Arial Narrow"/>
                <a:cs typeface="Arial Narrow"/>
              </a:rPr>
              <a:t>-7</a:t>
            </a:r>
            <a:r>
              <a:rPr lang="en-US" sz="1400" dirty="0" smtClean="0">
                <a:latin typeface="Arial Narrow"/>
                <a:cs typeface="Arial Narrow"/>
              </a:rPr>
              <a:t> BDR at 40 MW 3 </a:t>
            </a:r>
            <a:r>
              <a:rPr lang="en-US" sz="1400" dirty="0" err="1" smtClean="0">
                <a:latin typeface="Symbol" panose="05050102010706020507" pitchFamily="18" charset="2"/>
                <a:cs typeface="Arial Narrow"/>
              </a:rPr>
              <a:t>m</a:t>
            </a:r>
            <a:r>
              <a:rPr lang="en-US" sz="1400" dirty="0" err="1" smtClean="0">
                <a:latin typeface="Arial Narrow"/>
                <a:cs typeface="Arial Narrow"/>
              </a:rPr>
              <a:t>s</a:t>
            </a:r>
            <a:r>
              <a:rPr lang="en-US" sz="1400" dirty="0" smtClean="0">
                <a:latin typeface="Arial Narrow"/>
                <a:cs typeface="Arial Narrow"/>
              </a:rPr>
              <a:t> and 3*10</a:t>
            </a:r>
            <a:r>
              <a:rPr lang="en-US" sz="1400" baseline="30000" dirty="0" smtClean="0">
                <a:latin typeface="Arial Narrow"/>
                <a:cs typeface="Arial Narrow"/>
              </a:rPr>
              <a:t>-8</a:t>
            </a:r>
            <a:r>
              <a:rPr lang="en-US" sz="1400" dirty="0" smtClean="0">
                <a:latin typeface="Arial Narrow"/>
                <a:cs typeface="Arial Narrow"/>
              </a:rPr>
              <a:t> at 35 MW 3 </a:t>
            </a:r>
            <a:r>
              <a:rPr lang="en-US" sz="1400" dirty="0" err="1" smtClean="0">
                <a:latin typeface="Symbol" panose="05050102010706020507" pitchFamily="18" charset="2"/>
                <a:cs typeface="Arial Narrow"/>
              </a:rPr>
              <a:t>m</a:t>
            </a:r>
            <a:r>
              <a:rPr lang="en-US" sz="1400" dirty="0" err="1" smtClean="0">
                <a:latin typeface="Arial Narrow"/>
                <a:cs typeface="Arial Narrow"/>
              </a:rPr>
              <a:t>s</a:t>
            </a:r>
            <a:endParaRPr lang="en-US" sz="1400" dirty="0">
              <a:latin typeface="Arial Narrow"/>
              <a:cs typeface="Arial Narrow"/>
            </a:endParaRPr>
          </a:p>
        </p:txBody>
      </p:sp>
      <p:sp>
        <p:nvSpPr>
          <p:cNvPr id="12" name="TextBox 11">
            <a:hlinkClick r:id="rId6"/>
          </p:cNvPr>
          <p:cNvSpPr txBox="1"/>
          <p:nvPr/>
        </p:nvSpPr>
        <p:spPr>
          <a:xfrm>
            <a:off x="3635896" y="5877272"/>
            <a:ext cx="5400600" cy="738664"/>
          </a:xfrm>
          <a:prstGeom prst="rect">
            <a:avLst/>
          </a:prstGeom>
          <a:noFill/>
        </p:spPr>
        <p:txBody>
          <a:bodyPr wrap="square" lIns="0" tIns="0" rIns="0" bIns="0" rtlCol="0">
            <a:spAutoFit/>
          </a:bodyPr>
          <a:lstStyle/>
          <a:p>
            <a:r>
              <a:rPr lang="en-US" i="1" dirty="0">
                <a:solidFill>
                  <a:srgbClr val="FF0000"/>
                </a:solidFill>
              </a:rPr>
              <a:t>R. Zennaro et al., C-band RF pulse compressor for </a:t>
            </a:r>
            <a:r>
              <a:rPr lang="en-US" i="1" dirty="0" err="1">
                <a:solidFill>
                  <a:srgbClr val="FF0000"/>
                </a:solidFill>
              </a:rPr>
              <a:t>SwissFEL</a:t>
            </a:r>
            <a:r>
              <a:rPr lang="en-US" i="1" dirty="0">
                <a:solidFill>
                  <a:srgbClr val="FF0000"/>
                </a:solidFill>
              </a:rPr>
              <a:t>,</a:t>
            </a:r>
          </a:p>
          <a:p>
            <a:r>
              <a:rPr lang="en-US" i="1" dirty="0">
                <a:solidFill>
                  <a:srgbClr val="FF0000"/>
                </a:solidFill>
              </a:rPr>
              <a:t>IPAC 2013 Conference, Shanghai, China, </a:t>
            </a:r>
            <a:r>
              <a:rPr lang="en-US" i="1" dirty="0" smtClean="0">
                <a:solidFill>
                  <a:srgbClr val="FF0000"/>
                </a:solidFill>
              </a:rPr>
              <a:t>2013. </a:t>
            </a:r>
            <a:r>
              <a:rPr lang="en-US" dirty="0" smtClean="0">
                <a:solidFill>
                  <a:srgbClr val="92D050"/>
                </a:solidFill>
                <a:latin typeface="Arial Narrow"/>
                <a:cs typeface="Arial Narrow"/>
              </a:rPr>
              <a:t>https</a:t>
            </a:r>
            <a:r>
              <a:rPr lang="en-US" dirty="0">
                <a:solidFill>
                  <a:srgbClr val="92D050"/>
                </a:solidFill>
                <a:latin typeface="Arial Narrow"/>
                <a:cs typeface="Arial Narrow"/>
              </a:rPr>
              <a:t>://</a:t>
            </a:r>
            <a:r>
              <a:rPr lang="en-US" dirty="0" smtClean="0">
                <a:solidFill>
                  <a:srgbClr val="92D050"/>
                </a:solidFill>
                <a:latin typeface="Arial Narrow"/>
                <a:cs typeface="Arial Narrow"/>
              </a:rPr>
              <a:t>accelconf.web.cern.ch/accelconf/IPAC2013/papers/wepfi059.pdf</a:t>
            </a:r>
          </a:p>
        </p:txBody>
      </p:sp>
      <p:sp>
        <p:nvSpPr>
          <p:cNvPr id="6" name="Slide Number Placeholder 5"/>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12</a:t>
            </a:fld>
            <a:endParaRPr lang="de-DE" altLang="en-US"/>
          </a:p>
        </p:txBody>
      </p:sp>
    </p:spTree>
    <p:extLst>
      <p:ext uri="{BB962C8B-B14F-4D97-AF65-F5344CB8AC3E}">
        <p14:creationId xmlns:p14="http://schemas.microsoft.com/office/powerpoint/2010/main" val="1247890846"/>
      </p:ext>
    </p:extLst>
  </p:cSld>
  <p:clrMapOvr>
    <a:masterClrMapping/>
  </p:clrMapOvr>
  <p:transition spd="med">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BOC production</a:t>
            </a:r>
            <a:endParaRPr lang="en-US" dirty="0"/>
          </a:p>
        </p:txBody>
      </p:sp>
      <p:pic>
        <p:nvPicPr>
          <p:cNvPr id="2051" name="Picture 3" descr="C:\BOC_foto_produzione\Zennaro\selection\0-50023.23024 - Mittelring innen - Best.Nr. 5200021380-VA105396 - 2013-01-30_15-18-1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504" y="728700"/>
            <a:ext cx="2448272" cy="183620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BOC_foto_produzione\Zennaro\selection\0-50023.23024 - Mittelring innen - Best.Nr. 5200021380-VA105396 - 2013-02-04_10-33-15.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674952" y="728700"/>
            <a:ext cx="2401104" cy="180082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BOC_foto_produzione\Zennaro\selection\IMG_3015.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5991"/>
          <a:stretch/>
        </p:blipFill>
        <p:spPr bwMode="auto">
          <a:xfrm>
            <a:off x="95103" y="2636912"/>
            <a:ext cx="1524569" cy="2069066"/>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C:\BOC_foto_produzione\Zennaro\selection\IMG_20150226_094937848.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509594" y="2609461"/>
            <a:ext cx="1566462" cy="209339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S:\Zennaro\BOC 2016\DSCN1315.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t="1" b="4167"/>
          <a:stretch/>
        </p:blipFill>
        <p:spPr bwMode="auto">
          <a:xfrm>
            <a:off x="1763688" y="2609461"/>
            <a:ext cx="1584176" cy="2096517"/>
          </a:xfrm>
          <a:prstGeom prst="rect">
            <a:avLst/>
          </a:prstGeom>
          <a:noFill/>
          <a:extLst>
            <a:ext uri="{909E8E84-426E-40DD-AFC4-6F175D3DCCD1}">
              <a14:hiddenFill xmlns:a14="http://schemas.microsoft.com/office/drawing/2010/main">
                <a:solidFill>
                  <a:srgbClr val="FFFFFF"/>
                </a:solidFill>
              </a14:hiddenFill>
            </a:ext>
          </a:extLst>
        </p:spPr>
      </p:pic>
      <p:pic>
        <p:nvPicPr>
          <p:cNvPr id="2061" name="Picture 13" descr="S:\Zennaro\BOC 2016\DSCN0433.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876256" y="2600727"/>
            <a:ext cx="2160239" cy="162036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C:\BOC_foto_produzione\Zennaro\selection\027_3.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t="27710" b="25603"/>
          <a:stretch/>
        </p:blipFill>
        <p:spPr bwMode="auto">
          <a:xfrm>
            <a:off x="6876256" y="760859"/>
            <a:ext cx="2088232" cy="180404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BOC_foto_produzione\Zennaro\selection\20141212_081729.jpg"/>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876256" y="4293096"/>
            <a:ext cx="2160238" cy="1702775"/>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4" descr="C:\BOC_foto_produzione\Zennaro\selection\CIMG8872[1].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107504" y="4797152"/>
            <a:ext cx="2611737" cy="1734193"/>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5" descr="S:\Zennaro\IMG_20151111_143919334_HDR.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915816" y="4797152"/>
            <a:ext cx="2160240" cy="1213468"/>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p:cNvSpPr/>
          <p:nvPr/>
        </p:nvSpPr>
        <p:spPr bwMode="auto">
          <a:xfrm>
            <a:off x="6804248" y="728700"/>
            <a:ext cx="2304256" cy="586865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7" name="Rectangle 46"/>
          <p:cNvSpPr/>
          <p:nvPr/>
        </p:nvSpPr>
        <p:spPr bwMode="auto">
          <a:xfrm>
            <a:off x="35496" y="721025"/>
            <a:ext cx="5148064" cy="5868652"/>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063" name="TextBox 2062"/>
          <p:cNvSpPr txBox="1"/>
          <p:nvPr/>
        </p:nvSpPr>
        <p:spPr>
          <a:xfrm>
            <a:off x="251520" y="858198"/>
            <a:ext cx="216024" cy="338554"/>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1</a:t>
            </a:r>
            <a:endParaRPr lang="en-US" sz="2000" b="1" dirty="0">
              <a:solidFill>
                <a:srgbClr val="FFFF00"/>
              </a:solidFill>
              <a:latin typeface="Arial Narrow"/>
              <a:cs typeface="Arial Narrow"/>
            </a:endParaRPr>
          </a:p>
        </p:txBody>
      </p:sp>
      <p:sp>
        <p:nvSpPr>
          <p:cNvPr id="49" name="TextBox 48"/>
          <p:cNvSpPr txBox="1"/>
          <p:nvPr/>
        </p:nvSpPr>
        <p:spPr>
          <a:xfrm>
            <a:off x="2807804" y="858198"/>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2</a:t>
            </a:r>
            <a:endParaRPr lang="en-US" sz="2000" b="1" dirty="0">
              <a:solidFill>
                <a:srgbClr val="FFFF00"/>
              </a:solidFill>
              <a:latin typeface="Arial Narrow"/>
              <a:cs typeface="Arial Narrow"/>
            </a:endParaRPr>
          </a:p>
        </p:txBody>
      </p:sp>
      <p:sp>
        <p:nvSpPr>
          <p:cNvPr id="50" name="TextBox 49"/>
          <p:cNvSpPr txBox="1"/>
          <p:nvPr/>
        </p:nvSpPr>
        <p:spPr>
          <a:xfrm>
            <a:off x="191128" y="2780928"/>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3</a:t>
            </a:r>
            <a:endParaRPr lang="en-US" sz="2000" b="1" dirty="0">
              <a:solidFill>
                <a:srgbClr val="FFFF00"/>
              </a:solidFill>
              <a:latin typeface="Arial Narrow"/>
              <a:cs typeface="Arial Narrow"/>
            </a:endParaRPr>
          </a:p>
        </p:txBody>
      </p:sp>
      <p:sp>
        <p:nvSpPr>
          <p:cNvPr id="51" name="TextBox 50"/>
          <p:cNvSpPr txBox="1"/>
          <p:nvPr/>
        </p:nvSpPr>
        <p:spPr>
          <a:xfrm>
            <a:off x="1835696" y="2785298"/>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4</a:t>
            </a:r>
            <a:endParaRPr lang="en-US" sz="2000" b="1" dirty="0">
              <a:solidFill>
                <a:srgbClr val="FFFF00"/>
              </a:solidFill>
              <a:latin typeface="Arial Narrow"/>
              <a:cs typeface="Arial Narrow"/>
            </a:endParaRPr>
          </a:p>
        </p:txBody>
      </p:sp>
      <p:sp>
        <p:nvSpPr>
          <p:cNvPr id="52" name="TextBox 51"/>
          <p:cNvSpPr txBox="1"/>
          <p:nvPr/>
        </p:nvSpPr>
        <p:spPr>
          <a:xfrm>
            <a:off x="3563888" y="2780928"/>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5</a:t>
            </a:r>
            <a:endParaRPr lang="en-US" sz="2000" b="1" dirty="0">
              <a:solidFill>
                <a:srgbClr val="FFFF00"/>
              </a:solidFill>
              <a:latin typeface="Arial Narrow"/>
              <a:cs typeface="Arial Narrow"/>
            </a:endParaRPr>
          </a:p>
        </p:txBody>
      </p:sp>
      <p:sp>
        <p:nvSpPr>
          <p:cNvPr id="53" name="TextBox 52"/>
          <p:cNvSpPr txBox="1"/>
          <p:nvPr/>
        </p:nvSpPr>
        <p:spPr>
          <a:xfrm>
            <a:off x="166510" y="4869160"/>
            <a:ext cx="301033" cy="338554"/>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6a</a:t>
            </a:r>
            <a:endParaRPr lang="en-US" sz="2000" b="1" dirty="0">
              <a:solidFill>
                <a:srgbClr val="FFFF00"/>
              </a:solidFill>
              <a:latin typeface="Arial Narrow"/>
              <a:cs typeface="Arial Narrow"/>
            </a:endParaRPr>
          </a:p>
        </p:txBody>
      </p:sp>
      <p:sp>
        <p:nvSpPr>
          <p:cNvPr id="54" name="TextBox 53"/>
          <p:cNvSpPr txBox="1"/>
          <p:nvPr/>
        </p:nvSpPr>
        <p:spPr>
          <a:xfrm>
            <a:off x="2938818" y="4869160"/>
            <a:ext cx="337037" cy="338554"/>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6b</a:t>
            </a:r>
            <a:endParaRPr lang="en-US" sz="2000" b="1" dirty="0">
              <a:solidFill>
                <a:srgbClr val="FFFF00"/>
              </a:solidFill>
              <a:latin typeface="Arial Narrow"/>
              <a:cs typeface="Arial Narrow"/>
            </a:endParaRPr>
          </a:p>
        </p:txBody>
      </p:sp>
      <p:sp>
        <p:nvSpPr>
          <p:cNvPr id="55" name="TextBox 54"/>
          <p:cNvSpPr txBox="1"/>
          <p:nvPr/>
        </p:nvSpPr>
        <p:spPr>
          <a:xfrm>
            <a:off x="6948264" y="4389074"/>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3</a:t>
            </a:r>
            <a:endParaRPr lang="en-US" sz="2000" b="1" dirty="0">
              <a:solidFill>
                <a:srgbClr val="FFFF00"/>
              </a:solidFill>
              <a:latin typeface="Arial Narrow"/>
              <a:cs typeface="Arial Narrow"/>
            </a:endParaRPr>
          </a:p>
        </p:txBody>
      </p:sp>
      <p:sp>
        <p:nvSpPr>
          <p:cNvPr id="56" name="TextBox 55"/>
          <p:cNvSpPr txBox="1"/>
          <p:nvPr/>
        </p:nvSpPr>
        <p:spPr>
          <a:xfrm>
            <a:off x="6948264" y="839897"/>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1</a:t>
            </a:r>
            <a:endParaRPr lang="en-US" sz="2000" b="1" dirty="0">
              <a:solidFill>
                <a:srgbClr val="FFFF00"/>
              </a:solidFill>
              <a:latin typeface="Arial Narrow"/>
              <a:cs typeface="Arial Narrow"/>
            </a:endParaRPr>
          </a:p>
        </p:txBody>
      </p:sp>
      <p:sp>
        <p:nvSpPr>
          <p:cNvPr id="57" name="TextBox 56"/>
          <p:cNvSpPr txBox="1"/>
          <p:nvPr/>
        </p:nvSpPr>
        <p:spPr>
          <a:xfrm>
            <a:off x="6925925" y="2708920"/>
            <a:ext cx="216024" cy="310598"/>
          </a:xfrm>
          <a:prstGeom prst="rect">
            <a:avLst/>
          </a:prstGeom>
          <a:noFill/>
        </p:spPr>
        <p:txBody>
          <a:bodyPr wrap="square" lIns="0" tIns="0" rIns="0" bIns="0" rtlCol="0">
            <a:spAutoFit/>
          </a:bodyPr>
          <a:lstStyle/>
          <a:p>
            <a:pPr>
              <a:lnSpc>
                <a:spcPct val="110000"/>
              </a:lnSpc>
            </a:pPr>
            <a:r>
              <a:rPr lang="en-US" sz="2000" b="1" dirty="0" smtClean="0">
                <a:solidFill>
                  <a:srgbClr val="FFFF00"/>
                </a:solidFill>
                <a:latin typeface="Arial Narrow"/>
                <a:cs typeface="Arial Narrow"/>
              </a:rPr>
              <a:t>2</a:t>
            </a:r>
            <a:endParaRPr lang="en-US" sz="2000" b="1" dirty="0">
              <a:solidFill>
                <a:srgbClr val="FFFF00"/>
              </a:solidFill>
              <a:latin typeface="Arial Narrow"/>
              <a:cs typeface="Arial Narrow"/>
            </a:endParaRPr>
          </a:p>
        </p:txBody>
      </p:sp>
      <p:sp>
        <p:nvSpPr>
          <p:cNvPr id="2064" name="TextBox 2063"/>
          <p:cNvSpPr txBox="1"/>
          <p:nvPr/>
        </p:nvSpPr>
        <p:spPr>
          <a:xfrm>
            <a:off x="2915816" y="6165304"/>
            <a:ext cx="2160240" cy="338554"/>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Central body</a:t>
            </a:r>
            <a:endParaRPr lang="en-US" sz="2000" b="1" dirty="0">
              <a:latin typeface="Arial Narrow"/>
              <a:cs typeface="Arial Narrow"/>
            </a:endParaRPr>
          </a:p>
        </p:txBody>
      </p:sp>
      <p:sp>
        <p:nvSpPr>
          <p:cNvPr id="59" name="TextBox 58"/>
          <p:cNvSpPr txBox="1"/>
          <p:nvPr/>
        </p:nvSpPr>
        <p:spPr>
          <a:xfrm>
            <a:off x="7362741" y="6148097"/>
            <a:ext cx="1187267" cy="338554"/>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Coupler</a:t>
            </a:r>
            <a:endParaRPr lang="en-US" sz="2000" b="1" dirty="0">
              <a:latin typeface="Arial Narrow"/>
              <a:cs typeface="Arial Narrow"/>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13</a:t>
            </a:fld>
            <a:endParaRPr lang="de-DE" altLang="en-US"/>
          </a:p>
        </p:txBody>
      </p:sp>
    </p:spTree>
    <p:extLst>
      <p:ext uri="{BB962C8B-B14F-4D97-AF65-F5344CB8AC3E}">
        <p14:creationId xmlns:p14="http://schemas.microsoft.com/office/powerpoint/2010/main" val="2074397257"/>
      </p:ext>
    </p:extLst>
  </p:cSld>
  <p:clrMapOvr>
    <a:masterClrMapping/>
  </p:clrMapOvr>
  <p:transition spd="med">
    <p:blind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BOC production</a:t>
            </a:r>
            <a:endParaRPr lang="en-US" dirty="0"/>
          </a:p>
        </p:txBody>
      </p:sp>
      <p:pic>
        <p:nvPicPr>
          <p:cNvPr id="3074" name="Picture 2" descr="S:\Zennaro\BOC 2016\DSCN2252.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52637" y="2540139"/>
            <a:ext cx="2943499" cy="220787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BOC_foto_produzione\Zennaro\selection\20141212_08172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81565" y="4637042"/>
            <a:ext cx="2030195" cy="16002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BOC_foto_produzione\Zennaro\selection\CIMG8872[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5170" y="794806"/>
            <a:ext cx="2456957" cy="163141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25613" t="27336" r="12161" b="7122"/>
          <a:stretch/>
        </p:blipFill>
        <p:spPr bwMode="auto">
          <a:xfrm>
            <a:off x="323530" y="2852936"/>
            <a:ext cx="2088230" cy="1445466"/>
          </a:xfrm>
          <a:prstGeom prst="rect">
            <a:avLst/>
          </a:prstGeom>
          <a:noFill/>
          <a:ln w="25400">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077" name="Picture 5" descr="G:\8453_Riccardo\BOC\immagini_BOC_prototype_clean_room\IMG_0331.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012958" y="2420888"/>
            <a:ext cx="3023538" cy="263340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bwMode="auto">
          <a:xfrm>
            <a:off x="72008" y="764704"/>
            <a:ext cx="2699792" cy="5832648"/>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2" name="TextBox 11"/>
          <p:cNvSpPr txBox="1"/>
          <p:nvPr/>
        </p:nvSpPr>
        <p:spPr>
          <a:xfrm>
            <a:off x="2123728" y="2348880"/>
            <a:ext cx="360040" cy="473976"/>
          </a:xfrm>
          <a:prstGeom prst="rect">
            <a:avLst/>
          </a:prstGeom>
          <a:noFill/>
        </p:spPr>
        <p:txBody>
          <a:bodyPr wrap="square" lIns="0" tIns="0" rIns="0" bIns="0" rtlCol="0">
            <a:spAutoFit/>
          </a:bodyPr>
          <a:lstStyle/>
          <a:p>
            <a:pPr>
              <a:lnSpc>
                <a:spcPct val="110000"/>
              </a:lnSpc>
            </a:pPr>
            <a:r>
              <a:rPr lang="en-US" sz="2800" b="1" dirty="0" smtClean="0">
                <a:latin typeface="Arial Narrow"/>
                <a:cs typeface="Arial Narrow"/>
              </a:rPr>
              <a:t>+</a:t>
            </a:r>
            <a:endParaRPr lang="en-US" sz="2800" b="1" dirty="0">
              <a:latin typeface="Arial Narrow"/>
              <a:cs typeface="Arial Narrow"/>
            </a:endParaRPr>
          </a:p>
        </p:txBody>
      </p:sp>
      <p:sp>
        <p:nvSpPr>
          <p:cNvPr id="18" name="TextBox 17"/>
          <p:cNvSpPr txBox="1"/>
          <p:nvPr/>
        </p:nvSpPr>
        <p:spPr>
          <a:xfrm>
            <a:off x="2123728" y="4221088"/>
            <a:ext cx="360040" cy="473976"/>
          </a:xfrm>
          <a:prstGeom prst="rect">
            <a:avLst/>
          </a:prstGeom>
          <a:noFill/>
        </p:spPr>
        <p:txBody>
          <a:bodyPr wrap="square" lIns="0" tIns="0" rIns="0" bIns="0" rtlCol="0">
            <a:spAutoFit/>
          </a:bodyPr>
          <a:lstStyle/>
          <a:p>
            <a:pPr>
              <a:lnSpc>
                <a:spcPct val="110000"/>
              </a:lnSpc>
            </a:pPr>
            <a:r>
              <a:rPr lang="en-US" sz="2800" b="1" dirty="0" smtClean="0">
                <a:latin typeface="Arial Narrow"/>
                <a:cs typeface="Arial Narrow"/>
              </a:rPr>
              <a:t>+</a:t>
            </a:r>
            <a:endParaRPr lang="en-US" sz="2800" b="1" dirty="0">
              <a:latin typeface="Arial Narrow"/>
              <a:cs typeface="Arial Narrow"/>
            </a:endParaRPr>
          </a:p>
        </p:txBody>
      </p:sp>
      <p:sp>
        <p:nvSpPr>
          <p:cNvPr id="19" name="TextBox 18"/>
          <p:cNvSpPr txBox="1"/>
          <p:nvPr/>
        </p:nvSpPr>
        <p:spPr>
          <a:xfrm>
            <a:off x="182601" y="2420888"/>
            <a:ext cx="1725103" cy="338554"/>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Central body</a:t>
            </a:r>
            <a:endParaRPr lang="en-US" sz="2000" b="1" dirty="0">
              <a:latin typeface="Arial Narrow"/>
              <a:cs typeface="Arial Narrow"/>
            </a:endParaRPr>
          </a:p>
        </p:txBody>
      </p:sp>
      <p:sp>
        <p:nvSpPr>
          <p:cNvPr id="20" name="TextBox 19"/>
          <p:cNvSpPr txBox="1"/>
          <p:nvPr/>
        </p:nvSpPr>
        <p:spPr>
          <a:xfrm>
            <a:off x="179512" y="4293096"/>
            <a:ext cx="1368152" cy="338554"/>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External ring</a:t>
            </a:r>
            <a:endParaRPr lang="en-US" sz="2000" b="1" dirty="0">
              <a:latin typeface="Arial Narrow"/>
              <a:cs typeface="Arial Narrow"/>
            </a:endParaRPr>
          </a:p>
        </p:txBody>
      </p:sp>
      <p:sp>
        <p:nvSpPr>
          <p:cNvPr id="21" name="TextBox 20"/>
          <p:cNvSpPr txBox="1"/>
          <p:nvPr/>
        </p:nvSpPr>
        <p:spPr>
          <a:xfrm>
            <a:off x="251520" y="6214746"/>
            <a:ext cx="2160240" cy="310598"/>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Coupler</a:t>
            </a:r>
            <a:endParaRPr lang="en-US" sz="2000" b="1" dirty="0">
              <a:latin typeface="Arial Narrow"/>
              <a:cs typeface="Arial Narrow"/>
            </a:endParaRPr>
          </a:p>
        </p:txBody>
      </p:sp>
      <p:sp>
        <p:nvSpPr>
          <p:cNvPr id="22" name="TextBox 21"/>
          <p:cNvSpPr txBox="1"/>
          <p:nvPr/>
        </p:nvSpPr>
        <p:spPr>
          <a:xfrm>
            <a:off x="3059832" y="4898993"/>
            <a:ext cx="2160240" cy="310598"/>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Second brazing</a:t>
            </a:r>
            <a:endParaRPr lang="en-US" sz="2000" b="1" dirty="0">
              <a:latin typeface="Arial Narrow"/>
              <a:cs typeface="Arial Narrow"/>
            </a:endParaRPr>
          </a:p>
        </p:txBody>
      </p:sp>
      <p:sp>
        <p:nvSpPr>
          <p:cNvPr id="23" name="TextBox 22"/>
          <p:cNvSpPr txBox="1"/>
          <p:nvPr/>
        </p:nvSpPr>
        <p:spPr>
          <a:xfrm>
            <a:off x="6156176" y="5157192"/>
            <a:ext cx="2880320" cy="338554"/>
          </a:xfrm>
          <a:prstGeom prst="rect">
            <a:avLst/>
          </a:prstGeom>
          <a:noFill/>
        </p:spPr>
        <p:txBody>
          <a:bodyPr wrap="square" lIns="0" tIns="0" rIns="0" bIns="0" rtlCol="0">
            <a:spAutoFit/>
          </a:bodyPr>
          <a:lstStyle/>
          <a:p>
            <a:pPr>
              <a:lnSpc>
                <a:spcPct val="110000"/>
              </a:lnSpc>
            </a:pPr>
            <a:r>
              <a:rPr lang="en-US" sz="2000" b="1" dirty="0" smtClean="0">
                <a:latin typeface="Arial Narrow"/>
                <a:cs typeface="Arial Narrow"/>
              </a:rPr>
              <a:t>Final vacuum and RF tests</a:t>
            </a:r>
            <a:endParaRPr lang="en-US" sz="2000" b="1" dirty="0">
              <a:latin typeface="Arial Narrow"/>
              <a:cs typeface="Arial Narrow"/>
            </a:endParaRPr>
          </a:p>
        </p:txBody>
      </p:sp>
      <p:sp>
        <p:nvSpPr>
          <p:cNvPr id="13" name="Right Arrow 12"/>
          <p:cNvSpPr/>
          <p:nvPr/>
        </p:nvSpPr>
        <p:spPr bwMode="auto">
          <a:xfrm>
            <a:off x="2555776" y="3356992"/>
            <a:ext cx="576064" cy="50405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5" name="Right Arrow 24"/>
          <p:cNvSpPr/>
          <p:nvPr/>
        </p:nvSpPr>
        <p:spPr bwMode="auto">
          <a:xfrm>
            <a:off x="5652120" y="3356992"/>
            <a:ext cx="576064" cy="504056"/>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14</a:t>
            </a:fld>
            <a:endParaRPr lang="de-DE" altLang="en-US"/>
          </a:p>
        </p:txBody>
      </p:sp>
    </p:spTree>
    <p:extLst>
      <p:ext uri="{BB962C8B-B14F-4D97-AF65-F5344CB8AC3E}">
        <p14:creationId xmlns:p14="http://schemas.microsoft.com/office/powerpoint/2010/main" val="2654446864"/>
      </p:ext>
    </p:extLst>
  </p:cSld>
  <p:clrMapOvr>
    <a:masterClrMapping/>
  </p:clrMapOvr>
  <p:transition spd="med">
    <p:blind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BOC production</a:t>
            </a:r>
          </a:p>
        </p:txBody>
      </p:sp>
      <p:sp>
        <p:nvSpPr>
          <p:cNvPr id="7179" name="TextBox 12"/>
          <p:cNvSpPr txBox="1">
            <a:spLocks noChangeArrowheads="1"/>
          </p:cNvSpPr>
          <p:nvPr/>
        </p:nvSpPr>
        <p:spPr bwMode="auto">
          <a:xfrm>
            <a:off x="3995936" y="4140432"/>
            <a:ext cx="4248472" cy="58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lnSpc>
                <a:spcPct val="110000"/>
              </a:lnSpc>
            </a:pPr>
            <a:r>
              <a:rPr lang="en-US" altLang="en-US" sz="1800" dirty="0"/>
              <a:t>We have completed the production of </a:t>
            </a:r>
            <a:r>
              <a:rPr lang="en-US" altLang="en-US" sz="1800" dirty="0" smtClean="0"/>
              <a:t>24 </a:t>
            </a:r>
            <a:r>
              <a:rPr lang="en-US" altLang="en-US" sz="1800" dirty="0"/>
              <a:t>BOC, one from VDL (prototype) and </a:t>
            </a:r>
            <a:r>
              <a:rPr lang="en-US" altLang="en-US" sz="1800" dirty="0" smtClean="0"/>
              <a:t>23 </a:t>
            </a:r>
            <a:r>
              <a:rPr lang="en-US" altLang="en-US" sz="1800" dirty="0"/>
              <a:t>by PSI</a:t>
            </a:r>
            <a:r>
              <a:rPr lang="en-US" altLang="en-US" sz="1800" dirty="0" smtClean="0"/>
              <a:t>.</a:t>
            </a:r>
            <a:endParaRPr lang="en-US" altLang="en-US" sz="1800" dirty="0"/>
          </a:p>
        </p:txBody>
      </p:sp>
      <p:pic>
        <p:nvPicPr>
          <p:cNvPr id="7180" name="Picture 4" descr="Picture 00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2762" y="836713"/>
            <a:ext cx="2669714" cy="2016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188640" y="3444231"/>
            <a:ext cx="3521275" cy="26409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5856" y="764704"/>
            <a:ext cx="5634170" cy="2961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2"/>
          <p:cNvSpPr txBox="1">
            <a:spLocks noChangeArrowheads="1"/>
          </p:cNvSpPr>
          <p:nvPr/>
        </p:nvSpPr>
        <p:spPr bwMode="auto">
          <a:xfrm>
            <a:off x="3851920" y="5157192"/>
            <a:ext cx="5184576"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just">
              <a:lnSpc>
                <a:spcPct val="110000"/>
              </a:lnSpc>
            </a:pPr>
            <a:r>
              <a:rPr lang="en-US" altLang="en-US" sz="1800" dirty="0" smtClean="0"/>
              <a:t>Things not always go </a:t>
            </a:r>
            <a:r>
              <a:rPr lang="en-US" altLang="en-US" sz="1800" dirty="0"/>
              <a:t>a</a:t>
            </a:r>
            <a:r>
              <a:rPr lang="en-US" altLang="en-US" sz="1800" dirty="0" smtClean="0"/>
              <a:t>s they should (this BOC was brazed anyway and it was on frequency).</a:t>
            </a:r>
            <a:endParaRPr lang="en-US" altLang="en-US" sz="1800" dirty="0"/>
          </a:p>
        </p:txBody>
      </p:sp>
      <p:sp>
        <p:nvSpPr>
          <p:cNvPr id="2" name="Isosceles Triangle 1"/>
          <p:cNvSpPr/>
          <p:nvPr/>
        </p:nvSpPr>
        <p:spPr bwMode="auto">
          <a:xfrm>
            <a:off x="5904148" y="3789040"/>
            <a:ext cx="324036"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3" name="Isosceles Triangle 12"/>
          <p:cNvSpPr/>
          <p:nvPr/>
        </p:nvSpPr>
        <p:spPr bwMode="auto">
          <a:xfrm rot="16200000">
            <a:off x="3113838" y="5157192"/>
            <a:ext cx="324036" cy="288032"/>
          </a:xfrm>
          <a:prstGeom prst="triangl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15</a:t>
            </a:fld>
            <a:endParaRPr lang="de-DE" altLang="en-US"/>
          </a:p>
        </p:txBody>
      </p:sp>
    </p:spTree>
  </p:cSld>
  <p:clrMapOvr>
    <a:masterClrMapping/>
  </p:clrMapOvr>
  <p:transition spd="med">
    <p:blinds/>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BOC production</a:t>
            </a:r>
          </a:p>
        </p:txBody>
      </p:sp>
      <p:sp>
        <p:nvSpPr>
          <p:cNvPr id="11" name="TextBox 10"/>
          <p:cNvSpPr txBox="1"/>
          <p:nvPr/>
        </p:nvSpPr>
        <p:spPr>
          <a:xfrm>
            <a:off x="96839" y="781050"/>
            <a:ext cx="4331144" cy="3859518"/>
          </a:xfrm>
          <a:prstGeom prst="rect">
            <a:avLst/>
          </a:prstGeom>
          <a:noFill/>
        </p:spPr>
        <p:txBody>
          <a:bodyPr wrap="square" lIns="0" tIns="0" rIns="0" bIns="0">
            <a:spAutoFit/>
          </a:bodyPr>
          <a:lstStyle/>
          <a:p>
            <a:pPr>
              <a:lnSpc>
                <a:spcPct val="110000"/>
              </a:lnSpc>
              <a:defRPr/>
            </a:pPr>
            <a:r>
              <a:rPr lang="en-US" sz="1400" b="1" dirty="0">
                <a:solidFill>
                  <a:srgbClr val="FF0000"/>
                </a:solidFill>
                <a:latin typeface="Arial Narrow"/>
                <a:cs typeface="Arial Narrow"/>
              </a:rPr>
              <a:t>New design: </a:t>
            </a:r>
            <a:r>
              <a:rPr lang="en-US" sz="1400" dirty="0">
                <a:latin typeface="Arial Narrow"/>
                <a:cs typeface="Arial Narrow"/>
              </a:rPr>
              <a:t>the number of tuning steps has been gradually reduced from 4 to 0.</a:t>
            </a:r>
          </a:p>
          <a:p>
            <a:pPr>
              <a:lnSpc>
                <a:spcPct val="110000"/>
              </a:lnSpc>
              <a:defRPr/>
            </a:pPr>
            <a:r>
              <a:rPr lang="en-US" sz="1400" dirty="0">
                <a:latin typeface="Arial Narrow"/>
                <a:cs typeface="Arial Narrow"/>
              </a:rPr>
              <a:t>Starting from BOC 4 the two tuning ring have completely removed requiring a small adjustment of the RF design.</a:t>
            </a:r>
          </a:p>
          <a:p>
            <a:pPr>
              <a:lnSpc>
                <a:spcPct val="110000"/>
              </a:lnSpc>
              <a:defRPr/>
            </a:pPr>
            <a:r>
              <a:rPr lang="en-US" sz="1400" dirty="0">
                <a:solidFill>
                  <a:srgbClr val="00B050"/>
                </a:solidFill>
                <a:latin typeface="Arial Narrow"/>
                <a:cs typeface="Arial Narrow"/>
              </a:rPr>
              <a:t>Advantages:</a:t>
            </a:r>
          </a:p>
          <a:p>
            <a:pPr marL="342900" indent="-342900">
              <a:lnSpc>
                <a:spcPct val="110000"/>
              </a:lnSpc>
              <a:buFontTx/>
              <a:buAutoNum type="arabicParenR"/>
              <a:defRPr/>
            </a:pPr>
            <a:r>
              <a:rPr lang="en-US" sz="1400" dirty="0">
                <a:latin typeface="Arial Narrow"/>
                <a:cs typeface="Arial Narrow"/>
              </a:rPr>
              <a:t>By removing completely the tuning rings we do not need anymore the machining of the rings, the final washing of the BOC and a baking cycle in the vacuum oven. Around 1 week /BOC time saving. </a:t>
            </a:r>
          </a:p>
          <a:p>
            <a:pPr marL="342900" indent="-342900">
              <a:lnSpc>
                <a:spcPct val="110000"/>
              </a:lnSpc>
              <a:buFontTx/>
              <a:buAutoNum type="arabicParenR"/>
              <a:defRPr/>
            </a:pPr>
            <a:r>
              <a:rPr lang="en-US" sz="1400" dirty="0">
                <a:latin typeface="Arial Narrow"/>
                <a:cs typeface="Arial Narrow"/>
              </a:rPr>
              <a:t>We expect to have better high power performance (cleaner surface) and reduction of the field enhancement (no rings and much better control of the surface quality)</a:t>
            </a:r>
          </a:p>
          <a:p>
            <a:pPr>
              <a:lnSpc>
                <a:spcPct val="110000"/>
              </a:lnSpc>
              <a:defRPr/>
            </a:pPr>
            <a:r>
              <a:rPr lang="en-US" sz="1400" dirty="0">
                <a:solidFill>
                  <a:srgbClr val="FF0000"/>
                </a:solidFill>
                <a:latin typeface="Arial Narrow"/>
                <a:cs typeface="Arial Narrow"/>
              </a:rPr>
              <a:t>Disadvantages:</a:t>
            </a:r>
          </a:p>
          <a:p>
            <a:pPr marL="342900" indent="-342900">
              <a:lnSpc>
                <a:spcPct val="110000"/>
              </a:lnSpc>
              <a:buFontTx/>
              <a:buAutoNum type="arabicParenR"/>
              <a:defRPr/>
            </a:pPr>
            <a:r>
              <a:rPr lang="en-US" sz="1400" dirty="0">
                <a:latin typeface="Arial Narrow"/>
                <a:cs typeface="Arial Narrow"/>
              </a:rPr>
              <a:t>Risk to have unusable BOCs (wrong frequency)</a:t>
            </a:r>
          </a:p>
          <a:p>
            <a:pPr>
              <a:lnSpc>
                <a:spcPct val="110000"/>
              </a:lnSpc>
              <a:defRPr/>
            </a:pPr>
            <a:r>
              <a:rPr lang="en-US" dirty="0">
                <a:latin typeface="Arial Narrow"/>
                <a:cs typeface="Arial Narrow"/>
              </a:rPr>
              <a:t> </a:t>
            </a:r>
          </a:p>
          <a:p>
            <a:pPr>
              <a:lnSpc>
                <a:spcPct val="110000"/>
              </a:lnSpc>
              <a:defRPr/>
            </a:pPr>
            <a:endParaRPr lang="en-US" dirty="0">
              <a:latin typeface="Arial Narrow"/>
              <a:cs typeface="Arial Narrow"/>
            </a:endParaRPr>
          </a:p>
        </p:txBody>
      </p:sp>
      <p:pic>
        <p:nvPicPr>
          <p:cNvPr id="8199" name="Picture 4" descr="N:\AMI_BOC\FLAC_Apr_2014\BOCSerie\Tuning PSI\IMG_407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3050" y="4221088"/>
            <a:ext cx="3134112"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1"/>
          <p:cNvSpPr txBox="1">
            <a:spLocks noChangeArrowheads="1"/>
          </p:cNvSpPr>
          <p:nvPr/>
        </p:nvSpPr>
        <p:spPr bwMode="auto">
          <a:xfrm>
            <a:off x="273050" y="6359227"/>
            <a:ext cx="30940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400" dirty="0"/>
              <a:t>Machining of the tuning rings in the old design</a:t>
            </a:r>
          </a:p>
        </p:txBody>
      </p:sp>
      <p:sp>
        <p:nvSpPr>
          <p:cNvPr id="8201" name="TextBox 11"/>
          <p:cNvSpPr txBox="1">
            <a:spLocks noChangeArrowheads="1"/>
          </p:cNvSpPr>
          <p:nvPr/>
        </p:nvSpPr>
        <p:spPr bwMode="auto">
          <a:xfrm>
            <a:off x="4432383" y="6309320"/>
            <a:ext cx="4316082" cy="23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400" dirty="0"/>
              <a:t>Frequency and Q reproducibility is good also without tuning </a:t>
            </a:r>
            <a:r>
              <a:rPr lang="en-US" altLang="en-US" sz="1400" dirty="0" smtClean="0"/>
              <a:t>rings.</a:t>
            </a:r>
            <a:endParaRPr lang="en-US" altLang="en-US" sz="1400" dirty="0"/>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9992" y="764704"/>
            <a:ext cx="4446200"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99992" y="3645024"/>
            <a:ext cx="444620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16</a:t>
            </a:fld>
            <a:endParaRPr lang="de-DE" altLang="en-US"/>
          </a:p>
        </p:txBody>
      </p:sp>
    </p:spTree>
  </p:cSld>
  <p:clrMapOvr>
    <a:masterClrMapping/>
  </p:clrMapOvr>
  <p:transition spd="med">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C-band waveguides</a:t>
            </a:r>
            <a:endParaRPr lang="en-US" dirty="0"/>
          </a:p>
        </p:txBody>
      </p:sp>
      <p:sp>
        <p:nvSpPr>
          <p:cNvPr id="7" name="TextBox 6"/>
          <p:cNvSpPr txBox="1"/>
          <p:nvPr/>
        </p:nvSpPr>
        <p:spPr>
          <a:xfrm>
            <a:off x="251520" y="936590"/>
            <a:ext cx="5832648" cy="2708434"/>
          </a:xfrm>
          <a:prstGeom prst="rect">
            <a:avLst/>
          </a:prstGeom>
          <a:noFill/>
        </p:spPr>
        <p:txBody>
          <a:bodyPr wrap="square" lIns="0" tIns="0" rIns="0" bIns="0" rtlCol="0">
            <a:spAutoFit/>
          </a:bodyPr>
          <a:lstStyle/>
          <a:p>
            <a:pPr marL="285750" indent="-285750">
              <a:lnSpc>
                <a:spcPct val="110000"/>
              </a:lnSpc>
              <a:buFont typeface="Wingdings" panose="05000000000000000000" pitchFamily="2" charset="2"/>
              <a:buChar char="q"/>
            </a:pPr>
            <a:r>
              <a:rPr lang="en-US" dirty="0" smtClean="0">
                <a:latin typeface="Arial Narrow"/>
                <a:cs typeface="Arial Narrow"/>
              </a:rPr>
              <a:t>All the C-band waveguide are delivered by MHI-MS</a:t>
            </a:r>
            <a:r>
              <a:rPr lang="en-US" baseline="30000" dirty="0" smtClean="0">
                <a:latin typeface="Arial Narrow"/>
                <a:cs typeface="Arial Narrow"/>
              </a:rPr>
              <a:t>[1]</a:t>
            </a:r>
          </a:p>
          <a:p>
            <a:pPr marL="285750" indent="-285750">
              <a:lnSpc>
                <a:spcPct val="110000"/>
              </a:lnSpc>
              <a:buFont typeface="Wingdings" panose="05000000000000000000" pitchFamily="2" charset="2"/>
              <a:buChar char="q"/>
            </a:pPr>
            <a:r>
              <a:rPr lang="en-US" dirty="0">
                <a:latin typeface="Arial Narrow"/>
                <a:cs typeface="Arial Narrow"/>
              </a:rPr>
              <a:t>Some RF waveguide components such as the RF monitors and splitter have been designed together with </a:t>
            </a:r>
            <a:r>
              <a:rPr lang="en-US" dirty="0" smtClean="0">
                <a:latin typeface="Arial Narrow"/>
                <a:cs typeface="Arial Narrow"/>
              </a:rPr>
              <a:t>PSI (Fig. 1,2)</a:t>
            </a:r>
            <a:endParaRPr lang="en-US" dirty="0">
              <a:latin typeface="Arial Narrow"/>
              <a:cs typeface="Arial Narrow"/>
            </a:endParaRPr>
          </a:p>
          <a:p>
            <a:pPr marL="285750" indent="-285750">
              <a:lnSpc>
                <a:spcPct val="110000"/>
              </a:lnSpc>
              <a:buFont typeface="Wingdings" panose="05000000000000000000" pitchFamily="2" charset="2"/>
              <a:buChar char="q"/>
            </a:pPr>
            <a:r>
              <a:rPr lang="en-US" dirty="0" smtClean="0">
                <a:latin typeface="Arial Narrow"/>
                <a:cs typeface="Arial Narrow"/>
              </a:rPr>
              <a:t>The quality control includes RF characterization, outgassing rate and RGA analysis (Fig. 3,4)</a:t>
            </a:r>
            <a:endParaRPr lang="en-US" dirty="0">
              <a:latin typeface="Arial Narrow"/>
              <a:cs typeface="Arial Narrow"/>
            </a:endParaRPr>
          </a:p>
          <a:p>
            <a:pPr marL="285750" indent="-285750">
              <a:lnSpc>
                <a:spcPct val="110000"/>
              </a:lnSpc>
              <a:buFont typeface="Wingdings" panose="05000000000000000000" pitchFamily="2" charset="2"/>
              <a:buChar char="q"/>
            </a:pPr>
            <a:r>
              <a:rPr lang="en-US" dirty="0" smtClean="0">
                <a:latin typeface="Arial Narrow"/>
                <a:cs typeface="Arial Narrow"/>
              </a:rPr>
              <a:t>Due to the compactness and consequently the rigidity of the waveguide assembly the mechanical tolerances are quite small</a:t>
            </a:r>
          </a:p>
          <a:p>
            <a:pPr marL="285750" indent="-285750">
              <a:lnSpc>
                <a:spcPct val="110000"/>
              </a:lnSpc>
              <a:buFont typeface="Wingdings" panose="05000000000000000000" pitchFamily="2" charset="2"/>
              <a:buChar char="q"/>
            </a:pPr>
            <a:r>
              <a:rPr lang="en-US" smtClean="0">
                <a:latin typeface="Arial Narrow"/>
                <a:cs typeface="Arial Narrow"/>
              </a:rPr>
              <a:t>Each piece </a:t>
            </a:r>
            <a:r>
              <a:rPr lang="en-US" dirty="0" smtClean="0">
                <a:latin typeface="Arial Narrow"/>
                <a:cs typeface="Arial Narrow"/>
              </a:rPr>
              <a:t>of waveguide undergoes to metrology measurements (Fig. 5)</a:t>
            </a:r>
          </a:p>
          <a:p>
            <a:pPr marL="285750" indent="-285750">
              <a:lnSpc>
                <a:spcPct val="110000"/>
              </a:lnSpc>
              <a:buFont typeface="Wingdings" panose="05000000000000000000" pitchFamily="2" charset="2"/>
              <a:buChar char="q"/>
            </a:pPr>
            <a:r>
              <a:rPr lang="en-US" dirty="0" smtClean="0">
                <a:latin typeface="Arial Narrow"/>
                <a:cs typeface="Arial Narrow"/>
              </a:rPr>
              <a:t>Three short spacers are produced to allow submillimeter tolerances to the full assembled network</a:t>
            </a:r>
          </a:p>
        </p:txBody>
      </p:sp>
      <p:pic>
        <p:nvPicPr>
          <p:cNvPr id="2050" name="Picture 2" descr="\\bms-fs01\350.加速器\接合製品PJ\01_接合製品\000008_PSICﾊﾞﾝﾄﾞ加速器\waveguides\写真\20160112_Pictures for PSI\E-bend with RF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4164" y="233666"/>
            <a:ext cx="2736000" cy="2052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bms-fs01\350.加速器\接合製品PJ\01_接合製品\000008_PSICﾊﾞﾝﾄﾞ加速器\waveguides\写真\20160112_Pictures for PSI\H-split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4164" y="2357378"/>
            <a:ext cx="2736000" cy="2052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ms-fs01\350.加速器\接合製品PJ\01_接合製品\000008_PSICﾊﾞﾝﾄﾞ加速器\waveguides\写真\20160112_Pictures for PSI\RFM coupling measuremen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74164" y="4481090"/>
            <a:ext cx="2736550" cy="20520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bms-fs01\350.加速器\接合製品PJ\01_接合製品\000008_PSICﾊﾞﾝﾄﾞ加速器\waveguides\写真\20160112_Pictures for PSI\Leak test and outgassing rate measurement setup 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96378" y="4481090"/>
            <a:ext cx="2736550" cy="2052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bms-fs01\350.加速器\接合製品PJ\01_接合製品\000008_PSICﾊﾞﾝﾄﾞ加速器\waveguides\写真\20160112_Pictures for PSI\Coordinate measurement machin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592" y="4481090"/>
            <a:ext cx="2736550" cy="20520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416588" y="332656"/>
            <a:ext cx="360040" cy="264496"/>
          </a:xfrm>
          <a:prstGeom prst="rect">
            <a:avLst/>
          </a:prstGeom>
          <a:noFill/>
        </p:spPr>
        <p:txBody>
          <a:bodyPr wrap="square" lIns="0" tIns="0" rIns="0" bIns="0" rtlCol="0">
            <a:spAutoFit/>
          </a:bodyPr>
          <a:lstStyle/>
          <a:p>
            <a:pPr>
              <a:lnSpc>
                <a:spcPct val="110000"/>
              </a:lnSpc>
            </a:pPr>
            <a:r>
              <a:rPr lang="en-US" sz="1700" b="1" dirty="0" smtClean="0">
                <a:solidFill>
                  <a:srgbClr val="FF0000"/>
                </a:solidFill>
                <a:latin typeface="Arial Narrow"/>
                <a:cs typeface="Arial Narrow"/>
              </a:rPr>
              <a:t>1</a:t>
            </a:r>
            <a:endParaRPr lang="en-US" sz="1700" b="1" dirty="0">
              <a:solidFill>
                <a:srgbClr val="FF0000"/>
              </a:solidFill>
              <a:latin typeface="Arial Narrow"/>
              <a:cs typeface="Arial Narrow"/>
            </a:endParaRPr>
          </a:p>
        </p:txBody>
      </p:sp>
      <p:sp>
        <p:nvSpPr>
          <p:cNvPr id="14" name="TextBox 13"/>
          <p:cNvSpPr txBox="1"/>
          <p:nvPr/>
        </p:nvSpPr>
        <p:spPr>
          <a:xfrm>
            <a:off x="6416588" y="2455545"/>
            <a:ext cx="360040" cy="264496"/>
          </a:xfrm>
          <a:prstGeom prst="rect">
            <a:avLst/>
          </a:prstGeom>
          <a:noFill/>
        </p:spPr>
        <p:txBody>
          <a:bodyPr wrap="square" lIns="0" tIns="0" rIns="0" bIns="0" rtlCol="0">
            <a:spAutoFit/>
          </a:bodyPr>
          <a:lstStyle/>
          <a:p>
            <a:pPr>
              <a:lnSpc>
                <a:spcPct val="110000"/>
              </a:lnSpc>
            </a:pPr>
            <a:r>
              <a:rPr lang="en-US" sz="1700" b="1" dirty="0" smtClean="0">
                <a:solidFill>
                  <a:srgbClr val="FF0000"/>
                </a:solidFill>
                <a:latin typeface="Arial Narrow"/>
                <a:cs typeface="Arial Narrow"/>
              </a:rPr>
              <a:t>2</a:t>
            </a:r>
            <a:endParaRPr lang="en-US" sz="1700" b="1" dirty="0">
              <a:solidFill>
                <a:srgbClr val="FF0000"/>
              </a:solidFill>
              <a:latin typeface="Arial Narrow"/>
              <a:cs typeface="Arial Narrow"/>
            </a:endParaRPr>
          </a:p>
        </p:txBody>
      </p:sp>
      <p:sp>
        <p:nvSpPr>
          <p:cNvPr id="15" name="TextBox 14"/>
          <p:cNvSpPr txBox="1"/>
          <p:nvPr/>
        </p:nvSpPr>
        <p:spPr>
          <a:xfrm>
            <a:off x="6416588" y="4578435"/>
            <a:ext cx="360040" cy="264496"/>
          </a:xfrm>
          <a:prstGeom prst="rect">
            <a:avLst/>
          </a:prstGeom>
          <a:noFill/>
        </p:spPr>
        <p:txBody>
          <a:bodyPr wrap="square" lIns="0" tIns="0" rIns="0" bIns="0" rtlCol="0">
            <a:spAutoFit/>
          </a:bodyPr>
          <a:lstStyle/>
          <a:p>
            <a:pPr>
              <a:lnSpc>
                <a:spcPct val="110000"/>
              </a:lnSpc>
            </a:pPr>
            <a:r>
              <a:rPr lang="en-US" sz="1700" b="1" dirty="0" smtClean="0">
                <a:solidFill>
                  <a:srgbClr val="FF0000"/>
                </a:solidFill>
                <a:latin typeface="Arial Narrow"/>
                <a:cs typeface="Arial Narrow"/>
              </a:rPr>
              <a:t>3</a:t>
            </a:r>
            <a:endParaRPr lang="en-US" sz="1700" b="1" dirty="0">
              <a:solidFill>
                <a:srgbClr val="FF0000"/>
              </a:solidFill>
              <a:latin typeface="Arial Narrow"/>
              <a:cs typeface="Arial Narrow"/>
            </a:endParaRPr>
          </a:p>
        </p:txBody>
      </p:sp>
      <p:sp>
        <p:nvSpPr>
          <p:cNvPr id="16" name="TextBox 15"/>
          <p:cNvSpPr txBox="1"/>
          <p:nvPr/>
        </p:nvSpPr>
        <p:spPr>
          <a:xfrm>
            <a:off x="3334054" y="4578435"/>
            <a:ext cx="360040" cy="264496"/>
          </a:xfrm>
          <a:prstGeom prst="rect">
            <a:avLst/>
          </a:prstGeom>
          <a:noFill/>
        </p:spPr>
        <p:txBody>
          <a:bodyPr wrap="square" lIns="0" tIns="0" rIns="0" bIns="0" rtlCol="0">
            <a:spAutoFit/>
          </a:bodyPr>
          <a:lstStyle/>
          <a:p>
            <a:pPr>
              <a:lnSpc>
                <a:spcPct val="110000"/>
              </a:lnSpc>
            </a:pPr>
            <a:r>
              <a:rPr lang="en-US" sz="1700" b="1" dirty="0" smtClean="0">
                <a:solidFill>
                  <a:srgbClr val="FF0000"/>
                </a:solidFill>
                <a:latin typeface="Arial Narrow"/>
                <a:cs typeface="Arial Narrow"/>
              </a:rPr>
              <a:t>4</a:t>
            </a:r>
            <a:endParaRPr lang="en-US" sz="1700" b="1" dirty="0">
              <a:solidFill>
                <a:srgbClr val="FF0000"/>
              </a:solidFill>
              <a:latin typeface="Arial Narrow"/>
              <a:cs typeface="Arial Narrow"/>
            </a:endParaRPr>
          </a:p>
        </p:txBody>
      </p:sp>
      <p:sp>
        <p:nvSpPr>
          <p:cNvPr id="17" name="TextBox 16"/>
          <p:cNvSpPr txBox="1"/>
          <p:nvPr/>
        </p:nvSpPr>
        <p:spPr>
          <a:xfrm>
            <a:off x="251520" y="4578435"/>
            <a:ext cx="360040" cy="264496"/>
          </a:xfrm>
          <a:prstGeom prst="rect">
            <a:avLst/>
          </a:prstGeom>
          <a:noFill/>
        </p:spPr>
        <p:txBody>
          <a:bodyPr wrap="square" lIns="0" tIns="0" rIns="0" bIns="0" rtlCol="0">
            <a:spAutoFit/>
          </a:bodyPr>
          <a:lstStyle/>
          <a:p>
            <a:pPr>
              <a:lnSpc>
                <a:spcPct val="110000"/>
              </a:lnSpc>
            </a:pPr>
            <a:r>
              <a:rPr lang="en-US" sz="1700" b="1" dirty="0" smtClean="0">
                <a:solidFill>
                  <a:srgbClr val="FF0000"/>
                </a:solidFill>
                <a:latin typeface="Arial Narrow"/>
                <a:cs typeface="Arial Narrow"/>
              </a:rPr>
              <a:t>5</a:t>
            </a:r>
            <a:endParaRPr lang="en-US" sz="1700" b="1" dirty="0">
              <a:solidFill>
                <a:srgbClr val="FF0000"/>
              </a:solidFill>
              <a:latin typeface="Arial Narrow"/>
              <a:cs typeface="Arial Narrow"/>
            </a:endParaRPr>
          </a:p>
        </p:txBody>
      </p:sp>
      <p:sp>
        <p:nvSpPr>
          <p:cNvPr id="2" name="テキスト ボックス 1"/>
          <p:cNvSpPr txBox="1"/>
          <p:nvPr/>
        </p:nvSpPr>
        <p:spPr>
          <a:xfrm>
            <a:off x="118592" y="4116253"/>
            <a:ext cx="4323299" cy="248851"/>
          </a:xfrm>
          <a:prstGeom prst="rect">
            <a:avLst/>
          </a:prstGeom>
          <a:noFill/>
        </p:spPr>
        <p:txBody>
          <a:bodyPr wrap="none" lIns="0" tIns="0" rIns="0" bIns="0" rtlCol="0">
            <a:spAutoFit/>
          </a:bodyPr>
          <a:lstStyle/>
          <a:p>
            <a:pPr>
              <a:lnSpc>
                <a:spcPct val="110000"/>
              </a:lnSpc>
            </a:pPr>
            <a:r>
              <a:rPr kumimoji="1" lang="en-US" altLang="ja-JP" baseline="30000" dirty="0" smtClean="0">
                <a:latin typeface="Arial Narrow"/>
                <a:cs typeface="Arial Narrow"/>
              </a:rPr>
              <a:t>[1]</a:t>
            </a:r>
            <a:r>
              <a:rPr kumimoji="1" lang="en-US" altLang="ja-JP" dirty="0" smtClean="0">
                <a:latin typeface="Arial Narrow"/>
                <a:cs typeface="Arial Narrow"/>
              </a:rPr>
              <a:t> Mitsubishi Heavy Industries Mechatronics Systems, Ltd.</a:t>
            </a:r>
            <a:endParaRPr kumimoji="1" lang="ja-JP" altLang="en-US" dirty="0" err="1">
              <a:latin typeface="Arial Narrow"/>
              <a:cs typeface="Arial Narrow"/>
            </a:endParaRPr>
          </a:p>
        </p:txBody>
      </p:sp>
      <p:sp>
        <p:nvSpPr>
          <p:cNvPr id="9" name="Slide Number Placeholder 8"/>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17</a:t>
            </a:fld>
            <a:endParaRPr lang="de-DE" altLang="en-US"/>
          </a:p>
        </p:txBody>
      </p:sp>
    </p:spTree>
    <p:extLst>
      <p:ext uri="{BB962C8B-B14F-4D97-AF65-F5344CB8AC3E}">
        <p14:creationId xmlns:p14="http://schemas.microsoft.com/office/powerpoint/2010/main" val="2032255107"/>
      </p:ext>
    </p:extLst>
  </p:cSld>
  <p:clrMapOvr>
    <a:masterClrMapping/>
  </p:clrMapOvr>
  <p:transition spd="med">
    <p:blinds/>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Module assembly 1</a:t>
            </a:r>
          </a:p>
        </p:txBody>
      </p:sp>
      <p:pic>
        <p:nvPicPr>
          <p:cNvPr id="19462" name="Picture 7" descr="C:\materiale_FLAC_february_2015\foto trasporto\WP_20150109_02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15816" y="765175"/>
            <a:ext cx="343963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8" descr="C:\materiale_FLAC_february_2015\foto trasporto\WP_20150109_0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504" y="765175"/>
            <a:ext cx="2687637"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TextBox 1"/>
          <p:cNvSpPr txBox="1">
            <a:spLocks noChangeArrowheads="1"/>
          </p:cNvSpPr>
          <p:nvPr/>
        </p:nvSpPr>
        <p:spPr bwMode="auto">
          <a:xfrm>
            <a:off x="107505" y="5412412"/>
            <a:ext cx="8944896"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just">
              <a:lnSpc>
                <a:spcPct val="110000"/>
              </a:lnSpc>
            </a:pPr>
            <a:r>
              <a:rPr lang="en-US" altLang="en-US" sz="1400" dirty="0"/>
              <a:t>Structures are transported under nitrogen to ESFM; the </a:t>
            </a:r>
            <a:r>
              <a:rPr lang="en-US" altLang="en-US" sz="1400" dirty="0" err="1"/>
              <a:t>Swissfel</a:t>
            </a:r>
            <a:r>
              <a:rPr lang="en-US" altLang="en-US" sz="1400" dirty="0"/>
              <a:t> storage and assembly area. Here all the final girders are placed  in proximity of the vacuum hatch. the structures are sorted by frequency (i.e. operating temperature) and placed into the final </a:t>
            </a:r>
            <a:r>
              <a:rPr lang="en-US" altLang="en-US" sz="1400" dirty="0" smtClean="0"/>
              <a:t>girder together with the BOC and magnets. </a:t>
            </a:r>
            <a:r>
              <a:rPr lang="en-US" altLang="en-US" sz="1400" dirty="0"/>
              <a:t>The girder are so moved into the vacuum hatch by using the crane and opening the roof of the hatch</a:t>
            </a:r>
            <a:r>
              <a:rPr lang="en-US" altLang="en-US" sz="1400" dirty="0" smtClean="0"/>
              <a:t>. Here the module is aligned all components fully assembled and the waveguide tuned. To keep the schedule we should fully assemble a couple of module in four weeks. We recently increased the manpower.</a:t>
            </a:r>
            <a:endParaRPr lang="en-US" altLang="en-US" sz="1400" dirty="0"/>
          </a:p>
        </p:txBody>
      </p:sp>
      <p:pic>
        <p:nvPicPr>
          <p:cNvPr id="19465" name="Picture 12" descr="G:\8453_Riccardo\Formbetonhalle\20141204_135817.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16406" y="768146"/>
            <a:ext cx="2682522" cy="2012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descr="C:\temp\125___10\IMG_0879.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80112" y="3429000"/>
            <a:ext cx="3472288" cy="1949407"/>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S:\Zennaro\Neuer Ordner\20150729_14233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7504" y="2348880"/>
            <a:ext cx="3936437" cy="295232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S:\Zennaro\Neuer Ordner\20150901_095104.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052261" y="2376264"/>
            <a:ext cx="2267744" cy="170080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18</a:t>
            </a:fld>
            <a:endParaRPr lang="de-DE" altLang="en-US"/>
          </a:p>
        </p:txBody>
      </p:sp>
    </p:spTree>
  </p:cSld>
  <p:clrMapOvr>
    <a:masterClrMapping/>
  </p:clrMapOvr>
  <p:transition spd="med">
    <p:blind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Module transport and tunnel installation </a:t>
            </a:r>
            <a:endParaRPr lang="en-US" dirty="0"/>
          </a:p>
        </p:txBody>
      </p:sp>
      <p:pic>
        <p:nvPicPr>
          <p:cNvPr id="7170" name="Picture 2" descr="S:\Zennaro\Neuer Ordner\20150917_083734.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5496" y="726368"/>
            <a:ext cx="4467606" cy="3350704"/>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S:\Zennaro\Neuer Ordner\20151018_09553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057563" y="3489494"/>
            <a:ext cx="4906925" cy="289183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
          <p:cNvSpPr txBox="1">
            <a:spLocks noChangeArrowheads="1"/>
          </p:cNvSpPr>
          <p:nvPr/>
        </p:nvSpPr>
        <p:spPr bwMode="auto">
          <a:xfrm>
            <a:off x="4788024" y="1268760"/>
            <a:ext cx="417646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just">
              <a:lnSpc>
                <a:spcPct val="110000"/>
              </a:lnSpc>
            </a:pPr>
            <a:r>
              <a:rPr lang="en-US" altLang="en-US" dirty="0" smtClean="0"/>
              <a:t>The roof of the hatch is removed and each single girder is moved outside. It is transported to the </a:t>
            </a:r>
            <a:r>
              <a:rPr lang="en-US" altLang="en-US" dirty="0" err="1" smtClean="0"/>
              <a:t>SwissFEL</a:t>
            </a:r>
            <a:r>
              <a:rPr lang="en-US" altLang="en-US" dirty="0" smtClean="0"/>
              <a:t> tunnel and here installed and aligned.</a:t>
            </a:r>
          </a:p>
          <a:p>
            <a:pPr algn="just">
              <a:lnSpc>
                <a:spcPct val="110000"/>
              </a:lnSpc>
            </a:pPr>
            <a:r>
              <a:rPr lang="en-US" altLang="en-US" dirty="0" smtClean="0"/>
              <a:t>At the moment </a:t>
            </a:r>
            <a:r>
              <a:rPr lang="en-US" altLang="en-US" dirty="0" smtClean="0"/>
              <a:t>6/26 </a:t>
            </a:r>
            <a:r>
              <a:rPr lang="en-US" altLang="en-US" dirty="0" smtClean="0"/>
              <a:t>modules are installed in the </a:t>
            </a:r>
            <a:r>
              <a:rPr lang="en-US" altLang="en-US" dirty="0" err="1" smtClean="0"/>
              <a:t>SwissFEL</a:t>
            </a:r>
            <a:r>
              <a:rPr lang="en-US" altLang="en-US" dirty="0" smtClean="0"/>
              <a:t>.</a:t>
            </a:r>
            <a:endParaRPr lang="en-US" altLang="en-US" dirty="0"/>
          </a:p>
        </p:txBody>
      </p:sp>
      <p:pic>
        <p:nvPicPr>
          <p:cNvPr id="614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2231" t="26429" r="29550" b="17949"/>
          <a:stretch/>
        </p:blipFill>
        <p:spPr bwMode="auto">
          <a:xfrm>
            <a:off x="137630" y="3573016"/>
            <a:ext cx="2666230" cy="2909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19</a:t>
            </a:fld>
            <a:endParaRPr lang="de-DE" altLang="en-US"/>
          </a:p>
        </p:txBody>
      </p:sp>
    </p:spTree>
    <p:extLst>
      <p:ext uri="{BB962C8B-B14F-4D97-AF65-F5344CB8AC3E}">
        <p14:creationId xmlns:p14="http://schemas.microsoft.com/office/powerpoint/2010/main" val="1048184463"/>
      </p:ext>
    </p:extLst>
  </p:cSld>
  <p:clrMapOvr>
    <a:masterClrMapping/>
  </p:clrMapOvr>
  <p:transition spd="med">
    <p:blind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2</a:t>
            </a:fld>
            <a:endParaRPr lang="de-DE" altLang="en-US"/>
          </a:p>
        </p:txBody>
      </p:sp>
      <p:sp>
        <p:nvSpPr>
          <p:cNvPr id="5" name="Rectangle 4"/>
          <p:cNvSpPr/>
          <p:nvPr/>
        </p:nvSpPr>
        <p:spPr bwMode="auto">
          <a:xfrm>
            <a:off x="-36512" y="1160748"/>
            <a:ext cx="1116124" cy="111612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6" name="Title 93"/>
          <p:cNvSpPr txBox="1">
            <a:spLocks/>
          </p:cNvSpPr>
          <p:nvPr/>
        </p:nvSpPr>
        <p:spPr bwMode="auto">
          <a:xfrm>
            <a:off x="1464375" y="188640"/>
            <a:ext cx="6708025" cy="50850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600" b="1">
                <a:solidFill>
                  <a:srgbClr val="606060"/>
                </a:solidFill>
                <a:latin typeface="Arial Narrow"/>
                <a:ea typeface="ヒラギノ角ゴ Pro W3" pitchFamily="-108" charset="-128"/>
                <a:cs typeface="ヒラギノ角ゴ Pro W3"/>
              </a:defRPr>
            </a:lvl1pPr>
            <a:lvl2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2pPr>
            <a:lvl3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3pPr>
            <a:lvl4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4pPr>
            <a:lvl5pPr algn="l" rtl="0" eaLnBrk="0" fontAlgn="base" hangingPunct="0">
              <a:spcBef>
                <a:spcPct val="0"/>
              </a:spcBef>
              <a:spcAft>
                <a:spcPct val="0"/>
              </a:spcAft>
              <a:defRPr sz="2600" b="1">
                <a:solidFill>
                  <a:srgbClr val="606060"/>
                </a:solidFill>
                <a:latin typeface="Arial Narrow" pitchFamily="34" charset="0"/>
                <a:ea typeface="ヒラギノ角ゴ Pro W3" pitchFamily="-108" charset="-128"/>
                <a:cs typeface="ヒラギノ角ゴ Pro W3" pitchFamily="-108" charset="-128"/>
              </a:defRPr>
            </a:lvl5pPr>
            <a:lvl6pPr marL="457200" algn="l" rtl="0" fontAlgn="base">
              <a:spcBef>
                <a:spcPct val="0"/>
              </a:spcBef>
              <a:spcAft>
                <a:spcPct val="0"/>
              </a:spcAft>
              <a:defRPr sz="3200" b="1">
                <a:solidFill>
                  <a:schemeClr val="tx2"/>
                </a:solidFill>
                <a:latin typeface="Arial Narrow" pitchFamily="34" charset="0"/>
              </a:defRPr>
            </a:lvl6pPr>
            <a:lvl7pPr marL="914400" algn="l" rtl="0" fontAlgn="base">
              <a:spcBef>
                <a:spcPct val="0"/>
              </a:spcBef>
              <a:spcAft>
                <a:spcPct val="0"/>
              </a:spcAft>
              <a:defRPr sz="3200" b="1">
                <a:solidFill>
                  <a:schemeClr val="tx2"/>
                </a:solidFill>
                <a:latin typeface="Arial Narrow" pitchFamily="34" charset="0"/>
              </a:defRPr>
            </a:lvl7pPr>
            <a:lvl8pPr marL="1371600" algn="l" rtl="0" fontAlgn="base">
              <a:spcBef>
                <a:spcPct val="0"/>
              </a:spcBef>
              <a:spcAft>
                <a:spcPct val="0"/>
              </a:spcAft>
              <a:defRPr sz="3200" b="1">
                <a:solidFill>
                  <a:schemeClr val="tx2"/>
                </a:solidFill>
                <a:latin typeface="Arial Narrow" pitchFamily="34" charset="0"/>
              </a:defRPr>
            </a:lvl8pPr>
            <a:lvl9pPr marL="1828800" algn="l" rtl="0" fontAlgn="base">
              <a:spcBef>
                <a:spcPct val="0"/>
              </a:spcBef>
              <a:spcAft>
                <a:spcPct val="0"/>
              </a:spcAft>
              <a:defRPr sz="3200" b="1">
                <a:solidFill>
                  <a:schemeClr val="tx2"/>
                </a:solidFill>
                <a:latin typeface="Arial Narrow" pitchFamily="34" charset="0"/>
              </a:defRPr>
            </a:lvl9pPr>
          </a:lstStyle>
          <a:p>
            <a:r>
              <a:rPr lang="en-US" kern="0" dirty="0" err="1" smtClean="0"/>
              <a:t>SwissFEL</a:t>
            </a:r>
            <a:r>
              <a:rPr lang="en-US" kern="0" dirty="0" smtClean="0"/>
              <a:t> in a nutshell</a:t>
            </a:r>
            <a:endParaRPr lang="en-US" kern="0" dirty="0"/>
          </a:p>
        </p:txBody>
      </p:sp>
      <p:pic>
        <p:nvPicPr>
          <p:cNvPr id="7" name="Picture 6" descr="TUA04f1.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29953"/>
            <a:ext cx="9144000" cy="1626939"/>
          </a:xfrm>
          <a:prstGeom prst="rect">
            <a:avLst/>
          </a:prstGeom>
        </p:spPr>
      </p:pic>
      <p:sp>
        <p:nvSpPr>
          <p:cNvPr id="8" name="TextBox 7"/>
          <p:cNvSpPr txBox="1"/>
          <p:nvPr/>
        </p:nvSpPr>
        <p:spPr>
          <a:xfrm>
            <a:off x="3822201" y="3033304"/>
            <a:ext cx="144538" cy="318924"/>
          </a:xfrm>
          <a:prstGeom prst="rect">
            <a:avLst/>
          </a:prstGeom>
          <a:noFill/>
        </p:spPr>
        <p:txBody>
          <a:bodyPr wrap="none" lIns="36000" tIns="36000" rIns="36000" bIns="36000" rtlCol="0" anchor="t" anchorCtr="0">
            <a:spAutoFit/>
          </a:bodyPr>
          <a:lstStyle/>
          <a:p>
            <a:pPr marL="185738" indent="-185738">
              <a:buFont typeface="Arial" pitchFamily="34" charset="0"/>
              <a:buChar char="•"/>
            </a:pPr>
            <a:endParaRPr lang="en-US" sz="1600" dirty="0" err="1" smtClean="0">
              <a:solidFill>
                <a:srgbClr val="002060"/>
              </a:solidFill>
              <a:latin typeface="Calibri" pitchFamily="34" charset="0"/>
            </a:endParaRPr>
          </a:p>
        </p:txBody>
      </p:sp>
      <p:sp>
        <p:nvSpPr>
          <p:cNvPr id="9" name="Text Box 4"/>
          <p:cNvSpPr txBox="1">
            <a:spLocks noChangeArrowheads="1"/>
          </p:cNvSpPr>
          <p:nvPr/>
        </p:nvSpPr>
        <p:spPr bwMode="auto">
          <a:xfrm>
            <a:off x="56062" y="2796615"/>
            <a:ext cx="5566927" cy="3908749"/>
          </a:xfrm>
          <a:prstGeom prst="rect">
            <a:avLst/>
          </a:prstGeom>
          <a:solidFill>
            <a:schemeClr val="bg1">
              <a:lumMod val="95000"/>
            </a:schemeClr>
          </a:solidFill>
          <a:ln w="9525">
            <a:noFill/>
            <a:miter lim="800000"/>
            <a:headEnd/>
            <a:tailEnd/>
          </a:ln>
        </p:spPr>
        <p:txBody>
          <a:bodyPr wrap="square" lIns="91425" tIns="45713" rIns="91425" bIns="45713">
            <a:spAutoFit/>
          </a:bodyPr>
          <a:lstStyle/>
          <a:p>
            <a:r>
              <a:rPr lang="en-US" sz="1600" b="1" dirty="0" smtClean="0">
                <a:solidFill>
                  <a:srgbClr val="002060"/>
                </a:solidFill>
                <a:latin typeface="+mn-lt"/>
                <a:cs typeface="Arial" pitchFamily="34" charset="0"/>
              </a:rPr>
              <a:t>ARAMIS</a:t>
            </a:r>
            <a:endParaRPr lang="en-US" sz="1600" b="1" dirty="0">
              <a:solidFill>
                <a:srgbClr val="002060"/>
              </a:solidFill>
              <a:latin typeface="+mn-lt"/>
              <a:cs typeface="Arial" pitchFamily="34" charset="0"/>
            </a:endParaRPr>
          </a:p>
          <a:p>
            <a:pPr marL="176213" lvl="1"/>
            <a:r>
              <a:rPr lang="en-US" sz="1600" dirty="0">
                <a:solidFill>
                  <a:srgbClr val="002060"/>
                </a:solidFill>
                <a:latin typeface="+mn-lt"/>
                <a:cs typeface="Arial" pitchFamily="34" charset="0"/>
              </a:rPr>
              <a:t>Hard X-ray FEL, </a:t>
            </a:r>
            <a:r>
              <a:rPr lang="el-GR" sz="1600" dirty="0">
                <a:solidFill>
                  <a:srgbClr val="002060"/>
                </a:solidFill>
                <a:latin typeface="+mn-lt"/>
                <a:cs typeface="Arial" pitchFamily="34" charset="0"/>
              </a:rPr>
              <a:t>λ</a:t>
            </a:r>
            <a:r>
              <a:rPr lang="de-CH" sz="1600" dirty="0">
                <a:solidFill>
                  <a:srgbClr val="002060"/>
                </a:solidFill>
                <a:latin typeface="+mn-lt"/>
                <a:cs typeface="Arial" pitchFamily="34" charset="0"/>
              </a:rPr>
              <a:t>=</a:t>
            </a:r>
            <a:r>
              <a:rPr lang="en-US" sz="1600" dirty="0">
                <a:solidFill>
                  <a:srgbClr val="002060"/>
                </a:solidFill>
                <a:latin typeface="+mn-lt"/>
                <a:cs typeface="Arial" pitchFamily="34" charset="0"/>
              </a:rPr>
              <a:t>0.1-0.7 nm</a:t>
            </a:r>
          </a:p>
          <a:p>
            <a:pPr marL="176213" lvl="1"/>
            <a:r>
              <a:rPr lang="en-US" sz="1600" dirty="0">
                <a:solidFill>
                  <a:srgbClr val="002060"/>
                </a:solidFill>
                <a:latin typeface="+mn-lt"/>
                <a:cs typeface="Arial" pitchFamily="34" charset="0"/>
              </a:rPr>
              <a:t>Linear polarization, variable gap, in-vacuum u</a:t>
            </a:r>
            <a:r>
              <a:rPr lang="en-US" sz="1600" dirty="0" smtClean="0">
                <a:solidFill>
                  <a:srgbClr val="002060"/>
                </a:solidFill>
                <a:latin typeface="+mn-lt"/>
                <a:cs typeface="Arial" pitchFamily="34" charset="0"/>
              </a:rPr>
              <a:t>ndulators</a:t>
            </a:r>
            <a:endParaRPr lang="en-US" sz="1600" dirty="0">
              <a:solidFill>
                <a:srgbClr val="002060"/>
              </a:solidFill>
              <a:latin typeface="+mn-lt"/>
              <a:cs typeface="Arial" pitchFamily="34" charset="0"/>
            </a:endParaRPr>
          </a:p>
          <a:p>
            <a:pPr marL="176213" lvl="1"/>
            <a:r>
              <a:rPr lang="en-US" sz="1600" dirty="0">
                <a:solidFill>
                  <a:srgbClr val="002060"/>
                </a:solidFill>
                <a:latin typeface="+mn-lt"/>
                <a:cs typeface="Arial" pitchFamily="34" charset="0"/>
              </a:rPr>
              <a:t>First users 2017</a:t>
            </a:r>
          </a:p>
          <a:p>
            <a:pPr marL="176213" lvl="1"/>
            <a:r>
              <a:rPr lang="en-US" sz="1600" dirty="0">
                <a:solidFill>
                  <a:srgbClr val="002060"/>
                </a:solidFill>
                <a:latin typeface="+mn-lt"/>
                <a:cs typeface="Arial" pitchFamily="34" charset="0"/>
              </a:rPr>
              <a:t>Operation modes: SASE &amp; self seeded</a:t>
            </a:r>
            <a:br>
              <a:rPr lang="en-US" sz="1600" dirty="0">
                <a:solidFill>
                  <a:srgbClr val="002060"/>
                </a:solidFill>
                <a:latin typeface="+mn-lt"/>
                <a:cs typeface="Arial" pitchFamily="34" charset="0"/>
              </a:rPr>
            </a:br>
            <a:endParaRPr lang="en-US" sz="1600" dirty="0">
              <a:solidFill>
                <a:srgbClr val="002060"/>
              </a:solidFill>
              <a:latin typeface="+mn-lt"/>
              <a:cs typeface="Arial" pitchFamily="34" charset="0"/>
            </a:endParaRPr>
          </a:p>
          <a:p>
            <a:r>
              <a:rPr lang="en-US" sz="1600" b="1" dirty="0" smtClean="0">
                <a:solidFill>
                  <a:srgbClr val="FF0000"/>
                </a:solidFill>
                <a:latin typeface="+mn-lt"/>
                <a:cs typeface="Arial" pitchFamily="34" charset="0"/>
              </a:rPr>
              <a:t>ATHOS</a:t>
            </a:r>
            <a:endParaRPr lang="en-US" sz="1600" b="1" dirty="0">
              <a:solidFill>
                <a:srgbClr val="FF0000"/>
              </a:solidFill>
              <a:latin typeface="+mn-lt"/>
              <a:cs typeface="Arial" pitchFamily="34" charset="0"/>
            </a:endParaRPr>
          </a:p>
          <a:p>
            <a:pPr lvl="1" indent="-280988"/>
            <a:r>
              <a:rPr lang="en-US" sz="1600" dirty="0">
                <a:solidFill>
                  <a:srgbClr val="FF0000"/>
                </a:solidFill>
                <a:latin typeface="+mn-lt"/>
                <a:cs typeface="Arial" pitchFamily="34" charset="0"/>
              </a:rPr>
              <a:t>Soft X-ray FEL, </a:t>
            </a:r>
            <a:r>
              <a:rPr lang="el-GR" sz="1600" dirty="0">
                <a:solidFill>
                  <a:srgbClr val="FF0000"/>
                </a:solidFill>
                <a:latin typeface="+mn-lt"/>
                <a:cs typeface="Arial" pitchFamily="34" charset="0"/>
              </a:rPr>
              <a:t>λ</a:t>
            </a:r>
            <a:r>
              <a:rPr lang="de-CH" sz="1600" dirty="0">
                <a:solidFill>
                  <a:srgbClr val="FF0000"/>
                </a:solidFill>
                <a:latin typeface="+mn-lt"/>
                <a:cs typeface="Arial" pitchFamily="34" charset="0"/>
              </a:rPr>
              <a:t>=</a:t>
            </a:r>
            <a:r>
              <a:rPr lang="en-US" sz="1600" dirty="0">
                <a:solidFill>
                  <a:srgbClr val="FF0000"/>
                </a:solidFill>
                <a:latin typeface="+mn-lt"/>
                <a:cs typeface="Arial" pitchFamily="34" charset="0"/>
              </a:rPr>
              <a:t>0.7-7.0 nm</a:t>
            </a:r>
          </a:p>
          <a:p>
            <a:pPr lvl="1" indent="-280988"/>
            <a:r>
              <a:rPr lang="en-US" sz="1600" dirty="0">
                <a:solidFill>
                  <a:srgbClr val="FF0000"/>
                </a:solidFill>
                <a:latin typeface="+mn-lt"/>
                <a:cs typeface="Arial" pitchFamily="34" charset="0"/>
              </a:rPr>
              <a:t>Variable polarization, Apple </a:t>
            </a:r>
            <a:r>
              <a:rPr lang="en-US" sz="1600" dirty="0" smtClean="0">
                <a:solidFill>
                  <a:srgbClr val="FF0000"/>
                </a:solidFill>
                <a:latin typeface="+mn-lt"/>
                <a:cs typeface="Arial" pitchFamily="34" charset="0"/>
              </a:rPr>
              <a:t>III (Apple-X?) </a:t>
            </a:r>
            <a:r>
              <a:rPr lang="en-US" sz="1600" dirty="0" err="1">
                <a:solidFill>
                  <a:srgbClr val="FF0000"/>
                </a:solidFill>
                <a:latin typeface="+mn-lt"/>
                <a:cs typeface="Arial" pitchFamily="34" charset="0"/>
              </a:rPr>
              <a:t>undulators</a:t>
            </a:r>
            <a:endParaRPr lang="en-US" sz="1600" dirty="0">
              <a:solidFill>
                <a:srgbClr val="FF0000"/>
              </a:solidFill>
              <a:latin typeface="+mn-lt"/>
              <a:cs typeface="Arial" pitchFamily="34" charset="0"/>
            </a:endParaRPr>
          </a:p>
          <a:p>
            <a:pPr lvl="1" indent="-280988"/>
            <a:r>
              <a:rPr lang="en-US" sz="1600" dirty="0">
                <a:solidFill>
                  <a:srgbClr val="FF0000"/>
                </a:solidFill>
                <a:latin typeface="+mn-lt"/>
                <a:cs typeface="Arial" pitchFamily="34" charset="0"/>
              </a:rPr>
              <a:t>First users </a:t>
            </a:r>
            <a:r>
              <a:rPr lang="en-US" sz="1600" dirty="0" smtClean="0">
                <a:solidFill>
                  <a:srgbClr val="FF0000"/>
                </a:solidFill>
                <a:latin typeface="+mn-lt"/>
                <a:cs typeface="Arial" pitchFamily="34" charset="0"/>
              </a:rPr>
              <a:t>2019, 2020?</a:t>
            </a:r>
            <a:endParaRPr lang="en-US" sz="1600" dirty="0">
              <a:solidFill>
                <a:srgbClr val="FF0000"/>
              </a:solidFill>
              <a:latin typeface="+mn-lt"/>
              <a:cs typeface="Arial" pitchFamily="34" charset="0"/>
            </a:endParaRPr>
          </a:p>
          <a:p>
            <a:pPr lvl="1" indent="-280988"/>
            <a:r>
              <a:rPr lang="en-US" sz="1600" dirty="0">
                <a:solidFill>
                  <a:srgbClr val="FF0000"/>
                </a:solidFill>
                <a:latin typeface="+mn-lt"/>
                <a:cs typeface="Arial" pitchFamily="34" charset="0"/>
              </a:rPr>
              <a:t>Operation modes: SASE &amp; self seeded</a:t>
            </a:r>
            <a:endParaRPr lang="en-US" sz="1600" dirty="0">
              <a:solidFill>
                <a:srgbClr val="002060"/>
              </a:solidFill>
              <a:latin typeface="+mn-lt"/>
              <a:cs typeface="Arial" pitchFamily="34" charset="0"/>
            </a:endParaRPr>
          </a:p>
        </p:txBody>
      </p:sp>
      <p:sp>
        <p:nvSpPr>
          <p:cNvPr id="10" name="TextBox 3"/>
          <p:cNvSpPr txBox="1">
            <a:spLocks noChangeArrowheads="1"/>
          </p:cNvSpPr>
          <p:nvPr/>
        </p:nvSpPr>
        <p:spPr bwMode="auto">
          <a:xfrm>
            <a:off x="5657612" y="2798000"/>
            <a:ext cx="3454102" cy="3395787"/>
          </a:xfrm>
          <a:prstGeom prst="rect">
            <a:avLst/>
          </a:prstGeom>
          <a:solidFill>
            <a:srgbClr val="FFFF99"/>
          </a:solidFill>
          <a:ln w="9525">
            <a:noFill/>
            <a:miter lim="800000"/>
            <a:headEnd/>
            <a:tailEnd/>
          </a:ln>
        </p:spPr>
        <p:txBody>
          <a:bodyPr wrap="square" lIns="91425" tIns="45713" rIns="91425" bIns="45713">
            <a:spAutoFit/>
          </a:bodyPr>
          <a:lstStyle/>
          <a:p>
            <a:pPr marL="88887" lvl="1" defTabSz="1011238">
              <a:lnSpc>
                <a:spcPct val="150000"/>
              </a:lnSpc>
            </a:pPr>
            <a:r>
              <a:rPr lang="en-US" sz="1600" b="1" dirty="0">
                <a:solidFill>
                  <a:srgbClr val="002060"/>
                </a:solidFill>
                <a:latin typeface="+mn-lt"/>
              </a:rPr>
              <a:t>Main parameters</a:t>
            </a:r>
          </a:p>
          <a:p>
            <a:pPr marL="88887" lvl="1" defTabSz="1011238">
              <a:lnSpc>
                <a:spcPct val="150000"/>
              </a:lnSpc>
              <a:tabLst>
                <a:tab pos="1970088" algn="l"/>
              </a:tabLst>
            </a:pPr>
            <a:r>
              <a:rPr lang="en-US" sz="1600" dirty="0">
                <a:solidFill>
                  <a:srgbClr val="002060"/>
                </a:solidFill>
                <a:latin typeface="+mn-lt"/>
              </a:rPr>
              <a:t>Wavelength from </a:t>
            </a:r>
            <a:r>
              <a:rPr lang="en-US" sz="1600" dirty="0" smtClean="0">
                <a:solidFill>
                  <a:srgbClr val="002060"/>
                </a:solidFill>
                <a:latin typeface="+mn-lt"/>
              </a:rPr>
              <a:t>		0.1nm–7nm</a:t>
            </a:r>
            <a:endParaRPr lang="en-US" sz="1600" dirty="0">
              <a:solidFill>
                <a:srgbClr val="002060"/>
              </a:solidFill>
              <a:latin typeface="+mn-lt"/>
            </a:endParaRPr>
          </a:p>
          <a:p>
            <a:pPr marL="88887" lvl="1" defTabSz="1011238">
              <a:lnSpc>
                <a:spcPct val="150000"/>
              </a:lnSpc>
              <a:tabLst>
                <a:tab pos="1790700" algn="l"/>
              </a:tabLst>
            </a:pPr>
            <a:r>
              <a:rPr lang="en-US" sz="1600" dirty="0">
                <a:solidFill>
                  <a:srgbClr val="002060"/>
                </a:solidFill>
                <a:latin typeface="+mn-lt"/>
              </a:rPr>
              <a:t>Photon </a:t>
            </a:r>
            <a:r>
              <a:rPr lang="en-US" sz="1600" dirty="0" smtClean="0">
                <a:solidFill>
                  <a:srgbClr val="002060"/>
                </a:solidFill>
                <a:latin typeface="+mn-lt"/>
              </a:rPr>
              <a:t>energy		0.2-12 </a:t>
            </a:r>
            <a:r>
              <a:rPr lang="en-US" sz="1600" dirty="0" err="1">
                <a:solidFill>
                  <a:srgbClr val="002060"/>
                </a:solidFill>
                <a:latin typeface="+mn-lt"/>
              </a:rPr>
              <a:t>keV</a:t>
            </a:r>
            <a:endParaRPr lang="en-US" sz="1600" dirty="0">
              <a:solidFill>
                <a:srgbClr val="002060"/>
              </a:solidFill>
              <a:latin typeface="+mn-lt"/>
            </a:endParaRPr>
          </a:p>
          <a:p>
            <a:pPr marL="88887" lvl="1" defTabSz="1011238">
              <a:lnSpc>
                <a:spcPct val="150000"/>
              </a:lnSpc>
              <a:tabLst>
                <a:tab pos="1790700" algn="l"/>
              </a:tabLst>
            </a:pPr>
            <a:r>
              <a:rPr lang="en-US" sz="1600" dirty="0">
                <a:solidFill>
                  <a:srgbClr val="002060"/>
                </a:solidFill>
                <a:latin typeface="+mn-lt"/>
              </a:rPr>
              <a:t>Pulse duration </a:t>
            </a:r>
            <a:r>
              <a:rPr lang="en-US" sz="1600" dirty="0" smtClean="0">
                <a:solidFill>
                  <a:srgbClr val="002060"/>
                </a:solidFill>
                <a:latin typeface="+mn-lt"/>
              </a:rPr>
              <a:t>		1 </a:t>
            </a:r>
            <a:r>
              <a:rPr lang="en-US" sz="1600" dirty="0">
                <a:solidFill>
                  <a:srgbClr val="002060"/>
                </a:solidFill>
                <a:latin typeface="+mn-lt"/>
              </a:rPr>
              <a:t>fs - 20 fs</a:t>
            </a:r>
          </a:p>
          <a:p>
            <a:pPr marL="88887" lvl="1" defTabSz="1011238">
              <a:lnSpc>
                <a:spcPct val="150000"/>
              </a:lnSpc>
              <a:tabLst>
                <a:tab pos="1790700" algn="l"/>
              </a:tabLst>
            </a:pPr>
            <a:r>
              <a:rPr lang="en-US" sz="1600" dirty="0">
                <a:solidFill>
                  <a:srgbClr val="002060"/>
                </a:solidFill>
                <a:latin typeface="+mn-lt"/>
              </a:rPr>
              <a:t>e</a:t>
            </a:r>
            <a:r>
              <a:rPr lang="en-US" sz="1600" baseline="30000" dirty="0">
                <a:solidFill>
                  <a:srgbClr val="002060"/>
                </a:solidFill>
                <a:latin typeface="+mn-lt"/>
              </a:rPr>
              <a:t>-  </a:t>
            </a:r>
            <a:r>
              <a:rPr lang="en-US" sz="1600" dirty="0" smtClean="0">
                <a:solidFill>
                  <a:srgbClr val="002060"/>
                </a:solidFill>
                <a:latin typeface="+mn-lt"/>
              </a:rPr>
              <a:t>Energy (0.1 nm) 	5.8 </a:t>
            </a:r>
            <a:r>
              <a:rPr lang="en-US" sz="1600" dirty="0">
                <a:solidFill>
                  <a:srgbClr val="002060"/>
                </a:solidFill>
                <a:latin typeface="+mn-lt"/>
              </a:rPr>
              <a:t>GeV</a:t>
            </a:r>
          </a:p>
          <a:p>
            <a:pPr marL="88887" lvl="1" defTabSz="1011238">
              <a:lnSpc>
                <a:spcPct val="150000"/>
              </a:lnSpc>
              <a:tabLst>
                <a:tab pos="1790700" algn="l"/>
              </a:tabLst>
            </a:pPr>
            <a:r>
              <a:rPr lang="en-US" sz="1600" dirty="0">
                <a:solidFill>
                  <a:srgbClr val="002060"/>
                </a:solidFill>
                <a:latin typeface="+mn-lt"/>
              </a:rPr>
              <a:t>e</a:t>
            </a:r>
            <a:r>
              <a:rPr lang="en-US" sz="1600" baseline="30000" dirty="0">
                <a:solidFill>
                  <a:srgbClr val="002060"/>
                </a:solidFill>
                <a:latin typeface="+mn-lt"/>
              </a:rPr>
              <a:t>- </a:t>
            </a:r>
            <a:r>
              <a:rPr lang="en-US" sz="1600" dirty="0" smtClean="0">
                <a:solidFill>
                  <a:srgbClr val="002060"/>
                </a:solidFill>
                <a:latin typeface="+mn-lt"/>
              </a:rPr>
              <a:t>Bunch </a:t>
            </a:r>
            <a:r>
              <a:rPr lang="en-US" sz="1600" dirty="0">
                <a:solidFill>
                  <a:srgbClr val="002060"/>
                </a:solidFill>
                <a:latin typeface="+mn-lt"/>
              </a:rPr>
              <a:t>charge     </a:t>
            </a:r>
            <a:r>
              <a:rPr lang="en-US" sz="1600" dirty="0" smtClean="0">
                <a:solidFill>
                  <a:srgbClr val="002060"/>
                </a:solidFill>
                <a:latin typeface="+mn-lt"/>
              </a:rPr>
              <a:t>		10-200 </a:t>
            </a:r>
            <a:r>
              <a:rPr lang="en-US" sz="1600" dirty="0" err="1">
                <a:solidFill>
                  <a:srgbClr val="002060"/>
                </a:solidFill>
                <a:latin typeface="+mn-lt"/>
              </a:rPr>
              <a:t>pC</a:t>
            </a:r>
            <a:endParaRPr lang="en-US" sz="1600" dirty="0">
              <a:solidFill>
                <a:srgbClr val="002060"/>
              </a:solidFill>
              <a:latin typeface="+mn-lt"/>
            </a:endParaRPr>
          </a:p>
          <a:p>
            <a:pPr marL="88887" lvl="1" defTabSz="1011238">
              <a:lnSpc>
                <a:spcPct val="150000"/>
              </a:lnSpc>
              <a:tabLst>
                <a:tab pos="1790700" algn="l"/>
              </a:tabLst>
            </a:pPr>
            <a:r>
              <a:rPr lang="en-US" sz="1600" dirty="0">
                <a:solidFill>
                  <a:srgbClr val="002060"/>
                </a:solidFill>
                <a:latin typeface="+mn-lt"/>
              </a:rPr>
              <a:t>Repetition rate        </a:t>
            </a:r>
            <a:r>
              <a:rPr lang="en-US" sz="1600" dirty="0" smtClean="0">
                <a:solidFill>
                  <a:srgbClr val="002060"/>
                </a:solidFill>
                <a:latin typeface="+mn-lt"/>
              </a:rPr>
              <a:t>	100 Hz</a:t>
            </a:r>
            <a:endParaRPr lang="en-US" sz="1200" dirty="0">
              <a:solidFill>
                <a:srgbClr val="002060"/>
              </a:solidFill>
              <a:latin typeface="+mn-lt"/>
            </a:endParaRPr>
          </a:p>
        </p:txBody>
      </p:sp>
    </p:spTree>
    <p:extLst>
      <p:ext uri="{BB962C8B-B14F-4D97-AF65-F5344CB8AC3E}">
        <p14:creationId xmlns:p14="http://schemas.microsoft.com/office/powerpoint/2010/main" val="2347912188"/>
      </p:ext>
    </p:extLst>
  </p:cSld>
  <p:clrMapOvr>
    <a:masterClrMapping/>
  </p:clrMapOvr>
  <p:transition spd="med">
    <p:blinds/>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C-band module schedule</a:t>
            </a:r>
            <a:endParaRPr lang="en-US" dirty="0"/>
          </a:p>
        </p:txBody>
      </p:sp>
      <p:sp>
        <p:nvSpPr>
          <p:cNvPr id="7" name="TextBox 6"/>
          <p:cNvSpPr txBox="1"/>
          <p:nvPr/>
        </p:nvSpPr>
        <p:spPr>
          <a:xfrm>
            <a:off x="683568" y="5949802"/>
            <a:ext cx="7776864" cy="575542"/>
          </a:xfrm>
          <a:prstGeom prst="rect">
            <a:avLst/>
          </a:prstGeom>
          <a:noFill/>
        </p:spPr>
        <p:txBody>
          <a:bodyPr wrap="square" lIns="0" tIns="0" rIns="0" bIns="0" rtlCol="0">
            <a:spAutoFit/>
          </a:bodyPr>
          <a:lstStyle/>
          <a:p>
            <a:pPr>
              <a:lnSpc>
                <a:spcPct val="110000"/>
              </a:lnSpc>
            </a:pPr>
            <a:r>
              <a:rPr lang="en-US" sz="1700" dirty="0" smtClean="0">
                <a:latin typeface="Arial Narrow"/>
                <a:cs typeface="Arial Narrow"/>
              </a:rPr>
              <a:t>We intend to install the last module in the </a:t>
            </a:r>
            <a:r>
              <a:rPr lang="en-US" sz="1700" dirty="0" err="1" smtClean="0">
                <a:latin typeface="Arial Narrow"/>
                <a:cs typeface="Arial Narrow"/>
              </a:rPr>
              <a:t>SwissFEL</a:t>
            </a:r>
            <a:r>
              <a:rPr lang="en-US" sz="1700" dirty="0" smtClean="0">
                <a:latin typeface="Arial Narrow"/>
                <a:cs typeface="Arial Narrow"/>
              </a:rPr>
              <a:t> tunnel in September 2016.</a:t>
            </a:r>
          </a:p>
          <a:p>
            <a:pPr>
              <a:lnSpc>
                <a:spcPct val="110000"/>
              </a:lnSpc>
            </a:pPr>
            <a:r>
              <a:rPr lang="en-US" sz="1700" dirty="0" smtClean="0">
                <a:latin typeface="Arial Narrow"/>
                <a:cs typeface="Arial Narrow"/>
              </a:rPr>
              <a:t>At the moment the structure production meets the schedule.</a:t>
            </a:r>
            <a:endParaRPr lang="en-US" sz="1700" dirty="0">
              <a:latin typeface="Arial Narrow"/>
              <a:cs typeface="Arial Narrow"/>
            </a:endParaRPr>
          </a:p>
        </p:txBody>
      </p:sp>
      <p:pic>
        <p:nvPicPr>
          <p:cNvPr id="5122" name="Picture 2" descr="C:\materiale_CLIC_workshop_2016\production.jpg"/>
          <p:cNvPicPr>
            <a:picLocks noChangeAspect="1" noChangeArrowheads="1"/>
          </p:cNvPicPr>
          <p:nvPr/>
        </p:nvPicPr>
        <p:blipFill rotWithShape="1">
          <a:blip r:embed="rId2">
            <a:extLst>
              <a:ext uri="{28A0092B-C50C-407E-A947-70E740481C1C}">
                <a14:useLocalDpi xmlns:a14="http://schemas.microsoft.com/office/drawing/2010/main" val="0"/>
              </a:ext>
            </a:extLst>
          </a:blip>
          <a:srcRect l="5863" t="4858" r="7631" b="2593"/>
          <a:stretch/>
        </p:blipFill>
        <p:spPr bwMode="auto">
          <a:xfrm>
            <a:off x="179512" y="803440"/>
            <a:ext cx="7732694" cy="4939900"/>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20</a:t>
            </a:fld>
            <a:endParaRPr lang="de-DE" altLang="en-US"/>
          </a:p>
        </p:txBody>
      </p:sp>
    </p:spTree>
    <p:extLst>
      <p:ext uri="{BB962C8B-B14F-4D97-AF65-F5344CB8AC3E}">
        <p14:creationId xmlns:p14="http://schemas.microsoft.com/office/powerpoint/2010/main" val="3019522487"/>
      </p:ext>
    </p:extLst>
  </p:cSld>
  <p:clrMapOvr>
    <a:masterClrMapping/>
  </p:clrMapOvr>
  <p:transition spd="med">
    <p:blinds/>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Deflecting cavities</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393" t="9591" r="10098"/>
          <a:stretch/>
        </p:blipFill>
        <p:spPr bwMode="auto">
          <a:xfrm>
            <a:off x="35496" y="836712"/>
            <a:ext cx="4244668" cy="3117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691" t="31774" r="13098" b="1487"/>
          <a:stretch/>
        </p:blipFill>
        <p:spPr bwMode="auto">
          <a:xfrm>
            <a:off x="4782421" y="836712"/>
            <a:ext cx="4348526" cy="30963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6275" t="2250" r="7712" b="10691"/>
          <a:stretch/>
        </p:blipFill>
        <p:spPr bwMode="auto">
          <a:xfrm>
            <a:off x="107504" y="4149080"/>
            <a:ext cx="3050464"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Oval 6"/>
          <p:cNvSpPr/>
          <p:nvPr/>
        </p:nvSpPr>
        <p:spPr bwMode="auto">
          <a:xfrm>
            <a:off x="251520" y="836712"/>
            <a:ext cx="1080120" cy="1080120"/>
          </a:xfrm>
          <a:prstGeom prst="ellipse">
            <a:avLst/>
          </a:prstGeom>
          <a:noFill/>
          <a:ln w="22225"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10" name="Straight Arrow Connector 9"/>
          <p:cNvCxnSpPr/>
          <p:nvPr/>
        </p:nvCxnSpPr>
        <p:spPr bwMode="auto">
          <a:xfrm flipV="1">
            <a:off x="611560" y="1916832"/>
            <a:ext cx="180020" cy="2376264"/>
          </a:xfrm>
          <a:prstGeom prst="straightConnector1">
            <a:avLst/>
          </a:prstGeom>
          <a:solidFill>
            <a:schemeClr val="accent1"/>
          </a:solidFill>
          <a:ln w="22225" cap="flat" cmpd="sng" algn="ctr">
            <a:solidFill>
              <a:srgbClr val="FF0000"/>
            </a:solidFill>
            <a:prstDash val="solid"/>
            <a:round/>
            <a:headEnd type="none" w="med" len="med"/>
            <a:tailEnd type="arrow"/>
          </a:ln>
          <a:effectLst/>
        </p:spPr>
      </p:cxnSp>
      <p:sp>
        <p:nvSpPr>
          <p:cNvPr id="11" name="TextBox 10"/>
          <p:cNvSpPr txBox="1"/>
          <p:nvPr/>
        </p:nvSpPr>
        <p:spPr>
          <a:xfrm>
            <a:off x="3563888" y="4077072"/>
            <a:ext cx="5400600" cy="2014398"/>
          </a:xfrm>
          <a:prstGeom prst="rect">
            <a:avLst/>
          </a:prstGeom>
          <a:noFill/>
        </p:spPr>
        <p:txBody>
          <a:bodyPr wrap="square" lIns="0" tIns="0" rIns="0" bIns="0" rtlCol="0">
            <a:spAutoFit/>
          </a:bodyPr>
          <a:lstStyle/>
          <a:p>
            <a:pPr marL="285750" indent="-285750">
              <a:lnSpc>
                <a:spcPct val="110000"/>
              </a:lnSpc>
              <a:buFont typeface="Wingdings" panose="05000000000000000000" pitchFamily="2" charset="2"/>
              <a:buChar char="q"/>
            </a:pPr>
            <a:r>
              <a:rPr lang="en-US" sz="1700" dirty="0" smtClean="0">
                <a:latin typeface="Arial Narrow"/>
                <a:cs typeface="Arial Narrow"/>
              </a:rPr>
              <a:t>PSI ordered two C-band deflecting cavities and related waveguides to MHI-MS</a:t>
            </a:r>
          </a:p>
          <a:p>
            <a:pPr marL="285750" indent="-285750">
              <a:lnSpc>
                <a:spcPct val="110000"/>
              </a:lnSpc>
              <a:buFont typeface="Wingdings" panose="05000000000000000000" pitchFamily="2" charset="2"/>
              <a:buChar char="q"/>
            </a:pPr>
            <a:r>
              <a:rPr lang="en-US" sz="1700" dirty="0" smtClean="0">
                <a:latin typeface="Arial Narrow"/>
                <a:cs typeface="Arial Narrow"/>
              </a:rPr>
              <a:t>They will be ready for commissioning in October 2016</a:t>
            </a:r>
          </a:p>
          <a:p>
            <a:pPr marL="285750" indent="-285750">
              <a:lnSpc>
                <a:spcPct val="110000"/>
              </a:lnSpc>
              <a:buFont typeface="Wingdings" panose="05000000000000000000" pitchFamily="2" charset="2"/>
              <a:buChar char="q"/>
            </a:pPr>
            <a:r>
              <a:rPr lang="en-US" sz="1700" dirty="0" smtClean="0">
                <a:latin typeface="Arial Narrow"/>
                <a:cs typeface="Arial Narrow"/>
              </a:rPr>
              <a:t>The two deflecting cavities we be powered by the last station of Linac3 using an high power RF switch</a:t>
            </a:r>
          </a:p>
          <a:p>
            <a:pPr marL="285750" indent="-285750">
              <a:lnSpc>
                <a:spcPct val="110000"/>
              </a:lnSpc>
              <a:buFont typeface="Wingdings" panose="05000000000000000000" pitchFamily="2" charset="2"/>
              <a:buChar char="q"/>
            </a:pPr>
            <a:r>
              <a:rPr lang="en-US" sz="1700" dirty="0" smtClean="0">
                <a:latin typeface="Arial Narrow"/>
                <a:cs typeface="Arial Narrow"/>
              </a:rPr>
              <a:t>The waveguide switch is provided by Nihon </a:t>
            </a:r>
            <a:r>
              <a:rPr lang="en-US" sz="1700" dirty="0" err="1" smtClean="0">
                <a:latin typeface="Arial Narrow"/>
                <a:cs typeface="Arial Narrow"/>
              </a:rPr>
              <a:t>Koshua</a:t>
            </a:r>
            <a:endParaRPr lang="en-US" sz="1700" dirty="0" smtClean="0">
              <a:latin typeface="Arial Narrow"/>
              <a:cs typeface="Arial Narrow"/>
            </a:endParaRPr>
          </a:p>
          <a:p>
            <a:pPr marL="285750" indent="-285750">
              <a:lnSpc>
                <a:spcPct val="110000"/>
              </a:lnSpc>
              <a:buFont typeface="Wingdings" panose="05000000000000000000" pitchFamily="2" charset="2"/>
              <a:buChar char="q"/>
            </a:pPr>
            <a:r>
              <a:rPr lang="en-US" sz="1700" dirty="0" smtClean="0">
                <a:latin typeface="Arial Narrow"/>
                <a:cs typeface="Arial Narrow"/>
              </a:rPr>
              <a:t>The power test of the switch is in progress</a:t>
            </a:r>
            <a:endParaRPr lang="en-US" sz="1700" dirty="0">
              <a:latin typeface="Arial Narrow"/>
              <a:cs typeface="Arial Narrow"/>
            </a:endParaRPr>
          </a:p>
        </p:txBody>
      </p:sp>
      <p:sp>
        <p:nvSpPr>
          <p:cNvPr id="13" name="TextBox 12"/>
          <p:cNvSpPr txBox="1"/>
          <p:nvPr/>
        </p:nvSpPr>
        <p:spPr>
          <a:xfrm>
            <a:off x="1331640" y="3684205"/>
            <a:ext cx="1944216" cy="248851"/>
          </a:xfrm>
          <a:prstGeom prst="rect">
            <a:avLst/>
          </a:prstGeom>
          <a:noFill/>
        </p:spPr>
        <p:txBody>
          <a:bodyPr wrap="square" lIns="0" tIns="0" rIns="0" bIns="0" rtlCol="0">
            <a:spAutoFit/>
          </a:bodyPr>
          <a:lstStyle/>
          <a:p>
            <a:pPr>
              <a:lnSpc>
                <a:spcPct val="110000"/>
              </a:lnSpc>
            </a:pPr>
            <a:r>
              <a:rPr lang="en-US" dirty="0">
                <a:solidFill>
                  <a:srgbClr val="FF0000"/>
                </a:solidFill>
                <a:latin typeface="Arial Narrow"/>
                <a:cs typeface="Arial Narrow"/>
              </a:rPr>
              <a:t>Last module in Linac3</a:t>
            </a:r>
          </a:p>
        </p:txBody>
      </p:sp>
      <p:sp>
        <p:nvSpPr>
          <p:cNvPr id="16" name="TextBox 15"/>
          <p:cNvSpPr txBox="1"/>
          <p:nvPr/>
        </p:nvSpPr>
        <p:spPr>
          <a:xfrm>
            <a:off x="6732240" y="3808630"/>
            <a:ext cx="1944216" cy="248851"/>
          </a:xfrm>
          <a:prstGeom prst="rect">
            <a:avLst/>
          </a:prstGeom>
          <a:noFill/>
        </p:spPr>
        <p:txBody>
          <a:bodyPr wrap="square" lIns="0" tIns="0" rIns="0" bIns="0" rtlCol="0">
            <a:spAutoFit/>
          </a:bodyPr>
          <a:lstStyle/>
          <a:p>
            <a:pPr>
              <a:lnSpc>
                <a:spcPct val="110000"/>
              </a:lnSpc>
            </a:pPr>
            <a:r>
              <a:rPr lang="en-US" dirty="0" smtClean="0">
                <a:solidFill>
                  <a:srgbClr val="FF0000"/>
                </a:solidFill>
                <a:latin typeface="Arial Narrow"/>
                <a:cs typeface="Arial Narrow"/>
              </a:rPr>
              <a:t>Deflecting cavities</a:t>
            </a:r>
            <a:endParaRPr lang="en-US" dirty="0">
              <a:solidFill>
                <a:srgbClr val="FF0000"/>
              </a:solidFill>
              <a:latin typeface="Arial Narrow"/>
              <a:cs typeface="Arial Narrow"/>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21</a:t>
            </a:fld>
            <a:endParaRPr lang="de-DE" altLang="en-US"/>
          </a:p>
        </p:txBody>
      </p:sp>
    </p:spTree>
    <p:extLst>
      <p:ext uri="{BB962C8B-B14F-4D97-AF65-F5344CB8AC3E}">
        <p14:creationId xmlns:p14="http://schemas.microsoft.com/office/powerpoint/2010/main" val="390402499"/>
      </p:ext>
    </p:extLst>
  </p:cSld>
  <p:clrMapOvr>
    <a:masterClrMapping/>
  </p:clrMapOvr>
  <p:transition spd="med">
    <p:blinds/>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2"/>
          <p:cNvSpPr>
            <a:spLocks noGrp="1"/>
          </p:cNvSpPr>
          <p:nvPr>
            <p:ph type="title"/>
          </p:nvPr>
        </p:nvSpPr>
        <p:spPr>
          <a:xfrm>
            <a:off x="1619250" y="144463"/>
            <a:ext cx="7219950" cy="549275"/>
          </a:xfrm>
          <a:ln/>
        </p:spPr>
        <p:txBody>
          <a:bodyPr/>
          <a:lstStyle/>
          <a:p>
            <a:r>
              <a:rPr lang="en-US" altLang="en-US" smtClean="0">
                <a:latin typeface="Arial Narrow" pitchFamily="34" charset="0"/>
                <a:ea typeface="ヒラギノ角ゴ Pro W3"/>
              </a:rPr>
              <a:t>Conclusions</a:t>
            </a:r>
          </a:p>
        </p:txBody>
      </p:sp>
      <p:sp>
        <p:nvSpPr>
          <p:cNvPr id="22533" name="Slide Number Placeholder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r>
              <a:rPr lang="de-DE" altLang="en-US" sz="800" smtClean="0"/>
              <a:t>Seite </a:t>
            </a:r>
            <a:fld id="{1E16350F-DCD7-426A-B09A-56ADAF078255}" type="slidenum">
              <a:rPr lang="de-DE" altLang="en-US" sz="800" smtClean="0"/>
              <a:pPr/>
              <a:t>22</a:t>
            </a:fld>
            <a:endParaRPr lang="de-DE" altLang="en-US" sz="800" smtClean="0"/>
          </a:p>
        </p:txBody>
      </p:sp>
      <p:sp>
        <p:nvSpPr>
          <p:cNvPr id="22534" name="TextBox 1"/>
          <p:cNvSpPr txBox="1">
            <a:spLocks noChangeArrowheads="1"/>
          </p:cNvSpPr>
          <p:nvPr/>
        </p:nvSpPr>
        <p:spPr bwMode="auto">
          <a:xfrm>
            <a:off x="35496" y="1196752"/>
            <a:ext cx="9036495" cy="489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285750" indent="-285750">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Cups</a:t>
            </a:r>
            <a:r>
              <a:rPr lang="en-US" altLang="en-US" sz="1800" dirty="0"/>
              <a:t>: production </a:t>
            </a:r>
            <a:r>
              <a:rPr lang="en-US" altLang="en-US" sz="1800" dirty="0" smtClean="0"/>
              <a:t>is going very smoothly, </a:t>
            </a:r>
            <a:r>
              <a:rPr lang="en-US" altLang="en-US" sz="1800" dirty="0"/>
              <a:t>quality under control; </a:t>
            </a:r>
            <a:r>
              <a:rPr lang="en-US" altLang="en-US" sz="1800" dirty="0" smtClean="0"/>
              <a:t>83 </a:t>
            </a:r>
            <a:r>
              <a:rPr lang="en-US" altLang="en-US" sz="1800" dirty="0"/>
              <a:t>sets already delivered</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J-coupler</a:t>
            </a:r>
            <a:r>
              <a:rPr lang="en-US" altLang="en-US" sz="1800" dirty="0"/>
              <a:t>, </a:t>
            </a:r>
            <a:r>
              <a:rPr lang="en-US" altLang="en-US" sz="1800" dirty="0" smtClean="0"/>
              <a:t>VDL is keeping the required production </a:t>
            </a:r>
            <a:r>
              <a:rPr lang="en-US" altLang="en-US" sz="1800" dirty="0" smtClean="0"/>
              <a:t>rate</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Brazing</a:t>
            </a:r>
            <a:r>
              <a:rPr lang="en-US" altLang="en-US" sz="1800" dirty="0"/>
              <a:t>, vacuum leaks on few structures, reason </a:t>
            </a:r>
            <a:r>
              <a:rPr lang="en-US" altLang="en-US" sz="1800" dirty="0" smtClean="0"/>
              <a:t>not clear, </a:t>
            </a:r>
            <a:r>
              <a:rPr lang="en-US" altLang="en-US" sz="1800" dirty="0" smtClean="0"/>
              <a:t>problem </a:t>
            </a:r>
            <a:r>
              <a:rPr lang="en-US" altLang="en-US" sz="1800" dirty="0" smtClean="0"/>
              <a:t>seems to be less and less frequent</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a:t> </a:t>
            </a:r>
            <a:r>
              <a:rPr lang="en-US" altLang="en-US" sz="1800" dirty="0" smtClean="0"/>
              <a:t>72 structures produced so far</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BOC </a:t>
            </a:r>
            <a:r>
              <a:rPr lang="en-US" altLang="en-US" sz="1800" dirty="0"/>
              <a:t>production going on, new design without tuning rings,24 BOCs produced so </a:t>
            </a:r>
            <a:r>
              <a:rPr lang="en-US" altLang="en-US" sz="1800" dirty="0" smtClean="0"/>
              <a:t>far</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Waveguide production on schedule</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Module assembly proceeds without significant problems but </a:t>
            </a:r>
            <a:r>
              <a:rPr lang="en-US" altLang="en-US" sz="1800" dirty="0" smtClean="0"/>
              <a:t>it is </a:t>
            </a:r>
            <a:r>
              <a:rPr lang="en-US" altLang="en-US" sz="1800" dirty="0" smtClean="0"/>
              <a:t>very time consuming. New manpower to speed it up</a:t>
            </a:r>
          </a:p>
          <a:p>
            <a:pPr>
              <a:lnSpc>
                <a:spcPct val="110000"/>
              </a:lnSpc>
              <a:spcBef>
                <a:spcPts val="1200"/>
              </a:spcBef>
              <a:spcAft>
                <a:spcPts val="1200"/>
              </a:spcAft>
              <a:buClr>
                <a:srgbClr val="FF0000"/>
              </a:buClr>
              <a:buSzPct val="150000"/>
              <a:buFont typeface="Wingdings" panose="05000000000000000000" pitchFamily="2" charset="2"/>
              <a:buChar char="v"/>
            </a:pPr>
            <a:r>
              <a:rPr lang="en-US" altLang="en-US" sz="1800" dirty="0" smtClean="0"/>
              <a:t> Deflecting cavities have been ordered. Installation in September/October</a:t>
            </a:r>
          </a:p>
        </p:txBody>
      </p:sp>
    </p:spTree>
  </p:cSld>
  <p:clrMapOvr>
    <a:masterClrMapping/>
  </p:clrMapOvr>
  <p:transition spd="med">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Schedule overview</a:t>
            </a:r>
            <a:endParaRPr lang="en-US" dirty="0"/>
          </a:p>
        </p:txBody>
      </p:sp>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3</a:t>
            </a:fld>
            <a:endParaRPr lang="de-DE" altLang="en-US"/>
          </a:p>
        </p:txBody>
      </p:sp>
      <p:graphicFrame>
        <p:nvGraphicFramePr>
          <p:cNvPr id="6" name="Table 5"/>
          <p:cNvGraphicFramePr>
            <a:graphicFrameLocks noGrp="1"/>
          </p:cNvGraphicFramePr>
          <p:nvPr>
            <p:extLst>
              <p:ext uri="{D42A27DB-BD31-4B8C-83A1-F6EECF244321}">
                <p14:modId xmlns:p14="http://schemas.microsoft.com/office/powerpoint/2010/main" val="1348573055"/>
              </p:ext>
            </p:extLst>
          </p:nvPr>
        </p:nvGraphicFramePr>
        <p:xfrm>
          <a:off x="2102596" y="872717"/>
          <a:ext cx="864097" cy="5684400"/>
        </p:xfrm>
        <a:graphic>
          <a:graphicData uri="http://schemas.openxmlformats.org/drawingml/2006/table">
            <a:tbl>
              <a:tblPr bandRow="1">
                <a:tableStyleId>{5C22544A-7EE6-4342-B048-85BDC9FD1C3A}</a:tableStyleId>
              </a:tblPr>
              <a:tblGrid>
                <a:gridCol w="301430"/>
                <a:gridCol w="310639"/>
                <a:gridCol w="252028"/>
              </a:tblGrid>
              <a:tr h="157900">
                <a:tc rowSpan="12">
                  <a:txBody>
                    <a:bodyPr/>
                    <a:lstStyle/>
                    <a:p>
                      <a:pPr algn="ctr"/>
                      <a:r>
                        <a:rPr lang="en-US" dirty="0" smtClean="0">
                          <a:solidFill>
                            <a:schemeClr val="bg1">
                              <a:lumMod val="95000"/>
                            </a:schemeClr>
                          </a:solidFill>
                        </a:rPr>
                        <a:t>2015</a:t>
                      </a:r>
                      <a:endParaRPr lang="en-US" dirty="0">
                        <a:solidFill>
                          <a:schemeClr val="bg1">
                            <a:lumMod val="95000"/>
                          </a:schemeClr>
                        </a:solidFill>
                      </a:endParaRPr>
                    </a:p>
                  </a:txBody>
                  <a:tcPr marL="0" marR="0" marT="0" marB="0" vert="vert270" anchor="ctr">
                    <a:solidFill>
                      <a:srgbClr val="003B6E"/>
                    </a:solidFill>
                  </a:tcPr>
                </a:tc>
                <a:tc rowSpan="3">
                  <a:txBody>
                    <a:bodyPr/>
                    <a:lstStyle/>
                    <a:p>
                      <a:pPr algn="ctr"/>
                      <a:r>
                        <a:rPr lang="en-US" sz="1600" dirty="0" smtClean="0"/>
                        <a:t>Q1</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Q2</a:t>
                      </a:r>
                    </a:p>
                  </a:txBody>
                  <a:tcPr marL="0" marR="0" marT="0" marB="0" vert="vert270" anchor="ctr">
                    <a:solidFill>
                      <a:srgbClr val="B9B9B9"/>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Q3</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Q4</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rowSpan="12">
                  <a:txBody>
                    <a:bodyPr/>
                    <a:lstStyle/>
                    <a:p>
                      <a:pPr algn="ctr"/>
                      <a:r>
                        <a:rPr lang="en-US" dirty="0" smtClean="0">
                          <a:solidFill>
                            <a:schemeClr val="bg1">
                              <a:lumMod val="95000"/>
                            </a:schemeClr>
                          </a:solidFill>
                        </a:rPr>
                        <a:t>2016</a:t>
                      </a:r>
                      <a:endParaRPr lang="en-US" dirty="0">
                        <a:solidFill>
                          <a:schemeClr val="bg1">
                            <a:lumMod val="95000"/>
                          </a:schemeClr>
                        </a:solidFill>
                      </a:endParaRPr>
                    </a:p>
                  </a:txBody>
                  <a:tcPr marL="0" marR="0" marT="0" marB="0" vert="vert270" anchor="ctr">
                    <a:solidFill>
                      <a:srgbClr val="003B6E"/>
                    </a:solidFill>
                  </a:tcPr>
                </a:tc>
                <a:tc rowSpan="3">
                  <a:txBody>
                    <a:bodyPr/>
                    <a:lstStyle/>
                    <a:p>
                      <a:pPr algn="ctr"/>
                      <a:r>
                        <a:rPr lang="en-US" sz="1600" dirty="0" smtClean="0"/>
                        <a:t>Q1</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Q2</a:t>
                      </a:r>
                    </a:p>
                  </a:txBody>
                  <a:tcPr marL="0" marR="0" marT="0" marB="0" vert="vert270" anchor="ctr">
                    <a:solidFill>
                      <a:srgbClr val="B9B9B9"/>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Q3</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Q4</a:t>
                      </a:r>
                    </a:p>
                  </a:txBody>
                  <a:tcPr marL="0" marR="0" marT="0" marB="0" vert="vert270" anchor="ctr">
                    <a:solidFill>
                      <a:srgbClr val="B9B9B9"/>
                    </a:solidFill>
                  </a:tcPr>
                </a:tc>
                <a:tc>
                  <a:txBody>
                    <a:bodyPr/>
                    <a:lstStyle/>
                    <a:p>
                      <a:pPr algn="ct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smtClean="0"/>
                    </a:p>
                  </a:txBody>
                  <a:tcPr marL="0" marR="0" marT="0" marB="0" anchor="ctr">
                    <a:solidFill>
                      <a:srgbClr val="FEDE74"/>
                    </a:solidFill>
                  </a:tcPr>
                </a:tc>
              </a:tr>
              <a:tr h="157900">
                <a:tc rowSpan="12">
                  <a:txBody>
                    <a:bodyPr/>
                    <a:lstStyle/>
                    <a:p>
                      <a:pPr algn="ctr"/>
                      <a:r>
                        <a:rPr lang="en-US" dirty="0" smtClean="0">
                          <a:solidFill>
                            <a:schemeClr val="bg1">
                              <a:lumMod val="95000"/>
                            </a:schemeClr>
                          </a:solidFill>
                        </a:rPr>
                        <a:t>2017</a:t>
                      </a:r>
                      <a:endParaRPr lang="en-US" dirty="0">
                        <a:solidFill>
                          <a:schemeClr val="bg1">
                            <a:lumMod val="95000"/>
                          </a:schemeClr>
                        </a:solidFill>
                      </a:endParaRPr>
                    </a:p>
                  </a:txBody>
                  <a:tcPr marL="0" marR="0" marT="0" marB="0" vert="vert270" anchor="ctr">
                    <a:solidFill>
                      <a:srgbClr val="003B6E"/>
                    </a:solidFill>
                  </a:tcPr>
                </a:tc>
                <a:tc rowSpan="3">
                  <a:txBody>
                    <a:bodyPr/>
                    <a:lstStyle/>
                    <a:p>
                      <a:pPr algn="ctr"/>
                      <a:r>
                        <a:rPr lang="en-US" sz="1600" dirty="0" smtClean="0"/>
                        <a:t>Q1</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Q2</a:t>
                      </a:r>
                    </a:p>
                  </a:txBody>
                  <a:tcPr marL="0" marR="0" marT="0" marB="0" vert="vert270" anchor="ctr">
                    <a:solidFill>
                      <a:srgbClr val="B9B9B9"/>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800" dirty="0" smtClean="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Q3</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dirty="0"/>
                    </a:p>
                  </a:txBody>
                  <a:tcPr>
                    <a:solidFill>
                      <a:srgbClr val="003B6E"/>
                    </a:solidFill>
                  </a:tcPr>
                </a:tc>
                <a:tc rowSpan="3">
                  <a:txBody>
                    <a:bodyPr/>
                    <a:lstStyle/>
                    <a:p>
                      <a:pPr algn="ctr"/>
                      <a:r>
                        <a:rPr lang="en-US" sz="1600" dirty="0" smtClean="0"/>
                        <a:t>Q4</a:t>
                      </a:r>
                      <a:endParaRPr lang="en-US" sz="1600" dirty="0"/>
                    </a:p>
                  </a:txBody>
                  <a:tcPr marL="0" marR="0" marT="0" marB="0" vert="vert270" anchor="ctr">
                    <a:solidFill>
                      <a:srgbClr val="B9B9B9"/>
                    </a:solidFill>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r h="157900">
                <a:tc vMerge="1">
                  <a:txBody>
                    <a:bodyPr/>
                    <a:lstStyle/>
                    <a:p>
                      <a:endParaRPr lang="en-US"/>
                    </a:p>
                  </a:txBody>
                  <a:tcPr/>
                </a:tc>
                <a:tc vMerge="1">
                  <a:txBody>
                    <a:bodyPr/>
                    <a:lstStyle/>
                    <a:p>
                      <a:endParaRPr lang="en-US"/>
                    </a:p>
                  </a:txBody>
                  <a:tcPr/>
                </a:tc>
                <a:tc>
                  <a:txBody>
                    <a:bodyPr/>
                    <a:lstStyle/>
                    <a:p>
                      <a:pPr algn="ctr"/>
                      <a:endParaRPr lang="en-US" sz="800" dirty="0"/>
                    </a:p>
                  </a:txBody>
                  <a:tcPr marL="0" marR="0" marT="0" marB="0" anchor="ctr">
                    <a:solidFill>
                      <a:srgbClr val="FEDE74"/>
                    </a:solidFill>
                  </a:tcPr>
                </a:tc>
              </a:tr>
            </a:tbl>
          </a:graphicData>
        </a:graphic>
      </p:graphicFrame>
      <p:cxnSp>
        <p:nvCxnSpPr>
          <p:cNvPr id="7" name="Straight Arrow Connector 6"/>
          <p:cNvCxnSpPr/>
          <p:nvPr/>
        </p:nvCxnSpPr>
        <p:spPr bwMode="auto">
          <a:xfrm flipV="1">
            <a:off x="2966693" y="2348880"/>
            <a:ext cx="756084" cy="432048"/>
          </a:xfrm>
          <a:prstGeom prst="straightConnector1">
            <a:avLst/>
          </a:prstGeom>
          <a:solidFill>
            <a:schemeClr val="accent1"/>
          </a:solidFill>
          <a:ln w="9525" cap="flat" cmpd="sng" algn="ctr">
            <a:solidFill>
              <a:srgbClr val="686868"/>
            </a:solidFill>
            <a:prstDash val="solid"/>
            <a:round/>
            <a:headEnd type="arrow" w="med" len="med"/>
            <a:tailEnd type="diamond"/>
          </a:ln>
          <a:effectLst/>
        </p:spPr>
      </p:cxnSp>
      <p:cxnSp>
        <p:nvCxnSpPr>
          <p:cNvPr id="9" name="Straight Arrow Connector 8"/>
          <p:cNvCxnSpPr/>
          <p:nvPr/>
        </p:nvCxnSpPr>
        <p:spPr bwMode="auto">
          <a:xfrm flipV="1">
            <a:off x="2965310" y="3058217"/>
            <a:ext cx="756084" cy="432048"/>
          </a:xfrm>
          <a:prstGeom prst="straightConnector1">
            <a:avLst/>
          </a:prstGeom>
          <a:solidFill>
            <a:schemeClr val="accent1"/>
          </a:solidFill>
          <a:ln w="9525" cap="flat" cmpd="sng" algn="ctr">
            <a:solidFill>
              <a:srgbClr val="686868"/>
            </a:solidFill>
            <a:prstDash val="solid"/>
            <a:round/>
            <a:headEnd type="arrow" w="med" len="med"/>
            <a:tailEnd type="diamond"/>
          </a:ln>
          <a:effectLst/>
        </p:spPr>
      </p:cxnSp>
      <p:sp>
        <p:nvSpPr>
          <p:cNvPr id="10" name="Rectangle 9"/>
          <p:cNvSpPr/>
          <p:nvPr/>
        </p:nvSpPr>
        <p:spPr>
          <a:xfrm>
            <a:off x="3740211" y="2888940"/>
            <a:ext cx="2857192" cy="338554"/>
          </a:xfrm>
          <a:prstGeom prst="rect">
            <a:avLst/>
          </a:prstGeom>
        </p:spPr>
        <p:txBody>
          <a:bodyPr wrap="none">
            <a:spAutoFit/>
          </a:bodyPr>
          <a:lstStyle/>
          <a:p>
            <a:r>
              <a:rPr lang="en-US" kern="1000" spc="30" dirty="0">
                <a:solidFill>
                  <a:schemeClr val="accent5">
                    <a:lumMod val="50000"/>
                  </a:schemeClr>
                </a:solidFill>
                <a:cs typeface="Franklin Gothic Book"/>
              </a:rPr>
              <a:t>Start injector commissioning</a:t>
            </a:r>
            <a:endParaRPr lang="en-US" dirty="0">
              <a:solidFill>
                <a:schemeClr val="accent5">
                  <a:lumMod val="50000"/>
                </a:schemeClr>
              </a:solidFill>
            </a:endParaRPr>
          </a:p>
        </p:txBody>
      </p:sp>
      <p:cxnSp>
        <p:nvCxnSpPr>
          <p:cNvPr id="11" name="Straight Arrow Connector 10"/>
          <p:cNvCxnSpPr/>
          <p:nvPr/>
        </p:nvCxnSpPr>
        <p:spPr bwMode="auto">
          <a:xfrm flipV="1">
            <a:off x="2966693" y="4138337"/>
            <a:ext cx="756084" cy="432048"/>
          </a:xfrm>
          <a:prstGeom prst="straightConnector1">
            <a:avLst/>
          </a:prstGeom>
          <a:solidFill>
            <a:schemeClr val="accent1"/>
          </a:solidFill>
          <a:ln w="9525" cap="flat" cmpd="sng" algn="ctr">
            <a:solidFill>
              <a:srgbClr val="686868"/>
            </a:solidFill>
            <a:prstDash val="solid"/>
            <a:round/>
            <a:headEnd type="arrow" w="med" len="med"/>
            <a:tailEnd type="diamond"/>
          </a:ln>
          <a:effectLst/>
        </p:spPr>
      </p:cxnSp>
      <p:sp>
        <p:nvSpPr>
          <p:cNvPr id="12" name="Rectangle 11"/>
          <p:cNvSpPr/>
          <p:nvPr/>
        </p:nvSpPr>
        <p:spPr>
          <a:xfrm>
            <a:off x="3738657" y="3969060"/>
            <a:ext cx="4855047" cy="338554"/>
          </a:xfrm>
          <a:prstGeom prst="rect">
            <a:avLst/>
          </a:prstGeom>
        </p:spPr>
        <p:txBody>
          <a:bodyPr wrap="none">
            <a:spAutoFit/>
          </a:bodyPr>
          <a:lstStyle/>
          <a:p>
            <a:r>
              <a:rPr lang="en-US" kern="1000" spc="30" dirty="0">
                <a:solidFill>
                  <a:schemeClr val="accent5">
                    <a:lumMod val="50000"/>
                  </a:schemeClr>
                </a:solidFill>
                <a:cs typeface="Franklin Gothic Book"/>
              </a:rPr>
              <a:t>First </a:t>
            </a:r>
            <a:r>
              <a:rPr lang="en-US" kern="1000" spc="30" dirty="0" smtClean="0">
                <a:solidFill>
                  <a:schemeClr val="accent5">
                    <a:lumMod val="50000"/>
                  </a:schemeClr>
                </a:solidFill>
                <a:cs typeface="Franklin Gothic Book"/>
              </a:rPr>
              <a:t>electron beam </a:t>
            </a:r>
            <a:r>
              <a:rPr lang="en-US" kern="1000" spc="30" dirty="0">
                <a:solidFill>
                  <a:schemeClr val="accent5">
                    <a:lumMod val="50000"/>
                  </a:schemeClr>
                </a:solidFill>
                <a:cs typeface="Franklin Gothic Book"/>
              </a:rPr>
              <a:t>through Aramis </a:t>
            </a:r>
            <a:r>
              <a:rPr lang="en-US" kern="1000" spc="30" dirty="0" err="1">
                <a:solidFill>
                  <a:schemeClr val="accent5">
                    <a:lumMod val="50000"/>
                  </a:schemeClr>
                </a:solidFill>
                <a:cs typeface="Franklin Gothic Book"/>
              </a:rPr>
              <a:t>undulator</a:t>
            </a:r>
            <a:r>
              <a:rPr lang="en-US" kern="1000" spc="30" dirty="0">
                <a:solidFill>
                  <a:schemeClr val="accent5">
                    <a:lumMod val="50000"/>
                  </a:schemeClr>
                </a:solidFill>
                <a:cs typeface="Franklin Gothic Book"/>
              </a:rPr>
              <a:t> line</a:t>
            </a:r>
            <a:endParaRPr lang="en-US" dirty="0">
              <a:solidFill>
                <a:schemeClr val="accent5">
                  <a:lumMod val="50000"/>
                </a:schemeClr>
              </a:solidFill>
            </a:endParaRPr>
          </a:p>
        </p:txBody>
      </p:sp>
      <p:cxnSp>
        <p:nvCxnSpPr>
          <p:cNvPr id="13" name="Straight Arrow Connector 12"/>
          <p:cNvCxnSpPr/>
          <p:nvPr/>
        </p:nvCxnSpPr>
        <p:spPr bwMode="auto">
          <a:xfrm flipV="1">
            <a:off x="2982573" y="5481229"/>
            <a:ext cx="756084" cy="432048"/>
          </a:xfrm>
          <a:prstGeom prst="straightConnector1">
            <a:avLst/>
          </a:prstGeom>
          <a:solidFill>
            <a:schemeClr val="accent1"/>
          </a:solidFill>
          <a:ln w="9525" cap="flat" cmpd="sng" algn="ctr">
            <a:solidFill>
              <a:srgbClr val="686868"/>
            </a:solidFill>
            <a:prstDash val="solid"/>
            <a:round/>
            <a:headEnd type="arrow" w="med" len="med"/>
            <a:tailEnd type="diamond"/>
          </a:ln>
          <a:effectLst/>
        </p:spPr>
      </p:cxnSp>
      <p:sp>
        <p:nvSpPr>
          <p:cNvPr id="14" name="Rectangle 13"/>
          <p:cNvSpPr/>
          <p:nvPr/>
        </p:nvSpPr>
        <p:spPr>
          <a:xfrm>
            <a:off x="3748386" y="5311952"/>
            <a:ext cx="3950762" cy="338554"/>
          </a:xfrm>
          <a:prstGeom prst="rect">
            <a:avLst/>
          </a:prstGeom>
        </p:spPr>
        <p:txBody>
          <a:bodyPr wrap="none">
            <a:spAutoFit/>
          </a:bodyPr>
          <a:lstStyle/>
          <a:p>
            <a:r>
              <a:rPr lang="en-US" kern="1000" spc="30" dirty="0">
                <a:solidFill>
                  <a:schemeClr val="accent5">
                    <a:lumMod val="50000"/>
                  </a:schemeClr>
                </a:solidFill>
                <a:cs typeface="Franklin Gothic Book"/>
              </a:rPr>
              <a:t>Start first experiments with </a:t>
            </a:r>
            <a:r>
              <a:rPr lang="en-US" kern="1000" spc="30" dirty="0" err="1">
                <a:solidFill>
                  <a:schemeClr val="accent5">
                    <a:lumMod val="50000"/>
                  </a:schemeClr>
                </a:solidFill>
                <a:cs typeface="Franklin Gothic Book"/>
              </a:rPr>
              <a:t>E</a:t>
            </a:r>
            <a:r>
              <a:rPr lang="en-US" kern="1000" spc="30" baseline="-25000" dirty="0" err="1">
                <a:solidFill>
                  <a:schemeClr val="accent5">
                    <a:lumMod val="50000"/>
                  </a:schemeClr>
                </a:solidFill>
                <a:cs typeface="Franklin Gothic Book"/>
              </a:rPr>
              <a:t>ph</a:t>
            </a:r>
            <a:r>
              <a:rPr lang="en-US" kern="1000" spc="30" dirty="0">
                <a:solidFill>
                  <a:schemeClr val="accent5">
                    <a:lumMod val="50000"/>
                  </a:schemeClr>
                </a:solidFill>
                <a:cs typeface="Franklin Gothic Book"/>
              </a:rPr>
              <a:t>=3.4 </a:t>
            </a:r>
            <a:r>
              <a:rPr lang="en-US" kern="1000" spc="30" dirty="0" err="1">
                <a:solidFill>
                  <a:schemeClr val="accent5">
                    <a:lumMod val="50000"/>
                  </a:schemeClr>
                </a:solidFill>
                <a:cs typeface="Franklin Gothic Book"/>
              </a:rPr>
              <a:t>k</a:t>
            </a:r>
            <a:r>
              <a:rPr lang="en-US" kern="1000" spc="30" dirty="0" err="1" smtClean="0">
                <a:solidFill>
                  <a:schemeClr val="accent5">
                    <a:lumMod val="50000"/>
                  </a:schemeClr>
                </a:solidFill>
                <a:cs typeface="Franklin Gothic Book"/>
              </a:rPr>
              <a:t>eV</a:t>
            </a:r>
            <a:endParaRPr lang="en-US" dirty="0">
              <a:solidFill>
                <a:schemeClr val="accent5">
                  <a:lumMod val="50000"/>
                </a:schemeClr>
              </a:solidFill>
            </a:endParaRPr>
          </a:p>
        </p:txBody>
      </p:sp>
      <p:cxnSp>
        <p:nvCxnSpPr>
          <p:cNvPr id="15" name="Straight Arrow Connector 14"/>
          <p:cNvCxnSpPr/>
          <p:nvPr/>
        </p:nvCxnSpPr>
        <p:spPr bwMode="auto">
          <a:xfrm flipV="1">
            <a:off x="2965310" y="6100280"/>
            <a:ext cx="756084" cy="432048"/>
          </a:xfrm>
          <a:prstGeom prst="straightConnector1">
            <a:avLst/>
          </a:prstGeom>
          <a:solidFill>
            <a:schemeClr val="accent1"/>
          </a:solidFill>
          <a:ln w="9525" cap="flat" cmpd="sng" algn="ctr">
            <a:solidFill>
              <a:srgbClr val="686868"/>
            </a:solidFill>
            <a:prstDash val="solid"/>
            <a:round/>
            <a:headEnd type="arrow" w="med" len="med"/>
            <a:tailEnd type="diamond"/>
          </a:ln>
          <a:effectLst/>
        </p:spPr>
      </p:cxnSp>
      <p:sp>
        <p:nvSpPr>
          <p:cNvPr id="16" name="Rectangle 15"/>
          <p:cNvSpPr/>
          <p:nvPr/>
        </p:nvSpPr>
        <p:spPr>
          <a:xfrm>
            <a:off x="3752319" y="5939135"/>
            <a:ext cx="4068421" cy="338554"/>
          </a:xfrm>
          <a:prstGeom prst="rect">
            <a:avLst/>
          </a:prstGeom>
        </p:spPr>
        <p:txBody>
          <a:bodyPr wrap="none">
            <a:spAutoFit/>
          </a:bodyPr>
          <a:lstStyle/>
          <a:p>
            <a:r>
              <a:rPr lang="en-US" kern="1000" spc="30" dirty="0">
                <a:solidFill>
                  <a:schemeClr val="accent5">
                    <a:lumMod val="50000"/>
                  </a:schemeClr>
                </a:solidFill>
                <a:cs typeface="Franklin Gothic Book"/>
              </a:rPr>
              <a:t>Start first experiments with </a:t>
            </a:r>
            <a:r>
              <a:rPr lang="en-US" kern="1000" spc="30" dirty="0" err="1">
                <a:solidFill>
                  <a:schemeClr val="accent5">
                    <a:lumMod val="50000"/>
                  </a:schemeClr>
                </a:solidFill>
                <a:cs typeface="Franklin Gothic Book"/>
              </a:rPr>
              <a:t>E</a:t>
            </a:r>
            <a:r>
              <a:rPr lang="en-US" kern="1000" spc="30" baseline="-25000" dirty="0" err="1">
                <a:solidFill>
                  <a:schemeClr val="accent5">
                    <a:lumMod val="50000"/>
                  </a:schemeClr>
                </a:solidFill>
                <a:cs typeface="Franklin Gothic Book"/>
              </a:rPr>
              <a:t>ph</a:t>
            </a:r>
            <a:r>
              <a:rPr lang="en-US" kern="1000" spc="30" dirty="0">
                <a:solidFill>
                  <a:schemeClr val="accent5">
                    <a:lumMod val="50000"/>
                  </a:schemeClr>
                </a:solidFill>
                <a:cs typeface="Franklin Gothic Book"/>
              </a:rPr>
              <a:t>=12.4 </a:t>
            </a:r>
            <a:r>
              <a:rPr lang="en-US" kern="1000" spc="30" dirty="0" err="1">
                <a:solidFill>
                  <a:schemeClr val="accent5">
                    <a:lumMod val="50000"/>
                  </a:schemeClr>
                </a:solidFill>
                <a:cs typeface="Franklin Gothic Book"/>
              </a:rPr>
              <a:t>k</a:t>
            </a:r>
            <a:r>
              <a:rPr lang="en-US" kern="1000" spc="30" dirty="0" err="1" smtClean="0">
                <a:solidFill>
                  <a:schemeClr val="accent5">
                    <a:lumMod val="50000"/>
                  </a:schemeClr>
                </a:solidFill>
                <a:cs typeface="Franklin Gothic Book"/>
              </a:rPr>
              <a:t>eV</a:t>
            </a:r>
            <a:endParaRPr lang="en-US" dirty="0">
              <a:solidFill>
                <a:schemeClr val="accent5">
                  <a:lumMod val="50000"/>
                </a:schemeClr>
              </a:solidFill>
            </a:endParaRPr>
          </a:p>
        </p:txBody>
      </p:sp>
      <p:sp>
        <p:nvSpPr>
          <p:cNvPr id="18" name="Rectangle 17"/>
          <p:cNvSpPr/>
          <p:nvPr/>
        </p:nvSpPr>
        <p:spPr>
          <a:xfrm>
            <a:off x="3740211" y="2204864"/>
            <a:ext cx="1983556" cy="338554"/>
          </a:xfrm>
          <a:prstGeom prst="rect">
            <a:avLst/>
          </a:prstGeom>
        </p:spPr>
        <p:txBody>
          <a:bodyPr wrap="none">
            <a:spAutoFit/>
          </a:bodyPr>
          <a:lstStyle/>
          <a:p>
            <a:r>
              <a:rPr lang="en-US" kern="1000" spc="30" dirty="0">
                <a:solidFill>
                  <a:schemeClr val="accent5">
                    <a:lumMod val="50000"/>
                  </a:schemeClr>
                </a:solidFill>
                <a:cs typeface="Franklin Gothic Book"/>
              </a:rPr>
              <a:t>Building completed</a:t>
            </a:r>
            <a:endParaRPr lang="en-US" dirty="0">
              <a:solidFill>
                <a:schemeClr val="accent5">
                  <a:lumMod val="50000"/>
                </a:schemeClr>
              </a:solidFill>
            </a:endParaRPr>
          </a:p>
        </p:txBody>
      </p:sp>
      <p:sp>
        <p:nvSpPr>
          <p:cNvPr id="19" name="Rectangle 18"/>
          <p:cNvSpPr/>
          <p:nvPr/>
        </p:nvSpPr>
        <p:spPr bwMode="auto">
          <a:xfrm>
            <a:off x="1870693" y="2395628"/>
            <a:ext cx="231903" cy="2264610"/>
          </a:xfrm>
          <a:prstGeom prst="rect">
            <a:avLst/>
          </a:prstGeom>
          <a:solidFill>
            <a:srgbClr val="EE7B34"/>
          </a:solidFill>
          <a:ln w="9525" cap="flat" cmpd="sng" algn="ctr">
            <a:noFill/>
            <a:prstDash val="solid"/>
            <a:round/>
            <a:headEnd type="none" w="med" len="med"/>
            <a:tailEnd type="none" w="med" len="med"/>
          </a:ln>
          <a:effectLst/>
        </p:spPr>
        <p:txBody>
          <a:bodyPr vert="vert270"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Narrow" panose="020B0606020202030204" pitchFamily="34" charset="0"/>
              </a:rPr>
              <a:t>photonics installation</a:t>
            </a:r>
            <a:endParaRPr kumimoji="0" lang="en-US" b="0" i="0" u="none" strike="noStrike" cap="none" normalizeH="0" baseline="0" dirty="0">
              <a:ln>
                <a:noFill/>
              </a:ln>
              <a:solidFill>
                <a:schemeClr val="tx1"/>
              </a:solidFill>
              <a:effectLst/>
              <a:latin typeface="Arial Narrow" panose="020B0606020202030204" pitchFamily="34" charset="0"/>
            </a:endParaRPr>
          </a:p>
        </p:txBody>
      </p:sp>
      <p:sp>
        <p:nvSpPr>
          <p:cNvPr id="20" name="Rectangle 19"/>
          <p:cNvSpPr/>
          <p:nvPr/>
        </p:nvSpPr>
        <p:spPr bwMode="auto">
          <a:xfrm>
            <a:off x="1406887" y="1592795"/>
            <a:ext cx="231903" cy="2714819"/>
          </a:xfrm>
          <a:prstGeom prst="rect">
            <a:avLst/>
          </a:prstGeom>
          <a:solidFill>
            <a:schemeClr val="accent1"/>
          </a:solidFill>
          <a:ln w="9525" cap="flat" cmpd="sng" algn="ctr">
            <a:noFill/>
            <a:prstDash val="solid"/>
            <a:round/>
            <a:headEnd type="none" w="med" len="med"/>
            <a:tailEnd type="none" w="med" len="med"/>
          </a:ln>
          <a:effectLst/>
        </p:spPr>
        <p:txBody>
          <a:bodyPr vert="vert270"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Narrow" panose="020B0606020202030204" pitchFamily="34" charset="0"/>
              </a:rPr>
              <a:t>machine installation</a:t>
            </a:r>
            <a:endParaRPr kumimoji="0" lang="en-US" b="0" i="0" u="none" strike="noStrike" cap="none" normalizeH="0" baseline="0" dirty="0">
              <a:ln>
                <a:noFill/>
              </a:ln>
              <a:solidFill>
                <a:schemeClr val="tx1"/>
              </a:solidFill>
              <a:effectLst/>
              <a:latin typeface="Arial Narrow" panose="020B0606020202030204" pitchFamily="34" charset="0"/>
            </a:endParaRPr>
          </a:p>
        </p:txBody>
      </p:sp>
      <p:sp>
        <p:nvSpPr>
          <p:cNvPr id="21" name="Rectangle 20"/>
          <p:cNvSpPr/>
          <p:nvPr/>
        </p:nvSpPr>
        <p:spPr bwMode="auto">
          <a:xfrm>
            <a:off x="1174984" y="872717"/>
            <a:ext cx="231903" cy="1916595"/>
          </a:xfrm>
          <a:prstGeom prst="rect">
            <a:avLst/>
          </a:prstGeom>
          <a:solidFill>
            <a:srgbClr val="E4D9D2"/>
          </a:solidFill>
          <a:ln w="9525" cap="flat" cmpd="sng" algn="ctr">
            <a:noFill/>
            <a:prstDash val="solid"/>
            <a:round/>
            <a:headEnd type="none" w="med" len="med"/>
            <a:tailEnd type="none" w="med" len="med"/>
          </a:ln>
          <a:effectLst/>
        </p:spPr>
        <p:txBody>
          <a:bodyPr vert="vert270"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Narrow" panose="020B0606020202030204" pitchFamily="34" charset="0"/>
              </a:rPr>
              <a:t>tech. infrastructure</a:t>
            </a:r>
            <a:endParaRPr kumimoji="0" lang="en-US" b="0" i="0" u="none" strike="noStrike" cap="none" normalizeH="0" baseline="0" dirty="0">
              <a:ln>
                <a:noFill/>
              </a:ln>
              <a:solidFill>
                <a:schemeClr val="tx1"/>
              </a:solidFill>
              <a:effectLst/>
              <a:latin typeface="Arial Narrow" panose="020B0606020202030204" pitchFamily="34" charset="0"/>
            </a:endParaRPr>
          </a:p>
        </p:txBody>
      </p:sp>
      <p:sp>
        <p:nvSpPr>
          <p:cNvPr id="22" name="Rectangle 21"/>
          <p:cNvSpPr/>
          <p:nvPr/>
        </p:nvSpPr>
        <p:spPr bwMode="auto">
          <a:xfrm>
            <a:off x="1638790" y="2395628"/>
            <a:ext cx="231903" cy="3254879"/>
          </a:xfrm>
          <a:prstGeom prst="rect">
            <a:avLst/>
          </a:prstGeom>
          <a:solidFill>
            <a:srgbClr val="00B0F0"/>
          </a:solidFill>
          <a:ln w="9525" cap="flat" cmpd="sng" algn="ctr">
            <a:noFill/>
            <a:prstDash val="solid"/>
            <a:round/>
            <a:headEnd type="none" w="med" len="med"/>
            <a:tailEnd type="none" w="med" len="med"/>
          </a:ln>
          <a:effectLst/>
        </p:spPr>
        <p:txBody>
          <a:bodyPr vert="vert270" wrap="square" lIns="0" tIns="0" rIns="0" bIns="0" numCol="1" rtlCol="0" anchor="ctr" anchorCtr="1"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Narrow" panose="020B0606020202030204" pitchFamily="34" charset="0"/>
              </a:rPr>
              <a:t>RF modulators</a:t>
            </a:r>
            <a:endParaRPr kumimoji="0" lang="en-US" b="0" i="0" u="none" strike="noStrike" cap="none" normalizeH="0" baseline="0" dirty="0">
              <a:ln>
                <a:noFill/>
              </a:ln>
              <a:solidFill>
                <a:schemeClr val="tx1"/>
              </a:solidFill>
              <a:effectLst/>
              <a:latin typeface="Arial Narrow" panose="020B0606020202030204" pitchFamily="34" charset="0"/>
            </a:endParaRPr>
          </a:p>
        </p:txBody>
      </p:sp>
      <p:cxnSp>
        <p:nvCxnSpPr>
          <p:cNvPr id="24" name="Straight Arrow Connector 23"/>
          <p:cNvCxnSpPr/>
          <p:nvPr/>
        </p:nvCxnSpPr>
        <p:spPr bwMode="auto">
          <a:xfrm flipH="1">
            <a:off x="647564" y="2231788"/>
            <a:ext cx="36004" cy="2122573"/>
          </a:xfrm>
          <a:prstGeom prst="straightConnector1">
            <a:avLst/>
          </a:prstGeom>
          <a:solidFill>
            <a:schemeClr val="accent1"/>
          </a:solidFill>
          <a:ln w="66675" cap="flat" cmpd="sng" algn="ctr">
            <a:solidFill>
              <a:schemeClr val="accent1">
                <a:lumMod val="75000"/>
              </a:schemeClr>
            </a:solidFill>
            <a:prstDash val="solid"/>
            <a:round/>
            <a:headEnd type="none" w="med" len="med"/>
            <a:tailEnd type="arrow"/>
          </a:ln>
          <a:effectLst/>
        </p:spPr>
      </p:cxnSp>
      <p:sp>
        <p:nvSpPr>
          <p:cNvPr id="26" name="TextBox 25"/>
          <p:cNvSpPr txBox="1"/>
          <p:nvPr/>
        </p:nvSpPr>
        <p:spPr>
          <a:xfrm rot="16200000">
            <a:off x="-60524" y="2468885"/>
            <a:ext cx="1080120" cy="264047"/>
          </a:xfrm>
          <a:prstGeom prst="rect">
            <a:avLst/>
          </a:prstGeom>
          <a:noFill/>
        </p:spPr>
        <p:txBody>
          <a:bodyPr wrap="square" lIns="0" tIns="0" rIns="0" bIns="0" rtlCol="0">
            <a:spAutoFit/>
          </a:bodyPr>
          <a:lstStyle/>
          <a:p>
            <a:pPr>
              <a:lnSpc>
                <a:spcPct val="110000"/>
              </a:lnSpc>
            </a:pPr>
            <a:r>
              <a:rPr lang="en-US" sz="1700" b="1" dirty="0" smtClean="0">
                <a:solidFill>
                  <a:srgbClr val="606060"/>
                </a:solidFill>
                <a:latin typeface="Arial Narrow"/>
                <a:cs typeface="Arial Narrow"/>
              </a:rPr>
              <a:t>TIME</a:t>
            </a:r>
            <a:endParaRPr lang="en-US" sz="1700" b="1" dirty="0">
              <a:solidFill>
                <a:srgbClr val="606060"/>
              </a:solidFill>
              <a:latin typeface="Arial Narrow"/>
              <a:cs typeface="Arial Narrow"/>
            </a:endParaRPr>
          </a:p>
        </p:txBody>
      </p:sp>
    </p:spTree>
    <p:extLst>
      <p:ext uri="{BB962C8B-B14F-4D97-AF65-F5344CB8AC3E}">
        <p14:creationId xmlns:p14="http://schemas.microsoft.com/office/powerpoint/2010/main" val="2614923666"/>
      </p:ext>
    </p:extLst>
  </p:cSld>
  <p:clrMapOvr>
    <a:masterClrMapping/>
  </p:clrMapOvr>
  <p:transition spd="med">
    <p:blinds/>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9084" t="10386" b="2662"/>
          <a:stretch/>
        </p:blipFill>
        <p:spPr bwMode="auto">
          <a:xfrm>
            <a:off x="127172" y="1286263"/>
            <a:ext cx="7325148" cy="5253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6"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Talk’s introduction</a:t>
            </a:r>
          </a:p>
        </p:txBody>
      </p:sp>
      <p:sp>
        <p:nvSpPr>
          <p:cNvPr id="2" name="TextBox 1"/>
          <p:cNvSpPr txBox="1"/>
          <p:nvPr/>
        </p:nvSpPr>
        <p:spPr>
          <a:xfrm>
            <a:off x="250825" y="908720"/>
            <a:ext cx="8641655" cy="311496"/>
          </a:xfrm>
          <a:prstGeom prst="rect">
            <a:avLst/>
          </a:prstGeom>
          <a:noFill/>
        </p:spPr>
        <p:txBody>
          <a:bodyPr wrap="square" lIns="0" tIns="0" rIns="0" bIns="0" rtlCol="0">
            <a:spAutoFit/>
          </a:bodyPr>
          <a:lstStyle/>
          <a:p>
            <a:pPr>
              <a:lnSpc>
                <a:spcPct val="110000"/>
              </a:lnSpc>
            </a:pPr>
            <a:r>
              <a:rPr lang="en-US" sz="2000" i="1" dirty="0" smtClean="0">
                <a:effectLst>
                  <a:outerShdw blurRad="38100" dist="38100" dir="2700000" algn="tl">
                    <a:srgbClr val="000000">
                      <a:alpha val="43137"/>
                    </a:srgbClr>
                  </a:outerShdw>
                </a:effectLst>
                <a:latin typeface="Arial Narrow"/>
                <a:cs typeface="Arial Narrow"/>
              </a:rPr>
              <a:t>This talk presents the activities in PSI concerning only the passive C-band components</a:t>
            </a:r>
            <a:endParaRPr lang="en-US" sz="2000" i="1" dirty="0">
              <a:effectLst>
                <a:outerShdw blurRad="38100" dist="38100" dir="2700000" algn="tl">
                  <a:srgbClr val="000000">
                    <a:alpha val="43137"/>
                  </a:srgbClr>
                </a:outerShdw>
              </a:effectLst>
              <a:latin typeface="Arial Narrow"/>
              <a:cs typeface="Arial Narrow"/>
            </a:endParaRPr>
          </a:p>
        </p:txBody>
      </p:sp>
      <p:sp>
        <p:nvSpPr>
          <p:cNvPr id="5" name="Rectangle 4"/>
          <p:cNvSpPr/>
          <p:nvPr/>
        </p:nvSpPr>
        <p:spPr>
          <a:xfrm>
            <a:off x="4211960" y="1484784"/>
            <a:ext cx="4968552" cy="2292935"/>
          </a:xfrm>
          <a:prstGeom prst="rect">
            <a:avLst/>
          </a:prstGeom>
        </p:spPr>
        <p:txBody>
          <a:bodyPr wrap="square">
            <a:spAutoFit/>
          </a:bodyPr>
          <a:lstStyle/>
          <a:p>
            <a:pPr>
              <a:lnSpc>
                <a:spcPct val="110000"/>
              </a:lnSpc>
              <a:defRPr/>
            </a:pPr>
            <a:r>
              <a:rPr lang="en-US" sz="1800" b="1" dirty="0">
                <a:solidFill>
                  <a:srgbClr val="FF0000"/>
                </a:solidFill>
                <a:latin typeface="Arial Narrow"/>
                <a:cs typeface="Arial Narrow"/>
              </a:rPr>
              <a:t>Module’s component</a:t>
            </a:r>
          </a:p>
          <a:p>
            <a:pPr>
              <a:lnSpc>
                <a:spcPct val="110000"/>
              </a:lnSpc>
              <a:defRPr/>
            </a:pPr>
            <a:endParaRPr lang="en-US" i="1" dirty="0">
              <a:latin typeface="Arial Narrow"/>
              <a:cs typeface="Arial Narrow"/>
            </a:endParaRPr>
          </a:p>
          <a:p>
            <a:pPr marL="285750" indent="-285750">
              <a:lnSpc>
                <a:spcPct val="110000"/>
              </a:lnSpc>
              <a:buFont typeface="Wingdings" panose="05000000000000000000" pitchFamily="2" charset="2"/>
              <a:buChar char="q"/>
              <a:defRPr/>
            </a:pPr>
            <a:r>
              <a:rPr lang="en-US" i="1" dirty="0">
                <a:latin typeface="Arial Narrow"/>
                <a:cs typeface="Arial Narrow"/>
              </a:rPr>
              <a:t>Structure </a:t>
            </a:r>
            <a:r>
              <a:rPr lang="en-US" i="1" dirty="0" smtClean="0">
                <a:latin typeface="Arial Narrow"/>
                <a:cs typeface="Arial Narrow"/>
              </a:rPr>
              <a:t>production		 x 104	</a:t>
            </a:r>
            <a:r>
              <a:rPr lang="en-US" dirty="0" smtClean="0">
                <a:latin typeface="Arial Narrow"/>
                <a:cs typeface="Arial Narrow"/>
              </a:rPr>
              <a:t>in </a:t>
            </a:r>
            <a:r>
              <a:rPr lang="en-US" dirty="0">
                <a:latin typeface="Arial Narrow"/>
                <a:cs typeface="Arial Narrow"/>
              </a:rPr>
              <a:t>house</a:t>
            </a:r>
          </a:p>
          <a:p>
            <a:pPr marL="285750" indent="-285750">
              <a:lnSpc>
                <a:spcPct val="110000"/>
              </a:lnSpc>
              <a:buFont typeface="Wingdings" panose="05000000000000000000" pitchFamily="2" charset="2"/>
              <a:buChar char="q"/>
              <a:defRPr/>
            </a:pPr>
            <a:r>
              <a:rPr lang="en-US" i="1" dirty="0">
                <a:latin typeface="Arial Narrow"/>
                <a:cs typeface="Arial Narrow"/>
              </a:rPr>
              <a:t>Cell </a:t>
            </a:r>
            <a:r>
              <a:rPr lang="en-US" i="1" dirty="0" smtClean="0">
                <a:latin typeface="Arial Narrow"/>
                <a:cs typeface="Arial Narrow"/>
              </a:rPr>
              <a:t>production		x ~12000	</a:t>
            </a:r>
            <a:r>
              <a:rPr lang="en-US" dirty="0" smtClean="0">
                <a:latin typeface="Arial Narrow"/>
                <a:cs typeface="Arial Narrow"/>
              </a:rPr>
              <a:t>VDL </a:t>
            </a:r>
            <a:r>
              <a:rPr lang="en-US" dirty="0" smtClean="0">
                <a:latin typeface="Arial Narrow"/>
                <a:cs typeface="Arial Narrow"/>
              </a:rPr>
              <a:t>ETG </a:t>
            </a:r>
            <a:r>
              <a:rPr lang="en-US" dirty="0" smtClean="0">
                <a:latin typeface="Arial Narrow"/>
                <a:cs typeface="Arial Narrow"/>
              </a:rPr>
              <a:t>CH</a:t>
            </a:r>
          </a:p>
          <a:p>
            <a:pPr marL="285750" indent="-285750">
              <a:lnSpc>
                <a:spcPct val="110000"/>
              </a:lnSpc>
              <a:buFont typeface="Wingdings" panose="05000000000000000000" pitchFamily="2" charset="2"/>
              <a:buChar char="q"/>
              <a:defRPr/>
            </a:pPr>
            <a:r>
              <a:rPr lang="en-US" i="1" dirty="0" smtClean="0">
                <a:latin typeface="Arial Narrow"/>
                <a:cs typeface="Arial Narrow"/>
              </a:rPr>
              <a:t>J-couplers production	x 208	</a:t>
            </a:r>
            <a:r>
              <a:rPr lang="en-US" dirty="0" smtClean="0">
                <a:latin typeface="Arial Narrow"/>
                <a:cs typeface="Arial Narrow"/>
              </a:rPr>
              <a:t>VDL ETG</a:t>
            </a:r>
            <a:endParaRPr lang="en-US" i="1" dirty="0">
              <a:latin typeface="Arial Narrow"/>
              <a:cs typeface="Arial Narrow"/>
            </a:endParaRPr>
          </a:p>
          <a:p>
            <a:pPr marL="285750" indent="-285750">
              <a:lnSpc>
                <a:spcPct val="110000"/>
              </a:lnSpc>
              <a:buFont typeface="Wingdings" panose="05000000000000000000" pitchFamily="2" charset="2"/>
              <a:buChar char="q"/>
              <a:defRPr/>
            </a:pPr>
            <a:r>
              <a:rPr lang="en-US" i="1" dirty="0">
                <a:latin typeface="Arial Narrow"/>
                <a:cs typeface="Arial Narrow"/>
              </a:rPr>
              <a:t>Pulse </a:t>
            </a:r>
            <a:r>
              <a:rPr lang="en-US" i="1" dirty="0" smtClean="0">
                <a:latin typeface="Arial Narrow"/>
                <a:cs typeface="Arial Narrow"/>
              </a:rPr>
              <a:t>compressor “BOC” 	x 27	</a:t>
            </a:r>
            <a:r>
              <a:rPr lang="en-US" dirty="0" smtClean="0">
                <a:latin typeface="Arial Narrow"/>
                <a:cs typeface="Arial Narrow"/>
              </a:rPr>
              <a:t>in house</a:t>
            </a:r>
            <a:endParaRPr lang="en-US" i="1" dirty="0">
              <a:latin typeface="Arial Narrow"/>
              <a:cs typeface="Arial Narrow"/>
            </a:endParaRPr>
          </a:p>
          <a:p>
            <a:pPr marL="285750" indent="-285750">
              <a:lnSpc>
                <a:spcPct val="110000"/>
              </a:lnSpc>
              <a:buFont typeface="Wingdings" panose="05000000000000000000" pitchFamily="2" charset="2"/>
              <a:buChar char="q"/>
              <a:defRPr/>
            </a:pPr>
            <a:r>
              <a:rPr lang="en-US" i="1" dirty="0" smtClean="0">
                <a:latin typeface="Arial Narrow"/>
                <a:cs typeface="Arial Narrow"/>
              </a:rPr>
              <a:t>Waveguide production</a:t>
            </a:r>
            <a:r>
              <a:rPr lang="en-US" i="1" dirty="0">
                <a:latin typeface="Arial Narrow"/>
                <a:cs typeface="Arial Narrow"/>
              </a:rPr>
              <a:t>	</a:t>
            </a:r>
            <a:r>
              <a:rPr lang="en-US" i="1" dirty="0" smtClean="0">
                <a:latin typeface="Arial Narrow"/>
                <a:cs typeface="Arial Narrow"/>
              </a:rPr>
              <a:t>	</a:t>
            </a:r>
            <a:r>
              <a:rPr lang="en-US" dirty="0" smtClean="0">
                <a:latin typeface="Arial Narrow"/>
                <a:cs typeface="Arial Narrow"/>
              </a:rPr>
              <a:t>MHI-MS</a:t>
            </a:r>
            <a:endParaRPr lang="en-US" dirty="0">
              <a:latin typeface="Arial Narrow"/>
              <a:cs typeface="Arial Narrow"/>
            </a:endParaRPr>
          </a:p>
          <a:p>
            <a:pPr marL="285750" indent="-285750">
              <a:lnSpc>
                <a:spcPct val="110000"/>
              </a:lnSpc>
              <a:buFont typeface="Wingdings" panose="05000000000000000000" pitchFamily="2" charset="2"/>
              <a:buChar char="q"/>
              <a:defRPr/>
            </a:pPr>
            <a:r>
              <a:rPr lang="en-US" i="1" dirty="0">
                <a:latin typeface="Arial Narrow"/>
                <a:cs typeface="Arial Narrow"/>
              </a:rPr>
              <a:t>Module </a:t>
            </a:r>
            <a:r>
              <a:rPr lang="en-US" i="1" dirty="0" smtClean="0">
                <a:latin typeface="Arial Narrow"/>
                <a:cs typeface="Arial Narrow"/>
              </a:rPr>
              <a:t>assembly		x 26+1	</a:t>
            </a:r>
            <a:r>
              <a:rPr lang="en-US" dirty="0" smtClean="0">
                <a:latin typeface="Arial Narrow"/>
                <a:cs typeface="Arial Narrow"/>
              </a:rPr>
              <a:t>in </a:t>
            </a:r>
            <a:r>
              <a:rPr lang="en-US" dirty="0" smtClean="0">
                <a:latin typeface="Arial Narrow"/>
                <a:cs typeface="Arial Narrow"/>
              </a:rPr>
              <a:t>house</a:t>
            </a:r>
            <a:endParaRPr lang="en-US" dirty="0">
              <a:latin typeface="Arial Narrow"/>
              <a:cs typeface="Arial Narrow"/>
            </a:endParaRPr>
          </a:p>
        </p:txBody>
      </p:sp>
      <p:sp>
        <p:nvSpPr>
          <p:cNvPr id="6" name="Slide Number Placeholder 5"/>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4</a:t>
            </a:fld>
            <a:endParaRPr lang="de-DE" altLang="en-US"/>
          </a:p>
        </p:txBody>
      </p:sp>
      <p:cxnSp>
        <p:nvCxnSpPr>
          <p:cNvPr id="8" name="Straight Arrow Connector 7"/>
          <p:cNvCxnSpPr/>
          <p:nvPr/>
        </p:nvCxnSpPr>
        <p:spPr bwMode="auto">
          <a:xfrm flipV="1">
            <a:off x="467544" y="5661248"/>
            <a:ext cx="6768752" cy="1008112"/>
          </a:xfrm>
          <a:prstGeom prst="straightConnector1">
            <a:avLst/>
          </a:prstGeom>
          <a:solidFill>
            <a:schemeClr val="accent1"/>
          </a:solidFill>
          <a:ln w="15875" cap="flat" cmpd="sng" algn="ctr">
            <a:solidFill>
              <a:schemeClr val="tx1"/>
            </a:solidFill>
            <a:prstDash val="solid"/>
            <a:round/>
            <a:headEnd type="oval" w="med" len="med"/>
            <a:tailEnd type="oval"/>
          </a:ln>
          <a:effectLst/>
        </p:spPr>
      </p:cxnSp>
      <p:sp>
        <p:nvSpPr>
          <p:cNvPr id="13" name="TextBox 12"/>
          <p:cNvSpPr txBox="1"/>
          <p:nvPr/>
        </p:nvSpPr>
        <p:spPr>
          <a:xfrm rot="21096244">
            <a:off x="4295946" y="6033056"/>
            <a:ext cx="1368152" cy="264496"/>
          </a:xfrm>
          <a:prstGeom prst="rect">
            <a:avLst/>
          </a:prstGeom>
          <a:noFill/>
        </p:spPr>
        <p:txBody>
          <a:bodyPr wrap="square" lIns="0" tIns="0" rIns="0" bIns="0" rtlCol="0">
            <a:spAutoFit/>
          </a:bodyPr>
          <a:lstStyle/>
          <a:p>
            <a:pPr>
              <a:lnSpc>
                <a:spcPct val="110000"/>
              </a:lnSpc>
            </a:pPr>
            <a:r>
              <a:rPr lang="en-US" sz="1700" dirty="0" smtClean="0">
                <a:latin typeface="Arial Narrow"/>
                <a:cs typeface="Arial Narrow"/>
              </a:rPr>
              <a:t>~9m</a:t>
            </a:r>
            <a:endParaRPr lang="en-US" sz="1700" dirty="0">
              <a:latin typeface="Arial Narrow"/>
              <a:cs typeface="Arial Narrow"/>
            </a:endParaRPr>
          </a:p>
        </p:txBody>
      </p:sp>
    </p:spTree>
  </p:cSld>
  <p:clrMapOvr>
    <a:masterClrMapping/>
  </p:clrMapOvr>
  <p:transition spd="med">
    <p:blinds/>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Cups and J-couplers production</a:t>
            </a:r>
          </a:p>
        </p:txBody>
      </p:sp>
      <p:sp>
        <p:nvSpPr>
          <p:cNvPr id="9222" name="TextBox 6"/>
          <p:cNvSpPr txBox="1">
            <a:spLocks noChangeArrowheads="1"/>
          </p:cNvSpPr>
          <p:nvPr/>
        </p:nvSpPr>
        <p:spPr bwMode="auto">
          <a:xfrm>
            <a:off x="179388" y="803275"/>
            <a:ext cx="8893175" cy="154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285750" indent="-285750">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spcBef>
                <a:spcPts val="600"/>
              </a:spcBef>
              <a:spcAft>
                <a:spcPts val="600"/>
              </a:spcAft>
              <a:buFont typeface="Wingdings" pitchFamily="2" charset="2"/>
              <a:buChar char="q"/>
            </a:pPr>
            <a:r>
              <a:rPr lang="en-US" altLang="en-US" dirty="0" smtClean="0"/>
              <a:t>Coupler production from VDL ETG on schedule</a:t>
            </a:r>
          </a:p>
          <a:p>
            <a:pPr>
              <a:lnSpc>
                <a:spcPct val="110000"/>
              </a:lnSpc>
              <a:spcBef>
                <a:spcPts val="600"/>
              </a:spcBef>
              <a:spcAft>
                <a:spcPts val="600"/>
              </a:spcAft>
              <a:buFont typeface="Wingdings" pitchFamily="2" charset="2"/>
              <a:buChar char="q"/>
            </a:pPr>
            <a:r>
              <a:rPr lang="en-US" altLang="en-US" dirty="0" smtClean="0"/>
              <a:t>Disk </a:t>
            </a:r>
            <a:r>
              <a:rPr lang="en-US" altLang="en-US" dirty="0"/>
              <a:t>production from VDL ETG Switzerland on schedule and around 10-12 structures ahead of coupler production</a:t>
            </a:r>
          </a:p>
          <a:p>
            <a:pPr>
              <a:lnSpc>
                <a:spcPct val="110000"/>
              </a:lnSpc>
              <a:spcBef>
                <a:spcPts val="600"/>
              </a:spcBef>
              <a:spcAft>
                <a:spcPts val="600"/>
              </a:spcAft>
              <a:buFont typeface="Wingdings" pitchFamily="2" charset="2"/>
              <a:buChar char="q"/>
            </a:pPr>
            <a:r>
              <a:rPr lang="en-US" altLang="en-US" dirty="0" smtClean="0"/>
              <a:t>Structure production dominated by delivery time of coupler production</a:t>
            </a:r>
          </a:p>
          <a:p>
            <a:pPr>
              <a:lnSpc>
                <a:spcPct val="110000"/>
              </a:lnSpc>
              <a:spcBef>
                <a:spcPts val="600"/>
              </a:spcBef>
              <a:spcAft>
                <a:spcPts val="600"/>
              </a:spcAft>
              <a:buFont typeface="Wingdings" pitchFamily="2" charset="2"/>
              <a:buChar char="q"/>
            </a:pPr>
            <a:r>
              <a:rPr lang="en-US" altLang="en-US" dirty="0" smtClean="0"/>
              <a:t>PSI allowed VDL ETG Switzerland to switch from 3 shifts/day to 2 shifts/day</a:t>
            </a:r>
            <a:endParaRPr lang="en-US" altLang="en-US" dirty="0"/>
          </a:p>
        </p:txBody>
      </p:sp>
      <p:pic>
        <p:nvPicPr>
          <p:cNvPr id="7170" name="Picture 2" descr="S:\Zennaro\Neuer Ordner\ErsteTass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050365" y="3534269"/>
            <a:ext cx="3906011" cy="292950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S:\Zennaro\Neuer Ordner\20150108_102428.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16200000">
            <a:off x="-100518" y="3247660"/>
            <a:ext cx="3694123" cy="277059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5</a:t>
            </a:fld>
            <a:endParaRPr lang="de-DE" altLang="en-US"/>
          </a:p>
        </p:txBody>
      </p:sp>
    </p:spTree>
  </p:cSld>
  <p:clrMapOvr>
    <a:masterClrMapping/>
  </p:clrMapOvr>
  <p:transition spd="med">
    <p:blind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Structure production</a:t>
            </a:r>
          </a:p>
        </p:txBody>
      </p:sp>
      <p:pic>
        <p:nvPicPr>
          <p:cNvPr id="14342" name="Picture 3" descr="N:\J-Coupler_VDL_Serie_Lieferung\J-Coupler01bis04_221014\Visuelle_Inspektion\Fotos\Eingangskontrolle J-Coupler 037.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3850" y="765175"/>
            <a:ext cx="1946275"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Grafik 9"/>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700338" y="765175"/>
            <a:ext cx="1944687"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Grafik 8"/>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76825" y="765175"/>
            <a:ext cx="1366838" cy="145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00338" y="2636838"/>
            <a:ext cx="1944687"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6" name="TextBox 11"/>
          <p:cNvSpPr txBox="1">
            <a:spLocks noChangeArrowheads="1"/>
          </p:cNvSpPr>
          <p:nvPr/>
        </p:nvSpPr>
        <p:spPr bwMode="auto">
          <a:xfrm>
            <a:off x="107950" y="2244725"/>
            <a:ext cx="266382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Storage and transport under N2</a:t>
            </a:r>
          </a:p>
        </p:txBody>
      </p:sp>
      <p:sp>
        <p:nvSpPr>
          <p:cNvPr id="14347" name="TextBox 12"/>
          <p:cNvSpPr txBox="1">
            <a:spLocks noChangeArrowheads="1"/>
          </p:cNvSpPr>
          <p:nvPr/>
        </p:nvSpPr>
        <p:spPr bwMode="auto">
          <a:xfrm>
            <a:off x="3203575" y="2205038"/>
            <a:ext cx="1152525"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Cup washing</a:t>
            </a:r>
          </a:p>
        </p:txBody>
      </p:sp>
      <p:sp>
        <p:nvSpPr>
          <p:cNvPr id="14348" name="TextBox 13"/>
          <p:cNvSpPr txBox="1">
            <a:spLocks noChangeArrowheads="1"/>
          </p:cNvSpPr>
          <p:nvPr/>
        </p:nvSpPr>
        <p:spPr bwMode="auto">
          <a:xfrm>
            <a:off x="5219700" y="2205038"/>
            <a:ext cx="1296988" cy="24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Vacuum dryer</a:t>
            </a:r>
          </a:p>
        </p:txBody>
      </p:sp>
      <p:sp>
        <p:nvSpPr>
          <p:cNvPr id="14349" name="Rectangle 14"/>
          <p:cNvSpPr>
            <a:spLocks noChangeArrowheads="1"/>
          </p:cNvSpPr>
          <p:nvPr/>
        </p:nvSpPr>
        <p:spPr bwMode="auto">
          <a:xfrm>
            <a:off x="7019925" y="1341438"/>
            <a:ext cx="15478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dirty="0"/>
              <a:t>Transport to Minor</a:t>
            </a:r>
          </a:p>
        </p:txBody>
      </p:sp>
      <p:sp>
        <p:nvSpPr>
          <p:cNvPr id="14350" name="Rectangle 15"/>
          <p:cNvSpPr>
            <a:spLocks noChangeArrowheads="1"/>
          </p:cNvSpPr>
          <p:nvPr/>
        </p:nvSpPr>
        <p:spPr bwMode="auto">
          <a:xfrm>
            <a:off x="331788" y="2997200"/>
            <a:ext cx="1360487" cy="61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lnSpc>
                <a:spcPct val="110000"/>
              </a:lnSpc>
            </a:pPr>
            <a:r>
              <a:rPr lang="en-US" altLang="en-US"/>
              <a:t>Heat treatment</a:t>
            </a:r>
          </a:p>
          <a:p>
            <a:pPr algn="ctr">
              <a:lnSpc>
                <a:spcPct val="110000"/>
              </a:lnSpc>
            </a:pPr>
            <a:r>
              <a:rPr lang="en-US" altLang="en-US"/>
              <a:t>in vacuum oven</a:t>
            </a:r>
          </a:p>
        </p:txBody>
      </p:sp>
      <p:sp>
        <p:nvSpPr>
          <p:cNvPr id="14351" name="Rectangle 16"/>
          <p:cNvSpPr>
            <a:spLocks noChangeArrowheads="1"/>
          </p:cNvSpPr>
          <p:nvPr/>
        </p:nvSpPr>
        <p:spPr bwMode="auto">
          <a:xfrm>
            <a:off x="3179763" y="4076700"/>
            <a:ext cx="1176337"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Disk stacking</a:t>
            </a:r>
          </a:p>
        </p:txBody>
      </p:sp>
      <p:pic>
        <p:nvPicPr>
          <p:cNvPr id="14352" name="Picture 27" descr="erste2m_nach_loetu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46675" y="2525713"/>
            <a:ext cx="1227138" cy="163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3" name="Rectangle 18"/>
          <p:cNvSpPr>
            <a:spLocks noChangeArrowheads="1"/>
          </p:cNvSpPr>
          <p:nvPr/>
        </p:nvSpPr>
        <p:spPr bwMode="auto">
          <a:xfrm>
            <a:off x="5132388" y="4076700"/>
            <a:ext cx="13843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Vacuum brazing</a:t>
            </a:r>
          </a:p>
        </p:txBody>
      </p:sp>
      <p:sp>
        <p:nvSpPr>
          <p:cNvPr id="14354" name="Rectangle 19"/>
          <p:cNvSpPr>
            <a:spLocks noChangeArrowheads="1"/>
          </p:cNvSpPr>
          <p:nvPr/>
        </p:nvSpPr>
        <p:spPr bwMode="auto">
          <a:xfrm>
            <a:off x="6588125" y="2960688"/>
            <a:ext cx="2487613"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lnSpc>
                <a:spcPct val="110000"/>
              </a:lnSpc>
            </a:pPr>
            <a:r>
              <a:rPr lang="en-US" altLang="en-US"/>
              <a:t>Cooling channels pressure test</a:t>
            </a:r>
          </a:p>
          <a:p>
            <a:pPr algn="ctr">
              <a:lnSpc>
                <a:spcPct val="110000"/>
              </a:lnSpc>
            </a:pPr>
            <a:r>
              <a:rPr lang="en-US" altLang="en-US"/>
              <a:t>(with 9 bar nitrogen)</a:t>
            </a:r>
          </a:p>
        </p:txBody>
      </p:sp>
      <p:pic>
        <p:nvPicPr>
          <p:cNvPr id="14355" name="Picture 2" descr="C:\materiale_FLAC_february_2015\20130628_11440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84213" y="4214813"/>
            <a:ext cx="1408112" cy="187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6" name="Rectangle 21"/>
          <p:cNvSpPr>
            <a:spLocks noChangeArrowheads="1"/>
          </p:cNvSpPr>
          <p:nvPr/>
        </p:nvSpPr>
        <p:spPr bwMode="auto">
          <a:xfrm>
            <a:off x="369888" y="6021388"/>
            <a:ext cx="213995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lnSpc>
                <a:spcPct val="110000"/>
              </a:lnSpc>
            </a:pPr>
            <a:r>
              <a:rPr lang="en-US" altLang="en-US"/>
              <a:t>leak test for vacuum part and cooling channels</a:t>
            </a:r>
          </a:p>
        </p:txBody>
      </p:sp>
      <p:sp>
        <p:nvSpPr>
          <p:cNvPr id="14357" name="Rectangle 22"/>
          <p:cNvSpPr>
            <a:spLocks noChangeArrowheads="1"/>
          </p:cNvSpPr>
          <p:nvPr/>
        </p:nvSpPr>
        <p:spPr bwMode="auto">
          <a:xfrm>
            <a:off x="2879725" y="4887913"/>
            <a:ext cx="158432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Wire insertion for the bead pulling</a:t>
            </a:r>
          </a:p>
        </p:txBody>
      </p:sp>
      <p:pic>
        <p:nvPicPr>
          <p:cNvPr id="14358" name="Picture 3" descr="F:\DCIM\Camera\20140815_093307.jp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787900" y="4483100"/>
            <a:ext cx="1808163"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9" name="Rectangle 24"/>
          <p:cNvSpPr>
            <a:spLocks noChangeArrowheads="1"/>
          </p:cNvSpPr>
          <p:nvPr/>
        </p:nvSpPr>
        <p:spPr bwMode="auto">
          <a:xfrm>
            <a:off x="4500563" y="5891213"/>
            <a:ext cx="2501900"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lnSpc>
                <a:spcPct val="110000"/>
              </a:lnSpc>
            </a:pPr>
            <a:r>
              <a:rPr lang="en-US" altLang="en-US"/>
              <a:t>Structure reversed to horizontal position on a temporary girder</a:t>
            </a:r>
          </a:p>
        </p:txBody>
      </p:sp>
      <p:pic>
        <p:nvPicPr>
          <p:cNvPr id="14360" name="Picture 15" descr="20130513_132724"/>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164388" y="4473575"/>
            <a:ext cx="1808162"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1" name="Rectangle 26"/>
          <p:cNvSpPr>
            <a:spLocks noChangeArrowheads="1"/>
          </p:cNvSpPr>
          <p:nvPr/>
        </p:nvSpPr>
        <p:spPr bwMode="auto">
          <a:xfrm>
            <a:off x="7572375" y="5989638"/>
            <a:ext cx="1104900" cy="341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a:t>Bead pulling</a:t>
            </a:r>
          </a:p>
        </p:txBody>
      </p:sp>
      <p:sp>
        <p:nvSpPr>
          <p:cNvPr id="14362" name="TextBox 27"/>
          <p:cNvSpPr txBox="1">
            <a:spLocks noChangeArrowheads="1"/>
          </p:cNvSpPr>
          <p:nvPr/>
        </p:nvSpPr>
        <p:spPr bwMode="auto">
          <a:xfrm>
            <a:off x="369888" y="836613"/>
            <a:ext cx="323850"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1</a:t>
            </a:r>
          </a:p>
        </p:txBody>
      </p:sp>
      <p:sp>
        <p:nvSpPr>
          <p:cNvPr id="14363" name="TextBox 28"/>
          <p:cNvSpPr txBox="1">
            <a:spLocks noChangeArrowheads="1"/>
          </p:cNvSpPr>
          <p:nvPr/>
        </p:nvSpPr>
        <p:spPr bwMode="auto">
          <a:xfrm>
            <a:off x="2776538" y="836613"/>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2</a:t>
            </a:r>
          </a:p>
        </p:txBody>
      </p:sp>
      <p:sp>
        <p:nvSpPr>
          <p:cNvPr id="14364" name="TextBox 29"/>
          <p:cNvSpPr txBox="1">
            <a:spLocks noChangeArrowheads="1"/>
          </p:cNvSpPr>
          <p:nvPr/>
        </p:nvSpPr>
        <p:spPr bwMode="auto">
          <a:xfrm>
            <a:off x="5111750" y="785813"/>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3</a:t>
            </a:r>
          </a:p>
        </p:txBody>
      </p:sp>
      <p:sp>
        <p:nvSpPr>
          <p:cNvPr id="14365" name="TextBox 30"/>
          <p:cNvSpPr txBox="1">
            <a:spLocks noChangeArrowheads="1"/>
          </p:cNvSpPr>
          <p:nvPr/>
        </p:nvSpPr>
        <p:spPr bwMode="auto">
          <a:xfrm>
            <a:off x="7056438" y="857250"/>
            <a:ext cx="3238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4</a:t>
            </a:r>
          </a:p>
        </p:txBody>
      </p:sp>
      <p:sp>
        <p:nvSpPr>
          <p:cNvPr id="14366" name="TextBox 31"/>
          <p:cNvSpPr txBox="1">
            <a:spLocks noChangeArrowheads="1"/>
          </p:cNvSpPr>
          <p:nvPr/>
        </p:nvSpPr>
        <p:spPr bwMode="auto">
          <a:xfrm>
            <a:off x="531813" y="2636838"/>
            <a:ext cx="363539" cy="40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dirty="0">
                <a:solidFill>
                  <a:srgbClr val="FF0000"/>
                </a:solidFill>
              </a:rPr>
              <a:t>5</a:t>
            </a:r>
          </a:p>
        </p:txBody>
      </p:sp>
      <p:sp>
        <p:nvSpPr>
          <p:cNvPr id="14367" name="TextBox 32"/>
          <p:cNvSpPr txBox="1">
            <a:spLocks noChangeArrowheads="1"/>
          </p:cNvSpPr>
          <p:nvPr/>
        </p:nvSpPr>
        <p:spPr bwMode="auto">
          <a:xfrm>
            <a:off x="2735263" y="2619375"/>
            <a:ext cx="3238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6</a:t>
            </a:r>
          </a:p>
        </p:txBody>
      </p:sp>
      <p:sp>
        <p:nvSpPr>
          <p:cNvPr id="14368" name="TextBox 33"/>
          <p:cNvSpPr txBox="1">
            <a:spLocks noChangeArrowheads="1"/>
          </p:cNvSpPr>
          <p:nvPr/>
        </p:nvSpPr>
        <p:spPr bwMode="auto">
          <a:xfrm>
            <a:off x="5256213" y="2605088"/>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7</a:t>
            </a:r>
          </a:p>
        </p:txBody>
      </p:sp>
      <p:sp>
        <p:nvSpPr>
          <p:cNvPr id="14369" name="TextBox 34"/>
          <p:cNvSpPr txBox="1">
            <a:spLocks noChangeArrowheads="1"/>
          </p:cNvSpPr>
          <p:nvPr/>
        </p:nvSpPr>
        <p:spPr bwMode="auto">
          <a:xfrm>
            <a:off x="7127875" y="2557463"/>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8</a:t>
            </a:r>
          </a:p>
        </p:txBody>
      </p:sp>
      <p:sp>
        <p:nvSpPr>
          <p:cNvPr id="14370" name="TextBox 35"/>
          <p:cNvSpPr txBox="1">
            <a:spLocks noChangeArrowheads="1"/>
          </p:cNvSpPr>
          <p:nvPr/>
        </p:nvSpPr>
        <p:spPr bwMode="auto">
          <a:xfrm>
            <a:off x="369888" y="4365625"/>
            <a:ext cx="3238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9</a:t>
            </a:r>
          </a:p>
        </p:txBody>
      </p:sp>
      <p:sp>
        <p:nvSpPr>
          <p:cNvPr id="14371" name="TextBox 36"/>
          <p:cNvSpPr txBox="1">
            <a:spLocks noChangeArrowheads="1"/>
          </p:cNvSpPr>
          <p:nvPr/>
        </p:nvSpPr>
        <p:spPr bwMode="auto">
          <a:xfrm>
            <a:off x="2936981" y="4483100"/>
            <a:ext cx="325437"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dirty="0">
                <a:solidFill>
                  <a:srgbClr val="FF0000"/>
                </a:solidFill>
              </a:rPr>
              <a:t>10</a:t>
            </a:r>
          </a:p>
        </p:txBody>
      </p:sp>
      <p:sp>
        <p:nvSpPr>
          <p:cNvPr id="14372" name="TextBox 37"/>
          <p:cNvSpPr txBox="1">
            <a:spLocks noChangeArrowheads="1"/>
          </p:cNvSpPr>
          <p:nvPr/>
        </p:nvSpPr>
        <p:spPr bwMode="auto">
          <a:xfrm>
            <a:off x="4895850" y="4437063"/>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11</a:t>
            </a:r>
          </a:p>
        </p:txBody>
      </p:sp>
      <p:sp>
        <p:nvSpPr>
          <p:cNvPr id="14373" name="TextBox 38"/>
          <p:cNvSpPr txBox="1">
            <a:spLocks noChangeArrowheads="1"/>
          </p:cNvSpPr>
          <p:nvPr/>
        </p:nvSpPr>
        <p:spPr bwMode="auto">
          <a:xfrm>
            <a:off x="7164388" y="4513263"/>
            <a:ext cx="323850"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2400" b="1">
                <a:solidFill>
                  <a:srgbClr val="FF0000"/>
                </a:solidFill>
              </a:rPr>
              <a:t>12</a:t>
            </a:r>
          </a:p>
        </p:txBody>
      </p:sp>
      <p:sp>
        <p:nvSpPr>
          <p:cNvPr id="3" name="Rectangle 2"/>
          <p:cNvSpPr/>
          <p:nvPr/>
        </p:nvSpPr>
        <p:spPr bwMode="auto">
          <a:xfrm>
            <a:off x="6660232" y="765175"/>
            <a:ext cx="2415505" cy="1439863"/>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0" name="Rectangle 39"/>
          <p:cNvSpPr/>
          <p:nvPr/>
        </p:nvSpPr>
        <p:spPr bwMode="auto">
          <a:xfrm>
            <a:off x="6660232" y="2525359"/>
            <a:ext cx="2415505" cy="1439863"/>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1" name="Rectangle 40"/>
          <p:cNvSpPr/>
          <p:nvPr/>
        </p:nvSpPr>
        <p:spPr bwMode="auto">
          <a:xfrm>
            <a:off x="320675" y="2654300"/>
            <a:ext cx="1963593" cy="1439863"/>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42" name="Rectangle 41"/>
          <p:cNvSpPr/>
          <p:nvPr/>
        </p:nvSpPr>
        <p:spPr bwMode="auto">
          <a:xfrm>
            <a:off x="2700338" y="4400550"/>
            <a:ext cx="1944686" cy="1439863"/>
          </a:xfrm>
          <a:prstGeom prst="rect">
            <a:avLst/>
          </a:prstGeom>
          <a:no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6</a:t>
            </a:fld>
            <a:endParaRPr lang="de-DE" altLang="en-US"/>
          </a:p>
        </p:txBody>
      </p:sp>
    </p:spTree>
  </p:cSld>
  <p:clrMapOvr>
    <a:masterClrMapping/>
  </p:clrMapOvr>
  <p:transition spd="med">
    <p:blinds/>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31640" y="116632"/>
            <a:ext cx="7776864" cy="550333"/>
          </a:xfrm>
        </p:spPr>
        <p:txBody>
          <a:bodyPr/>
          <a:lstStyle/>
          <a:p>
            <a:r>
              <a:rPr lang="en-US" dirty="0" smtClean="0"/>
              <a:t>Accelerating structure: the final result</a:t>
            </a:r>
            <a:endParaRPr lang="en-US"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512" y="870376"/>
            <a:ext cx="6288698" cy="4716524"/>
          </a:xfrm>
          <a:prstGeom prst="rect">
            <a:avLst/>
          </a:prstGeom>
        </p:spPr>
      </p:pic>
      <p:sp>
        <p:nvSpPr>
          <p:cNvPr id="10" name="TextBox 9">
            <a:hlinkClick r:id="rId3"/>
          </p:cNvPr>
          <p:cNvSpPr txBox="1"/>
          <p:nvPr/>
        </p:nvSpPr>
        <p:spPr>
          <a:xfrm>
            <a:off x="107504" y="6237312"/>
            <a:ext cx="5493632" cy="248851"/>
          </a:xfrm>
          <a:prstGeom prst="rect">
            <a:avLst/>
          </a:prstGeom>
          <a:noFill/>
        </p:spPr>
        <p:txBody>
          <a:bodyPr wrap="square" lIns="0" tIns="0" rIns="0" bIns="0" rtlCol="0">
            <a:spAutoFit/>
          </a:bodyPr>
          <a:lstStyle/>
          <a:p>
            <a:pPr>
              <a:lnSpc>
                <a:spcPct val="110000"/>
              </a:lnSpc>
            </a:pPr>
            <a:r>
              <a:rPr lang="en-US" dirty="0">
                <a:solidFill>
                  <a:srgbClr val="00B050"/>
                </a:solidFill>
                <a:latin typeface="Arial Narrow"/>
                <a:cs typeface="Arial Narrow"/>
                <a:hlinkClick r:id="rId4"/>
              </a:rPr>
              <a:t>http://accelconf.web.cern.ch/AccelConf/LINAC2014/papers/mopp119.pdf</a:t>
            </a:r>
            <a:endParaRPr lang="en-US" dirty="0" smtClean="0">
              <a:solidFill>
                <a:srgbClr val="00B050"/>
              </a:solidFill>
              <a:latin typeface="Arial Narrow"/>
              <a:cs typeface="Arial Narrow"/>
            </a:endParaRPr>
          </a:p>
        </p:txBody>
      </p:sp>
      <p:sp>
        <p:nvSpPr>
          <p:cNvPr id="8" name="TextBox 7">
            <a:hlinkClick r:id="rId5"/>
          </p:cNvPr>
          <p:cNvSpPr txBox="1"/>
          <p:nvPr/>
        </p:nvSpPr>
        <p:spPr>
          <a:xfrm>
            <a:off x="107504" y="5805264"/>
            <a:ext cx="5760640" cy="248851"/>
          </a:xfrm>
          <a:prstGeom prst="rect">
            <a:avLst/>
          </a:prstGeom>
          <a:noFill/>
        </p:spPr>
        <p:txBody>
          <a:bodyPr wrap="square" lIns="0" tIns="0" rIns="0" bIns="0" rtlCol="0">
            <a:spAutoFit/>
          </a:bodyPr>
          <a:lstStyle/>
          <a:p>
            <a:pPr>
              <a:lnSpc>
                <a:spcPct val="110000"/>
              </a:lnSpc>
            </a:pPr>
            <a:r>
              <a:rPr lang="en-US" dirty="0">
                <a:solidFill>
                  <a:srgbClr val="00B050"/>
                </a:solidFill>
                <a:latin typeface="Arial Narrow"/>
                <a:cs typeface="Arial Narrow"/>
              </a:rPr>
              <a:t>https://accelconf.web.cern.ch/accelconf/LINAC2012/papers/tupb012.pdf</a:t>
            </a:r>
          </a:p>
        </p:txBody>
      </p:sp>
      <p:pic>
        <p:nvPicPr>
          <p:cNvPr id="3074" name="Picture 2" descr="U:\Data\LINAC14\MOPP119f5.tif"/>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71734" y="764704"/>
            <a:ext cx="3736770" cy="216024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668344" y="5805264"/>
            <a:ext cx="1872208" cy="304699"/>
          </a:xfrm>
          <a:prstGeom prst="rect">
            <a:avLst/>
          </a:prstGeom>
          <a:noFill/>
        </p:spPr>
        <p:txBody>
          <a:bodyPr wrap="square" lIns="0" tIns="0" rIns="0" bIns="0" rtlCol="0">
            <a:spAutoFit/>
          </a:bodyPr>
          <a:lstStyle/>
          <a:p>
            <a:pPr>
              <a:lnSpc>
                <a:spcPct val="110000"/>
              </a:lnSpc>
            </a:pPr>
            <a:r>
              <a:rPr lang="en-US" sz="1800" b="1" i="1" dirty="0" smtClean="0">
                <a:solidFill>
                  <a:srgbClr val="FF0000"/>
                </a:solidFill>
                <a:latin typeface="Arial Narrow"/>
                <a:cs typeface="Arial Narrow"/>
              </a:rPr>
              <a:t>Design</a:t>
            </a:r>
            <a:endParaRPr lang="en-US" sz="1800" b="1" i="1" dirty="0">
              <a:solidFill>
                <a:srgbClr val="FF0000"/>
              </a:solidFill>
              <a:latin typeface="Arial Narrow"/>
              <a:cs typeface="Arial Narrow"/>
            </a:endParaRPr>
          </a:p>
        </p:txBody>
      </p:sp>
      <p:sp>
        <p:nvSpPr>
          <p:cNvPr id="13" name="TextBox 12"/>
          <p:cNvSpPr txBox="1"/>
          <p:nvPr/>
        </p:nvSpPr>
        <p:spPr>
          <a:xfrm>
            <a:off x="7668344" y="6165304"/>
            <a:ext cx="1872208" cy="304699"/>
          </a:xfrm>
          <a:prstGeom prst="rect">
            <a:avLst/>
          </a:prstGeom>
          <a:noFill/>
        </p:spPr>
        <p:txBody>
          <a:bodyPr wrap="square" lIns="0" tIns="0" rIns="0" bIns="0" rtlCol="0">
            <a:spAutoFit/>
          </a:bodyPr>
          <a:lstStyle/>
          <a:p>
            <a:pPr>
              <a:lnSpc>
                <a:spcPct val="110000"/>
              </a:lnSpc>
            </a:pPr>
            <a:r>
              <a:rPr lang="en-US" sz="1800" b="1" i="1" dirty="0" smtClean="0">
                <a:solidFill>
                  <a:srgbClr val="FF0000"/>
                </a:solidFill>
                <a:latin typeface="Arial Narrow"/>
                <a:cs typeface="Arial Narrow"/>
              </a:rPr>
              <a:t>Power test</a:t>
            </a:r>
            <a:endParaRPr lang="en-US" sz="1800" b="1" i="1" dirty="0">
              <a:solidFill>
                <a:srgbClr val="FF0000"/>
              </a:solidFill>
              <a:latin typeface="Arial Narrow"/>
              <a:cs typeface="Arial Narrow"/>
            </a:endParaRPr>
          </a:p>
        </p:txBody>
      </p:sp>
      <p:sp>
        <p:nvSpPr>
          <p:cNvPr id="2" name="TextBox 1"/>
          <p:cNvSpPr txBox="1"/>
          <p:nvPr/>
        </p:nvSpPr>
        <p:spPr>
          <a:xfrm>
            <a:off x="5580112" y="5805264"/>
            <a:ext cx="1944216" cy="287771"/>
          </a:xfrm>
          <a:prstGeom prst="rect">
            <a:avLst/>
          </a:prstGeom>
          <a:noFill/>
        </p:spPr>
        <p:txBody>
          <a:bodyPr wrap="square" lIns="0" tIns="0" rIns="0" bIns="0" rtlCol="0">
            <a:spAutoFit/>
          </a:bodyPr>
          <a:lstStyle/>
          <a:p>
            <a:pPr>
              <a:lnSpc>
                <a:spcPct val="110000"/>
              </a:lnSpc>
            </a:pPr>
            <a:r>
              <a:rPr lang="en-US" sz="1700" dirty="0" smtClean="0">
                <a:latin typeface="Arial Narrow"/>
                <a:cs typeface="Arial Narrow"/>
              </a:rPr>
              <a:t>J. Y. Raguin et M. Bopp</a:t>
            </a:r>
            <a:endParaRPr lang="en-US" sz="1700" dirty="0">
              <a:latin typeface="Arial Narrow"/>
              <a:cs typeface="Arial Narrow"/>
            </a:endParaRPr>
          </a:p>
        </p:txBody>
      </p:sp>
      <p:sp>
        <p:nvSpPr>
          <p:cNvPr id="14" name="TextBox 13"/>
          <p:cNvSpPr txBox="1"/>
          <p:nvPr/>
        </p:nvSpPr>
        <p:spPr>
          <a:xfrm>
            <a:off x="5724128" y="6237312"/>
            <a:ext cx="1584176" cy="264496"/>
          </a:xfrm>
          <a:prstGeom prst="rect">
            <a:avLst/>
          </a:prstGeom>
          <a:noFill/>
        </p:spPr>
        <p:txBody>
          <a:bodyPr wrap="square" lIns="0" tIns="0" rIns="0" bIns="0" rtlCol="0">
            <a:spAutoFit/>
          </a:bodyPr>
          <a:lstStyle/>
          <a:p>
            <a:pPr>
              <a:lnSpc>
                <a:spcPct val="110000"/>
              </a:lnSpc>
            </a:pPr>
            <a:r>
              <a:rPr lang="en-US" sz="1700" dirty="0" smtClean="0">
                <a:latin typeface="Arial Narrow"/>
                <a:cs typeface="Arial Narrow"/>
              </a:rPr>
              <a:t>R. Zennaro et al.</a:t>
            </a:r>
            <a:endParaRPr lang="en-US" sz="1700" dirty="0">
              <a:latin typeface="Arial Narrow"/>
              <a:cs typeface="Arial Narrow"/>
            </a:endParaRPr>
          </a:p>
        </p:txBody>
      </p:sp>
      <p:sp>
        <p:nvSpPr>
          <p:cNvPr id="6" name="Slide Number Placeholder 5"/>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7</a:t>
            </a:fld>
            <a:endParaRPr lang="de-DE" altLang="en-US"/>
          </a:p>
        </p:txBody>
      </p:sp>
    </p:spTree>
    <p:extLst>
      <p:ext uri="{BB962C8B-B14F-4D97-AF65-F5344CB8AC3E}">
        <p14:creationId xmlns:p14="http://schemas.microsoft.com/office/powerpoint/2010/main" val="3398773148"/>
      </p:ext>
    </p:extLst>
  </p:cSld>
  <p:clrMapOvr>
    <a:masterClrMapping/>
  </p:clrMapOvr>
  <p:transition spd="med">
    <p:blind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RF measurements: example</a:t>
            </a:r>
          </a:p>
        </p:txBody>
      </p:sp>
      <p:pic>
        <p:nvPicPr>
          <p:cNvPr id="1536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925" y="738188"/>
            <a:ext cx="6913563" cy="1668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9388" y="2924175"/>
            <a:ext cx="4359275" cy="2454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8"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61188" y="765175"/>
            <a:ext cx="2160587" cy="1655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9"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87900" y="2951163"/>
            <a:ext cx="4249738" cy="2925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70" name="TextBox 10"/>
          <p:cNvSpPr txBox="1">
            <a:spLocks noChangeArrowheads="1"/>
          </p:cNvSpPr>
          <p:nvPr/>
        </p:nvSpPr>
        <p:spPr bwMode="auto">
          <a:xfrm>
            <a:off x="5400675" y="4797425"/>
            <a:ext cx="302418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r>
              <a:rPr lang="de-CH" altLang="en-US"/>
              <a:t>RMS (ph. adv. – 120°) = 0.64°</a:t>
            </a:r>
          </a:p>
        </p:txBody>
      </p:sp>
      <p:sp>
        <p:nvSpPr>
          <p:cNvPr id="15371" name="TextBox 11"/>
          <p:cNvSpPr txBox="1">
            <a:spLocks noChangeArrowheads="1"/>
          </p:cNvSpPr>
          <p:nvPr/>
        </p:nvSpPr>
        <p:spPr bwMode="auto">
          <a:xfrm>
            <a:off x="684213" y="4581525"/>
            <a:ext cx="18446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gn="ctr"/>
            <a:r>
              <a:rPr lang="de-CH" altLang="en-US">
                <a:latin typeface="Arial" pitchFamily="34" charset="0"/>
                <a:cs typeface="Arial" pitchFamily="34" charset="0"/>
              </a:rPr>
              <a:t>S11 = -35.4 dB</a:t>
            </a:r>
          </a:p>
        </p:txBody>
      </p:sp>
      <p:sp>
        <p:nvSpPr>
          <p:cNvPr id="15372" name="TextBox 12"/>
          <p:cNvSpPr txBox="1">
            <a:spLocks noChangeArrowheads="1"/>
          </p:cNvSpPr>
          <p:nvPr/>
        </p:nvSpPr>
        <p:spPr bwMode="auto">
          <a:xfrm>
            <a:off x="1476375" y="1773238"/>
            <a:ext cx="3062288"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de-CH" altLang="en-US">
                <a:latin typeface="Arial" pitchFamily="34" charset="0"/>
                <a:cs typeface="Arial" pitchFamily="34" charset="0"/>
              </a:rPr>
              <a:t>Optimal T</a:t>
            </a:r>
            <a:r>
              <a:rPr lang="de-CH" altLang="en-US" baseline="-25000">
                <a:latin typeface="Arial" pitchFamily="34" charset="0"/>
                <a:cs typeface="Arial" pitchFamily="34" charset="0"/>
              </a:rPr>
              <a:t>op.</a:t>
            </a:r>
            <a:r>
              <a:rPr lang="de-CH" altLang="en-US">
                <a:latin typeface="Arial" pitchFamily="34" charset="0"/>
                <a:cs typeface="Arial" pitchFamily="34" charset="0"/>
              </a:rPr>
              <a:t> in vacuum:  28.3°C</a:t>
            </a:r>
          </a:p>
        </p:txBody>
      </p:sp>
      <p:sp>
        <p:nvSpPr>
          <p:cNvPr id="2" name="TextBox 1"/>
          <p:cNvSpPr txBox="1"/>
          <p:nvPr/>
        </p:nvSpPr>
        <p:spPr>
          <a:xfrm>
            <a:off x="467544" y="5876925"/>
            <a:ext cx="2160240" cy="264496"/>
          </a:xfrm>
          <a:prstGeom prst="rect">
            <a:avLst/>
          </a:prstGeom>
          <a:noFill/>
        </p:spPr>
        <p:txBody>
          <a:bodyPr wrap="square" lIns="0" tIns="0" rIns="0" bIns="0" rtlCol="0">
            <a:spAutoFit/>
          </a:bodyPr>
          <a:lstStyle/>
          <a:p>
            <a:pPr>
              <a:lnSpc>
                <a:spcPct val="110000"/>
              </a:lnSpc>
            </a:pPr>
            <a:r>
              <a:rPr lang="en-US" sz="1700" i="1" dirty="0" smtClean="0">
                <a:solidFill>
                  <a:srgbClr val="FF0000"/>
                </a:solidFill>
                <a:latin typeface="Arial Narrow"/>
                <a:cs typeface="Arial Narrow"/>
              </a:rPr>
              <a:t>N.B. No tuning applied</a:t>
            </a:r>
            <a:endParaRPr lang="en-US" sz="1700" i="1" dirty="0">
              <a:solidFill>
                <a:srgbClr val="FF0000"/>
              </a:solidFill>
              <a:latin typeface="Arial Narrow"/>
              <a:cs typeface="Arial Narrow"/>
            </a:endParaRPr>
          </a:p>
        </p:txBody>
      </p:sp>
      <p:sp>
        <p:nvSpPr>
          <p:cNvPr id="5" name="Slide Number Placeholder 4"/>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8</a:t>
            </a:fld>
            <a:endParaRPr lang="de-DE" altLang="en-US"/>
          </a:p>
        </p:txBody>
      </p:sp>
    </p:spTree>
  </p:cSld>
  <p:clrMapOvr>
    <a:masterClrMapping/>
  </p:clrMapOvr>
  <p:transition spd="med">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2"/>
          <p:cNvSpPr>
            <a:spLocks noGrp="1"/>
          </p:cNvSpPr>
          <p:nvPr>
            <p:ph type="title"/>
          </p:nvPr>
        </p:nvSpPr>
        <p:spPr>
          <a:xfrm>
            <a:off x="1619250" y="144463"/>
            <a:ext cx="7219950" cy="549275"/>
          </a:xfrm>
          <a:ln/>
        </p:spPr>
        <p:txBody>
          <a:bodyPr/>
          <a:lstStyle/>
          <a:p>
            <a:r>
              <a:rPr lang="en-US" altLang="en-US" dirty="0" smtClean="0">
                <a:latin typeface="Arial Narrow" pitchFamily="34" charset="0"/>
                <a:ea typeface="ヒラギノ角ゴ Pro W3"/>
              </a:rPr>
              <a:t>Coupler brazing problems</a:t>
            </a:r>
          </a:p>
        </p:txBody>
      </p:sp>
      <p:pic>
        <p:nvPicPr>
          <p:cNvPr id="18438"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36963" y="1989138"/>
            <a:ext cx="5249862" cy="143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39" name="TextBox 20"/>
          <p:cNvSpPr txBox="1">
            <a:spLocks noChangeArrowheads="1"/>
          </p:cNvSpPr>
          <p:nvPr/>
        </p:nvSpPr>
        <p:spPr bwMode="auto">
          <a:xfrm>
            <a:off x="5003800" y="3559175"/>
            <a:ext cx="2809875" cy="18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200"/>
              <a:t>T14 first bead pulling (phase adv./cell  rms 10.1°)</a:t>
            </a:r>
          </a:p>
        </p:txBody>
      </p:sp>
      <p:sp>
        <p:nvSpPr>
          <p:cNvPr id="18440" name="TextBox 15"/>
          <p:cNvSpPr txBox="1">
            <a:spLocks noChangeArrowheads="1"/>
          </p:cNvSpPr>
          <p:nvPr/>
        </p:nvSpPr>
        <p:spPr bwMode="auto">
          <a:xfrm>
            <a:off x="250825" y="765175"/>
            <a:ext cx="8804275"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400"/>
              <a:t>From RF measurements there is the evidence of a serious problem in the output coupler of T12 and T14. S22 is respectively -11 dB and -14 dB and S11 is around -20 dB for both. From the inspection with an endoscope we suspect to have brazing issues in the output coupler. By drilling a hole from outside to the “central island” of the J-coupler the structure is not vacuum tight anymore. This confirms the suspects on the brazing issue. New brazing alloy was inserted through these holes and the two structures successfully re-brazed.</a:t>
            </a:r>
          </a:p>
        </p:txBody>
      </p:sp>
      <p:grpSp>
        <p:nvGrpSpPr>
          <p:cNvPr id="18441" name="Group 7"/>
          <p:cNvGrpSpPr>
            <a:grpSpLocks/>
          </p:cNvGrpSpPr>
          <p:nvPr/>
        </p:nvGrpSpPr>
        <p:grpSpPr bwMode="auto">
          <a:xfrm>
            <a:off x="611188" y="2332038"/>
            <a:ext cx="2597150" cy="2465387"/>
            <a:chOff x="1189820" y="4005064"/>
            <a:chExt cx="2297900" cy="2104960"/>
          </a:xfrm>
        </p:grpSpPr>
        <p:pic>
          <p:nvPicPr>
            <p:cNvPr id="18445" name="Picture 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9820" y="4005064"/>
              <a:ext cx="2297900" cy="21049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446" name="Oval 24"/>
            <p:cNvSpPr>
              <a:spLocks noChangeArrowheads="1"/>
            </p:cNvSpPr>
            <p:nvPr/>
          </p:nvSpPr>
          <p:spPr bwMode="auto">
            <a:xfrm rot="2143114">
              <a:off x="1839195" y="4832144"/>
              <a:ext cx="721274" cy="522477"/>
            </a:xfrm>
            <a:prstGeom prst="ellipse">
              <a:avLst/>
            </a:prstGeom>
            <a:noFill/>
            <a:ln w="15875" algn="ctr">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endParaRPr lang="en-US" altLang="en-US" sz="2400">
                <a:latin typeface="Times" pitchFamily="18" charset="0"/>
              </a:endParaRPr>
            </a:p>
          </p:txBody>
        </p:sp>
        <p:cxnSp>
          <p:nvCxnSpPr>
            <p:cNvPr id="18447" name="Straight Arrow Connector 6"/>
            <p:cNvCxnSpPr>
              <a:cxnSpLocks noChangeShapeType="1"/>
            </p:cNvCxnSpPr>
            <p:nvPr/>
          </p:nvCxnSpPr>
          <p:spPr bwMode="auto">
            <a:xfrm>
              <a:off x="1475656" y="4149080"/>
              <a:ext cx="428583" cy="576064"/>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grpSp>
      <p:sp>
        <p:nvSpPr>
          <p:cNvPr id="18442" name="TextBox 14"/>
          <p:cNvSpPr txBox="1">
            <a:spLocks noChangeArrowheads="1"/>
          </p:cNvSpPr>
          <p:nvPr/>
        </p:nvSpPr>
        <p:spPr bwMode="auto">
          <a:xfrm>
            <a:off x="107950" y="2235200"/>
            <a:ext cx="17287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200"/>
              <a:t>J-coupler “central island”</a:t>
            </a:r>
          </a:p>
        </p:txBody>
      </p:sp>
      <p:pic>
        <p:nvPicPr>
          <p:cNvPr id="18443" name="Picture 17"/>
          <p:cNvPicPr>
            <a:picLocks noChangeAspect="1" noChangeArrowheads="1"/>
          </p:cNvPicPr>
          <p:nvPr/>
        </p:nvPicPr>
        <p:blipFill>
          <a:blip r:embed="rId4" cstate="screen">
            <a:extLst>
              <a:ext uri="{28A0092B-C50C-407E-A947-70E740481C1C}">
                <a14:useLocalDpi xmlns:a14="http://schemas.microsoft.com/office/drawing/2010/main"/>
              </a:ext>
            </a:extLst>
          </a:blip>
          <a:srcRect l="8199" r="7893" b="51642"/>
          <a:stretch>
            <a:fillRect/>
          </a:stretch>
        </p:blipFill>
        <p:spPr bwMode="auto">
          <a:xfrm>
            <a:off x="3708400" y="4122738"/>
            <a:ext cx="5149850" cy="156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44" name="TextBox 20"/>
          <p:cNvSpPr txBox="1">
            <a:spLocks noChangeArrowheads="1"/>
          </p:cNvSpPr>
          <p:nvPr/>
        </p:nvSpPr>
        <p:spPr bwMode="auto">
          <a:xfrm>
            <a:off x="4572000" y="5949950"/>
            <a:ext cx="381635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1600">
                <a:solidFill>
                  <a:schemeClr val="tx1"/>
                </a:solidFill>
                <a:latin typeface="Arial Narrow" pitchFamily="34" charset="0"/>
                <a:ea typeface="ヒラギノ角ゴ Pro W3"/>
                <a:cs typeface="ヒラギノ角ゴ Pro W3"/>
              </a:defRPr>
            </a:lvl1pPr>
            <a:lvl2pPr marL="742950" indent="-285750">
              <a:defRPr sz="1600">
                <a:solidFill>
                  <a:schemeClr val="tx1"/>
                </a:solidFill>
                <a:latin typeface="Arial Narrow" pitchFamily="34" charset="0"/>
                <a:ea typeface="ヒラギノ角ゴ Pro W3"/>
                <a:cs typeface="ヒラギノ角ゴ Pro W3"/>
              </a:defRPr>
            </a:lvl2pPr>
            <a:lvl3pPr marL="1143000" indent="-228600">
              <a:defRPr sz="1600">
                <a:solidFill>
                  <a:schemeClr val="tx1"/>
                </a:solidFill>
                <a:latin typeface="Arial Narrow" pitchFamily="34" charset="0"/>
                <a:ea typeface="ヒラギノ角ゴ Pro W3"/>
                <a:cs typeface="ヒラギノ角ゴ Pro W3"/>
              </a:defRPr>
            </a:lvl3pPr>
            <a:lvl4pPr marL="1600200" indent="-228600">
              <a:defRPr sz="1600">
                <a:solidFill>
                  <a:schemeClr val="tx1"/>
                </a:solidFill>
                <a:latin typeface="Arial Narrow" pitchFamily="34" charset="0"/>
                <a:ea typeface="ヒラギノ角ゴ Pro W3"/>
                <a:cs typeface="ヒラギノ角ゴ Pro W3"/>
              </a:defRPr>
            </a:lvl4pPr>
            <a:lvl5pPr marL="2057400" indent="-228600">
              <a:defRPr sz="1600">
                <a:solidFill>
                  <a:schemeClr val="tx1"/>
                </a:solidFill>
                <a:latin typeface="Arial Narrow" pitchFamily="34" charset="0"/>
                <a:ea typeface="ヒラギノ角ゴ Pro W3"/>
                <a:cs typeface="ヒラギノ角ゴ Pro W3"/>
              </a:defRPr>
            </a:lvl5pPr>
            <a:lvl6pPr marL="25146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6pPr>
            <a:lvl7pPr marL="29718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7pPr>
            <a:lvl8pPr marL="34290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8pPr>
            <a:lvl9pPr marL="3886200" indent="-228600" eaLnBrk="0" fontAlgn="base" hangingPunct="0">
              <a:spcBef>
                <a:spcPct val="0"/>
              </a:spcBef>
              <a:spcAft>
                <a:spcPct val="0"/>
              </a:spcAft>
              <a:defRPr sz="1600">
                <a:solidFill>
                  <a:schemeClr val="tx1"/>
                </a:solidFill>
                <a:latin typeface="Arial Narrow" pitchFamily="34" charset="0"/>
                <a:ea typeface="ヒラギノ角ゴ Pro W3"/>
                <a:cs typeface="ヒラギノ角ゴ Pro W3"/>
              </a:defRPr>
            </a:lvl9pPr>
          </a:lstStyle>
          <a:p>
            <a:pPr>
              <a:lnSpc>
                <a:spcPct val="110000"/>
              </a:lnSpc>
            </a:pPr>
            <a:r>
              <a:rPr lang="en-US" altLang="en-US" sz="1200"/>
              <a:t>T14 bead pulling after reparation (phase adv./cell  rms 2.5°)</a:t>
            </a:r>
          </a:p>
          <a:p>
            <a:pPr>
              <a:lnSpc>
                <a:spcPct val="110000"/>
              </a:lnSpc>
            </a:pPr>
            <a:endParaRPr lang="en-US" altLang="en-US" sz="1200"/>
          </a:p>
        </p:txBody>
      </p:sp>
      <p:sp>
        <p:nvSpPr>
          <p:cNvPr id="4" name="Slide Number Placeholder 3"/>
          <p:cNvSpPr>
            <a:spLocks noGrp="1"/>
          </p:cNvSpPr>
          <p:nvPr>
            <p:ph type="sldNum" sz="quarter" idx="12"/>
          </p:nvPr>
        </p:nvSpPr>
        <p:spPr/>
        <p:txBody>
          <a:bodyPr/>
          <a:lstStyle/>
          <a:p>
            <a:pPr>
              <a:defRPr/>
            </a:pPr>
            <a:r>
              <a:rPr lang="de-DE" altLang="en-US" smtClean="0"/>
              <a:t>Seite </a:t>
            </a:r>
            <a:fld id="{0B4F5BD6-206D-4D0A-BFD1-85910017CFF9}" type="slidenum">
              <a:rPr lang="de-DE" altLang="en-US" smtClean="0"/>
              <a:pPr>
                <a:defRPr/>
              </a:pPr>
              <a:t>9</a:t>
            </a:fld>
            <a:endParaRPr lang="de-DE" altLang="en-US"/>
          </a:p>
        </p:txBody>
      </p:sp>
    </p:spTree>
  </p:cSld>
  <p:clrMapOvr>
    <a:masterClrMapping/>
  </p:clrMapOvr>
  <p:transition spd="med">
    <p:blinds/>
  </p:transition>
  <p:timing>
    <p:tnLst>
      <p:par>
        <p:cTn id="1" dur="indefinite" restart="never" nodeType="tmRoot"/>
      </p:par>
    </p:tnLst>
  </p:timing>
</p:sld>
</file>

<file path=ppt/theme/theme1.xml><?xml version="1.0" encoding="utf-8"?>
<a:theme xmlns:a="http://schemas.openxmlformats.org/drawingml/2006/main" name="ppt_vorlage_quer">
  <a:themeElements>
    <a:clrScheme name="Office-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spAutoFit/>
      </a:bodyPr>
      <a:lstStyle>
        <a:defPPr>
          <a:lnSpc>
            <a:spcPct val="110000"/>
          </a:lnSpc>
          <a:defRPr sz="1700" dirty="0" err="1">
            <a:latin typeface="Arial Narrow"/>
            <a:cs typeface="Arial Narrow"/>
          </a:defRPr>
        </a:defPPr>
      </a:lstStyle>
    </a:txDef>
  </a:objectDefaults>
  <a:extraClrSchemeLst>
    <a:extraClrScheme>
      <a:clrScheme name="Office-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Desig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ppt_vorlage_quer</Template>
  <TotalTime>0</TotalTime>
  <Words>1338</Words>
  <Application>Microsoft Office PowerPoint</Application>
  <PresentationFormat>On-screen Show (4:3)</PresentationFormat>
  <Paragraphs>215</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ppt_vorlage_quer</vt:lpstr>
      <vt:lpstr>Paul Scherrer Institut</vt:lpstr>
      <vt:lpstr>PowerPoint Presentation</vt:lpstr>
      <vt:lpstr>Schedule overview</vt:lpstr>
      <vt:lpstr>Talk’s introduction</vt:lpstr>
      <vt:lpstr>Cups and J-couplers production</vt:lpstr>
      <vt:lpstr>Structure production</vt:lpstr>
      <vt:lpstr>Accelerating structure: the final result</vt:lpstr>
      <vt:lpstr>RF measurements: example</vt:lpstr>
      <vt:lpstr>Coupler brazing problems</vt:lpstr>
      <vt:lpstr>Structure  production</vt:lpstr>
      <vt:lpstr>AC statistics</vt:lpstr>
      <vt:lpstr>BOC: introduction</vt:lpstr>
      <vt:lpstr>BOC production</vt:lpstr>
      <vt:lpstr>BOC production</vt:lpstr>
      <vt:lpstr>BOC production</vt:lpstr>
      <vt:lpstr>BOC production</vt:lpstr>
      <vt:lpstr>C-band waveguides</vt:lpstr>
      <vt:lpstr>Module assembly 1</vt:lpstr>
      <vt:lpstr>Module transport and tunnel installation </vt:lpstr>
      <vt:lpstr>C-band module schedule</vt:lpstr>
      <vt:lpstr>Deflecting cavities</vt:lpstr>
      <vt:lpstr>Conclusions</vt:lpstr>
    </vt:vector>
  </TitlesOfParts>
  <Company>Paul Scherrer Institut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Paul Scherrer Institut</dc:title>
  <dc:creator>PSIUser</dc:creator>
  <cp:lastModifiedBy>Zennaro Riccardo</cp:lastModifiedBy>
  <cp:revision>330</cp:revision>
  <cp:lastPrinted>2016-01-14T10:24:42Z</cp:lastPrinted>
  <dcterms:created xsi:type="dcterms:W3CDTF">2010-03-26T12:27:56Z</dcterms:created>
  <dcterms:modified xsi:type="dcterms:W3CDTF">2016-01-14T14:08:48Z</dcterms:modified>
</cp:coreProperties>
</file>