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2"/>
  </p:notesMasterIdLst>
  <p:sldIdLst>
    <p:sldId id="256" r:id="rId2"/>
    <p:sldId id="272" r:id="rId3"/>
    <p:sldId id="269" r:id="rId4"/>
    <p:sldId id="257" r:id="rId5"/>
    <p:sldId id="258" r:id="rId6"/>
    <p:sldId id="259" r:id="rId7"/>
    <p:sldId id="261" r:id="rId8"/>
    <p:sldId id="260" r:id="rId9"/>
    <p:sldId id="262" r:id="rId10"/>
    <p:sldId id="263" r:id="rId11"/>
    <p:sldId id="264" r:id="rId12"/>
    <p:sldId id="271" r:id="rId13"/>
    <p:sldId id="273" r:id="rId14"/>
    <p:sldId id="268" r:id="rId15"/>
    <p:sldId id="265" r:id="rId16"/>
    <p:sldId id="266" r:id="rId17"/>
    <p:sldId id="274" r:id="rId18"/>
    <p:sldId id="270" r:id="rId19"/>
    <p:sldId id="275" r:id="rId20"/>
    <p:sldId id="267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3" d="100"/>
          <a:sy n="93" d="100"/>
        </p:scale>
        <p:origin x="129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839DF2-0607-4031-9B7F-104A57B6DAA4}" type="datetimeFigureOut">
              <a:rPr lang="en-GB" smtClean="0"/>
              <a:t>18/01/2016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3E74FA-C704-4EBC-8C5A-8568DD48BA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679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E74FA-C704-4EBC-8C5A-8568DD48BAA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041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gif"/><Relationship Id="rId4" Type="http://schemas.openxmlformats.org/officeDocument/2006/relationships/image" Target="../media/image3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BDCBA-EB8F-4464-98EF-332F8A6C0120}" type="datetime1">
              <a:rPr lang="en-GB" smtClean="0"/>
              <a:t>18/01/2016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7474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C95DE-4446-4DBE-9EAD-A77DE70E1CF8}" type="datetime1">
              <a:rPr lang="en-GB" smtClean="0"/>
              <a:t>18/01/2016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8699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ED99F-C208-4C7B-87EB-540F3CE32B0C}" type="datetime1">
              <a:rPr lang="en-GB" smtClean="0"/>
              <a:t>18/01/2016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969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12024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123894" y="6333885"/>
            <a:ext cx="96525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DD407DE-69F5-4419-83C8-341E99701280}" type="datetime1">
              <a:rPr lang="en-GB" smtClean="0"/>
              <a:t>18/01/2016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74247" y="6333884"/>
            <a:ext cx="154305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CLIC Workshop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02400" y="6333885"/>
            <a:ext cx="377112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4BFD4E8-A2F5-44C9-BB89-783052C8D2C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00" t="16479" r="15540" b="16321"/>
          <a:stretch/>
        </p:blipFill>
        <p:spPr>
          <a:xfrm>
            <a:off x="582463" y="6281954"/>
            <a:ext cx="511351" cy="5041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095" y="6288899"/>
            <a:ext cx="491407" cy="49140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2793" y="6287749"/>
            <a:ext cx="492557" cy="49255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1675" y="6286246"/>
            <a:ext cx="497205" cy="497205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>
            <a:off x="628650" y="6223853"/>
            <a:ext cx="78867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0073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F7811-8D3A-44CA-8146-E7116027BD51}" type="datetime1">
              <a:rPr lang="en-GB" smtClean="0"/>
              <a:t>18/01/2016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6579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B1EB6-7A4E-401D-AFFF-80AD6B9EF0AA}" type="datetime1">
              <a:rPr lang="en-GB" smtClean="0"/>
              <a:t>18/01/2016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8748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E5A47-64A0-4840-A93C-B8F4973E4A08}" type="datetime1">
              <a:rPr lang="en-GB" smtClean="0"/>
              <a:t>18/01/2016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1398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3A1B6-0AC9-4D2B-AB13-5B3C488DC158}" type="datetime1">
              <a:rPr lang="en-GB" smtClean="0"/>
              <a:t>18/01/2016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8664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28CFB-B276-4B94-83C9-0E509D1C9C7A}" type="datetime1">
              <a:rPr lang="en-GB" smtClean="0"/>
              <a:t>18/01/2016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0143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FD18E-ABA6-435D-BF74-AF72C5046299}" type="datetime1">
              <a:rPr lang="en-GB" smtClean="0"/>
              <a:t>18/01/2016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6126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D1C1D-50CF-4AF8-8030-D4D52EC9C6DF}" type="datetime1">
              <a:rPr lang="en-GB" smtClean="0"/>
              <a:t>18/01/2016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103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99FE1D-7E2B-4852-9E02-D6EAC09BA138}" type="datetime1">
              <a:rPr lang="en-GB" smtClean="0"/>
              <a:t>18/01/2016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CLIC Workshop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121138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00"/>
          </a:p>
        </p:txBody>
      </p:sp>
    </p:spTree>
    <p:extLst>
      <p:ext uri="{BB962C8B-B14F-4D97-AF65-F5344CB8AC3E}">
        <p14:creationId xmlns:p14="http://schemas.microsoft.com/office/powerpoint/2010/main" val="4092663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293259"/>
            <a:ext cx="9144000" cy="1203568"/>
          </a:xfrm>
        </p:spPr>
        <p:txBody>
          <a:bodyPr>
            <a:normAutofit/>
          </a:bodyPr>
          <a:lstStyle/>
          <a:p>
            <a:r>
              <a:rPr lang="en-GB" sz="4800" b="1" dirty="0" smtClean="0"/>
              <a:t>Phase Feedforward Status at CTF3</a:t>
            </a:r>
            <a:endParaRPr lang="en-GB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8848" y="3778183"/>
            <a:ext cx="7417401" cy="1219787"/>
          </a:xfrm>
        </p:spPr>
        <p:txBody>
          <a:bodyPr>
            <a:noAutofit/>
          </a:bodyPr>
          <a:lstStyle/>
          <a:p>
            <a:r>
              <a:rPr lang="en-GB" sz="1800" dirty="0"/>
              <a:t>J. Roberts (CERN, Geneva, Switzerland; JAI, Oxford, UK),</a:t>
            </a:r>
            <a:br>
              <a:rPr lang="en-GB" sz="1800" dirty="0"/>
            </a:br>
            <a:r>
              <a:rPr lang="en-GB" sz="1800" dirty="0"/>
              <a:t>P.K. </a:t>
            </a:r>
            <a:r>
              <a:rPr lang="en-GB" sz="1800" dirty="0" err="1"/>
              <a:t>Skowroński</a:t>
            </a:r>
            <a:r>
              <a:rPr lang="en-GB" sz="1800" dirty="0"/>
              <a:t>, R. </a:t>
            </a:r>
            <a:r>
              <a:rPr lang="en-GB" sz="1800" dirty="0" err="1"/>
              <a:t>Corsini</a:t>
            </a:r>
            <a:r>
              <a:rPr lang="en-GB" sz="1800" dirty="0"/>
              <a:t> (CERN, Geneva, Switzerland),</a:t>
            </a:r>
            <a:br>
              <a:rPr lang="en-GB" sz="1800" dirty="0"/>
            </a:br>
            <a:r>
              <a:rPr lang="en-GB" sz="1800" dirty="0"/>
              <a:t>P.N. Burrows, G.B. Christian, C. Perry (JAI, Oxford University, UK),</a:t>
            </a:r>
            <a:br>
              <a:rPr lang="en-GB" sz="1800" dirty="0"/>
            </a:br>
            <a:r>
              <a:rPr lang="en-GB" sz="1800" dirty="0"/>
              <a:t>A. </a:t>
            </a:r>
            <a:r>
              <a:rPr lang="en-GB" sz="1800" dirty="0" err="1"/>
              <a:t>Ghigo</a:t>
            </a:r>
            <a:r>
              <a:rPr lang="en-GB" sz="1800" dirty="0"/>
              <a:t>, F. </a:t>
            </a:r>
            <a:r>
              <a:rPr lang="en-GB" sz="1800" dirty="0" err="1"/>
              <a:t>Marcellini</a:t>
            </a:r>
            <a:r>
              <a:rPr lang="en-GB" sz="1800" dirty="0"/>
              <a:t> (INFN/LNF </a:t>
            </a:r>
            <a:r>
              <a:rPr lang="en-GB" sz="1800" dirty="0" err="1"/>
              <a:t>Frascati</a:t>
            </a:r>
            <a:r>
              <a:rPr lang="en-GB" sz="1800" dirty="0"/>
              <a:t>, Italy). </a:t>
            </a:r>
            <a:br>
              <a:rPr lang="en-GB" sz="1800" dirty="0"/>
            </a:br>
            <a:endParaRPr lang="en-GB" sz="1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F269F-A493-46B7-8333-F6221EAE14FA}" type="datetime1">
              <a:rPr lang="en-GB" smtClean="0"/>
              <a:t>18/01/2016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CLIC Workshop 2016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45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0438" y="1"/>
            <a:ext cx="9269361" cy="1211384"/>
          </a:xfrm>
        </p:spPr>
        <p:txBody>
          <a:bodyPr/>
          <a:lstStyle/>
          <a:p>
            <a:r>
              <a:rPr lang="en-GB" dirty="0" smtClean="0"/>
              <a:t>Phase Monitor Performance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313715"/>
            <a:ext cx="3865780" cy="2859203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599FA-34B8-4C1E-8039-16C9A44C825A}" type="datetime1">
              <a:rPr lang="en-GB" smtClean="0"/>
              <a:t>18/01/2016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10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538316" y="4200631"/>
            <a:ext cx="80673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24" indent="-285724">
              <a:buFont typeface="Arial" panose="020B0604020202020204" pitchFamily="34" charset="0"/>
              <a:buChar char="•"/>
            </a:pPr>
            <a:r>
              <a:rPr lang="en-GB" sz="2000" dirty="0"/>
              <a:t>Changed all the digital shifters to new mechanical phase shifters.</a:t>
            </a:r>
          </a:p>
          <a:p>
            <a:pPr marL="285724" indent="-285724">
              <a:buFont typeface="Arial" panose="020B0604020202020204" pitchFamily="34" charset="0"/>
              <a:buChar char="•"/>
            </a:pPr>
            <a:r>
              <a:rPr lang="en-GB" sz="2000" dirty="0"/>
              <a:t>Upstream phase jitter (beam jitter, not noise floor) consistently ~0.75 degrees for each set of electronics.</a:t>
            </a:r>
          </a:p>
          <a:p>
            <a:pPr marL="285724" indent="-285724">
              <a:buFont typeface="Arial" panose="020B0604020202020204" pitchFamily="34" charset="0"/>
              <a:buChar char="•"/>
            </a:pPr>
            <a:r>
              <a:rPr lang="en-GB" sz="2000" dirty="0"/>
              <a:t>Resolution between two upstream monitors 0.14 degrees across the </a:t>
            </a:r>
            <a:r>
              <a:rPr lang="en-GB" sz="2000" dirty="0" smtClean="0"/>
              <a:t>pulse.</a:t>
            </a:r>
          </a:p>
          <a:p>
            <a:pPr marL="285724" indent="-285724">
              <a:buFont typeface="Arial" panose="020B0604020202020204" pitchFamily="34" charset="0"/>
              <a:buChar char="•"/>
            </a:pPr>
            <a:r>
              <a:rPr lang="en-GB" sz="2000" dirty="0" smtClean="0"/>
              <a:t>Theoretically possible to achieve </a:t>
            </a:r>
            <a:r>
              <a:rPr lang="en-GB" sz="2000" dirty="0"/>
              <a:t>0.2 degrees </a:t>
            </a:r>
            <a:r>
              <a:rPr lang="en-GB" sz="2000" dirty="0" smtClean="0"/>
              <a:t>stability with this resolution.</a:t>
            </a:r>
            <a:endParaRPr lang="en-GB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560" y="1313716"/>
            <a:ext cx="3865780" cy="2859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76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2" y="2663"/>
            <a:ext cx="9205918" cy="1216540"/>
          </a:xfrm>
        </p:spPr>
        <p:txBody>
          <a:bodyPr/>
          <a:lstStyle/>
          <a:p>
            <a:r>
              <a:rPr lang="en-GB" dirty="0" smtClean="0"/>
              <a:t>Correction Range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882" y="1220808"/>
            <a:ext cx="7915434" cy="4351339"/>
          </a:xfrm>
        </p:spPr>
        <p:txBody>
          <a:bodyPr>
            <a:normAutofit/>
          </a:bodyPr>
          <a:lstStyle/>
          <a:p>
            <a:r>
              <a:rPr lang="en-GB" sz="2000" dirty="0"/>
              <a:t>Range set by power of </a:t>
            </a:r>
            <a:r>
              <a:rPr lang="en-GB" sz="2000" dirty="0" smtClean="0"/>
              <a:t>amplifiers </a:t>
            </a:r>
            <a:r>
              <a:rPr lang="en-GB" sz="2000" dirty="0"/>
              <a:t>designed and built by the FONT group (JAI/Oxford University) used to power correction kickers. </a:t>
            </a:r>
            <a:endParaRPr lang="en-GB" sz="2000" dirty="0" smtClean="0"/>
          </a:p>
          <a:p>
            <a:pPr lvl="1"/>
            <a:r>
              <a:rPr lang="en-GB" sz="2000" dirty="0" smtClean="0"/>
              <a:t>First </a:t>
            </a:r>
            <a:r>
              <a:rPr lang="en-GB" sz="2000" dirty="0"/>
              <a:t>version: 345 V for ±3 degrees range (Nov 2014-Oct 2015).</a:t>
            </a:r>
          </a:p>
          <a:p>
            <a:pPr lvl="1"/>
            <a:r>
              <a:rPr lang="en-GB" sz="2000" dirty="0"/>
              <a:t>Second version with additional FETs to give 690 V output voltage, doubling the correction range to ±6 degrees, available November 2015</a:t>
            </a:r>
            <a:r>
              <a:rPr lang="en-GB" sz="2000" dirty="0" smtClean="0"/>
              <a:t>.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AED93-3013-4AA8-BCA0-E3FDA6AF4911}" type="datetime1">
              <a:rPr lang="en-GB" smtClean="0"/>
              <a:t>18/01/2016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11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88"/>
          <a:stretch/>
        </p:blipFill>
        <p:spPr>
          <a:xfrm>
            <a:off x="4489531" y="3189618"/>
            <a:ext cx="4140270" cy="29088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82" y="3191223"/>
            <a:ext cx="4013999" cy="2845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90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Correction Range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24883"/>
            <a:ext cx="7886700" cy="4351338"/>
          </a:xfrm>
        </p:spPr>
        <p:txBody>
          <a:bodyPr>
            <a:normAutofit/>
          </a:bodyPr>
          <a:lstStyle/>
          <a:p>
            <a:r>
              <a:rPr lang="en-GB" sz="2000" dirty="0" smtClean="0"/>
              <a:t>Pulse length:</a:t>
            </a:r>
          </a:p>
          <a:p>
            <a:pPr lvl="1"/>
            <a:r>
              <a:rPr lang="en-GB" sz="1800" dirty="0" smtClean="0"/>
              <a:t>CTF3: PFF operates on 1.2 µs (</a:t>
            </a:r>
            <a:r>
              <a:rPr lang="en-GB" sz="1800" dirty="0" err="1" smtClean="0"/>
              <a:t>uncombined</a:t>
            </a:r>
            <a:r>
              <a:rPr lang="en-GB" sz="1800" dirty="0" smtClean="0"/>
              <a:t>) pulse.</a:t>
            </a:r>
          </a:p>
          <a:p>
            <a:pPr lvl="1"/>
            <a:r>
              <a:rPr lang="en-GB" sz="1800" dirty="0" smtClean="0"/>
              <a:t>CLIC: PFF will operate on 240 ns (combined) pulse.</a:t>
            </a:r>
          </a:p>
          <a:p>
            <a:r>
              <a:rPr lang="en-GB" sz="2000" dirty="0" smtClean="0"/>
              <a:t>~40 degrees phase sag at CTF3 means whole pulse can’t be corrected.</a:t>
            </a:r>
          </a:p>
          <a:p>
            <a:r>
              <a:rPr lang="en-GB" sz="2000" dirty="0" smtClean="0"/>
              <a:t>With new +/- 6 degrees range can optimally correct ~350ns of the CTF pulse (longer than needed for CLIC). 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ED706-CC8A-4771-949A-CE38C72D90A5}" type="datetime1">
              <a:rPr lang="en-GB" smtClean="0"/>
              <a:t>18/01/2016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2932" y="3356661"/>
            <a:ext cx="3589296" cy="283195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58" y="3414715"/>
            <a:ext cx="3655874" cy="2703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80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October 2015 PFF Results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ED6ED-F613-40A6-9114-67D2C89CBBD7}" type="datetime1">
              <a:rPr lang="en-GB" smtClean="0"/>
              <a:t>18/01/2016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28650" y="1324883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0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28650" y="1324883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Phase along pulse: overall phase sag (in central range) flattened but faster variations remain.</a:t>
            </a:r>
          </a:p>
          <a:p>
            <a:r>
              <a:rPr lang="en-GB" sz="2000" dirty="0" smtClean="0"/>
              <a:t>Possible explanations:</a:t>
            </a:r>
          </a:p>
          <a:p>
            <a:pPr lvl="1"/>
            <a:r>
              <a:rPr lang="en-GB" sz="2000" dirty="0" smtClean="0"/>
              <a:t>Features uncorrelated</a:t>
            </a:r>
            <a:r>
              <a:rPr lang="en-GB" sz="2000" dirty="0"/>
              <a:t>?</a:t>
            </a:r>
            <a:r>
              <a:rPr lang="en-GB" sz="2000" dirty="0" smtClean="0"/>
              <a:t> Features clearly visible in upstream phase.</a:t>
            </a:r>
          </a:p>
          <a:p>
            <a:pPr lvl="1"/>
            <a:r>
              <a:rPr lang="en-GB" sz="2000" dirty="0" smtClean="0"/>
              <a:t>Bandwidth? Features ~5MHz compared to 30MHz correction.</a:t>
            </a:r>
          </a:p>
          <a:p>
            <a:pPr lvl="1"/>
            <a:r>
              <a:rPr lang="en-GB" sz="2000" dirty="0" smtClean="0"/>
              <a:t>Timing?...</a:t>
            </a:r>
            <a:endParaRPr lang="en-GB" sz="2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159" y="3333106"/>
            <a:ext cx="3749126" cy="282526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709" y="3333107"/>
            <a:ext cx="3768450" cy="2825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744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814" y="0"/>
            <a:ext cx="7886700" cy="1202400"/>
          </a:xfrm>
        </p:spPr>
        <p:txBody>
          <a:bodyPr/>
          <a:lstStyle/>
          <a:p>
            <a:r>
              <a:rPr lang="en-GB" dirty="0" smtClean="0"/>
              <a:t>Kick Timing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3164" y="3283260"/>
            <a:ext cx="3883531" cy="291153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42435-6B75-44A0-BD70-4112AD397CED}" type="datetime1">
              <a:rPr lang="en-GB" smtClean="0"/>
              <a:t>18/01/2016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083235" y="4558341"/>
            <a:ext cx="1280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End of pulse from amplifier.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7201015" y="4520622"/>
            <a:ext cx="11594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End of beam pulse.</a:t>
            </a:r>
            <a:endParaRPr lang="en-GB" sz="14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846960" y="5021719"/>
            <a:ext cx="369753" cy="5255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9" idx="1"/>
          </p:cNvCxnSpPr>
          <p:nvPr/>
        </p:nvCxnSpPr>
        <p:spPr>
          <a:xfrm flipH="1">
            <a:off x="6462827" y="4782232"/>
            <a:ext cx="738188" cy="6203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584" y="3334771"/>
            <a:ext cx="3780042" cy="2808516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942304" y="5235052"/>
            <a:ext cx="1131943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KICKERS NOT POWERED</a:t>
            </a:r>
            <a:endParaRPr lang="en-GB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2220977" y="3655383"/>
            <a:ext cx="11490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End of beam pulse.</a:t>
            </a:r>
            <a:endParaRPr lang="en-GB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1855299" y="4833280"/>
            <a:ext cx="11490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Start of beam pulse.</a:t>
            </a:r>
            <a:endParaRPr lang="en-GB" sz="1400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2795491" y="3952710"/>
            <a:ext cx="500774" cy="9149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1673942" y="5074278"/>
            <a:ext cx="255097" cy="2061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628650" y="1324883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Observe beam pickup returning to amplifier from kickers.</a:t>
            </a:r>
          </a:p>
          <a:p>
            <a:r>
              <a:rPr lang="en-GB" sz="2000" dirty="0" smtClean="0"/>
              <a:t>Compare to timing of output pulse from amplifier.</a:t>
            </a:r>
          </a:p>
          <a:p>
            <a:r>
              <a:rPr lang="en-GB" sz="2000" dirty="0" smtClean="0"/>
              <a:t>Correction was previously applied ~25ns early!</a:t>
            </a:r>
          </a:p>
          <a:p>
            <a:pPr lvl="1"/>
            <a:r>
              <a:rPr lang="en-GB" sz="2000" dirty="0" smtClean="0"/>
              <a:t>Delay applied in PFF firmware.</a:t>
            </a:r>
            <a:endParaRPr lang="en-GB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5157386" y="3541822"/>
            <a:ext cx="1131943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KICKERS POWERED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95196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187" y="2"/>
            <a:ext cx="8568813" cy="1216547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Phase Feedforward: Current Jitter Record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829" y="1336075"/>
            <a:ext cx="4015380" cy="2969849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15669-AC34-433D-82A8-ADA470B836AA}" type="datetime1">
              <a:rPr lang="en-GB" smtClean="0"/>
              <a:t>18/01/2016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15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242" y="1336075"/>
            <a:ext cx="3967357" cy="296984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1824" y="4468011"/>
            <a:ext cx="786477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24" indent="-285724">
              <a:buFont typeface="Arial" panose="020B0604020202020204" pitchFamily="34" charset="0"/>
              <a:buChar char="•"/>
            </a:pPr>
            <a:r>
              <a:rPr lang="en-GB" sz="2000" dirty="0"/>
              <a:t>Interleaved data: Even pulses have FF on and odd pulses have no correction applied.</a:t>
            </a:r>
          </a:p>
          <a:p>
            <a:pPr marL="285724" indent="-285724">
              <a:buFont typeface="Arial" panose="020B0604020202020204" pitchFamily="34" charset="0"/>
              <a:buChar char="•"/>
            </a:pPr>
            <a:r>
              <a:rPr lang="en-GB" sz="2000" dirty="0"/>
              <a:t>0.74 degrees phase jitter reduced to 0.28 degrees.</a:t>
            </a:r>
          </a:p>
          <a:p>
            <a:pPr marL="285724" indent="-285724">
              <a:buFont typeface="Arial" panose="020B0604020202020204" pitchFamily="34" charset="0"/>
              <a:buChar char="•"/>
            </a:pPr>
            <a:r>
              <a:rPr lang="en-GB" sz="2000" dirty="0"/>
              <a:t>Simulated best possible (unlimited) FF correction given beam conditions 0.27 degrees.</a:t>
            </a:r>
          </a:p>
        </p:txBody>
      </p:sp>
    </p:spTree>
    <p:extLst>
      <p:ext uri="{BB962C8B-B14F-4D97-AF65-F5344CB8AC3E}">
        <p14:creationId xmlns:p14="http://schemas.microsoft.com/office/powerpoint/2010/main" val="217783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2159" y="5"/>
            <a:ext cx="8621841" cy="1183957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Phase Feedforward: Current Jitter Record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181" y="1440658"/>
            <a:ext cx="4273224" cy="3160555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47D57-1649-4756-B1F7-A342D6680BFF}" type="datetime1">
              <a:rPr lang="en-GB" smtClean="0"/>
              <a:t>18/01/2016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16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2780" y="1449467"/>
            <a:ext cx="4261315" cy="31517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4181" y="4736132"/>
            <a:ext cx="78977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24" indent="-285724">
              <a:buFont typeface="Arial" panose="020B0604020202020204" pitchFamily="34" charset="0"/>
              <a:buChar char="•"/>
            </a:pPr>
            <a:r>
              <a:rPr lang="en-GB" sz="2000" dirty="0"/>
              <a:t>High bandwidth (~30 MHz) correction: Correct variations along the pulse not only jitter on the mean.</a:t>
            </a:r>
          </a:p>
          <a:p>
            <a:pPr marL="285724" indent="-285724">
              <a:buFont typeface="Arial" panose="020B0604020202020204" pitchFamily="34" charset="0"/>
              <a:buChar char="•"/>
            </a:pPr>
            <a:r>
              <a:rPr lang="en-GB" sz="2000" dirty="0"/>
              <a:t>Phase variation along the pulse (between black lines) reduced from 1.68 to 0.26 degrees (mean deviation of samples along pulse).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20023" y="3804771"/>
            <a:ext cx="11038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Amplifier Saturated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90335" y="3804770"/>
            <a:ext cx="792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Amplifier Saturated</a:t>
            </a:r>
          </a:p>
        </p:txBody>
      </p:sp>
    </p:spTree>
    <p:extLst>
      <p:ext uri="{BB962C8B-B14F-4D97-AF65-F5344CB8AC3E}">
        <p14:creationId xmlns:p14="http://schemas.microsoft.com/office/powerpoint/2010/main" val="289523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Remaining </a:t>
            </a:r>
            <a:r>
              <a:rPr lang="en-GB" dirty="0" smtClean="0"/>
              <a:t>Challenges: Beam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813" y="3331029"/>
            <a:ext cx="3531803" cy="268482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407DE-69F5-4419-83C8-341E99701280}" type="datetime1">
              <a:rPr lang="en-GB" smtClean="0"/>
              <a:t>18/01/2016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17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296" y="3331029"/>
            <a:ext cx="3531803" cy="26848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70021" y="1343385"/>
            <a:ext cx="840395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Biggest remaining issue is the longevity of beam conditions (whilst not correcting).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Plots below: 15 datasets across 2.5 hours around the time of the best results shown previously.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Downstream phase jitter varies by a factor 2.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Correlation varies between 80% and 96%.</a:t>
            </a:r>
          </a:p>
        </p:txBody>
      </p:sp>
    </p:spTree>
    <p:extLst>
      <p:ext uri="{BB962C8B-B14F-4D97-AF65-F5344CB8AC3E}">
        <p14:creationId xmlns:p14="http://schemas.microsoft.com/office/powerpoint/2010/main" val="11835142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Remaining </a:t>
            </a:r>
            <a:r>
              <a:rPr lang="en-GB" dirty="0" smtClean="0"/>
              <a:t>Challenges: Beam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D032B-242D-454D-8F4F-7B01847F8BDE}" type="datetime1">
              <a:rPr lang="en-GB" smtClean="0"/>
              <a:t>18/01/2016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18</a:t>
            </a:fld>
            <a:endParaRPr lang="en-GB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206" y="3541482"/>
            <a:ext cx="3587794" cy="265359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113" y="3541482"/>
            <a:ext cx="3490725" cy="2653601"/>
          </a:xfrm>
          <a:prstGeom prst="rect">
            <a:avLst/>
          </a:prstGeom>
        </p:spPr>
      </p:pic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609600" y="1245056"/>
            <a:ext cx="8425543" cy="4351338"/>
          </a:xfrm>
        </p:spPr>
        <p:txBody>
          <a:bodyPr>
            <a:normAutofit/>
          </a:bodyPr>
          <a:lstStyle/>
          <a:p>
            <a:r>
              <a:rPr lang="en-GB" sz="2000" dirty="0" smtClean="0"/>
              <a:t>Optimal Gain and corrected jitter:</a:t>
            </a:r>
          </a:p>
          <a:p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endParaRPr lang="en-GB" sz="300" dirty="0" smtClean="0"/>
          </a:p>
          <a:p>
            <a:r>
              <a:rPr lang="en-GB" sz="2000" dirty="0" smtClean="0"/>
              <a:t>Optimal gain varies by a factor 2 during these few hours -&gt; not taken in to account in FF operation.</a:t>
            </a:r>
          </a:p>
          <a:p>
            <a:r>
              <a:rPr lang="en-GB" sz="2000" dirty="0" smtClean="0"/>
              <a:t>Correction better than 0.4 degrees rarely achievable due to beam conditions.</a:t>
            </a:r>
          </a:p>
          <a:p>
            <a:endParaRPr lang="en-GB" sz="20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2740751" y="1554713"/>
                <a:ext cx="1014188" cy="5768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</m:t>
                      </m:r>
                      <m:r>
                        <a:rPr lang="en-GB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f>
                        <m:fPr>
                          <m:ctrlP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0751" y="1554713"/>
                <a:ext cx="1014188" cy="57688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4175968" y="1554713"/>
                <a:ext cx="2186176" cy="62632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𝐹𝐹</m:t>
                          </m:r>
                        </m:sub>
                      </m:sSub>
                      <m:r>
                        <a:rPr lang="en-GB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d>
                            <m:dPr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p>
                                  <m:r>
                                    <a:rPr lang="en-GB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sSubSup>
                            <m:sSubSupPr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sub>
                            <m:sup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5968" y="1554713"/>
                <a:ext cx="2186176" cy="62632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863601" y="2113330"/>
            <a:ext cx="7843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 = gain, ρ = correlation, </a:t>
            </a:r>
            <a:r>
              <a:rPr lang="el-GR" dirty="0" smtClean="0"/>
              <a:t>σ</a:t>
            </a:r>
            <a:r>
              <a:rPr lang="en-GB" baseline="-25000" dirty="0" smtClean="0"/>
              <a:t>u/d/FF</a:t>
            </a:r>
            <a:r>
              <a:rPr lang="en-GB" dirty="0" smtClean="0"/>
              <a:t> = phase jitter (upstream/downstream/corrected)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6438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Remaining Challenges: Hardware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9533" y="3024672"/>
            <a:ext cx="4304289" cy="311299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407DE-69F5-4419-83C8-341E99701280}" type="datetime1">
              <a:rPr lang="en-GB" smtClean="0"/>
              <a:t>18/01/2016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34256" y="1213597"/>
            <a:ext cx="824956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Approaching phase jitter where small hardware effects become significant.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Phase Monitors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Cross-talk between channels.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Dependence of measurement on beam position.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Amplifier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Slew rate/droop correction.</a:t>
            </a:r>
            <a:endParaRPr lang="en-GB" sz="2000" dirty="0"/>
          </a:p>
        </p:txBody>
      </p:sp>
      <p:pic>
        <p:nvPicPr>
          <p:cNvPr id="9" name="Content Placeholder 6"/>
          <p:cNvPicPr>
            <a:picLocks noGrp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966" y="3063893"/>
            <a:ext cx="4191856" cy="3143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481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92473"/>
            <a:ext cx="7886700" cy="4351338"/>
          </a:xfrm>
        </p:spPr>
        <p:txBody>
          <a:bodyPr>
            <a:normAutofit/>
          </a:bodyPr>
          <a:lstStyle/>
          <a:p>
            <a:r>
              <a:rPr lang="en-GB" sz="2400" dirty="0" smtClean="0"/>
              <a:t>Introduction and status in 2014.</a:t>
            </a:r>
          </a:p>
          <a:p>
            <a:endParaRPr lang="en-GB" sz="2000" dirty="0"/>
          </a:p>
          <a:p>
            <a:r>
              <a:rPr lang="en-GB" sz="2400" dirty="0" smtClean="0"/>
              <a:t>Improvements made in 2015:</a:t>
            </a:r>
          </a:p>
          <a:p>
            <a:pPr lvl="1"/>
            <a:r>
              <a:rPr lang="en-GB" sz="2000" dirty="0" smtClean="0"/>
              <a:t>Hardware.</a:t>
            </a:r>
          </a:p>
          <a:p>
            <a:pPr lvl="1"/>
            <a:r>
              <a:rPr lang="en-GB" sz="2000" dirty="0" smtClean="0"/>
              <a:t>Beam conditions.</a:t>
            </a:r>
          </a:p>
          <a:p>
            <a:pPr lvl="1"/>
            <a:r>
              <a:rPr lang="en-GB" sz="2000" dirty="0" smtClean="0"/>
              <a:t>Correction setup.</a:t>
            </a:r>
            <a:endParaRPr lang="en-GB" sz="2000" dirty="0"/>
          </a:p>
          <a:p>
            <a:endParaRPr lang="en-GB" sz="2000" dirty="0"/>
          </a:p>
          <a:p>
            <a:r>
              <a:rPr lang="en-GB" sz="2400" dirty="0" smtClean="0"/>
              <a:t>Best results from 2015.</a:t>
            </a:r>
          </a:p>
          <a:p>
            <a:endParaRPr lang="en-GB" sz="2000" dirty="0"/>
          </a:p>
          <a:p>
            <a:r>
              <a:rPr lang="en-GB" sz="2400" dirty="0" smtClean="0"/>
              <a:t>Remaining issues for 2016.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DEEDA-829A-41ED-9445-8717F49B3797}" type="datetime1">
              <a:rPr lang="en-GB" smtClean="0"/>
              <a:t>18/01/2016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659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6806" y="1"/>
            <a:ext cx="9202994" cy="1211384"/>
          </a:xfrm>
        </p:spPr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6806" y="1265396"/>
            <a:ext cx="7905136" cy="4965798"/>
          </a:xfrm>
        </p:spPr>
        <p:txBody>
          <a:bodyPr>
            <a:noAutofit/>
          </a:bodyPr>
          <a:lstStyle/>
          <a:p>
            <a:r>
              <a:rPr lang="en-GB" sz="2000" dirty="0"/>
              <a:t>Achieved 0.28 degrees phase stability at CTF, getting very close to the CLIC goal of 0.2 degrees.</a:t>
            </a:r>
          </a:p>
          <a:p>
            <a:r>
              <a:rPr lang="en-GB" sz="2000" dirty="0"/>
              <a:t>Result thanks to:</a:t>
            </a:r>
          </a:p>
          <a:p>
            <a:pPr lvl="1"/>
            <a:r>
              <a:rPr lang="en-GB" sz="2000" dirty="0"/>
              <a:t>Increasing upstream-downstream phase correlation from 50% to 95% via a campaign of R56 and energy optimisation, plus much improved stability at CTF.</a:t>
            </a:r>
          </a:p>
          <a:p>
            <a:pPr lvl="1"/>
            <a:r>
              <a:rPr lang="en-GB" sz="2000" dirty="0"/>
              <a:t>Changes to phase monitor electronics improved resolution from 0.75 to below 0.15 degrees.</a:t>
            </a:r>
          </a:p>
          <a:p>
            <a:pPr lvl="1"/>
            <a:r>
              <a:rPr lang="en-GB" sz="2000" dirty="0"/>
              <a:t>New amplifier to double the correction range</a:t>
            </a:r>
            <a:r>
              <a:rPr lang="en-GB" sz="2000" dirty="0" smtClean="0"/>
              <a:t>.</a:t>
            </a:r>
            <a:endParaRPr lang="en-GB" sz="2000" dirty="0"/>
          </a:p>
          <a:p>
            <a:r>
              <a:rPr lang="en-GB" sz="2000" dirty="0"/>
              <a:t>Remaining points:</a:t>
            </a:r>
          </a:p>
          <a:p>
            <a:pPr lvl="1"/>
            <a:r>
              <a:rPr lang="en-GB" sz="2000" dirty="0"/>
              <a:t>Increase reproducibility/longevity of 95% </a:t>
            </a:r>
            <a:r>
              <a:rPr lang="en-GB" sz="2000" dirty="0" smtClean="0"/>
              <a:t>correlation and 0.8 degrees jitter.</a:t>
            </a:r>
            <a:endParaRPr lang="en-GB" sz="2000" dirty="0"/>
          </a:p>
          <a:p>
            <a:pPr lvl="1"/>
            <a:r>
              <a:rPr lang="en-GB" sz="2000" dirty="0"/>
              <a:t>To achieve 0.2 degrees stability: &gt;97% correlation required.</a:t>
            </a:r>
          </a:p>
          <a:p>
            <a:pPr lvl="1"/>
            <a:r>
              <a:rPr lang="en-GB" sz="2000" dirty="0"/>
              <a:t>Demonstrate factor 10 jitter reduction: 99.5% correlation with upstream jitter amplified to &gt;2 degrees.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0EB95-BF50-478F-A3C4-B2E62B5444DB}" type="datetime1">
              <a:rPr lang="en-GB" smtClean="0"/>
              <a:t>18/01/2016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43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561FF-FA81-4C01-AC92-D06831907227}" type="datetime1">
              <a:rPr lang="en-GB" smtClean="0"/>
              <a:t>18/01/2016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2020616"/>
            <a:ext cx="7886700" cy="3961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66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192" y="9"/>
            <a:ext cx="8598808" cy="1195753"/>
          </a:xfrm>
        </p:spPr>
        <p:txBody>
          <a:bodyPr/>
          <a:lstStyle/>
          <a:p>
            <a:r>
              <a:rPr lang="en-GB" dirty="0" smtClean="0"/>
              <a:t>Status 2014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193" y="1790141"/>
            <a:ext cx="5087902" cy="3763106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97ADE-449F-4D3D-8DE9-6FE395174F8D}" type="datetime1">
              <a:rPr lang="en-GB" smtClean="0"/>
              <a:t>18/01/2016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4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220577" y="1976399"/>
            <a:ext cx="367234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24" indent="-285724">
              <a:buFont typeface="Arial" panose="020B0604020202020204" pitchFamily="34" charset="0"/>
              <a:buChar char="•"/>
            </a:pPr>
            <a:r>
              <a:rPr lang="en-GB" sz="2000" dirty="0"/>
              <a:t>First feedforward tests in December 2014: hardware installations, timings setup etc.</a:t>
            </a:r>
          </a:p>
          <a:p>
            <a:pPr marL="285724" indent="-285724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24" indent="-285724">
              <a:buFont typeface="Arial" panose="020B0604020202020204" pitchFamily="34" charset="0"/>
              <a:buChar char="•"/>
            </a:pPr>
            <a:r>
              <a:rPr lang="en-GB" sz="2000" dirty="0"/>
              <a:t>Demonstrated ~30% reduction in downstream phase jitter from 2 degrees to 1.4 degrees.</a:t>
            </a:r>
          </a:p>
          <a:p>
            <a:pPr marL="285724" indent="-285724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24" indent="-285724">
              <a:buFont typeface="Arial" panose="020B0604020202020204" pitchFamily="34" charset="0"/>
              <a:buChar char="•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74833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2074" y="1"/>
            <a:ext cx="8631925" cy="1211384"/>
          </a:xfrm>
        </p:spPr>
        <p:txBody>
          <a:bodyPr/>
          <a:lstStyle/>
          <a:p>
            <a:r>
              <a:rPr lang="en-GB" dirty="0" smtClean="0"/>
              <a:t>Status 2015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75" y="1651838"/>
            <a:ext cx="5105222" cy="3775916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C9800-282F-414D-A0FA-60E4A2E8E501}" type="datetime1">
              <a:rPr lang="en-GB" smtClean="0"/>
              <a:t>18/01/2016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5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5222789" y="1949879"/>
            <a:ext cx="392121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24" indent="-285724">
              <a:buFont typeface="Arial" panose="020B0604020202020204" pitchFamily="34" charset="0"/>
              <a:buChar char="•"/>
            </a:pPr>
            <a:r>
              <a:rPr lang="en-GB" sz="2000" dirty="0"/>
              <a:t>2.5x lower uncorrected downstream phase jitter (2 degrees -&gt; 0.8 degrees).</a:t>
            </a:r>
          </a:p>
          <a:p>
            <a:pPr marL="285724" indent="-285724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24" indent="-285724">
              <a:buFont typeface="Arial" panose="020B0604020202020204" pitchFamily="34" charset="0"/>
              <a:buChar char="•"/>
            </a:pPr>
            <a:r>
              <a:rPr lang="en-GB" sz="2000" dirty="0"/>
              <a:t>5x lower corrected downstream phase jitter (1.4 degrees -&gt; below 0.3 degrees).</a:t>
            </a:r>
          </a:p>
          <a:p>
            <a:pPr marL="285724" indent="-285724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24" indent="-285724">
              <a:buFont typeface="Arial" panose="020B0604020202020204" pitchFamily="34" charset="0"/>
              <a:buChar char="•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16818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"/>
            <a:ext cx="9201150" cy="1195753"/>
          </a:xfrm>
        </p:spPr>
        <p:txBody>
          <a:bodyPr/>
          <a:lstStyle/>
          <a:p>
            <a:r>
              <a:rPr lang="en-GB" dirty="0" smtClean="0"/>
              <a:t>Issues Limiting 2014 Performance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776" y="1309432"/>
            <a:ext cx="7886700" cy="4351338"/>
          </a:xfrm>
        </p:spPr>
        <p:txBody>
          <a:bodyPr>
            <a:noAutofit/>
          </a:bodyPr>
          <a:lstStyle/>
          <a:p>
            <a:r>
              <a:rPr lang="en-GB" sz="2000" dirty="0"/>
              <a:t>Phase propagation:</a:t>
            </a:r>
          </a:p>
          <a:p>
            <a:pPr lvl="1"/>
            <a:r>
              <a:rPr lang="en-GB" sz="2000" dirty="0"/>
              <a:t>Low correlation (~50%) and large jitter increase between the upstream (FF input) and downstream phase.</a:t>
            </a:r>
          </a:p>
          <a:p>
            <a:pPr lvl="1"/>
            <a:endParaRPr lang="en-GB" sz="2000" dirty="0"/>
          </a:p>
          <a:p>
            <a:r>
              <a:rPr lang="en-GB" sz="2000" dirty="0"/>
              <a:t>Phase monitor performance:</a:t>
            </a:r>
          </a:p>
          <a:p>
            <a:pPr lvl="1"/>
            <a:r>
              <a:rPr lang="en-GB" sz="2000" dirty="0"/>
              <a:t>Poor resolution: Up to 0.8 degrees instead of expected &lt;0.2 degrees.</a:t>
            </a:r>
          </a:p>
          <a:p>
            <a:pPr lvl="1"/>
            <a:endParaRPr lang="en-GB" sz="2000" dirty="0"/>
          </a:p>
          <a:p>
            <a:r>
              <a:rPr lang="en-GB" sz="2000" dirty="0"/>
              <a:t>Correction </a:t>
            </a:r>
            <a:r>
              <a:rPr lang="en-GB" sz="2000" dirty="0" smtClean="0"/>
              <a:t>range:</a:t>
            </a:r>
            <a:endParaRPr lang="en-GB" sz="2000" dirty="0"/>
          </a:p>
          <a:p>
            <a:pPr lvl="1"/>
            <a:r>
              <a:rPr lang="en-GB" sz="2000" dirty="0"/>
              <a:t>Regularly saturating amplifier (±3 degrees range) with 2 degrees phase jitter downstream.</a:t>
            </a:r>
          </a:p>
          <a:p>
            <a:pPr marL="457155" lvl="1" indent="0">
              <a:buNone/>
            </a:pPr>
            <a:endParaRPr lang="en-GB" sz="2000" dirty="0"/>
          </a:p>
          <a:p>
            <a:r>
              <a:rPr lang="en-GB" sz="2000" dirty="0"/>
              <a:t>All have been addressed and improved during 2015.</a:t>
            </a:r>
          </a:p>
          <a:p>
            <a:pPr lvl="1"/>
            <a:endParaRPr lang="en-GB" sz="2000" dirty="0"/>
          </a:p>
          <a:p>
            <a:endParaRPr lang="en-GB" sz="2000" dirty="0"/>
          </a:p>
          <a:p>
            <a:pPr lvl="1"/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92958-1671-4D6E-8DC8-5AACE7565042}" type="datetime1">
              <a:rPr lang="en-GB" smtClean="0"/>
              <a:t>18/01/2016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4613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8426" y="3"/>
            <a:ext cx="9168965" cy="1174428"/>
          </a:xfrm>
        </p:spPr>
        <p:txBody>
          <a:bodyPr/>
          <a:lstStyle/>
          <a:p>
            <a:r>
              <a:rPr lang="en-GB" dirty="0" smtClean="0"/>
              <a:t>Phase Propagation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8573" y="1371880"/>
            <a:ext cx="3712883" cy="2596000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0E619-CCE8-4362-A117-CDE9BB2B6D6F}" type="datetime1">
              <a:rPr lang="en-GB" smtClean="0"/>
              <a:t>18/01/2016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7</a:t>
            </a:fld>
            <a:endParaRPr lang="en-GB"/>
          </a:p>
        </p:txBody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544197" y="1644445"/>
            <a:ext cx="4578873" cy="2050871"/>
            <a:chOff x="493919" y="2253348"/>
            <a:chExt cx="5370518" cy="2405448"/>
          </a:xfrm>
        </p:grpSpPr>
        <p:pic>
          <p:nvPicPr>
            <p:cNvPr id="5" name="Content Placeholder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919" y="2253348"/>
              <a:ext cx="5370518" cy="2405448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3634227" y="3751598"/>
              <a:ext cx="1308946" cy="2533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/>
                <a:t>R56 = -0.2 m 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223756" y="2715756"/>
              <a:ext cx="1097826" cy="2533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/>
                <a:t>R56 = 0 m 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520151" y="4198992"/>
            <a:ext cx="82801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24" indent="-285724">
              <a:buFont typeface="Arial" panose="020B0604020202020204" pitchFamily="34" charset="0"/>
              <a:buChar char="•"/>
            </a:pPr>
            <a:r>
              <a:rPr lang="en-GB" sz="2000" dirty="0"/>
              <a:t>Non-zero R56 between the upstream and downstream phase monitors causes additional uncorrelated phase jitter downstream (via energy jitter).</a:t>
            </a:r>
          </a:p>
          <a:p>
            <a:pPr marL="285724" indent="-285724">
              <a:buFont typeface="Arial" panose="020B0604020202020204" pitchFamily="34" charset="0"/>
              <a:buChar char="•"/>
            </a:pPr>
            <a:r>
              <a:rPr lang="en-GB" sz="2000" dirty="0"/>
              <a:t>To achieve 0.2 degrees stability at CTF, R56 must be controlled at the 1 cm level.</a:t>
            </a:r>
          </a:p>
          <a:p>
            <a:pPr marL="285724" indent="-285724">
              <a:buFont typeface="Arial" panose="020B0604020202020204" pitchFamily="34" charset="0"/>
              <a:buChar char="•"/>
            </a:pPr>
            <a:r>
              <a:rPr lang="en-GB" sz="2000" dirty="0"/>
              <a:t>Compensate for negative R56 in TL2 with positive R56 in TL1.</a:t>
            </a:r>
          </a:p>
        </p:txBody>
      </p:sp>
    </p:spTree>
    <p:extLst>
      <p:ext uri="{BB962C8B-B14F-4D97-AF65-F5344CB8AC3E}">
        <p14:creationId xmlns:p14="http://schemas.microsoft.com/office/powerpoint/2010/main" val="2603447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186" y="3"/>
            <a:ext cx="9254613" cy="1169774"/>
          </a:xfrm>
        </p:spPr>
        <p:txBody>
          <a:bodyPr/>
          <a:lstStyle/>
          <a:p>
            <a:r>
              <a:rPr lang="en-GB" dirty="0" smtClean="0"/>
              <a:t>Phase Propagation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186" y="1279419"/>
            <a:ext cx="4013037" cy="2968116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DC182-ACBC-4EFF-847C-180F73CB212C}" type="datetime1">
              <a:rPr lang="en-GB" smtClean="0"/>
              <a:t>18/01/2016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8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6" y="1279427"/>
            <a:ext cx="4013026" cy="29681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5187" y="4210539"/>
            <a:ext cx="794938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24" indent="-285724">
              <a:buFont typeface="Arial" panose="020B0604020202020204" pitchFamily="34" charset="0"/>
              <a:buChar char="•"/>
            </a:pPr>
            <a:r>
              <a:rPr lang="en-GB" sz="2000" dirty="0"/>
              <a:t>By varying R56 in TL1 we reduce the downstream phase jitter to the same level as the upstream phase jitter.</a:t>
            </a:r>
          </a:p>
          <a:p>
            <a:pPr marL="285724" indent="-285724">
              <a:buFont typeface="Arial" panose="020B0604020202020204" pitchFamily="34" charset="0"/>
              <a:buChar char="•"/>
            </a:pPr>
            <a:r>
              <a:rPr lang="en-GB" sz="2000" dirty="0"/>
              <a:t>Higher order energy dependencies clearly visible: mitigated by flattening energy variations along the pulse.</a:t>
            </a:r>
          </a:p>
          <a:p>
            <a:pPr marL="285724" indent="-285724">
              <a:buFont typeface="Arial" panose="020B0604020202020204" pitchFamily="34" charset="0"/>
              <a:buChar char="•"/>
            </a:pPr>
            <a:r>
              <a:rPr lang="en-GB" sz="2000" dirty="0"/>
              <a:t>Achieved 95% correlation, but extremely sensitive to small changes in injector.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848188" y="1993190"/>
            <a:ext cx="1728000" cy="216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Beam energy varied ±1% </a:t>
            </a:r>
          </a:p>
        </p:txBody>
      </p:sp>
    </p:spTree>
    <p:extLst>
      <p:ext uri="{BB962C8B-B14F-4D97-AF65-F5344CB8AC3E}">
        <p14:creationId xmlns:p14="http://schemas.microsoft.com/office/powerpoint/2010/main" val="212287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58" y="19338"/>
            <a:ext cx="9185658" cy="1197635"/>
          </a:xfrm>
        </p:spPr>
        <p:txBody>
          <a:bodyPr/>
          <a:lstStyle/>
          <a:p>
            <a:r>
              <a:rPr lang="en-GB" dirty="0" smtClean="0"/>
              <a:t>Phase Monitor Performance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9074" y="1348772"/>
            <a:ext cx="2710745" cy="2004917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A7FCB-05FE-4455-9AF8-B59147D7F1B7}" type="datetime1">
              <a:rPr lang="en-GB" smtClean="0"/>
              <a:t>18/01/2016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CLIC Workshop 2016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9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112" y="1348772"/>
            <a:ext cx="2710745" cy="200491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593" y="1348772"/>
            <a:ext cx="2710745" cy="200491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2058" y="3566514"/>
            <a:ext cx="789776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24" indent="-285724">
              <a:buFont typeface="Arial" panose="020B0604020202020204" pitchFamily="34" charset="0"/>
              <a:buChar char="•"/>
            </a:pPr>
            <a:r>
              <a:rPr lang="en-GB" sz="2000" dirty="0"/>
              <a:t>3 purpose built phase monitors (from INFN </a:t>
            </a:r>
            <a:r>
              <a:rPr lang="en-GB" sz="2000" dirty="0" err="1"/>
              <a:t>Frascati</a:t>
            </a:r>
            <a:r>
              <a:rPr lang="en-GB" sz="2000" dirty="0"/>
              <a:t>): 2 upstream, 1 downstream.</a:t>
            </a:r>
          </a:p>
          <a:p>
            <a:pPr marL="742876" lvl="1" indent="-285724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24" indent="-285724">
              <a:buFont typeface="Arial" panose="020B0604020202020204" pitchFamily="34" charset="0"/>
              <a:buChar char="•"/>
            </a:pPr>
            <a:r>
              <a:rPr lang="en-GB" sz="2000" dirty="0"/>
              <a:t>Only achieved ~0.7 degrees resolution in late 2014/early </a:t>
            </a:r>
            <a:r>
              <a:rPr lang="en-GB" sz="2000" dirty="0" smtClean="0"/>
              <a:t>2015. Limits theoretical corrected </a:t>
            </a:r>
            <a:r>
              <a:rPr lang="en-GB" sz="2000" dirty="0"/>
              <a:t>phase stability to 1 degree.</a:t>
            </a:r>
          </a:p>
          <a:p>
            <a:pPr marL="742876" lvl="1" indent="-285724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24" indent="-285724">
              <a:buFont typeface="Arial" panose="020B0604020202020204" pitchFamily="34" charset="0"/>
              <a:buChar char="•"/>
            </a:pPr>
            <a:r>
              <a:rPr lang="en-GB" sz="2000" dirty="0"/>
              <a:t>Identified source of problem to be noise originating from the digital phase shifters used in the </a:t>
            </a:r>
            <a:r>
              <a:rPr lang="en-GB" sz="2000" dirty="0" smtClean="0"/>
              <a:t>electronics</a:t>
            </a:r>
            <a:r>
              <a:rPr lang="en-GB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9976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10768</TotalTime>
  <Words>1120</Words>
  <Application>Microsoft Office PowerPoint</Application>
  <PresentationFormat>On-screen Show (4:3)</PresentationFormat>
  <Paragraphs>185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Office Theme</vt:lpstr>
      <vt:lpstr>Phase Feedforward Status at CTF3</vt:lpstr>
      <vt:lpstr>Overview</vt:lpstr>
      <vt:lpstr>Introduction</vt:lpstr>
      <vt:lpstr>Status 2014</vt:lpstr>
      <vt:lpstr>Status 2015</vt:lpstr>
      <vt:lpstr>Issues Limiting 2014 Performance</vt:lpstr>
      <vt:lpstr>Phase Propagation</vt:lpstr>
      <vt:lpstr>Phase Propagation</vt:lpstr>
      <vt:lpstr>Phase Monitor Performance</vt:lpstr>
      <vt:lpstr>Phase Monitor Performance</vt:lpstr>
      <vt:lpstr>Correction Range</vt:lpstr>
      <vt:lpstr>Correction Range</vt:lpstr>
      <vt:lpstr>October 2015 PFF Results</vt:lpstr>
      <vt:lpstr>Kick Timing</vt:lpstr>
      <vt:lpstr>Phase Feedforward: Current Jitter Record</vt:lpstr>
      <vt:lpstr>Phase Feedforward: Current Jitter Record</vt:lpstr>
      <vt:lpstr>Remaining Challenges: Beam</vt:lpstr>
      <vt:lpstr>Remaining Challenges: Beam</vt:lpstr>
      <vt:lpstr>Remaining Challenges: Hardware</vt:lpstr>
      <vt:lpstr>Summary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Phase Feedforward at CTF3</dc:title>
  <dc:creator>Jack Roberts</dc:creator>
  <cp:lastModifiedBy>Jack Roberts</cp:lastModifiedBy>
  <cp:revision>93</cp:revision>
  <dcterms:created xsi:type="dcterms:W3CDTF">2015-11-29T16:08:51Z</dcterms:created>
  <dcterms:modified xsi:type="dcterms:W3CDTF">2016-01-18T16:18:54Z</dcterms:modified>
</cp:coreProperties>
</file>