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57" r:id="rId2"/>
    <p:sldId id="264" r:id="rId3"/>
    <p:sldId id="263" r:id="rId4"/>
    <p:sldId id="271" r:id="rId5"/>
    <p:sldId id="272" r:id="rId6"/>
    <p:sldId id="273" r:id="rId7"/>
    <p:sldId id="267" r:id="rId8"/>
    <p:sldId id="277" r:id="rId9"/>
    <p:sldId id="285" r:id="rId10"/>
    <p:sldId id="278" r:id="rId11"/>
    <p:sldId id="276" r:id="rId12"/>
    <p:sldId id="287" r:id="rId13"/>
    <p:sldId id="274" r:id="rId14"/>
    <p:sldId id="268" r:id="rId15"/>
    <p:sldId id="286" r:id="rId16"/>
    <p:sldId id="275" r:id="rId17"/>
    <p:sldId id="282" r:id="rId18"/>
    <p:sldId id="256" r:id="rId19"/>
    <p:sldId id="284" r:id="rId20"/>
    <p:sldId id="279" r:id="rId21"/>
    <p:sldId id="265" r:id="rId22"/>
    <p:sldId id="270" r:id="rId23"/>
    <p:sldId id="283" r:id="rId24"/>
    <p:sldId id="260" r:id="rId25"/>
    <p:sldId id="261" r:id="rId26"/>
    <p:sldId id="26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51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-80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65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403FE-3EFA-7A4F-B60F-523D226C597F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C300C-B87F-B541-967E-6908A6CA5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72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Ideal lattice for electron</a:t>
            </a:r>
          </a:p>
          <a:p>
            <a:r>
              <a:rPr lang="en-US" dirty="0" smtClean="0"/>
              <a:t>racetrack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50750-1D60-0F48-B481-7EBA1F71A8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2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 /turn/beam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50750-1D60-0F48-B481-7EBA1F71A8B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2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EAB6-053B-454F-BCD7-E49647DA1EF7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128B-361D-F240-B889-2F82A96A7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2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Low </a:t>
            </a:r>
            <a:r>
              <a:rPr lang="en-US" dirty="0" err="1" smtClean="0"/>
              <a:t>Emittance</a:t>
            </a:r>
            <a:r>
              <a:rPr lang="en-US" dirty="0" smtClean="0"/>
              <a:t> Workshop 2015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Low </a:t>
            </a:r>
            <a:r>
              <a:rPr lang="en-US" dirty="0" err="1" smtClean="0"/>
              <a:t>Emittance</a:t>
            </a:r>
            <a:r>
              <a:rPr lang="en-US" dirty="0" smtClean="0"/>
              <a:t> Workshop 2015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Low </a:t>
            </a:r>
            <a:r>
              <a:rPr lang="en-US" dirty="0" err="1" smtClean="0"/>
              <a:t>Emittance</a:t>
            </a:r>
            <a:r>
              <a:rPr lang="en-US" dirty="0" smtClean="0"/>
              <a:t> Workshop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emf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emf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3.emf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emf"/><Relationship Id="rId3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oleObject" Target="../embeddings/oleObject2.bin"/><Relationship Id="rId5" Type="http://schemas.openxmlformats.org/officeDocument/2006/relationships/image" Target="../media/image40.emf"/><Relationship Id="rId6" Type="http://schemas.openxmlformats.org/officeDocument/2006/relationships/image" Target="../media/image42.emf"/><Relationship Id="rId7" Type="http://schemas.openxmlformats.org/officeDocument/2006/relationships/image" Target="../media/image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emf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7543"/>
            <a:ext cx="8226854" cy="1652600"/>
          </a:xfrm>
        </p:spPr>
        <p:txBody>
          <a:bodyPr>
            <a:normAutofit fontScale="90000"/>
          </a:bodyPr>
          <a:lstStyle/>
          <a:p>
            <a:r>
              <a:rPr lang="en-US" dirty="0"/>
              <a:t>Tolerance </a:t>
            </a:r>
            <a:r>
              <a:rPr lang="en-US" dirty="0" smtClean="0"/>
              <a:t>studies </a:t>
            </a:r>
            <a:r>
              <a:rPr lang="en-US" dirty="0"/>
              <a:t>and </a:t>
            </a:r>
            <a:r>
              <a:rPr lang="en-US" dirty="0" smtClean="0"/>
              <a:t>coupling </a:t>
            </a:r>
            <a:r>
              <a:rPr lang="en-US" dirty="0"/>
              <a:t>for </a:t>
            </a:r>
            <a:r>
              <a:rPr lang="en-US" dirty="0" smtClean="0"/>
              <a:t>extreme </a:t>
            </a:r>
            <a:r>
              <a:rPr lang="en-US" dirty="0"/>
              <a:t>low </a:t>
            </a:r>
            <a:r>
              <a:rPr lang="en-US" dirty="0" err="1"/>
              <a:t>emittance</a:t>
            </a:r>
            <a:r>
              <a:rPr lang="en-US" dirty="0"/>
              <a:t> in </a:t>
            </a:r>
            <a:r>
              <a:rPr lang="en-US" dirty="0" smtClean="0"/>
              <a:t>the Future Circular Collider FCC-</a:t>
            </a:r>
            <a:r>
              <a:rPr lang="en-US" dirty="0" err="1" smtClean="0"/>
              <a:t>ee</a:t>
            </a:r>
            <a:r>
              <a:rPr lang="en-US" dirty="0" smtClean="0"/>
              <a:t> (TLEP)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482564"/>
            <a:ext cx="7084446" cy="139335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Sandra Aumon</a:t>
            </a:r>
            <a:br>
              <a:rPr lang="en-US" sz="2400" dirty="0" smtClean="0"/>
            </a:br>
            <a:r>
              <a:rPr lang="en-US" sz="2400" dirty="0" smtClean="0"/>
              <a:t>CERN 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On behalf of the FCC-</a:t>
            </a:r>
            <a:r>
              <a:rPr lang="en-US" sz="2400" dirty="0" err="1" smtClean="0"/>
              <a:t>ee</a:t>
            </a:r>
            <a:r>
              <a:rPr lang="en-US" sz="2400" dirty="0" smtClean="0"/>
              <a:t> Lattice Design team</a:t>
            </a:r>
            <a:endParaRPr lang="en-US" sz="2400" dirty="0"/>
          </a:p>
        </p:txBody>
      </p:sp>
      <p:pic>
        <p:nvPicPr>
          <p:cNvPr id="4" name="Picture 3" descr="FCCLogoForWebSite152x6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78" y="320492"/>
            <a:ext cx="1930400" cy="812800"/>
          </a:xfrm>
          <a:prstGeom prst="rect">
            <a:avLst/>
          </a:prstGeom>
        </p:spPr>
      </p:pic>
      <p:pic>
        <p:nvPicPr>
          <p:cNvPr id="5" name="Picture 4" descr="LogoOutlin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235" y="259532"/>
            <a:ext cx="1434205" cy="143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218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23647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Preliminary results </a:t>
            </a:r>
            <a:br>
              <a:rPr lang="en-US" sz="3600" dirty="0" smtClean="0"/>
            </a:br>
            <a:r>
              <a:rPr lang="en-US" sz="3600" dirty="0" smtClean="0"/>
              <a:t>for coupling correction</a:t>
            </a:r>
            <a:endParaRPr lang="en-US" sz="3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379" y="121620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Content Placeholder 8" descr="RMS_dy_summary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" t="-3460" r="-1205" b="-1"/>
          <a:stretch/>
        </p:blipFill>
        <p:spPr>
          <a:xfrm>
            <a:off x="196910" y="2925807"/>
            <a:ext cx="4229841" cy="28035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1581076"/>
            <a:ext cx="8493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Very likely explanation: </a:t>
            </a:r>
            <a:br>
              <a:rPr lang="en-US" dirty="0" smtClean="0"/>
            </a:br>
            <a:r>
              <a:rPr lang="en-US" dirty="0" smtClean="0"/>
              <a:t>optics </a:t>
            </a:r>
            <a:r>
              <a:rPr lang="en-US" dirty="0"/>
              <a:t>mismatch, vertical </a:t>
            </a:r>
            <a:r>
              <a:rPr lang="en-US" dirty="0" smtClean="0"/>
              <a:t>dispersion mismatch, </a:t>
            </a:r>
            <a:br>
              <a:rPr lang="en-US" dirty="0" smtClean="0"/>
            </a:br>
            <a:r>
              <a:rPr lang="en-US" dirty="0" smtClean="0"/>
              <a:t>skews combination/optimization</a:t>
            </a:r>
          </a:p>
        </p:txBody>
      </p:sp>
      <p:pic>
        <p:nvPicPr>
          <p:cNvPr id="11" name="Picture 10" descr="beta-beating-chroma-correction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51" y="2894320"/>
            <a:ext cx="4632416" cy="306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125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SVD decomposition</a:t>
            </a:r>
            <a:br>
              <a:rPr lang="en-US" dirty="0" smtClean="0"/>
            </a:br>
            <a:r>
              <a:rPr lang="en-US" dirty="0" smtClean="0"/>
              <a:t>Eigen values</a:t>
            </a:r>
            <a:endParaRPr lang="en-US" dirty="0"/>
          </a:p>
        </p:txBody>
      </p:sp>
      <p:pic>
        <p:nvPicPr>
          <p:cNvPr id="7" name="Content Placeholder 6" descr="eigen_vlue_nonsquared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" t="5768" r="5733"/>
          <a:stretch/>
        </p:blipFill>
        <p:spPr>
          <a:xfrm>
            <a:off x="915630" y="1594826"/>
            <a:ext cx="6960763" cy="43982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379" y="121620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2571" y="4937760"/>
            <a:ext cx="331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Work in progress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32960" y="1818640"/>
            <a:ext cx="2926080" cy="3596640"/>
          </a:xfrm>
          <a:prstGeom prst="rect">
            <a:avLst/>
          </a:prstGeom>
          <a:solidFill>
            <a:schemeClr val="accent1">
              <a:lumMod val="40000"/>
              <a:lumOff val="60000"/>
              <a:alpha val="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632960" y="895310"/>
            <a:ext cx="2926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Optimization of the number of </a:t>
            </a:r>
            <a:r>
              <a:rPr lang="en-US" dirty="0" smtClean="0"/>
              <a:t>eigenvalues &amp; skews &amp; places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85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Resonance Driving Term method from ESRF</a:t>
            </a:r>
            <a:endParaRPr lang="en-US" dirty="0"/>
          </a:p>
        </p:txBody>
      </p:sp>
      <p:pic>
        <p:nvPicPr>
          <p:cNvPr id="7" name="Content Placeholder 6" descr="RDTR13VDisp_rdt-2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68" b="-2971"/>
          <a:stretch/>
        </p:blipFill>
        <p:spPr>
          <a:xfrm>
            <a:off x="3159302" y="1391920"/>
            <a:ext cx="5893257" cy="29768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54320" y="5445760"/>
            <a:ext cx="325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S. </a:t>
            </a:r>
            <a:r>
              <a:rPr lang="en-US" dirty="0" err="1" smtClean="0"/>
              <a:t>Liuzzio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44880" y="4612084"/>
            <a:ext cx="176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Linear!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6274" r="4247"/>
          <a:stretch/>
        </p:blipFill>
        <p:spPr>
          <a:xfrm>
            <a:off x="375919" y="3342640"/>
            <a:ext cx="2700095" cy="76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918" y="1571228"/>
            <a:ext cx="2700095" cy="153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90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Rolls angle in </a:t>
            </a:r>
            <a:r>
              <a:rPr lang="en-US" dirty="0" err="1" smtClean="0"/>
              <a:t>quadrupoles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emittance_ro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576" y="1110760"/>
            <a:ext cx="4939975" cy="4939975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379" y="121620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85519" y="1516070"/>
            <a:ext cx="3820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120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 – 1m/2mm beta*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Before coupling correction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More relax situation than </a:t>
            </a:r>
            <a:r>
              <a:rPr lang="en-US" dirty="0" err="1" smtClean="0"/>
              <a:t>quadrupole</a:t>
            </a:r>
            <a:r>
              <a:rPr lang="en-US" dirty="0" smtClean="0"/>
              <a:t> misalignments</a:t>
            </a:r>
          </a:p>
        </p:txBody>
      </p:sp>
    </p:spTree>
    <p:extLst>
      <p:ext uri="{BB962C8B-B14F-4D97-AF65-F5344CB8AC3E}">
        <p14:creationId xmlns:p14="http://schemas.microsoft.com/office/powerpoint/2010/main" val="1905725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of FCC-</a:t>
            </a:r>
            <a:r>
              <a:rPr lang="en-US" dirty="0" err="1" smtClean="0"/>
              <a:t>ee</a:t>
            </a:r>
            <a:r>
              <a:rPr lang="en-US" dirty="0" smtClean="0"/>
              <a:t>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166"/>
            <a:ext cx="8226854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Use </a:t>
            </a:r>
            <a:r>
              <a:rPr lang="en-US" sz="1800" dirty="0" smtClean="0">
                <a:solidFill>
                  <a:srgbClr val="76A776"/>
                </a:solidFill>
              </a:rPr>
              <a:t>Dispersion suppressor/matching sections</a:t>
            </a:r>
            <a:r>
              <a:rPr lang="en-US" sz="1800" dirty="0" smtClean="0"/>
              <a:t> to rematch in straight sections and arcs</a:t>
            </a:r>
            <a:r>
              <a:rPr lang="en-US" sz="1800" dirty="0"/>
              <a:t>. </a:t>
            </a:r>
            <a:r>
              <a:rPr lang="en-US" sz="1800" dirty="0" smtClean="0"/>
              <a:t> (ARC</a:t>
            </a:r>
            <a:r>
              <a:rPr lang="en-US" sz="1800" dirty="0"/>
              <a:t>- Dispersion </a:t>
            </a:r>
            <a:r>
              <a:rPr lang="en-US" sz="1800" dirty="0" smtClean="0"/>
              <a:t>Suppressor </a:t>
            </a:r>
            <a:r>
              <a:rPr lang="en-US" sz="1800" dirty="0"/>
              <a:t>– Matching </a:t>
            </a:r>
            <a:r>
              <a:rPr lang="en-US" sz="1800" dirty="0" smtClean="0"/>
              <a:t>section -SS </a:t>
            </a:r>
            <a:r>
              <a:rPr lang="en-US" sz="1800" dirty="0"/>
              <a:t>– FF </a:t>
            </a:r>
            <a:r>
              <a:rPr lang="en-US" sz="1800" dirty="0" smtClean="0"/>
              <a:t>– IP)</a:t>
            </a:r>
          </a:p>
          <a:p>
            <a:r>
              <a:rPr lang="en-US" sz="1800" dirty="0" smtClean="0"/>
              <a:t>Do not touch the quads of the arcs</a:t>
            </a:r>
            <a:r>
              <a:rPr lang="en-US" sz="1800" dirty="0"/>
              <a:t> </a:t>
            </a:r>
            <a:r>
              <a:rPr lang="en-US" sz="1800" dirty="0" smtClean="0"/>
              <a:t>(4000 quads in the machine) </a:t>
            </a:r>
          </a:p>
          <a:p>
            <a:r>
              <a:rPr lang="en-US" sz="1800" dirty="0" smtClean="0"/>
              <a:t>Work in progress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gnu_dx-0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695" y="2672359"/>
            <a:ext cx="4572000" cy="3200400"/>
          </a:xfrm>
          <a:prstGeom prst="rect">
            <a:avLst/>
          </a:prstGeom>
        </p:spPr>
      </p:pic>
      <p:pic>
        <p:nvPicPr>
          <p:cNvPr id="8" name="Picture 7" descr="gnu_bety-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0" y="2672359"/>
            <a:ext cx="4572000" cy="3200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31261" y="2845092"/>
            <a:ext cx="1014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Straight Section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4995" y="2845092"/>
            <a:ext cx="836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5601" y="2845092"/>
            <a:ext cx="836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54403" y="4252871"/>
            <a:ext cx="1132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Matched</a:t>
            </a:r>
          </a:p>
          <a:p>
            <a:r>
              <a:rPr lang="en-US" dirty="0" smtClean="0"/>
              <a:t>Arc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285629" y="4203648"/>
            <a:ext cx="1585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Mismatched</a:t>
            </a:r>
            <a:br>
              <a:rPr lang="en-US" dirty="0" smtClean="0"/>
            </a:br>
            <a:r>
              <a:rPr lang="en-US" dirty="0" smtClean="0"/>
              <a:t>Arc</a:t>
            </a:r>
            <a:endParaRPr lang="en-US" dirty="0"/>
          </a:p>
        </p:txBody>
      </p:sp>
      <p:pic>
        <p:nvPicPr>
          <p:cNvPr id="14" name="Picture 13" descr="FCCLogoForWebSite152x6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958" y="233492"/>
            <a:ext cx="19304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003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9600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Racetrack lattice 120GeV – no tapering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x_120_rf_s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6960"/>
            <a:ext cx="4653280" cy="2908300"/>
          </a:xfrm>
          <a:prstGeom prst="rect">
            <a:avLst/>
          </a:prstGeom>
        </p:spPr>
      </p:pic>
      <p:pic>
        <p:nvPicPr>
          <p:cNvPr id="8" name="Picture 7" descr="betay-beat_120_rf_s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4" y="2275840"/>
            <a:ext cx="4811776" cy="30073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25616" y="2091174"/>
            <a:ext cx="315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 linear </a:t>
            </a:r>
            <a:r>
              <a:rPr lang="en-US" dirty="0" err="1" smtClean="0"/>
              <a:t>beta_beat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9440" y="5232400"/>
            <a:ext cx="727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120GeV -2 </a:t>
            </a:r>
            <a:r>
              <a:rPr lang="en-US" dirty="0" err="1" smtClean="0"/>
              <a:t>Ips</a:t>
            </a:r>
            <a:r>
              <a:rPr lang="en-US" dirty="0" smtClean="0"/>
              <a:t> – 2mm beta* - 2RF sections</a:t>
            </a:r>
          </a:p>
          <a:p>
            <a:r>
              <a:rPr lang="en-US" dirty="0" smtClean="0"/>
              <a:t>Strong beta beat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sawtooth</a:t>
            </a:r>
            <a:r>
              <a:rPr lang="en-US" dirty="0"/>
              <a:t> </a:t>
            </a:r>
            <a:r>
              <a:rPr lang="en-US" dirty="0" smtClean="0"/>
              <a:t>– need to be tapered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822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–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u="sng" dirty="0">
                <a:solidFill>
                  <a:srgbClr val="008000"/>
                </a:solidFill>
              </a:rPr>
              <a:t>Challenging machine in terms of </a:t>
            </a:r>
            <a:r>
              <a:rPr lang="en-US" sz="2000" u="sng" dirty="0" smtClean="0">
                <a:solidFill>
                  <a:srgbClr val="008000"/>
                </a:solidFill>
              </a:rPr>
              <a:t>tolerances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toward linear collider </a:t>
            </a:r>
            <a:r>
              <a:rPr lang="en-US" sz="2000" dirty="0" smtClean="0">
                <a:solidFill>
                  <a:srgbClr val="FF0000"/>
                </a:solidFill>
              </a:rPr>
              <a:t>requirements </a:t>
            </a:r>
            <a:r>
              <a:rPr lang="en-US" sz="2000" dirty="0">
                <a:solidFill>
                  <a:srgbClr val="FF0000"/>
                </a:solidFill>
              </a:rPr>
              <a:t>for </a:t>
            </a:r>
            <a:r>
              <a:rPr lang="en-US" sz="2000" dirty="0" smtClean="0">
                <a:solidFill>
                  <a:srgbClr val="FF0000"/>
                </a:solidFill>
              </a:rPr>
              <a:t>tolerances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Beta-beating </a:t>
            </a:r>
            <a:r>
              <a:rPr lang="en-US" sz="2000" dirty="0"/>
              <a:t>and </a:t>
            </a:r>
            <a:r>
              <a:rPr lang="en-US" sz="2000" dirty="0">
                <a:solidFill>
                  <a:srgbClr val="FF0000"/>
                </a:solidFill>
              </a:rPr>
              <a:t>vertical dispersion </a:t>
            </a:r>
            <a:r>
              <a:rPr lang="en-US" sz="2000" dirty="0"/>
              <a:t>spoil the vert. </a:t>
            </a:r>
            <a:r>
              <a:rPr lang="en-US" sz="2000" dirty="0" err="1"/>
              <a:t>emittance</a:t>
            </a:r>
            <a:r>
              <a:rPr lang="en-US" sz="2000" dirty="0"/>
              <a:t> during the coupling correction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- Re-matching of the machine (Resp. matrix based on ideal machine)</a:t>
            </a:r>
          </a:p>
          <a:p>
            <a:pPr marL="36576" indent="0">
              <a:buNone/>
            </a:pPr>
            <a:r>
              <a:rPr lang="en-US" sz="2000" dirty="0"/>
              <a:t>	- </a:t>
            </a:r>
            <a:r>
              <a:rPr lang="en-US" sz="2000" dirty="0" smtClean="0"/>
              <a:t>Improve SVD decomposition for response matrix </a:t>
            </a:r>
            <a:br>
              <a:rPr lang="en-US" sz="2000" dirty="0" smtClean="0"/>
            </a:br>
            <a:r>
              <a:rPr lang="en-US" sz="2000" dirty="0" smtClean="0"/>
              <a:t>	(</a:t>
            </a:r>
            <a:r>
              <a:rPr lang="en-US" sz="2000" dirty="0"/>
              <a:t>exclude certain eigenvalues</a:t>
            </a:r>
            <a:r>
              <a:rPr lang="en-US" sz="2000" dirty="0" smtClean="0"/>
              <a:t>)</a:t>
            </a:r>
          </a:p>
          <a:p>
            <a:pPr marL="36576" indent="0">
              <a:buNone/>
            </a:pPr>
            <a:r>
              <a:rPr lang="en-US" sz="2000" dirty="0" smtClean="0"/>
              <a:t>	- skews in Dispersion Suppressor section less efficient</a:t>
            </a:r>
            <a:r>
              <a:rPr lang="en-US" sz="2000" dirty="0"/>
              <a:t>.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/>
              <a:t>Comparison with </a:t>
            </a:r>
            <a:r>
              <a:rPr lang="en-US" sz="2000" dirty="0"/>
              <a:t>RDT method </a:t>
            </a:r>
            <a:r>
              <a:rPr lang="en-US" sz="2000" dirty="0" smtClean="0"/>
              <a:t>(A</a:t>
            </a:r>
            <a:r>
              <a:rPr lang="en-US" sz="2000" dirty="0"/>
              <a:t>. </a:t>
            </a:r>
            <a:r>
              <a:rPr lang="en-US" sz="2000" dirty="0" err="1"/>
              <a:t>Franchi</a:t>
            </a:r>
            <a:r>
              <a:rPr lang="en-US" sz="2000" dirty="0"/>
              <a:t> et </a:t>
            </a:r>
            <a:r>
              <a:rPr lang="en-US" sz="2000" dirty="0" smtClean="0"/>
              <a:t>al., PRSTAB 14.0034002) – Able to measure</a:t>
            </a:r>
          </a:p>
          <a:p>
            <a:r>
              <a:rPr lang="en-US" sz="2000" dirty="0" smtClean="0"/>
              <a:t>Tolerance for a Racetrack lattice  </a:t>
            </a:r>
            <a:r>
              <a:rPr lang="en-US" sz="2000" dirty="0"/>
              <a:t>- local chromaticity correction at the IPs (</a:t>
            </a:r>
            <a:r>
              <a:rPr lang="en-US" sz="2000" dirty="0" err="1"/>
              <a:t>Katsunobu</a:t>
            </a:r>
            <a:r>
              <a:rPr lang="en-US" sz="2000" dirty="0"/>
              <a:t> </a:t>
            </a:r>
            <a:r>
              <a:rPr lang="en-US" sz="2000" dirty="0" err="1"/>
              <a:t>Oide</a:t>
            </a:r>
            <a:r>
              <a:rPr lang="en-US" sz="2000" dirty="0" smtClean="0"/>
              <a:t>) – Tunnel fitting with the FCC-</a:t>
            </a:r>
            <a:r>
              <a:rPr lang="en-US" sz="2000" dirty="0" err="1" smtClean="0"/>
              <a:t>hh</a:t>
            </a:r>
            <a:r>
              <a:rPr lang="en-US" sz="2000" dirty="0" smtClean="0"/>
              <a:t> machine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FCCLogoForWebSite152x6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958" y="233492"/>
            <a:ext cx="19304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963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5" descr="DSCF42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0"/>
            <a:ext cx="9172575" cy="69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220334" y="127994"/>
            <a:ext cx="6375400" cy="11255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800"/>
              </a:spcBef>
              <a:defRPr/>
            </a:pPr>
            <a:r>
              <a:rPr lang="en-US" sz="3600" dirty="0" smtClean="0">
                <a:solidFill>
                  <a:schemeClr val="bg1"/>
                </a:solidFill>
              </a:rPr>
              <a:t>Thank you for your attention!</a:t>
            </a: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467" name="Oval 16"/>
          <p:cNvSpPr>
            <a:spLocks noChangeArrowheads="1"/>
          </p:cNvSpPr>
          <p:nvPr/>
        </p:nvSpPr>
        <p:spPr bwMode="auto">
          <a:xfrm>
            <a:off x="1752600" y="4191000"/>
            <a:ext cx="2819400" cy="552450"/>
          </a:xfrm>
          <a:prstGeom prst="ellips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GB" sz="2000"/>
          </a:p>
        </p:txBody>
      </p:sp>
      <p:sp>
        <p:nvSpPr>
          <p:cNvPr id="62468" name="Freeform 17"/>
          <p:cNvSpPr>
            <a:spLocks/>
          </p:cNvSpPr>
          <p:nvPr/>
        </p:nvSpPr>
        <p:spPr bwMode="auto">
          <a:xfrm>
            <a:off x="0" y="4114800"/>
            <a:ext cx="5029200" cy="990600"/>
          </a:xfrm>
          <a:custGeom>
            <a:avLst/>
            <a:gdLst>
              <a:gd name="T0" fmla="*/ 0 w 3168"/>
              <a:gd name="T1" fmla="*/ 2147483647 h 624"/>
              <a:gd name="T2" fmla="*/ 2147483647 w 3168"/>
              <a:gd name="T3" fmla="*/ 2147483647 h 624"/>
              <a:gd name="T4" fmla="*/ 2147483647 w 3168"/>
              <a:gd name="T5" fmla="*/ 2147483647 h 624"/>
              <a:gd name="T6" fmla="*/ 2147483647 w 3168"/>
              <a:gd name="T7" fmla="*/ 2147483647 h 624"/>
              <a:gd name="T8" fmla="*/ 2147483647 w 3168"/>
              <a:gd name="T9" fmla="*/ 0 h 624"/>
              <a:gd name="T10" fmla="*/ 2147483647 w 3168"/>
              <a:gd name="T11" fmla="*/ 2147483647 h 624"/>
              <a:gd name="T12" fmla="*/ 2147483647 w 3168"/>
              <a:gd name="T13" fmla="*/ 2147483647 h 624"/>
              <a:gd name="T14" fmla="*/ 2147483647 w 3168"/>
              <a:gd name="T15" fmla="*/ 2147483647 h 624"/>
              <a:gd name="T16" fmla="*/ 2147483647 w 3168"/>
              <a:gd name="T17" fmla="*/ 2147483647 h 624"/>
              <a:gd name="T18" fmla="*/ 2147483647 w 3168"/>
              <a:gd name="T19" fmla="*/ 2147483647 h 624"/>
              <a:gd name="T20" fmla="*/ 2147483647 w 3168"/>
              <a:gd name="T21" fmla="*/ 2147483647 h 624"/>
              <a:gd name="T22" fmla="*/ 2147483647 w 3168"/>
              <a:gd name="T23" fmla="*/ 2147483647 h 624"/>
              <a:gd name="T24" fmla="*/ 2147483647 w 3168"/>
              <a:gd name="T25" fmla="*/ 2147483647 h 624"/>
              <a:gd name="T26" fmla="*/ 2147483647 w 3168"/>
              <a:gd name="T27" fmla="*/ 2147483647 h 6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168"/>
              <a:gd name="T43" fmla="*/ 0 h 624"/>
              <a:gd name="T44" fmla="*/ 3168 w 3168"/>
              <a:gd name="T45" fmla="*/ 624 h 6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168" h="624">
                <a:moveTo>
                  <a:pt x="0" y="156"/>
                </a:moveTo>
                <a:cubicBezTo>
                  <a:pt x="55" y="145"/>
                  <a:pt x="214" y="108"/>
                  <a:pt x="333" y="87"/>
                </a:cubicBezTo>
                <a:cubicBezTo>
                  <a:pt x="452" y="66"/>
                  <a:pt x="591" y="46"/>
                  <a:pt x="714" y="33"/>
                </a:cubicBezTo>
                <a:cubicBezTo>
                  <a:pt x="837" y="20"/>
                  <a:pt x="958" y="12"/>
                  <a:pt x="1071" y="6"/>
                </a:cubicBezTo>
                <a:cubicBezTo>
                  <a:pt x="1184" y="0"/>
                  <a:pt x="1274" y="0"/>
                  <a:pt x="1392" y="0"/>
                </a:cubicBezTo>
                <a:cubicBezTo>
                  <a:pt x="1510" y="0"/>
                  <a:pt x="1661" y="0"/>
                  <a:pt x="1782" y="6"/>
                </a:cubicBezTo>
                <a:cubicBezTo>
                  <a:pt x="1903" y="12"/>
                  <a:pt x="1976" y="17"/>
                  <a:pt x="2118" y="36"/>
                </a:cubicBezTo>
                <a:cubicBezTo>
                  <a:pt x="2260" y="55"/>
                  <a:pt x="2494" y="89"/>
                  <a:pt x="2637" y="123"/>
                </a:cubicBezTo>
                <a:cubicBezTo>
                  <a:pt x="2780" y="157"/>
                  <a:pt x="2896" y="205"/>
                  <a:pt x="2976" y="240"/>
                </a:cubicBezTo>
                <a:cubicBezTo>
                  <a:pt x="3056" y="275"/>
                  <a:pt x="3088" y="304"/>
                  <a:pt x="3120" y="336"/>
                </a:cubicBezTo>
                <a:cubicBezTo>
                  <a:pt x="3152" y="368"/>
                  <a:pt x="3168" y="400"/>
                  <a:pt x="3168" y="432"/>
                </a:cubicBezTo>
                <a:cubicBezTo>
                  <a:pt x="3168" y="464"/>
                  <a:pt x="3139" y="503"/>
                  <a:pt x="3120" y="528"/>
                </a:cubicBezTo>
                <a:cubicBezTo>
                  <a:pt x="3101" y="553"/>
                  <a:pt x="3078" y="566"/>
                  <a:pt x="3054" y="582"/>
                </a:cubicBezTo>
                <a:cubicBezTo>
                  <a:pt x="3030" y="598"/>
                  <a:pt x="2989" y="617"/>
                  <a:pt x="2976" y="624"/>
                </a:cubicBez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2469" name="Oval 20"/>
          <p:cNvSpPr>
            <a:spLocks noChangeArrowheads="1"/>
          </p:cNvSpPr>
          <p:nvPr/>
        </p:nvSpPr>
        <p:spPr bwMode="auto">
          <a:xfrm>
            <a:off x="4191000" y="4191000"/>
            <a:ext cx="342900" cy="95250"/>
          </a:xfrm>
          <a:prstGeom prst="ellips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470" name="Oval 16"/>
          <p:cNvSpPr>
            <a:spLocks noChangeArrowheads="1"/>
          </p:cNvSpPr>
          <p:nvPr/>
        </p:nvSpPr>
        <p:spPr bwMode="auto">
          <a:xfrm>
            <a:off x="1570038" y="3297238"/>
            <a:ext cx="9080500" cy="1322387"/>
          </a:xfrm>
          <a:custGeom>
            <a:avLst/>
            <a:gdLst>
              <a:gd name="T0" fmla="*/ 7556874 w 9080994"/>
              <a:gd name="T1" fmla="*/ 50955 h 1321243"/>
              <a:gd name="T2" fmla="*/ 8949768 w 9080994"/>
              <a:gd name="T3" fmla="*/ 546328 h 1321243"/>
              <a:gd name="T4" fmla="*/ 5279400 w 9080994"/>
              <a:gd name="T5" fmla="*/ 1317270 h 1321243"/>
              <a:gd name="T6" fmla="*/ 386201 w 9080994"/>
              <a:gd name="T7" fmla="*/ 611283 h 1321243"/>
              <a:gd name="T8" fmla="*/ 1431148 w 9080994"/>
              <a:gd name="T9" fmla="*/ 288 h 13212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80994" h="1321243">
                <a:moveTo>
                  <a:pt x="7560984" y="50515"/>
                </a:moveTo>
                <a:cubicBezTo>
                  <a:pt x="8452087" y="171458"/>
                  <a:pt x="9435308" y="315215"/>
                  <a:pt x="8954638" y="541620"/>
                </a:cubicBezTo>
                <a:cubicBezTo>
                  <a:pt x="8473968" y="768025"/>
                  <a:pt x="7470162" y="1205031"/>
                  <a:pt x="5282270" y="1305915"/>
                </a:cubicBezTo>
                <a:cubicBezTo>
                  <a:pt x="3094378" y="1406799"/>
                  <a:pt x="1221318" y="991045"/>
                  <a:pt x="386411" y="606015"/>
                </a:cubicBezTo>
                <a:cubicBezTo>
                  <a:pt x="-448496" y="220985"/>
                  <a:pt x="146872" y="-9301"/>
                  <a:pt x="1431928" y="288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624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838" y="42863"/>
            <a:ext cx="2443162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LogoOutlin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595" y="1237064"/>
            <a:ext cx="1434205" cy="143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7659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diagra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520" y="360680"/>
            <a:ext cx="5588000" cy="5572478"/>
          </a:xfrm>
          <a:prstGeom prst="rect">
            <a:avLst/>
          </a:prstGeom>
        </p:spPr>
      </p:pic>
      <p:sp>
        <p:nvSpPr>
          <p:cNvPr id="3" name="4-Point Star 2"/>
          <p:cNvSpPr/>
          <p:nvPr/>
        </p:nvSpPr>
        <p:spPr>
          <a:xfrm>
            <a:off x="1783080" y="4983480"/>
            <a:ext cx="213360" cy="254000"/>
          </a:xfrm>
          <a:prstGeom prst="star4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3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lattice: 1m/2mm beta*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Circumference: 100km</a:t>
            </a:r>
          </a:p>
          <a:p>
            <a:r>
              <a:rPr lang="en-US" sz="1800" dirty="0" smtClean="0"/>
              <a:t>12 folds lattice</a:t>
            </a:r>
          </a:p>
          <a:p>
            <a:r>
              <a:rPr lang="en-US" sz="1800" dirty="0" smtClean="0"/>
              <a:t>12 arcs (~6.8 km)</a:t>
            </a:r>
          </a:p>
          <a:p>
            <a:r>
              <a:rPr lang="en-US" sz="1800" dirty="0" smtClean="0"/>
              <a:t>12 RF sections</a:t>
            </a:r>
            <a:endParaRPr lang="en-US" sz="1800" dirty="0"/>
          </a:p>
          <a:p>
            <a:r>
              <a:rPr lang="en-US" sz="1800" dirty="0" smtClean="0"/>
              <a:t>4 and 2 IPs lattices with</a:t>
            </a:r>
            <a:br>
              <a:rPr lang="en-US" sz="1800" dirty="0" smtClean="0"/>
            </a:br>
            <a:r>
              <a:rPr lang="en-US" sz="1800" dirty="0" smtClean="0"/>
              <a:t>0.5/1mm, </a:t>
            </a:r>
            <a:r>
              <a:rPr lang="en-US" sz="1800" dirty="0" smtClean="0">
                <a:solidFill>
                  <a:srgbClr val="CF6868"/>
                </a:solidFill>
              </a:rPr>
              <a:t>1m/2mm beta*</a:t>
            </a:r>
          </a:p>
          <a:p>
            <a:r>
              <a:rPr lang="en-US" sz="1800" dirty="0" smtClean="0"/>
              <a:t>L*=2m</a:t>
            </a:r>
          </a:p>
          <a:p>
            <a:r>
              <a:rPr lang="en-US" sz="1800" b="1" dirty="0" smtClean="0">
                <a:solidFill>
                  <a:srgbClr val="FF0000"/>
                </a:solidFill>
              </a:rPr>
              <a:t>Priority on 2IP lattices, 1m/2mm</a:t>
            </a:r>
            <a:br>
              <a:rPr lang="en-US" sz="1800" b="1" dirty="0" smtClean="0">
                <a:solidFill>
                  <a:srgbClr val="FF0000"/>
                </a:solidFill>
              </a:rPr>
            </a:br>
            <a:r>
              <a:rPr lang="en-US" sz="1800" b="1" dirty="0" smtClean="0">
                <a:solidFill>
                  <a:srgbClr val="FF0000"/>
                </a:solidFill>
              </a:rPr>
              <a:t>120 and 175GeV</a:t>
            </a:r>
            <a:endParaRPr lang="en-US" sz="1800" b="1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75243" y="1951985"/>
            <a:ext cx="3741292" cy="3380871"/>
            <a:chOff x="5194099" y="598017"/>
            <a:chExt cx="3741292" cy="3380871"/>
          </a:xfrm>
        </p:grpSpPr>
        <p:grpSp>
          <p:nvGrpSpPr>
            <p:cNvPr id="10" name="Group 9"/>
            <p:cNvGrpSpPr/>
            <p:nvPr/>
          </p:nvGrpSpPr>
          <p:grpSpPr>
            <a:xfrm>
              <a:off x="5194099" y="598017"/>
              <a:ext cx="3741292" cy="3380871"/>
              <a:chOff x="4478722" y="1252493"/>
              <a:chExt cx="4581945" cy="423602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478722" y="1252493"/>
                <a:ext cx="4581945" cy="4236029"/>
                <a:chOff x="255703" y="1297008"/>
                <a:chExt cx="4863494" cy="4484611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1096655" y="2012412"/>
                  <a:ext cx="3288249" cy="3243074"/>
                  <a:chOff x="943113" y="1561203"/>
                  <a:chExt cx="4362174" cy="4461565"/>
                </a:xfrm>
              </p:grpSpPr>
              <p:sp>
                <p:nvSpPr>
                  <p:cNvPr id="33" name="Donut 32"/>
                  <p:cNvSpPr/>
                  <p:nvPr/>
                </p:nvSpPr>
                <p:spPr>
                  <a:xfrm>
                    <a:off x="943113" y="1561203"/>
                    <a:ext cx="4362174" cy="4461565"/>
                  </a:xfrm>
                  <a:prstGeom prst="donut">
                    <a:avLst>
                      <a:gd name="adj" fmla="val 1455"/>
                    </a:avLst>
                  </a:prstGeom>
                  <a:ln>
                    <a:solidFill>
                      <a:schemeClr val="accent6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 rot="1962902">
                    <a:off x="1782080" y="5615550"/>
                    <a:ext cx="298174" cy="298174"/>
                  </a:xfrm>
                  <a:prstGeom prst="rect">
                    <a:avLst/>
                  </a:prstGeom>
                  <a:solidFill>
                    <a:srgbClr val="5F5F5F"/>
                  </a:solidFill>
                  <a:ln>
                    <a:solidFill>
                      <a:srgbClr val="4D4D4D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 rot="1855990">
                    <a:off x="4141098" y="1671853"/>
                    <a:ext cx="298175" cy="29817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solidFill>
                      <a:srgbClr val="4D4D4D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 rot="3623008">
                    <a:off x="1017015" y="4792953"/>
                    <a:ext cx="298174" cy="298174"/>
                  </a:xfrm>
                  <a:prstGeom prst="rect">
                    <a:avLst/>
                  </a:prstGeom>
                  <a:solidFill>
                    <a:srgbClr val="5F5F5F"/>
                  </a:solidFill>
                  <a:ln>
                    <a:solidFill>
                      <a:srgbClr val="4D4D4D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 rot="3623008">
                    <a:off x="4930826" y="2485815"/>
                    <a:ext cx="298174" cy="298174"/>
                  </a:xfrm>
                  <a:prstGeom prst="rect">
                    <a:avLst/>
                  </a:prstGeom>
                  <a:solidFill>
                    <a:srgbClr val="5F5F5F"/>
                  </a:solidFill>
                  <a:ln>
                    <a:solidFill>
                      <a:srgbClr val="4D4D4D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 rot="19838961">
                    <a:off x="1782569" y="1673347"/>
                    <a:ext cx="298174" cy="298174"/>
                  </a:xfrm>
                  <a:prstGeom prst="rect">
                    <a:avLst/>
                  </a:prstGeom>
                  <a:solidFill>
                    <a:srgbClr val="5F5F5F"/>
                  </a:solidFill>
                  <a:ln>
                    <a:solidFill>
                      <a:srgbClr val="4D4D4D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 rot="19642893">
                    <a:off x="4142593" y="5617973"/>
                    <a:ext cx="298174" cy="298174"/>
                  </a:xfrm>
                  <a:prstGeom prst="rect">
                    <a:avLst/>
                  </a:prstGeom>
                  <a:solidFill>
                    <a:srgbClr val="5F5F5F"/>
                  </a:solidFill>
                  <a:ln>
                    <a:solidFill>
                      <a:srgbClr val="4D4D4D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 rot="18011093">
                    <a:off x="1016469" y="2486361"/>
                    <a:ext cx="298174" cy="298174"/>
                  </a:xfrm>
                  <a:prstGeom prst="rect">
                    <a:avLst/>
                  </a:prstGeom>
                  <a:solidFill>
                    <a:srgbClr val="5F5F5F"/>
                  </a:solidFill>
                  <a:ln>
                    <a:solidFill>
                      <a:srgbClr val="4D4D4D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 rot="18011093">
                    <a:off x="4931371" y="4793497"/>
                    <a:ext cx="298174" cy="298174"/>
                  </a:xfrm>
                  <a:prstGeom prst="rect">
                    <a:avLst/>
                  </a:prstGeom>
                  <a:solidFill>
                    <a:srgbClr val="5F5F5F"/>
                  </a:solidFill>
                  <a:ln>
                    <a:solidFill>
                      <a:srgbClr val="4D4D4D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1" name="TextBox 20"/>
                <p:cNvSpPr txBox="1"/>
                <p:nvPr/>
              </p:nvSpPr>
              <p:spPr>
                <a:xfrm>
                  <a:off x="2417981" y="1297008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537252" y="2255799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4311093" y="2255799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255703" y="3312324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537251" y="4408894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1309956" y="5174799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417978" y="5381509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4592642" y="3312324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4311095" y="4410711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3596075" y="5174799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1308226" y="1543381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3596076" y="1545590"/>
                  <a:ext cx="52655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chemeClr val="accent1">
                          <a:lumMod val="10000"/>
                        </a:schemeClr>
                      </a:solidFill>
                      <a:cs typeface="Times"/>
                    </a:rPr>
                    <a:t>RF</a:t>
                  </a:r>
                  <a:endParaRPr lang="en-US" sz="2000" dirty="0">
                    <a:solidFill>
                      <a:schemeClr val="accent1">
                        <a:lumMod val="10000"/>
                      </a:schemeClr>
                    </a:solidFill>
                    <a:cs typeface="Times"/>
                  </a:endParaRPr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 rot="41209">
                <a:off x="6706753" y="1762388"/>
                <a:ext cx="211755" cy="204726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41209">
                <a:off x="6706753" y="4942645"/>
                <a:ext cx="211755" cy="204726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41209">
                <a:off x="8320282" y="3329469"/>
                <a:ext cx="211755" cy="204726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41209">
                <a:off x="5115355" y="3329469"/>
                <a:ext cx="211755" cy="204726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900800" y="128259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6600"/>
                  </a:solidFill>
                  <a:cs typeface="Times"/>
                </a:rPr>
                <a:t>IR</a:t>
              </a:r>
              <a:endParaRPr lang="en-US" sz="2000" dirty="0">
                <a:solidFill>
                  <a:srgbClr val="FF6600"/>
                </a:solidFill>
                <a:cs typeface="Time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20503" y="211209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6600"/>
                  </a:solidFill>
                  <a:cs typeface="Times"/>
                </a:rPr>
                <a:t>IR</a:t>
              </a:r>
              <a:endParaRPr lang="en-US" sz="2000" dirty="0">
                <a:solidFill>
                  <a:srgbClr val="FF6600"/>
                </a:solidFill>
                <a:cs typeface="Time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59874" y="211209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6600"/>
                  </a:solidFill>
                  <a:cs typeface="Times"/>
                </a:rPr>
                <a:t>IR</a:t>
              </a:r>
              <a:endParaRPr lang="en-US" sz="2000" dirty="0">
                <a:solidFill>
                  <a:srgbClr val="FF6600"/>
                </a:solidFill>
                <a:cs typeface="Time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98166" y="304370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6600"/>
                  </a:solidFill>
                  <a:cs typeface="Times"/>
                </a:rPr>
                <a:t>IR</a:t>
              </a:r>
              <a:endParaRPr lang="en-US" sz="2000" dirty="0">
                <a:solidFill>
                  <a:srgbClr val="FF6600"/>
                </a:solidFill>
                <a:cs typeface="Times"/>
              </a:endParaRPr>
            </a:p>
          </p:txBody>
        </p:sp>
      </p:grpSp>
      <p:sp>
        <p:nvSpPr>
          <p:cNvPr id="42" name="Plus 41"/>
          <p:cNvSpPr/>
          <p:nvPr/>
        </p:nvSpPr>
        <p:spPr>
          <a:xfrm rot="18297023">
            <a:off x="6587560" y="2168629"/>
            <a:ext cx="583729" cy="541454"/>
          </a:xfrm>
          <a:prstGeom prst="mathPlus">
            <a:avLst>
              <a:gd name="adj1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lus 42"/>
          <p:cNvSpPr/>
          <p:nvPr/>
        </p:nvSpPr>
        <p:spPr>
          <a:xfrm rot="18297023">
            <a:off x="6501657" y="4667812"/>
            <a:ext cx="583729" cy="541454"/>
          </a:xfrm>
          <a:prstGeom prst="mathPlus">
            <a:avLst>
              <a:gd name="adj1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212" y="42863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4970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918" y="0"/>
            <a:ext cx="921291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000" y="6356350"/>
            <a:ext cx="3318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Courtesy </a:t>
            </a:r>
            <a:r>
              <a:rPr lang="en-US" dirty="0" err="1" smtClean="0">
                <a:solidFill>
                  <a:srgbClr val="008000"/>
                </a:solidFill>
              </a:rPr>
              <a:t>Katsunobu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Oide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9" name="Picture 8" descr="FCCLogoForWebSite152x6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958" y="233492"/>
            <a:ext cx="19304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597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at the IR</a:t>
            </a:r>
            <a:endParaRPr lang="en-US" dirty="0"/>
          </a:p>
        </p:txBody>
      </p:sp>
      <p:pic>
        <p:nvPicPr>
          <p:cNvPr id="15" name="Picture 14" descr="Period_Hor_Dispersion_HighEi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4" y="3394844"/>
            <a:ext cx="4436929" cy="2711456"/>
          </a:xfrm>
          <a:prstGeom prst="rect">
            <a:avLst/>
          </a:prstGeom>
        </p:spPr>
      </p:pic>
      <p:pic>
        <p:nvPicPr>
          <p:cNvPr id="6" name="Content Placeholder 5" descr="lol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" t="7033" r="4790" b="20198"/>
          <a:stretch/>
        </p:blipFill>
        <p:spPr>
          <a:xfrm>
            <a:off x="4368990" y="3237967"/>
            <a:ext cx="4747725" cy="2868333"/>
          </a:xfrm>
        </p:spPr>
      </p:pic>
      <p:sp>
        <p:nvSpPr>
          <p:cNvPr id="16" name="TextBox 15"/>
          <p:cNvSpPr txBox="1"/>
          <p:nvPr/>
        </p:nvSpPr>
        <p:spPr>
          <a:xfrm>
            <a:off x="387959" y="1555065"/>
            <a:ext cx="839421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Optics for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120GeV (H)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5DA686"/>
                </a:solidFill>
              </a:rPr>
              <a:t>175GeV (</a:t>
            </a:r>
            <a:r>
              <a:rPr lang="en-US" dirty="0" err="1" smtClean="0">
                <a:solidFill>
                  <a:srgbClr val="5DA686"/>
                </a:solidFill>
              </a:rPr>
              <a:t>ttb</a:t>
            </a:r>
            <a:r>
              <a:rPr lang="en-US" dirty="0" smtClean="0">
                <a:solidFill>
                  <a:srgbClr val="5DA686"/>
                </a:solidFill>
              </a:rPr>
              <a:t>)</a:t>
            </a:r>
            <a:br>
              <a:rPr lang="en-US" dirty="0" smtClean="0">
                <a:solidFill>
                  <a:srgbClr val="5DA686"/>
                </a:solidFill>
              </a:rPr>
            </a:br>
            <a:endParaRPr lang="en-US" sz="1000" dirty="0" smtClean="0">
              <a:solidFill>
                <a:srgbClr val="5DA686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From Bastian </a:t>
            </a:r>
            <a:r>
              <a:rPr lang="en-US" dirty="0" err="1" smtClean="0"/>
              <a:t>Haerer’s</a:t>
            </a:r>
            <a:r>
              <a:rPr lang="en-US" dirty="0" smtClean="0"/>
              <a:t> presentation, tuning of the cell length and phase advance to get the correct </a:t>
            </a:r>
            <a:r>
              <a:rPr lang="en-US" dirty="0" err="1" smtClean="0"/>
              <a:t>emittances</a:t>
            </a:r>
            <a:r>
              <a:rPr lang="en-US" dirty="0" smtClean="0"/>
              <a:t>.</a:t>
            </a:r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 lattices with 2 scheme of chromaticity correction (in the arc or around the IPs)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83364" y="3396870"/>
            <a:ext cx="164419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Chromaticity correction in the arcs (stronger </a:t>
            </a:r>
            <a:r>
              <a:rPr lang="en-US" dirty="0" err="1" smtClean="0"/>
              <a:t>sextupoles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Bastian’s lattice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059217" y="3475147"/>
            <a:ext cx="1722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Beta*=1mm</a:t>
            </a:r>
          </a:p>
          <a:p>
            <a:r>
              <a:rPr lang="en-US" dirty="0" err="1" smtClean="0"/>
              <a:t>Betaymax</a:t>
            </a:r>
            <a:r>
              <a:rPr lang="en-US" dirty="0" smtClean="0"/>
              <a:t>= 5km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A47E6AF-4121-F843-A5C9-B7C13A424D78}" type="datetime1">
              <a:rPr lang="en-US" smtClean="0"/>
              <a:t>01/10/15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1st Workshop Low </a:t>
            </a:r>
            <a:r>
              <a:rPr lang="en-US" dirty="0" err="1" smtClean="0"/>
              <a:t>Emittance</a:t>
            </a:r>
            <a:r>
              <a:rPr lang="en-US" dirty="0" smtClean="0"/>
              <a:t> Design </a:t>
            </a:r>
            <a:br>
              <a:rPr lang="en-US" dirty="0" smtClean="0"/>
            </a:br>
            <a:r>
              <a:rPr lang="en-US" dirty="0" smtClean="0"/>
              <a:t>23-24 April 2015, Barcelona Spain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930F52-0B9C-D440-9480-B13FBB7719A2}" type="slidenum">
              <a:rPr lang="en-US" smtClean="0"/>
              <a:t>21</a:t>
            </a:fld>
            <a:endParaRPr lang="en-US"/>
          </a:p>
        </p:txBody>
      </p:sp>
      <p:pic>
        <p:nvPicPr>
          <p:cNvPr id="12" name="Picture 11" descr="FCCLogoForWebSite152x6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989" y="361135"/>
            <a:ext cx="1930400" cy="812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1159439"/>
            <a:ext cx="547924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144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Only Coupling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 descr="coupling_after_correction_squarematri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98704"/>
            <a:ext cx="5995600" cy="3935336"/>
          </a:xfrm>
          <a:prstGeom prst="rect">
            <a:avLst/>
          </a:prstGeom>
        </p:spPr>
      </p:pic>
      <p:pic>
        <p:nvPicPr>
          <p:cNvPr id="8" name="Picture 7" descr="FCCLogoForWebSite152x6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958" y="233492"/>
            <a:ext cx="19304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2999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 </a:t>
            </a:r>
            <a:r>
              <a:rPr lang="en-US" dirty="0" err="1" smtClean="0"/>
              <a:t>quadrupoles</a:t>
            </a:r>
            <a:r>
              <a:rPr lang="en-US" dirty="0" smtClean="0"/>
              <a:t> of IPs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B02AE1C-E310-0742-92A1-AFA4B759319E}" type="datetime1">
              <a:rPr lang="en-US" smtClean="0"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1st Workshop Low Emittance Design 23-24 April 2015, Barcelona Spain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930F52-0B9C-D440-9480-B13FBB7719A2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 descr="Vert_Orbit_1Qu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906" y="1784555"/>
            <a:ext cx="5740256" cy="352069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1159439"/>
            <a:ext cx="742278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875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14" y="168022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Main challenges: parameter list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Low </a:t>
            </a:r>
            <a:r>
              <a:rPr lang="en-US" dirty="0" err="1"/>
              <a:t>Emittance</a:t>
            </a:r>
            <a:r>
              <a:rPr lang="en-US" dirty="0"/>
              <a:t> Workshop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513866"/>
              </p:ext>
            </p:extLst>
          </p:nvPr>
        </p:nvGraphicFramePr>
        <p:xfrm>
          <a:off x="293936" y="1180108"/>
          <a:ext cx="5654276" cy="3650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0405"/>
                <a:gridCol w="723175"/>
                <a:gridCol w="926814"/>
                <a:gridCol w="1017968"/>
                <a:gridCol w="1025914"/>
              </a:tblGrid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Z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W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</a:rPr>
                        <a:t>tt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Beam energy [</a:t>
                      </a:r>
                      <a:r>
                        <a:rPr lang="en-GB" sz="1200" dirty="0" err="1">
                          <a:solidFill>
                            <a:schemeClr val="tx2"/>
                          </a:solidFill>
                          <a:effectLst/>
                        </a:rPr>
                        <a:t>GeV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45.5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175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Beam current [mA]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1450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152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6.6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Bunches / beam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16700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4490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1330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160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Bunch population [10</a:t>
                      </a:r>
                      <a:r>
                        <a:rPr lang="en-GB" sz="1200" baseline="30000" dirty="0">
                          <a:solidFill>
                            <a:schemeClr val="tx2"/>
                          </a:solidFill>
                          <a:effectLst/>
                        </a:rPr>
                        <a:t>11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1.8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0.7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0.46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0.83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62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Transverse </a:t>
                      </a:r>
                      <a:r>
                        <a:rPr lang="en-GB" sz="1200" dirty="0" err="1" smtClean="0">
                          <a:solidFill>
                            <a:schemeClr val="tx2"/>
                          </a:solidFill>
                          <a:effectLst/>
                        </a:rPr>
                        <a:t>emittance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en-GB" sz="1200" dirty="0" err="1" smtClean="0">
                          <a:solidFill>
                            <a:schemeClr val="tx2"/>
                          </a:solidFill>
                          <a:effectLst/>
                        </a:rPr>
                        <a:t>ε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Horizontal [nm]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Vertical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[nm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29.2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0.06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3.3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0.007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0.94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0.0019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2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0.002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Momentum comp. [10</a:t>
                      </a:r>
                      <a:r>
                        <a:rPr lang="en-GB" sz="1200" baseline="30000" dirty="0">
                          <a:solidFill>
                            <a:schemeClr val="tx2"/>
                          </a:solidFill>
                          <a:effectLst/>
                        </a:rPr>
                        <a:t>-5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62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2"/>
                          </a:solidFill>
                          <a:effectLst/>
                        </a:rPr>
                        <a:t>Betatron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 function at IP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β*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Horizontal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[mm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Vertical [mm]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500/1000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1/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1000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1/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79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Energy loss / turn [</a:t>
                      </a:r>
                      <a:r>
                        <a:rPr lang="en-GB" sz="1200" dirty="0" err="1">
                          <a:solidFill>
                            <a:schemeClr val="tx2"/>
                          </a:solidFill>
                          <a:effectLst/>
                        </a:rPr>
                        <a:t>GeV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0.03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0.33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1.67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7.55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04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Total RF voltage [GV]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2.5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5.5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" name="Content Placeholder 1"/>
          <p:cNvSpPr>
            <a:spLocks noGrp="1"/>
          </p:cNvSpPr>
          <p:nvPr>
            <p:ph idx="1"/>
          </p:nvPr>
        </p:nvSpPr>
        <p:spPr>
          <a:xfrm>
            <a:off x="6049812" y="1167535"/>
            <a:ext cx="3005288" cy="350678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322262" indent="-285750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rgbClr val="000000"/>
                </a:solidFill>
              </a:rPr>
              <a:t>Lattice design &amp; optimization for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4 different energies</a:t>
            </a:r>
            <a:b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  <a:p>
            <a:pPr marL="322262" indent="-285750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rgbClr val="000000"/>
                </a:solidFill>
              </a:rPr>
              <a:t>Lattices with 2 and 4 IPs</a:t>
            </a:r>
            <a:br>
              <a:rPr lang="en-US" sz="1600" dirty="0" smtClean="0">
                <a:solidFill>
                  <a:srgbClr val="000000"/>
                </a:solidFill>
              </a:rPr>
            </a:br>
            <a:endParaRPr lang="en-US" sz="1600" dirty="0" smtClean="0">
              <a:solidFill>
                <a:srgbClr val="000000"/>
              </a:solidFill>
            </a:endParaRPr>
          </a:p>
          <a:p>
            <a:pPr marL="322262" indent="-285750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900" b="1" dirty="0" smtClean="0">
                <a:solidFill>
                  <a:srgbClr val="FF0000"/>
                </a:solidFill>
              </a:rPr>
              <a:t>Coupling ratio </a:t>
            </a:r>
            <a:br>
              <a:rPr lang="en-US" sz="1900" b="1" dirty="0" smtClean="0">
                <a:solidFill>
                  <a:srgbClr val="FF0000"/>
                </a:solidFill>
              </a:rPr>
            </a:br>
            <a:r>
              <a:rPr lang="en-US" sz="1900" b="1" dirty="0" err="1" smtClean="0">
                <a:solidFill>
                  <a:srgbClr val="FF0000"/>
                </a:solidFill>
              </a:rPr>
              <a:t>V.emit</a:t>
            </a:r>
            <a:r>
              <a:rPr lang="en-US" sz="1900" b="1" dirty="0" smtClean="0">
                <a:solidFill>
                  <a:srgbClr val="FF0000"/>
                </a:solidFill>
              </a:rPr>
              <a:t>/</a:t>
            </a:r>
            <a:r>
              <a:rPr lang="en-US" sz="1900" b="1" dirty="0" err="1" smtClean="0">
                <a:solidFill>
                  <a:srgbClr val="FF0000"/>
                </a:solidFill>
              </a:rPr>
              <a:t>H.emit</a:t>
            </a:r>
            <a:r>
              <a:rPr lang="en-US" sz="1900" b="1" dirty="0" smtClean="0">
                <a:solidFill>
                  <a:srgbClr val="FF0000"/>
                </a:solidFill>
              </a:rPr>
              <a:t> ~0.2 &amp; 0.1%</a:t>
            </a:r>
            <a:endParaRPr lang="en-US" sz="1600" dirty="0">
              <a:solidFill>
                <a:srgbClr val="000000"/>
              </a:solidFill>
            </a:endParaRPr>
          </a:p>
          <a:p>
            <a:pPr marL="322262" indent="-285750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rgbClr val="000000"/>
                </a:solidFill>
              </a:rPr>
              <a:t>Challenging chromaticity correction scheme (chromaticity carried 90% by IR, 10% Arc) – B. </a:t>
            </a:r>
            <a:r>
              <a:rPr lang="en-US" sz="1600" dirty="0" err="1" smtClean="0">
                <a:solidFill>
                  <a:srgbClr val="000000"/>
                </a:solidFill>
              </a:rPr>
              <a:t>Haerer</a:t>
            </a:r>
            <a:r>
              <a:rPr lang="en-US" sz="1600" dirty="0" smtClean="0">
                <a:solidFill>
                  <a:srgbClr val="000000"/>
                </a:solidFill>
              </a:rPr>
              <a:t> and A. </a:t>
            </a:r>
            <a:r>
              <a:rPr lang="en-US" sz="1600" dirty="0" err="1" smtClean="0">
                <a:solidFill>
                  <a:srgbClr val="000000"/>
                </a:solidFill>
              </a:rPr>
              <a:t>Bogomyakov</a:t>
            </a:r>
            <a:endParaRPr lang="en-US" sz="600" dirty="0" smtClean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8614" y="4959422"/>
            <a:ext cx="561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3A9B3F"/>
                </a:solidFill>
              </a:rPr>
              <a:t>Average synchrotron radiation power per turn</a:t>
            </a:r>
            <a:endParaRPr lang="en-US" u="sng" dirty="0">
              <a:solidFill>
                <a:srgbClr val="3A9B3F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47904" y="5354560"/>
            <a:ext cx="4753552" cy="744589"/>
            <a:chOff x="1275004" y="5453010"/>
            <a:chExt cx="4753552" cy="744589"/>
          </a:xfrm>
        </p:grpSpPr>
        <p:pic>
          <p:nvPicPr>
            <p:cNvPr id="3" name="Picture 2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5004" y="5491110"/>
              <a:ext cx="1782279" cy="706489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2666999" y="5453010"/>
              <a:ext cx="437839" cy="3635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1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8956" y="5670496"/>
              <a:ext cx="1879600" cy="292207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/>
            <p:nvPr/>
          </p:nvCxnSpPr>
          <p:spPr>
            <a:xfrm>
              <a:off x="3314700" y="5816600"/>
              <a:ext cx="633027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Oval 13"/>
          <p:cNvSpPr/>
          <p:nvPr/>
        </p:nvSpPr>
        <p:spPr>
          <a:xfrm>
            <a:off x="4974456" y="4026445"/>
            <a:ext cx="938695" cy="423318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142" y="62553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896927" y="2402084"/>
            <a:ext cx="2051285" cy="669434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0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8480" y="91547"/>
            <a:ext cx="8226854" cy="1191503"/>
          </a:xfrm>
        </p:spPr>
        <p:txBody>
          <a:bodyPr>
            <a:noAutofit/>
          </a:bodyPr>
          <a:lstStyle/>
          <a:p>
            <a:r>
              <a:rPr lang="en-US" sz="4400" dirty="0" err="1" smtClean="0">
                <a:solidFill>
                  <a:srgbClr val="4D4D4D"/>
                </a:solidFill>
              </a:rPr>
              <a:t>Emittance</a:t>
            </a:r>
            <a:r>
              <a:rPr lang="en-US" sz="4400" dirty="0" smtClean="0">
                <a:solidFill>
                  <a:srgbClr val="4D4D4D"/>
                </a:solidFill>
              </a:rPr>
              <a:t> tuning </a:t>
            </a:r>
            <a:br>
              <a:rPr lang="en-US" sz="4400" dirty="0" smtClean="0">
                <a:solidFill>
                  <a:srgbClr val="4D4D4D"/>
                </a:solidFill>
              </a:rPr>
            </a:br>
            <a:r>
              <a:rPr lang="en-US" sz="4400" dirty="0" smtClean="0">
                <a:solidFill>
                  <a:srgbClr val="4D4D4D"/>
                </a:solidFill>
              </a:rPr>
              <a:t>in electron storage rings</a:t>
            </a:r>
            <a:endParaRPr lang="en-US" sz="4400" dirty="0">
              <a:solidFill>
                <a:srgbClr val="4D4D4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tx1"/>
                </a:solidFill>
              </a:rPr>
              <a:pPr/>
              <a:t>01/10/15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Document reference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4D4D4D"/>
                </a:solidFill>
              </a:rPr>
              <a:pPr/>
              <a:t>25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55" y="2023449"/>
            <a:ext cx="2146300" cy="762501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791888"/>
              </p:ext>
            </p:extLst>
          </p:nvPr>
        </p:nvGraphicFramePr>
        <p:xfrm>
          <a:off x="3319700" y="2104912"/>
          <a:ext cx="2741612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" name="Equation" r:id="rId4" imgW="1739900" imgH="431800" progId="Equation.3">
                  <p:embed/>
                </p:oleObj>
              </mc:Choice>
              <mc:Fallback>
                <p:oleObj name="Equation" r:id="rId4" imgW="17399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19700" y="2104912"/>
                        <a:ext cx="2741612" cy="681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9946" y="1496410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u="sng" dirty="0" smtClean="0">
                <a:solidFill>
                  <a:srgbClr val="4D4D4D"/>
                </a:solidFill>
              </a:rPr>
              <a:t>L.C. </a:t>
            </a:r>
            <a:r>
              <a:rPr lang="en-US" sz="1600" u="sng" dirty="0" err="1" smtClean="0">
                <a:solidFill>
                  <a:srgbClr val="4D4D4D"/>
                </a:solidFill>
              </a:rPr>
              <a:t>Teng</a:t>
            </a:r>
            <a:r>
              <a:rPr lang="en-US" sz="1600" u="sng" dirty="0" smtClean="0">
                <a:solidFill>
                  <a:srgbClr val="4D4D4D"/>
                </a:solidFill>
              </a:rPr>
              <a:t> “Minimizing the </a:t>
            </a:r>
            <a:r>
              <a:rPr lang="en-US" sz="1600" u="sng" dirty="0" err="1" smtClean="0">
                <a:solidFill>
                  <a:srgbClr val="4D4D4D"/>
                </a:solidFill>
              </a:rPr>
              <a:t>Emittance</a:t>
            </a:r>
            <a:r>
              <a:rPr lang="en-US" sz="1600" u="sng" dirty="0" smtClean="0">
                <a:solidFill>
                  <a:srgbClr val="4D4D4D"/>
                </a:solidFill>
              </a:rPr>
              <a:t> in Designing the lattice of an Electron Storage Ring”, 1984.</a:t>
            </a:r>
            <a:endParaRPr lang="en-US" sz="1600" u="sng" dirty="0">
              <a:solidFill>
                <a:srgbClr val="4D4D4D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620756" y="2129346"/>
            <a:ext cx="345365" cy="58152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D4D4D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299200" y="2023449"/>
            <a:ext cx="2387600" cy="923330"/>
            <a:chOff x="6299200" y="2023449"/>
            <a:chExt cx="2387600" cy="923330"/>
          </a:xfrm>
        </p:grpSpPr>
        <p:pic>
          <p:nvPicPr>
            <p:cNvPr id="14" name="Picture 13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9200" y="2640176"/>
              <a:ext cx="203200" cy="29154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299200" y="2023449"/>
              <a:ext cx="2387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L: cell length</a:t>
              </a:r>
            </a:p>
            <a:p>
              <a:r>
                <a:rPr lang="en-US" dirty="0" err="1" smtClean="0">
                  <a:solidFill>
                    <a:srgbClr val="4D4D4D"/>
                  </a:solidFill>
                </a:rPr>
                <a:t>l</a:t>
              </a:r>
              <a:r>
                <a:rPr lang="en-US" baseline="-25000" dirty="0" err="1" smtClean="0">
                  <a:solidFill>
                    <a:srgbClr val="4D4D4D"/>
                  </a:solidFill>
                </a:rPr>
                <a:t>B</a:t>
              </a:r>
              <a:r>
                <a:rPr lang="en-US" dirty="0" smtClean="0">
                  <a:solidFill>
                    <a:srgbClr val="4D4D4D"/>
                  </a:solidFill>
                </a:rPr>
                <a:t>: dipole length</a:t>
              </a:r>
            </a:p>
            <a:p>
              <a:r>
                <a:rPr lang="en-US" dirty="0">
                  <a:solidFill>
                    <a:srgbClr val="4D4D4D"/>
                  </a:solidFill>
                </a:rPr>
                <a:t> </a:t>
              </a:r>
              <a:r>
                <a:rPr lang="en-US" dirty="0" smtClean="0">
                  <a:solidFill>
                    <a:srgbClr val="4D4D4D"/>
                  </a:solidFill>
                </a:rPr>
                <a:t>   : phase advance/cell</a:t>
              </a:r>
              <a:endParaRPr lang="en-US" dirty="0">
                <a:solidFill>
                  <a:srgbClr val="4D4D4D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57036" y="3167322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4D4D4D"/>
                </a:solidFill>
              </a:rPr>
              <a:t>To match </a:t>
            </a:r>
            <a:r>
              <a:rPr lang="en-US" u="sng" dirty="0" smtClean="0">
                <a:solidFill>
                  <a:srgbClr val="4D4D4D"/>
                </a:solidFill>
              </a:rPr>
              <a:t>the </a:t>
            </a:r>
            <a:r>
              <a:rPr lang="en-US" u="sng" dirty="0">
                <a:solidFill>
                  <a:srgbClr val="4D4D4D"/>
                </a:solidFill>
              </a:rPr>
              <a:t>baseline </a:t>
            </a:r>
            <a:r>
              <a:rPr lang="en-US" u="sng" dirty="0" smtClean="0">
                <a:solidFill>
                  <a:srgbClr val="4D4D4D"/>
                </a:solidFill>
              </a:rPr>
              <a:t>parameters, </a:t>
            </a:r>
            <a:r>
              <a:rPr lang="en-US" b="1" u="sng" dirty="0" smtClean="0">
                <a:solidFill>
                  <a:srgbClr val="4D4D4D"/>
                </a:solidFill>
              </a:rPr>
              <a:t>Bastian </a:t>
            </a:r>
            <a:r>
              <a:rPr lang="en-US" b="1" u="sng" dirty="0" err="1" smtClean="0">
                <a:solidFill>
                  <a:srgbClr val="4D4D4D"/>
                </a:solidFill>
              </a:rPr>
              <a:t>Haerer</a:t>
            </a:r>
            <a:r>
              <a:rPr lang="en-US" b="1" u="sng" dirty="0" smtClean="0">
                <a:solidFill>
                  <a:srgbClr val="4D4D4D"/>
                </a:solidFill>
              </a:rPr>
              <a:t> </a:t>
            </a:r>
            <a:r>
              <a:rPr lang="en-US" u="sng" dirty="0" smtClean="0">
                <a:solidFill>
                  <a:srgbClr val="4D4D4D"/>
                </a:solidFill>
              </a:rPr>
              <a:t>tuned cell length- phase advance per cell (90/60 degrees)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054268"/>
              </p:ext>
            </p:extLst>
          </p:nvPr>
        </p:nvGraphicFramePr>
        <p:xfrm>
          <a:off x="2620756" y="4037579"/>
          <a:ext cx="416259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296"/>
                <a:gridCol w="2081296"/>
              </a:tblGrid>
              <a:tr h="2918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Energy 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Cell length (m)</a:t>
                      </a:r>
                      <a:endParaRPr lang="en-US" dirty="0"/>
                    </a:p>
                  </a:txBody>
                  <a:tcPr/>
                </a:tc>
              </a:tr>
              <a:tr h="2918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</a:tr>
              <a:tr h="2918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2918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2918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175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212" y="42863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08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256181" y="4381549"/>
            <a:ext cx="2493085" cy="1008296"/>
            <a:chOff x="1010585" y="2662521"/>
            <a:chExt cx="2493085" cy="1008296"/>
          </a:xfrm>
        </p:grpSpPr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585" y="2773965"/>
              <a:ext cx="2493085" cy="896852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2344085" y="2662521"/>
              <a:ext cx="698500" cy="65119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D4D4D"/>
                </a:solidFill>
              </a:endParaRPr>
            </a:p>
          </p:txBody>
        </p:sp>
      </p:grpSp>
      <p:sp>
        <p:nvSpPr>
          <p:cNvPr id="10" name="Content Placeholder 9"/>
          <p:cNvSpPr txBox="1">
            <a:spLocks noGrp="1"/>
          </p:cNvSpPr>
          <p:nvPr>
            <p:ph idx="1"/>
          </p:nvPr>
        </p:nvSpPr>
        <p:spPr>
          <a:xfrm>
            <a:off x="457200" y="1904726"/>
            <a:ext cx="82268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US" sz="2800" dirty="0" smtClean="0"/>
              <a:t>Alignment errors, rolls angle and coupling spoil the vertical </a:t>
            </a:r>
            <a:r>
              <a:rPr lang="en-US" sz="2800" dirty="0" err="1" smtClean="0"/>
              <a:t>emittance</a:t>
            </a:r>
            <a:r>
              <a:rPr lang="en-US" sz="2800" dirty="0" smtClean="0"/>
              <a:t> and compromise the coupling of 1/1000 (2/1000)</a:t>
            </a:r>
            <a:br>
              <a:rPr lang="en-US" sz="2800" dirty="0" smtClean="0"/>
            </a:br>
            <a:r>
              <a:rPr lang="en-US" sz="2800" dirty="0" smtClean="0">
                <a:solidFill>
                  <a:srgbClr val="FF0000"/>
                </a:solidFill>
              </a:rPr>
              <a:t>-&gt; </a:t>
            </a:r>
            <a:r>
              <a:rPr lang="en-US" sz="2800" u="sng" dirty="0" smtClean="0">
                <a:solidFill>
                  <a:srgbClr val="FF0000"/>
                </a:solidFill>
              </a:rPr>
              <a:t>Coupling and </a:t>
            </a:r>
            <a:r>
              <a:rPr lang="en-US" sz="2800" u="sng" dirty="0" err="1" smtClean="0">
                <a:solidFill>
                  <a:srgbClr val="FF0000"/>
                </a:solidFill>
              </a:rPr>
              <a:t>Dy</a:t>
            </a:r>
            <a:r>
              <a:rPr lang="en-US" sz="2800" u="sng" dirty="0" smtClean="0">
                <a:solidFill>
                  <a:srgbClr val="FF0000"/>
                </a:solidFill>
              </a:rPr>
              <a:t> should be under control.</a:t>
            </a:r>
            <a:endParaRPr lang="en-US" sz="2800" u="sng" dirty="0">
              <a:solidFill>
                <a:srgbClr val="FF00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212" y="42863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le 6"/>
          <p:cNvSpPr>
            <a:spLocks noGrp="1"/>
          </p:cNvSpPr>
          <p:nvPr>
            <p:ph type="title"/>
          </p:nvPr>
        </p:nvSpPr>
        <p:spPr>
          <a:xfrm>
            <a:off x="168480" y="91547"/>
            <a:ext cx="8226854" cy="1191503"/>
          </a:xfrm>
        </p:spPr>
        <p:txBody>
          <a:bodyPr>
            <a:noAutofit/>
          </a:bodyPr>
          <a:lstStyle/>
          <a:p>
            <a:r>
              <a:rPr lang="en-US" sz="4400" dirty="0" err="1" smtClean="0">
                <a:solidFill>
                  <a:srgbClr val="4D4D4D"/>
                </a:solidFill>
              </a:rPr>
              <a:t>Emittance</a:t>
            </a:r>
            <a:r>
              <a:rPr lang="en-US" sz="4400" dirty="0" smtClean="0">
                <a:solidFill>
                  <a:srgbClr val="4D4D4D"/>
                </a:solidFill>
              </a:rPr>
              <a:t> tuning </a:t>
            </a:r>
            <a:br>
              <a:rPr lang="en-US" sz="4400" dirty="0" smtClean="0">
                <a:solidFill>
                  <a:srgbClr val="4D4D4D"/>
                </a:solidFill>
              </a:rPr>
            </a:br>
            <a:r>
              <a:rPr lang="en-US" sz="4400" dirty="0" smtClean="0">
                <a:solidFill>
                  <a:srgbClr val="4D4D4D"/>
                </a:solidFill>
              </a:rPr>
              <a:t>in electron storage rings</a:t>
            </a:r>
            <a:endParaRPr lang="en-US" sz="44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129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887"/>
            <a:ext cx="8226854" cy="940443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FCC-</a:t>
            </a:r>
            <a:r>
              <a:rPr lang="en-US" dirty="0" err="1" smtClean="0">
                <a:solidFill>
                  <a:srgbClr val="000000"/>
                </a:solidFill>
              </a:rPr>
              <a:t>ee</a:t>
            </a:r>
            <a:r>
              <a:rPr lang="en-US" dirty="0" smtClean="0">
                <a:solidFill>
                  <a:srgbClr val="000000"/>
                </a:solidFill>
              </a:rPr>
              <a:t> lattice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0000"/>
                </a:solidFill>
              </a:rPr>
              <a:pPr/>
              <a:t>01/10/15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Document reference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 descr="Optics_function_120GeV_IP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5" t="8613" b="7227"/>
          <a:stretch/>
        </p:blipFill>
        <p:spPr>
          <a:xfrm>
            <a:off x="4277635" y="939978"/>
            <a:ext cx="4633376" cy="4846326"/>
          </a:xfrm>
          <a:prstGeom prst="rect">
            <a:avLst/>
          </a:prstGeom>
        </p:spPr>
      </p:pic>
      <p:pic>
        <p:nvPicPr>
          <p:cNvPr id="10" name="Picture 9" descr="Optics_function_120GeV_FOD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2" r="3260"/>
          <a:stretch/>
        </p:blipFill>
        <p:spPr>
          <a:xfrm>
            <a:off x="457200" y="2976880"/>
            <a:ext cx="3490975" cy="28399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4419" y="1038135"/>
            <a:ext cx="34820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120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1m/2mm beta*, 2 </a:t>
            </a:r>
            <a:r>
              <a:rPr lang="en-US" dirty="0" err="1" smtClean="0"/>
              <a:t>Ips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Tool: MADX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Qx</a:t>
            </a:r>
            <a:r>
              <a:rPr lang="en-US" dirty="0" smtClean="0"/>
              <a:t>=419.08/ </a:t>
            </a:r>
            <a:r>
              <a:rPr lang="en-US" dirty="0" err="1" smtClean="0"/>
              <a:t>Qy</a:t>
            </a:r>
            <a:r>
              <a:rPr lang="en-US" dirty="0" smtClean="0"/>
              <a:t>=333.14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DQx</a:t>
            </a:r>
            <a:r>
              <a:rPr lang="en-US" dirty="0" smtClean="0"/>
              <a:t>  = </a:t>
            </a:r>
            <a:r>
              <a:rPr lang="en-US" dirty="0"/>
              <a:t>-573.6506369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DQy</a:t>
            </a:r>
            <a:r>
              <a:rPr lang="en-US" dirty="0" smtClean="0"/>
              <a:t> =  -</a:t>
            </a:r>
            <a:r>
              <a:rPr lang="en-US" dirty="0"/>
              <a:t>852.4978106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212" y="42863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83920" y="5786304"/>
            <a:ext cx="192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FODO cell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04080" y="570646"/>
            <a:ext cx="318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Interaction Region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5680" y="1085330"/>
            <a:ext cx="1412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Any errors are amplified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563360" y="1180375"/>
            <a:ext cx="721360" cy="211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66000" y="1085330"/>
            <a:ext cx="103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3km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150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11" y="78755"/>
            <a:ext cx="8226854" cy="829374"/>
          </a:xfrm>
        </p:spPr>
        <p:txBody>
          <a:bodyPr>
            <a:noAutofit/>
          </a:bodyPr>
          <a:lstStyle/>
          <a:p>
            <a:r>
              <a:rPr lang="en-US" sz="2800" dirty="0"/>
              <a:t>Method for tolerances and </a:t>
            </a:r>
            <a:r>
              <a:rPr lang="en-US" sz="2800" dirty="0" smtClean="0"/>
              <a:t>correction up to 120 </a:t>
            </a:r>
            <a:r>
              <a:rPr lang="en-US" sz="2800" dirty="0" err="1"/>
              <a:t>GeV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7437" y="563569"/>
            <a:ext cx="7777939" cy="3134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Errors in lattice (up to 0.150mm for misalignments, 0.1mrad for rolls)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u="sng" dirty="0" smtClean="0">
                <a:solidFill>
                  <a:srgbClr val="3A9B3F"/>
                </a:solidFill>
              </a:rPr>
              <a:t>Orbit correction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-&gt; Correct the orbit and H.&amp;V dispersions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u="sng" dirty="0" smtClean="0">
                <a:solidFill>
                  <a:srgbClr val="3A9B3F"/>
                </a:solidFill>
              </a:rPr>
              <a:t>Chromaticity correction </a:t>
            </a:r>
            <a:r>
              <a:rPr lang="en-US" dirty="0" smtClean="0"/>
              <a:t>with </a:t>
            </a:r>
            <a:r>
              <a:rPr lang="en-US" dirty="0" err="1" smtClean="0"/>
              <a:t>sextupoles</a:t>
            </a:r>
            <a:r>
              <a:rPr lang="en-US" dirty="0" smtClean="0"/>
              <a:t> of the arcs (large strength)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dirty="0" smtClean="0"/>
              <a:t>Tune corrections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u="sng" dirty="0" smtClean="0">
                <a:solidFill>
                  <a:srgbClr val="3A9B3F"/>
                </a:solidFill>
              </a:rPr>
              <a:t>Re-matching </a:t>
            </a:r>
            <a:r>
              <a:rPr lang="en-US" dirty="0" smtClean="0"/>
              <a:t>of the optics due to beta-beating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u="sng" dirty="0" smtClean="0">
                <a:solidFill>
                  <a:srgbClr val="3A9B3F"/>
                </a:solidFill>
              </a:rPr>
              <a:t>Coupling correction </a:t>
            </a:r>
            <a:r>
              <a:rPr lang="en-US" dirty="0" smtClean="0"/>
              <a:t>&amp; V. dispersion correction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dirty="0" smtClean="0"/>
              <a:t>Switch the synchrotron radiation in MADX:</a:t>
            </a:r>
            <a:br>
              <a:rPr lang="en-US" dirty="0" smtClean="0"/>
            </a:br>
            <a:r>
              <a:rPr lang="en-US" dirty="0" smtClean="0"/>
              <a:t>- compute </a:t>
            </a:r>
            <a:r>
              <a:rPr lang="en-US" u="sng" dirty="0" smtClean="0">
                <a:solidFill>
                  <a:srgbClr val="3A9B3F"/>
                </a:solidFill>
              </a:rPr>
              <a:t>equilibrium </a:t>
            </a:r>
            <a:r>
              <a:rPr lang="en-US" u="sng" dirty="0" err="1" smtClean="0">
                <a:solidFill>
                  <a:srgbClr val="3A9B3F"/>
                </a:solidFill>
              </a:rPr>
              <a:t>emittances</a:t>
            </a:r>
            <a:r>
              <a:rPr lang="en-US" dirty="0" smtClean="0"/>
              <a:t>, final orbit with </a:t>
            </a:r>
            <a:r>
              <a:rPr lang="en-US" dirty="0" err="1" smtClean="0"/>
              <a:t>sawtooth</a:t>
            </a:r>
            <a:r>
              <a:rPr lang="en-US" dirty="0"/>
              <a:t> </a:t>
            </a:r>
            <a:r>
              <a:rPr lang="en-US" dirty="0" smtClean="0"/>
              <a:t>effect</a:t>
            </a:r>
            <a:endParaRPr lang="en-US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795032"/>
              </p:ext>
            </p:extLst>
          </p:nvPr>
        </p:nvGraphicFramePr>
        <p:xfrm>
          <a:off x="644650" y="3885902"/>
          <a:ext cx="7010400" cy="282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0" name="Photo Editor Photo" r:id="rId3" imgW="2695951" imgH="1219370" progId="MSPhotoEd.3">
                  <p:embed/>
                </p:oleObj>
              </mc:Choice>
              <mc:Fallback>
                <p:oleObj name="Photo Editor Photo" r:id="rId3" imgW="2695951" imgH="121937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650" y="3885902"/>
                        <a:ext cx="7010400" cy="282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99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613338" y="3493585"/>
            <a:ext cx="29292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sz="2000" dirty="0" smtClean="0">
                <a:solidFill>
                  <a:srgbClr val="000000"/>
                </a:solidFill>
                <a:latin typeface="Calibri"/>
                <a:cs typeface="Calibri"/>
              </a:rPr>
              <a:t>„</a:t>
            </a:r>
            <a:r>
              <a:rPr lang="de-DE" sz="2000" dirty="0" err="1">
                <a:solidFill>
                  <a:srgbClr val="000000"/>
                </a:solidFill>
                <a:latin typeface="Calibri"/>
                <a:cs typeface="Calibri"/>
              </a:rPr>
              <a:t>Sawtooth</a:t>
            </a:r>
            <a:r>
              <a:rPr lang="de-DE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Calibri"/>
                <a:cs typeface="Calibri"/>
              </a:rPr>
              <a:t>Effect</a:t>
            </a:r>
            <a:r>
              <a:rPr lang="ja-JP" altLang="de-DE" sz="2000" dirty="0">
                <a:solidFill>
                  <a:srgbClr val="000000"/>
                </a:solidFill>
                <a:latin typeface="Calibri"/>
                <a:cs typeface="Calibri"/>
              </a:rPr>
              <a:t>“</a:t>
            </a:r>
            <a:r>
              <a:rPr lang="de-DE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Calibri"/>
                <a:cs typeface="Calibri"/>
              </a:rPr>
              <a:t>at</a:t>
            </a:r>
            <a:r>
              <a:rPr lang="de-DE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de-DE" sz="2000" dirty="0" smtClean="0">
                <a:solidFill>
                  <a:srgbClr val="000000"/>
                </a:solidFill>
                <a:latin typeface="Calibri"/>
                <a:cs typeface="Calibri"/>
              </a:rPr>
              <a:t>LEP </a:t>
            </a:r>
            <a:endParaRPr lang="en-GB" sz="2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502650" y="5879645"/>
            <a:ext cx="13096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b="0" i="0" dirty="0">
                <a:latin typeface="Calibri"/>
                <a:cs typeface="Calibri"/>
              </a:rPr>
              <a:t>BPM </a:t>
            </a:r>
            <a:r>
              <a:rPr lang="de-DE" b="0" i="0" dirty="0" err="1">
                <a:latin typeface="Calibri"/>
                <a:cs typeface="Calibri"/>
              </a:rPr>
              <a:t>Number</a:t>
            </a:r>
            <a:endParaRPr lang="en-GB" b="0" i="0" dirty="0">
              <a:latin typeface="Calibri"/>
              <a:cs typeface="Calibri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H="1">
            <a:off x="7502650" y="5004143"/>
            <a:ext cx="10668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0700" y="2470997"/>
            <a:ext cx="7394350" cy="590676"/>
          </a:xfrm>
          <a:prstGeom prst="rect">
            <a:avLst/>
          </a:prstGeom>
          <a:solidFill>
            <a:schemeClr val="accent2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611930" y="2488305"/>
            <a:ext cx="2819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Work in progress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212" y="42863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587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96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Sawtooth</a:t>
            </a:r>
            <a:r>
              <a:rPr lang="en-US" sz="4400" dirty="0" smtClean="0"/>
              <a:t> Effect in TLEP (120GeV)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X_Orbit_SR_120GeV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685" y="1397933"/>
            <a:ext cx="6090272" cy="38436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5041" y="5416955"/>
            <a:ext cx="7891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Calibri"/>
              </a:rPr>
              <a:t>Correction </a:t>
            </a:r>
            <a:r>
              <a:rPr lang="en-US" dirty="0">
                <a:solidFill>
                  <a:srgbClr val="FF0000"/>
                </a:solidFill>
                <a:cs typeface="Calibri"/>
              </a:rPr>
              <a:t>of the linear lattice before switching the radiation</a:t>
            </a:r>
            <a:r>
              <a:rPr lang="en-US" dirty="0" smtClean="0">
                <a:solidFill>
                  <a:srgbClr val="FF0000"/>
                </a:solidFill>
                <a:cs typeface="Calibri"/>
              </a:rPr>
              <a:t>.</a:t>
            </a:r>
            <a:br>
              <a:rPr lang="en-US" dirty="0" smtClean="0">
                <a:solidFill>
                  <a:srgbClr val="FF0000"/>
                </a:solidFill>
                <a:cs typeface="Calibri"/>
              </a:rPr>
            </a:br>
            <a:r>
              <a:rPr lang="en-US" dirty="0" smtClean="0">
                <a:solidFill>
                  <a:srgbClr val="FF0000"/>
                </a:solidFill>
                <a:cs typeface="Calibri"/>
              </a:rPr>
              <a:t>(only </a:t>
            </a:r>
            <a:r>
              <a:rPr lang="en-US" dirty="0" err="1" smtClean="0">
                <a:solidFill>
                  <a:srgbClr val="FF0000"/>
                </a:solidFill>
                <a:cs typeface="Calibri"/>
              </a:rPr>
              <a:t>Sawtooth</a:t>
            </a:r>
            <a:r>
              <a:rPr lang="en-US" dirty="0" smtClean="0">
                <a:solidFill>
                  <a:srgbClr val="FF0000"/>
                </a:solidFill>
                <a:cs typeface="Calibri"/>
              </a:rPr>
              <a:t> effect remains)</a:t>
            </a:r>
            <a:endParaRPr lang="en-US" dirty="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212" y="42863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36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120GeV-1m/2mm-2IPs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050" y="1434769"/>
            <a:ext cx="5600569" cy="616559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sz="2000" dirty="0" err="1" smtClean="0"/>
              <a:t>Emittance</a:t>
            </a:r>
            <a:r>
              <a:rPr lang="en-US" sz="2000" dirty="0" smtClean="0"/>
              <a:t> before coupling correction</a:t>
            </a:r>
          </a:p>
          <a:p>
            <a:pPr marL="36576" indent="0">
              <a:buNone/>
            </a:pPr>
            <a:r>
              <a:rPr lang="en-US" sz="2000" dirty="0" smtClean="0"/>
              <a:t>Misaligned </a:t>
            </a:r>
            <a:r>
              <a:rPr lang="en-US" sz="2000" dirty="0" err="1" smtClean="0"/>
              <a:t>Quadrupoles</a:t>
            </a:r>
            <a:r>
              <a:rPr lang="en-US" sz="200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beta-beating-chroma-correct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820" y="2146130"/>
            <a:ext cx="4632416" cy="3062541"/>
          </a:xfrm>
          <a:prstGeom prst="rect">
            <a:avLst/>
          </a:prstGeom>
        </p:spPr>
      </p:pic>
      <p:pic>
        <p:nvPicPr>
          <p:cNvPr id="9" name="Picture 8" descr="120gev_emit_before_coupling_cor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7" y="2165819"/>
            <a:ext cx="4460423" cy="2894319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102935" y="1434768"/>
            <a:ext cx="3962301" cy="61655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2000" dirty="0" smtClean="0"/>
              <a:t>Beta-beating introduced by </a:t>
            </a:r>
            <a:r>
              <a:rPr lang="en-US" sz="2000" dirty="0" err="1" smtClean="0"/>
              <a:t>sextupoles</a:t>
            </a:r>
            <a:endParaRPr lang="en-US" sz="2000" dirty="0" smtClean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379" y="121620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87639" y="4095357"/>
            <a:ext cx="866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2pm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208671"/>
            <a:ext cx="428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coupling comes from off center orbit in the </a:t>
            </a:r>
            <a:r>
              <a:rPr lang="en-US" dirty="0" err="1" smtClean="0"/>
              <a:t>sextupoles</a:t>
            </a:r>
            <a:r>
              <a:rPr lang="en-US" dirty="0" smtClean="0"/>
              <a:t> for the chromaticity correction (first order)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771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8915" y="1399474"/>
            <a:ext cx="8525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Correct non-diagonal element of the transport </a:t>
            </a:r>
            <a:r>
              <a:rPr lang="en-US" dirty="0" err="1" smtClean="0"/>
              <a:t>Rmatrix</a:t>
            </a:r>
            <a:r>
              <a:rPr lang="en-US" dirty="0" smtClean="0"/>
              <a:t> Re13 at the BPMs (given by MADX) – the others (Re23 etc..) are going down automatically.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Building a Response matrix 3990x(2x3990)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Computation of the response matrix </a:t>
            </a:r>
            <a:r>
              <a:rPr lang="en-US" dirty="0" err="1" smtClean="0"/>
              <a:t>parallelized+inversion</a:t>
            </a:r>
            <a:r>
              <a:rPr lang="en-US" dirty="0" smtClean="0"/>
              <a:t> (20 hours CPU)</a:t>
            </a: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73" y="5316629"/>
            <a:ext cx="3098151" cy="81348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726418" y="2652543"/>
            <a:ext cx="4942437" cy="2174377"/>
            <a:chOff x="868780" y="3395630"/>
            <a:chExt cx="4942437" cy="2174377"/>
          </a:xfrm>
        </p:grpSpPr>
        <p:sp>
          <p:nvSpPr>
            <p:cNvPr id="20" name="TextBox 19"/>
            <p:cNvSpPr txBox="1"/>
            <p:nvPr/>
          </p:nvSpPr>
          <p:spPr>
            <a:xfrm>
              <a:off x="3635376" y="3418835"/>
              <a:ext cx="423355" cy="39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J</a:t>
              </a:r>
              <a:r>
                <a:rPr lang="en-US" sz="2200" baseline="-25000" dirty="0" smtClean="0"/>
                <a:t>1</a:t>
              </a:r>
              <a:endParaRPr lang="en-US" sz="2200" baseline="-25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03069" y="3395630"/>
              <a:ext cx="708148" cy="39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J</a:t>
              </a:r>
              <a:r>
                <a:rPr lang="en-US" sz="2200" baseline="-25000" dirty="0" smtClean="0"/>
                <a:t>3990</a:t>
              </a:r>
              <a:endParaRPr lang="en-US" sz="2200" baseline="-25000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2609060" y="3405964"/>
              <a:ext cx="3041119" cy="2164043"/>
              <a:chOff x="514942" y="1486267"/>
              <a:chExt cx="3041119" cy="2164043"/>
            </a:xfrm>
          </p:grpSpPr>
          <p:sp>
            <p:nvSpPr>
              <p:cNvPr id="18" name="Left Bracket 17"/>
              <p:cNvSpPr/>
              <p:nvPr/>
            </p:nvSpPr>
            <p:spPr>
              <a:xfrm>
                <a:off x="1501875" y="1845398"/>
                <a:ext cx="68918" cy="1795935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ight Bracket 18"/>
              <p:cNvSpPr/>
              <p:nvPr/>
            </p:nvSpPr>
            <p:spPr>
              <a:xfrm>
                <a:off x="3510342" y="1845398"/>
                <a:ext cx="45719" cy="1795935"/>
              </a:xfrm>
              <a:prstGeom prst="rightBracket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294015" y="1486970"/>
                <a:ext cx="423355" cy="39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err="1" smtClean="0"/>
                  <a:t>J</a:t>
                </a:r>
                <a:r>
                  <a:rPr lang="en-US" sz="2200" baseline="-25000" dirty="0" err="1" smtClean="0"/>
                  <a:t>n</a:t>
                </a:r>
                <a:endParaRPr lang="en-US" sz="2200" baseline="-25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849898" y="1496039"/>
                <a:ext cx="485400" cy="340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…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729098" y="1486267"/>
                <a:ext cx="485400" cy="340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…</a:t>
                </a:r>
                <a:endParaRPr lang="en-US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14943" y="2434973"/>
                <a:ext cx="1246350" cy="39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err="1" smtClean="0"/>
                  <a:t>bpm</a:t>
                </a:r>
                <a:r>
                  <a:rPr lang="en-US" sz="2200" baseline="-25000" dirty="0" err="1" smtClean="0"/>
                  <a:t>n</a:t>
                </a:r>
                <a:endParaRPr lang="en-US" sz="2200" baseline="-250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21358" y="1840687"/>
                <a:ext cx="960830" cy="39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smtClean="0"/>
                  <a:t>bpm</a:t>
                </a:r>
                <a:r>
                  <a:rPr lang="en-US" sz="2200" baseline="-25000" dirty="0" smtClean="0"/>
                  <a:t>1</a:t>
                </a:r>
                <a:endParaRPr lang="en-US" sz="2200" baseline="-250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14942" y="3219423"/>
                <a:ext cx="147920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smtClean="0"/>
                  <a:t>bpm</a:t>
                </a:r>
                <a:r>
                  <a:rPr lang="en-US" sz="2200" baseline="-25000" dirty="0" smtClean="0"/>
                  <a:t>2x3990</a:t>
                </a:r>
                <a:endParaRPr lang="en-US" sz="2200" baseline="-250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874733" y="2125334"/>
                <a:ext cx="843742" cy="425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.</a:t>
                </a:r>
              </a:p>
              <a:p>
                <a:r>
                  <a:rPr lang="en-US" sz="800" dirty="0" smtClean="0"/>
                  <a:t>.</a:t>
                </a:r>
              </a:p>
              <a:p>
                <a:r>
                  <a:rPr lang="en-US" sz="800" dirty="0"/>
                  <a:t>.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889303" y="2683002"/>
                <a:ext cx="843742" cy="425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.</a:t>
                </a:r>
              </a:p>
              <a:p>
                <a:r>
                  <a:rPr lang="en-US" sz="800" dirty="0" smtClean="0"/>
                  <a:t>.</a:t>
                </a:r>
              </a:p>
              <a:p>
                <a:r>
                  <a:rPr lang="en-US" sz="800" dirty="0"/>
                  <a:t>.</a:t>
                </a:r>
              </a:p>
            </p:txBody>
          </p:sp>
          <p:pic>
            <p:nvPicPr>
              <p:cNvPr id="30" name="Picture 29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1054" y="2101069"/>
                <a:ext cx="1098196" cy="333904"/>
              </a:xfrm>
              <a:prstGeom prst="rect">
                <a:avLst/>
              </a:prstGeom>
            </p:spPr>
          </p:pic>
          <p:pic>
            <p:nvPicPr>
              <p:cNvPr id="31" name="Picture 30" descr="latex-image-1.pd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75751" y="2938816"/>
                <a:ext cx="860197" cy="401702"/>
              </a:xfrm>
              <a:prstGeom prst="rect">
                <a:avLst/>
              </a:prstGeom>
            </p:spPr>
          </p:pic>
        </p:grpSp>
        <p:sp>
          <p:nvSpPr>
            <p:cNvPr id="32" name="TextBox 31"/>
            <p:cNvSpPr txBox="1"/>
            <p:nvPr/>
          </p:nvSpPr>
          <p:spPr>
            <a:xfrm>
              <a:off x="868780" y="4472845"/>
              <a:ext cx="1356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M = </a:t>
              </a:r>
              <a:endParaRPr lang="en-US" sz="40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15165" y="5536323"/>
            <a:ext cx="175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correct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477821" y="5034767"/>
            <a:ext cx="175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be inverted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4596399" y="5374564"/>
            <a:ext cx="43302" cy="2755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457200" y="223647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Preliminary results </a:t>
            </a:r>
            <a:br>
              <a:rPr lang="en-US" sz="3600" dirty="0" smtClean="0"/>
            </a:br>
            <a:r>
              <a:rPr lang="en-US" sz="3600" dirty="0" smtClean="0"/>
              <a:t>for coupling correction</a:t>
            </a:r>
            <a:endParaRPr lang="en-US" sz="3600" dirty="0"/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379" y="121620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545742" y="2705283"/>
            <a:ext cx="5277183" cy="238239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218538" y="5536323"/>
            <a:ext cx="2913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Javier </a:t>
            </a:r>
            <a:r>
              <a:rPr lang="en-US" dirty="0" err="1" smtClean="0">
                <a:solidFill>
                  <a:srgbClr val="FF0000"/>
                </a:solidFill>
              </a:rPr>
              <a:t>Alabau</a:t>
            </a:r>
            <a:r>
              <a:rPr lang="en-US" dirty="0" smtClean="0">
                <a:solidFill>
                  <a:srgbClr val="FF0000"/>
                </a:solidFill>
              </a:rPr>
              <a:t> Gonzalo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for CLIC damping ring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289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47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Preliminary results </a:t>
            </a:r>
            <a:br>
              <a:rPr lang="en-US" sz="3600" dirty="0" smtClean="0"/>
            </a:br>
            <a:r>
              <a:rPr lang="en-US" sz="3600" dirty="0" smtClean="0"/>
              <a:t>for coupling correction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emity-couplin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75"/>
          <a:stretch/>
        </p:blipFill>
        <p:spPr>
          <a:xfrm>
            <a:off x="18411" y="1706144"/>
            <a:ext cx="4656918" cy="2695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82756" y="1176324"/>
            <a:ext cx="3707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120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 -1m/2mm beta*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3025" y="3164538"/>
            <a:ext cx="1962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15% beta-beating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424346" y="2446238"/>
            <a:ext cx="177218" cy="718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379" y="121620"/>
            <a:ext cx="1383788" cy="57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47931" y="4381785"/>
            <a:ext cx="35105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Displacement (</a:t>
            </a:r>
            <a:r>
              <a:rPr lang="en-US" sz="1500" dirty="0" err="1" smtClean="0"/>
              <a:t>microm</a:t>
            </a:r>
            <a:r>
              <a:rPr lang="en-US" sz="1500" dirty="0" smtClean="0"/>
              <a:t>)</a:t>
            </a:r>
            <a:endParaRPr lang="en-US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797485" y="4804169"/>
            <a:ext cx="8014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0.060 mm tolerance for </a:t>
            </a:r>
            <a:r>
              <a:rPr lang="en-US" dirty="0" err="1" smtClean="0"/>
              <a:t>quadrupole</a:t>
            </a:r>
            <a:r>
              <a:rPr lang="en-US" dirty="0" smtClean="0"/>
              <a:t> tolerance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Above 0.060mm, coupling correction counter-productive </a:t>
            </a:r>
          </a:p>
        </p:txBody>
      </p:sp>
      <p:pic>
        <p:nvPicPr>
          <p:cNvPr id="15" name="Picture 14" descr="120gev_emit_ratio_coupling_cor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753" y="1706616"/>
            <a:ext cx="4163726" cy="269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999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120GeV-1m/2mm-2IPs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Low Emittance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emit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143759"/>
            <a:ext cx="5709920" cy="36480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473200"/>
            <a:ext cx="715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Horizontal </a:t>
            </a:r>
            <a:r>
              <a:rPr lang="en-US" dirty="0" err="1" smtClean="0"/>
              <a:t>Emittance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37976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3061</TotalTime>
  <Words>865</Words>
  <Application>Microsoft Macintosh PowerPoint</Application>
  <PresentationFormat>On-screen Show (4:3)</PresentationFormat>
  <Paragraphs>298</Paragraphs>
  <Slides>26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CERNCorporate4-3</vt:lpstr>
      <vt:lpstr>Equation</vt:lpstr>
      <vt:lpstr>Photo Editor Photo</vt:lpstr>
      <vt:lpstr>Tolerance studies and coupling for extreme low emittance in the Future Circular Collider FCC-ee (TLEP)</vt:lpstr>
      <vt:lpstr>FCC-ee lattice: 1m/2mm beta*</vt:lpstr>
      <vt:lpstr>FCC-ee lattice</vt:lpstr>
      <vt:lpstr>Method for tolerances and correction up to 120 GeV</vt:lpstr>
      <vt:lpstr>Sawtooth Effect in TLEP (120GeV)</vt:lpstr>
      <vt:lpstr>120GeV-1m/2mm-2IPs</vt:lpstr>
      <vt:lpstr>Preliminary results  for coupling correction</vt:lpstr>
      <vt:lpstr>Preliminary results  for coupling correction</vt:lpstr>
      <vt:lpstr>120GeV-1m/2mm-2IPs</vt:lpstr>
      <vt:lpstr>Preliminary results  for coupling correction</vt:lpstr>
      <vt:lpstr>SVD decomposition Eigen values</vt:lpstr>
      <vt:lpstr>Resonance Driving Term method from ESRF</vt:lpstr>
      <vt:lpstr>Rolls angle in quadrupoles</vt:lpstr>
      <vt:lpstr>Matching of FCC-ee optics</vt:lpstr>
      <vt:lpstr>Racetrack lattice 120GeV – no tapering</vt:lpstr>
      <vt:lpstr>Conclusions – Next steps</vt:lpstr>
      <vt:lpstr>Thank you for your attention!</vt:lpstr>
      <vt:lpstr>PowerPoint Presentation</vt:lpstr>
      <vt:lpstr>PowerPoint Presentation</vt:lpstr>
      <vt:lpstr>PowerPoint Presentation</vt:lpstr>
      <vt:lpstr>Optics at the IR</vt:lpstr>
      <vt:lpstr>Only Coupling</vt:lpstr>
      <vt:lpstr>Influence quadrupoles of IPs</vt:lpstr>
      <vt:lpstr>Main challenges: parameter list</vt:lpstr>
      <vt:lpstr>Emittance tuning  in electron storage rings</vt:lpstr>
      <vt:lpstr>Emittance tuning  in electron storage rings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Sandra Aumon</cp:lastModifiedBy>
  <cp:revision>172</cp:revision>
  <dcterms:created xsi:type="dcterms:W3CDTF">2012-11-30T11:04:26Z</dcterms:created>
  <dcterms:modified xsi:type="dcterms:W3CDTF">2015-10-01T19:23:05Z</dcterms:modified>
</cp:coreProperties>
</file>