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5" r:id="rId1"/>
  </p:sldMasterIdLst>
  <p:notesMasterIdLst>
    <p:notesMasterId r:id="rId60"/>
  </p:notesMasterIdLst>
  <p:sldIdLst>
    <p:sldId id="384" r:id="rId2"/>
    <p:sldId id="419" r:id="rId3"/>
    <p:sldId id="385" r:id="rId4"/>
    <p:sldId id="386" r:id="rId5"/>
    <p:sldId id="372" r:id="rId6"/>
    <p:sldId id="288" r:id="rId7"/>
    <p:sldId id="373" r:id="rId8"/>
    <p:sldId id="410" r:id="rId9"/>
    <p:sldId id="337" r:id="rId10"/>
    <p:sldId id="371" r:id="rId11"/>
    <p:sldId id="336" r:id="rId12"/>
    <p:sldId id="334" r:id="rId13"/>
    <p:sldId id="335" r:id="rId14"/>
    <p:sldId id="338" r:id="rId15"/>
    <p:sldId id="343" r:id="rId16"/>
    <p:sldId id="374" r:id="rId17"/>
    <p:sldId id="342" r:id="rId18"/>
    <p:sldId id="351" r:id="rId19"/>
    <p:sldId id="420" r:id="rId20"/>
    <p:sldId id="261" r:id="rId21"/>
    <p:sldId id="411" r:id="rId22"/>
    <p:sldId id="332" r:id="rId23"/>
    <p:sldId id="348" r:id="rId24"/>
    <p:sldId id="340" r:id="rId25"/>
    <p:sldId id="346" r:id="rId26"/>
    <p:sldId id="347" r:id="rId27"/>
    <p:sldId id="367" r:id="rId28"/>
    <p:sldId id="355" r:id="rId29"/>
    <p:sldId id="356" r:id="rId30"/>
    <p:sldId id="417" r:id="rId31"/>
    <p:sldId id="412" r:id="rId32"/>
    <p:sldId id="413" r:id="rId33"/>
    <p:sldId id="414" r:id="rId34"/>
    <p:sldId id="415" r:id="rId35"/>
    <p:sldId id="416" r:id="rId36"/>
    <p:sldId id="387" r:id="rId37"/>
    <p:sldId id="388" r:id="rId38"/>
    <p:sldId id="389" r:id="rId39"/>
    <p:sldId id="390" r:id="rId40"/>
    <p:sldId id="406" r:id="rId41"/>
    <p:sldId id="407" r:id="rId42"/>
    <p:sldId id="408" r:id="rId43"/>
    <p:sldId id="409" r:id="rId44"/>
    <p:sldId id="391" r:id="rId45"/>
    <p:sldId id="392" r:id="rId46"/>
    <p:sldId id="393" r:id="rId47"/>
    <p:sldId id="394" r:id="rId48"/>
    <p:sldId id="395" r:id="rId49"/>
    <p:sldId id="396" r:id="rId50"/>
    <p:sldId id="397" r:id="rId51"/>
    <p:sldId id="398" r:id="rId52"/>
    <p:sldId id="399" r:id="rId53"/>
    <p:sldId id="400" r:id="rId54"/>
    <p:sldId id="401" r:id="rId55"/>
    <p:sldId id="402" r:id="rId56"/>
    <p:sldId id="403" r:id="rId57"/>
    <p:sldId id="404" r:id="rId58"/>
    <p:sldId id="405" r:id="rId5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Book Antiqua" pitchFamily="18" charset="0"/>
        <a:ea typeface="+mn-ea"/>
        <a:cs typeface="Arial" pitchFamily="34" charset="0"/>
      </a:defRPr>
    </a:lvl1pPr>
    <a:lvl2pPr marL="457200" algn="l" rtl="0" fontAlgn="base">
      <a:spcBef>
        <a:spcPct val="0"/>
      </a:spcBef>
      <a:spcAft>
        <a:spcPct val="0"/>
      </a:spcAft>
      <a:defRPr kern="1200">
        <a:solidFill>
          <a:schemeClr val="tx1"/>
        </a:solidFill>
        <a:latin typeface="Book Antiqua" pitchFamily="18" charset="0"/>
        <a:ea typeface="+mn-ea"/>
        <a:cs typeface="Arial" pitchFamily="34" charset="0"/>
      </a:defRPr>
    </a:lvl2pPr>
    <a:lvl3pPr marL="914400" algn="l" rtl="0" fontAlgn="base">
      <a:spcBef>
        <a:spcPct val="0"/>
      </a:spcBef>
      <a:spcAft>
        <a:spcPct val="0"/>
      </a:spcAft>
      <a:defRPr kern="1200">
        <a:solidFill>
          <a:schemeClr val="tx1"/>
        </a:solidFill>
        <a:latin typeface="Book Antiqua" pitchFamily="18" charset="0"/>
        <a:ea typeface="+mn-ea"/>
        <a:cs typeface="Arial" pitchFamily="34" charset="0"/>
      </a:defRPr>
    </a:lvl3pPr>
    <a:lvl4pPr marL="1371600" algn="l" rtl="0" fontAlgn="base">
      <a:spcBef>
        <a:spcPct val="0"/>
      </a:spcBef>
      <a:spcAft>
        <a:spcPct val="0"/>
      </a:spcAft>
      <a:defRPr kern="1200">
        <a:solidFill>
          <a:schemeClr val="tx1"/>
        </a:solidFill>
        <a:latin typeface="Book Antiqua" pitchFamily="18" charset="0"/>
        <a:ea typeface="+mn-ea"/>
        <a:cs typeface="Arial" pitchFamily="34" charset="0"/>
      </a:defRPr>
    </a:lvl4pPr>
    <a:lvl5pPr marL="1828800" algn="l" rtl="0" fontAlgn="base">
      <a:spcBef>
        <a:spcPct val="0"/>
      </a:spcBef>
      <a:spcAft>
        <a:spcPct val="0"/>
      </a:spcAft>
      <a:defRPr kern="1200">
        <a:solidFill>
          <a:schemeClr val="tx1"/>
        </a:solidFill>
        <a:latin typeface="Book Antiqua" pitchFamily="18" charset="0"/>
        <a:ea typeface="+mn-ea"/>
        <a:cs typeface="Arial" pitchFamily="34" charset="0"/>
      </a:defRPr>
    </a:lvl5pPr>
    <a:lvl6pPr marL="2286000" algn="l" defTabSz="914400" rtl="0" eaLnBrk="1" latinLnBrk="0" hangingPunct="1">
      <a:defRPr kern="1200">
        <a:solidFill>
          <a:schemeClr val="tx1"/>
        </a:solidFill>
        <a:latin typeface="Book Antiqua" pitchFamily="18" charset="0"/>
        <a:ea typeface="+mn-ea"/>
        <a:cs typeface="Arial" pitchFamily="34" charset="0"/>
      </a:defRPr>
    </a:lvl6pPr>
    <a:lvl7pPr marL="2743200" algn="l" defTabSz="914400" rtl="0" eaLnBrk="1" latinLnBrk="0" hangingPunct="1">
      <a:defRPr kern="1200">
        <a:solidFill>
          <a:schemeClr val="tx1"/>
        </a:solidFill>
        <a:latin typeface="Book Antiqua" pitchFamily="18" charset="0"/>
        <a:ea typeface="+mn-ea"/>
        <a:cs typeface="Arial" pitchFamily="34" charset="0"/>
      </a:defRPr>
    </a:lvl7pPr>
    <a:lvl8pPr marL="3200400" algn="l" defTabSz="914400" rtl="0" eaLnBrk="1" latinLnBrk="0" hangingPunct="1">
      <a:defRPr kern="1200">
        <a:solidFill>
          <a:schemeClr val="tx1"/>
        </a:solidFill>
        <a:latin typeface="Book Antiqua" pitchFamily="18" charset="0"/>
        <a:ea typeface="+mn-ea"/>
        <a:cs typeface="Arial" pitchFamily="34" charset="0"/>
      </a:defRPr>
    </a:lvl8pPr>
    <a:lvl9pPr marL="3657600" algn="l" defTabSz="914400" rtl="0" eaLnBrk="1" latinLnBrk="0" hangingPunct="1">
      <a:defRPr kern="1200">
        <a:solidFill>
          <a:schemeClr val="tx1"/>
        </a:solidFill>
        <a:latin typeface="Book Antiqua"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p:cViewPr varScale="1">
        <p:scale>
          <a:sx n="84" d="100"/>
          <a:sy n="84" d="100"/>
        </p:scale>
        <p:origin x="78" y="5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04B6B1B-C1C0-498B-9DCB-797E3A682DA6}" type="datetimeFigureOut">
              <a:rPr lang="en-GB"/>
              <a:pPr>
                <a:defRPr/>
              </a:pPr>
              <a:t>02/12/2015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1684DC0-4B86-4EAC-80C0-BDA4C3DEF1EA}" type="slidenum">
              <a:rPr lang="en-GB"/>
              <a:pPr>
                <a:defRPr/>
              </a:pPr>
              <a:t>‹#›</a:t>
            </a:fld>
            <a:endParaRPr lang="en-GB"/>
          </a:p>
        </p:txBody>
      </p:sp>
    </p:spTree>
    <p:extLst>
      <p:ext uri="{BB962C8B-B14F-4D97-AF65-F5344CB8AC3E}">
        <p14:creationId xmlns:p14="http://schemas.microsoft.com/office/powerpoint/2010/main" val="17611862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1</a:t>
            </a:fld>
            <a:endParaRPr lang="en-GB"/>
          </a:p>
        </p:txBody>
      </p:sp>
    </p:spTree>
    <p:extLst>
      <p:ext uri="{BB962C8B-B14F-4D97-AF65-F5344CB8AC3E}">
        <p14:creationId xmlns:p14="http://schemas.microsoft.com/office/powerpoint/2010/main" val="1603914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The diffrence</a:t>
            </a:r>
            <a:r>
              <a:rPr lang="pl-PL" baseline="0" dirty="0" smtClean="0"/>
              <a:t> of the measured flow coeff. Between the microchannel included and excluded is the flow coeff. Of the microchannel</a:t>
            </a:r>
          </a:p>
          <a:p>
            <a:endParaRPr lang="pl-PL" baseline="0" dirty="0" smtClean="0"/>
          </a:p>
          <a:p>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13</a:t>
            </a:fld>
            <a:endParaRPr lang="en-GB"/>
          </a:p>
        </p:txBody>
      </p:sp>
    </p:spTree>
    <p:extLst>
      <p:ext uri="{BB962C8B-B14F-4D97-AF65-F5344CB8AC3E}">
        <p14:creationId xmlns:p14="http://schemas.microsoft.com/office/powerpoint/2010/main" val="324221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21</a:t>
            </a:fld>
            <a:endParaRPr lang="en-GB"/>
          </a:p>
        </p:txBody>
      </p:sp>
    </p:spTree>
    <p:extLst>
      <p:ext uri="{BB962C8B-B14F-4D97-AF65-F5344CB8AC3E}">
        <p14:creationId xmlns:p14="http://schemas.microsoft.com/office/powerpoint/2010/main" val="1170344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evaluate the cooling performance of this cooling </a:t>
            </a:r>
            <a:r>
              <a:rPr lang="en-US" baseline="0" dirty="0" err="1" smtClean="0"/>
              <a:t>tecnique</a:t>
            </a:r>
            <a:r>
              <a:rPr lang="en-US" baseline="0" dirty="0" smtClean="0"/>
              <a:t>. We used thermal mockups made of 300µm Si metallized to simulate the heat density produced produced by the ASIC and the sensor.</a:t>
            </a:r>
          </a:p>
          <a:p>
            <a:endParaRPr lang="en-US" baseline="0" dirty="0" smtClean="0"/>
          </a:p>
          <a:p>
            <a:r>
              <a:rPr lang="en-US" baseline="0" dirty="0" smtClean="0"/>
              <a:t>We also put probes to monitor the temperature on 3 different points. That are shown on this 2 pictures on the middle. Show uch123. One can notice, that the uch3 is the probe that should show the highest variation of temperature because it is on the region that is overhanging. </a:t>
            </a:r>
          </a:p>
          <a:p>
            <a:endParaRPr lang="en-US" baseline="0" dirty="0" smtClean="0"/>
          </a:p>
          <a:p>
            <a:r>
              <a:rPr lang="en-US" baseline="0" dirty="0" smtClean="0"/>
              <a:t>On the right, one can see a picture of the real system.</a:t>
            </a:r>
            <a:endParaRPr lang="en-US" dirty="0"/>
          </a:p>
        </p:txBody>
      </p:sp>
      <p:sp>
        <p:nvSpPr>
          <p:cNvPr id="4" name="Slide Number Placeholder 3"/>
          <p:cNvSpPr>
            <a:spLocks noGrp="1"/>
          </p:cNvSpPr>
          <p:nvPr>
            <p:ph type="sldNum" sz="quarter" idx="10"/>
          </p:nvPr>
        </p:nvSpPr>
        <p:spPr/>
        <p:txBody>
          <a:bodyPr/>
          <a:lstStyle/>
          <a:p>
            <a:fld id="{9BBC46E9-B204-DA40-A09C-392B4BA120B9}" type="slidenum">
              <a:rPr lang="en-US" smtClean="0"/>
              <a:t>28</a:t>
            </a:fld>
            <a:endParaRPr lang="en-US"/>
          </a:p>
        </p:txBody>
      </p:sp>
    </p:spTree>
    <p:extLst>
      <p:ext uri="{BB962C8B-B14F-4D97-AF65-F5344CB8AC3E}">
        <p14:creationId xmlns:p14="http://schemas.microsoft.com/office/powerpoint/2010/main" val="1298633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result. This plot shows the variation the temperature on the sample in function of the power applied. The realistic end of lifetime expectation for half of a module corresponds to ~13 W and on this condition the variation of temperature was less than 7˚C across the whole module. On this test, it was not possible to 21.5W, half of the maximum power, because of the insufficient CO2 flow on the sample.</a:t>
            </a:r>
            <a:endParaRPr lang="en-US" dirty="0"/>
          </a:p>
        </p:txBody>
      </p:sp>
      <p:sp>
        <p:nvSpPr>
          <p:cNvPr id="4" name="Slide Number Placeholder 3"/>
          <p:cNvSpPr>
            <a:spLocks noGrp="1"/>
          </p:cNvSpPr>
          <p:nvPr>
            <p:ph type="sldNum" sz="quarter" idx="10"/>
          </p:nvPr>
        </p:nvSpPr>
        <p:spPr/>
        <p:txBody>
          <a:bodyPr/>
          <a:lstStyle/>
          <a:p>
            <a:fld id="{9BBC46E9-B204-DA40-A09C-392B4BA120B9}" type="slidenum">
              <a:rPr lang="en-US" smtClean="0"/>
              <a:t>29</a:t>
            </a:fld>
            <a:endParaRPr lang="en-US"/>
          </a:p>
        </p:txBody>
      </p:sp>
    </p:spTree>
    <p:extLst>
      <p:ext uri="{BB962C8B-B14F-4D97-AF65-F5344CB8AC3E}">
        <p14:creationId xmlns:p14="http://schemas.microsoft.com/office/powerpoint/2010/main" val="3835549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4DE173DD-8E45-414C-90FD-43DF81E18666}" type="slidenum">
              <a:rPr lang="en-GB" smtClean="0"/>
              <a:pPr>
                <a:defRPr/>
              </a:pPr>
              <a:t>57</a:t>
            </a:fld>
            <a:endParaRPr lang="en-GB"/>
          </a:p>
        </p:txBody>
      </p:sp>
    </p:spTree>
    <p:extLst>
      <p:ext uri="{BB962C8B-B14F-4D97-AF65-F5344CB8AC3E}">
        <p14:creationId xmlns:p14="http://schemas.microsoft.com/office/powerpoint/2010/main" val="50989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LHCb VELO is soon to be upgraded</a:t>
            </a:r>
            <a:r>
              <a:rPr lang="pl-PL" baseline="0" dirty="0" smtClean="0"/>
              <a:t> to cope with increased luminosity. Strip readout is to be replaced by pixel readout, and readout chips will sit directly on top of the sensors. More power will be dissipated and it has to be taken directly from the ASICs and silicon sensors. We are going to use thin silicon wafers with etched microchannels, where liquid CO2 would be circulated.</a:t>
            </a:r>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2</a:t>
            </a:fld>
            <a:endParaRPr lang="en-GB"/>
          </a:p>
        </p:txBody>
      </p:sp>
    </p:spTree>
    <p:extLst>
      <p:ext uri="{BB962C8B-B14F-4D97-AF65-F5344CB8AC3E}">
        <p14:creationId xmlns:p14="http://schemas.microsoft.com/office/powerpoint/2010/main" val="56412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layout is chosen to cool all the ASICS</a:t>
            </a:r>
            <a:r>
              <a:rPr lang="en-GB" baseline="0" dirty="0" smtClean="0"/>
              <a:t>.</a:t>
            </a:r>
          </a:p>
          <a:p>
            <a:r>
              <a:rPr lang="en-GB" baseline="0" dirty="0" smtClean="0"/>
              <a:t>CO2 enters from the right, passes though a 40mm restriction, boils at the orifice just before the first ASIC, flows through a 200-300mm channel under all 4 ASICS and the GBT chips and exiting on the left.</a:t>
            </a:r>
          </a:p>
          <a:p>
            <a:r>
              <a:rPr lang="en-GB" baseline="0" dirty="0" smtClean="0"/>
              <a:t>There are 19 channels and every bend has the same radius (0.5 inside radius) so that pressure drop on bending is the same for all channels.</a:t>
            </a:r>
            <a:endParaRPr lang="en-GB" dirty="0"/>
          </a:p>
        </p:txBody>
      </p:sp>
      <p:sp>
        <p:nvSpPr>
          <p:cNvPr id="4" name="Slide Number Placeholder 3"/>
          <p:cNvSpPr>
            <a:spLocks noGrp="1"/>
          </p:cNvSpPr>
          <p:nvPr>
            <p:ph type="sldNum" sz="quarter" idx="10"/>
          </p:nvPr>
        </p:nvSpPr>
        <p:spPr/>
        <p:txBody>
          <a:bodyPr/>
          <a:lstStyle/>
          <a:p>
            <a:fld id="{93DB52E8-6624-497D-B7DA-DE374C9B6678}" type="slidenum">
              <a:rPr lang="en-GB" smtClean="0"/>
              <a:t>3</a:t>
            </a:fld>
            <a:endParaRPr lang="en-GB"/>
          </a:p>
        </p:txBody>
      </p:sp>
    </p:spTree>
    <p:extLst>
      <p:ext uri="{BB962C8B-B14F-4D97-AF65-F5344CB8AC3E}">
        <p14:creationId xmlns:p14="http://schemas.microsoft.com/office/powerpoint/2010/main" val="3341131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can</a:t>
            </a:r>
            <a:r>
              <a:rPr lang="en-GB" baseline="0" dirty="0" smtClean="0"/>
              <a:t> see the slot positions relative to the metallisation here so no solder should cover a slot.</a:t>
            </a:r>
            <a:endParaRPr lang="en-GB" dirty="0"/>
          </a:p>
        </p:txBody>
      </p:sp>
      <p:sp>
        <p:nvSpPr>
          <p:cNvPr id="4" name="Slide Number Placeholder 3"/>
          <p:cNvSpPr>
            <a:spLocks noGrp="1"/>
          </p:cNvSpPr>
          <p:nvPr>
            <p:ph type="sldNum" sz="quarter" idx="10"/>
          </p:nvPr>
        </p:nvSpPr>
        <p:spPr/>
        <p:txBody>
          <a:bodyPr/>
          <a:lstStyle/>
          <a:p>
            <a:fld id="{93DB52E8-6624-497D-B7DA-DE374C9B6678}" type="slidenum">
              <a:rPr lang="en-GB" smtClean="0"/>
              <a:t>4</a:t>
            </a:fld>
            <a:endParaRPr lang="en-GB"/>
          </a:p>
        </p:txBody>
      </p:sp>
    </p:spTree>
    <p:extLst>
      <p:ext uri="{BB962C8B-B14F-4D97-AF65-F5344CB8AC3E}">
        <p14:creationId xmlns:p14="http://schemas.microsoft.com/office/powerpoint/2010/main" val="443818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To prove the concept</a:t>
            </a:r>
            <a:r>
              <a:rPr lang="pl-PL" baseline="0" dirty="0" smtClean="0"/>
              <a:t> a prototype named „Snake I” was made. The microchannel shape, inlet and outlet are simple round holes. Think film heaters are used to generate heat load similar to the ASICs and irradiated sensors</a:t>
            </a:r>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6</a:t>
            </a:fld>
            <a:endParaRPr lang="en-GB"/>
          </a:p>
        </p:txBody>
      </p:sp>
    </p:spTree>
    <p:extLst>
      <p:ext uri="{BB962C8B-B14F-4D97-AF65-F5344CB8AC3E}">
        <p14:creationId xmlns:p14="http://schemas.microsoft.com/office/powerpoint/2010/main" val="739885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To prove the concept</a:t>
            </a:r>
            <a:r>
              <a:rPr lang="pl-PL" baseline="0" dirty="0" smtClean="0"/>
              <a:t> a prototype named „Snake I” was made. The microchannel shape, inlet and outlet are simple round holes. </a:t>
            </a:r>
            <a:r>
              <a:rPr lang="pl-PL" baseline="0" smtClean="0"/>
              <a:t>Think film heaters are used to generate heat load similar to the ASICs and irradiated sensors</a:t>
            </a:r>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7</a:t>
            </a:fld>
            <a:endParaRPr lang="en-GB"/>
          </a:p>
        </p:txBody>
      </p:sp>
    </p:spTree>
    <p:extLst>
      <p:ext uri="{BB962C8B-B14F-4D97-AF65-F5344CB8AC3E}">
        <p14:creationId xmlns:p14="http://schemas.microsoft.com/office/powerpoint/2010/main" val="739885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the channels dimensions were optimized to reduce the fluidic resistance of the system while maintaining he resistance to pressure. The main channels have the same width but increase depth. The restrictions made squared (60x60 µm) to avoid clogging. On this picture, there a comparison between the old and the new dimensions design.</a:t>
            </a:r>
            <a:endParaRPr lang="en-US" dirty="0"/>
          </a:p>
        </p:txBody>
      </p:sp>
      <p:sp>
        <p:nvSpPr>
          <p:cNvPr id="4" name="Slide Number Placeholder 3"/>
          <p:cNvSpPr>
            <a:spLocks noGrp="1"/>
          </p:cNvSpPr>
          <p:nvPr>
            <p:ph type="sldNum" sz="quarter" idx="10"/>
          </p:nvPr>
        </p:nvSpPr>
        <p:spPr/>
        <p:txBody>
          <a:bodyPr/>
          <a:lstStyle/>
          <a:p>
            <a:fld id="{9BBC46E9-B204-DA40-A09C-392B4BA120B9}" type="slidenum">
              <a:rPr lang="en-US" smtClean="0"/>
              <a:t>9</a:t>
            </a:fld>
            <a:endParaRPr lang="en-US"/>
          </a:p>
        </p:txBody>
      </p:sp>
    </p:spTree>
    <p:extLst>
      <p:ext uri="{BB962C8B-B14F-4D97-AF65-F5344CB8AC3E}">
        <p14:creationId xmlns:p14="http://schemas.microsoft.com/office/powerpoint/2010/main" val="2441836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About</a:t>
            </a:r>
            <a:r>
              <a:rPr lang="pl-PL" baseline="0" dirty="0" smtClean="0"/>
              <a:t> 1/5 of the flow goes throught the microchannel.</a:t>
            </a:r>
          </a:p>
          <a:p>
            <a:r>
              <a:rPr lang="pl-PL" baseline="0" dirty="0" smtClean="0"/>
              <a:t>Mass flow meter is a very sensitive corriolis force type.</a:t>
            </a:r>
          </a:p>
          <a:p>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11</a:t>
            </a:fld>
            <a:endParaRPr lang="en-GB"/>
          </a:p>
        </p:txBody>
      </p:sp>
    </p:spTree>
    <p:extLst>
      <p:ext uri="{BB962C8B-B14F-4D97-AF65-F5344CB8AC3E}">
        <p14:creationId xmlns:p14="http://schemas.microsoft.com/office/powerpoint/2010/main" val="2432863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The flow through</a:t>
            </a:r>
            <a:r>
              <a:rPr lang="pl-PL" baseline="0" dirty="0" smtClean="0"/>
              <a:t> Snake I fit s very well the restriction model: flow is porpotional to the square root of the pressure.</a:t>
            </a:r>
            <a:endParaRPr lang="en-GB" dirty="0"/>
          </a:p>
        </p:txBody>
      </p:sp>
      <p:sp>
        <p:nvSpPr>
          <p:cNvPr id="4" name="Slide Number Placeholder 3"/>
          <p:cNvSpPr>
            <a:spLocks noGrp="1"/>
          </p:cNvSpPr>
          <p:nvPr>
            <p:ph type="sldNum" sz="quarter" idx="10"/>
          </p:nvPr>
        </p:nvSpPr>
        <p:spPr/>
        <p:txBody>
          <a:bodyPr/>
          <a:lstStyle/>
          <a:p>
            <a:pPr>
              <a:defRPr/>
            </a:pPr>
            <a:fld id="{B1684DC0-4B86-4EAC-80C0-BDA4C3DEF1EA}" type="slidenum">
              <a:rPr lang="en-GB" smtClean="0"/>
              <a:pPr>
                <a:defRPr/>
              </a:pPr>
              <a:t>12</a:t>
            </a:fld>
            <a:endParaRPr lang="en-GB"/>
          </a:p>
        </p:txBody>
      </p:sp>
    </p:spTree>
    <p:extLst>
      <p:ext uri="{BB962C8B-B14F-4D97-AF65-F5344CB8AC3E}">
        <p14:creationId xmlns:p14="http://schemas.microsoft.com/office/powerpoint/2010/main" val="4244577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36962BA7-EA36-4E09-83A9-0D233A4FD1A1}" type="slidenum">
              <a:rPr lang="en-US" smtClean="0"/>
              <a:pPr>
                <a:defRPr/>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E8185025-D2A5-4CC7-8001-F346D8D3748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8222BB51-C474-4D40-A703-EF9E3964A01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8E5A5363-EEFE-4100-BB73-BFF2A3BDB02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3E427AF8-AC55-4246-983D-1A62379695D4}"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smtClean="0"/>
              <a:t>3/12/2015</a:t>
            </a:r>
            <a:endParaRPr lang="en-US"/>
          </a:p>
        </p:txBody>
      </p:sp>
      <p:sp>
        <p:nvSpPr>
          <p:cNvPr id="6" name="Footer Placeholder 5"/>
          <p:cNvSpPr>
            <a:spLocks noGrp="1"/>
          </p:cNvSpPr>
          <p:nvPr>
            <p:ph type="ftr" sz="quarter" idx="11"/>
          </p:nvPr>
        </p:nvSpPr>
        <p:spPr/>
        <p:txBody>
          <a:bodyPr/>
          <a:lstStyle/>
          <a:p>
            <a:pPr>
              <a:defRPr/>
            </a:pPr>
            <a:r>
              <a:rPr lang="en-US" smtClean="0"/>
              <a:t>Jan Buytaert, Pawel Jalocha</a:t>
            </a:r>
            <a:endParaRPr lang="en-US"/>
          </a:p>
        </p:txBody>
      </p:sp>
      <p:sp>
        <p:nvSpPr>
          <p:cNvPr id="7" name="Slide Number Placeholder 6"/>
          <p:cNvSpPr>
            <a:spLocks noGrp="1"/>
          </p:cNvSpPr>
          <p:nvPr>
            <p:ph type="sldNum" sz="quarter" idx="12"/>
          </p:nvPr>
        </p:nvSpPr>
        <p:spPr/>
        <p:txBody>
          <a:bodyPr/>
          <a:lstStyle/>
          <a:p>
            <a:pPr>
              <a:defRPr/>
            </a:pPr>
            <a:fld id="{46135A56-A1F2-4152-9DB6-0F4FD51D05D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en-US" smtClean="0"/>
              <a:t>3/12/2015</a:t>
            </a:r>
            <a:endParaRPr lang="en-US"/>
          </a:p>
        </p:txBody>
      </p:sp>
      <p:sp>
        <p:nvSpPr>
          <p:cNvPr id="8" name="Footer Placeholder 7"/>
          <p:cNvSpPr>
            <a:spLocks noGrp="1"/>
          </p:cNvSpPr>
          <p:nvPr>
            <p:ph type="ftr" sz="quarter" idx="11"/>
          </p:nvPr>
        </p:nvSpPr>
        <p:spPr/>
        <p:txBody>
          <a:bodyPr/>
          <a:lstStyle/>
          <a:p>
            <a:pPr>
              <a:defRPr/>
            </a:pPr>
            <a:r>
              <a:rPr lang="en-US" smtClean="0"/>
              <a:t>Jan Buytaert, Pawel Jalocha</a:t>
            </a:r>
            <a:endParaRPr lang="en-US"/>
          </a:p>
        </p:txBody>
      </p:sp>
      <p:sp>
        <p:nvSpPr>
          <p:cNvPr id="9" name="Slide Number Placeholder 8"/>
          <p:cNvSpPr>
            <a:spLocks noGrp="1"/>
          </p:cNvSpPr>
          <p:nvPr>
            <p:ph type="sldNum" sz="quarter" idx="12"/>
          </p:nvPr>
        </p:nvSpPr>
        <p:spPr/>
        <p:txBody>
          <a:bodyPr/>
          <a:lstStyle/>
          <a:p>
            <a:pPr>
              <a:defRPr/>
            </a:pPr>
            <a:fld id="{5550054F-2F2C-410F-B636-824552F0A182}"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4" name="Footer Placeholder 3"/>
          <p:cNvSpPr>
            <a:spLocks noGrp="1"/>
          </p:cNvSpPr>
          <p:nvPr>
            <p:ph type="ftr" sz="quarter" idx="11"/>
          </p:nvPr>
        </p:nvSpPr>
        <p:spPr/>
        <p:txBody>
          <a:bodyPr/>
          <a:lstStyle/>
          <a:p>
            <a:pPr>
              <a:defRPr/>
            </a:pPr>
            <a:r>
              <a:rPr lang="en-US" smtClean="0"/>
              <a:t>Jan Buytaert, Pawel Jalocha</a:t>
            </a:r>
            <a:endParaRPr lang="en-US"/>
          </a:p>
        </p:txBody>
      </p:sp>
      <p:sp>
        <p:nvSpPr>
          <p:cNvPr id="5" name="Slide Number Placeholder 4"/>
          <p:cNvSpPr>
            <a:spLocks noGrp="1"/>
          </p:cNvSpPr>
          <p:nvPr>
            <p:ph type="sldNum" sz="quarter" idx="12"/>
          </p:nvPr>
        </p:nvSpPr>
        <p:spPr/>
        <p:txBody>
          <a:bodyPr/>
          <a:lstStyle/>
          <a:p>
            <a:pPr>
              <a:defRPr/>
            </a:pPr>
            <a:fld id="{34AC3E0F-1A08-45BC-A029-5C24D56E342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3/12/2015</a:t>
            </a:r>
            <a:endParaRPr lang="en-US"/>
          </a:p>
        </p:txBody>
      </p:sp>
      <p:sp>
        <p:nvSpPr>
          <p:cNvPr id="3" name="Footer Placeholder 2"/>
          <p:cNvSpPr>
            <a:spLocks noGrp="1"/>
          </p:cNvSpPr>
          <p:nvPr>
            <p:ph type="ftr" sz="quarter" idx="11"/>
          </p:nvPr>
        </p:nvSpPr>
        <p:spPr/>
        <p:txBody>
          <a:bodyPr/>
          <a:lstStyle/>
          <a:p>
            <a:pPr>
              <a:defRPr/>
            </a:pPr>
            <a:r>
              <a:rPr lang="en-US" smtClean="0"/>
              <a:t>Jan Buytaert, Pawel Jalocha</a:t>
            </a:r>
            <a:endParaRPr lang="en-US"/>
          </a:p>
        </p:txBody>
      </p:sp>
      <p:sp>
        <p:nvSpPr>
          <p:cNvPr id="4" name="Slide Number Placeholder 3"/>
          <p:cNvSpPr>
            <a:spLocks noGrp="1"/>
          </p:cNvSpPr>
          <p:nvPr>
            <p:ph type="sldNum" sz="quarter" idx="12"/>
          </p:nvPr>
        </p:nvSpPr>
        <p:spPr/>
        <p:txBody>
          <a:bodyPr/>
          <a:lstStyle/>
          <a:p>
            <a:pPr>
              <a:defRPr/>
            </a:pPr>
            <a:fld id="{03908345-740B-4287-8B25-E46DF992487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t>3/12/2015</a:t>
            </a:r>
            <a:endParaRPr lang="en-US"/>
          </a:p>
        </p:txBody>
      </p:sp>
      <p:sp>
        <p:nvSpPr>
          <p:cNvPr id="6" name="Footer Placeholder 5"/>
          <p:cNvSpPr>
            <a:spLocks noGrp="1"/>
          </p:cNvSpPr>
          <p:nvPr>
            <p:ph type="ftr" sz="quarter" idx="11"/>
          </p:nvPr>
        </p:nvSpPr>
        <p:spPr/>
        <p:txBody>
          <a:bodyPr/>
          <a:lstStyle/>
          <a:p>
            <a:pPr>
              <a:defRPr/>
            </a:pPr>
            <a:r>
              <a:rPr lang="en-US" smtClean="0"/>
              <a:t>Jan Buytaert, Pawel Jalocha</a:t>
            </a:r>
            <a:endParaRPr lang="en-US"/>
          </a:p>
        </p:txBody>
      </p:sp>
      <p:sp>
        <p:nvSpPr>
          <p:cNvPr id="7" name="Slide Number Placeholder 6"/>
          <p:cNvSpPr>
            <a:spLocks noGrp="1"/>
          </p:cNvSpPr>
          <p:nvPr>
            <p:ph type="sldNum" sz="quarter" idx="12"/>
          </p:nvPr>
        </p:nvSpPr>
        <p:spPr/>
        <p:txBody>
          <a:bodyPr/>
          <a:lstStyle/>
          <a:p>
            <a:pPr>
              <a:defRPr/>
            </a:pPr>
            <a:fld id="{B44E33D9-EA29-48B6-82AC-E88DA930E54B}"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t>3/12/2015</a:t>
            </a:r>
            <a:endParaRPr lang="en-US"/>
          </a:p>
        </p:txBody>
      </p:sp>
      <p:sp>
        <p:nvSpPr>
          <p:cNvPr id="6" name="Footer Placeholder 5"/>
          <p:cNvSpPr>
            <a:spLocks noGrp="1"/>
          </p:cNvSpPr>
          <p:nvPr>
            <p:ph type="ftr" sz="quarter" idx="11"/>
          </p:nvPr>
        </p:nvSpPr>
        <p:spPr/>
        <p:txBody>
          <a:bodyPr/>
          <a:lstStyle/>
          <a:p>
            <a:pPr>
              <a:defRPr/>
            </a:pPr>
            <a:r>
              <a:rPr lang="en-US" smtClean="0"/>
              <a:t>Jan Buytaert, Pawel Jalocha</a:t>
            </a:r>
            <a:endParaRPr lang="en-US"/>
          </a:p>
        </p:txBody>
      </p:sp>
      <p:sp>
        <p:nvSpPr>
          <p:cNvPr id="7" name="Slide Number Placeholder 6"/>
          <p:cNvSpPr>
            <a:spLocks noGrp="1"/>
          </p:cNvSpPr>
          <p:nvPr>
            <p:ph type="sldNum" sz="quarter" idx="12"/>
          </p:nvPr>
        </p:nvSpPr>
        <p:spPr/>
        <p:txBody>
          <a:bodyPr/>
          <a:lstStyle/>
          <a:p>
            <a:pPr>
              <a:defRPr/>
            </a:pPr>
            <a:fld id="{E9CA798D-5B8F-49DD-BA70-EC8451530193}"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a:defRPr/>
            </a:pPr>
            <a:r>
              <a:rPr lang="en-US" smtClean="0"/>
              <a:t>3/12/2015</a:t>
            </a:r>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defRPr/>
            </a:pPr>
            <a:r>
              <a:rPr lang="en-US" smtClean="0"/>
              <a:t>Jan Buytaert, Pawel Jalocha</a:t>
            </a:r>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a:defRPr/>
            </a:pPr>
            <a:fld id="{E54D149D-2BB6-42C9-B6DB-3FCFC48FDA65}"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40.png"/><Relationship Id="rId5" Type="http://schemas.openxmlformats.org/officeDocument/2006/relationships/image" Target="../media/image14.pn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3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6.xml"/><Relationship Id="rId4" Type="http://schemas.openxmlformats.org/officeDocument/2006/relationships/image" Target="../media/image53.jpeg"/></Relationships>
</file>

<file path=ppt/slides/_rels/slide35.xml.rels><?xml version="1.0" encoding="UTF-8" standalone="yes"?>
<Relationships xmlns="http://schemas.openxmlformats.org/package/2006/relationships"><Relationship Id="rId8" Type="http://schemas.openxmlformats.org/officeDocument/2006/relationships/image" Target="../media/image60.jpeg"/><Relationship Id="rId13" Type="http://schemas.openxmlformats.org/officeDocument/2006/relationships/image" Target="../media/image65.jpeg"/><Relationship Id="rId3" Type="http://schemas.openxmlformats.org/officeDocument/2006/relationships/image" Target="../media/image55.jpeg"/><Relationship Id="rId7" Type="http://schemas.openxmlformats.org/officeDocument/2006/relationships/image" Target="../media/image59.jpeg"/><Relationship Id="rId12" Type="http://schemas.openxmlformats.org/officeDocument/2006/relationships/image" Target="../media/image64.jpeg"/><Relationship Id="rId2"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58.jpeg"/><Relationship Id="rId11" Type="http://schemas.openxmlformats.org/officeDocument/2006/relationships/image" Target="../media/image63.jpeg"/><Relationship Id="rId5" Type="http://schemas.openxmlformats.org/officeDocument/2006/relationships/image" Target="../media/image57.jpeg"/><Relationship Id="rId10" Type="http://schemas.openxmlformats.org/officeDocument/2006/relationships/image" Target="../media/image62.jpeg"/><Relationship Id="rId4" Type="http://schemas.openxmlformats.org/officeDocument/2006/relationships/image" Target="../media/image56.jpeg"/><Relationship Id="rId9" Type="http://schemas.openxmlformats.org/officeDocument/2006/relationships/image" Target="../media/image61.jpeg"/></Relationships>
</file>

<file path=ppt/slides/_rels/slide36.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2.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200" dirty="0"/>
              <a:t>Review of the suggested evaporator design and results of performance measurements</a:t>
            </a:r>
          </a:p>
        </p:txBody>
      </p:sp>
      <p:sp>
        <p:nvSpPr>
          <p:cNvPr id="3" name="Subtitle 2"/>
          <p:cNvSpPr>
            <a:spLocks noGrp="1"/>
          </p:cNvSpPr>
          <p:nvPr>
            <p:ph type="subTitle" idx="1"/>
          </p:nvPr>
        </p:nvSpPr>
        <p:spPr/>
        <p:txBody>
          <a:bodyPr/>
          <a:lstStyle/>
          <a:p>
            <a:r>
              <a:rPr lang="en-GB" dirty="0" smtClean="0"/>
              <a:t>Jan </a:t>
            </a:r>
            <a:r>
              <a:rPr lang="en-GB" dirty="0" err="1" smtClean="0"/>
              <a:t>Buytaert</a:t>
            </a:r>
            <a:r>
              <a:rPr lang="en-GB" dirty="0" smtClean="0"/>
              <a:t>, CERN</a:t>
            </a:r>
          </a:p>
          <a:p>
            <a:r>
              <a:rPr lang="en-GB" dirty="0" smtClean="0"/>
              <a:t>Pawel Jalocha, University of Oxford</a:t>
            </a:r>
            <a:endParaRPr lang="en-GB" dirty="0"/>
          </a:p>
        </p:txBody>
      </p:sp>
    </p:spTree>
    <p:extLst>
      <p:ext uri="{BB962C8B-B14F-4D97-AF65-F5344CB8AC3E}">
        <p14:creationId xmlns:p14="http://schemas.microsoft.com/office/powerpoint/2010/main" val="139422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Fluidic characterisation</a:t>
            </a:r>
            <a:endParaRPr lang="en-GB" dirty="0"/>
          </a:p>
        </p:txBody>
      </p:sp>
      <p:sp>
        <p:nvSpPr>
          <p:cNvPr id="3" name="Content Placeholder 2"/>
          <p:cNvSpPr>
            <a:spLocks noGrp="1"/>
          </p:cNvSpPr>
          <p:nvPr>
            <p:ph idx="1"/>
          </p:nvPr>
        </p:nvSpPr>
        <p:spPr/>
        <p:txBody>
          <a:bodyPr/>
          <a:lstStyle/>
          <a:p>
            <a:r>
              <a:rPr lang="pl-PL" dirty="0" smtClean="0"/>
              <a:t>Measure the CO</a:t>
            </a:r>
            <a:r>
              <a:rPr lang="pl-PL" baseline="-25000" dirty="0" smtClean="0"/>
              <a:t>2</a:t>
            </a:r>
            <a:r>
              <a:rPr lang="pl-PL" dirty="0" smtClean="0"/>
              <a:t> flow through the microchannel</a:t>
            </a:r>
          </a:p>
          <a:p>
            <a:r>
              <a:rPr lang="pl-PL" dirty="0" smtClean="0"/>
              <a:t>Measure fluidic „resistance” or dependency on the pressure</a:t>
            </a:r>
          </a:p>
          <a:p>
            <a:r>
              <a:rPr lang="pl-PL" dirty="0" smtClean="0"/>
              <a:t>Not a trivial task considering </a:t>
            </a:r>
            <a:r>
              <a:rPr lang="pl-PL" dirty="0" smtClean="0"/>
              <a:t>l</a:t>
            </a:r>
            <a:r>
              <a:rPr lang="en-GB" dirty="0" smtClean="0"/>
              <a:t>ow</a:t>
            </a:r>
            <a:r>
              <a:rPr lang="pl-PL" dirty="0" smtClean="0"/>
              <a:t> </a:t>
            </a:r>
            <a:r>
              <a:rPr lang="pl-PL" dirty="0" smtClean="0"/>
              <a:t>flow levels: 0.05-0.5 g/s</a:t>
            </a:r>
          </a:p>
          <a:p>
            <a:r>
              <a:rPr lang="pl-PL" dirty="0" smtClean="0"/>
              <a:t>Important input for further geometry refinements and to the cooling factory design</a:t>
            </a:r>
          </a:p>
          <a:p>
            <a:r>
              <a:rPr lang="pl-PL" dirty="0" smtClean="0"/>
              <a:t>Needs the </a:t>
            </a:r>
            <a:r>
              <a:rPr lang="pl-PL" dirty="0" smtClean="0"/>
              <a:t>TRACI </a:t>
            </a:r>
            <a:r>
              <a:rPr lang="pl-PL" dirty="0" smtClean="0"/>
              <a:t>with a strong pump (up to 8bar) to achieve full differential pressure range</a:t>
            </a:r>
          </a:p>
          <a:p>
            <a:r>
              <a:rPr lang="pl-PL" dirty="0" smtClean="0"/>
              <a:t> Connection to inlet/outlet is realized with clamps and o-rings.</a:t>
            </a:r>
          </a:p>
          <a:p>
            <a:endParaRPr lang="pl-PL" dirty="0" smtClean="0"/>
          </a:p>
          <a:p>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8E5A5363-EEFE-4100-BB73-BFF2A3BDB029}" type="slidenum">
              <a:rPr lang="en-US" smtClean="0"/>
              <a:pPr>
                <a:defRPr/>
              </a:pPr>
              <a:t>10</a:t>
            </a:fld>
            <a:endParaRPr lang="en-US"/>
          </a:p>
        </p:txBody>
      </p:sp>
    </p:spTree>
    <p:extLst>
      <p:ext uri="{BB962C8B-B14F-4D97-AF65-F5344CB8AC3E}">
        <p14:creationId xmlns:p14="http://schemas.microsoft.com/office/powerpoint/2010/main" val="860491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Fluidic characterisation</a:t>
            </a:r>
            <a:r>
              <a:rPr lang="pl-PL" dirty="0" smtClean="0"/>
              <a:t>:</a:t>
            </a:r>
            <a:r>
              <a:rPr lang="en-GB" dirty="0" smtClean="0"/>
              <a:t> system setup</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11</a:t>
            </a:fld>
            <a:endParaRPr lang="en-US"/>
          </a:p>
        </p:txBody>
      </p:sp>
      <p:grpSp>
        <p:nvGrpSpPr>
          <p:cNvPr id="110" name="Group 109"/>
          <p:cNvGrpSpPr/>
          <p:nvPr/>
        </p:nvGrpSpPr>
        <p:grpSpPr>
          <a:xfrm>
            <a:off x="569348" y="1526581"/>
            <a:ext cx="7880180" cy="3998477"/>
            <a:chOff x="809898" y="1268396"/>
            <a:chExt cx="7880180" cy="3998477"/>
          </a:xfrm>
        </p:grpSpPr>
        <p:grpSp>
          <p:nvGrpSpPr>
            <p:cNvPr id="100" name="Group 99"/>
            <p:cNvGrpSpPr/>
            <p:nvPr/>
          </p:nvGrpSpPr>
          <p:grpSpPr>
            <a:xfrm>
              <a:off x="809898" y="1268396"/>
              <a:ext cx="6696891" cy="3998477"/>
              <a:chOff x="714103" y="964950"/>
              <a:chExt cx="6696891" cy="3998477"/>
            </a:xfrm>
          </p:grpSpPr>
          <p:grpSp>
            <p:nvGrpSpPr>
              <p:cNvPr id="28" name="Group 27"/>
              <p:cNvGrpSpPr/>
              <p:nvPr/>
            </p:nvGrpSpPr>
            <p:grpSpPr>
              <a:xfrm>
                <a:off x="1483354" y="1529172"/>
                <a:ext cx="1069267" cy="795792"/>
                <a:chOff x="3834608" y="3001145"/>
                <a:chExt cx="1069267" cy="795792"/>
              </a:xfrm>
            </p:grpSpPr>
            <p:grpSp>
              <p:nvGrpSpPr>
                <p:cNvPr id="24" name="Group 23"/>
                <p:cNvGrpSpPr/>
                <p:nvPr/>
              </p:nvGrpSpPr>
              <p:grpSpPr>
                <a:xfrm>
                  <a:off x="3981994" y="3509554"/>
                  <a:ext cx="727166" cy="287383"/>
                  <a:chOff x="3981994" y="3509554"/>
                  <a:chExt cx="727166" cy="287383"/>
                </a:xfrm>
              </p:grpSpPr>
              <p:sp>
                <p:nvSpPr>
                  <p:cNvPr id="14" name="Oval 13"/>
                  <p:cNvSpPr/>
                  <p:nvPr/>
                </p:nvSpPr>
                <p:spPr>
                  <a:xfrm>
                    <a:off x="4197531" y="3509554"/>
                    <a:ext cx="296092" cy="2873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c 14"/>
                  <p:cNvSpPr>
                    <a:spLocks noChangeAspect="1"/>
                  </p:cNvSpPr>
                  <p:nvPr/>
                </p:nvSpPr>
                <p:spPr>
                  <a:xfrm>
                    <a:off x="4140924" y="3568131"/>
                    <a:ext cx="161108" cy="170228"/>
                  </a:xfrm>
                  <a:prstGeom prst="arc">
                    <a:avLst>
                      <a:gd name="adj1" fmla="val 16067830"/>
                      <a:gd name="adj2" fmla="val 5459268"/>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8" name="Arc 17"/>
                  <p:cNvSpPr>
                    <a:spLocks noChangeAspect="1"/>
                  </p:cNvSpPr>
                  <p:nvPr/>
                </p:nvSpPr>
                <p:spPr>
                  <a:xfrm rot="10800000">
                    <a:off x="4393469" y="3561805"/>
                    <a:ext cx="161108" cy="170228"/>
                  </a:xfrm>
                  <a:prstGeom prst="arc">
                    <a:avLst>
                      <a:gd name="adj1" fmla="val 16067830"/>
                      <a:gd name="adj2" fmla="val 5459268"/>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2" name="Straight Connector 21"/>
                  <p:cNvCxnSpPr/>
                  <p:nvPr/>
                </p:nvCxnSpPr>
                <p:spPr>
                  <a:xfrm>
                    <a:off x="3981994" y="3646919"/>
                    <a:ext cx="215537"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493623" y="3633856"/>
                    <a:ext cx="215537"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sp>
              <p:nvSpPr>
                <p:cNvPr id="25" name="TextBox 24"/>
                <p:cNvSpPr txBox="1"/>
                <p:nvPr/>
              </p:nvSpPr>
              <p:spPr>
                <a:xfrm>
                  <a:off x="3834608" y="3001145"/>
                  <a:ext cx="1069267" cy="523220"/>
                </a:xfrm>
                <a:prstGeom prst="rect">
                  <a:avLst/>
                </a:prstGeom>
                <a:noFill/>
              </p:spPr>
              <p:txBody>
                <a:bodyPr wrap="none" rtlCol="0">
                  <a:spAutoFit/>
                </a:bodyPr>
                <a:lstStyle/>
                <a:p>
                  <a:r>
                    <a:rPr lang="en-GB" sz="1400" dirty="0" smtClean="0"/>
                    <a:t>Mass Flow</a:t>
                  </a:r>
                </a:p>
                <a:p>
                  <a:r>
                    <a:rPr lang="en-GB" sz="1400" dirty="0" smtClean="0"/>
                    <a:t> meter.</a:t>
                  </a:r>
                  <a:endParaRPr lang="en-GB" sz="1400" dirty="0"/>
                </a:p>
              </p:txBody>
            </p:sp>
          </p:grpSp>
          <p:grpSp>
            <p:nvGrpSpPr>
              <p:cNvPr id="27" name="Group 26"/>
              <p:cNvGrpSpPr/>
              <p:nvPr/>
            </p:nvGrpSpPr>
            <p:grpSpPr>
              <a:xfrm>
                <a:off x="4682499" y="3768533"/>
                <a:ext cx="1239442" cy="549530"/>
                <a:chOff x="5260791" y="2097875"/>
                <a:chExt cx="1239442" cy="549530"/>
              </a:xfrm>
            </p:grpSpPr>
            <p:grpSp>
              <p:nvGrpSpPr>
                <p:cNvPr id="13" name="Group 12"/>
                <p:cNvGrpSpPr/>
                <p:nvPr/>
              </p:nvGrpSpPr>
              <p:grpSpPr>
                <a:xfrm>
                  <a:off x="5547359" y="2412274"/>
                  <a:ext cx="679270" cy="235131"/>
                  <a:chOff x="4389119" y="2838994"/>
                  <a:chExt cx="679270" cy="235131"/>
                </a:xfrm>
              </p:grpSpPr>
              <p:sp>
                <p:nvSpPr>
                  <p:cNvPr id="7" name="Isosceles Triangle 6"/>
                  <p:cNvSpPr/>
                  <p:nvPr/>
                </p:nvSpPr>
                <p:spPr>
                  <a:xfrm rot="-5400000">
                    <a:off x="4702629" y="2865120"/>
                    <a:ext cx="235131" cy="18288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Isosceles Triangle 7"/>
                  <p:cNvSpPr/>
                  <p:nvPr/>
                </p:nvSpPr>
                <p:spPr>
                  <a:xfrm rot="5400000">
                    <a:off x="4519748" y="2865120"/>
                    <a:ext cx="235131" cy="18288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flipH="1">
                    <a:off x="4389119" y="2952206"/>
                    <a:ext cx="156754"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4911635" y="2952206"/>
                    <a:ext cx="156754"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5260791" y="2097875"/>
                  <a:ext cx="1239442" cy="307777"/>
                </a:xfrm>
                <a:prstGeom prst="rect">
                  <a:avLst/>
                </a:prstGeom>
                <a:noFill/>
              </p:spPr>
              <p:txBody>
                <a:bodyPr wrap="none" rtlCol="0">
                  <a:spAutoFit/>
                </a:bodyPr>
                <a:lstStyle/>
                <a:p>
                  <a:r>
                    <a:rPr lang="en-GB" sz="1400" dirty="0" smtClean="0"/>
                    <a:t>Manual valve</a:t>
                  </a:r>
                  <a:endParaRPr lang="en-GB" sz="1400" dirty="0"/>
                </a:p>
              </p:txBody>
            </p:sp>
          </p:grpSp>
          <p:grpSp>
            <p:nvGrpSpPr>
              <p:cNvPr id="40" name="Group 39"/>
              <p:cNvGrpSpPr/>
              <p:nvPr/>
            </p:nvGrpSpPr>
            <p:grpSpPr>
              <a:xfrm>
                <a:off x="4204914" y="2771118"/>
                <a:ext cx="1305154" cy="825396"/>
                <a:chOff x="6194922" y="4336869"/>
                <a:chExt cx="1305154" cy="825396"/>
              </a:xfrm>
            </p:grpSpPr>
            <p:sp>
              <p:nvSpPr>
                <p:cNvPr id="17" name="Arc 16"/>
                <p:cNvSpPr/>
                <p:nvPr/>
              </p:nvSpPr>
              <p:spPr>
                <a:xfrm rot="-5400000">
                  <a:off x="6064045" y="4583458"/>
                  <a:ext cx="515627" cy="253873"/>
                </a:xfrm>
                <a:prstGeom prst="arc">
                  <a:avLst>
                    <a:gd name="adj1" fmla="val 273453"/>
                    <a:gd name="adj2" fmla="val 10470031"/>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4" name="Arc 33"/>
                <p:cNvSpPr/>
                <p:nvPr/>
              </p:nvSpPr>
              <p:spPr>
                <a:xfrm rot="5400000">
                  <a:off x="6416396" y="4583458"/>
                  <a:ext cx="515627" cy="253873"/>
                </a:xfrm>
                <a:prstGeom prst="arc">
                  <a:avLst>
                    <a:gd name="adj1" fmla="val 273453"/>
                    <a:gd name="adj2" fmla="val 10470031"/>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5" name="Straight Connector 34"/>
                <p:cNvCxnSpPr/>
                <p:nvPr/>
              </p:nvCxnSpPr>
              <p:spPr>
                <a:xfrm flipH="1" flipV="1">
                  <a:off x="6497158" y="4336869"/>
                  <a:ext cx="3075" cy="696685"/>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6674209" y="4423601"/>
                  <a:ext cx="825867" cy="738664"/>
                </a:xfrm>
                <a:prstGeom prst="rect">
                  <a:avLst/>
                </a:prstGeom>
                <a:noFill/>
              </p:spPr>
              <p:txBody>
                <a:bodyPr wrap="none" rtlCol="0">
                  <a:spAutoFit/>
                </a:bodyPr>
                <a:lstStyle/>
                <a:p>
                  <a:r>
                    <a:rPr lang="en-GB" sz="1400" dirty="0" smtClean="0"/>
                    <a:t>Needle</a:t>
                  </a:r>
                </a:p>
                <a:p>
                  <a:r>
                    <a:rPr lang="en-GB" sz="1400" dirty="0" smtClean="0"/>
                    <a:t>Valve.</a:t>
                  </a:r>
                </a:p>
                <a:p>
                  <a:r>
                    <a:rPr lang="en-GB" sz="1400" dirty="0" smtClean="0"/>
                    <a:t>‘bypass’</a:t>
                  </a:r>
                  <a:endParaRPr lang="en-GB" sz="1400" dirty="0"/>
                </a:p>
              </p:txBody>
            </p:sp>
          </p:grpSp>
          <p:grpSp>
            <p:nvGrpSpPr>
              <p:cNvPr id="50" name="Group 49"/>
              <p:cNvGrpSpPr/>
              <p:nvPr/>
            </p:nvGrpSpPr>
            <p:grpSpPr>
              <a:xfrm>
                <a:off x="849633" y="2739961"/>
                <a:ext cx="950864" cy="809301"/>
                <a:chOff x="2023113" y="2647406"/>
                <a:chExt cx="950864" cy="809301"/>
              </a:xfrm>
            </p:grpSpPr>
            <p:grpSp>
              <p:nvGrpSpPr>
                <p:cNvPr id="46" name="Group 45"/>
                <p:cNvGrpSpPr>
                  <a:grpSpLocks noChangeAspect="1"/>
                </p:cNvGrpSpPr>
                <p:nvPr/>
              </p:nvGrpSpPr>
              <p:grpSpPr>
                <a:xfrm>
                  <a:off x="2281646" y="2838101"/>
                  <a:ext cx="692331" cy="336955"/>
                  <a:chOff x="2281646" y="2725783"/>
                  <a:chExt cx="923108" cy="449273"/>
                </a:xfrm>
              </p:grpSpPr>
              <p:sp>
                <p:nvSpPr>
                  <p:cNvPr id="41" name="Oval 40"/>
                  <p:cNvSpPr/>
                  <p:nvPr/>
                </p:nvSpPr>
                <p:spPr>
                  <a:xfrm>
                    <a:off x="2743200" y="2725783"/>
                    <a:ext cx="461554" cy="4492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p:cNvCxnSpPr/>
                  <p:nvPr/>
                </p:nvCxnSpPr>
                <p:spPr>
                  <a:xfrm>
                    <a:off x="2358204" y="2961622"/>
                    <a:ext cx="384996" cy="193"/>
                  </a:xfrm>
                  <a:prstGeom prst="line">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cxnSp>
              <p:sp>
                <p:nvSpPr>
                  <p:cNvPr id="44" name="Arc 43"/>
                  <p:cNvSpPr>
                    <a:spLocks noChangeAspect="1"/>
                  </p:cNvSpPr>
                  <p:nvPr/>
                </p:nvSpPr>
                <p:spPr>
                  <a:xfrm rot="10800000">
                    <a:off x="2281646" y="2747055"/>
                    <a:ext cx="384996" cy="376108"/>
                  </a:xfrm>
                  <a:prstGeom prst="arc">
                    <a:avLst>
                      <a:gd name="adj1" fmla="val 5375740"/>
                      <a:gd name="adj2" fmla="val 16482107"/>
                    </a:avLst>
                  </a:prstGeom>
                  <a:ln>
                    <a:solidFill>
                      <a:schemeClr val="accent5">
                        <a:lumMod val="50000"/>
                      </a:schemeClr>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45" name="TextBox 44"/>
                <p:cNvSpPr txBox="1"/>
                <p:nvPr/>
              </p:nvSpPr>
              <p:spPr>
                <a:xfrm>
                  <a:off x="2023113" y="3148930"/>
                  <a:ext cx="631904" cy="307777"/>
                </a:xfrm>
                <a:prstGeom prst="rect">
                  <a:avLst/>
                </a:prstGeom>
                <a:noFill/>
              </p:spPr>
              <p:txBody>
                <a:bodyPr wrap="none" rtlCol="0">
                  <a:spAutoFit/>
                </a:bodyPr>
                <a:lstStyle/>
                <a:p>
                  <a:r>
                    <a:rPr lang="en-GB" sz="1400" dirty="0" smtClean="0"/>
                    <a:t>pump</a:t>
                  </a:r>
                  <a:endParaRPr lang="en-GB" sz="1400" dirty="0"/>
                </a:p>
              </p:txBody>
            </p:sp>
            <p:cxnSp>
              <p:nvCxnSpPr>
                <p:cNvPr id="47" name="Straight Connector 46"/>
                <p:cNvCxnSpPr/>
                <p:nvPr/>
              </p:nvCxnSpPr>
              <p:spPr>
                <a:xfrm flipV="1">
                  <a:off x="2800895" y="2647406"/>
                  <a:ext cx="0" cy="196527"/>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2801984" y="3175056"/>
                  <a:ext cx="0" cy="196527"/>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010975" y="2804385"/>
                <a:ext cx="1191085" cy="680516"/>
                <a:chOff x="6618176" y="2924833"/>
                <a:chExt cx="1191085" cy="680516"/>
              </a:xfrm>
            </p:grpSpPr>
            <p:sp>
              <p:nvSpPr>
                <p:cNvPr id="51" name="Rectangle 50"/>
                <p:cNvSpPr/>
                <p:nvPr/>
              </p:nvSpPr>
              <p:spPr>
                <a:xfrm>
                  <a:off x="6618176" y="2924833"/>
                  <a:ext cx="313847" cy="680516"/>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endParaRPr lang="en-GB" dirty="0"/>
                </a:p>
              </p:txBody>
            </p:sp>
            <p:sp>
              <p:nvSpPr>
                <p:cNvPr id="52" name="TextBox 51"/>
                <p:cNvSpPr txBox="1"/>
                <p:nvPr/>
              </p:nvSpPr>
              <p:spPr>
                <a:xfrm>
                  <a:off x="6908052" y="3003481"/>
                  <a:ext cx="901209" cy="523220"/>
                </a:xfrm>
                <a:prstGeom prst="rect">
                  <a:avLst/>
                </a:prstGeom>
                <a:noFill/>
              </p:spPr>
              <p:txBody>
                <a:bodyPr wrap="none" rtlCol="0">
                  <a:spAutoFit/>
                </a:bodyPr>
                <a:lstStyle/>
                <a:p>
                  <a:r>
                    <a:rPr lang="en-GB" sz="1400" dirty="0" smtClean="0"/>
                    <a:t>Micro</a:t>
                  </a:r>
                </a:p>
                <a:p>
                  <a:r>
                    <a:rPr lang="en-GB" sz="1400" dirty="0" smtClean="0"/>
                    <a:t>channels</a:t>
                  </a:r>
                  <a:endParaRPr lang="en-GB" sz="1400" dirty="0"/>
                </a:p>
              </p:txBody>
            </p:sp>
          </p:grpSp>
          <p:grpSp>
            <p:nvGrpSpPr>
              <p:cNvPr id="61" name="Group 60"/>
              <p:cNvGrpSpPr/>
              <p:nvPr/>
            </p:nvGrpSpPr>
            <p:grpSpPr>
              <a:xfrm>
                <a:off x="4365058" y="1528013"/>
                <a:ext cx="1294670" cy="627002"/>
                <a:chOff x="2655017" y="4227537"/>
                <a:chExt cx="1294670" cy="627002"/>
              </a:xfrm>
            </p:grpSpPr>
            <p:sp>
              <p:nvSpPr>
                <p:cNvPr id="53" name="Oval 52"/>
                <p:cNvSpPr/>
                <p:nvPr/>
              </p:nvSpPr>
              <p:spPr>
                <a:xfrm>
                  <a:off x="2655017" y="4328160"/>
                  <a:ext cx="293649" cy="296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Arrow Connector 54"/>
                <p:cNvCxnSpPr/>
                <p:nvPr/>
              </p:nvCxnSpPr>
              <p:spPr>
                <a:xfrm flipH="1">
                  <a:off x="2735037" y="4404114"/>
                  <a:ext cx="131716" cy="144181"/>
                </a:xfrm>
                <a:prstGeom prst="straightConnector1">
                  <a:avLst/>
                </a:prstGeom>
                <a:ln>
                  <a:solidFill>
                    <a:schemeClr val="accent5">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2800895" y="4624251"/>
                  <a:ext cx="0" cy="230288"/>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2958710" y="4227537"/>
                  <a:ext cx="990977" cy="523220"/>
                </a:xfrm>
                <a:prstGeom prst="rect">
                  <a:avLst/>
                </a:prstGeom>
                <a:noFill/>
              </p:spPr>
              <p:txBody>
                <a:bodyPr wrap="none" rtlCol="0">
                  <a:spAutoFit/>
                </a:bodyPr>
                <a:lstStyle/>
                <a:p>
                  <a:r>
                    <a:rPr lang="en-GB" sz="1400" dirty="0" smtClean="0"/>
                    <a:t>Pressure</a:t>
                  </a:r>
                </a:p>
                <a:p>
                  <a:r>
                    <a:rPr lang="en-GB" sz="1400" dirty="0" smtClean="0"/>
                    <a:t>Gauge P1</a:t>
                  </a:r>
                  <a:endParaRPr lang="en-GB" sz="1400" dirty="0"/>
                </a:p>
              </p:txBody>
            </p:sp>
          </p:grpSp>
          <p:grpSp>
            <p:nvGrpSpPr>
              <p:cNvPr id="62" name="Group 61"/>
              <p:cNvGrpSpPr/>
              <p:nvPr/>
            </p:nvGrpSpPr>
            <p:grpSpPr>
              <a:xfrm>
                <a:off x="4370538" y="4199880"/>
                <a:ext cx="1279146" cy="724606"/>
                <a:chOff x="2655017" y="4094375"/>
                <a:chExt cx="1279146" cy="724606"/>
              </a:xfrm>
            </p:grpSpPr>
            <p:sp>
              <p:nvSpPr>
                <p:cNvPr id="63" name="Oval 62"/>
                <p:cNvSpPr/>
                <p:nvPr/>
              </p:nvSpPr>
              <p:spPr>
                <a:xfrm>
                  <a:off x="2655017" y="4328160"/>
                  <a:ext cx="293649" cy="296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4" name="Straight Arrow Connector 63"/>
                <p:cNvCxnSpPr/>
                <p:nvPr/>
              </p:nvCxnSpPr>
              <p:spPr>
                <a:xfrm flipH="1">
                  <a:off x="2735037" y="4404114"/>
                  <a:ext cx="131716" cy="144181"/>
                </a:xfrm>
                <a:prstGeom prst="straightConnector1">
                  <a:avLst/>
                </a:prstGeom>
                <a:ln>
                  <a:solidFill>
                    <a:schemeClr val="accent5">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792122" y="4094375"/>
                  <a:ext cx="0" cy="230288"/>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2943186" y="4295761"/>
                  <a:ext cx="990977" cy="523220"/>
                </a:xfrm>
                <a:prstGeom prst="rect">
                  <a:avLst/>
                </a:prstGeom>
                <a:noFill/>
              </p:spPr>
              <p:txBody>
                <a:bodyPr wrap="none" rtlCol="0">
                  <a:spAutoFit/>
                </a:bodyPr>
                <a:lstStyle/>
                <a:p>
                  <a:r>
                    <a:rPr lang="en-GB" sz="1400" dirty="0" smtClean="0"/>
                    <a:t>Pressure</a:t>
                  </a:r>
                </a:p>
                <a:p>
                  <a:r>
                    <a:rPr lang="en-GB" sz="1400" dirty="0" smtClean="0"/>
                    <a:t>Gauge P2</a:t>
                  </a:r>
                  <a:endParaRPr lang="en-GB" sz="1400" dirty="0"/>
                </a:p>
              </p:txBody>
            </p:sp>
          </p:grpSp>
          <p:cxnSp>
            <p:nvCxnSpPr>
              <p:cNvPr id="71" name="Straight Connector 70"/>
              <p:cNvCxnSpPr/>
              <p:nvPr/>
            </p:nvCxnSpPr>
            <p:spPr>
              <a:xfrm>
                <a:off x="2357906" y="2162457"/>
                <a:ext cx="209217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4444665" y="2163280"/>
                <a:ext cx="1723233"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5618495" y="4196144"/>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1627415" y="4196144"/>
                <a:ext cx="3351522"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rot="5400000">
                <a:off x="5866274" y="2467673"/>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53" idx="4"/>
              </p:cNvCxnSpPr>
              <p:nvPr/>
            </p:nvCxnSpPr>
            <p:spPr>
              <a:xfrm>
                <a:off x="4511883" y="1924727"/>
                <a:ext cx="0" cy="2323852"/>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rot="5400000">
                <a:off x="5917712" y="3869252"/>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H="1">
                <a:off x="1624204" y="3441567"/>
                <a:ext cx="1887" cy="758315"/>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rot="5400000">
                <a:off x="1320759" y="2467673"/>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96" name="Rectangle 95"/>
              <p:cNvSpPr/>
              <p:nvPr/>
            </p:nvSpPr>
            <p:spPr>
              <a:xfrm>
                <a:off x="714103" y="1417639"/>
                <a:ext cx="2002971" cy="3545788"/>
              </a:xfrm>
              <a:prstGeom prst="rect">
                <a:avLst/>
              </a:prstGeom>
              <a:noFill/>
              <a:ln>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p:cNvSpPr/>
              <p:nvPr/>
            </p:nvSpPr>
            <p:spPr>
              <a:xfrm>
                <a:off x="3624458" y="1417638"/>
                <a:ext cx="3786536" cy="3545789"/>
              </a:xfrm>
              <a:prstGeom prst="rect">
                <a:avLst/>
              </a:prstGeom>
              <a:noFill/>
              <a:ln>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TextBox 97"/>
              <p:cNvSpPr txBox="1"/>
              <p:nvPr/>
            </p:nvSpPr>
            <p:spPr>
              <a:xfrm>
                <a:off x="4725843" y="964950"/>
                <a:ext cx="1514069" cy="369332"/>
              </a:xfrm>
              <a:prstGeom prst="rect">
                <a:avLst/>
              </a:prstGeom>
              <a:noFill/>
            </p:spPr>
            <p:txBody>
              <a:bodyPr wrap="none" rtlCol="0">
                <a:spAutoFit/>
              </a:bodyPr>
              <a:lstStyle/>
              <a:p>
                <a:r>
                  <a:rPr lang="en-GB" dirty="0" smtClean="0"/>
                  <a:t>Vacuum tank</a:t>
                </a:r>
                <a:endParaRPr lang="en-GB" dirty="0"/>
              </a:p>
            </p:txBody>
          </p:sp>
          <p:sp>
            <p:nvSpPr>
              <p:cNvPr id="99" name="TextBox 98"/>
              <p:cNvSpPr txBox="1"/>
              <p:nvPr/>
            </p:nvSpPr>
            <p:spPr>
              <a:xfrm>
                <a:off x="958553" y="988390"/>
                <a:ext cx="1005403" cy="369332"/>
              </a:xfrm>
              <a:prstGeom prst="rect">
                <a:avLst/>
              </a:prstGeom>
              <a:noFill/>
            </p:spPr>
            <p:txBody>
              <a:bodyPr wrap="none" rtlCol="0">
                <a:spAutoFit/>
              </a:bodyPr>
              <a:lstStyle/>
              <a:p>
                <a:r>
                  <a:rPr lang="en-GB" dirty="0" smtClean="0"/>
                  <a:t>TRACI2</a:t>
                </a:r>
                <a:endParaRPr lang="en-GB" dirty="0"/>
              </a:p>
            </p:txBody>
          </p:sp>
        </p:grpSp>
        <p:sp>
          <p:nvSpPr>
            <p:cNvPr id="101" name="TextBox 100"/>
            <p:cNvSpPr txBox="1"/>
            <p:nvPr/>
          </p:nvSpPr>
          <p:spPr>
            <a:xfrm>
              <a:off x="6622717" y="3828479"/>
              <a:ext cx="2067361" cy="369332"/>
            </a:xfrm>
            <a:prstGeom prst="rect">
              <a:avLst/>
            </a:prstGeom>
            <a:solidFill>
              <a:schemeClr val="bg1">
                <a:lumMod val="85000"/>
              </a:schemeClr>
            </a:solidFill>
            <a:ln w="19050">
              <a:solidFill>
                <a:schemeClr val="accent1">
                  <a:shade val="50000"/>
                </a:schemeClr>
              </a:solidFill>
            </a:ln>
          </p:spPr>
          <p:txBody>
            <a:bodyPr wrap="none" rtlCol="0">
              <a:spAutoFit/>
            </a:bodyPr>
            <a:lstStyle/>
            <a:p>
              <a:r>
                <a:rPr lang="en-GB" dirty="0" smtClean="0"/>
                <a:t>F</a:t>
              </a:r>
              <a:r>
                <a:rPr lang="en-GB" baseline="-25000" dirty="0" smtClean="0"/>
                <a:t>m2</a:t>
              </a:r>
              <a:r>
                <a:rPr lang="en-GB" dirty="0" smtClean="0"/>
                <a:t>=f(</a:t>
              </a:r>
              <a:r>
                <a:rPr lang="en-GB" dirty="0" err="1" smtClean="0"/>
                <a:t>dP,T,Heat</a:t>
              </a:r>
              <a:r>
                <a:rPr lang="en-GB" dirty="0" smtClean="0"/>
                <a:t>) ?</a:t>
              </a:r>
              <a:endParaRPr lang="en-GB" dirty="0"/>
            </a:p>
          </p:txBody>
        </p:sp>
        <p:sp>
          <p:nvSpPr>
            <p:cNvPr id="102" name="TextBox 101"/>
            <p:cNvSpPr txBox="1"/>
            <p:nvPr/>
          </p:nvSpPr>
          <p:spPr>
            <a:xfrm>
              <a:off x="6097338" y="4791587"/>
              <a:ext cx="1242648" cy="369332"/>
            </a:xfrm>
            <a:prstGeom prst="rect">
              <a:avLst/>
            </a:prstGeom>
            <a:noFill/>
          </p:spPr>
          <p:txBody>
            <a:bodyPr wrap="none" rtlCol="0">
              <a:spAutoFit/>
            </a:bodyPr>
            <a:lstStyle/>
            <a:p>
              <a:r>
                <a:rPr lang="en-GB" dirty="0" err="1" smtClean="0"/>
                <a:t>dP</a:t>
              </a:r>
              <a:r>
                <a:rPr lang="en-GB" dirty="0" smtClean="0"/>
                <a:t>=P1-P2</a:t>
              </a:r>
              <a:endParaRPr lang="en-GB" dirty="0"/>
            </a:p>
          </p:txBody>
        </p:sp>
        <p:cxnSp>
          <p:nvCxnSpPr>
            <p:cNvPr id="104" name="Straight Arrow Connector 103"/>
            <p:cNvCxnSpPr/>
            <p:nvPr/>
          </p:nvCxnSpPr>
          <p:spPr>
            <a:xfrm>
              <a:off x="3054530" y="2393278"/>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2984207" y="2017944"/>
              <a:ext cx="453970" cy="369332"/>
            </a:xfrm>
            <a:prstGeom prst="rect">
              <a:avLst/>
            </a:prstGeom>
            <a:noFill/>
          </p:spPr>
          <p:txBody>
            <a:bodyPr wrap="none" rtlCol="0">
              <a:spAutoFit/>
            </a:bodyPr>
            <a:lstStyle/>
            <a:p>
              <a:r>
                <a:rPr lang="en-GB" dirty="0" err="1"/>
                <a:t>F</a:t>
              </a:r>
              <a:r>
                <a:rPr lang="en-GB" baseline="-25000" dirty="0" err="1"/>
                <a:t>m</a:t>
              </a:r>
              <a:endParaRPr lang="en-GB" dirty="0"/>
            </a:p>
          </p:txBody>
        </p:sp>
        <p:cxnSp>
          <p:nvCxnSpPr>
            <p:cNvPr id="106" name="Straight Arrow Connector 105"/>
            <p:cNvCxnSpPr/>
            <p:nvPr/>
          </p:nvCxnSpPr>
          <p:spPr>
            <a:xfrm>
              <a:off x="5221063" y="2563507"/>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rot="5400000">
              <a:off x="4497039" y="2816203"/>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4687129" y="2619146"/>
              <a:ext cx="538930" cy="369332"/>
            </a:xfrm>
            <a:prstGeom prst="rect">
              <a:avLst/>
            </a:prstGeom>
            <a:noFill/>
          </p:spPr>
          <p:txBody>
            <a:bodyPr wrap="none" rtlCol="0">
              <a:spAutoFit/>
            </a:bodyPr>
            <a:lstStyle/>
            <a:p>
              <a:r>
                <a:rPr lang="en-GB" dirty="0" smtClean="0"/>
                <a:t>F</a:t>
              </a:r>
              <a:r>
                <a:rPr lang="en-GB" baseline="-25000" dirty="0" smtClean="0"/>
                <a:t>m1</a:t>
              </a:r>
              <a:endParaRPr lang="en-GB" dirty="0"/>
            </a:p>
          </p:txBody>
        </p:sp>
        <p:sp>
          <p:nvSpPr>
            <p:cNvPr id="109" name="TextBox 108"/>
            <p:cNvSpPr txBox="1"/>
            <p:nvPr/>
          </p:nvSpPr>
          <p:spPr>
            <a:xfrm>
              <a:off x="5152273" y="2547381"/>
              <a:ext cx="538930" cy="369332"/>
            </a:xfrm>
            <a:prstGeom prst="rect">
              <a:avLst/>
            </a:prstGeom>
            <a:noFill/>
          </p:spPr>
          <p:txBody>
            <a:bodyPr wrap="none" rtlCol="0">
              <a:spAutoFit/>
            </a:bodyPr>
            <a:lstStyle/>
            <a:p>
              <a:r>
                <a:rPr lang="en-GB" dirty="0" smtClean="0"/>
                <a:t>F</a:t>
              </a:r>
              <a:r>
                <a:rPr lang="en-GB" baseline="-25000" dirty="0" smtClean="0"/>
                <a:t>m2</a:t>
              </a:r>
              <a:endParaRPr lang="en-GB" dirty="0"/>
            </a:p>
          </p:txBody>
        </p:sp>
      </p:grpSp>
      <p:sp>
        <p:nvSpPr>
          <p:cNvPr id="111" name="Rectangle 110"/>
          <p:cNvSpPr/>
          <p:nvPr/>
        </p:nvSpPr>
        <p:spPr>
          <a:xfrm>
            <a:off x="6548613" y="2041986"/>
            <a:ext cx="671979" cy="369332"/>
          </a:xfrm>
          <a:prstGeom prst="rect">
            <a:avLst/>
          </a:prstGeom>
        </p:spPr>
        <p:txBody>
          <a:bodyPr wrap="none">
            <a:spAutoFit/>
          </a:bodyPr>
          <a:lstStyle/>
          <a:p>
            <a:r>
              <a:rPr lang="en-GB" dirty="0"/>
              <a:t>Heat</a:t>
            </a:r>
          </a:p>
        </p:txBody>
      </p:sp>
      <p:sp>
        <p:nvSpPr>
          <p:cNvPr id="112" name="Lightning Bolt 111"/>
          <p:cNvSpPr/>
          <p:nvPr/>
        </p:nvSpPr>
        <p:spPr>
          <a:xfrm flipH="1">
            <a:off x="6299433" y="2342245"/>
            <a:ext cx="378910" cy="38485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843473" y="5661248"/>
            <a:ext cx="5077388" cy="1077218"/>
          </a:xfrm>
          <a:prstGeom prst="rect">
            <a:avLst/>
          </a:prstGeom>
          <a:noFill/>
        </p:spPr>
        <p:txBody>
          <a:bodyPr wrap="square" rtlCol="0">
            <a:spAutoFit/>
          </a:bodyPr>
          <a:lstStyle/>
          <a:p>
            <a:pPr marL="285750" indent="-285750">
              <a:buFont typeface="Arial" panose="020B0604020202020204" pitchFamily="34" charset="0"/>
              <a:buChar char="•"/>
            </a:pPr>
            <a:r>
              <a:rPr lang="pl-PL" sz="1600" dirty="0"/>
              <a:t>B</a:t>
            </a:r>
            <a:r>
              <a:rPr lang="pl-PL" sz="1600" dirty="0" smtClean="0"/>
              <a:t>ypass valve is required as otherwise the CO</a:t>
            </a:r>
            <a:r>
              <a:rPr lang="pl-PL" sz="1600" baseline="-25000" dirty="0" smtClean="0"/>
              <a:t>2</a:t>
            </a:r>
            <a:r>
              <a:rPr lang="pl-PL" sz="1600" dirty="0" smtClean="0"/>
              <a:t> flow would be too low to absorb all the environment heat and for the TRACI to stabilize.</a:t>
            </a:r>
          </a:p>
          <a:p>
            <a:pPr marL="285750" indent="-285750">
              <a:buFont typeface="Arial" panose="020B0604020202020204" pitchFamily="34" charset="0"/>
              <a:buChar char="•"/>
            </a:pPr>
            <a:r>
              <a:rPr lang="pl-PL" sz="1600" dirty="0" smtClean="0"/>
              <a:t>About 80% flow is through the bypass</a:t>
            </a:r>
            <a:endParaRPr lang="en-GB" sz="1600" dirty="0"/>
          </a:p>
        </p:txBody>
      </p:sp>
      <p:sp>
        <p:nvSpPr>
          <p:cNvPr id="73" name="Rectangle 72"/>
          <p:cNvSpPr/>
          <p:nvPr/>
        </p:nvSpPr>
        <p:spPr>
          <a:xfrm>
            <a:off x="6530829" y="2797067"/>
            <a:ext cx="1770036" cy="369332"/>
          </a:xfrm>
          <a:prstGeom prst="rect">
            <a:avLst/>
          </a:prstGeom>
          <a:solidFill>
            <a:schemeClr val="bg1">
              <a:lumMod val="75000"/>
            </a:schemeClr>
          </a:solidFill>
          <a:ln>
            <a:solidFill>
              <a:srgbClr val="FF0000"/>
            </a:solidFill>
          </a:ln>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GB" dirty="0" smtClean="0"/>
              <a:t>F</a:t>
            </a:r>
            <a:r>
              <a:rPr lang="en-GB" baseline="-25000" dirty="0" smtClean="0"/>
              <a:t>m1 </a:t>
            </a:r>
            <a:r>
              <a:rPr lang="en-GB" dirty="0" smtClean="0"/>
              <a:t>= ~5 x F</a:t>
            </a:r>
            <a:r>
              <a:rPr lang="en-GB" baseline="-25000" dirty="0" smtClean="0"/>
              <a:t>m2</a:t>
            </a:r>
            <a:r>
              <a:rPr lang="en-GB" dirty="0" smtClean="0"/>
              <a:t>  </a:t>
            </a:r>
            <a:endParaRPr lang="en-GB" dirty="0"/>
          </a:p>
        </p:txBody>
      </p:sp>
      <p:sp>
        <p:nvSpPr>
          <p:cNvPr id="9" name="TextBox 8"/>
          <p:cNvSpPr txBox="1"/>
          <p:nvPr/>
        </p:nvSpPr>
        <p:spPr>
          <a:xfrm>
            <a:off x="2407866" y="5661248"/>
            <a:ext cx="1233030" cy="523220"/>
          </a:xfrm>
          <a:prstGeom prst="rect">
            <a:avLst/>
          </a:prstGeom>
          <a:noFill/>
        </p:spPr>
        <p:txBody>
          <a:bodyPr wrap="none" rtlCol="0">
            <a:spAutoFit/>
          </a:bodyPr>
          <a:lstStyle/>
          <a:p>
            <a:pPr algn="ctr"/>
            <a:r>
              <a:rPr lang="pl-PL" sz="1400" dirty="0" smtClean="0">
                <a:solidFill>
                  <a:schemeClr val="bg1">
                    <a:lumMod val="50000"/>
                  </a:schemeClr>
                </a:solidFill>
              </a:rPr>
              <a:t>Environment</a:t>
            </a:r>
          </a:p>
          <a:p>
            <a:pPr algn="ctr"/>
            <a:r>
              <a:rPr lang="pl-PL" sz="1400" dirty="0" smtClean="0">
                <a:solidFill>
                  <a:schemeClr val="bg1">
                    <a:lumMod val="50000"/>
                  </a:schemeClr>
                </a:solidFill>
              </a:rPr>
              <a:t>heat</a:t>
            </a:r>
            <a:endParaRPr lang="en-GB" sz="1400" dirty="0">
              <a:solidFill>
                <a:schemeClr val="bg1">
                  <a:lumMod val="50000"/>
                </a:schemeClr>
              </a:solidFill>
            </a:endParaRPr>
          </a:p>
        </p:txBody>
      </p:sp>
      <p:cxnSp>
        <p:nvCxnSpPr>
          <p:cNvPr id="16" name="Straight Arrow Connector 15"/>
          <p:cNvCxnSpPr>
            <a:stCxn id="9" idx="0"/>
          </p:cNvCxnSpPr>
          <p:nvPr/>
        </p:nvCxnSpPr>
        <p:spPr>
          <a:xfrm flipV="1">
            <a:off x="3024381" y="4879695"/>
            <a:ext cx="0" cy="78155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2813980" y="2821692"/>
            <a:ext cx="0" cy="283955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823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pl-PL" sz="4000" dirty="0" smtClean="0"/>
              <a:t>Fluidic characterisation: Snake I</a:t>
            </a:r>
            <a:endParaRPr lang="en-GB" sz="4000"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A1305CC8-F294-43E5-ADDA-D73226126BDA}" type="slidenum">
              <a:rPr lang="en-US" smtClean="0"/>
              <a:pPr>
                <a:defRPr/>
              </a:pPr>
              <a:t>12</a:t>
            </a:fld>
            <a:endParaRPr lang="en-US"/>
          </a:p>
        </p:txBody>
      </p:sp>
      <p:pic>
        <p:nvPicPr>
          <p:cNvPr id="7" name="Picture 2" descr="C:\Users\jalocha\Downloads\Snake I flow\Cv time plot.pn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 t="16115" r="60424" b="-783"/>
          <a:stretch/>
        </p:blipFill>
        <p:spPr bwMode="auto">
          <a:xfrm>
            <a:off x="367261" y="1772816"/>
            <a:ext cx="3096000" cy="3852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89214" y="5799281"/>
            <a:ext cx="2400016" cy="584775"/>
          </a:xfrm>
          <a:prstGeom prst="rect">
            <a:avLst/>
          </a:prstGeom>
          <a:noFill/>
        </p:spPr>
        <p:txBody>
          <a:bodyPr wrap="none" rtlCol="0">
            <a:spAutoFit/>
          </a:bodyPr>
          <a:lstStyle/>
          <a:p>
            <a:r>
              <a:rPr lang="pl-PL" sz="1600" dirty="0" smtClean="0"/>
              <a:t>uChannel turned on/off</a:t>
            </a:r>
          </a:p>
          <a:p>
            <a:r>
              <a:rPr lang="pl-PL" sz="1600" dirty="0" smtClean="0"/>
              <a:t>(manual valve)</a:t>
            </a:r>
            <a:endParaRPr lang="en-GB" sz="1600" dirty="0"/>
          </a:p>
        </p:txBody>
      </p:sp>
      <p:cxnSp>
        <p:nvCxnSpPr>
          <p:cNvPr id="9" name="Straight Arrow Connector 8"/>
          <p:cNvCxnSpPr/>
          <p:nvPr/>
        </p:nvCxnSpPr>
        <p:spPr>
          <a:xfrm flipV="1">
            <a:off x="1654235" y="5104584"/>
            <a:ext cx="1" cy="598516"/>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866207" y="5104584"/>
            <a:ext cx="20782" cy="598516"/>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931026" y="5104583"/>
            <a:ext cx="274319" cy="598517"/>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2377440" y="5104583"/>
            <a:ext cx="0" cy="598517"/>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527069" y="5104584"/>
            <a:ext cx="0" cy="598516"/>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2926080" y="5104583"/>
            <a:ext cx="8313" cy="598518"/>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241964" y="5104583"/>
            <a:ext cx="16625" cy="598517"/>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3411472" y="2103180"/>
                <a:ext cx="118359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𝑃𝑟𝑒𝑠𝑠𝑢𝑟𝑒</m:t>
                      </m:r>
                    </m:oMath>
                  </m:oMathPara>
                </a14:m>
                <a:endParaRPr lang="en-GB" dirty="0"/>
              </a:p>
            </p:txBody>
          </p:sp>
        </mc:Choice>
        <mc:Fallback xmlns="">
          <p:sp>
            <p:nvSpPr>
              <p:cNvPr id="16" name="TextBox 15"/>
              <p:cNvSpPr txBox="1">
                <a:spLocks noRot="1" noChangeAspect="1" noMove="1" noResize="1" noEditPoints="1" noAdjustHandles="1" noChangeArrowheads="1" noChangeShapeType="1" noTextEdit="1"/>
              </p:cNvSpPr>
              <p:nvPr/>
            </p:nvSpPr>
            <p:spPr>
              <a:xfrm>
                <a:off x="3411472" y="2103180"/>
                <a:ext cx="1183594"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3463261" y="3329484"/>
                <a:ext cx="7556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𝐹𝑙𝑜𝑤</m:t>
                      </m:r>
                    </m:oMath>
                  </m:oMathPara>
                </a14:m>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3463261" y="3329484"/>
                <a:ext cx="755656"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472587" y="4919918"/>
                <a:ext cx="2533963" cy="3899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𝐶𝑣</m:t>
                      </m:r>
                      <m:r>
                        <a:rPr lang="pl-PL" b="0" i="1" smtClean="0">
                          <a:latin typeface="Cambria Math"/>
                        </a:rPr>
                        <m:t>=</m:t>
                      </m:r>
                      <m:r>
                        <a:rPr lang="pl-PL" b="0" i="1" smtClean="0">
                          <a:latin typeface="Cambria Math"/>
                        </a:rPr>
                        <m:t>𝐹𝑙𝑜𝑤</m:t>
                      </m:r>
                      <m:r>
                        <a:rPr lang="pl-PL" b="0" i="1" smtClean="0">
                          <a:latin typeface="Cambria Math"/>
                        </a:rPr>
                        <m:t>/√</m:t>
                      </m:r>
                      <m:r>
                        <a:rPr lang="pl-PL" b="0" i="1" smtClean="0">
                          <a:latin typeface="Cambria Math"/>
                          <a:ea typeface="Cambria Math"/>
                        </a:rPr>
                        <m:t>𝑃𝑟𝑒𝑠𝑠𝑢𝑟𝑒</m:t>
                      </m:r>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3472587" y="4919918"/>
                <a:ext cx="2533963" cy="389979"/>
              </a:xfrm>
              <a:prstGeom prst="rect">
                <a:avLst/>
              </a:prstGeom>
              <a:blipFill rotWithShape="1">
                <a:blip r:embed="rId6"/>
                <a:stretch>
                  <a:fillRect b="-1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860032" y="1503598"/>
                <a:ext cx="4104456" cy="3323987"/>
              </a:xfrm>
              <a:prstGeom prst="rect">
                <a:avLst/>
              </a:prstGeom>
              <a:noFill/>
            </p:spPr>
            <p:txBody>
              <a:bodyPr wrap="square" rtlCol="0">
                <a:spAutoFit/>
              </a:bodyPr>
              <a:lstStyle/>
              <a:p>
                <a:pPr marL="285750" indent="-285750">
                  <a:buFont typeface="Arial" panose="020B0604020202020204" pitchFamily="34" charset="0"/>
                  <a:buChar char="•"/>
                </a:pPr>
                <a:r>
                  <a:rPr lang="pl-PL" sz="1400" dirty="0" smtClean="0"/>
                  <a:t>Flow vs pressure characteristic fits very well the „orifice” model, where the flow is proportional to the </a:t>
                </a:r>
                <a:r>
                  <a:rPr lang="pl-PL" sz="1400" u="sng" dirty="0" smtClean="0"/>
                  <a:t>square root</a:t>
                </a:r>
                <a:r>
                  <a:rPr lang="pl-PL" sz="1400" dirty="0" smtClean="0"/>
                  <a:t> of the pressure (as oposed to the „resistance” model where flow is proportional directly to the pressure).</a:t>
                </a:r>
              </a:p>
              <a:p>
                <a:pPr marL="285750" indent="-285750">
                  <a:buFont typeface="Arial" panose="020B0604020202020204" pitchFamily="34" charset="0"/>
                  <a:buChar char="•"/>
                </a:pPr>
                <a:r>
                  <a:rPr lang="pl-PL" sz="1400" dirty="0" smtClean="0"/>
                  <a:t>Once a good model is established, it simplifies the measurements as the bypass valve and the microchannels  can be characterized by a single number: the flow coefficient </a:t>
                </a:r>
                <a14:m>
                  <m:oMath xmlns:m="http://schemas.openxmlformats.org/officeDocument/2006/math">
                    <m:r>
                      <m:rPr>
                        <m:sty m:val="p"/>
                      </m:rPr>
                      <a:rPr lang="pl-PL" sz="1400" b="0" i="0" smtClean="0">
                        <a:latin typeface="Cambria Math"/>
                      </a:rPr>
                      <m:t>Cv</m:t>
                    </m:r>
                  </m:oMath>
                </a14:m>
                <a:endParaRPr lang="pl-PL" sz="1400" b="0" dirty="0" smtClean="0"/>
              </a:p>
              <a:p>
                <a:pPr marL="285750" indent="-285750">
                  <a:buFont typeface="Arial" panose="020B0604020202020204" pitchFamily="34" charset="0"/>
                  <a:buChar char="•"/>
                </a:pPr>
                <a:r>
                  <a:rPr lang="pl-PL" sz="1400" dirty="0" smtClean="0"/>
                  <a:t>There is still certain dependency on the temperature as the specific density of the fluid changes (we measure </a:t>
                </a:r>
                <a:r>
                  <a:rPr lang="pl-PL" sz="1400" u="sng" dirty="0" smtClean="0"/>
                  <a:t>mass-flow</a:t>
                </a:r>
                <a:r>
                  <a:rPr lang="pl-PL" sz="1400" dirty="0" smtClean="0"/>
                  <a:t> not volume-flow coefficient)</a:t>
                </a:r>
                <a:endParaRPr lang="en-GB" sz="14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860032" y="1503598"/>
                <a:ext cx="4104456" cy="3323987"/>
              </a:xfrm>
              <a:prstGeom prst="rect">
                <a:avLst/>
              </a:prstGeom>
              <a:blipFill rotWithShape="1">
                <a:blip r:embed="rId7"/>
                <a:stretch>
                  <a:fillRect l="-148" t="-183" r="-445" b="-917"/>
                </a:stretch>
              </a:blipFill>
            </p:spPr>
            <p:txBody>
              <a:bodyPr/>
              <a:lstStyle/>
              <a:p>
                <a:r>
                  <a:rPr lang="en-GB">
                    <a:noFill/>
                  </a:rPr>
                  <a:t> </a:t>
                </a:r>
              </a:p>
            </p:txBody>
          </p:sp>
        </mc:Fallback>
      </mc:AlternateContent>
      <p:sp>
        <p:nvSpPr>
          <p:cNvPr id="23" name="TextBox 22"/>
          <p:cNvSpPr txBox="1"/>
          <p:nvPr/>
        </p:nvSpPr>
        <p:spPr>
          <a:xfrm rot="16200000">
            <a:off x="-1275817" y="3375650"/>
            <a:ext cx="3009157" cy="276999"/>
          </a:xfrm>
          <a:prstGeom prst="rect">
            <a:avLst/>
          </a:prstGeom>
          <a:noFill/>
        </p:spPr>
        <p:txBody>
          <a:bodyPr wrap="none" rtlCol="0">
            <a:spAutoFit/>
          </a:bodyPr>
          <a:lstStyle/>
          <a:p>
            <a:r>
              <a:rPr lang="pl-PL" sz="1200" dirty="0" smtClean="0">
                <a:solidFill>
                  <a:schemeClr val="bg1">
                    <a:lumMod val="50000"/>
                  </a:schemeClr>
                </a:solidFill>
              </a:rPr>
              <a:t>Cv units (arbitrary for pressure and flow)</a:t>
            </a:r>
            <a:endParaRPr lang="en-GB" sz="1200" dirty="0">
              <a:solidFill>
                <a:schemeClr val="bg1">
                  <a:lumMod val="50000"/>
                </a:schemeClr>
              </a:solidFill>
            </a:endParaRPr>
          </a:p>
        </p:txBody>
      </p:sp>
      <p:sp>
        <p:nvSpPr>
          <p:cNvPr id="24" name="TextBox 23"/>
          <p:cNvSpPr txBox="1"/>
          <p:nvPr/>
        </p:nvSpPr>
        <p:spPr>
          <a:xfrm>
            <a:off x="3331635" y="5350872"/>
            <a:ext cx="534121" cy="276999"/>
          </a:xfrm>
          <a:prstGeom prst="rect">
            <a:avLst/>
          </a:prstGeom>
          <a:noFill/>
        </p:spPr>
        <p:txBody>
          <a:bodyPr wrap="none" rtlCol="0">
            <a:spAutoFit/>
          </a:bodyPr>
          <a:lstStyle/>
          <a:p>
            <a:r>
              <a:rPr lang="pl-PL" sz="1200" dirty="0" smtClean="0">
                <a:solidFill>
                  <a:schemeClr val="bg1">
                    <a:lumMod val="50000"/>
                  </a:schemeClr>
                </a:solidFill>
              </a:rPr>
              <a:t>Time</a:t>
            </a:r>
            <a:endParaRPr lang="en-GB" sz="1200" dirty="0">
              <a:solidFill>
                <a:schemeClr val="bg1">
                  <a:lumMod val="50000"/>
                </a:schemeClr>
              </a:solidFill>
            </a:endParaRPr>
          </a:p>
        </p:txBody>
      </p:sp>
    </p:spTree>
    <p:extLst>
      <p:ext uri="{BB962C8B-B14F-4D97-AF65-F5344CB8AC3E}">
        <p14:creationId xmlns:p14="http://schemas.microsoft.com/office/powerpoint/2010/main" val="461334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pl-PL" sz="4000" dirty="0" smtClean="0"/>
              <a:t>Fluidic characterisation: Snake I</a:t>
            </a:r>
            <a:endParaRPr lang="en-GB" sz="4000" dirty="0"/>
          </a:p>
        </p:txBody>
      </p:sp>
      <p:sp>
        <p:nvSpPr>
          <p:cNvPr id="2" name="Date Placeholder 1"/>
          <p:cNvSpPr>
            <a:spLocks noGrp="1"/>
          </p:cNvSpPr>
          <p:nvPr>
            <p:ph type="dt" sz="half" idx="10"/>
          </p:nvPr>
        </p:nvSpPr>
        <p:spPr/>
        <p:txBody>
          <a:bodyPr/>
          <a:lstStyle/>
          <a:p>
            <a:pPr>
              <a:defRPr/>
            </a:pPr>
            <a:r>
              <a:rPr lang="en-US" smtClean="0"/>
              <a:t>3/12/2015</a:t>
            </a:r>
            <a:endParaRPr lang="en-US"/>
          </a:p>
        </p:txBody>
      </p:sp>
      <p:sp>
        <p:nvSpPr>
          <p:cNvPr id="3" name="Footer Placeholder 2"/>
          <p:cNvSpPr>
            <a:spLocks noGrp="1"/>
          </p:cNvSpPr>
          <p:nvPr>
            <p:ph type="ftr" sz="quarter" idx="11"/>
          </p:nvPr>
        </p:nvSpPr>
        <p:spPr/>
        <p:txBody>
          <a:bodyPr/>
          <a:lstStyle/>
          <a:p>
            <a:pPr>
              <a:defRPr/>
            </a:pPr>
            <a:r>
              <a:rPr lang="en-US" smtClean="0"/>
              <a:t>Jan Buytaert, Pawel Jalocha</a:t>
            </a:r>
            <a:endParaRPr lang="en-US"/>
          </a:p>
        </p:txBody>
      </p:sp>
      <p:sp>
        <p:nvSpPr>
          <p:cNvPr id="4" name="Slide Number Placeholder 3"/>
          <p:cNvSpPr>
            <a:spLocks noGrp="1"/>
          </p:cNvSpPr>
          <p:nvPr>
            <p:ph type="sldNum" sz="quarter" idx="12"/>
          </p:nvPr>
        </p:nvSpPr>
        <p:spPr/>
        <p:txBody>
          <a:bodyPr/>
          <a:lstStyle/>
          <a:p>
            <a:pPr>
              <a:defRPr/>
            </a:pPr>
            <a:fld id="{D2BB33C5-D0E4-48D9-BBF6-77B4D2891D22}" type="slidenum">
              <a:rPr lang="en-US" smtClean="0"/>
              <a:pPr>
                <a:defRPr/>
              </a:pPr>
              <a:t>13</a:t>
            </a:fld>
            <a:endParaRPr lang="en-US"/>
          </a:p>
        </p:txBody>
      </p:sp>
      <p:pic>
        <p:nvPicPr>
          <p:cNvPr id="5" name="Picture 2" descr="C:\Users\jalocha\Downloads\Snake I flow\Cv time plot zoom.pn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 t="11431" r="58784" b="385"/>
          <a:stretch/>
        </p:blipFill>
        <p:spPr bwMode="auto">
          <a:xfrm>
            <a:off x="369034" y="1224000"/>
            <a:ext cx="3240000" cy="4032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p:cNvSpPr txBox="1"/>
              <p:nvPr/>
            </p:nvSpPr>
            <p:spPr>
              <a:xfrm>
                <a:off x="369034" y="5441288"/>
                <a:ext cx="129291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𝐶𝑣</m:t>
                      </m:r>
                      <m:r>
                        <a:rPr lang="pl-PL" b="0" i="1" smtClean="0">
                          <a:latin typeface="Cambria Math"/>
                        </a:rPr>
                        <m:t> [</m:t>
                      </m:r>
                      <m:r>
                        <a:rPr lang="pl-PL" b="0" i="1" smtClean="0">
                          <a:latin typeface="Cambria Math"/>
                        </a:rPr>
                        <m:t>𝑣𝑎𝑙𝑣𝑒</m:t>
                      </m:r>
                      <m:r>
                        <a:rPr lang="pl-PL" b="0" i="1" smtClean="0">
                          <a:latin typeface="Cambria Math"/>
                        </a:rPr>
                        <m:t>]</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69034" y="5441288"/>
                <a:ext cx="1292918" cy="369332"/>
              </a:xfrm>
              <a:prstGeom prst="rect">
                <a:avLst/>
              </a:prstGeom>
              <a:blipFill rotWithShape="1">
                <a:blip r:embed="rId4"/>
                <a:stretch>
                  <a:fillRect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543254" y="5734420"/>
                <a:ext cx="299620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𝐶𝑣</m:t>
                      </m:r>
                      <m:r>
                        <a:rPr lang="pl-PL" b="0" i="1" smtClean="0">
                          <a:latin typeface="Cambria Math"/>
                        </a:rPr>
                        <m:t> [</m:t>
                      </m:r>
                      <m:r>
                        <a:rPr lang="pl-PL" b="0" i="1" smtClean="0">
                          <a:latin typeface="Cambria Math"/>
                        </a:rPr>
                        <m:t>𝑣𝑎𝑙𝑣𝑒</m:t>
                      </m:r>
                      <m:r>
                        <a:rPr lang="pl-PL" b="0" i="1" smtClean="0">
                          <a:latin typeface="Cambria Math"/>
                        </a:rPr>
                        <m:t>+</m:t>
                      </m:r>
                      <m:r>
                        <a:rPr lang="pl-PL" b="0" i="1" smtClean="0">
                          <a:latin typeface="Cambria Math"/>
                        </a:rPr>
                        <m:t>𝑚𝑖𝑐𝑟𝑜𝑐h𝑎𝑛𝑛𝑒𝑙</m:t>
                      </m:r>
                      <m:r>
                        <a:rPr lang="pl-PL" b="0" i="1" smtClean="0">
                          <a:latin typeface="Cambria Math"/>
                        </a:rPr>
                        <m:t>]</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1543254" y="5734420"/>
                <a:ext cx="2996205" cy="369332"/>
              </a:xfrm>
              <a:prstGeom prst="rect">
                <a:avLst/>
              </a:prstGeom>
              <a:blipFill rotWithShape="1">
                <a:blip r:embed="rId5"/>
                <a:stretch>
                  <a:fillRect b="-16667"/>
                </a:stretch>
              </a:blipFill>
            </p:spPr>
            <p:txBody>
              <a:bodyPr/>
              <a:lstStyle/>
              <a:p>
                <a:r>
                  <a:rPr lang="en-GB">
                    <a:noFill/>
                  </a:rPr>
                  <a:t> </a:t>
                </a:r>
              </a:p>
            </p:txBody>
          </p:sp>
        </mc:Fallback>
      </mc:AlternateContent>
      <p:cxnSp>
        <p:nvCxnSpPr>
          <p:cNvPr id="8" name="Straight Arrow Connector 7"/>
          <p:cNvCxnSpPr/>
          <p:nvPr/>
        </p:nvCxnSpPr>
        <p:spPr>
          <a:xfrm flipV="1">
            <a:off x="991416" y="4272888"/>
            <a:ext cx="193916" cy="1092200"/>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088374" y="4272888"/>
            <a:ext cx="977492" cy="1092200"/>
          </a:xfrm>
          <a:prstGeom prst="straightConnector1">
            <a:avLst/>
          </a:prstGeom>
          <a:ln>
            <a:solidFill>
              <a:srgbClr val="0033C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1854199" y="3197622"/>
            <a:ext cx="618067" cy="2428332"/>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2539999" y="3324622"/>
            <a:ext cx="133566" cy="2301332"/>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2954866" y="3112955"/>
            <a:ext cx="203200" cy="2512999"/>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3454399" y="3053688"/>
            <a:ext cx="8467" cy="1219200"/>
          </a:xfrm>
          <a:prstGeom prst="straightConnector1">
            <a:avLst/>
          </a:prstGeom>
          <a:ln>
            <a:solidFill>
              <a:srgbClr val="D60093"/>
            </a:solidFill>
            <a:headEnd type="arrow"/>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3563888" y="3326864"/>
                <a:ext cx="1872208" cy="788357"/>
              </a:xfrm>
              <a:prstGeom prst="rect">
                <a:avLst/>
              </a:prstGeom>
              <a:solidFill>
                <a:schemeClr val="bg1">
                  <a:lumMod val="85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pl-PL" b="0" i="1" smtClean="0">
                          <a:latin typeface="Cambria Math"/>
                        </a:rPr>
                        <m:t>𝐶𝑣</m:t>
                      </m:r>
                      <m:r>
                        <a:rPr lang="pl-PL" b="0" i="1" smtClean="0">
                          <a:latin typeface="Cambria Math"/>
                        </a:rPr>
                        <m:t>=0.065</m:t>
                      </m:r>
                      <m:f>
                        <m:fPr>
                          <m:ctrlPr>
                            <a:rPr lang="pl-PL" b="0" i="1" smtClean="0">
                              <a:latin typeface="Cambria Math" panose="02040503050406030204" pitchFamily="18" charset="0"/>
                            </a:rPr>
                          </m:ctrlPr>
                        </m:fPr>
                        <m:num>
                          <m:f>
                            <m:fPr>
                              <m:ctrlPr>
                                <a:rPr lang="pl-PL" b="0" i="1" smtClean="0">
                                  <a:latin typeface="Cambria Math" panose="02040503050406030204" pitchFamily="18" charset="0"/>
                                </a:rPr>
                              </m:ctrlPr>
                            </m:fPr>
                            <m:num>
                              <m:r>
                                <a:rPr lang="pl-PL" b="0" i="1" smtClean="0">
                                  <a:latin typeface="Cambria Math"/>
                                </a:rPr>
                                <m:t>𝑔</m:t>
                              </m:r>
                            </m:num>
                            <m:den>
                              <m:r>
                                <a:rPr lang="pl-PL" b="0" i="1" smtClean="0">
                                  <a:latin typeface="Cambria Math"/>
                                </a:rPr>
                                <m:t>𝑠</m:t>
                              </m:r>
                            </m:den>
                          </m:f>
                        </m:num>
                        <m:den>
                          <m:r>
                            <a:rPr lang="pl-PL" b="0" i="1" smtClean="0">
                              <a:latin typeface="Cambria Math"/>
                              <a:ea typeface="Cambria Math"/>
                            </a:rPr>
                            <m:t>√</m:t>
                          </m:r>
                          <m:r>
                            <a:rPr lang="pl-PL" b="0" i="1" smtClean="0">
                              <a:latin typeface="Cambria Math"/>
                              <a:ea typeface="Cambria Math"/>
                            </a:rPr>
                            <m:t>𝑏𝑎𝑟</m:t>
                          </m:r>
                        </m:den>
                      </m:f>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3563888" y="3326864"/>
                <a:ext cx="1872208" cy="788357"/>
              </a:xfrm>
              <a:prstGeom prst="rect">
                <a:avLst/>
              </a:prstGeom>
              <a:blipFill rotWithShape="1">
                <a:blip r:embed="rId6"/>
                <a:stretch>
                  <a:fillRect/>
                </a:stretch>
              </a:blipFill>
            </p:spPr>
            <p:txBody>
              <a:bodyPr/>
              <a:lstStyle/>
              <a:p>
                <a:r>
                  <a:rPr lang="en-GB">
                    <a:noFill/>
                  </a:rPr>
                  <a:t> </a:t>
                </a:r>
              </a:p>
            </p:txBody>
          </p:sp>
        </mc:Fallback>
      </mc:AlternateContent>
      <p:sp>
        <p:nvSpPr>
          <p:cNvPr id="16" name="TextBox 15"/>
          <p:cNvSpPr txBox="1"/>
          <p:nvPr/>
        </p:nvSpPr>
        <p:spPr>
          <a:xfrm>
            <a:off x="5652120" y="1700808"/>
            <a:ext cx="3491880" cy="1754326"/>
          </a:xfrm>
          <a:prstGeom prst="rect">
            <a:avLst/>
          </a:prstGeom>
          <a:noFill/>
        </p:spPr>
        <p:txBody>
          <a:bodyPr wrap="square" rtlCol="0">
            <a:spAutoFit/>
          </a:bodyPr>
          <a:lstStyle/>
          <a:p>
            <a:r>
              <a:rPr lang="pl-PL" dirty="0" smtClean="0"/>
              <a:t>Flow coefficient of the Snake I prototype was measured, thus knowing the differential pressure the flow can be easily calculated. E.g. at 4 bars the flow is 0.13 g/s</a:t>
            </a:r>
            <a:endParaRPr lang="en-GB" dirty="0"/>
          </a:p>
        </p:txBody>
      </p:sp>
      <p:sp>
        <p:nvSpPr>
          <p:cNvPr id="17" name="TextBox 16"/>
          <p:cNvSpPr txBox="1"/>
          <p:nvPr/>
        </p:nvSpPr>
        <p:spPr>
          <a:xfrm>
            <a:off x="5076056" y="5624816"/>
            <a:ext cx="4026904" cy="923330"/>
          </a:xfrm>
          <a:prstGeom prst="rect">
            <a:avLst/>
          </a:prstGeom>
          <a:noFill/>
        </p:spPr>
        <p:txBody>
          <a:bodyPr wrap="square" rtlCol="0">
            <a:spAutoFit/>
          </a:bodyPr>
          <a:lstStyle/>
          <a:p>
            <a:r>
              <a:rPr lang="pl-PL" dirty="0" smtClean="0"/>
              <a:t>Flow coefficient measurement is now trivial: turn on and off the bypass valve and that’s it !</a:t>
            </a:r>
            <a:endParaRPr lang="en-GB" dirty="0"/>
          </a:p>
        </p:txBody>
      </p:sp>
      <p:sp>
        <p:nvSpPr>
          <p:cNvPr id="18" name="TextBox 17"/>
          <p:cNvSpPr txBox="1"/>
          <p:nvPr/>
        </p:nvSpPr>
        <p:spPr>
          <a:xfrm rot="16200000">
            <a:off x="-1274044" y="3101500"/>
            <a:ext cx="3009157" cy="276999"/>
          </a:xfrm>
          <a:prstGeom prst="rect">
            <a:avLst/>
          </a:prstGeom>
          <a:noFill/>
        </p:spPr>
        <p:txBody>
          <a:bodyPr wrap="none" rtlCol="0">
            <a:spAutoFit/>
          </a:bodyPr>
          <a:lstStyle/>
          <a:p>
            <a:r>
              <a:rPr lang="pl-PL" sz="1200" dirty="0" smtClean="0">
                <a:solidFill>
                  <a:schemeClr val="bg1">
                    <a:lumMod val="50000"/>
                  </a:schemeClr>
                </a:solidFill>
              </a:rPr>
              <a:t>Cv units (arbitrary for pressure and flow)</a:t>
            </a:r>
            <a:endParaRPr lang="en-GB" sz="1200" dirty="0">
              <a:solidFill>
                <a:schemeClr val="bg1">
                  <a:lumMod val="50000"/>
                </a:schemeClr>
              </a:solidFill>
            </a:endParaRPr>
          </a:p>
        </p:txBody>
      </p:sp>
      <p:sp>
        <p:nvSpPr>
          <p:cNvPr id="19" name="TextBox 18"/>
          <p:cNvSpPr txBox="1"/>
          <p:nvPr/>
        </p:nvSpPr>
        <p:spPr>
          <a:xfrm>
            <a:off x="3195805" y="5119889"/>
            <a:ext cx="534121" cy="276999"/>
          </a:xfrm>
          <a:prstGeom prst="rect">
            <a:avLst/>
          </a:prstGeom>
          <a:noFill/>
        </p:spPr>
        <p:txBody>
          <a:bodyPr wrap="none" rtlCol="0">
            <a:spAutoFit/>
          </a:bodyPr>
          <a:lstStyle/>
          <a:p>
            <a:r>
              <a:rPr lang="pl-PL" sz="1200" dirty="0" smtClean="0">
                <a:solidFill>
                  <a:schemeClr val="bg1">
                    <a:lumMod val="50000"/>
                  </a:schemeClr>
                </a:solidFill>
              </a:rPr>
              <a:t>Time</a:t>
            </a:r>
            <a:endParaRPr lang="en-GB" sz="1200" dirty="0">
              <a:solidFill>
                <a:schemeClr val="bg1">
                  <a:lumMod val="50000"/>
                </a:schemeClr>
              </a:solidFill>
            </a:endParaRPr>
          </a:p>
        </p:txBody>
      </p:sp>
    </p:spTree>
    <p:extLst>
      <p:ext uri="{BB962C8B-B14F-4D97-AF65-F5344CB8AC3E}">
        <p14:creationId xmlns:p14="http://schemas.microsoft.com/office/powerpoint/2010/main" val="2015717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sz="4000" dirty="0" smtClean="0"/>
              <a:t>Fluidic </a:t>
            </a:r>
            <a:r>
              <a:rPr lang="pl-PL" sz="4000" dirty="0" smtClean="0"/>
              <a:t>„clamp” </a:t>
            </a:r>
            <a:r>
              <a:rPr lang="en-GB" sz="4000" dirty="0" smtClean="0"/>
              <a:t>connector</a:t>
            </a:r>
            <a:r>
              <a:rPr lang="pl-PL" sz="4000" dirty="0" smtClean="0"/>
              <a:t> for Snake II</a:t>
            </a:r>
            <a:endParaRPr lang="en-GB" sz="4000" dirty="0"/>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600403" y="3557954"/>
            <a:ext cx="3750611" cy="2812959"/>
          </a:xfrm>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3927" y="3560132"/>
            <a:ext cx="3747708" cy="2810781"/>
          </a:xfrm>
          <a:prstGeom prst="rect">
            <a:avLst/>
          </a:prstGeom>
        </p:spPr>
      </p:pic>
      <p:sp>
        <p:nvSpPr>
          <p:cNvPr id="9" name="TextBox 8"/>
          <p:cNvSpPr txBox="1"/>
          <p:nvPr/>
        </p:nvSpPr>
        <p:spPr>
          <a:xfrm>
            <a:off x="457200" y="1602792"/>
            <a:ext cx="8352928"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Metallic </a:t>
            </a:r>
            <a:r>
              <a:rPr lang="en-GB" dirty="0"/>
              <a:t>clamp with </a:t>
            </a:r>
            <a:r>
              <a:rPr lang="en-GB" dirty="0" smtClean="0"/>
              <a:t>O-rings.</a:t>
            </a:r>
          </a:p>
          <a:p>
            <a:pPr marL="285750" indent="-285750">
              <a:buFont typeface="Arial" panose="020B0604020202020204" pitchFamily="34" charset="0"/>
              <a:buChar char="•"/>
            </a:pPr>
            <a:r>
              <a:rPr lang="en-GB" dirty="0" smtClean="0"/>
              <a:t>Sample is in contact with the metal </a:t>
            </a:r>
            <a:r>
              <a:rPr lang="pl-PL" dirty="0" smtClean="0"/>
              <a:t>block </a:t>
            </a:r>
            <a:r>
              <a:rPr lang="en-GB" dirty="0" smtClean="0"/>
              <a:t>only on the </a:t>
            </a:r>
            <a:r>
              <a:rPr lang="en-GB" dirty="0" err="1" smtClean="0"/>
              <a:t>pyrex</a:t>
            </a:r>
            <a:r>
              <a:rPr lang="en-GB" dirty="0" smtClean="0"/>
              <a:t> side (good </a:t>
            </a:r>
            <a:r>
              <a:rPr lang="pl-PL" dirty="0" smtClean="0"/>
              <a:t>heat </a:t>
            </a:r>
            <a:r>
              <a:rPr lang="en-GB" dirty="0" smtClean="0"/>
              <a:t>isolator)</a:t>
            </a:r>
            <a:r>
              <a:rPr lang="pl-PL" dirty="0" smtClean="0"/>
              <a:t> and not</a:t>
            </a:r>
            <a:r>
              <a:rPr lang="en-GB" dirty="0" smtClean="0"/>
              <a:t> on the Si side.</a:t>
            </a:r>
          </a:p>
          <a:p>
            <a:pPr marL="285750" indent="-285750">
              <a:buFont typeface="Arial" panose="020B0604020202020204" pitchFamily="34" charset="0"/>
              <a:buChar char="•"/>
            </a:pPr>
            <a:r>
              <a:rPr lang="en-GB" dirty="0" smtClean="0"/>
              <a:t>The cooling tubes are in contact</a:t>
            </a:r>
            <a:r>
              <a:rPr lang="pl-PL" dirty="0" smtClean="0"/>
              <a:t> with the metal block</a:t>
            </a:r>
            <a:r>
              <a:rPr lang="en-GB" dirty="0" smtClean="0"/>
              <a:t>.</a:t>
            </a:r>
            <a:endParaRPr lang="pl-PL" dirty="0" smtClean="0"/>
          </a:p>
          <a:p>
            <a:endParaRPr lang="en-GB" dirty="0" smtClean="0"/>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10" name="Footer Placeholder 9"/>
          <p:cNvSpPr>
            <a:spLocks noGrp="1"/>
          </p:cNvSpPr>
          <p:nvPr>
            <p:ph type="ftr" sz="quarter" idx="11"/>
          </p:nvPr>
        </p:nvSpPr>
        <p:spPr/>
        <p:txBody>
          <a:bodyPr/>
          <a:lstStyle/>
          <a:p>
            <a:pPr>
              <a:defRPr/>
            </a:pPr>
            <a:r>
              <a:rPr lang="en-US" smtClean="0"/>
              <a:t>Jan Buytaert, Pawel Jalocha</a:t>
            </a:r>
            <a:endParaRPr lang="en-US"/>
          </a:p>
        </p:txBody>
      </p:sp>
      <p:sp>
        <p:nvSpPr>
          <p:cNvPr id="11" name="Slide Number Placeholder 10"/>
          <p:cNvSpPr>
            <a:spLocks noGrp="1"/>
          </p:cNvSpPr>
          <p:nvPr>
            <p:ph type="sldNum" sz="quarter" idx="12"/>
          </p:nvPr>
        </p:nvSpPr>
        <p:spPr/>
        <p:txBody>
          <a:bodyPr/>
          <a:lstStyle/>
          <a:p>
            <a:pPr>
              <a:defRPr/>
            </a:pPr>
            <a:fld id="{8E5A5363-EEFE-4100-BB73-BFF2A3BDB029}" type="slidenum">
              <a:rPr lang="en-US" smtClean="0"/>
              <a:pPr>
                <a:defRPr/>
              </a:pPr>
              <a:t>14</a:t>
            </a:fld>
            <a:endParaRPr lang="en-US"/>
          </a:p>
        </p:txBody>
      </p:sp>
    </p:spTree>
    <p:extLst>
      <p:ext uri="{BB962C8B-B14F-4D97-AF65-F5344CB8AC3E}">
        <p14:creationId xmlns:p14="http://schemas.microsoft.com/office/powerpoint/2010/main" val="1334924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10300" y="383233"/>
            <a:ext cx="2933700" cy="646331"/>
          </a:xfrm>
          <a:prstGeom prst="rect">
            <a:avLst/>
          </a:prstGeom>
          <a:noFill/>
        </p:spPr>
        <p:txBody>
          <a:bodyPr wrap="square" rtlCol="0">
            <a:spAutoFit/>
          </a:bodyPr>
          <a:lstStyle/>
          <a:p>
            <a:pPr marL="285750" indent="-285750">
              <a:buFont typeface="Arial" panose="020B0604020202020204" pitchFamily="34" charset="0"/>
              <a:buChar char="•"/>
            </a:pPr>
            <a:endParaRPr lang="fr-CH" dirty="0" smtClean="0"/>
          </a:p>
          <a:p>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421905"/>
            <a:ext cx="5436096" cy="5436096"/>
          </a:xfrm>
          <a:prstGeom prst="rect">
            <a:avLst/>
          </a:prstGeom>
        </p:spPr>
      </p:pic>
      <p:sp>
        <p:nvSpPr>
          <p:cNvPr id="9" name="Title 8"/>
          <p:cNvSpPr>
            <a:spLocks noGrp="1"/>
          </p:cNvSpPr>
          <p:nvPr>
            <p:ph type="title"/>
          </p:nvPr>
        </p:nvSpPr>
        <p:spPr>
          <a:xfrm>
            <a:off x="395536" y="383233"/>
            <a:ext cx="8229600" cy="990600"/>
          </a:xfrm>
        </p:spPr>
        <p:txBody>
          <a:bodyPr>
            <a:normAutofit/>
          </a:bodyPr>
          <a:lstStyle/>
          <a:p>
            <a:r>
              <a:rPr lang="fr-CH" sz="3200" dirty="0"/>
              <a:t>Snake II</a:t>
            </a:r>
            <a:r>
              <a:rPr lang="pl-PL" sz="3200" dirty="0"/>
              <a:t> in the TRACI cooling </a:t>
            </a:r>
            <a:r>
              <a:rPr lang="pl-PL" sz="3200" dirty="0" smtClean="0"/>
              <a:t>system</a:t>
            </a:r>
            <a:endParaRPr lang="en-GB" sz="3200" dirty="0"/>
          </a:p>
        </p:txBody>
      </p:sp>
      <p:sp>
        <p:nvSpPr>
          <p:cNvPr id="2" name="Date Placeholder 1"/>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8" name="Slide Number Placeholder 7"/>
          <p:cNvSpPr>
            <a:spLocks noGrp="1"/>
          </p:cNvSpPr>
          <p:nvPr>
            <p:ph type="sldNum" sz="quarter" idx="12"/>
          </p:nvPr>
        </p:nvSpPr>
        <p:spPr/>
        <p:txBody>
          <a:bodyPr/>
          <a:lstStyle/>
          <a:p>
            <a:pPr>
              <a:defRPr/>
            </a:pPr>
            <a:fld id="{D2BB33C5-D0E4-48D9-BBF6-77B4D2891D22}" type="slidenum">
              <a:rPr lang="en-US" smtClean="0"/>
              <a:pPr>
                <a:defRPr/>
              </a:pPr>
              <a:t>15</a:t>
            </a:fld>
            <a:endParaRPr lang="en-US"/>
          </a:p>
        </p:txBody>
      </p:sp>
      <mc:AlternateContent xmlns:mc="http://schemas.openxmlformats.org/markup-compatibility/2006">
        <mc:Choice xmlns:a14="http://schemas.microsoft.com/office/drawing/2010/main" Requires="a14">
          <p:graphicFrame>
            <p:nvGraphicFramePr>
              <p:cNvPr id="10" name="Table 9"/>
              <p:cNvGraphicFramePr>
                <a:graphicFrameLocks noGrp="1"/>
              </p:cNvGraphicFramePr>
              <p:nvPr>
                <p:extLst>
                  <p:ext uri="{D42A27DB-BD31-4B8C-83A1-F6EECF244321}">
                    <p14:modId xmlns:p14="http://schemas.microsoft.com/office/powerpoint/2010/main" val="1705495604"/>
                  </p:ext>
                </p:extLst>
              </p:nvPr>
            </p:nvGraphicFramePr>
            <p:xfrm>
              <a:off x="5724127" y="4139199"/>
              <a:ext cx="3295421" cy="1575048"/>
            </p:xfrm>
            <a:graphic>
              <a:graphicData uri="http://schemas.openxmlformats.org/drawingml/2006/table">
                <a:tbl>
                  <a:tblPr firstRow="1" bandRow="1">
                    <a:tableStyleId>{5C22544A-7EE6-4342-B048-85BDC9FD1C3A}</a:tableStyleId>
                  </a:tblPr>
                  <a:tblGrid>
                    <a:gridCol w="1505995"/>
                    <a:gridCol w="1789426"/>
                  </a:tblGrid>
                  <a:tr h="698228">
                    <a:tc>
                      <a:txBody>
                        <a:bodyPr/>
                        <a:lstStyle/>
                        <a:p>
                          <a:pPr algn="ctr"/>
                          <a:r>
                            <a:rPr lang="pl-PL" dirty="0" smtClean="0"/>
                            <a:t>Prototype measured</a:t>
                          </a:r>
                          <a:endParaRPr lang="en-GB" dirty="0"/>
                        </a:p>
                      </a:txBody>
                      <a:tcPr/>
                    </a:tc>
                    <a:tc>
                      <a:txBody>
                        <a:bodyPr/>
                        <a:lstStyle/>
                        <a:p>
                          <a:pPr algn="ctr"/>
                          <a:r>
                            <a:rPr lang="pl-PL" dirty="0" smtClean="0"/>
                            <a:t>Cv </a:t>
                          </a:r>
                          <a14:m>
                            <m:oMath xmlns:m="http://schemas.openxmlformats.org/officeDocument/2006/math">
                              <m:r>
                                <a:rPr lang="pl-PL" b="1" i="1" smtClean="0">
                                  <a:latin typeface="Cambria Math"/>
                                </a:rPr>
                                <m:t>[</m:t>
                              </m:r>
                              <m:f>
                                <m:fPr>
                                  <m:ctrlPr>
                                    <a:rPr lang="pl-PL" b="1" i="1" smtClean="0">
                                      <a:latin typeface="Cambria Math" panose="02040503050406030204" pitchFamily="18" charset="0"/>
                                    </a:rPr>
                                  </m:ctrlPr>
                                </m:fPr>
                                <m:num>
                                  <m:f>
                                    <m:fPr>
                                      <m:ctrlPr>
                                        <a:rPr lang="pl-PL" b="1" i="1" smtClean="0">
                                          <a:latin typeface="Cambria Math" panose="02040503050406030204" pitchFamily="18" charset="0"/>
                                        </a:rPr>
                                      </m:ctrlPr>
                                    </m:fPr>
                                    <m:num>
                                      <m:r>
                                        <a:rPr lang="pl-PL" b="1" i="1" smtClean="0">
                                          <a:latin typeface="Cambria Math"/>
                                        </a:rPr>
                                        <m:t>𝒈</m:t>
                                      </m:r>
                                    </m:num>
                                    <m:den>
                                      <m:r>
                                        <a:rPr lang="pl-PL" b="1" i="1" smtClean="0">
                                          <a:latin typeface="Cambria Math"/>
                                        </a:rPr>
                                        <m:t>𝒔</m:t>
                                      </m:r>
                                    </m:den>
                                  </m:f>
                                </m:num>
                                <m:den>
                                  <m:rad>
                                    <m:radPr>
                                      <m:degHide m:val="on"/>
                                      <m:ctrlPr>
                                        <a:rPr lang="pl-PL" b="1" i="1" smtClean="0">
                                          <a:latin typeface="Cambria Math" panose="02040503050406030204" pitchFamily="18" charset="0"/>
                                          <a:ea typeface="Cambria Math"/>
                                        </a:rPr>
                                      </m:ctrlPr>
                                    </m:radPr>
                                    <m:deg/>
                                    <m:e>
                                      <m:r>
                                        <a:rPr lang="pl-PL" b="1" i="1" smtClean="0">
                                          <a:latin typeface="Cambria Math"/>
                                          <a:ea typeface="Cambria Math"/>
                                        </a:rPr>
                                        <m:t>𝒃𝒂𝒓</m:t>
                                      </m:r>
                                    </m:e>
                                  </m:rad>
                                </m:den>
                              </m:f>
                              <m:r>
                                <a:rPr lang="pl-PL" b="1" i="1" smtClean="0">
                                  <a:latin typeface="Cambria Math"/>
                                  <a:ea typeface="Cambria Math"/>
                                </a:rPr>
                                <m:t>]</m:t>
                              </m:r>
                            </m:oMath>
                          </a14:m>
                          <a:endParaRPr lang="en-GB" dirty="0"/>
                        </a:p>
                      </a:txBody>
                      <a:tcPr/>
                    </a:tc>
                  </a:tr>
                  <a:tr h="438410">
                    <a:tc>
                      <a:txBody>
                        <a:bodyPr/>
                        <a:lstStyle/>
                        <a:p>
                          <a:r>
                            <a:rPr lang="pl-PL" dirty="0" smtClean="0"/>
                            <a:t>Snake I</a:t>
                          </a:r>
                          <a:endParaRPr lang="en-GB" dirty="0"/>
                        </a:p>
                      </a:txBody>
                      <a:tcPr/>
                    </a:tc>
                    <a:tc>
                      <a:txBody>
                        <a:bodyPr/>
                        <a:lstStyle/>
                        <a:p>
                          <a:pPr algn="r"/>
                          <a:r>
                            <a:rPr lang="pl-PL" dirty="0" smtClean="0"/>
                            <a:t>0.065</a:t>
                          </a:r>
                          <a:endParaRPr lang="en-GB" dirty="0"/>
                        </a:p>
                      </a:txBody>
                      <a:tcPr/>
                    </a:tc>
                  </a:tr>
                  <a:tr h="438410">
                    <a:tc>
                      <a:txBody>
                        <a:bodyPr/>
                        <a:lstStyle/>
                        <a:p>
                          <a:r>
                            <a:rPr lang="pl-PL" dirty="0" smtClean="0"/>
                            <a:t>Snake II</a:t>
                          </a:r>
                          <a:endParaRPr lang="en-GB" dirty="0"/>
                        </a:p>
                      </a:txBody>
                      <a:tcPr/>
                    </a:tc>
                    <a:tc>
                      <a:txBody>
                        <a:bodyPr/>
                        <a:lstStyle/>
                        <a:p>
                          <a:pPr algn="r"/>
                          <a:r>
                            <a:rPr lang="pl-PL" dirty="0" smtClean="0"/>
                            <a:t>2.10</a:t>
                          </a:r>
                          <a:endParaRPr lang="en-GB" dirty="0"/>
                        </a:p>
                      </a:txBody>
                      <a:tcPr/>
                    </a:tc>
                  </a:tr>
                </a:tbl>
              </a:graphicData>
            </a:graphic>
          </p:graphicFrame>
        </mc:Choice>
        <mc:Fallback>
          <p:graphicFrame>
            <p:nvGraphicFramePr>
              <p:cNvPr id="10" name="Table 9"/>
              <p:cNvGraphicFramePr>
                <a:graphicFrameLocks noGrp="1"/>
              </p:cNvGraphicFramePr>
              <p:nvPr>
                <p:extLst>
                  <p:ext uri="{D42A27DB-BD31-4B8C-83A1-F6EECF244321}">
                    <p14:modId xmlns:p14="http://schemas.microsoft.com/office/powerpoint/2010/main" val="1705495604"/>
                  </p:ext>
                </p:extLst>
              </p:nvPr>
            </p:nvGraphicFramePr>
            <p:xfrm>
              <a:off x="5724127" y="4139199"/>
              <a:ext cx="3295421" cy="1575048"/>
            </p:xfrm>
            <a:graphic>
              <a:graphicData uri="http://schemas.openxmlformats.org/drawingml/2006/table">
                <a:tbl>
                  <a:tblPr firstRow="1" bandRow="1">
                    <a:tableStyleId>{5C22544A-7EE6-4342-B048-85BDC9FD1C3A}</a:tableStyleId>
                  </a:tblPr>
                  <a:tblGrid>
                    <a:gridCol w="1505995"/>
                    <a:gridCol w="1789426"/>
                  </a:tblGrid>
                  <a:tr h="698228">
                    <a:tc>
                      <a:txBody>
                        <a:bodyPr/>
                        <a:lstStyle/>
                        <a:p>
                          <a:pPr algn="ctr"/>
                          <a:r>
                            <a:rPr lang="pl-PL" dirty="0" smtClean="0"/>
                            <a:t>Prototype measured</a:t>
                          </a:r>
                          <a:endParaRPr lang="en-GB" dirty="0"/>
                        </a:p>
                      </a:txBody>
                      <a:tcPr/>
                    </a:tc>
                    <a:tc>
                      <a:txBody>
                        <a:bodyPr/>
                        <a:lstStyle/>
                        <a:p>
                          <a:endParaRPr lang="en-US"/>
                        </a:p>
                      </a:txBody>
                      <a:tcPr>
                        <a:blipFill rotWithShape="0">
                          <a:blip r:embed="rId3"/>
                          <a:stretch>
                            <a:fillRect l="-84694" t="-4348" r="-1361" b="-127826"/>
                          </a:stretch>
                        </a:blipFill>
                      </a:tcPr>
                    </a:tc>
                  </a:tr>
                  <a:tr h="438410">
                    <a:tc>
                      <a:txBody>
                        <a:bodyPr/>
                        <a:lstStyle/>
                        <a:p>
                          <a:r>
                            <a:rPr lang="pl-PL" dirty="0" smtClean="0"/>
                            <a:t>Snake I</a:t>
                          </a:r>
                          <a:endParaRPr lang="en-GB" dirty="0"/>
                        </a:p>
                      </a:txBody>
                      <a:tcPr/>
                    </a:tc>
                    <a:tc>
                      <a:txBody>
                        <a:bodyPr/>
                        <a:lstStyle/>
                        <a:p>
                          <a:pPr algn="r"/>
                          <a:r>
                            <a:rPr lang="pl-PL" dirty="0" smtClean="0"/>
                            <a:t>0.065</a:t>
                          </a:r>
                          <a:endParaRPr lang="en-GB" dirty="0"/>
                        </a:p>
                      </a:txBody>
                      <a:tcPr/>
                    </a:tc>
                  </a:tr>
                  <a:tr h="438410">
                    <a:tc>
                      <a:txBody>
                        <a:bodyPr/>
                        <a:lstStyle/>
                        <a:p>
                          <a:r>
                            <a:rPr lang="pl-PL" dirty="0" smtClean="0"/>
                            <a:t>Snake II</a:t>
                          </a:r>
                          <a:endParaRPr lang="en-GB" dirty="0"/>
                        </a:p>
                      </a:txBody>
                      <a:tcPr/>
                    </a:tc>
                    <a:tc>
                      <a:txBody>
                        <a:bodyPr/>
                        <a:lstStyle/>
                        <a:p>
                          <a:pPr algn="r"/>
                          <a:r>
                            <a:rPr lang="pl-PL" dirty="0" smtClean="0"/>
                            <a:t>2.10</a:t>
                          </a:r>
                          <a:endParaRPr lang="en-GB" dirty="0"/>
                        </a:p>
                      </a:txBody>
                      <a:tcPr/>
                    </a:tc>
                  </a:tr>
                </a:tbl>
              </a:graphicData>
            </a:graphic>
          </p:graphicFrame>
        </mc:Fallback>
      </mc:AlternateContent>
      <p:sp>
        <p:nvSpPr>
          <p:cNvPr id="11" name="TextBox 10"/>
          <p:cNvSpPr txBox="1"/>
          <p:nvPr/>
        </p:nvSpPr>
        <p:spPr>
          <a:xfrm>
            <a:off x="6012160" y="1427004"/>
            <a:ext cx="2880320" cy="646331"/>
          </a:xfrm>
          <a:prstGeom prst="rect">
            <a:avLst/>
          </a:prstGeom>
          <a:noFill/>
        </p:spPr>
        <p:txBody>
          <a:bodyPr wrap="square" rtlCol="0">
            <a:spAutoFit/>
          </a:bodyPr>
          <a:lstStyle/>
          <a:p>
            <a:r>
              <a:rPr lang="pl-PL" dirty="0" smtClean="0"/>
              <a:t>Pre-heater  on the CO</a:t>
            </a:r>
            <a:r>
              <a:rPr lang="pl-PL" baseline="-25000" dirty="0" smtClean="0"/>
              <a:t>2</a:t>
            </a:r>
            <a:r>
              <a:rPr lang="pl-PL" dirty="0" smtClean="0"/>
              <a:t> inlet tube: 5-10W</a:t>
            </a:r>
            <a:endParaRPr lang="en-GB" dirty="0"/>
          </a:p>
        </p:txBody>
      </p:sp>
      <p:cxnSp>
        <p:nvCxnSpPr>
          <p:cNvPr id="13" name="Straight Arrow Connector 12"/>
          <p:cNvCxnSpPr/>
          <p:nvPr/>
        </p:nvCxnSpPr>
        <p:spPr>
          <a:xfrm flipH="1">
            <a:off x="3203848" y="1750169"/>
            <a:ext cx="2664296" cy="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59670" y="2525306"/>
            <a:ext cx="3024336" cy="1200329"/>
          </a:xfrm>
          <a:prstGeom prst="rect">
            <a:avLst/>
          </a:prstGeom>
          <a:noFill/>
        </p:spPr>
        <p:txBody>
          <a:bodyPr wrap="square" rtlCol="0">
            <a:spAutoFit/>
          </a:bodyPr>
          <a:lstStyle/>
          <a:p>
            <a:r>
              <a:rPr lang="pl-PL" dirty="0" smtClean="0"/>
              <a:t>Snake II flow coeff. is three time the Snake I – designed factor was 4, thus a good match.</a:t>
            </a:r>
            <a:endParaRPr lang="en-GB" dirty="0"/>
          </a:p>
        </p:txBody>
      </p:sp>
    </p:spTree>
    <p:extLst>
      <p:ext uri="{BB962C8B-B14F-4D97-AF65-F5344CB8AC3E}">
        <p14:creationId xmlns:p14="http://schemas.microsoft.com/office/powerpoint/2010/main" val="3807857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Heat load tests</a:t>
            </a:r>
            <a:endParaRPr lang="en-GB" dirty="0"/>
          </a:p>
        </p:txBody>
      </p:sp>
      <p:sp>
        <p:nvSpPr>
          <p:cNvPr id="6" name="Content Placeholder 5"/>
          <p:cNvSpPr>
            <a:spLocks noGrp="1"/>
          </p:cNvSpPr>
          <p:nvPr>
            <p:ph idx="1"/>
          </p:nvPr>
        </p:nvSpPr>
        <p:spPr/>
        <p:txBody>
          <a:bodyPr/>
          <a:lstStyle/>
          <a:p>
            <a:r>
              <a:rPr lang="pl-PL" dirty="0" smtClean="0"/>
              <a:t>Prototype wafer is heated on the silicon side</a:t>
            </a:r>
          </a:p>
          <a:p>
            <a:r>
              <a:rPr lang="pl-PL" dirty="0" smtClean="0"/>
              <a:t>Heaters are made of silicon (like ASICs and sensor) with a thin film deposit working as the actuall electric heater.</a:t>
            </a:r>
          </a:p>
          <a:p>
            <a:r>
              <a:rPr lang="pl-PL" dirty="0" smtClean="0"/>
              <a:t>Temperature is recorded at two different points on the heaters and at the wafer close to the outlet.</a:t>
            </a:r>
          </a:p>
          <a:p>
            <a:r>
              <a:rPr lang="pl-PL" dirty="0" smtClean="0"/>
              <a:t>Heating power is applied in steps</a:t>
            </a:r>
          </a:p>
          <a:p>
            <a:r>
              <a:rPr lang="pl-PL" dirty="0" smtClean="0"/>
              <a:t>As larger and larger part of CO</a:t>
            </a:r>
            <a:r>
              <a:rPr lang="pl-PL" baseline="-25000" dirty="0" smtClean="0"/>
              <a:t>2</a:t>
            </a:r>
            <a:r>
              <a:rPr lang="pl-PL" dirty="0" smtClean="0"/>
              <a:t> evaporates, eventually there is no cooling power left and the outlet temperature shoots up.</a:t>
            </a:r>
          </a:p>
          <a:p>
            <a:r>
              <a:rPr lang="pl-PL" dirty="0" smtClean="0"/>
              <a:t>We don’t go beyond this point</a:t>
            </a:r>
            <a:endParaRPr lang="en-GB" dirty="0"/>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4" name="Footer Placeholder 3"/>
          <p:cNvSpPr>
            <a:spLocks noGrp="1"/>
          </p:cNvSpPr>
          <p:nvPr>
            <p:ph type="ftr" sz="quarter" idx="11"/>
          </p:nvPr>
        </p:nvSpPr>
        <p:spPr/>
        <p:txBody>
          <a:bodyPr/>
          <a:lstStyle/>
          <a:p>
            <a:pPr>
              <a:defRPr/>
            </a:pPr>
            <a:r>
              <a:rPr lang="en-US" smtClean="0"/>
              <a:t>Jan Buytaert, Pawel Jalocha</a:t>
            </a:r>
            <a:endParaRPr lang="en-US"/>
          </a:p>
        </p:txBody>
      </p:sp>
      <p:sp>
        <p:nvSpPr>
          <p:cNvPr id="5" name="Slide Number Placeholder 4"/>
          <p:cNvSpPr>
            <a:spLocks noGrp="1"/>
          </p:cNvSpPr>
          <p:nvPr>
            <p:ph type="sldNum" sz="quarter" idx="12"/>
          </p:nvPr>
        </p:nvSpPr>
        <p:spPr/>
        <p:txBody>
          <a:bodyPr/>
          <a:lstStyle/>
          <a:p>
            <a:pPr>
              <a:defRPr/>
            </a:pPr>
            <a:fld id="{34AC3E0F-1A08-45BC-A029-5C24D56E3426}" type="slidenum">
              <a:rPr lang="en-US" smtClean="0"/>
              <a:pPr>
                <a:defRPr/>
              </a:pPr>
              <a:t>16</a:t>
            </a:fld>
            <a:endParaRPr lang="en-US"/>
          </a:p>
        </p:txBody>
      </p:sp>
    </p:spTree>
    <p:extLst>
      <p:ext uri="{BB962C8B-B14F-4D97-AF65-F5344CB8AC3E}">
        <p14:creationId xmlns:p14="http://schemas.microsoft.com/office/powerpoint/2010/main" val="1132552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364793" y="1559626"/>
            <a:ext cx="2779207" cy="3416320"/>
          </a:xfrm>
          <a:prstGeom prst="rect">
            <a:avLst/>
          </a:prstGeom>
          <a:noFill/>
        </p:spPr>
        <p:txBody>
          <a:bodyPr wrap="square" rtlCol="0">
            <a:spAutoFit/>
          </a:bodyPr>
          <a:lstStyle/>
          <a:p>
            <a:pPr marL="285750" indent="-285750">
              <a:buFont typeface="Arial" panose="020B0604020202020204" pitchFamily="34" charset="0"/>
              <a:buChar char="•"/>
            </a:pPr>
            <a:r>
              <a:rPr lang="fr-CH" sz="1200" dirty="0" err="1" smtClean="0"/>
              <a:t>Heaters</a:t>
            </a:r>
            <a:r>
              <a:rPr lang="fr-CH" sz="1200" dirty="0" smtClean="0"/>
              <a:t> </a:t>
            </a:r>
            <a:r>
              <a:rPr lang="fr-CH" sz="1200" dirty="0" err="1" smtClean="0"/>
              <a:t>attached</a:t>
            </a:r>
            <a:r>
              <a:rPr lang="fr-CH" sz="1200" dirty="0" smtClean="0"/>
              <a:t> on the </a:t>
            </a:r>
            <a:r>
              <a:rPr lang="fr-CH" sz="1200" dirty="0" err="1" smtClean="0"/>
              <a:t>silicon</a:t>
            </a:r>
            <a:r>
              <a:rPr lang="fr-CH" sz="1200" dirty="0" smtClean="0"/>
              <a:t> </a:t>
            </a:r>
            <a:r>
              <a:rPr lang="fr-CH" sz="1200" dirty="0" err="1" smtClean="0"/>
              <a:t>side</a:t>
            </a:r>
            <a:r>
              <a:rPr lang="fr-CH" sz="1200" dirty="0" smtClean="0"/>
              <a:t> to </a:t>
            </a:r>
            <a:r>
              <a:rPr lang="fr-CH" sz="1200" dirty="0" err="1" smtClean="0"/>
              <a:t>cover</a:t>
            </a:r>
            <a:r>
              <a:rPr lang="fr-CH" sz="1200" dirty="0" smtClean="0"/>
              <a:t> </a:t>
            </a:r>
            <a:r>
              <a:rPr lang="fr-CH" sz="1200" dirty="0" err="1" smtClean="0"/>
              <a:t>completely</a:t>
            </a:r>
            <a:r>
              <a:rPr lang="fr-CH" sz="1200" dirty="0" smtClean="0"/>
              <a:t> the surface </a:t>
            </a:r>
            <a:r>
              <a:rPr lang="fr-CH" sz="1200" dirty="0" err="1" smtClean="0"/>
              <a:t>above</a:t>
            </a:r>
            <a:r>
              <a:rPr lang="fr-CH" sz="1200" dirty="0" smtClean="0"/>
              <a:t> </a:t>
            </a:r>
            <a:r>
              <a:rPr lang="fr-CH" sz="1200" dirty="0" err="1" smtClean="0"/>
              <a:t>microchannels</a:t>
            </a:r>
            <a:endParaRPr lang="fr-CH" sz="1200" dirty="0" smtClean="0"/>
          </a:p>
          <a:p>
            <a:pPr marL="285750" indent="-285750">
              <a:buFont typeface="Arial" panose="020B0604020202020204" pitchFamily="34" charset="0"/>
              <a:buChar char="•"/>
            </a:pPr>
            <a:r>
              <a:rPr lang="fr-CH" sz="1200" dirty="0" smtClean="0"/>
              <a:t>3M tape </a:t>
            </a:r>
            <a:r>
              <a:rPr lang="fr-CH" sz="1200" dirty="0" err="1" smtClean="0"/>
              <a:t>used</a:t>
            </a:r>
            <a:r>
              <a:rPr lang="fr-CH" sz="1200" dirty="0" smtClean="0"/>
              <a:t> for the </a:t>
            </a:r>
            <a:r>
              <a:rPr lang="fr-CH" sz="1200" dirty="0" err="1" smtClean="0"/>
              <a:t>attachment</a:t>
            </a:r>
            <a:endParaRPr lang="fr-CH" sz="1200" dirty="0" smtClean="0"/>
          </a:p>
          <a:p>
            <a:pPr marL="285750" indent="-285750">
              <a:buFont typeface="Arial" panose="020B0604020202020204" pitchFamily="34" charset="0"/>
              <a:buChar char="•"/>
            </a:pPr>
            <a:r>
              <a:rPr lang="fr-CH" sz="1200" dirty="0" smtClean="0"/>
              <a:t>ASIC </a:t>
            </a:r>
            <a:r>
              <a:rPr lang="fr-CH" sz="1200" dirty="0" err="1" smtClean="0"/>
              <a:t>heaters</a:t>
            </a:r>
            <a:r>
              <a:rPr lang="fr-CH" sz="1200" dirty="0" smtClean="0"/>
              <a:t> </a:t>
            </a:r>
            <a:r>
              <a:rPr lang="fr-CH" sz="1200" dirty="0" err="1" smtClean="0"/>
              <a:t>wired</a:t>
            </a:r>
            <a:r>
              <a:rPr lang="fr-CH" sz="1200" dirty="0" smtClean="0"/>
              <a:t> in </a:t>
            </a:r>
            <a:r>
              <a:rPr lang="fr-CH" sz="1200" dirty="0" err="1" smtClean="0"/>
              <a:t>parallel</a:t>
            </a:r>
            <a:r>
              <a:rPr lang="fr-CH" sz="1200" dirty="0" smtClean="0"/>
              <a:t> and split </a:t>
            </a:r>
            <a:r>
              <a:rPr lang="fr-CH" sz="1200" dirty="0" err="1" smtClean="0"/>
              <a:t>into</a:t>
            </a:r>
            <a:r>
              <a:rPr lang="fr-CH" sz="1200" dirty="0" smtClean="0"/>
              <a:t> </a:t>
            </a:r>
            <a:r>
              <a:rPr lang="fr-CH" sz="1200" dirty="0" err="1" smtClean="0"/>
              <a:t>two</a:t>
            </a:r>
            <a:r>
              <a:rPr lang="fr-CH" sz="1200" dirty="0" smtClean="0"/>
              <a:t> groups.</a:t>
            </a:r>
          </a:p>
          <a:p>
            <a:pPr marL="285750" indent="-285750">
              <a:buFont typeface="Arial" panose="020B0604020202020204" pitchFamily="34" charset="0"/>
              <a:buChar char="•"/>
            </a:pPr>
            <a:r>
              <a:rPr lang="fr-CH" sz="1200" dirty="0" smtClean="0"/>
              <a:t>Four </a:t>
            </a:r>
            <a:r>
              <a:rPr lang="fr-CH" sz="1200" dirty="0" err="1" smtClean="0"/>
              <a:t>temperature</a:t>
            </a:r>
            <a:r>
              <a:rPr lang="fr-CH" sz="1200" dirty="0" smtClean="0"/>
              <a:t> probes </a:t>
            </a:r>
            <a:r>
              <a:rPr lang="fr-CH" sz="1200" dirty="0" err="1" smtClean="0"/>
              <a:t>strategically</a:t>
            </a:r>
            <a:r>
              <a:rPr lang="fr-CH" sz="1200" dirty="0" smtClean="0"/>
              <a:t> </a:t>
            </a:r>
            <a:r>
              <a:rPr lang="fr-CH" sz="1200" dirty="0" err="1" smtClean="0"/>
              <a:t>placed</a:t>
            </a:r>
            <a:r>
              <a:rPr lang="fr-CH" sz="1200" dirty="0" smtClean="0"/>
              <a:t>:</a:t>
            </a:r>
          </a:p>
          <a:p>
            <a:pPr marL="800100" lvl="1" indent="-342900">
              <a:buFont typeface="+mj-lt"/>
              <a:buAutoNum type="arabicPeriod"/>
            </a:pPr>
            <a:r>
              <a:rPr lang="fr-CH" sz="1200" dirty="0"/>
              <a:t>o</a:t>
            </a:r>
            <a:r>
              <a:rPr lang="fr-CH" sz="1200" dirty="0" smtClean="0"/>
              <a:t>n a </a:t>
            </a:r>
            <a:r>
              <a:rPr lang="fr-CH" sz="1200" dirty="0" err="1" smtClean="0"/>
              <a:t>heater</a:t>
            </a:r>
            <a:r>
              <a:rPr lang="fr-CH" sz="1200" dirty="0" smtClean="0"/>
              <a:t> </a:t>
            </a:r>
            <a:r>
              <a:rPr lang="fr-CH" sz="1200" dirty="0" err="1" smtClean="0"/>
              <a:t>closest</a:t>
            </a:r>
            <a:r>
              <a:rPr lang="fr-CH" sz="1200" dirty="0" smtClean="0"/>
              <a:t> to the </a:t>
            </a:r>
            <a:r>
              <a:rPr lang="fr-CH" sz="1200" dirty="0" err="1" smtClean="0"/>
              <a:t>inlet</a:t>
            </a:r>
            <a:endParaRPr lang="fr-CH" sz="1200" dirty="0" smtClean="0"/>
          </a:p>
          <a:p>
            <a:pPr marL="800100" lvl="1" indent="-342900">
              <a:buFont typeface="+mj-lt"/>
              <a:buAutoNum type="arabicPeriod"/>
            </a:pPr>
            <a:r>
              <a:rPr lang="fr-CH" sz="1200" dirty="0"/>
              <a:t>o</a:t>
            </a:r>
            <a:r>
              <a:rPr lang="fr-CH" sz="1200" dirty="0" smtClean="0"/>
              <a:t>n a </a:t>
            </a:r>
            <a:r>
              <a:rPr lang="fr-CH" sz="1200" dirty="0" err="1" smtClean="0"/>
              <a:t>heater</a:t>
            </a:r>
            <a:r>
              <a:rPr lang="fr-CH" sz="1200" dirty="0" smtClean="0"/>
              <a:t> </a:t>
            </a:r>
            <a:r>
              <a:rPr lang="fr-CH" sz="1200" dirty="0" err="1" smtClean="0"/>
              <a:t>half-way</a:t>
            </a:r>
            <a:endParaRPr lang="fr-CH" sz="1200" dirty="0" smtClean="0"/>
          </a:p>
          <a:p>
            <a:pPr marL="800100" lvl="1" indent="-342900">
              <a:buFont typeface="+mj-lt"/>
              <a:buAutoNum type="arabicPeriod"/>
            </a:pPr>
            <a:r>
              <a:rPr lang="fr-CH" sz="1200" dirty="0"/>
              <a:t>o</a:t>
            </a:r>
            <a:r>
              <a:rPr lang="fr-CH" sz="1200" dirty="0" smtClean="0"/>
              <a:t>n </a:t>
            </a:r>
            <a:r>
              <a:rPr lang="fr-CH" sz="1200" dirty="0" err="1" smtClean="0"/>
              <a:t>silicon</a:t>
            </a:r>
            <a:r>
              <a:rPr lang="fr-CH" sz="1200" dirty="0" smtClean="0"/>
              <a:t> close to the </a:t>
            </a:r>
            <a:r>
              <a:rPr lang="fr-CH" sz="1200" dirty="0" err="1" smtClean="0"/>
              <a:t>outlet</a:t>
            </a:r>
            <a:endParaRPr lang="fr-CH" sz="1200" dirty="0" smtClean="0"/>
          </a:p>
          <a:p>
            <a:pPr marL="800100" lvl="1" indent="-342900">
              <a:buFont typeface="+mj-lt"/>
              <a:buAutoNum type="arabicPeriod"/>
            </a:pPr>
            <a:r>
              <a:rPr lang="fr-CH" sz="1200" dirty="0"/>
              <a:t>o</a:t>
            </a:r>
            <a:r>
              <a:rPr lang="fr-CH" sz="1200" dirty="0" smtClean="0"/>
              <a:t>n the </a:t>
            </a:r>
            <a:r>
              <a:rPr lang="fr-CH" sz="1200" dirty="0" err="1" smtClean="0"/>
              <a:t>mounting</a:t>
            </a:r>
            <a:r>
              <a:rPr lang="fr-CH" sz="1200" dirty="0" smtClean="0"/>
              <a:t> block</a:t>
            </a:r>
          </a:p>
          <a:p>
            <a:pPr marL="285750" indent="-285750">
              <a:buFont typeface="Arial" panose="020B0604020202020204" pitchFamily="34" charset="0"/>
              <a:buChar char="•"/>
            </a:pPr>
            <a:r>
              <a:rPr lang="fr-CH" sz="1200" dirty="0" smtClean="0"/>
              <a:t>Note the </a:t>
            </a:r>
            <a:r>
              <a:rPr lang="fr-CH" sz="1200" dirty="0" err="1" smtClean="0"/>
              <a:t>pre-heater</a:t>
            </a:r>
            <a:r>
              <a:rPr lang="fr-CH" sz="1200" dirty="0" smtClean="0"/>
              <a:t> on the </a:t>
            </a:r>
            <a:r>
              <a:rPr lang="fr-CH" sz="1200" dirty="0" err="1" smtClean="0"/>
              <a:t>inlet</a:t>
            </a:r>
            <a:r>
              <a:rPr lang="fr-CH" sz="1200" dirty="0" smtClean="0"/>
              <a:t> tube</a:t>
            </a:r>
          </a:p>
          <a:p>
            <a:pPr marL="285750" indent="-285750">
              <a:buFont typeface="Arial" panose="020B0604020202020204" pitchFamily="34" charset="0"/>
              <a:buChar char="•"/>
            </a:pPr>
            <a:endParaRPr lang="fr-CH" sz="1200" dirty="0" smtClean="0"/>
          </a:p>
          <a:p>
            <a:endParaRPr lang="en-GB" sz="12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713" y="1458323"/>
            <a:ext cx="6355080" cy="4766310"/>
          </a:xfrm>
          <a:prstGeom prst="rect">
            <a:avLst/>
          </a:prstGeom>
        </p:spPr>
      </p:pic>
      <p:sp>
        <p:nvSpPr>
          <p:cNvPr id="8" name="TextBox 3"/>
          <p:cNvSpPr txBox="1"/>
          <p:nvPr/>
        </p:nvSpPr>
        <p:spPr>
          <a:xfrm>
            <a:off x="1070416" y="4265531"/>
            <a:ext cx="780983" cy="307777"/>
          </a:xfrm>
          <a:prstGeom prst="rect">
            <a:avLst/>
          </a:prstGeom>
          <a:solidFill>
            <a:schemeClr val="bg1"/>
          </a:solidFill>
          <a:ln>
            <a:solidFill>
              <a:srgbClr val="FF0000"/>
            </a:solidFill>
          </a:ln>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sz="1400" dirty="0" smtClean="0">
                <a:solidFill>
                  <a:srgbClr val="FF0000"/>
                </a:solidFill>
              </a:rPr>
              <a:t>T_uch1</a:t>
            </a:r>
            <a:endParaRPr lang="fr-FR" sz="1400" dirty="0">
              <a:solidFill>
                <a:srgbClr val="FF0000"/>
              </a:solidFill>
            </a:endParaRPr>
          </a:p>
        </p:txBody>
      </p:sp>
      <p:sp>
        <p:nvSpPr>
          <p:cNvPr id="9" name="TextBox 65"/>
          <p:cNvSpPr txBox="1"/>
          <p:nvPr/>
        </p:nvSpPr>
        <p:spPr>
          <a:xfrm>
            <a:off x="4852984" y="5149451"/>
            <a:ext cx="780983" cy="307777"/>
          </a:xfrm>
          <a:prstGeom prst="rect">
            <a:avLst/>
          </a:prstGeom>
          <a:solidFill>
            <a:schemeClr val="bg1"/>
          </a:solidFill>
          <a:ln>
            <a:solidFill>
              <a:srgbClr val="FF0000"/>
            </a:solidFill>
          </a:ln>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sz="1400" dirty="0" smtClean="0">
                <a:solidFill>
                  <a:srgbClr val="FF0000"/>
                </a:solidFill>
              </a:rPr>
              <a:t>T_uch2</a:t>
            </a:r>
            <a:endParaRPr lang="fr-FR" sz="1400" dirty="0">
              <a:solidFill>
                <a:srgbClr val="FF0000"/>
              </a:solidFill>
            </a:endParaRPr>
          </a:p>
        </p:txBody>
      </p:sp>
      <p:sp>
        <p:nvSpPr>
          <p:cNvPr id="10" name="TextBox 70"/>
          <p:cNvSpPr txBox="1"/>
          <p:nvPr/>
        </p:nvSpPr>
        <p:spPr>
          <a:xfrm>
            <a:off x="4981000" y="3988163"/>
            <a:ext cx="780983" cy="307777"/>
          </a:xfrm>
          <a:prstGeom prst="rect">
            <a:avLst/>
          </a:prstGeom>
          <a:solidFill>
            <a:schemeClr val="bg1"/>
          </a:solidFill>
          <a:ln>
            <a:solidFill>
              <a:srgbClr val="FF0000"/>
            </a:solidFill>
          </a:ln>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sz="1400" dirty="0" smtClean="0">
                <a:solidFill>
                  <a:srgbClr val="FF0000"/>
                </a:solidFill>
              </a:rPr>
              <a:t>T_uch3</a:t>
            </a:r>
            <a:endParaRPr lang="fr-FR" sz="1400" dirty="0">
              <a:solidFill>
                <a:srgbClr val="FF0000"/>
              </a:solidFill>
            </a:endParaRPr>
          </a:p>
        </p:txBody>
      </p:sp>
      <p:sp>
        <p:nvSpPr>
          <p:cNvPr id="11" name="TextBox 71"/>
          <p:cNvSpPr txBox="1"/>
          <p:nvPr/>
        </p:nvSpPr>
        <p:spPr>
          <a:xfrm>
            <a:off x="5243475" y="3471562"/>
            <a:ext cx="883574" cy="307777"/>
          </a:xfrm>
          <a:prstGeom prst="rect">
            <a:avLst/>
          </a:prstGeom>
          <a:solidFill>
            <a:schemeClr val="bg1"/>
          </a:solidFill>
          <a:ln>
            <a:solidFill>
              <a:srgbClr val="FF0000"/>
            </a:solid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sz="1400" dirty="0" err="1" smtClean="0">
                <a:solidFill>
                  <a:srgbClr val="FF0000"/>
                </a:solidFill>
              </a:rPr>
              <a:t>T_clamp</a:t>
            </a:r>
            <a:endParaRPr lang="fr-FR" sz="1400" dirty="0">
              <a:solidFill>
                <a:srgbClr val="FF0000"/>
              </a:solidFill>
            </a:endParaRPr>
          </a:p>
        </p:txBody>
      </p:sp>
      <p:cxnSp>
        <p:nvCxnSpPr>
          <p:cNvPr id="12" name="Straight Arrow Connector 11"/>
          <p:cNvCxnSpPr>
            <a:stCxn id="8" idx="3"/>
          </p:cNvCxnSpPr>
          <p:nvPr/>
        </p:nvCxnSpPr>
        <p:spPr>
          <a:xfrm>
            <a:off x="1851399" y="4419420"/>
            <a:ext cx="298010" cy="7471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9" idx="1"/>
          </p:cNvCxnSpPr>
          <p:nvPr/>
        </p:nvCxnSpPr>
        <p:spPr>
          <a:xfrm flipH="1">
            <a:off x="4453698" y="5303340"/>
            <a:ext cx="399286"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0" idx="1"/>
          </p:cNvCxnSpPr>
          <p:nvPr/>
        </p:nvCxnSpPr>
        <p:spPr>
          <a:xfrm flipH="1" flipV="1">
            <a:off x="4261673" y="4142051"/>
            <a:ext cx="719327" cy="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1" idx="1"/>
          </p:cNvCxnSpPr>
          <p:nvPr/>
        </p:nvCxnSpPr>
        <p:spPr>
          <a:xfrm flipH="1">
            <a:off x="3703889" y="3625451"/>
            <a:ext cx="1539586" cy="2834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1917416" y="4295940"/>
            <a:ext cx="1335024" cy="783407"/>
            <a:chOff x="4215384" y="4099489"/>
            <a:chExt cx="1335024" cy="783407"/>
          </a:xfrm>
        </p:grpSpPr>
        <p:cxnSp>
          <p:nvCxnSpPr>
            <p:cNvPr id="27" name="Straight Connector 26"/>
            <p:cNvCxnSpPr/>
            <p:nvPr/>
          </p:nvCxnSpPr>
          <p:spPr>
            <a:xfrm flipH="1">
              <a:off x="4215384" y="4099489"/>
              <a:ext cx="82988" cy="783407"/>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298372" y="4099489"/>
              <a:ext cx="1252036" cy="0"/>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5550408" y="4099489"/>
              <a:ext cx="0" cy="783407"/>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215384" y="4882896"/>
              <a:ext cx="1335024" cy="0"/>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grpSp>
      <p:grpSp>
        <p:nvGrpSpPr>
          <p:cNvPr id="17" name="Group 16"/>
          <p:cNvGrpSpPr/>
          <p:nvPr/>
        </p:nvGrpSpPr>
        <p:grpSpPr>
          <a:xfrm>
            <a:off x="3369300" y="4353852"/>
            <a:ext cx="1364468" cy="1117198"/>
            <a:chOff x="4298372" y="4099489"/>
            <a:chExt cx="1364468" cy="1117198"/>
          </a:xfrm>
        </p:grpSpPr>
        <p:cxnSp>
          <p:nvCxnSpPr>
            <p:cNvPr id="23" name="Straight Connector 22"/>
            <p:cNvCxnSpPr/>
            <p:nvPr/>
          </p:nvCxnSpPr>
          <p:spPr>
            <a:xfrm>
              <a:off x="4298372" y="4099489"/>
              <a:ext cx="0" cy="1117198"/>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298372" y="4099489"/>
              <a:ext cx="1104382" cy="0"/>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5402754" y="4099489"/>
              <a:ext cx="260086" cy="1103376"/>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298372" y="5202865"/>
              <a:ext cx="1364468" cy="0"/>
            </a:xfrm>
            <a:prstGeom prst="line">
              <a:avLst/>
            </a:prstGeom>
            <a:ln>
              <a:solidFill>
                <a:schemeClr val="tx2">
                  <a:lumMod val="40000"/>
                  <a:lumOff val="60000"/>
                </a:schemeClr>
              </a:solidFill>
              <a:prstDash val="lgDash"/>
              <a:tailEnd type="none"/>
            </a:ln>
          </p:spPr>
          <p:style>
            <a:lnRef idx="2">
              <a:schemeClr val="accent1"/>
            </a:lnRef>
            <a:fillRef idx="0">
              <a:schemeClr val="accent1"/>
            </a:fillRef>
            <a:effectRef idx="1">
              <a:schemeClr val="accent1"/>
            </a:effectRef>
            <a:fontRef idx="minor">
              <a:schemeClr val="tx1"/>
            </a:fontRef>
          </p:style>
        </p:cxnSp>
      </p:grpSp>
      <p:sp>
        <p:nvSpPr>
          <p:cNvPr id="18" name="TextBox 99"/>
          <p:cNvSpPr txBox="1"/>
          <p:nvPr/>
        </p:nvSpPr>
        <p:spPr>
          <a:xfrm>
            <a:off x="1596098" y="5760765"/>
            <a:ext cx="3775393" cy="369332"/>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dirty="0" smtClean="0"/>
              <a:t>All </a:t>
            </a:r>
            <a:r>
              <a:rPr lang="fr-FR" dirty="0" err="1" smtClean="0"/>
              <a:t>heaters</a:t>
            </a:r>
            <a:r>
              <a:rPr lang="fr-FR" dirty="0" smtClean="0"/>
              <a:t> are </a:t>
            </a:r>
            <a:r>
              <a:rPr lang="fr-FR" dirty="0" err="1" smtClean="0"/>
              <a:t>mounted</a:t>
            </a:r>
            <a:r>
              <a:rPr lang="fr-FR" dirty="0" smtClean="0"/>
              <a:t> on Si </a:t>
            </a:r>
            <a:r>
              <a:rPr lang="fr-FR" dirty="0" err="1" smtClean="0"/>
              <a:t>side</a:t>
            </a:r>
            <a:r>
              <a:rPr lang="fr-FR" dirty="0" smtClean="0"/>
              <a:t> </a:t>
            </a:r>
            <a:endParaRPr lang="fr-FR" dirty="0"/>
          </a:p>
        </p:txBody>
      </p:sp>
      <p:sp>
        <p:nvSpPr>
          <p:cNvPr id="19" name="TextBox 100"/>
          <p:cNvSpPr txBox="1"/>
          <p:nvPr/>
        </p:nvSpPr>
        <p:spPr>
          <a:xfrm>
            <a:off x="210791" y="3542844"/>
            <a:ext cx="2034531" cy="307777"/>
          </a:xfrm>
          <a:prstGeom prst="rect">
            <a:avLst/>
          </a:prstGeom>
          <a:solidFill>
            <a:schemeClr val="bg1"/>
          </a:solidFill>
          <a:ln>
            <a:solidFill>
              <a:srgbClr val="FF0000"/>
            </a:solidFill>
          </a:ln>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fr-FR" sz="1400" dirty="0" err="1" smtClean="0">
                <a:solidFill>
                  <a:srgbClr val="FF0000"/>
                </a:solidFill>
              </a:rPr>
              <a:t>Preheater</a:t>
            </a:r>
            <a:r>
              <a:rPr lang="fr-FR" sz="1400" dirty="0" smtClean="0">
                <a:solidFill>
                  <a:srgbClr val="FF0000"/>
                </a:solidFill>
              </a:rPr>
              <a:t> on </a:t>
            </a:r>
            <a:r>
              <a:rPr lang="fr-FR" sz="1400" dirty="0" err="1" smtClean="0">
                <a:solidFill>
                  <a:srgbClr val="FF0000"/>
                </a:solidFill>
              </a:rPr>
              <a:t>inlet</a:t>
            </a:r>
            <a:r>
              <a:rPr lang="fr-FR" sz="1400" dirty="0" smtClean="0">
                <a:solidFill>
                  <a:srgbClr val="FF0000"/>
                </a:solidFill>
              </a:rPr>
              <a:t> tube</a:t>
            </a:r>
            <a:endParaRPr lang="fr-FR" sz="1400" dirty="0">
              <a:solidFill>
                <a:srgbClr val="FF0000"/>
              </a:solidFill>
            </a:endParaRPr>
          </a:p>
        </p:txBody>
      </p:sp>
      <p:cxnSp>
        <p:nvCxnSpPr>
          <p:cNvPr id="20" name="Straight Arrow Connector 19"/>
          <p:cNvCxnSpPr/>
          <p:nvPr/>
        </p:nvCxnSpPr>
        <p:spPr>
          <a:xfrm flipH="1" flipV="1">
            <a:off x="1070416" y="3177395"/>
            <a:ext cx="92481" cy="36544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1" name="Arc 20"/>
          <p:cNvSpPr/>
          <p:nvPr/>
        </p:nvSpPr>
        <p:spPr>
          <a:xfrm flipH="1">
            <a:off x="2612102" y="4115883"/>
            <a:ext cx="1390625" cy="1341345"/>
          </a:xfrm>
          <a:prstGeom prst="arc">
            <a:avLst>
              <a:gd name="adj1" fmla="val 19614849"/>
              <a:gd name="adj2" fmla="val 12621664"/>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defPPr>
              <a:defRPr lang="en-US"/>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457200" rtl="0" eaLnBrk="1" latinLnBrk="0" hangingPunct="1">
              <a:defRPr kern="1200">
                <a:solidFill>
                  <a:schemeClr val="tx1"/>
                </a:solidFill>
                <a:latin typeface="+mn-lt"/>
                <a:ea typeface="+mn-ea"/>
                <a:cs typeface="+mn-cs"/>
              </a:defRPr>
            </a:lvl6pPr>
            <a:lvl7pPr marL="2743200" algn="l" defTabSz="457200" rtl="0" eaLnBrk="1" latinLnBrk="0" hangingPunct="1">
              <a:defRPr kern="1200">
                <a:solidFill>
                  <a:schemeClr val="tx1"/>
                </a:solidFill>
                <a:latin typeface="+mn-lt"/>
                <a:ea typeface="+mn-ea"/>
                <a:cs typeface="+mn-cs"/>
              </a:defRPr>
            </a:lvl7pPr>
            <a:lvl8pPr marL="3200400" algn="l" defTabSz="457200" rtl="0" eaLnBrk="1" latinLnBrk="0" hangingPunct="1">
              <a:defRPr kern="1200">
                <a:solidFill>
                  <a:schemeClr val="tx1"/>
                </a:solidFill>
                <a:latin typeface="+mn-lt"/>
                <a:ea typeface="+mn-ea"/>
                <a:cs typeface="+mn-cs"/>
              </a:defRPr>
            </a:lvl8pPr>
            <a:lvl9pPr marL="3657600" algn="l" defTabSz="457200" rtl="0" eaLnBrk="1" latinLnBrk="0" hangingPunct="1">
              <a:defRPr kern="1200">
                <a:solidFill>
                  <a:schemeClr val="tx1"/>
                </a:solidFill>
                <a:latin typeface="+mn-lt"/>
                <a:ea typeface="+mn-ea"/>
                <a:cs typeface="+mn-cs"/>
              </a:defRPr>
            </a:lvl9pPr>
          </a:lstStyle>
          <a:p>
            <a:pPr algn="ctr"/>
            <a:endParaRPr lang="en-GB"/>
          </a:p>
        </p:txBody>
      </p:sp>
      <p:sp>
        <p:nvSpPr>
          <p:cNvPr id="22" name="TextBox 4"/>
          <p:cNvSpPr txBox="1"/>
          <p:nvPr/>
        </p:nvSpPr>
        <p:spPr>
          <a:xfrm>
            <a:off x="2806205" y="4610869"/>
            <a:ext cx="1133644" cy="369332"/>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GB" dirty="0" smtClean="0">
                <a:solidFill>
                  <a:schemeClr val="bg1"/>
                </a:solidFill>
              </a:rPr>
              <a:t>CO2 flow</a:t>
            </a:r>
            <a:endParaRPr lang="en-GB" dirty="0">
              <a:solidFill>
                <a:schemeClr val="bg1"/>
              </a:solidFill>
            </a:endParaRPr>
          </a:p>
        </p:txBody>
      </p:sp>
      <p:sp>
        <p:nvSpPr>
          <p:cNvPr id="32" name="Title 31"/>
          <p:cNvSpPr>
            <a:spLocks noGrp="1"/>
          </p:cNvSpPr>
          <p:nvPr>
            <p:ph type="title"/>
          </p:nvPr>
        </p:nvSpPr>
        <p:spPr>
          <a:xfrm>
            <a:off x="358882" y="404664"/>
            <a:ext cx="8229600" cy="990600"/>
          </a:xfrm>
        </p:spPr>
        <p:txBody>
          <a:bodyPr>
            <a:normAutofit/>
          </a:bodyPr>
          <a:lstStyle/>
          <a:p>
            <a:r>
              <a:rPr lang="pl-PL" sz="3200" dirty="0" smtClean="0"/>
              <a:t>Heat load </a:t>
            </a:r>
            <a:r>
              <a:rPr lang="pl-PL" sz="3200" dirty="0"/>
              <a:t>tests of</a:t>
            </a:r>
            <a:r>
              <a:rPr lang="fr-CH" sz="3200" dirty="0"/>
              <a:t> Snake II</a:t>
            </a:r>
            <a:r>
              <a:rPr lang="pl-PL" sz="3200" dirty="0"/>
              <a:t> – fitting the </a:t>
            </a:r>
            <a:r>
              <a:rPr lang="pl-PL" sz="3200" dirty="0" smtClean="0"/>
              <a:t>heaters</a:t>
            </a:r>
            <a:endParaRPr lang="en-GB" sz="3200" dirty="0"/>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4" name="Footer Placeholder 3"/>
          <p:cNvSpPr>
            <a:spLocks noGrp="1"/>
          </p:cNvSpPr>
          <p:nvPr>
            <p:ph type="ftr" sz="quarter" idx="11"/>
          </p:nvPr>
        </p:nvSpPr>
        <p:spPr/>
        <p:txBody>
          <a:bodyPr/>
          <a:lstStyle/>
          <a:p>
            <a:pPr>
              <a:defRPr/>
            </a:pPr>
            <a:r>
              <a:rPr lang="en-US" smtClean="0"/>
              <a:t>Jan Buytaert, Pawel Jalocha</a:t>
            </a:r>
            <a:endParaRPr lang="en-US"/>
          </a:p>
        </p:txBody>
      </p:sp>
      <p:sp>
        <p:nvSpPr>
          <p:cNvPr id="31" name="Slide Number Placeholder 30"/>
          <p:cNvSpPr>
            <a:spLocks noGrp="1"/>
          </p:cNvSpPr>
          <p:nvPr>
            <p:ph type="sldNum" sz="quarter" idx="12"/>
          </p:nvPr>
        </p:nvSpPr>
        <p:spPr/>
        <p:txBody>
          <a:bodyPr/>
          <a:lstStyle/>
          <a:p>
            <a:pPr>
              <a:defRPr/>
            </a:pPr>
            <a:fld id="{D2BB33C5-D0E4-48D9-BBF6-77B4D2891D22}" type="slidenum">
              <a:rPr lang="en-US" smtClean="0"/>
              <a:pPr>
                <a:defRPr/>
              </a:pPr>
              <a:t>17</a:t>
            </a:fld>
            <a:endParaRPr lang="en-US"/>
          </a:p>
        </p:txBody>
      </p:sp>
    </p:spTree>
    <p:extLst>
      <p:ext uri="{BB962C8B-B14F-4D97-AF65-F5344CB8AC3E}">
        <p14:creationId xmlns:p14="http://schemas.microsoft.com/office/powerpoint/2010/main" val="3018285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4124" t="15779" r="12971" b="5588"/>
          <a:stretch/>
        </p:blipFill>
        <p:spPr>
          <a:xfrm>
            <a:off x="1" y="876042"/>
            <a:ext cx="5036783" cy="4140201"/>
          </a:xfrm>
          <a:prstGeom prst="rect">
            <a:avLst/>
          </a:prstGeom>
        </p:spPr>
      </p:pic>
      <p:pic>
        <p:nvPicPr>
          <p:cNvPr id="3" name="Picture 2"/>
          <p:cNvPicPr>
            <a:picLocks noChangeAspect="1"/>
          </p:cNvPicPr>
          <p:nvPr/>
        </p:nvPicPr>
        <p:blipFill rotWithShape="1">
          <a:blip r:embed="rId3"/>
          <a:srcRect l="3755" t="19909" r="7428" b="5642"/>
          <a:stretch/>
        </p:blipFill>
        <p:spPr>
          <a:xfrm>
            <a:off x="5047128" y="903814"/>
            <a:ext cx="4087193" cy="3805433"/>
          </a:xfrm>
          <a:prstGeom prst="rect">
            <a:avLst/>
          </a:prstGeom>
        </p:spPr>
      </p:pic>
      <p:sp>
        <p:nvSpPr>
          <p:cNvPr id="6" name="TextBox 5"/>
          <p:cNvSpPr txBox="1"/>
          <p:nvPr/>
        </p:nvSpPr>
        <p:spPr>
          <a:xfrm>
            <a:off x="1020536" y="6534595"/>
            <a:ext cx="4418197" cy="276999"/>
          </a:xfrm>
          <a:prstGeom prst="rect">
            <a:avLst/>
          </a:prstGeom>
          <a:noFill/>
        </p:spPr>
        <p:txBody>
          <a:bodyPr wrap="none" rtlCol="0">
            <a:spAutoFit/>
          </a:bodyPr>
          <a:lstStyle/>
          <a:p>
            <a:r>
              <a:rPr lang="en-GB" sz="1200" dirty="0" smtClean="0"/>
              <a:t>10W applied but all temperatures go up and follow each other</a:t>
            </a:r>
            <a:endParaRPr lang="en-GB" sz="1200" dirty="0"/>
          </a:p>
        </p:txBody>
      </p:sp>
      <p:sp>
        <p:nvSpPr>
          <p:cNvPr id="7" name="TextBox 6"/>
          <p:cNvSpPr txBox="1"/>
          <p:nvPr/>
        </p:nvSpPr>
        <p:spPr>
          <a:xfrm>
            <a:off x="1331714" y="6165263"/>
            <a:ext cx="2885726" cy="276999"/>
          </a:xfrm>
          <a:prstGeom prst="rect">
            <a:avLst/>
          </a:prstGeom>
          <a:noFill/>
        </p:spPr>
        <p:txBody>
          <a:bodyPr wrap="none" rtlCol="0">
            <a:spAutoFit/>
          </a:bodyPr>
          <a:lstStyle/>
          <a:p>
            <a:r>
              <a:rPr lang="en-GB" sz="1200" dirty="0" smtClean="0"/>
              <a:t>Pre-heater applied to trigger the boiling</a:t>
            </a:r>
            <a:endParaRPr lang="en-GB" sz="1200" dirty="0"/>
          </a:p>
        </p:txBody>
      </p:sp>
      <p:sp>
        <p:nvSpPr>
          <p:cNvPr id="8" name="TextBox 7"/>
          <p:cNvSpPr txBox="1"/>
          <p:nvPr/>
        </p:nvSpPr>
        <p:spPr>
          <a:xfrm>
            <a:off x="1615594" y="5838402"/>
            <a:ext cx="4905510" cy="276999"/>
          </a:xfrm>
          <a:prstGeom prst="rect">
            <a:avLst/>
          </a:prstGeom>
          <a:noFill/>
        </p:spPr>
        <p:txBody>
          <a:bodyPr wrap="none" rtlCol="0">
            <a:spAutoFit/>
          </a:bodyPr>
          <a:lstStyle/>
          <a:p>
            <a:r>
              <a:rPr lang="en-GB" sz="1200" dirty="0" smtClean="0"/>
              <a:t>Pre-heater applied again and sustained, as some channels stop to boil</a:t>
            </a:r>
            <a:endParaRPr lang="en-GB" sz="1200" dirty="0"/>
          </a:p>
        </p:txBody>
      </p:sp>
      <p:cxnSp>
        <p:nvCxnSpPr>
          <p:cNvPr id="11" name="Straight Arrow Connector 10"/>
          <p:cNvCxnSpPr/>
          <p:nvPr/>
        </p:nvCxnSpPr>
        <p:spPr>
          <a:xfrm flipH="1" flipV="1">
            <a:off x="1228725" y="4520943"/>
            <a:ext cx="8165" cy="201365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1514476" y="4520942"/>
            <a:ext cx="14287" cy="165151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806349" y="4520944"/>
            <a:ext cx="18370" cy="128218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363261" y="4564475"/>
            <a:ext cx="2041" cy="97408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959127" y="5556757"/>
            <a:ext cx="2815194" cy="276999"/>
          </a:xfrm>
          <a:prstGeom prst="rect">
            <a:avLst/>
          </a:prstGeom>
          <a:noFill/>
        </p:spPr>
        <p:txBody>
          <a:bodyPr wrap="none" rtlCol="0">
            <a:spAutoFit/>
          </a:bodyPr>
          <a:lstStyle/>
          <a:p>
            <a:r>
              <a:rPr lang="en-GB" sz="1200" dirty="0" smtClean="0"/>
              <a:t>At 60W white and red start to separate</a:t>
            </a:r>
            <a:endParaRPr lang="en-GB" sz="1200" dirty="0"/>
          </a:p>
        </p:txBody>
      </p:sp>
      <p:cxnSp>
        <p:nvCxnSpPr>
          <p:cNvPr id="22" name="Straight Arrow Connector 21"/>
          <p:cNvCxnSpPr/>
          <p:nvPr/>
        </p:nvCxnSpPr>
        <p:spPr>
          <a:xfrm flipH="1" flipV="1">
            <a:off x="2555776" y="4564475"/>
            <a:ext cx="5629" cy="66542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462312" y="5265173"/>
            <a:ext cx="3974165" cy="276999"/>
          </a:xfrm>
          <a:prstGeom prst="rect">
            <a:avLst/>
          </a:prstGeom>
          <a:noFill/>
        </p:spPr>
        <p:txBody>
          <a:bodyPr wrap="none" rtlCol="0">
            <a:spAutoFit/>
          </a:bodyPr>
          <a:lstStyle/>
          <a:p>
            <a:r>
              <a:rPr lang="en-GB" sz="1200" dirty="0" smtClean="0"/>
              <a:t>At 70W the outlet temperature jumps up – we stop here</a:t>
            </a:r>
            <a:endParaRPr lang="en-GB" sz="1200" dirty="0"/>
          </a:p>
        </p:txBody>
      </p:sp>
      <p:sp>
        <p:nvSpPr>
          <p:cNvPr id="25" name="TextBox 24"/>
          <p:cNvSpPr txBox="1"/>
          <p:nvPr/>
        </p:nvSpPr>
        <p:spPr>
          <a:xfrm>
            <a:off x="6758337" y="4700369"/>
            <a:ext cx="2363035" cy="1600438"/>
          </a:xfrm>
          <a:prstGeom prst="rect">
            <a:avLst/>
          </a:prstGeom>
          <a:noFill/>
        </p:spPr>
        <p:txBody>
          <a:bodyPr wrap="square" rtlCol="0">
            <a:spAutoFit/>
          </a:bodyPr>
          <a:lstStyle/>
          <a:p>
            <a:r>
              <a:rPr lang="en-GB" sz="1400" dirty="0" smtClean="0"/>
              <a:t>Applied power (white) and max. theoretical power (red) derived from CO2 flow and latent heat. Note that the red curve is delayed as it is based on averaged CO2 flow </a:t>
            </a:r>
            <a:r>
              <a:rPr lang="en-GB" sz="1400" dirty="0" err="1" smtClean="0"/>
              <a:t>coeff</a:t>
            </a:r>
            <a:r>
              <a:rPr lang="en-GB" sz="1400" dirty="0" smtClean="0"/>
              <a:t>.</a:t>
            </a:r>
            <a:endParaRPr lang="en-GB" sz="1400" dirty="0"/>
          </a:p>
        </p:txBody>
      </p:sp>
      <p:sp>
        <p:nvSpPr>
          <p:cNvPr id="13" name="Title 12"/>
          <p:cNvSpPr>
            <a:spLocks noGrp="1"/>
          </p:cNvSpPr>
          <p:nvPr>
            <p:ph type="title"/>
          </p:nvPr>
        </p:nvSpPr>
        <p:spPr>
          <a:xfrm>
            <a:off x="467544" y="116632"/>
            <a:ext cx="8229600" cy="990600"/>
          </a:xfrm>
        </p:spPr>
        <p:txBody>
          <a:bodyPr>
            <a:normAutofit/>
          </a:bodyPr>
          <a:lstStyle/>
          <a:p>
            <a:r>
              <a:rPr lang="en-GB" sz="2800" dirty="0" smtClean="0"/>
              <a:t>Sample heating </a:t>
            </a:r>
            <a:r>
              <a:rPr lang="en-GB" sz="2800" dirty="0"/>
              <a:t>test at -30 </a:t>
            </a:r>
            <a:r>
              <a:rPr lang="en-GB" sz="2800" dirty="0" smtClean="0"/>
              <a:t>º</a:t>
            </a:r>
            <a:r>
              <a:rPr lang="pl-PL" sz="2800" dirty="0" smtClean="0"/>
              <a:t>C</a:t>
            </a:r>
            <a:r>
              <a:rPr lang="en-GB" sz="2800" dirty="0" smtClean="0"/>
              <a:t> </a:t>
            </a:r>
            <a:r>
              <a:rPr lang="en-GB" sz="2800" dirty="0"/>
              <a:t>and 6 bar diff. </a:t>
            </a:r>
            <a:r>
              <a:rPr lang="en-GB" sz="2800" dirty="0" smtClean="0"/>
              <a:t>pressure</a:t>
            </a:r>
            <a:endParaRPr lang="en-GB" sz="2800"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10" name="Slide Number Placeholder 9"/>
          <p:cNvSpPr>
            <a:spLocks noGrp="1"/>
          </p:cNvSpPr>
          <p:nvPr>
            <p:ph type="sldNum" sz="quarter" idx="12"/>
          </p:nvPr>
        </p:nvSpPr>
        <p:spPr/>
        <p:txBody>
          <a:bodyPr/>
          <a:lstStyle/>
          <a:p>
            <a:pPr>
              <a:defRPr/>
            </a:pPr>
            <a:fld id="{D2BB33C5-D0E4-48D9-BBF6-77B4D2891D22}" type="slidenum">
              <a:rPr lang="en-US" smtClean="0"/>
              <a:pPr>
                <a:defRPr/>
              </a:pPr>
              <a:t>18</a:t>
            </a:fld>
            <a:endParaRPr lang="en-US"/>
          </a:p>
        </p:txBody>
      </p:sp>
    </p:spTree>
    <p:extLst>
      <p:ext uri="{BB962C8B-B14F-4D97-AF65-F5344CB8AC3E}">
        <p14:creationId xmlns:p14="http://schemas.microsoft.com/office/powerpoint/2010/main" val="1152480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dirty="0" smtClean="0"/>
              <a:t>Maximum </a:t>
            </a:r>
            <a:r>
              <a:rPr lang="fr-FR" sz="3600" dirty="0" err="1" smtClean="0"/>
              <a:t>cooling</a:t>
            </a:r>
            <a:r>
              <a:rPr lang="fr-FR" sz="3600" dirty="0" smtClean="0"/>
              <a:t> </a:t>
            </a:r>
            <a:r>
              <a:rPr lang="fr-FR" sz="3600" dirty="0"/>
              <a:t>power at </a:t>
            </a:r>
            <a:r>
              <a:rPr lang="fr-FR" sz="3600" dirty="0" err="1" smtClean="0"/>
              <a:t>dP</a:t>
            </a:r>
            <a:r>
              <a:rPr lang="fr-FR" sz="3600" dirty="0" smtClean="0"/>
              <a:t> ~4 </a:t>
            </a:r>
            <a:r>
              <a:rPr lang="fr-FR" sz="3600" dirty="0" smtClean="0"/>
              <a:t>bar</a:t>
            </a:r>
            <a:endParaRPr lang="fr-FR" sz="3600" dirty="0"/>
          </a:p>
        </p:txBody>
      </p:sp>
      <p:sp>
        <p:nvSpPr>
          <p:cNvPr id="3" name="Content Placeholder 2"/>
          <p:cNvSpPr>
            <a:spLocks noGrp="1"/>
          </p:cNvSpPr>
          <p:nvPr>
            <p:ph idx="1"/>
          </p:nvPr>
        </p:nvSpPr>
        <p:spPr>
          <a:xfrm>
            <a:off x="323528" y="4293096"/>
            <a:ext cx="8119641" cy="2415452"/>
          </a:xfrm>
        </p:spPr>
        <p:txBody>
          <a:bodyPr>
            <a:normAutofit/>
          </a:bodyPr>
          <a:lstStyle/>
          <a:p>
            <a:r>
              <a:rPr lang="fr-FR" dirty="0" err="1" smtClean="0"/>
              <a:t>Obtained</a:t>
            </a:r>
            <a:r>
              <a:rPr lang="fr-FR" dirty="0" smtClean="0"/>
              <a:t> </a:t>
            </a:r>
            <a:r>
              <a:rPr lang="fr-FR" dirty="0"/>
              <a:t>at </a:t>
            </a:r>
            <a:r>
              <a:rPr lang="fr-FR" dirty="0"/>
              <a:t>∆</a:t>
            </a:r>
            <a:r>
              <a:rPr lang="fr-FR" dirty="0" smtClean="0"/>
              <a:t>P=~</a:t>
            </a:r>
            <a:r>
              <a:rPr lang="fr-FR" dirty="0" smtClean="0"/>
              <a:t>4bar . Flow = </a:t>
            </a:r>
            <a:r>
              <a:rPr lang="fr-FR" dirty="0" smtClean="0"/>
              <a:t>0.3÷0.4g/s </a:t>
            </a:r>
            <a:endParaRPr lang="fr-FR" dirty="0" smtClean="0"/>
          </a:p>
          <a:p>
            <a:r>
              <a:rPr lang="fr-FR" dirty="0" err="1" smtClean="0"/>
              <a:t>Required</a:t>
            </a:r>
            <a:r>
              <a:rPr lang="fr-FR" dirty="0" smtClean="0"/>
              <a:t> </a:t>
            </a:r>
            <a:r>
              <a:rPr lang="fr-FR" dirty="0" smtClean="0">
                <a:solidFill>
                  <a:srgbClr val="FF0000"/>
                </a:solidFill>
              </a:rPr>
              <a:t>maximum</a:t>
            </a:r>
            <a:r>
              <a:rPr lang="fr-FR" dirty="0" smtClean="0"/>
              <a:t> module </a:t>
            </a:r>
            <a:r>
              <a:rPr lang="fr-FR" dirty="0" err="1" smtClean="0"/>
              <a:t>cooling</a:t>
            </a:r>
            <a:r>
              <a:rPr lang="fr-FR" dirty="0" smtClean="0"/>
              <a:t> power = 40W.</a:t>
            </a:r>
          </a:p>
          <a:p>
            <a:r>
              <a:rPr lang="fr-FR" dirty="0" err="1">
                <a:solidFill>
                  <a:srgbClr val="FF0000"/>
                </a:solidFill>
              </a:rPr>
              <a:t>E</a:t>
            </a:r>
            <a:r>
              <a:rPr lang="fr-FR" dirty="0" err="1" smtClean="0">
                <a:solidFill>
                  <a:srgbClr val="FF0000"/>
                </a:solidFill>
              </a:rPr>
              <a:t>xpected</a:t>
            </a:r>
            <a:r>
              <a:rPr lang="fr-FR" dirty="0" smtClean="0">
                <a:solidFill>
                  <a:srgbClr val="FF0000"/>
                </a:solidFill>
              </a:rPr>
              <a:t> </a:t>
            </a:r>
            <a:r>
              <a:rPr lang="fr-FR" dirty="0" smtClean="0"/>
              <a:t>module </a:t>
            </a:r>
            <a:r>
              <a:rPr lang="fr-FR" dirty="0" err="1"/>
              <a:t>cooling</a:t>
            </a:r>
            <a:r>
              <a:rPr lang="fr-FR" dirty="0"/>
              <a:t> power = </a:t>
            </a:r>
            <a:r>
              <a:rPr lang="fr-FR" dirty="0" smtClean="0"/>
              <a:t>30W</a:t>
            </a:r>
          </a:p>
          <a:p>
            <a:pPr lvl="1"/>
            <a:r>
              <a:rPr lang="fr-FR" dirty="0" smtClean="0"/>
              <a:t>Factor 2 </a:t>
            </a:r>
            <a:r>
              <a:rPr lang="fr-FR" dirty="0" err="1" smtClean="0"/>
              <a:t>margin</a:t>
            </a:r>
            <a:r>
              <a:rPr lang="fr-FR" dirty="0" smtClean="0"/>
              <a:t>. </a:t>
            </a:r>
            <a:endParaRPr lang="fr-FR"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19</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047103736"/>
              </p:ext>
            </p:extLst>
          </p:nvPr>
        </p:nvGraphicFramePr>
        <p:xfrm>
          <a:off x="755576" y="1903992"/>
          <a:ext cx="5796931" cy="2162100"/>
        </p:xfrm>
        <a:graphic>
          <a:graphicData uri="http://schemas.openxmlformats.org/drawingml/2006/table">
            <a:tbl>
              <a:tblPr>
                <a:tableStyleId>{5C22544A-7EE6-4342-B048-85BDC9FD1C3A}</a:tableStyleId>
              </a:tblPr>
              <a:tblGrid>
                <a:gridCol w="579958"/>
                <a:gridCol w="579958"/>
                <a:gridCol w="821609"/>
                <a:gridCol w="664536"/>
                <a:gridCol w="643392"/>
                <a:gridCol w="761196"/>
                <a:gridCol w="954515"/>
                <a:gridCol w="791767"/>
              </a:tblGrid>
              <a:tr h="584033">
                <a:tc>
                  <a:txBody>
                    <a:bodyPr/>
                    <a:lstStyle/>
                    <a:p>
                      <a:pPr algn="ctr" fontAlgn="ctr"/>
                      <a:r>
                        <a:rPr lang="en-GB" sz="1400" u="none" strike="noStrike" dirty="0" err="1">
                          <a:effectLst/>
                        </a:rPr>
                        <a:t>T_traci</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Tin1</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Tuch3</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Max power</a:t>
                      </a:r>
                      <a:endParaRPr lang="en-GB"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Vapor quality</a:t>
                      </a:r>
                      <a:endParaRPr lang="en-GB"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smtClean="0">
                          <a:effectLst/>
                        </a:rPr>
                        <a:t>Flow</a:t>
                      </a:r>
                      <a:endParaRPr lang="en-GB" sz="1400" u="none" strike="noStrike" dirty="0" smtClean="0">
                        <a:effectLst/>
                      </a:endParaRPr>
                    </a:p>
                    <a:p>
                      <a:pPr algn="ctr" fontAlgn="ctr"/>
                      <a:r>
                        <a:rPr lang="en-GB" sz="1400" u="none" strike="noStrike" dirty="0" smtClean="0">
                          <a:effectLst/>
                        </a:rPr>
                        <a:t>@</a:t>
                      </a:r>
                      <a:r>
                        <a:rPr lang="en-GB" sz="1400" u="none" strike="noStrike" dirty="0">
                          <a:effectLst/>
                        </a:rPr>
                        <a:t>no load</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smtClean="0">
                          <a:effectLst/>
                        </a:rPr>
                        <a:t>Flow</a:t>
                      </a:r>
                      <a:endParaRPr lang="en-GB" sz="1400" u="none" strike="noStrike" dirty="0" smtClean="0">
                        <a:effectLst/>
                      </a:endParaRPr>
                    </a:p>
                    <a:p>
                      <a:pPr algn="ctr" fontAlgn="ctr"/>
                      <a:r>
                        <a:rPr lang="en-GB" sz="1400" u="none" strike="noStrike" dirty="0" smtClean="0">
                          <a:effectLst/>
                        </a:rPr>
                        <a:t>@ </a:t>
                      </a:r>
                      <a:r>
                        <a:rPr lang="en-GB" sz="1400" u="none" strike="noStrike" dirty="0">
                          <a:effectLst/>
                        </a:rPr>
                        <a:t>max load</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a:t>
                      </a:r>
                      <a:r>
                        <a:rPr lang="en-GB" sz="1400" u="none" strike="noStrike" dirty="0" smtClean="0">
                          <a:effectLst/>
                        </a:rPr>
                        <a:t>P</a:t>
                      </a:r>
                      <a:endParaRPr lang="en-GB" sz="1400" b="0" i="0" u="none" strike="noStrike" dirty="0">
                        <a:solidFill>
                          <a:srgbClr val="000000"/>
                        </a:solidFill>
                        <a:effectLst/>
                        <a:latin typeface="Calibri" panose="020F0502020204030204" pitchFamily="34" charset="0"/>
                      </a:endParaRPr>
                    </a:p>
                  </a:txBody>
                  <a:tcPr marL="9525" marR="9525" marT="9525" marB="0" anchor="ctr"/>
                </a:tc>
              </a:tr>
              <a:tr h="299504">
                <a:tc>
                  <a:txBody>
                    <a:bodyPr/>
                    <a:lstStyle/>
                    <a:p>
                      <a:pPr algn="ctr" fontAlgn="b"/>
                      <a:r>
                        <a:rPr lang="en-GB" sz="1400" u="none" strike="noStrike">
                          <a:effectLst/>
                        </a:rPr>
                        <a:t>-25</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-22.8</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-23.6</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b="1" u="none" strike="noStrike" dirty="0">
                          <a:solidFill>
                            <a:srgbClr val="FF0000"/>
                          </a:solidFill>
                          <a:effectLst/>
                        </a:rPr>
                        <a:t>60</a:t>
                      </a:r>
                      <a:endParaRPr lang="en-GB" sz="14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0.76</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0.42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0.26</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4.07</a:t>
                      </a:r>
                      <a:endParaRPr lang="en-GB" sz="14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400" u="none" strike="noStrike">
                          <a:effectLst/>
                        </a:rPr>
                        <a:t>-15</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-12.8</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-13.6</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b="1" u="none" strike="noStrike">
                          <a:solidFill>
                            <a:srgbClr val="FF0000"/>
                          </a:solidFill>
                          <a:effectLst/>
                        </a:rPr>
                        <a:t>66</a:t>
                      </a:r>
                      <a:endParaRPr lang="en-GB" sz="14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0.77</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0.42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0.30</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400" u="none" strike="noStrike">
                          <a:effectLst/>
                        </a:rPr>
                        <a:t>-5</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-2.8</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-3.6</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b="1" u="none" strike="noStrike">
                          <a:solidFill>
                            <a:srgbClr val="FF0000"/>
                          </a:solidFill>
                          <a:effectLst/>
                        </a:rPr>
                        <a:t>66</a:t>
                      </a:r>
                      <a:endParaRPr lang="en-GB" sz="14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0.8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0.42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0.32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400" u="none" strike="noStrike">
                          <a:effectLst/>
                        </a:rPr>
                        <a:t>5</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6.1</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6.6</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b="1" u="none" strike="noStrike">
                          <a:solidFill>
                            <a:srgbClr val="FF0000"/>
                          </a:solidFill>
                          <a:effectLst/>
                        </a:rPr>
                        <a:t>58</a:t>
                      </a:r>
                      <a:endParaRPr lang="en-GB" sz="14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0.84</a:t>
                      </a:r>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0.42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0.34</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3.95</a:t>
                      </a:r>
                      <a:endParaRPr lang="en-GB" sz="1400" b="0" i="0" u="none" strike="noStrike" dirty="0">
                        <a:solidFill>
                          <a:srgbClr val="000000"/>
                        </a:solidFill>
                        <a:effectLst/>
                        <a:latin typeface="Calibri" panose="020F0502020204030204" pitchFamily="34" charset="0"/>
                      </a:endParaRPr>
                    </a:p>
                  </a:txBody>
                  <a:tcPr marL="9525" marR="9525" marT="9525" marB="0" anchor="b"/>
                </a:tc>
              </a:tr>
              <a:tr h="314479">
                <a:tc>
                  <a:txBody>
                    <a:bodyPr/>
                    <a:lstStyle/>
                    <a:p>
                      <a:pPr algn="ctr" fontAlgn="b"/>
                      <a:r>
                        <a:rPr lang="en-GB" sz="1400" u="none" strike="noStrike">
                          <a:effectLst/>
                        </a:rPr>
                        <a:t>15</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16.6</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a:effectLst/>
                        </a:rPr>
                        <a:t>16.1</a:t>
                      </a:r>
                      <a:endParaRPr lang="en-GB"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b="1" u="none" strike="noStrike" dirty="0">
                          <a:solidFill>
                            <a:srgbClr val="FF0000"/>
                          </a:solidFill>
                          <a:effectLst/>
                        </a:rPr>
                        <a:t>57</a:t>
                      </a:r>
                      <a:endParaRPr lang="en-GB" sz="14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a:t>
                      </a:r>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0.38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smtClean="0">
                          <a:effectLst/>
                        </a:rPr>
                        <a:t>0.32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7266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3861048"/>
            <a:ext cx="3319094" cy="3049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Content Placeholder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74" y="350671"/>
            <a:ext cx="5217498" cy="402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r>
              <a:rPr lang="en-US" altLang="en-US" smtClean="0">
                <a:solidFill>
                  <a:srgbClr val="FFFFFF"/>
                </a:solidFill>
                <a:latin typeface="Calibri" pitchFamily="34" charset="0"/>
              </a:rPr>
              <a:t>3/12/2015</a:t>
            </a:r>
            <a:endParaRPr lang="en-US" altLang="en-US" dirty="0">
              <a:solidFill>
                <a:srgbClr val="FFFFFF"/>
              </a:solidFill>
              <a:latin typeface="Calibri" pitchFamily="34" charset="0"/>
            </a:endParaRPr>
          </a:p>
        </p:txBody>
      </p:sp>
      <p:sp>
        <p:nvSpPr>
          <p:cNvPr id="2765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r>
              <a:rPr lang="en-US" altLang="en-US" smtClean="0">
                <a:solidFill>
                  <a:srgbClr val="FFFFFF"/>
                </a:solidFill>
                <a:latin typeface="Calibri" pitchFamily="34" charset="0"/>
              </a:rPr>
              <a:t>Jan Buytaert, Pawel Jalocha</a:t>
            </a:r>
            <a:endParaRPr lang="en-US" altLang="en-US" dirty="0">
              <a:solidFill>
                <a:srgbClr val="FFFFFF"/>
              </a:solidFill>
              <a:latin typeface="Calibri" pitchFamily="34" charset="0"/>
            </a:endParaRPr>
          </a:p>
        </p:txBody>
      </p:sp>
      <p:sp>
        <p:nvSpPr>
          <p:cNvPr id="2765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fld id="{5C35B004-0937-425C-ADD0-90F243B2BBA6}" type="slidenum">
              <a:rPr lang="en-US" altLang="en-US">
                <a:solidFill>
                  <a:srgbClr val="FFFFFF"/>
                </a:solidFill>
                <a:latin typeface="Calibri" pitchFamily="34" charset="0"/>
              </a:rPr>
              <a:pPr fontAlgn="base">
                <a:spcBef>
                  <a:spcPct val="0"/>
                </a:spcBef>
                <a:spcAft>
                  <a:spcPct val="0"/>
                </a:spcAft>
              </a:pPr>
              <a:t>2</a:t>
            </a:fld>
            <a:endParaRPr lang="en-US" altLang="en-US" dirty="0">
              <a:solidFill>
                <a:srgbClr val="FFFFFF"/>
              </a:solidFill>
              <a:latin typeface="Calibri" pitchFamily="34" charset="0"/>
            </a:endParaRPr>
          </a:p>
        </p:txBody>
      </p:sp>
      <p:sp>
        <p:nvSpPr>
          <p:cNvPr id="3" name="Title 2"/>
          <p:cNvSpPr>
            <a:spLocks noGrp="1"/>
          </p:cNvSpPr>
          <p:nvPr>
            <p:ph type="title"/>
          </p:nvPr>
        </p:nvSpPr>
        <p:spPr>
          <a:xfrm>
            <a:off x="5652120" y="764704"/>
            <a:ext cx="3384375" cy="1691775"/>
          </a:xfrm>
        </p:spPr>
        <p:txBody>
          <a:bodyPr>
            <a:noAutofit/>
          </a:bodyPr>
          <a:lstStyle/>
          <a:p>
            <a:r>
              <a:rPr lang="pl-PL" sz="2000" dirty="0" smtClean="0"/>
              <a:t>2018 LHCb VELO upgrade:</a:t>
            </a:r>
            <a:br>
              <a:rPr lang="pl-PL" sz="2000" dirty="0" smtClean="0"/>
            </a:br>
            <a:r>
              <a:rPr lang="pl-PL" sz="2000" dirty="0" smtClean="0"/>
              <a:t>52 pixel modules,</a:t>
            </a:r>
            <a:br>
              <a:rPr lang="pl-PL" sz="2000" dirty="0" smtClean="0"/>
            </a:br>
            <a:r>
              <a:rPr lang="pl-PL" sz="2000" dirty="0" smtClean="0"/>
              <a:t>1.6 kW power </a:t>
            </a:r>
            <a:r>
              <a:rPr lang="pl-PL" sz="2000" dirty="0" smtClean="0"/>
              <a:t>dissipated</a:t>
            </a:r>
            <a:r>
              <a:rPr lang="en-GB" sz="2000" dirty="0"/>
              <a:t>.</a:t>
            </a:r>
            <a:endParaRPr lang="en-GB" sz="2000" dirty="0"/>
          </a:p>
        </p:txBody>
      </p:sp>
      <p:pic>
        <p:nvPicPr>
          <p:cNvPr id="18" name="Picture 11"/>
          <p:cNvPicPr>
            <a:picLocks noChangeAspect="1" noChangeArrowheads="1"/>
          </p:cNvPicPr>
          <p:nvPr/>
        </p:nvPicPr>
        <p:blipFill rotWithShape="1">
          <a:blip r:embed="rId5">
            <a:extLst>
              <a:ext uri="{28A0092B-C50C-407E-A947-70E740481C1C}">
                <a14:useLocalDpi xmlns:a14="http://schemas.microsoft.com/office/drawing/2010/main" val="0"/>
              </a:ext>
            </a:extLst>
          </a:blip>
          <a:srcRect t="28326" r="8798" b="2655"/>
          <a:stretch/>
        </p:blipFill>
        <p:spPr bwMode="auto">
          <a:xfrm>
            <a:off x="4499992" y="5085184"/>
            <a:ext cx="4013204" cy="139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H="1">
            <a:off x="2861044" y="3857849"/>
            <a:ext cx="71798" cy="13524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3319094" y="5780810"/>
            <a:ext cx="110889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550403" y="4988789"/>
            <a:ext cx="1584176" cy="276999"/>
          </a:xfrm>
          <a:prstGeom prst="rect">
            <a:avLst/>
          </a:prstGeom>
          <a:noFill/>
        </p:spPr>
        <p:txBody>
          <a:bodyPr wrap="square" rtlCol="0">
            <a:spAutoFit/>
          </a:bodyPr>
          <a:lstStyle/>
          <a:p>
            <a:r>
              <a:rPr lang="pl-PL" sz="1200" dirty="0" smtClean="0"/>
              <a:t>Microchannel wafer</a:t>
            </a:r>
            <a:endParaRPr lang="en-GB" sz="1200" dirty="0"/>
          </a:p>
        </p:txBody>
      </p:sp>
      <p:sp>
        <p:nvSpPr>
          <p:cNvPr id="29" name="TextBox 28"/>
          <p:cNvSpPr txBox="1"/>
          <p:nvPr/>
        </p:nvSpPr>
        <p:spPr>
          <a:xfrm>
            <a:off x="7364870" y="4626430"/>
            <a:ext cx="1224136" cy="276999"/>
          </a:xfrm>
          <a:prstGeom prst="rect">
            <a:avLst/>
          </a:prstGeom>
          <a:noFill/>
        </p:spPr>
        <p:txBody>
          <a:bodyPr wrap="square" rtlCol="0">
            <a:spAutoFit/>
          </a:bodyPr>
          <a:lstStyle/>
          <a:p>
            <a:r>
              <a:rPr lang="pl-PL" sz="1200" dirty="0" smtClean="0"/>
              <a:t>Readout chip</a:t>
            </a:r>
            <a:endParaRPr lang="en-GB" sz="1200" dirty="0"/>
          </a:p>
        </p:txBody>
      </p:sp>
      <p:sp>
        <p:nvSpPr>
          <p:cNvPr id="30" name="TextBox 29"/>
          <p:cNvSpPr txBox="1"/>
          <p:nvPr/>
        </p:nvSpPr>
        <p:spPr>
          <a:xfrm>
            <a:off x="4687138" y="4952235"/>
            <a:ext cx="1224136" cy="276999"/>
          </a:xfrm>
          <a:prstGeom prst="rect">
            <a:avLst/>
          </a:prstGeom>
          <a:noFill/>
        </p:spPr>
        <p:txBody>
          <a:bodyPr wrap="square" rtlCol="0">
            <a:spAutoFit/>
          </a:bodyPr>
          <a:lstStyle/>
          <a:p>
            <a:r>
              <a:rPr lang="pl-PL" sz="1200" dirty="0" smtClean="0"/>
              <a:t>Signal routing</a:t>
            </a:r>
            <a:endParaRPr lang="en-GB" sz="1200" dirty="0"/>
          </a:p>
        </p:txBody>
      </p:sp>
      <p:sp>
        <p:nvSpPr>
          <p:cNvPr id="31" name="TextBox 30"/>
          <p:cNvSpPr txBox="1"/>
          <p:nvPr/>
        </p:nvSpPr>
        <p:spPr>
          <a:xfrm>
            <a:off x="6245396" y="4366523"/>
            <a:ext cx="756084" cy="276999"/>
          </a:xfrm>
          <a:prstGeom prst="rect">
            <a:avLst/>
          </a:prstGeom>
          <a:noFill/>
        </p:spPr>
        <p:txBody>
          <a:bodyPr wrap="square" rtlCol="0">
            <a:spAutoFit/>
          </a:bodyPr>
          <a:lstStyle/>
          <a:p>
            <a:r>
              <a:rPr lang="pl-PL" sz="1200" dirty="0" smtClean="0"/>
              <a:t>Bonds</a:t>
            </a:r>
            <a:endParaRPr lang="en-GB" sz="1200" dirty="0"/>
          </a:p>
        </p:txBody>
      </p:sp>
      <p:cxnSp>
        <p:nvCxnSpPr>
          <p:cNvPr id="12" name="Straight Arrow Connector 11"/>
          <p:cNvCxnSpPr/>
          <p:nvPr/>
        </p:nvCxnSpPr>
        <p:spPr>
          <a:xfrm flipH="1">
            <a:off x="7256858" y="4903429"/>
            <a:ext cx="411486" cy="613803"/>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7847343" y="5229234"/>
            <a:ext cx="216024" cy="360006"/>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6245396" y="4706131"/>
            <a:ext cx="216024" cy="360006"/>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001480" y="4228023"/>
            <a:ext cx="845863" cy="276999"/>
          </a:xfrm>
          <a:prstGeom prst="rect">
            <a:avLst/>
          </a:prstGeom>
          <a:noFill/>
        </p:spPr>
        <p:txBody>
          <a:bodyPr wrap="square" rtlCol="0">
            <a:spAutoFit/>
          </a:bodyPr>
          <a:lstStyle/>
          <a:p>
            <a:r>
              <a:rPr lang="pl-PL" sz="1200" dirty="0" smtClean="0"/>
              <a:t>Si sensor</a:t>
            </a:r>
            <a:endParaRPr lang="en-GB" sz="1200" dirty="0"/>
          </a:p>
        </p:txBody>
      </p:sp>
      <p:cxnSp>
        <p:nvCxnSpPr>
          <p:cNvPr id="38" name="Straight Arrow Connector 37"/>
          <p:cNvCxnSpPr/>
          <p:nvPr/>
        </p:nvCxnSpPr>
        <p:spPr>
          <a:xfrm flipH="1">
            <a:off x="6785456" y="4505022"/>
            <a:ext cx="378832" cy="718946"/>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72594" y="5478386"/>
            <a:ext cx="504056" cy="276999"/>
          </a:xfrm>
          <a:prstGeom prst="rect">
            <a:avLst/>
          </a:prstGeom>
          <a:noFill/>
        </p:spPr>
        <p:txBody>
          <a:bodyPr wrap="square" rtlCol="0">
            <a:spAutoFit/>
          </a:bodyPr>
          <a:lstStyle/>
          <a:p>
            <a:r>
              <a:rPr lang="pl-PL" sz="1200" dirty="0" smtClean="0"/>
              <a:t>CO</a:t>
            </a:r>
            <a:r>
              <a:rPr lang="pl-PL" sz="1200" baseline="-25000" dirty="0" smtClean="0"/>
              <a:t>2</a:t>
            </a:r>
            <a:endParaRPr lang="en-GB" sz="1200" baseline="-25000" dirty="0"/>
          </a:p>
        </p:txBody>
      </p:sp>
      <p:cxnSp>
        <p:nvCxnSpPr>
          <p:cNvPr id="45" name="Straight Arrow Connector 44"/>
          <p:cNvCxnSpPr/>
          <p:nvPr/>
        </p:nvCxnSpPr>
        <p:spPr>
          <a:xfrm flipH="1">
            <a:off x="7955355" y="5649038"/>
            <a:ext cx="517240" cy="131772"/>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9871567">
            <a:off x="3494692" y="3134653"/>
            <a:ext cx="2157963" cy="646331"/>
          </a:xfrm>
          <a:prstGeom prst="rect">
            <a:avLst/>
          </a:prstGeom>
          <a:noFill/>
        </p:spPr>
        <p:txBody>
          <a:bodyPr wrap="none" rtlCol="0">
            <a:spAutoFit/>
          </a:bodyPr>
          <a:lstStyle/>
          <a:p>
            <a:r>
              <a:rPr lang="pl-PL" dirty="0" smtClean="0"/>
              <a:t>26 modules</a:t>
            </a:r>
          </a:p>
          <a:p>
            <a:r>
              <a:rPr lang="pl-PL" dirty="0"/>
              <a:t>o</a:t>
            </a:r>
            <a:r>
              <a:rPr lang="pl-PL" dirty="0" smtClean="0"/>
              <a:t>n </a:t>
            </a:r>
            <a:r>
              <a:rPr lang="en-GB" dirty="0" smtClean="0"/>
              <a:t>two</a:t>
            </a:r>
            <a:r>
              <a:rPr lang="pl-PL" dirty="0" smtClean="0"/>
              <a:t> </a:t>
            </a:r>
            <a:r>
              <a:rPr lang="pl-PL" dirty="0" smtClean="0"/>
              <a:t>VELO </a:t>
            </a:r>
            <a:r>
              <a:rPr lang="pl-PL" dirty="0" smtClean="0"/>
              <a:t>side</a:t>
            </a:r>
            <a:r>
              <a:rPr lang="en-GB" dirty="0" smtClean="0"/>
              <a:t>s</a:t>
            </a:r>
            <a:endParaRPr lang="en-GB" dirty="0"/>
          </a:p>
        </p:txBody>
      </p:sp>
      <p:sp>
        <p:nvSpPr>
          <p:cNvPr id="39" name="TextBox 38"/>
          <p:cNvSpPr txBox="1"/>
          <p:nvPr/>
        </p:nvSpPr>
        <p:spPr>
          <a:xfrm>
            <a:off x="2861044" y="6211669"/>
            <a:ext cx="3492364" cy="646331"/>
          </a:xfrm>
          <a:prstGeom prst="rect">
            <a:avLst/>
          </a:prstGeom>
          <a:noFill/>
        </p:spPr>
        <p:txBody>
          <a:bodyPr wrap="square" rtlCol="0">
            <a:spAutoFit/>
          </a:bodyPr>
          <a:lstStyle/>
          <a:p>
            <a:r>
              <a:rPr lang="pl-PL" dirty="0" smtClean="0"/>
              <a:t>12 pixel ASIC’s</a:t>
            </a:r>
          </a:p>
          <a:p>
            <a:r>
              <a:rPr lang="pl-PL" dirty="0" smtClean="0"/>
              <a:t>+ 4 Si. pixel sensors = 30W</a:t>
            </a:r>
            <a:endParaRPr lang="en-GB" dirty="0"/>
          </a:p>
        </p:txBody>
      </p:sp>
    </p:spTree>
    <p:extLst>
      <p:ext uri="{BB962C8B-B14F-4D97-AF65-F5344CB8AC3E}">
        <p14:creationId xmlns:p14="http://schemas.microsoft.com/office/powerpoint/2010/main" val="3736066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pl-PL" dirty="0" smtClean="0"/>
              <a:t>Summary</a:t>
            </a:r>
            <a:r>
              <a:rPr lang="en-GB" dirty="0" smtClean="0"/>
              <a:t> of the flow and heat tests</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23528" y="1540014"/>
                <a:ext cx="8229600" cy="4553282"/>
              </a:xfrm>
            </p:spPr>
            <p:txBody>
              <a:bodyPr>
                <a:normAutofit/>
              </a:bodyPr>
              <a:lstStyle/>
              <a:p>
                <a:pPr marL="548640" indent="-411480" fontAlgn="auto">
                  <a:spcAft>
                    <a:spcPts val="0"/>
                  </a:spcAft>
                  <a:buClr>
                    <a:schemeClr val="tx1">
                      <a:shade val="95000"/>
                    </a:schemeClr>
                  </a:buClr>
                  <a:buFont typeface="Wingdings 2"/>
                  <a:buChar char=""/>
                  <a:defRPr/>
                </a:pPr>
                <a:r>
                  <a:rPr lang="pl-PL" dirty="0" smtClean="0"/>
                  <a:t>Snake II prototype has been measured in terms of flow and cooling performance</a:t>
                </a:r>
              </a:p>
              <a:p>
                <a:pPr marL="548640" indent="-411480" fontAlgn="auto">
                  <a:spcAft>
                    <a:spcPts val="0"/>
                  </a:spcAft>
                  <a:buClr>
                    <a:schemeClr val="tx1">
                      <a:shade val="95000"/>
                    </a:schemeClr>
                  </a:buClr>
                  <a:buFont typeface="Wingdings 2"/>
                  <a:buChar char=""/>
                  <a:defRPr/>
                </a:pPr>
                <a:r>
                  <a:rPr lang="en-GB" dirty="0" smtClean="0"/>
                  <a:t>Flow characteristic is not perfectly, but well enough described with the orifice model: </a:t>
                </a:r>
                <a14:m>
                  <m:oMath xmlns:m="http://schemas.openxmlformats.org/officeDocument/2006/math">
                    <m:r>
                      <a:rPr lang="en-GB" b="0" i="1" smtClean="0">
                        <a:latin typeface="Cambria Math" panose="02040503050406030204" pitchFamily="18" charset="0"/>
                      </a:rPr>
                      <m:t>𝐹</m:t>
                    </m:r>
                    <m:r>
                      <a:rPr lang="en-GB" b="0" i="1" smtClean="0">
                        <a:latin typeface="Cambria Math" panose="02040503050406030204" pitchFamily="18" charset="0"/>
                      </a:rPr>
                      <m:t> ~ √∆</m:t>
                    </m:r>
                    <m:r>
                      <a:rPr lang="en-GB" b="0" i="1" smtClean="0">
                        <a:latin typeface="Cambria Math" panose="02040503050406030204" pitchFamily="18" charset="0"/>
                        <a:ea typeface="Cambria Math" panose="02040503050406030204" pitchFamily="18" charset="0"/>
                      </a:rPr>
                      <m:t>𝑃</m:t>
                    </m:r>
                  </m:oMath>
                </a14:m>
                <a:endParaRPr lang="pl-PL" dirty="0" smtClean="0"/>
              </a:p>
              <a:p>
                <a:pPr marL="548640" indent="-411480" fontAlgn="auto">
                  <a:spcAft>
                    <a:spcPts val="0"/>
                  </a:spcAft>
                  <a:buClr>
                    <a:schemeClr val="tx1">
                      <a:shade val="95000"/>
                    </a:schemeClr>
                  </a:buClr>
                  <a:buFont typeface="Wingdings 2"/>
                  <a:buChar char=""/>
                  <a:defRPr/>
                </a:pPr>
                <a:r>
                  <a:rPr lang="pl-PL" dirty="0" smtClean="0"/>
                  <a:t>Nominal </a:t>
                </a:r>
                <a:r>
                  <a:rPr lang="pl-PL" dirty="0" smtClean="0"/>
                  <a:t>performance </a:t>
                </a:r>
                <a:r>
                  <a:rPr lang="pl-PL" dirty="0" smtClean="0"/>
                  <a:t>is easily achieved with </a:t>
                </a:r>
                <a:r>
                  <a:rPr lang="pl-PL" u="sng" dirty="0" smtClean="0"/>
                  <a:t>4 bar </a:t>
                </a:r>
                <a:r>
                  <a:rPr lang="pl-PL" dirty="0" smtClean="0"/>
                  <a:t>of diff. </a:t>
                </a:r>
                <a:r>
                  <a:rPr lang="pl-PL" dirty="0"/>
                  <a:t>p</a:t>
                </a:r>
                <a:r>
                  <a:rPr lang="pl-PL" dirty="0" smtClean="0"/>
                  <a:t>ressure and </a:t>
                </a:r>
                <a:r>
                  <a:rPr lang="pl-PL" u="sng" dirty="0" smtClean="0"/>
                  <a:t>0.</a:t>
                </a:r>
                <a:r>
                  <a:rPr lang="en-GB" u="sng" dirty="0" smtClean="0"/>
                  <a:t>3÷0.4</a:t>
                </a:r>
                <a:r>
                  <a:rPr lang="pl-PL" u="sng" dirty="0" smtClean="0"/>
                  <a:t> </a:t>
                </a:r>
                <a:r>
                  <a:rPr lang="pl-PL" u="sng" dirty="0" smtClean="0"/>
                  <a:t>g/s CO</a:t>
                </a:r>
                <a:r>
                  <a:rPr lang="pl-PL" u="sng" baseline="-25000" dirty="0" smtClean="0"/>
                  <a:t>2</a:t>
                </a:r>
                <a:r>
                  <a:rPr lang="pl-PL" dirty="0" smtClean="0"/>
                  <a:t> flow per </a:t>
                </a:r>
                <a:r>
                  <a:rPr lang="pl-PL" dirty="0" smtClean="0"/>
                  <a:t>module</a:t>
                </a:r>
                <a:endParaRPr lang="en-GB" dirty="0" smtClean="0"/>
              </a:p>
              <a:p>
                <a:pPr marL="548640" indent="-411480" fontAlgn="auto">
                  <a:spcAft>
                    <a:spcPts val="0"/>
                  </a:spcAft>
                  <a:buClr>
                    <a:schemeClr val="tx1">
                      <a:shade val="95000"/>
                    </a:schemeClr>
                  </a:buClr>
                  <a:buFont typeface="Wingdings 2"/>
                  <a:buChar char=""/>
                  <a:defRPr/>
                </a:pPr>
                <a:r>
                  <a:rPr lang="pl-PL" dirty="0" smtClean="0"/>
                  <a:t>Super-heated </a:t>
                </a:r>
                <a:r>
                  <a:rPr lang="pl-PL" dirty="0" smtClean="0"/>
                  <a:t>effects can be observed and controlled with pre-heating the liquid on the inlet</a:t>
                </a:r>
                <a:r>
                  <a:rPr lang="pl-PL" dirty="0" smtClean="0"/>
                  <a:t>.</a:t>
                </a:r>
                <a:endParaRPr lang="en-GB" dirty="0" smtClean="0"/>
              </a:p>
              <a:p>
                <a:pPr marL="548640" indent="-411480" fontAlgn="auto">
                  <a:spcAft>
                    <a:spcPts val="0"/>
                  </a:spcAft>
                  <a:buClr>
                    <a:schemeClr val="tx1">
                      <a:shade val="95000"/>
                    </a:schemeClr>
                  </a:buClr>
                  <a:buFont typeface="Wingdings 2"/>
                  <a:buChar char=""/>
                  <a:defRPr/>
                </a:pPr>
                <a:r>
                  <a:rPr lang="en-GB" dirty="0" smtClean="0"/>
                  <a:t>2</a:t>
                </a:r>
                <a:r>
                  <a:rPr lang="en-GB" baseline="30000" dirty="0" smtClean="0"/>
                  <a:t>nd</a:t>
                </a:r>
                <a:r>
                  <a:rPr lang="en-GB" dirty="0" smtClean="0"/>
                  <a:t> round, a more detailed scan of flow characteristics has been done (plots in the backup slides)</a:t>
                </a:r>
                <a:endParaRPr lang="pl-PL" dirty="0" smtClean="0"/>
              </a:p>
              <a:p>
                <a:pPr marL="137160" indent="0" fontAlgn="auto">
                  <a:spcAft>
                    <a:spcPts val="0"/>
                  </a:spcAft>
                  <a:buClr>
                    <a:schemeClr val="tx1">
                      <a:shade val="95000"/>
                    </a:schemeClr>
                  </a:buClr>
                  <a:buNone/>
                  <a:defRPr/>
                </a:pPr>
                <a:endParaRPr lang="pl-PL" dirty="0" smtClean="0"/>
              </a:p>
              <a:p>
                <a:pPr marL="137160" indent="0" fontAlgn="auto">
                  <a:spcAft>
                    <a:spcPts val="0"/>
                  </a:spcAft>
                  <a:buClr>
                    <a:schemeClr val="tx1">
                      <a:shade val="95000"/>
                    </a:schemeClr>
                  </a:buClr>
                  <a:buNone/>
                  <a:defRPr/>
                </a:pPr>
                <a:endParaRPr lang="pl-PL" dirty="0" smtClean="0"/>
              </a:p>
              <a:p>
                <a:pPr marL="548640" indent="-411480" fontAlgn="auto">
                  <a:spcAft>
                    <a:spcPts val="0"/>
                  </a:spcAft>
                  <a:buClr>
                    <a:schemeClr val="tx1">
                      <a:shade val="95000"/>
                    </a:schemeClr>
                  </a:buClr>
                  <a:buFont typeface="Wingdings 2"/>
                  <a:buChar char=""/>
                  <a:defRPr/>
                </a:pPr>
                <a:endParaRPr lang="pl-PL" dirty="0" smtClean="0"/>
              </a:p>
              <a:p>
                <a:pPr marL="548640" indent="-411480" fontAlgn="auto">
                  <a:spcAft>
                    <a:spcPts val="0"/>
                  </a:spcAft>
                  <a:buClr>
                    <a:schemeClr val="tx1">
                      <a:shade val="95000"/>
                    </a:schemeClr>
                  </a:buClr>
                  <a:buFont typeface="Wingdings 2"/>
                  <a:buChar char=""/>
                  <a:defRPr/>
                </a:pP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23528" y="1540014"/>
                <a:ext cx="8229600" cy="4553282"/>
              </a:xfrm>
              <a:blipFill rotWithShape="0">
                <a:blip r:embed="rId2"/>
                <a:stretch>
                  <a:fillRect t="-937" r="-889"/>
                </a:stretch>
              </a:blipFill>
            </p:spPr>
            <p:txBody>
              <a:bodyPr/>
              <a:lstStyle/>
              <a:p>
                <a:r>
                  <a:rPr lang="en-GB">
                    <a:noFill/>
                  </a:rPr>
                  <a:t> </a:t>
                </a:r>
              </a:p>
            </p:txBody>
          </p:sp>
        </mc:Fallback>
      </mc:AlternateContent>
      <p:sp>
        <p:nvSpPr>
          <p:cNvPr id="54276"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r>
              <a:rPr lang="en-US" altLang="en-US" smtClean="0">
                <a:solidFill>
                  <a:srgbClr val="FFFFFF"/>
                </a:solidFill>
              </a:rPr>
              <a:t>3/12/2015</a:t>
            </a:r>
            <a:endParaRPr lang="en-US" altLang="en-US">
              <a:solidFill>
                <a:srgbClr val="FFFFFF"/>
              </a:solidFill>
            </a:endParaRPr>
          </a:p>
        </p:txBody>
      </p:sp>
      <p:sp>
        <p:nvSpPr>
          <p:cNvPr id="5427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r>
              <a:rPr lang="en-US" altLang="en-US" smtClean="0">
                <a:solidFill>
                  <a:srgbClr val="FFFFFF"/>
                </a:solidFill>
              </a:rPr>
              <a:t>Jan Buytaert, Pawel Jalocha</a:t>
            </a:r>
            <a:endParaRPr lang="en-US" altLang="en-US">
              <a:solidFill>
                <a:srgbClr val="FFFFFF"/>
              </a:solidFill>
            </a:endParaRPr>
          </a:p>
        </p:txBody>
      </p:sp>
      <p:sp>
        <p:nvSpPr>
          <p:cNvPr id="5427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pPr fontAlgn="base">
              <a:spcBef>
                <a:spcPct val="0"/>
              </a:spcBef>
              <a:spcAft>
                <a:spcPct val="0"/>
              </a:spcAft>
            </a:pPr>
            <a:fld id="{ABA637B9-E127-4BE8-AF02-19E366035A15}" type="slidenum">
              <a:rPr lang="en-US" altLang="en-US">
                <a:solidFill>
                  <a:srgbClr val="FFFFFF"/>
                </a:solidFill>
              </a:rPr>
              <a:pPr fontAlgn="base">
                <a:spcBef>
                  <a:spcPct val="0"/>
                </a:spcBef>
                <a:spcAft>
                  <a:spcPct val="0"/>
                </a:spcAft>
              </a:pPr>
              <a:t>20</a:t>
            </a:fld>
            <a:endParaRPr lang="en-US" altLang="en-US">
              <a:solidFill>
                <a:srgbClr val="FFFFFF"/>
              </a:solidFill>
            </a:endParaRPr>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VELO </a:t>
            </a:r>
            <a:r>
              <a:rPr lang="en-GB" dirty="0" smtClean="0"/>
              <a:t>cooling plant requirement.</a:t>
            </a:r>
            <a:endParaRPr lang="en-GB" dirty="0"/>
          </a:p>
        </p:txBody>
      </p:sp>
      <p:sp>
        <p:nvSpPr>
          <p:cNvPr id="3" name="Content Placeholder 2"/>
          <p:cNvSpPr>
            <a:spLocks noGrp="1"/>
          </p:cNvSpPr>
          <p:nvPr>
            <p:ph idx="1"/>
          </p:nvPr>
        </p:nvSpPr>
        <p:spPr>
          <a:xfrm>
            <a:off x="450354" y="2132856"/>
            <a:ext cx="8229600" cy="4133056"/>
          </a:xfrm>
        </p:spPr>
        <p:txBody>
          <a:bodyPr/>
          <a:lstStyle/>
          <a:p>
            <a:r>
              <a:rPr lang="en-GB" dirty="0" smtClean="0"/>
              <a:t>Maintain</a:t>
            </a:r>
            <a:r>
              <a:rPr lang="en-GB" dirty="0" smtClean="0"/>
              <a:t> 4 bar of differential pressure on </a:t>
            </a:r>
            <a:r>
              <a:rPr lang="en-GB" dirty="0" smtClean="0"/>
              <a:t>micro-</a:t>
            </a:r>
            <a:r>
              <a:rPr lang="en-GB" dirty="0" smtClean="0"/>
              <a:t>channel wafers.</a:t>
            </a:r>
          </a:p>
          <a:p>
            <a:r>
              <a:rPr lang="en-GB" dirty="0" smtClean="0"/>
              <a:t>Provide</a:t>
            </a:r>
            <a:r>
              <a:rPr lang="en-GB" dirty="0" smtClean="0"/>
              <a:t> ~0.4 g/s CO</a:t>
            </a:r>
            <a:r>
              <a:rPr lang="en-GB" baseline="-25000" dirty="0" smtClean="0"/>
              <a:t>2</a:t>
            </a:r>
            <a:r>
              <a:rPr lang="en-GB" dirty="0" smtClean="0"/>
              <a:t> flow </a:t>
            </a:r>
            <a:r>
              <a:rPr lang="en-GB" dirty="0" smtClean="0"/>
              <a:t>per </a:t>
            </a:r>
            <a:r>
              <a:rPr lang="en-GB" dirty="0" smtClean="0"/>
              <a:t>module</a:t>
            </a:r>
          </a:p>
          <a:p>
            <a:pPr lvl="1"/>
            <a:r>
              <a:rPr lang="en-GB" dirty="0"/>
              <a:t>a</a:t>
            </a:r>
            <a:r>
              <a:rPr lang="en-GB" dirty="0" smtClean="0"/>
              <a:t>t</a:t>
            </a:r>
            <a:r>
              <a:rPr lang="en-GB" dirty="0" smtClean="0"/>
              <a:t> </a:t>
            </a:r>
            <a:r>
              <a:rPr lang="en-GB" dirty="0" smtClean="0"/>
              <a:t>~60W </a:t>
            </a:r>
            <a:r>
              <a:rPr lang="en-GB" dirty="0" smtClean="0"/>
              <a:t>maximum cooling </a:t>
            </a:r>
            <a:r>
              <a:rPr lang="en-GB" dirty="0" smtClean="0"/>
              <a:t>power </a:t>
            </a:r>
            <a:r>
              <a:rPr lang="en-GB" dirty="0" smtClean="0"/>
              <a:t>(factor 2 margin vs nominal) and </a:t>
            </a:r>
            <a:r>
              <a:rPr lang="en-GB" dirty="0" smtClean="0"/>
              <a:t>~80% vapour </a:t>
            </a:r>
            <a:r>
              <a:rPr lang="en-GB" dirty="0" smtClean="0"/>
              <a:t>quality the flow would fall to ~0.3 g/s</a:t>
            </a:r>
            <a:endParaRPr lang="en-GB" dirty="0" smtClean="0"/>
          </a:p>
          <a:p>
            <a:r>
              <a:rPr lang="en-GB" dirty="0" smtClean="0"/>
              <a:t>Provide</a:t>
            </a:r>
            <a:r>
              <a:rPr lang="en-GB" dirty="0" smtClean="0"/>
              <a:t> </a:t>
            </a:r>
            <a:r>
              <a:rPr lang="en-GB" dirty="0"/>
              <a:t>~</a:t>
            </a:r>
            <a:r>
              <a:rPr lang="en-GB" dirty="0" smtClean="0"/>
              <a:t>20</a:t>
            </a:r>
            <a:r>
              <a:rPr lang="en-GB" dirty="0" smtClean="0"/>
              <a:t> </a:t>
            </a:r>
            <a:r>
              <a:rPr lang="en-GB" dirty="0" smtClean="0"/>
              <a:t>g/s </a:t>
            </a:r>
            <a:r>
              <a:rPr lang="en-GB" dirty="0" smtClean="0"/>
              <a:t>total CO</a:t>
            </a:r>
            <a:r>
              <a:rPr lang="en-GB" baseline="-25000" dirty="0" smtClean="0"/>
              <a:t>2</a:t>
            </a:r>
            <a:r>
              <a:rPr lang="en-GB" dirty="0" smtClean="0"/>
              <a:t> flow </a:t>
            </a:r>
            <a:r>
              <a:rPr lang="en-GB" dirty="0" smtClean="0"/>
              <a:t>for 52 </a:t>
            </a:r>
            <a:r>
              <a:rPr lang="en-GB" dirty="0" smtClean="0"/>
              <a:t>modules</a:t>
            </a:r>
          </a:p>
          <a:p>
            <a:pPr lvl="1"/>
            <a:r>
              <a:rPr lang="en-GB" dirty="0"/>
              <a:t>n</a:t>
            </a:r>
            <a:r>
              <a:rPr lang="en-GB" dirty="0" smtClean="0"/>
              <a:t>ominal cooling capacity needed is 1.6kW</a:t>
            </a:r>
            <a:endParaRPr lang="en-GB" dirty="0"/>
          </a:p>
          <a:p>
            <a:pPr lvl="1"/>
            <a:r>
              <a:rPr lang="en-GB" dirty="0" smtClean="0"/>
              <a:t>max. cooling </a:t>
            </a:r>
            <a:r>
              <a:rPr lang="en-GB" dirty="0" smtClean="0"/>
              <a:t>capacity </a:t>
            </a:r>
            <a:r>
              <a:rPr lang="en-GB" dirty="0" smtClean="0"/>
              <a:t>would be</a:t>
            </a:r>
            <a:r>
              <a:rPr lang="en-GB" dirty="0" smtClean="0"/>
              <a:t> </a:t>
            </a:r>
            <a:r>
              <a:rPr lang="en-GB" dirty="0" smtClean="0"/>
              <a:t>~3kW at ~80% vapour quality</a:t>
            </a:r>
            <a:r>
              <a:rPr lang="en-GB" dirty="0" smtClean="0"/>
              <a:t>.</a:t>
            </a:r>
            <a:endParaRPr lang="en-GB" dirty="0" smtClean="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21</a:t>
            </a:fld>
            <a:endParaRPr lang="en-US"/>
          </a:p>
        </p:txBody>
      </p:sp>
    </p:spTree>
    <p:extLst>
      <p:ext uri="{BB962C8B-B14F-4D97-AF65-F5344CB8AC3E}">
        <p14:creationId xmlns:p14="http://schemas.microsoft.com/office/powerpoint/2010/main" val="1428177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6"/>
          <p:cNvSpPr>
            <a:spLocks noGrp="1"/>
          </p:cNvSpPr>
          <p:nvPr>
            <p:ph type="ctrTitle"/>
          </p:nvPr>
        </p:nvSpPr>
        <p:spPr/>
        <p:txBody>
          <a:bodyPr/>
          <a:lstStyle/>
          <a:p>
            <a:r>
              <a:rPr lang="pl-PL" altLang="en-US" smtClean="0"/>
              <a:t>Backup slides</a:t>
            </a:r>
            <a:endParaRPr lang="en-GB" altLang="en-US" smtClean="0"/>
          </a:p>
        </p:txBody>
      </p:sp>
      <p:sp>
        <p:nvSpPr>
          <p:cNvPr id="8" name="Subtitle 7"/>
          <p:cNvSpPr>
            <a:spLocks noGrp="1"/>
          </p:cNvSpPr>
          <p:nvPr>
            <p:ph type="subTitle" idx="1"/>
          </p:nvPr>
        </p:nvSpPr>
        <p:spPr/>
        <p:txBody>
          <a:bodyPr rtlCol="0">
            <a:normAutofit/>
          </a:bodyPr>
          <a:lstStyle/>
          <a:p>
            <a:pPr fontAlgn="auto">
              <a:spcAft>
                <a:spcPts val="0"/>
              </a:spcAft>
              <a:defRPr/>
            </a:pPr>
            <a:endParaRPr lang="en-GB"/>
          </a:p>
        </p:txBody>
      </p:sp>
    </p:spTree>
    <p:extLst>
      <p:ext uri="{BB962C8B-B14F-4D97-AF65-F5344CB8AC3E}">
        <p14:creationId xmlns:p14="http://schemas.microsoft.com/office/powerpoint/2010/main" val="4005794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05321990"/>
              </p:ext>
            </p:extLst>
          </p:nvPr>
        </p:nvGraphicFramePr>
        <p:xfrm>
          <a:off x="189820" y="1523842"/>
          <a:ext cx="4659767" cy="3635989"/>
        </p:xfrm>
        <a:graphic>
          <a:graphicData uri="http://schemas.openxmlformats.org/drawingml/2006/table">
            <a:tbl>
              <a:tblPr>
                <a:tableStyleId>{5C22544A-7EE6-4342-B048-85BDC9FD1C3A}</a:tableStyleId>
              </a:tblPr>
              <a:tblGrid>
                <a:gridCol w="728663"/>
                <a:gridCol w="1102178"/>
                <a:gridCol w="1200150"/>
                <a:gridCol w="1004207"/>
                <a:gridCol w="624569"/>
              </a:tblGrid>
              <a:tr h="1116599">
                <a:tc>
                  <a:txBody>
                    <a:bodyPr/>
                    <a:lstStyle/>
                    <a:p>
                      <a:pPr algn="ctr" fontAlgn="b"/>
                      <a:r>
                        <a:rPr lang="en-GB" sz="1800" u="none" strike="noStrike" dirty="0">
                          <a:effectLst/>
                        </a:rPr>
                        <a:t>Temp </a:t>
                      </a:r>
                      <a:r>
                        <a:rPr lang="en-GB" sz="1800" u="none" strike="noStrike" dirty="0" smtClean="0">
                          <a:effectLst/>
                        </a:rPr>
                        <a:t>[ºC</a:t>
                      </a:r>
                      <a:r>
                        <a:rPr lang="en-GB" sz="1800" u="none" strike="noStrike" dirty="0">
                          <a:effectLst/>
                        </a:rPr>
                        <a:t>]</a:t>
                      </a:r>
                      <a:endParaRPr lang="en-GB" sz="1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1800" u="none" strike="noStrike" dirty="0" err="1">
                          <a:effectLst/>
                        </a:rPr>
                        <a:t>Cv</a:t>
                      </a:r>
                      <a:r>
                        <a:rPr lang="en-GB" sz="1800" u="none" strike="noStrike" dirty="0">
                          <a:effectLst/>
                        </a:rPr>
                        <a:t> </a:t>
                      </a:r>
                      <a:r>
                        <a:rPr lang="en-GB" sz="1800" u="none" strike="noStrike" dirty="0" smtClean="0">
                          <a:effectLst/>
                        </a:rPr>
                        <a:t>@ no </a:t>
                      </a:r>
                      <a:r>
                        <a:rPr lang="pl-PL" sz="1800" u="none" strike="noStrike" dirty="0" smtClean="0">
                          <a:effectLst/>
                        </a:rPr>
                        <a:t>heat </a:t>
                      </a:r>
                      <a:r>
                        <a:rPr lang="en-GB" sz="1800" u="none" strike="noStrike" dirty="0" smtClean="0">
                          <a:effectLst/>
                        </a:rPr>
                        <a:t>load</a:t>
                      </a:r>
                      <a:endParaRPr lang="en-GB" sz="1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1800" u="none" strike="noStrike" dirty="0" err="1">
                          <a:effectLst/>
                        </a:rPr>
                        <a:t>Cv</a:t>
                      </a:r>
                      <a:r>
                        <a:rPr lang="en-GB" sz="1800" u="none" strike="noStrike" dirty="0">
                          <a:effectLst/>
                        </a:rPr>
                        <a:t> </a:t>
                      </a:r>
                      <a:r>
                        <a:rPr lang="en-GB" sz="1800" u="none" strike="noStrike" dirty="0" smtClean="0">
                          <a:effectLst/>
                        </a:rPr>
                        <a:t>@ max</a:t>
                      </a:r>
                      <a:r>
                        <a:rPr lang="en-GB" sz="1800" u="none" strike="noStrike" dirty="0">
                          <a:effectLst/>
                        </a:rPr>
                        <a:t>. </a:t>
                      </a:r>
                      <a:r>
                        <a:rPr lang="en-GB" sz="1800" u="none" strike="noStrike" dirty="0" smtClean="0">
                          <a:effectLst/>
                        </a:rPr>
                        <a:t>h</a:t>
                      </a:r>
                      <a:r>
                        <a:rPr lang="pl-PL" sz="1800" u="none" strike="noStrike" dirty="0" smtClean="0">
                          <a:effectLst/>
                        </a:rPr>
                        <a:t>eat </a:t>
                      </a:r>
                      <a:r>
                        <a:rPr lang="en-GB" sz="1800" u="none" strike="noStrike" dirty="0" smtClean="0">
                          <a:effectLst/>
                        </a:rPr>
                        <a:t>load</a:t>
                      </a:r>
                      <a:endParaRPr lang="en-GB" sz="1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l-GR" sz="1800" u="none" strike="noStrike" dirty="0" smtClean="0">
                          <a:effectLst/>
                        </a:rPr>
                        <a:t>Δ</a:t>
                      </a:r>
                      <a:r>
                        <a:rPr lang="en-GB" sz="1800" u="none" strike="noStrike" dirty="0" err="1" smtClean="0">
                          <a:effectLst/>
                        </a:rPr>
                        <a:t>Cv</a:t>
                      </a:r>
                      <a:endParaRPr lang="pl-PL" sz="1800" u="none" strike="noStrike" dirty="0" smtClean="0">
                        <a:effectLst/>
                      </a:endParaRPr>
                    </a:p>
                    <a:p>
                      <a:pPr algn="ctr" fontAlgn="b"/>
                      <a:endParaRPr lang="en-GB" sz="1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1800" u="none" strike="noStrike" dirty="0" err="1">
                          <a:effectLst/>
                        </a:rPr>
                        <a:t>Pmax</a:t>
                      </a:r>
                      <a:r>
                        <a:rPr lang="en-GB" sz="1800" u="none" strike="noStrike" dirty="0" smtClean="0">
                          <a:effectLst/>
                        </a:rPr>
                        <a:t>. [W]</a:t>
                      </a:r>
                      <a:endParaRPr lang="en-GB" sz="1800" b="0" i="0" u="none" strike="noStrike" dirty="0">
                        <a:solidFill>
                          <a:srgbClr val="000000"/>
                        </a:solidFill>
                        <a:effectLst/>
                        <a:latin typeface="Calibri" panose="020F0502020204030204" pitchFamily="34" charset="0"/>
                      </a:endParaRPr>
                    </a:p>
                  </a:txBody>
                  <a:tcPr marL="7144" marR="7144" marT="9525" marB="0" anchor="b"/>
                </a:tc>
              </a:tr>
              <a:tr h="503878">
                <a:tc>
                  <a:txBody>
                    <a:bodyPr/>
                    <a:lstStyle/>
                    <a:p>
                      <a:pPr algn="ctr" fontAlgn="b"/>
                      <a:r>
                        <a:rPr lang="en-GB" sz="2800" u="none" strike="noStrike" dirty="0">
                          <a:effectLst/>
                        </a:rPr>
                        <a:t>-25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0.206</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0.13</a:t>
                      </a:r>
                      <a:endParaRPr lang="en-GB" sz="2800" b="0" i="0" u="none" strike="noStrike">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0.076</a:t>
                      </a:r>
                      <a:endParaRPr lang="en-GB" sz="2800" b="0" i="0" u="none" strike="noStrike">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60</a:t>
                      </a:r>
                      <a:endParaRPr lang="en-GB" sz="2800" b="0" i="0" u="none" strike="noStrike">
                        <a:solidFill>
                          <a:srgbClr val="000000"/>
                        </a:solidFill>
                        <a:effectLst/>
                        <a:latin typeface="Calibri" panose="020F0502020204030204" pitchFamily="34" charset="0"/>
                      </a:endParaRPr>
                    </a:p>
                  </a:txBody>
                  <a:tcPr marL="7144" marR="7144" marT="9525" marB="0" anchor="b"/>
                </a:tc>
              </a:tr>
              <a:tr h="503878">
                <a:tc>
                  <a:txBody>
                    <a:bodyPr/>
                    <a:lstStyle/>
                    <a:p>
                      <a:pPr algn="ctr" fontAlgn="b"/>
                      <a:r>
                        <a:rPr lang="en-GB" sz="2800" u="none" strike="noStrike" dirty="0">
                          <a:effectLst/>
                        </a:rPr>
                        <a:t>-15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smtClean="0">
                          <a:effectLst/>
                        </a:rPr>
                        <a:t>0.210</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0.15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smtClean="0">
                          <a:effectLst/>
                        </a:rPr>
                        <a:t>0.060</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66</a:t>
                      </a:r>
                      <a:endParaRPr lang="en-GB" sz="2800" b="0" i="0" u="none" strike="noStrike">
                        <a:solidFill>
                          <a:srgbClr val="000000"/>
                        </a:solidFill>
                        <a:effectLst/>
                        <a:latin typeface="Calibri" panose="020F0502020204030204" pitchFamily="34" charset="0"/>
                      </a:endParaRPr>
                    </a:p>
                  </a:txBody>
                  <a:tcPr marL="7144" marR="7144" marT="9525" marB="0" anchor="b"/>
                </a:tc>
              </a:tr>
              <a:tr h="503878">
                <a:tc>
                  <a:txBody>
                    <a:bodyPr/>
                    <a:lstStyle/>
                    <a:p>
                      <a:pPr algn="ctr" fontAlgn="b"/>
                      <a:r>
                        <a:rPr lang="en-GB" sz="2800" u="none" strike="noStrike" dirty="0">
                          <a:effectLst/>
                        </a:rPr>
                        <a:t>-5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0.216</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0.16</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0.056</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66</a:t>
                      </a:r>
                      <a:endParaRPr lang="en-GB" sz="2800" b="0" i="0" u="none" strike="noStrike" dirty="0">
                        <a:solidFill>
                          <a:srgbClr val="000000"/>
                        </a:solidFill>
                        <a:effectLst/>
                        <a:latin typeface="Calibri" panose="020F0502020204030204" pitchFamily="34" charset="0"/>
                      </a:endParaRPr>
                    </a:p>
                  </a:txBody>
                  <a:tcPr marL="7144" marR="7144" marT="9525" marB="0" anchor="b"/>
                </a:tc>
              </a:tr>
              <a:tr h="503878">
                <a:tc>
                  <a:txBody>
                    <a:bodyPr/>
                    <a:lstStyle/>
                    <a:p>
                      <a:pPr algn="ctr" fontAlgn="b"/>
                      <a:r>
                        <a:rPr lang="en-GB" sz="2800" u="none" strike="noStrike" dirty="0" smtClean="0">
                          <a:effectLst/>
                        </a:rPr>
                        <a:t>+5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0.212</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0.17</a:t>
                      </a:r>
                      <a:endParaRPr lang="en-GB" sz="2800" b="0" i="0" u="none" strike="noStrike">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0.042</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58</a:t>
                      </a:r>
                      <a:endParaRPr lang="en-GB" sz="2800" b="0" i="0" u="none" strike="noStrike" dirty="0">
                        <a:solidFill>
                          <a:srgbClr val="000000"/>
                        </a:solidFill>
                        <a:effectLst/>
                        <a:latin typeface="Calibri" panose="020F0502020204030204" pitchFamily="34" charset="0"/>
                      </a:endParaRPr>
                    </a:p>
                  </a:txBody>
                  <a:tcPr marL="7144" marR="7144" marT="9525" marB="0" anchor="b"/>
                </a:tc>
              </a:tr>
              <a:tr h="503878">
                <a:tc>
                  <a:txBody>
                    <a:bodyPr/>
                    <a:lstStyle/>
                    <a:p>
                      <a:pPr algn="ctr" fontAlgn="b"/>
                      <a:r>
                        <a:rPr lang="en-GB" sz="2800" u="none" strike="noStrike" dirty="0" smtClean="0">
                          <a:effectLst/>
                        </a:rPr>
                        <a:t>+15</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0.189</a:t>
                      </a:r>
                      <a:endParaRPr lang="en-GB" sz="2800" b="0" i="0" u="none" strike="noStrike" dirty="0">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0.16</a:t>
                      </a:r>
                      <a:endParaRPr lang="en-GB" sz="2800" b="0" i="0" u="none" strike="noStrike">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a:effectLst/>
                        </a:rPr>
                        <a:t>0.029</a:t>
                      </a:r>
                      <a:endParaRPr lang="en-GB" sz="2800" b="0" i="0" u="none" strike="noStrike">
                        <a:solidFill>
                          <a:srgbClr val="000000"/>
                        </a:solidFill>
                        <a:effectLst/>
                        <a:latin typeface="Calibri" panose="020F0502020204030204" pitchFamily="34" charset="0"/>
                      </a:endParaRPr>
                    </a:p>
                  </a:txBody>
                  <a:tcPr marL="7144" marR="7144" marT="9525" marB="0" anchor="b"/>
                </a:tc>
                <a:tc>
                  <a:txBody>
                    <a:bodyPr/>
                    <a:lstStyle/>
                    <a:p>
                      <a:pPr algn="ctr" fontAlgn="b"/>
                      <a:r>
                        <a:rPr lang="en-GB" sz="2800" u="none" strike="noStrike" dirty="0">
                          <a:effectLst/>
                        </a:rPr>
                        <a:t>57</a:t>
                      </a:r>
                      <a:endParaRPr lang="en-GB" sz="2800" b="0" i="0" u="none" strike="noStrike" dirty="0">
                        <a:solidFill>
                          <a:srgbClr val="000000"/>
                        </a:solidFill>
                        <a:effectLst/>
                        <a:latin typeface="Calibri" panose="020F0502020204030204" pitchFamily="34" charset="0"/>
                      </a:endParaRPr>
                    </a:p>
                  </a:txBody>
                  <a:tcPr marL="7144" marR="7144" marT="9525" marB="0" anchor="b"/>
                </a:tc>
              </a:tr>
            </a:tbl>
          </a:graphicData>
        </a:graphic>
      </p:graphicFrame>
      <p:sp>
        <p:nvSpPr>
          <p:cNvPr id="5" name="TextBox 4"/>
          <p:cNvSpPr txBox="1"/>
          <p:nvPr/>
        </p:nvSpPr>
        <p:spPr>
          <a:xfrm>
            <a:off x="5474154" y="1268760"/>
            <a:ext cx="3539218" cy="4308872"/>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t>Data recorded at 4 bar diff. pressure</a:t>
            </a:r>
          </a:p>
          <a:p>
            <a:pPr marL="285750" indent="-285750">
              <a:buFont typeface="Arial" panose="020B0604020202020204" pitchFamily="34" charset="0"/>
              <a:buChar char="•"/>
            </a:pPr>
            <a:r>
              <a:rPr lang="en-GB" sz="1600" dirty="0" smtClean="0"/>
              <a:t>Well over max. expected heat load (40W/module) can be achieved</a:t>
            </a:r>
            <a:endParaRPr lang="pl-PL" sz="1600" dirty="0" smtClean="0"/>
          </a:p>
          <a:p>
            <a:pPr marL="285750" indent="-285750">
              <a:buFont typeface="Arial" panose="020B0604020202020204" pitchFamily="34" charset="0"/>
              <a:buChar char="•"/>
            </a:pPr>
            <a:r>
              <a:rPr lang="pl-PL" sz="1600" dirty="0" smtClean="0"/>
              <a:t>Vapor quality ~75÷80% - thus good part of CO</a:t>
            </a:r>
            <a:r>
              <a:rPr lang="pl-PL" sz="1600" baseline="-25000" dirty="0" smtClean="0"/>
              <a:t>2</a:t>
            </a:r>
            <a:r>
              <a:rPr lang="pl-PL" sz="1600" dirty="0" smtClean="0"/>
              <a:t> is actively absorbing the heat.</a:t>
            </a:r>
            <a:endParaRPr lang="en-GB" sz="1600" dirty="0" smtClean="0"/>
          </a:p>
          <a:p>
            <a:pPr marL="285750" indent="-285750">
              <a:buFont typeface="Arial" panose="020B0604020202020204" pitchFamily="34" charset="0"/>
              <a:buChar char="•"/>
            </a:pPr>
            <a:r>
              <a:rPr lang="en-GB" sz="1600" dirty="0" smtClean="0"/>
              <a:t>At low temperatures the flow </a:t>
            </a:r>
            <a:r>
              <a:rPr lang="en-GB" sz="1600" dirty="0" err="1" smtClean="0"/>
              <a:t>coeff</a:t>
            </a:r>
            <a:r>
              <a:rPr lang="en-GB" sz="1600" dirty="0" smtClean="0"/>
              <a:t>. drops significantly when boiling starts: </a:t>
            </a:r>
            <a:r>
              <a:rPr lang="pl-PL" sz="1600" dirty="0" smtClean="0"/>
              <a:t>by </a:t>
            </a:r>
            <a:r>
              <a:rPr lang="en-GB" sz="1600" dirty="0" smtClean="0"/>
              <a:t>as much as 1/3</a:t>
            </a:r>
          </a:p>
          <a:p>
            <a:pPr marL="285750" indent="-285750">
              <a:buFont typeface="Arial" panose="020B0604020202020204" pitchFamily="34" charset="0"/>
              <a:buChar char="•"/>
            </a:pPr>
            <a:r>
              <a:rPr lang="en-GB" sz="1600" dirty="0" smtClean="0"/>
              <a:t>At chosen diff. pressure the max. power does not depend very much on temperature. But we have seen with Snake I this is not true for all operating points.</a:t>
            </a:r>
          </a:p>
          <a:p>
            <a:pPr marL="285750" indent="-285750">
              <a:buFont typeface="Arial" panose="020B0604020202020204" pitchFamily="34" charset="0"/>
              <a:buChar char="•"/>
            </a:pPr>
            <a:endParaRPr lang="en-GB" dirty="0"/>
          </a:p>
        </p:txBody>
      </p:sp>
      <p:sp>
        <p:nvSpPr>
          <p:cNvPr id="8" name="Title 7"/>
          <p:cNvSpPr>
            <a:spLocks noGrp="1"/>
          </p:cNvSpPr>
          <p:nvPr>
            <p:ph type="title"/>
          </p:nvPr>
        </p:nvSpPr>
        <p:spPr>
          <a:xfrm>
            <a:off x="179512" y="332656"/>
            <a:ext cx="8229600" cy="990600"/>
          </a:xfrm>
        </p:spPr>
        <p:txBody>
          <a:bodyPr>
            <a:normAutofit/>
          </a:bodyPr>
          <a:lstStyle/>
          <a:p>
            <a:r>
              <a:rPr lang="en-GB" sz="3200" dirty="0" smtClean="0"/>
              <a:t>Heat</a:t>
            </a:r>
            <a:r>
              <a:rPr lang="pl-PL" sz="3200" dirty="0" smtClean="0"/>
              <a:t> load</a:t>
            </a:r>
            <a:r>
              <a:rPr lang="en-GB" sz="3200" dirty="0" smtClean="0"/>
              <a:t> </a:t>
            </a:r>
            <a:r>
              <a:rPr lang="en-GB" sz="3200" dirty="0"/>
              <a:t>test </a:t>
            </a:r>
            <a:r>
              <a:rPr lang="en-GB" sz="3200" dirty="0" smtClean="0"/>
              <a:t>summary</a:t>
            </a:r>
            <a:endParaRPr lang="en-GB" sz="3200"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6" name="Footer Placeholder 5"/>
          <p:cNvSpPr>
            <a:spLocks noGrp="1"/>
          </p:cNvSpPr>
          <p:nvPr>
            <p:ph type="ftr" sz="quarter" idx="11"/>
          </p:nvPr>
        </p:nvSpPr>
        <p:spPr/>
        <p:txBody>
          <a:bodyPr/>
          <a:lstStyle/>
          <a:p>
            <a:pPr>
              <a:defRPr/>
            </a:pPr>
            <a:r>
              <a:rPr lang="en-US" smtClean="0"/>
              <a:t>Jan Buytaert, Pawel Jalocha</a:t>
            </a:r>
            <a:endParaRPr lang="en-US"/>
          </a:p>
        </p:txBody>
      </p:sp>
      <p:sp>
        <p:nvSpPr>
          <p:cNvPr id="7" name="Slide Number Placeholder 6"/>
          <p:cNvSpPr>
            <a:spLocks noGrp="1"/>
          </p:cNvSpPr>
          <p:nvPr>
            <p:ph type="sldNum" sz="quarter" idx="12"/>
          </p:nvPr>
        </p:nvSpPr>
        <p:spPr/>
        <p:txBody>
          <a:bodyPr/>
          <a:lstStyle/>
          <a:p>
            <a:pPr>
              <a:defRPr/>
            </a:pPr>
            <a:fld id="{D2BB33C5-D0E4-48D9-BBF6-77B4D2891D22}" type="slidenum">
              <a:rPr lang="en-US" smtClean="0"/>
              <a:pPr>
                <a:defRPr/>
              </a:pPr>
              <a:t>23</a:t>
            </a:fld>
            <a:endParaRPr lang="en-US"/>
          </a:p>
        </p:txBody>
      </p:sp>
    </p:spTree>
    <p:extLst>
      <p:ext uri="{BB962C8B-B14F-4D97-AF65-F5344CB8AC3E}">
        <p14:creationId xmlns:p14="http://schemas.microsoft.com/office/powerpoint/2010/main" val="2897654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319" y="125759"/>
            <a:ext cx="8229600" cy="1143000"/>
          </a:xfrm>
        </p:spPr>
        <p:txBody>
          <a:bodyPr>
            <a:normAutofit fontScale="90000"/>
          </a:bodyPr>
          <a:lstStyle/>
          <a:p>
            <a:r>
              <a:rPr lang="pl-PL" sz="4000" dirty="0"/>
              <a:t>S</a:t>
            </a:r>
            <a:r>
              <a:rPr lang="pl-PL" sz="4000" dirty="0" smtClean="0"/>
              <a:t>oldered fluidic connector for Snake II</a:t>
            </a:r>
            <a:endParaRPr lang="en-GB" sz="4000" dirty="0"/>
          </a:p>
        </p:txBody>
      </p:sp>
      <p:sp>
        <p:nvSpPr>
          <p:cNvPr id="3" name="Content Placeholder 2"/>
          <p:cNvSpPr>
            <a:spLocks noGrp="1"/>
          </p:cNvSpPr>
          <p:nvPr>
            <p:ph idx="1"/>
          </p:nvPr>
        </p:nvSpPr>
        <p:spPr>
          <a:xfrm>
            <a:off x="5652120" y="1600200"/>
            <a:ext cx="3034680" cy="4525963"/>
          </a:xfrm>
        </p:spPr>
        <p:txBody>
          <a:bodyPr/>
          <a:lstStyle/>
          <a:p>
            <a:r>
              <a:rPr lang="pl-PL" sz="1600" dirty="0" smtClean="0"/>
              <a:t>Flows water and withstands at least 90 bar of pressure (not tested higher)</a:t>
            </a:r>
          </a:p>
          <a:p>
            <a:r>
              <a:rPr lang="pl-PL" sz="1600" dirty="0" smtClean="0"/>
              <a:t>Cracks in pyrex develope around the holes and seem to follow the connector shape</a:t>
            </a:r>
          </a:p>
          <a:p>
            <a:r>
              <a:rPr lang="pl-PL" sz="1600" dirty="0" smtClean="0"/>
              <a:t>Not tested (yet) with liquid CO</a:t>
            </a:r>
            <a:r>
              <a:rPr lang="pl-PL" sz="1600" baseline="-25000" dirty="0" smtClean="0"/>
              <a:t>2</a:t>
            </a:r>
          </a:p>
          <a:p>
            <a:r>
              <a:rPr lang="pl-PL" sz="1600" dirty="0" smtClean="0"/>
              <a:t>This far all measurements of flow and thermal performance done on the clamped Snake II prototype.</a:t>
            </a:r>
          </a:p>
          <a:p>
            <a:endParaRPr lang="en-GB" sz="1600" dirty="0"/>
          </a:p>
        </p:txBody>
      </p:sp>
      <p:pic>
        <p:nvPicPr>
          <p:cNvPr id="91138" name="Picture 2" descr="F:\DCIM\Camera\IMG3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015077" y="857280"/>
            <a:ext cx="2468880" cy="3291840"/>
          </a:xfrm>
          <a:prstGeom prst="rect">
            <a:avLst/>
          </a:prstGeom>
          <a:noFill/>
          <a:extLst>
            <a:ext uri="{909E8E84-426E-40DD-AFC4-6F175D3DCCD1}">
              <a14:hiddenFill xmlns:a14="http://schemas.microsoft.com/office/drawing/2010/main">
                <a:solidFill>
                  <a:srgbClr val="FFFFFF"/>
                </a:solidFill>
              </a14:hiddenFill>
            </a:ext>
          </a:extLst>
        </p:spPr>
      </p:pic>
      <p:pic>
        <p:nvPicPr>
          <p:cNvPr id="91139" name="Picture 3" descr="F:\DCIM\Camera\IMG31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857" b="17800"/>
          <a:stretch/>
        </p:blipFill>
        <p:spPr bwMode="auto">
          <a:xfrm>
            <a:off x="395536" y="3933056"/>
            <a:ext cx="4937760" cy="2456894"/>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p:nvPr/>
        </p:nvCxnSpPr>
        <p:spPr>
          <a:xfrm flipH="1" flipV="1">
            <a:off x="1765122" y="5877272"/>
            <a:ext cx="72008" cy="864096"/>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p>
            <a:pPr>
              <a:defRPr/>
            </a:pPr>
            <a:r>
              <a:rPr lang="en-US" smtClean="0"/>
              <a:t>3/12/2015</a:t>
            </a:r>
            <a:endParaRPr lang="en-US"/>
          </a:p>
        </p:txBody>
      </p:sp>
      <p:sp>
        <p:nvSpPr>
          <p:cNvPr id="14" name="Footer Placeholder 13"/>
          <p:cNvSpPr>
            <a:spLocks noGrp="1"/>
          </p:cNvSpPr>
          <p:nvPr>
            <p:ph type="ftr" sz="quarter" idx="11"/>
          </p:nvPr>
        </p:nvSpPr>
        <p:spPr/>
        <p:txBody>
          <a:bodyPr/>
          <a:lstStyle/>
          <a:p>
            <a:pPr>
              <a:defRPr/>
            </a:pPr>
            <a:r>
              <a:rPr lang="en-US" smtClean="0"/>
              <a:t>Jan Buytaert, Pawel Jalocha</a:t>
            </a:r>
            <a:endParaRPr lang="en-US"/>
          </a:p>
        </p:txBody>
      </p:sp>
      <p:sp>
        <p:nvSpPr>
          <p:cNvPr id="15" name="Slide Number Placeholder 14"/>
          <p:cNvSpPr>
            <a:spLocks noGrp="1"/>
          </p:cNvSpPr>
          <p:nvPr>
            <p:ph type="sldNum" sz="quarter" idx="12"/>
          </p:nvPr>
        </p:nvSpPr>
        <p:spPr/>
        <p:txBody>
          <a:bodyPr/>
          <a:lstStyle/>
          <a:p>
            <a:pPr>
              <a:defRPr/>
            </a:pPr>
            <a:fld id="{8E5A5363-EEFE-4100-BB73-BFF2A3BDB029}" type="slidenum">
              <a:rPr lang="en-US" smtClean="0"/>
              <a:pPr>
                <a:defRPr/>
              </a:pPr>
              <a:t>24</a:t>
            </a:fld>
            <a:endParaRPr lang="en-US"/>
          </a:p>
        </p:txBody>
      </p:sp>
    </p:spTree>
    <p:extLst>
      <p:ext uri="{BB962C8B-B14F-4D97-AF65-F5344CB8AC3E}">
        <p14:creationId xmlns:p14="http://schemas.microsoft.com/office/powerpoint/2010/main" val="1905163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08" t="12037" r="34725" b="33519"/>
          <a:stretch/>
        </p:blipFill>
        <p:spPr>
          <a:xfrm>
            <a:off x="-1" y="871833"/>
            <a:ext cx="5416324" cy="5321301"/>
          </a:xfrm>
          <a:prstGeom prst="rect">
            <a:avLst/>
          </a:prstGeom>
        </p:spPr>
      </p:pic>
      <p:sp>
        <p:nvSpPr>
          <p:cNvPr id="4" name="TextBox 3"/>
          <p:cNvSpPr txBox="1"/>
          <p:nvPr/>
        </p:nvSpPr>
        <p:spPr>
          <a:xfrm>
            <a:off x="1714500" y="6323668"/>
            <a:ext cx="2832827" cy="523220"/>
          </a:xfrm>
          <a:prstGeom prst="rect">
            <a:avLst/>
          </a:prstGeom>
          <a:noFill/>
        </p:spPr>
        <p:txBody>
          <a:bodyPr wrap="none" rtlCol="0">
            <a:spAutoFit/>
          </a:bodyPr>
          <a:lstStyle/>
          <a:p>
            <a:r>
              <a:rPr lang="en-GB" sz="1400" dirty="0" smtClean="0"/>
              <a:t>Pre-heater power (6W) applied.</a:t>
            </a:r>
          </a:p>
          <a:p>
            <a:r>
              <a:rPr lang="en-GB" sz="1400" dirty="0" smtClean="0"/>
              <a:t>Heating power was already 35W.</a:t>
            </a:r>
            <a:endParaRPr lang="en-GB" sz="1400" dirty="0"/>
          </a:p>
        </p:txBody>
      </p:sp>
      <p:cxnSp>
        <p:nvCxnSpPr>
          <p:cNvPr id="6" name="Straight Arrow Connector 5"/>
          <p:cNvCxnSpPr/>
          <p:nvPr/>
        </p:nvCxnSpPr>
        <p:spPr>
          <a:xfrm flipH="1" flipV="1">
            <a:off x="1895475" y="5554604"/>
            <a:ext cx="9525" cy="744834"/>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676901" y="908720"/>
            <a:ext cx="3400425" cy="1600438"/>
          </a:xfrm>
          <a:prstGeom prst="rect">
            <a:avLst/>
          </a:prstGeom>
          <a:noFill/>
        </p:spPr>
        <p:txBody>
          <a:bodyPr wrap="square" rtlCol="0">
            <a:spAutoFit/>
          </a:bodyPr>
          <a:lstStyle/>
          <a:p>
            <a:r>
              <a:rPr lang="en-GB" sz="1400" dirty="0" smtClean="0"/>
              <a:t>Notice how the temperatures were rising quickly in the first part of the test. Some channels were not boiling. When pre-heater power was applied, all channels began to boil, cooling became more efficient and the temperatures fell by more than half.</a:t>
            </a:r>
            <a:endParaRPr lang="en-GB" sz="1400" dirty="0"/>
          </a:p>
        </p:txBody>
      </p:sp>
      <p:sp>
        <p:nvSpPr>
          <p:cNvPr id="8" name="TextBox 7"/>
          <p:cNvSpPr txBox="1"/>
          <p:nvPr/>
        </p:nvSpPr>
        <p:spPr>
          <a:xfrm>
            <a:off x="5686425" y="3048001"/>
            <a:ext cx="3390901" cy="1169551"/>
          </a:xfrm>
          <a:prstGeom prst="rect">
            <a:avLst/>
          </a:prstGeom>
          <a:noFill/>
        </p:spPr>
        <p:txBody>
          <a:bodyPr wrap="square" rtlCol="0">
            <a:spAutoFit/>
          </a:bodyPr>
          <a:lstStyle/>
          <a:p>
            <a:r>
              <a:rPr lang="en-GB" sz="1400" dirty="0" smtClean="0"/>
              <a:t>It was observed that CO</a:t>
            </a:r>
            <a:r>
              <a:rPr lang="en-GB" sz="1400" baseline="-25000" dirty="0" smtClean="0"/>
              <a:t>2</a:t>
            </a:r>
            <a:r>
              <a:rPr lang="en-GB" sz="1400" dirty="0" smtClean="0"/>
              <a:t> enters the super-heated state very easily and triggering it to boil is not trivial. Heater on the inlet pipe is best method found this far.</a:t>
            </a:r>
            <a:endParaRPr lang="en-GB" sz="1400" dirty="0"/>
          </a:p>
        </p:txBody>
      </p:sp>
      <p:sp>
        <p:nvSpPr>
          <p:cNvPr id="11" name="Title 10"/>
          <p:cNvSpPr>
            <a:spLocks noGrp="1"/>
          </p:cNvSpPr>
          <p:nvPr>
            <p:ph type="title"/>
          </p:nvPr>
        </p:nvSpPr>
        <p:spPr>
          <a:xfrm>
            <a:off x="2399209" y="116632"/>
            <a:ext cx="6744791" cy="990600"/>
          </a:xfrm>
        </p:spPr>
        <p:txBody>
          <a:bodyPr>
            <a:normAutofit/>
          </a:bodyPr>
          <a:lstStyle/>
          <a:p>
            <a:r>
              <a:rPr lang="pl-PL" sz="2800" dirty="0"/>
              <a:t>Super-heated states: h</a:t>
            </a:r>
            <a:r>
              <a:rPr lang="en-GB" sz="2800" dirty="0"/>
              <a:t>eating test at -5 </a:t>
            </a:r>
            <a:r>
              <a:rPr lang="en-GB" sz="2800" dirty="0" smtClean="0"/>
              <a:t>º</a:t>
            </a:r>
            <a:r>
              <a:rPr lang="pl-PL" sz="2800" dirty="0" smtClean="0"/>
              <a:t>C</a:t>
            </a:r>
            <a:endParaRPr lang="en-GB" sz="2800" dirty="0"/>
          </a:p>
        </p:txBody>
      </p:sp>
      <p:sp>
        <p:nvSpPr>
          <p:cNvPr id="5" name="Date Placeholder 4"/>
          <p:cNvSpPr>
            <a:spLocks noGrp="1"/>
          </p:cNvSpPr>
          <p:nvPr>
            <p:ph type="dt" sz="half" idx="10"/>
          </p:nvPr>
        </p:nvSpPr>
        <p:spPr/>
        <p:txBody>
          <a:bodyPr/>
          <a:lstStyle/>
          <a:p>
            <a:pPr>
              <a:defRPr/>
            </a:pPr>
            <a:r>
              <a:rPr lang="en-US" smtClean="0"/>
              <a:t>3/12/2015</a:t>
            </a:r>
            <a:endParaRPr lang="en-US"/>
          </a:p>
        </p:txBody>
      </p:sp>
      <p:sp>
        <p:nvSpPr>
          <p:cNvPr id="9" name="Footer Placeholder 8"/>
          <p:cNvSpPr>
            <a:spLocks noGrp="1"/>
          </p:cNvSpPr>
          <p:nvPr>
            <p:ph type="ftr" sz="quarter" idx="11"/>
          </p:nvPr>
        </p:nvSpPr>
        <p:spPr/>
        <p:txBody>
          <a:bodyPr/>
          <a:lstStyle/>
          <a:p>
            <a:pPr>
              <a:defRPr/>
            </a:pPr>
            <a:r>
              <a:rPr lang="en-US" smtClean="0"/>
              <a:t>Jan Buytaert, Pawel Jalocha</a:t>
            </a:r>
            <a:endParaRPr lang="en-US"/>
          </a:p>
        </p:txBody>
      </p:sp>
      <p:sp>
        <p:nvSpPr>
          <p:cNvPr id="10" name="Slide Number Placeholder 9"/>
          <p:cNvSpPr>
            <a:spLocks noGrp="1"/>
          </p:cNvSpPr>
          <p:nvPr>
            <p:ph type="sldNum" sz="quarter" idx="12"/>
          </p:nvPr>
        </p:nvSpPr>
        <p:spPr/>
        <p:txBody>
          <a:bodyPr/>
          <a:lstStyle/>
          <a:p>
            <a:pPr>
              <a:defRPr/>
            </a:pPr>
            <a:fld id="{D2BB33C5-D0E4-48D9-BBF6-77B4D2891D22}" type="slidenum">
              <a:rPr lang="en-US" smtClean="0"/>
              <a:pPr>
                <a:defRPr/>
              </a:pPr>
              <a:t>25</a:t>
            </a:fld>
            <a:endParaRPr lang="en-US"/>
          </a:p>
        </p:txBody>
      </p:sp>
    </p:spTree>
    <p:extLst>
      <p:ext uri="{BB962C8B-B14F-4D97-AF65-F5344CB8AC3E}">
        <p14:creationId xmlns:p14="http://schemas.microsoft.com/office/powerpoint/2010/main" val="3017221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4028" t="16297" r="29444" b="11111"/>
          <a:stretch/>
        </p:blipFill>
        <p:spPr>
          <a:xfrm>
            <a:off x="4840739" y="847864"/>
            <a:ext cx="3876675" cy="4978400"/>
          </a:xfrm>
          <a:prstGeom prst="rect">
            <a:avLst/>
          </a:prstGeom>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2988" t="17778" r="24577" b="9815"/>
          <a:stretch/>
        </p:blipFill>
        <p:spPr>
          <a:xfrm>
            <a:off x="-1" y="941223"/>
            <a:ext cx="3884537" cy="5075535"/>
          </a:xfrm>
          <a:prstGeom prst="rect">
            <a:avLst/>
          </a:prstGeom>
        </p:spPr>
      </p:pic>
      <p:sp>
        <p:nvSpPr>
          <p:cNvPr id="5" name="TextBox 4"/>
          <p:cNvSpPr txBox="1"/>
          <p:nvPr/>
        </p:nvSpPr>
        <p:spPr>
          <a:xfrm>
            <a:off x="1838325" y="6533634"/>
            <a:ext cx="2555508" cy="307777"/>
          </a:xfrm>
          <a:prstGeom prst="rect">
            <a:avLst/>
          </a:prstGeom>
          <a:noFill/>
        </p:spPr>
        <p:txBody>
          <a:bodyPr wrap="none" rtlCol="0">
            <a:spAutoFit/>
          </a:bodyPr>
          <a:lstStyle/>
          <a:p>
            <a:r>
              <a:rPr lang="en-GB" sz="1400" dirty="0" smtClean="0"/>
              <a:t>Channel picture (on the right)</a:t>
            </a:r>
            <a:endParaRPr lang="en-GB" sz="1400" dirty="0"/>
          </a:p>
        </p:txBody>
      </p:sp>
      <p:sp>
        <p:nvSpPr>
          <p:cNvPr id="6" name="TextBox 5"/>
          <p:cNvSpPr txBox="1"/>
          <p:nvPr/>
        </p:nvSpPr>
        <p:spPr>
          <a:xfrm>
            <a:off x="2543174" y="6025634"/>
            <a:ext cx="2214068" cy="307777"/>
          </a:xfrm>
          <a:prstGeom prst="rect">
            <a:avLst/>
          </a:prstGeom>
          <a:noFill/>
        </p:spPr>
        <p:txBody>
          <a:bodyPr wrap="none" rtlCol="0">
            <a:spAutoFit/>
          </a:bodyPr>
          <a:lstStyle/>
          <a:p>
            <a:r>
              <a:rPr lang="en-GB" sz="1400" dirty="0" smtClean="0"/>
              <a:t>Pre-heater power applied</a:t>
            </a:r>
            <a:endParaRPr lang="en-GB" sz="1400" dirty="0"/>
          </a:p>
        </p:txBody>
      </p:sp>
      <p:cxnSp>
        <p:nvCxnSpPr>
          <p:cNvPr id="8" name="Straight Arrow Connector 7"/>
          <p:cNvCxnSpPr/>
          <p:nvPr/>
        </p:nvCxnSpPr>
        <p:spPr>
          <a:xfrm flipV="1">
            <a:off x="2179092" y="5376218"/>
            <a:ext cx="0" cy="123087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2543174" y="5376219"/>
            <a:ext cx="9525" cy="65216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10120" t="3572" r="2857" b="6190"/>
          <a:stretch/>
        </p:blipFill>
        <p:spPr>
          <a:xfrm>
            <a:off x="4445992" y="941223"/>
            <a:ext cx="4740441" cy="4915533"/>
          </a:xfrm>
          <a:prstGeom prst="rect">
            <a:avLst/>
          </a:prstGeom>
        </p:spPr>
      </p:pic>
      <p:sp>
        <p:nvSpPr>
          <p:cNvPr id="12" name="TextBox 11"/>
          <p:cNvSpPr txBox="1"/>
          <p:nvPr/>
        </p:nvSpPr>
        <p:spPr>
          <a:xfrm>
            <a:off x="4841032" y="6496956"/>
            <a:ext cx="3876382" cy="276999"/>
          </a:xfrm>
          <a:prstGeom prst="rect">
            <a:avLst/>
          </a:prstGeom>
          <a:noFill/>
        </p:spPr>
        <p:txBody>
          <a:bodyPr wrap="none" rtlCol="0">
            <a:spAutoFit/>
          </a:bodyPr>
          <a:lstStyle/>
          <a:p>
            <a:r>
              <a:rPr lang="en-GB" sz="1200" dirty="0" smtClean="0"/>
              <a:t>Do different channels start boiling at different points ?</a:t>
            </a:r>
            <a:endParaRPr lang="en-GB" sz="1200" dirty="0"/>
          </a:p>
        </p:txBody>
      </p:sp>
      <p:cxnSp>
        <p:nvCxnSpPr>
          <p:cNvPr id="14" name="Straight Arrow Connector 13"/>
          <p:cNvCxnSpPr/>
          <p:nvPr/>
        </p:nvCxnSpPr>
        <p:spPr>
          <a:xfrm flipV="1">
            <a:off x="4598340" y="2128424"/>
            <a:ext cx="1104554" cy="1313543"/>
          </a:xfrm>
          <a:prstGeom prst="straightConnector1">
            <a:avLst/>
          </a:prstGeom>
          <a:ln w="7302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4944437" y="4098321"/>
            <a:ext cx="129165" cy="2241928"/>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444418" y="4187222"/>
            <a:ext cx="71520" cy="2153029"/>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5658812" y="3234722"/>
            <a:ext cx="384242" cy="3125989"/>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5276215" y="3672871"/>
            <a:ext cx="98912" cy="2667378"/>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itle 14"/>
          <p:cNvSpPr>
            <a:spLocks noGrp="1"/>
          </p:cNvSpPr>
          <p:nvPr>
            <p:ph type="title"/>
          </p:nvPr>
        </p:nvSpPr>
        <p:spPr>
          <a:xfrm>
            <a:off x="483540" y="116632"/>
            <a:ext cx="8229600" cy="990600"/>
          </a:xfrm>
        </p:spPr>
        <p:txBody>
          <a:bodyPr>
            <a:normAutofit/>
          </a:bodyPr>
          <a:lstStyle/>
          <a:p>
            <a:r>
              <a:rPr lang="pl-PL" sz="2800" dirty="0"/>
              <a:t>Super-heated states: h</a:t>
            </a:r>
            <a:r>
              <a:rPr lang="en-GB" sz="2800" dirty="0"/>
              <a:t>eating test at </a:t>
            </a:r>
            <a:r>
              <a:rPr lang="pl-PL" sz="2800" dirty="0" smtClean="0"/>
              <a:t>+</a:t>
            </a:r>
            <a:r>
              <a:rPr lang="en-GB" sz="2800" dirty="0" smtClean="0"/>
              <a:t>5 º</a:t>
            </a:r>
            <a:r>
              <a:rPr lang="pl-PL" sz="2800" dirty="0" smtClean="0"/>
              <a:t>C</a:t>
            </a:r>
            <a:endParaRPr lang="en-GB" sz="2800" dirty="0"/>
          </a:p>
        </p:txBody>
      </p:sp>
      <p:sp>
        <p:nvSpPr>
          <p:cNvPr id="7" name="Date Placeholder 6"/>
          <p:cNvSpPr>
            <a:spLocks noGrp="1"/>
          </p:cNvSpPr>
          <p:nvPr>
            <p:ph type="dt" sz="half" idx="10"/>
          </p:nvPr>
        </p:nvSpPr>
        <p:spPr/>
        <p:txBody>
          <a:bodyPr/>
          <a:lstStyle/>
          <a:p>
            <a:pPr>
              <a:defRPr/>
            </a:pPr>
            <a:r>
              <a:rPr lang="en-US" smtClean="0"/>
              <a:t>3/12/2015</a:t>
            </a:r>
            <a:endParaRPr lang="en-US"/>
          </a:p>
        </p:txBody>
      </p:sp>
      <p:sp>
        <p:nvSpPr>
          <p:cNvPr id="10" name="Footer Placeholder 9"/>
          <p:cNvSpPr>
            <a:spLocks noGrp="1"/>
          </p:cNvSpPr>
          <p:nvPr>
            <p:ph type="ftr" sz="quarter" idx="11"/>
          </p:nvPr>
        </p:nvSpPr>
        <p:spPr/>
        <p:txBody>
          <a:bodyPr/>
          <a:lstStyle/>
          <a:p>
            <a:pPr>
              <a:defRPr/>
            </a:pPr>
            <a:r>
              <a:rPr lang="en-US" smtClean="0"/>
              <a:t>Jan Buytaert, Pawel Jalocha</a:t>
            </a:r>
            <a:endParaRPr lang="en-US"/>
          </a:p>
        </p:txBody>
      </p:sp>
      <p:sp>
        <p:nvSpPr>
          <p:cNvPr id="13" name="Slide Number Placeholder 12"/>
          <p:cNvSpPr>
            <a:spLocks noGrp="1"/>
          </p:cNvSpPr>
          <p:nvPr>
            <p:ph type="sldNum" sz="quarter" idx="12"/>
          </p:nvPr>
        </p:nvSpPr>
        <p:spPr/>
        <p:txBody>
          <a:bodyPr/>
          <a:lstStyle/>
          <a:p>
            <a:pPr>
              <a:defRPr/>
            </a:pPr>
            <a:fld id="{D2BB33C5-D0E4-48D9-BBF6-77B4D2891D22}" type="slidenum">
              <a:rPr lang="en-US" smtClean="0"/>
              <a:pPr>
                <a:defRPr/>
              </a:pPr>
              <a:t>26</a:t>
            </a:fld>
            <a:endParaRPr lang="en-US"/>
          </a:p>
        </p:txBody>
      </p:sp>
    </p:spTree>
    <p:extLst>
      <p:ext uri="{BB962C8B-B14F-4D97-AF65-F5344CB8AC3E}">
        <p14:creationId xmlns:p14="http://schemas.microsoft.com/office/powerpoint/2010/main" val="38304803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Partial boiling states</a:t>
            </a:r>
            <a:endParaRPr lang="en-GB" dirty="0"/>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4" name="Footer Placeholder 3"/>
          <p:cNvSpPr>
            <a:spLocks noGrp="1"/>
          </p:cNvSpPr>
          <p:nvPr>
            <p:ph type="ftr" sz="quarter" idx="11"/>
          </p:nvPr>
        </p:nvSpPr>
        <p:spPr/>
        <p:txBody>
          <a:bodyPr/>
          <a:lstStyle/>
          <a:p>
            <a:pPr>
              <a:defRPr/>
            </a:pPr>
            <a:r>
              <a:rPr lang="en-US" smtClean="0"/>
              <a:t>Jan Buytaert, Pawel Jalocha</a:t>
            </a:r>
            <a:endParaRPr lang="en-US"/>
          </a:p>
        </p:txBody>
      </p:sp>
      <p:sp>
        <p:nvSpPr>
          <p:cNvPr id="5" name="Slide Number Placeholder 4"/>
          <p:cNvSpPr>
            <a:spLocks noGrp="1"/>
          </p:cNvSpPr>
          <p:nvPr>
            <p:ph type="sldNum" sz="quarter" idx="12"/>
          </p:nvPr>
        </p:nvSpPr>
        <p:spPr/>
        <p:txBody>
          <a:bodyPr/>
          <a:lstStyle/>
          <a:p>
            <a:pPr>
              <a:defRPr/>
            </a:pPr>
            <a:fld id="{34AC3E0F-1A08-45BC-A029-5C24D56E3426}" type="slidenum">
              <a:rPr lang="en-US" smtClean="0"/>
              <a:pPr>
                <a:defRPr/>
              </a:pPr>
              <a:t>27</a:t>
            </a:fld>
            <a:endParaRPr lang="en-US"/>
          </a:p>
        </p:txBody>
      </p:sp>
      <p:pic>
        <p:nvPicPr>
          <p:cNvPr id="92162" name="Picture 2" descr="F:\DCIM\Camera\IMG30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288" t="13621" r="36774" b="10783"/>
          <a:stretch/>
        </p:blipFill>
        <p:spPr bwMode="auto">
          <a:xfrm>
            <a:off x="251520" y="1891923"/>
            <a:ext cx="4052940" cy="4895807"/>
          </a:xfrm>
          <a:prstGeom prst="rect">
            <a:avLst/>
          </a:prstGeom>
          <a:noFill/>
          <a:extLst>
            <a:ext uri="{909E8E84-426E-40DD-AFC4-6F175D3DCCD1}">
              <a14:hiddenFill xmlns:a14="http://schemas.microsoft.com/office/drawing/2010/main">
                <a:solidFill>
                  <a:srgbClr val="FFFFFF"/>
                </a:solidFill>
              </a14:hiddenFill>
            </a:ext>
          </a:extLst>
        </p:spPr>
      </p:pic>
      <p:pic>
        <p:nvPicPr>
          <p:cNvPr id="92163" name="Picture 3" descr="F:\DCIM\Camera\IMG30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610" t="14971" r="26904" b="7632"/>
          <a:stretch/>
        </p:blipFill>
        <p:spPr bwMode="auto">
          <a:xfrm>
            <a:off x="4572000" y="1916832"/>
            <a:ext cx="4401715" cy="477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88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83044"/>
            <a:ext cx="8042276" cy="1002717"/>
          </a:xfrm>
        </p:spPr>
        <p:txBody>
          <a:bodyPr/>
          <a:lstStyle/>
          <a:p>
            <a:r>
              <a:rPr lang="en-US" dirty="0" smtClean="0"/>
              <a:t>Cooling test using dummy heaters.</a:t>
            </a:r>
            <a:endParaRPr lang="en-US" dirty="0"/>
          </a:p>
        </p:txBody>
      </p:sp>
      <p:sp>
        <p:nvSpPr>
          <p:cNvPr id="9" name="Date Placeholder 8"/>
          <p:cNvSpPr>
            <a:spLocks noGrp="1"/>
          </p:cNvSpPr>
          <p:nvPr>
            <p:ph type="dt" sz="half" idx="10"/>
          </p:nvPr>
        </p:nvSpPr>
        <p:spPr/>
        <p:txBody>
          <a:bodyPr/>
          <a:lstStyle/>
          <a:p>
            <a:r>
              <a:rPr lang="en-US" smtClean="0"/>
              <a:t>3/12/2015</a:t>
            </a:r>
            <a:endParaRPr lang="en-US"/>
          </a:p>
        </p:txBody>
      </p:sp>
      <p:sp>
        <p:nvSpPr>
          <p:cNvPr id="10" name="Footer Placeholder 9"/>
          <p:cNvSpPr>
            <a:spLocks noGrp="1"/>
          </p:cNvSpPr>
          <p:nvPr>
            <p:ph type="ftr" sz="quarter" idx="11"/>
          </p:nvPr>
        </p:nvSpPr>
        <p:spPr/>
        <p:txBody>
          <a:bodyPr>
            <a:normAutofit/>
          </a:bodyPr>
          <a:lstStyle/>
          <a:p>
            <a:r>
              <a:rPr lang="en-US" smtClean="0"/>
              <a:t>Jan Buytaert, Pawel Jalocha</a:t>
            </a:r>
            <a:endParaRPr lang="en-US"/>
          </a:p>
        </p:txBody>
      </p:sp>
      <p:sp>
        <p:nvSpPr>
          <p:cNvPr id="11" name="Slide Number Placeholder 10"/>
          <p:cNvSpPr>
            <a:spLocks noGrp="1"/>
          </p:cNvSpPr>
          <p:nvPr>
            <p:ph type="sldNum" sz="quarter" idx="12"/>
          </p:nvPr>
        </p:nvSpPr>
        <p:spPr/>
        <p:txBody>
          <a:bodyPr/>
          <a:lstStyle/>
          <a:p>
            <a:fld id="{5E17EAE2-3737-814D-8181-497980413A97}" type="slidenum">
              <a:rPr lang="en-US" smtClean="0"/>
              <a:t>28</a:t>
            </a:fld>
            <a:endParaRPr lang="en-US"/>
          </a:p>
        </p:txBody>
      </p:sp>
      <p:pic>
        <p:nvPicPr>
          <p:cNvPr id="20" name="Picture 19"/>
          <p:cNvPicPr>
            <a:picLocks noChangeAspect="1"/>
          </p:cNvPicPr>
          <p:nvPr/>
        </p:nvPicPr>
        <p:blipFill>
          <a:blip r:embed="rId4"/>
          <a:stretch>
            <a:fillRect/>
          </a:stretch>
        </p:blipFill>
        <p:spPr>
          <a:xfrm>
            <a:off x="201333" y="1841658"/>
            <a:ext cx="1821270" cy="1079815"/>
          </a:xfrm>
          <a:prstGeom prst="rect">
            <a:avLst/>
          </a:prstGeom>
        </p:spPr>
      </p:pic>
      <p:sp>
        <p:nvSpPr>
          <p:cNvPr id="21" name="TextBox 20"/>
          <p:cNvSpPr txBox="1"/>
          <p:nvPr/>
        </p:nvSpPr>
        <p:spPr>
          <a:xfrm>
            <a:off x="504796" y="2915228"/>
            <a:ext cx="1225015" cy="276999"/>
          </a:xfrm>
          <a:prstGeom prst="rect">
            <a:avLst/>
          </a:prstGeom>
          <a:noFill/>
        </p:spPr>
        <p:txBody>
          <a:bodyPr wrap="none" rtlCol="0">
            <a:spAutoFit/>
          </a:bodyPr>
          <a:lstStyle/>
          <a:p>
            <a:r>
              <a:rPr lang="en-US" sz="1200" dirty="0"/>
              <a:t>Sensor heaters</a:t>
            </a:r>
          </a:p>
        </p:txBody>
      </p:sp>
      <p:pic>
        <p:nvPicPr>
          <p:cNvPr id="22" name="Picture 21"/>
          <p:cNvPicPr>
            <a:picLocks noChangeAspect="1"/>
          </p:cNvPicPr>
          <p:nvPr/>
        </p:nvPicPr>
        <p:blipFill>
          <a:blip r:embed="rId5"/>
          <a:stretch>
            <a:fillRect/>
          </a:stretch>
        </p:blipFill>
        <p:spPr>
          <a:xfrm>
            <a:off x="201333" y="3221293"/>
            <a:ext cx="1821270" cy="549073"/>
          </a:xfrm>
          <a:prstGeom prst="rect">
            <a:avLst/>
          </a:prstGeom>
        </p:spPr>
      </p:pic>
      <p:sp>
        <p:nvSpPr>
          <p:cNvPr id="23" name="TextBox 22"/>
          <p:cNvSpPr txBox="1"/>
          <p:nvPr/>
        </p:nvSpPr>
        <p:spPr>
          <a:xfrm>
            <a:off x="526693" y="3726570"/>
            <a:ext cx="1125729" cy="276999"/>
          </a:xfrm>
          <a:prstGeom prst="rect">
            <a:avLst/>
          </a:prstGeom>
          <a:noFill/>
        </p:spPr>
        <p:txBody>
          <a:bodyPr wrap="none" rtlCol="0">
            <a:spAutoFit/>
          </a:bodyPr>
          <a:lstStyle/>
          <a:p>
            <a:r>
              <a:rPr lang="en-US" sz="1200" dirty="0"/>
              <a:t>ASIC heaters</a:t>
            </a:r>
          </a:p>
        </p:txBody>
      </p:sp>
      <p:sp>
        <p:nvSpPr>
          <p:cNvPr id="25" name="TextBox 24"/>
          <p:cNvSpPr txBox="1"/>
          <p:nvPr/>
        </p:nvSpPr>
        <p:spPr>
          <a:xfrm>
            <a:off x="68854" y="3995964"/>
            <a:ext cx="2272681" cy="1077218"/>
          </a:xfrm>
          <a:prstGeom prst="rect">
            <a:avLst/>
          </a:prstGeom>
          <a:noFill/>
        </p:spPr>
        <p:txBody>
          <a:bodyPr wrap="square" rtlCol="0">
            <a:spAutoFit/>
          </a:bodyPr>
          <a:lstStyle/>
          <a:p>
            <a:r>
              <a:rPr lang="en-US" sz="1600" dirty="0"/>
              <a:t>Thermal mockups made of 300 µm Si metallized to simulate the heat density</a:t>
            </a:r>
          </a:p>
        </p:txBody>
      </p:sp>
      <p:pic>
        <p:nvPicPr>
          <p:cNvPr id="16" name="Picture 15" descr="mockups.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888850" y="1318303"/>
            <a:ext cx="3858959" cy="2977830"/>
          </a:xfrm>
          <a:prstGeom prst="rect">
            <a:avLst/>
          </a:prstGeom>
          <a:effectLst/>
        </p:spPr>
      </p:pic>
      <p:grpSp>
        <p:nvGrpSpPr>
          <p:cNvPr id="24" name="Group 23"/>
          <p:cNvGrpSpPr/>
          <p:nvPr/>
        </p:nvGrpSpPr>
        <p:grpSpPr>
          <a:xfrm>
            <a:off x="2384267" y="4452854"/>
            <a:ext cx="2794062" cy="1237435"/>
            <a:chOff x="1048611" y="4159413"/>
            <a:chExt cx="9155839" cy="2539852"/>
          </a:xfrm>
        </p:grpSpPr>
        <p:sp>
          <p:nvSpPr>
            <p:cNvPr id="36" name="Rectangle 35"/>
            <p:cNvSpPr/>
            <p:nvPr/>
          </p:nvSpPr>
          <p:spPr>
            <a:xfrm>
              <a:off x="1051730" y="5163426"/>
              <a:ext cx="8369487" cy="533921"/>
            </a:xfrm>
            <a:prstGeom prst="rect">
              <a:avLst/>
            </a:prstGeom>
            <a:solidFill>
              <a:schemeClr val="accent1">
                <a:lumMod val="75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600" dirty="0"/>
            </a:p>
          </p:txBody>
        </p:sp>
        <p:sp>
          <p:nvSpPr>
            <p:cNvPr id="37" name="Rectangle 36"/>
            <p:cNvSpPr/>
            <p:nvPr/>
          </p:nvSpPr>
          <p:spPr>
            <a:xfrm>
              <a:off x="448117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78343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508569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538796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569022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599249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629475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659701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689928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720154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a:off x="750381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780607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810833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841060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871286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9015123"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327211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357437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387664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417890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7684299" y="4656086"/>
              <a:ext cx="2518785" cy="412705"/>
            </a:xfrm>
            <a:prstGeom prst="rect">
              <a:avLst/>
            </a:prstGeom>
            <a:solidFill>
              <a:srgbClr val="FFFF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ASIC</a:t>
              </a:r>
              <a:endParaRPr lang="en-US" dirty="0">
                <a:solidFill>
                  <a:schemeClr val="tx1"/>
                </a:solidFill>
              </a:endParaRPr>
            </a:p>
          </p:txBody>
        </p:sp>
        <p:sp>
          <p:nvSpPr>
            <p:cNvPr id="58" name="Rectangle 57"/>
            <p:cNvSpPr/>
            <p:nvPr/>
          </p:nvSpPr>
          <p:spPr>
            <a:xfrm>
              <a:off x="7836699" y="4159413"/>
              <a:ext cx="2366385" cy="412705"/>
            </a:xfrm>
            <a:prstGeom prst="rect">
              <a:avLst/>
            </a:prstGeom>
            <a:solidFill>
              <a:srgbClr val="FF66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Sensor</a:t>
              </a:r>
              <a:endParaRPr lang="en-US" dirty="0">
                <a:solidFill>
                  <a:schemeClr val="tx1"/>
                </a:solidFill>
              </a:endParaRPr>
            </a:p>
          </p:txBody>
        </p:sp>
        <p:sp>
          <p:nvSpPr>
            <p:cNvPr id="59" name="Rectangle 58"/>
            <p:cNvSpPr/>
            <p:nvPr/>
          </p:nvSpPr>
          <p:spPr>
            <a:xfrm>
              <a:off x="5121362" y="5084687"/>
              <a:ext cx="4302317" cy="78739"/>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ctangle 59"/>
            <p:cNvSpPr/>
            <p:nvPr/>
          </p:nvSpPr>
          <p:spPr>
            <a:xfrm>
              <a:off x="5121362" y="4659182"/>
              <a:ext cx="2518785" cy="412705"/>
            </a:xfrm>
            <a:prstGeom prst="rect">
              <a:avLst/>
            </a:prstGeom>
            <a:solidFill>
              <a:srgbClr val="FFFF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ASIC</a:t>
              </a:r>
              <a:endParaRPr lang="en-US" dirty="0">
                <a:solidFill>
                  <a:schemeClr val="tx1"/>
                </a:solidFill>
              </a:endParaRPr>
            </a:p>
          </p:txBody>
        </p:sp>
        <p:sp>
          <p:nvSpPr>
            <p:cNvPr id="61" name="Rectangle 60"/>
            <p:cNvSpPr/>
            <p:nvPr/>
          </p:nvSpPr>
          <p:spPr>
            <a:xfrm>
              <a:off x="5273762" y="4162509"/>
              <a:ext cx="2366385" cy="412705"/>
            </a:xfrm>
            <a:prstGeom prst="rect">
              <a:avLst/>
            </a:prstGeom>
            <a:solidFill>
              <a:srgbClr val="FF66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Sensor</a:t>
              </a:r>
              <a:endParaRPr lang="en-US" dirty="0">
                <a:solidFill>
                  <a:schemeClr val="tx1"/>
                </a:solidFill>
              </a:endParaRPr>
            </a:p>
          </p:txBody>
        </p:sp>
        <p:sp>
          <p:nvSpPr>
            <p:cNvPr id="62" name="Rectangle 61"/>
            <p:cNvSpPr/>
            <p:nvPr/>
          </p:nvSpPr>
          <p:spPr>
            <a:xfrm>
              <a:off x="1048611" y="5704566"/>
              <a:ext cx="8369486" cy="994699"/>
            </a:xfrm>
            <a:prstGeom prst="rect">
              <a:avLst/>
            </a:prstGeom>
            <a:solidFill>
              <a:schemeClr val="accent1">
                <a:lumMod val="40000"/>
                <a:lumOff val="6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rgbClr val="000000"/>
                  </a:solidFill>
                </a:rPr>
                <a:t>Pyrex 2 mm</a:t>
              </a:r>
            </a:p>
          </p:txBody>
        </p:sp>
        <p:sp>
          <p:nvSpPr>
            <p:cNvPr id="63" name="Rectangle 62"/>
            <p:cNvSpPr/>
            <p:nvPr/>
          </p:nvSpPr>
          <p:spPr>
            <a:xfrm>
              <a:off x="5273762" y="4575822"/>
              <a:ext cx="2365288" cy="85078"/>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63"/>
            <p:cNvSpPr/>
            <p:nvPr/>
          </p:nvSpPr>
          <p:spPr>
            <a:xfrm>
              <a:off x="7839162" y="4569472"/>
              <a:ext cx="2365288" cy="85078"/>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6" name="Straight Arrow Connector 25"/>
          <p:cNvCxnSpPr/>
          <p:nvPr/>
        </p:nvCxnSpPr>
        <p:spPr>
          <a:xfrm>
            <a:off x="4939313" y="5439976"/>
            <a:ext cx="239017" cy="7247"/>
          </a:xfrm>
          <a:prstGeom prst="straightConnector1">
            <a:avLst/>
          </a:prstGeom>
          <a:ln w="1270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978214" y="5512234"/>
            <a:ext cx="569387" cy="276999"/>
          </a:xfrm>
          <a:prstGeom prst="rect">
            <a:avLst/>
          </a:prstGeom>
          <a:noFill/>
        </p:spPr>
        <p:txBody>
          <a:bodyPr wrap="none" rtlCol="0">
            <a:spAutoFit/>
          </a:bodyPr>
          <a:lstStyle/>
          <a:p>
            <a:r>
              <a:rPr lang="en-US" sz="1200" dirty="0"/>
              <a:t>5 mm</a:t>
            </a:r>
          </a:p>
        </p:txBody>
      </p:sp>
      <p:sp>
        <p:nvSpPr>
          <p:cNvPr id="28" name="Rectangle 27"/>
          <p:cNvSpPr/>
          <p:nvPr/>
        </p:nvSpPr>
        <p:spPr>
          <a:xfrm>
            <a:off x="4318572" y="4346471"/>
            <a:ext cx="77823" cy="104243"/>
          </a:xfrm>
          <a:prstGeom prst="rect">
            <a:avLst/>
          </a:prstGeom>
          <a:solidFill>
            <a:schemeClr val="bg1">
              <a:lumMod val="75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9" name="Rectangle 28"/>
          <p:cNvSpPr/>
          <p:nvPr/>
        </p:nvSpPr>
        <p:spPr>
          <a:xfrm>
            <a:off x="5100588" y="4342695"/>
            <a:ext cx="77823" cy="104243"/>
          </a:xfrm>
          <a:prstGeom prst="rect">
            <a:avLst/>
          </a:prstGeom>
          <a:solidFill>
            <a:schemeClr val="bg1">
              <a:lumMod val="75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p:cNvSpPr txBox="1"/>
          <p:nvPr/>
        </p:nvSpPr>
        <p:spPr>
          <a:xfrm>
            <a:off x="3272026" y="3890108"/>
            <a:ext cx="934871" cy="276999"/>
          </a:xfrm>
          <a:prstGeom prst="rect">
            <a:avLst/>
          </a:prstGeom>
          <a:noFill/>
        </p:spPr>
        <p:txBody>
          <a:bodyPr wrap="none" rtlCol="0">
            <a:spAutoFit/>
          </a:bodyPr>
          <a:lstStyle/>
          <a:p>
            <a:r>
              <a:rPr lang="en-US" sz="1200" dirty="0"/>
              <a:t>uch1, uch2</a:t>
            </a:r>
          </a:p>
        </p:txBody>
      </p:sp>
      <p:sp>
        <p:nvSpPr>
          <p:cNvPr id="31" name="TextBox 30"/>
          <p:cNvSpPr txBox="1"/>
          <p:nvPr/>
        </p:nvSpPr>
        <p:spPr>
          <a:xfrm>
            <a:off x="4551596" y="3905295"/>
            <a:ext cx="516488" cy="276999"/>
          </a:xfrm>
          <a:prstGeom prst="rect">
            <a:avLst/>
          </a:prstGeom>
          <a:noFill/>
        </p:spPr>
        <p:txBody>
          <a:bodyPr wrap="none" rtlCol="0">
            <a:spAutoFit/>
          </a:bodyPr>
          <a:lstStyle/>
          <a:p>
            <a:r>
              <a:rPr lang="en-US" sz="1200" dirty="0"/>
              <a:t>uch3</a:t>
            </a:r>
            <a:endParaRPr lang="en-US" dirty="0"/>
          </a:p>
        </p:txBody>
      </p:sp>
      <p:cxnSp>
        <p:nvCxnSpPr>
          <p:cNvPr id="32" name="Straight Arrow Connector 31"/>
          <p:cNvCxnSpPr/>
          <p:nvPr/>
        </p:nvCxnSpPr>
        <p:spPr>
          <a:xfrm flipH="1" flipV="1">
            <a:off x="5185803" y="4673101"/>
            <a:ext cx="186830" cy="72331"/>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302920" y="4631961"/>
            <a:ext cx="1205779" cy="461665"/>
          </a:xfrm>
          <a:prstGeom prst="rect">
            <a:avLst/>
          </a:prstGeom>
          <a:noFill/>
        </p:spPr>
        <p:txBody>
          <a:bodyPr wrap="none" rtlCol="0">
            <a:spAutoFit/>
          </a:bodyPr>
          <a:lstStyle/>
          <a:p>
            <a:r>
              <a:rPr lang="en-US" sz="1200" dirty="0"/>
              <a:t>Stay stick 672</a:t>
            </a:r>
          </a:p>
          <a:p>
            <a:r>
              <a:rPr lang="en-US" sz="1200" dirty="0"/>
              <a:t>75µm, 1W/</a:t>
            </a:r>
            <a:r>
              <a:rPr lang="en-US" sz="1200" dirty="0" err="1"/>
              <a:t>m.K</a:t>
            </a:r>
            <a:endParaRPr lang="en-US" sz="1200" dirty="0"/>
          </a:p>
        </p:txBody>
      </p:sp>
      <p:cxnSp>
        <p:nvCxnSpPr>
          <p:cNvPr id="34" name="Straight Arrow Connector 33"/>
          <p:cNvCxnSpPr/>
          <p:nvPr/>
        </p:nvCxnSpPr>
        <p:spPr>
          <a:xfrm flipH="1" flipV="1">
            <a:off x="4946023" y="4925723"/>
            <a:ext cx="239779" cy="153246"/>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067724" y="5032233"/>
            <a:ext cx="1165704" cy="276999"/>
          </a:xfrm>
          <a:prstGeom prst="rect">
            <a:avLst/>
          </a:prstGeom>
          <a:noFill/>
        </p:spPr>
        <p:txBody>
          <a:bodyPr wrap="none" rtlCol="0">
            <a:spAutoFit/>
          </a:bodyPr>
          <a:lstStyle/>
          <a:p>
            <a:r>
              <a:rPr lang="en-US" sz="1200" dirty="0"/>
              <a:t>Thermal paste</a:t>
            </a:r>
          </a:p>
        </p:txBody>
      </p:sp>
      <p:sp>
        <p:nvSpPr>
          <p:cNvPr id="6" name="TextBox 5"/>
          <p:cNvSpPr txBox="1"/>
          <p:nvPr/>
        </p:nvSpPr>
        <p:spPr>
          <a:xfrm>
            <a:off x="2384267" y="4626655"/>
            <a:ext cx="1149674" cy="276999"/>
          </a:xfrm>
          <a:prstGeom prst="rect">
            <a:avLst/>
          </a:prstGeom>
          <a:noFill/>
        </p:spPr>
        <p:txBody>
          <a:bodyPr wrap="none" rtlCol="0">
            <a:spAutoFit/>
          </a:bodyPr>
          <a:lstStyle/>
          <a:p>
            <a:r>
              <a:rPr lang="en-US" sz="1200" dirty="0"/>
              <a:t>Silicon 380µm</a:t>
            </a:r>
          </a:p>
        </p:txBody>
      </p:sp>
      <p:pic>
        <p:nvPicPr>
          <p:cNvPr id="65" name="Picture 64"/>
          <p:cNvPicPr>
            <a:picLocks noChangeAspect="1"/>
          </p:cNvPicPr>
          <p:nvPr/>
        </p:nvPicPr>
        <p:blipFill rotWithShape="1">
          <a:blip r:embed="rId7"/>
          <a:srcRect t="17076" r="38110"/>
          <a:stretch/>
        </p:blipFill>
        <p:spPr>
          <a:xfrm>
            <a:off x="5573244" y="2076783"/>
            <a:ext cx="3530917" cy="2289018"/>
          </a:xfrm>
          <a:prstGeom prst="rect">
            <a:avLst/>
          </a:prstGeom>
        </p:spPr>
      </p:pic>
      <p:sp>
        <p:nvSpPr>
          <p:cNvPr id="66" name="TextBox 65"/>
          <p:cNvSpPr txBox="1"/>
          <p:nvPr/>
        </p:nvSpPr>
        <p:spPr>
          <a:xfrm>
            <a:off x="8017049" y="2565554"/>
            <a:ext cx="574503" cy="261610"/>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100" dirty="0"/>
              <a:t>5 mm</a:t>
            </a:r>
          </a:p>
        </p:txBody>
      </p:sp>
    </p:spTree>
    <p:custDataLst>
      <p:tags r:id="rId1"/>
    </p:custDataLst>
    <p:extLst>
      <p:ext uri="{BB962C8B-B14F-4D97-AF65-F5344CB8AC3E}">
        <p14:creationId xmlns:p14="http://schemas.microsoft.com/office/powerpoint/2010/main" val="336128050"/>
      </p:ext>
    </p:extLst>
  </p:cSld>
  <p:clrMapOvr>
    <a:masterClrMapping/>
  </p:clrMapOvr>
  <mc:AlternateContent xmlns:mc="http://schemas.openxmlformats.org/markup-compatibility/2006" xmlns:p14="http://schemas.microsoft.com/office/powerpoint/2010/main">
    <mc:Choice Requires="p14">
      <p:transition spd="slow" p14:dur="2000" advTm="65364"/>
    </mc:Choice>
    <mc:Fallback xmlns="">
      <p:transition spd="slow" advTm="6536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83037"/>
            <a:ext cx="8042276" cy="1002717"/>
          </a:xfrm>
        </p:spPr>
        <p:txBody>
          <a:bodyPr/>
          <a:lstStyle/>
          <a:p>
            <a:r>
              <a:rPr lang="en-US" dirty="0" smtClean="0"/>
              <a:t>Cooling performance. </a:t>
            </a:r>
            <a:endParaRPr lang="en-US" dirty="0"/>
          </a:p>
        </p:txBody>
      </p:sp>
      <p:sp>
        <p:nvSpPr>
          <p:cNvPr id="9" name="Date Placeholder 8"/>
          <p:cNvSpPr>
            <a:spLocks noGrp="1"/>
          </p:cNvSpPr>
          <p:nvPr>
            <p:ph type="dt" sz="half" idx="10"/>
          </p:nvPr>
        </p:nvSpPr>
        <p:spPr/>
        <p:txBody>
          <a:bodyPr/>
          <a:lstStyle/>
          <a:p>
            <a:r>
              <a:rPr lang="en-US" smtClean="0"/>
              <a:t>3/12/2015</a:t>
            </a:r>
            <a:endParaRPr lang="en-US"/>
          </a:p>
        </p:txBody>
      </p:sp>
      <p:sp>
        <p:nvSpPr>
          <p:cNvPr id="10" name="Footer Placeholder 9"/>
          <p:cNvSpPr>
            <a:spLocks noGrp="1"/>
          </p:cNvSpPr>
          <p:nvPr>
            <p:ph type="ftr" sz="quarter" idx="11"/>
          </p:nvPr>
        </p:nvSpPr>
        <p:spPr/>
        <p:txBody>
          <a:bodyPr>
            <a:normAutofit/>
          </a:bodyPr>
          <a:lstStyle/>
          <a:p>
            <a:r>
              <a:rPr lang="en-US" smtClean="0"/>
              <a:t>Jan Buytaert, Pawel Jalocha</a:t>
            </a:r>
            <a:endParaRPr lang="en-US"/>
          </a:p>
        </p:txBody>
      </p:sp>
      <p:sp>
        <p:nvSpPr>
          <p:cNvPr id="11" name="Slide Number Placeholder 10"/>
          <p:cNvSpPr>
            <a:spLocks noGrp="1"/>
          </p:cNvSpPr>
          <p:nvPr>
            <p:ph type="sldNum" sz="quarter" idx="12"/>
          </p:nvPr>
        </p:nvSpPr>
        <p:spPr/>
        <p:txBody>
          <a:bodyPr/>
          <a:lstStyle/>
          <a:p>
            <a:fld id="{5E17EAE2-3737-814D-8181-497980413A97}" type="slidenum">
              <a:rPr lang="en-US" smtClean="0"/>
              <a:t>29</a:t>
            </a:fld>
            <a:endParaRPr lang="en-US"/>
          </a:p>
        </p:txBody>
      </p:sp>
      <p:grpSp>
        <p:nvGrpSpPr>
          <p:cNvPr id="27" name="Group 26"/>
          <p:cNvGrpSpPr/>
          <p:nvPr/>
        </p:nvGrpSpPr>
        <p:grpSpPr>
          <a:xfrm>
            <a:off x="695264" y="1345850"/>
            <a:ext cx="3351888" cy="2823182"/>
            <a:chOff x="5916170" y="975360"/>
            <a:chExt cx="3144968" cy="2674612"/>
          </a:xfrm>
        </p:grpSpPr>
        <p:grpSp>
          <p:nvGrpSpPr>
            <p:cNvPr id="26" name="Group 25"/>
            <p:cNvGrpSpPr/>
            <p:nvPr/>
          </p:nvGrpSpPr>
          <p:grpSpPr>
            <a:xfrm>
              <a:off x="5916170" y="975360"/>
              <a:ext cx="3144968" cy="2674612"/>
              <a:chOff x="5916170" y="975360"/>
              <a:chExt cx="3144968" cy="2674612"/>
            </a:xfrm>
          </p:grpSpPr>
          <p:pic>
            <p:nvPicPr>
              <p:cNvPr id="13" name="Picture 12"/>
              <p:cNvPicPr>
                <a:picLocks noChangeAspect="1"/>
              </p:cNvPicPr>
              <p:nvPr/>
            </p:nvPicPr>
            <p:blipFill>
              <a:blip r:embed="rId3"/>
              <a:stretch>
                <a:fillRect/>
              </a:stretch>
            </p:blipFill>
            <p:spPr>
              <a:xfrm>
                <a:off x="5916170" y="1083400"/>
                <a:ext cx="2976277" cy="2566572"/>
              </a:xfrm>
              <a:prstGeom prst="rect">
                <a:avLst/>
              </a:prstGeom>
            </p:spPr>
          </p:pic>
          <p:cxnSp>
            <p:nvCxnSpPr>
              <p:cNvPr id="5" name="Straight Connector 4"/>
              <p:cNvCxnSpPr/>
              <p:nvPr/>
            </p:nvCxnSpPr>
            <p:spPr>
              <a:xfrm>
                <a:off x="7732955" y="975360"/>
                <a:ext cx="0" cy="2255520"/>
              </a:xfrm>
              <a:prstGeom prst="line">
                <a:avLst/>
              </a:prstGeom>
              <a:ln w="28575" cmpd="sng">
                <a:solidFill>
                  <a:srgbClr val="FF6600"/>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6383379" y="2340178"/>
                <a:ext cx="2554303" cy="0"/>
              </a:xfrm>
              <a:prstGeom prst="line">
                <a:avLst/>
              </a:prstGeom>
              <a:ln w="28575" cmpd="sng">
                <a:solidFill>
                  <a:srgbClr val="FF6600"/>
                </a:solidFill>
                <a:prstDash val="sysDash"/>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818890" y="2391153"/>
                <a:ext cx="1242248" cy="437370"/>
              </a:xfrm>
              <a:prstGeom prst="rect">
                <a:avLst/>
              </a:prstGeom>
              <a:ln>
                <a:solidFill>
                  <a:srgbClr val="FF66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End of lifetime expectation</a:t>
                </a:r>
              </a:p>
            </p:txBody>
          </p:sp>
        </p:grpSp>
        <p:sp>
          <p:nvSpPr>
            <p:cNvPr id="14" name="5-Point Star 13"/>
            <p:cNvSpPr/>
            <p:nvPr/>
          </p:nvSpPr>
          <p:spPr>
            <a:xfrm>
              <a:off x="7667760" y="2258898"/>
              <a:ext cx="132080" cy="1471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TextBox 18"/>
          <p:cNvSpPr txBox="1"/>
          <p:nvPr/>
        </p:nvSpPr>
        <p:spPr>
          <a:xfrm>
            <a:off x="92175" y="4349730"/>
            <a:ext cx="8991883"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1600" dirty="0"/>
              <a:t>The end of lifetime expectation for half of a module corresponds to ~13W </a:t>
            </a:r>
            <a:r>
              <a:rPr lang="en-US" sz="1600" dirty="0" smtClean="0"/>
              <a:t>(12W </a:t>
            </a:r>
            <a:r>
              <a:rPr lang="en-US" sz="1600" dirty="0"/>
              <a:t>ASIC and </a:t>
            </a:r>
            <a:r>
              <a:rPr lang="en-US" sz="1600" dirty="0" smtClean="0"/>
              <a:t>1W </a:t>
            </a:r>
            <a:r>
              <a:rPr lang="en-US" sz="1600" dirty="0"/>
              <a:t>on inner sensor) and in this condition the ∆T &lt; 7˚C across the module.</a:t>
            </a:r>
          </a:p>
          <a:p>
            <a:pPr algn="just"/>
            <a:r>
              <a:rPr lang="en-US" sz="1600" dirty="0">
                <a:solidFill>
                  <a:srgbClr val="FF0000"/>
                </a:solidFill>
              </a:rPr>
              <a:t>{It was not possible to test up to maximum power of 21.5W because of the insufficient CO</a:t>
            </a:r>
            <a:r>
              <a:rPr lang="en-US" sz="1600" baseline="-25000" dirty="0">
                <a:solidFill>
                  <a:srgbClr val="FF0000"/>
                </a:solidFill>
              </a:rPr>
              <a:t>2</a:t>
            </a:r>
            <a:r>
              <a:rPr lang="en-US" sz="1600" dirty="0">
                <a:solidFill>
                  <a:srgbClr val="FF0000"/>
                </a:solidFill>
              </a:rPr>
              <a:t> flow}</a:t>
            </a:r>
          </a:p>
        </p:txBody>
      </p:sp>
      <p:pic>
        <p:nvPicPr>
          <p:cNvPr id="20" name="Picture 19" descr="mockups.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77095" y="1340760"/>
            <a:ext cx="3914456" cy="3020655"/>
          </a:xfrm>
          <a:prstGeom prst="rect">
            <a:avLst/>
          </a:prstGeom>
        </p:spPr>
      </p:pic>
      <p:sp>
        <p:nvSpPr>
          <p:cNvPr id="3" name="TextBox 2"/>
          <p:cNvSpPr txBox="1"/>
          <p:nvPr/>
        </p:nvSpPr>
        <p:spPr>
          <a:xfrm>
            <a:off x="2483329" y="5465792"/>
            <a:ext cx="3698448" cy="369332"/>
          </a:xfrm>
          <a:prstGeom prst="rect">
            <a:avLst/>
          </a:prstGeom>
          <a:noFill/>
        </p:spPr>
        <p:txBody>
          <a:bodyPr wrap="none" rtlCol="0">
            <a:spAutoFit/>
          </a:bodyPr>
          <a:lstStyle/>
          <a:p>
            <a:r>
              <a:rPr lang="en-GB" dirty="0" smtClean="0"/>
              <a:t>Proof of principle. Not exhaustive !</a:t>
            </a:r>
            <a:endParaRPr lang="en-GB" dirty="0"/>
          </a:p>
        </p:txBody>
      </p:sp>
    </p:spTree>
    <p:extLst>
      <p:ext uri="{BB962C8B-B14F-4D97-AF65-F5344CB8AC3E}">
        <p14:creationId xmlns:p14="http://schemas.microsoft.com/office/powerpoint/2010/main" val="3612369689"/>
      </p:ext>
    </p:extLst>
  </p:cSld>
  <p:clrMapOvr>
    <a:masterClrMapping/>
  </p:clrMapOvr>
  <mc:AlternateContent xmlns:mc="http://schemas.openxmlformats.org/markup-compatibility/2006" xmlns:p14="http://schemas.microsoft.com/office/powerpoint/2010/main">
    <mc:Choice Requires="p14">
      <p:transition spd="slow" p14:dur="2000" advTm="54964"/>
    </mc:Choice>
    <mc:Fallback xmlns="">
      <p:transition spd="slow" advTm="54964"/>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53107" b="16136"/>
          <a:stretch/>
        </p:blipFill>
        <p:spPr>
          <a:xfrm>
            <a:off x="793785" y="1028700"/>
            <a:ext cx="5795005" cy="5633130"/>
          </a:xfrm>
          <a:prstGeom prst="rect">
            <a:avLst/>
          </a:prstGeom>
        </p:spPr>
      </p:pic>
      <p:sp>
        <p:nvSpPr>
          <p:cNvPr id="2" name="Title 1"/>
          <p:cNvSpPr>
            <a:spLocks noGrp="1"/>
          </p:cNvSpPr>
          <p:nvPr>
            <p:ph type="title"/>
          </p:nvPr>
        </p:nvSpPr>
        <p:spPr/>
        <p:txBody>
          <a:bodyPr>
            <a:normAutofit fontScale="90000"/>
          </a:bodyPr>
          <a:lstStyle/>
          <a:p>
            <a:r>
              <a:rPr lang="en-GB" dirty="0" smtClean="0"/>
              <a:t>Current design</a:t>
            </a:r>
            <a:br>
              <a:rPr lang="en-GB" dirty="0" smtClean="0"/>
            </a:br>
            <a:r>
              <a:rPr lang="en-GB" sz="2700" dirty="0" smtClean="0"/>
              <a:t>channel layout</a:t>
            </a:r>
            <a:endParaRPr lang="en-GB" sz="2700" dirty="0"/>
          </a:p>
        </p:txBody>
      </p:sp>
      <p:sp>
        <p:nvSpPr>
          <p:cNvPr id="4" name="Date Placeholder 3"/>
          <p:cNvSpPr>
            <a:spLocks noGrp="1"/>
          </p:cNvSpPr>
          <p:nvPr>
            <p:ph type="dt" sz="half" idx="10"/>
          </p:nvPr>
        </p:nvSpPr>
        <p:spPr/>
        <p:txBody>
          <a:bodyPr/>
          <a:lstStyle/>
          <a:p>
            <a:r>
              <a:rPr lang="en-US" smtClean="0"/>
              <a:t>3/12/2015</a:t>
            </a:r>
            <a:endParaRPr lang="en-GB"/>
          </a:p>
        </p:txBody>
      </p:sp>
      <p:sp>
        <p:nvSpPr>
          <p:cNvPr id="5" name="Slide Number Placeholder 4"/>
          <p:cNvSpPr>
            <a:spLocks noGrp="1"/>
          </p:cNvSpPr>
          <p:nvPr>
            <p:ph type="sldNum" sz="quarter" idx="12"/>
          </p:nvPr>
        </p:nvSpPr>
        <p:spPr/>
        <p:txBody>
          <a:bodyPr/>
          <a:lstStyle/>
          <a:p>
            <a:fld id="{91ABC9CC-4F02-4AE3-A092-9F1C07C59B4B}" type="slidenum">
              <a:rPr lang="en-GB" smtClean="0"/>
              <a:t>3</a:t>
            </a:fld>
            <a:endParaRPr lang="en-GB"/>
          </a:p>
        </p:txBody>
      </p:sp>
      <p:sp>
        <p:nvSpPr>
          <p:cNvPr id="3" name="TextBox 2"/>
          <p:cNvSpPr txBox="1"/>
          <p:nvPr/>
        </p:nvSpPr>
        <p:spPr>
          <a:xfrm>
            <a:off x="3895553" y="6337907"/>
            <a:ext cx="561372" cy="338554"/>
          </a:xfrm>
          <a:prstGeom prst="rect">
            <a:avLst/>
          </a:prstGeom>
          <a:noFill/>
        </p:spPr>
        <p:txBody>
          <a:bodyPr wrap="none" rtlCol="0">
            <a:spAutoFit/>
          </a:bodyPr>
          <a:lstStyle/>
          <a:p>
            <a:r>
              <a:rPr lang="en-GB" sz="1600" dirty="0" smtClean="0"/>
              <a:t>CO</a:t>
            </a:r>
            <a:r>
              <a:rPr lang="en-GB" sz="1600" baseline="-25000" dirty="0" smtClean="0"/>
              <a:t>2</a:t>
            </a:r>
            <a:endParaRPr lang="en-GB" sz="1600" dirty="0"/>
          </a:p>
        </p:txBody>
      </p:sp>
      <p:cxnSp>
        <p:nvCxnSpPr>
          <p:cNvPr id="7" name="Straight Arrow Connector 6"/>
          <p:cNvCxnSpPr/>
          <p:nvPr/>
        </p:nvCxnSpPr>
        <p:spPr>
          <a:xfrm flipV="1">
            <a:off x="3644964" y="6289214"/>
            <a:ext cx="0" cy="43594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716016" y="6305866"/>
            <a:ext cx="0" cy="402636"/>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059832" y="5517232"/>
            <a:ext cx="432048"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932040" y="5013176"/>
            <a:ext cx="288032" cy="252576"/>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pic>
        <p:nvPicPr>
          <p:cNvPr id="17" name="Picture 1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8326" r="8798" b="2655"/>
          <a:stretch/>
        </p:blipFill>
        <p:spPr bwMode="auto">
          <a:xfrm rot="13425898">
            <a:off x="4882357" y="2002921"/>
            <a:ext cx="2079956" cy="721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p:cNvCxnSpPr/>
          <p:nvPr/>
        </p:nvCxnSpPr>
        <p:spPr>
          <a:xfrm flipV="1">
            <a:off x="4705878" y="1892676"/>
            <a:ext cx="514194" cy="55951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2555776" y="2996952"/>
            <a:ext cx="360040" cy="35419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921902" y="3662741"/>
            <a:ext cx="288032" cy="252576"/>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165592" y="1105064"/>
            <a:ext cx="1550424" cy="369332"/>
          </a:xfrm>
          <a:prstGeom prst="rect">
            <a:avLst/>
          </a:prstGeom>
          <a:noFill/>
        </p:spPr>
        <p:txBody>
          <a:bodyPr wrap="none" rtlCol="0">
            <a:spAutoFit/>
          </a:bodyPr>
          <a:lstStyle/>
          <a:p>
            <a:r>
              <a:rPr lang="en-GB" dirty="0" err="1" smtClean="0"/>
              <a:t>Sensor+ASIC</a:t>
            </a:r>
            <a:endParaRPr lang="en-GB" dirty="0"/>
          </a:p>
        </p:txBody>
      </p:sp>
      <p:cxnSp>
        <p:nvCxnSpPr>
          <p:cNvPr id="23" name="Straight Arrow Connector 22"/>
          <p:cNvCxnSpPr/>
          <p:nvPr/>
        </p:nvCxnSpPr>
        <p:spPr>
          <a:xfrm flipH="1">
            <a:off x="3644964" y="1521068"/>
            <a:ext cx="412191" cy="49483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588790" y="3868187"/>
            <a:ext cx="2313828"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400 micron thick silicon wafer</a:t>
            </a:r>
          </a:p>
          <a:p>
            <a:pPr marL="285750" indent="-285750">
              <a:buFont typeface="Arial" panose="020B0604020202020204" pitchFamily="34" charset="0"/>
              <a:buChar char="•"/>
            </a:pPr>
            <a:r>
              <a:rPr lang="en-GB" dirty="0" smtClean="0"/>
              <a:t>19 channels 120x200 micron</a:t>
            </a:r>
          </a:p>
          <a:p>
            <a:pPr marL="285750" indent="-285750">
              <a:buFont typeface="Arial" panose="020B0604020202020204" pitchFamily="34" charset="0"/>
              <a:buChar char="•"/>
            </a:pPr>
            <a:r>
              <a:rPr lang="en-GB" dirty="0" smtClean="0"/>
              <a:t>CO</a:t>
            </a:r>
            <a:r>
              <a:rPr lang="en-GB" baseline="-25000" dirty="0" smtClean="0"/>
              <a:t>2</a:t>
            </a:r>
            <a:r>
              <a:rPr lang="en-GB" dirty="0" smtClean="0"/>
              <a:t> flow: 0.3 g/s</a:t>
            </a:r>
          </a:p>
          <a:p>
            <a:pPr marL="285750" indent="-285750">
              <a:buFont typeface="Arial" panose="020B0604020202020204" pitchFamily="34" charset="0"/>
              <a:buChar char="•"/>
            </a:pPr>
            <a:r>
              <a:rPr lang="en-GB" dirty="0" smtClean="0"/>
              <a:t>30W heat load</a:t>
            </a:r>
          </a:p>
          <a:p>
            <a:pPr marL="285750" indent="-285750">
              <a:buFont typeface="Arial" panose="020B0604020202020204" pitchFamily="34" charset="0"/>
              <a:buChar char="•"/>
            </a:pPr>
            <a:r>
              <a:rPr lang="en-GB" dirty="0" smtClean="0"/>
              <a:t>Cooling block connects the CO</a:t>
            </a:r>
            <a:r>
              <a:rPr lang="en-GB" baseline="-25000" dirty="0" smtClean="0"/>
              <a:t>2</a:t>
            </a:r>
            <a:r>
              <a:rPr lang="en-GB" dirty="0" smtClean="0"/>
              <a:t> pipes</a:t>
            </a:r>
            <a:endParaRPr lang="en-GB" dirty="0"/>
          </a:p>
        </p:txBody>
      </p:sp>
      <p:sp>
        <p:nvSpPr>
          <p:cNvPr id="28" name="Footer Placeholder 27"/>
          <p:cNvSpPr>
            <a:spLocks noGrp="1"/>
          </p:cNvSpPr>
          <p:nvPr>
            <p:ph type="ftr" sz="quarter" idx="11"/>
          </p:nvPr>
        </p:nvSpPr>
        <p:spPr/>
        <p:txBody>
          <a:bodyPr/>
          <a:lstStyle/>
          <a:p>
            <a:pPr>
              <a:defRPr/>
            </a:pPr>
            <a:r>
              <a:rPr lang="en-US" smtClean="0"/>
              <a:t>Jan Buytaert, Pawel Jalocha</a:t>
            </a:r>
            <a:endParaRPr lang="en-US"/>
          </a:p>
        </p:txBody>
      </p:sp>
      <p:cxnSp>
        <p:nvCxnSpPr>
          <p:cNvPr id="29" name="Straight Arrow Connector 28"/>
          <p:cNvCxnSpPr/>
          <p:nvPr/>
        </p:nvCxnSpPr>
        <p:spPr>
          <a:xfrm flipH="1">
            <a:off x="4283434" y="1375845"/>
            <a:ext cx="748775" cy="841513"/>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711188" y="977318"/>
            <a:ext cx="1252266" cy="369332"/>
          </a:xfrm>
          <a:prstGeom prst="rect">
            <a:avLst/>
          </a:prstGeom>
          <a:noFill/>
        </p:spPr>
        <p:txBody>
          <a:bodyPr wrap="none" rtlCol="0">
            <a:spAutoFit/>
          </a:bodyPr>
          <a:lstStyle/>
          <a:p>
            <a:r>
              <a:rPr lang="en-GB" dirty="0" smtClean="0"/>
              <a:t>Beam spot</a:t>
            </a:r>
            <a:endParaRPr lang="en-GB" dirty="0"/>
          </a:p>
        </p:txBody>
      </p:sp>
    </p:spTree>
    <p:extLst>
      <p:ext uri="{BB962C8B-B14F-4D97-AF65-F5344CB8AC3E}">
        <p14:creationId xmlns:p14="http://schemas.microsoft.com/office/powerpoint/2010/main" val="36323874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579296" cy="990600"/>
          </a:xfrm>
        </p:spPr>
        <p:txBody>
          <a:bodyPr>
            <a:noAutofit/>
          </a:bodyPr>
          <a:lstStyle/>
          <a:p>
            <a:r>
              <a:rPr lang="pl-PL" sz="3200" dirty="0" smtClean="0"/>
              <a:t>X-ray’ing the fludic </a:t>
            </a:r>
            <a:r>
              <a:rPr lang="pl-PL" sz="3200" dirty="0" smtClean="0"/>
              <a:t>connector</a:t>
            </a:r>
            <a:r>
              <a:rPr lang="en-GB" sz="3200" dirty="0" smtClean="0"/>
              <a:t> </a:t>
            </a:r>
            <a:r>
              <a:rPr lang="pl-PL" sz="3200" dirty="0" smtClean="0"/>
              <a:t>solder </a:t>
            </a:r>
            <a:r>
              <a:rPr lang="pl-PL" sz="3200" dirty="0" smtClean="0"/>
              <a:t>joint</a:t>
            </a:r>
            <a:endParaRPr lang="en-GB" sz="3200" dirty="0"/>
          </a:p>
        </p:txBody>
      </p:sp>
      <p:pic>
        <p:nvPicPr>
          <p:cNvPr id="3074" name="Picture 2" descr="F:\DCIM\Camera\IMG59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24" t="15036" r="4310" b="14603"/>
          <a:stretch/>
        </p:blipFill>
        <p:spPr bwMode="auto">
          <a:xfrm>
            <a:off x="5639291" y="1529037"/>
            <a:ext cx="3269360" cy="368353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DCIM\Camera\IMG59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52" t="20309" r="5020" b="17042"/>
          <a:stretch/>
        </p:blipFill>
        <p:spPr bwMode="auto">
          <a:xfrm>
            <a:off x="389941" y="1601045"/>
            <a:ext cx="3456193" cy="32464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204465" y="2967454"/>
            <a:ext cx="1203663" cy="646331"/>
          </a:xfrm>
          <a:prstGeom prst="rect">
            <a:avLst/>
          </a:prstGeom>
          <a:noFill/>
        </p:spPr>
        <p:txBody>
          <a:bodyPr wrap="none" rtlCol="0">
            <a:spAutoFit/>
          </a:bodyPr>
          <a:lstStyle/>
          <a:p>
            <a:r>
              <a:rPr lang="pl-PL" dirty="0" smtClean="0"/>
              <a:t>Joint being</a:t>
            </a:r>
          </a:p>
          <a:p>
            <a:r>
              <a:rPr lang="pl-PL" dirty="0" smtClean="0"/>
              <a:t>examined</a:t>
            </a:r>
            <a:endParaRPr lang="en-GB" dirty="0"/>
          </a:p>
        </p:txBody>
      </p:sp>
      <p:sp>
        <p:nvSpPr>
          <p:cNvPr id="6" name="TextBox 5"/>
          <p:cNvSpPr txBox="1"/>
          <p:nvPr/>
        </p:nvSpPr>
        <p:spPr>
          <a:xfrm>
            <a:off x="4079580" y="4129855"/>
            <a:ext cx="1472967" cy="646331"/>
          </a:xfrm>
          <a:prstGeom prst="rect">
            <a:avLst/>
          </a:prstGeom>
          <a:noFill/>
        </p:spPr>
        <p:txBody>
          <a:bodyPr wrap="none" rtlCol="0">
            <a:spAutoFit/>
          </a:bodyPr>
          <a:lstStyle/>
          <a:p>
            <a:r>
              <a:rPr lang="pl-PL" dirty="0" smtClean="0"/>
              <a:t>Microchannel</a:t>
            </a:r>
          </a:p>
          <a:p>
            <a:r>
              <a:rPr lang="pl-PL" dirty="0" smtClean="0"/>
              <a:t>wafer</a:t>
            </a:r>
            <a:endParaRPr lang="en-GB" dirty="0"/>
          </a:p>
        </p:txBody>
      </p:sp>
      <p:sp>
        <p:nvSpPr>
          <p:cNvPr id="7" name="TextBox 6"/>
          <p:cNvSpPr txBox="1"/>
          <p:nvPr/>
        </p:nvSpPr>
        <p:spPr>
          <a:xfrm>
            <a:off x="4088652" y="2033092"/>
            <a:ext cx="1454822" cy="646331"/>
          </a:xfrm>
          <a:prstGeom prst="rect">
            <a:avLst/>
          </a:prstGeom>
          <a:noFill/>
        </p:spPr>
        <p:txBody>
          <a:bodyPr wrap="none" rtlCol="0">
            <a:spAutoFit/>
          </a:bodyPr>
          <a:lstStyle/>
          <a:p>
            <a:r>
              <a:rPr lang="pl-PL" dirty="0" smtClean="0"/>
              <a:t>X-ray imaging</a:t>
            </a:r>
          </a:p>
          <a:p>
            <a:r>
              <a:rPr lang="pl-PL" dirty="0" smtClean="0"/>
              <a:t>detector</a:t>
            </a:r>
            <a:endParaRPr lang="en-GB" dirty="0"/>
          </a:p>
        </p:txBody>
      </p:sp>
      <p:cxnSp>
        <p:nvCxnSpPr>
          <p:cNvPr id="9" name="Straight Arrow Connector 8"/>
          <p:cNvCxnSpPr>
            <a:stCxn id="6" idx="1"/>
          </p:cNvCxnSpPr>
          <p:nvPr/>
        </p:nvCxnSpPr>
        <p:spPr>
          <a:xfrm flipH="1" flipV="1">
            <a:off x="2766205" y="3977309"/>
            <a:ext cx="1313375" cy="47571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2694197" y="3303382"/>
            <a:ext cx="1510269" cy="31040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2559909" y="2356257"/>
            <a:ext cx="1510269" cy="31040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519871" y="2381783"/>
            <a:ext cx="486694" cy="22737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395944" y="3290619"/>
            <a:ext cx="1978773" cy="3231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5408128" y="4215165"/>
            <a:ext cx="1390525" cy="23785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3076" name="Picture 4" descr="C:\Users\jalocha\Downloads\DummyWafer_DummyRoundConn_140kVx8mA_1.jpg"/>
          <p:cNvPicPr>
            <a:picLocks noChangeAspect="1" noChangeArrowheads="1"/>
          </p:cNvPicPr>
          <p:nvPr/>
        </p:nvPicPr>
        <p:blipFill rotWithShape="1">
          <a:blip r:embed="rId4">
            <a:extLst>
              <a:ext uri="{28A0092B-C50C-407E-A947-70E740481C1C}">
                <a14:useLocalDpi xmlns:a14="http://schemas.microsoft.com/office/drawing/2010/main" val="0"/>
              </a:ext>
            </a:extLst>
          </a:blip>
          <a:srcRect l="10939" t="18447" r="9180" b="34188"/>
          <a:stretch/>
        </p:blipFill>
        <p:spPr bwMode="auto">
          <a:xfrm rot="10800000">
            <a:off x="276463" y="5013176"/>
            <a:ext cx="4539600" cy="1606133"/>
          </a:xfrm>
          <a:prstGeom prst="rect">
            <a:avLst/>
          </a:prstGeom>
          <a:noFill/>
          <a:extLst>
            <a:ext uri="{909E8E84-426E-40DD-AFC4-6F175D3DCCD1}">
              <a14:hiddenFill xmlns:a14="http://schemas.microsoft.com/office/drawing/2010/main">
                <a:solidFill>
                  <a:srgbClr val="FFFFFF"/>
                </a:solidFill>
              </a14:hiddenFill>
            </a:ext>
          </a:extLst>
        </p:spPr>
      </p:pic>
      <p:sp>
        <p:nvSpPr>
          <p:cNvPr id="25" name="Date Placeholder 24"/>
          <p:cNvSpPr>
            <a:spLocks noGrp="1"/>
          </p:cNvSpPr>
          <p:nvPr>
            <p:ph type="dt" sz="half" idx="10"/>
          </p:nvPr>
        </p:nvSpPr>
        <p:spPr/>
        <p:txBody>
          <a:bodyPr/>
          <a:lstStyle/>
          <a:p>
            <a:r>
              <a:rPr lang="en-US" smtClean="0"/>
              <a:t>3/12/2015</a:t>
            </a:r>
            <a:endParaRPr lang="en-GB"/>
          </a:p>
        </p:txBody>
      </p:sp>
      <p:sp>
        <p:nvSpPr>
          <p:cNvPr id="26" name="Slide Number Placeholder 25"/>
          <p:cNvSpPr>
            <a:spLocks noGrp="1"/>
          </p:cNvSpPr>
          <p:nvPr>
            <p:ph type="sldNum" sz="quarter" idx="12"/>
          </p:nvPr>
        </p:nvSpPr>
        <p:spPr/>
        <p:txBody>
          <a:bodyPr/>
          <a:lstStyle/>
          <a:p>
            <a:fld id="{DB036DB1-846A-400F-B298-747FDCB0FDC3}" type="slidenum">
              <a:rPr lang="en-GB" smtClean="0"/>
              <a:t>30</a:t>
            </a:fld>
            <a:endParaRPr lang="en-GB"/>
          </a:p>
        </p:txBody>
      </p:sp>
      <p:sp>
        <p:nvSpPr>
          <p:cNvPr id="2" name="Footer Placeholder 1"/>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1626187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pl-PL" dirty="0" smtClean="0"/>
              <a:t>Pressure testing</a:t>
            </a:r>
            <a:endParaRPr lang="en-GB" dirty="0"/>
          </a:p>
        </p:txBody>
      </p:sp>
      <p:pic>
        <p:nvPicPr>
          <p:cNvPr id="4" name="Picture 2" descr="F:\Data\Pressure tests\IMG071.jpg"/>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9690"/>
          <a:stretch/>
        </p:blipFill>
        <p:spPr bwMode="auto">
          <a:xfrm>
            <a:off x="4499992" y="1340768"/>
            <a:ext cx="4248472" cy="35291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F:\Data\Pressure tests\IMG07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540" r="13776"/>
          <a:stretch/>
        </p:blipFill>
        <p:spPr bwMode="auto">
          <a:xfrm>
            <a:off x="7380312" y="5013176"/>
            <a:ext cx="1368152" cy="15160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608" y="1412776"/>
            <a:ext cx="3240360" cy="2430270"/>
          </a:xfrm>
          <a:prstGeom prst="rect">
            <a:avLst/>
          </a:prstGeom>
        </p:spPr>
      </p:pic>
      <p:sp>
        <p:nvSpPr>
          <p:cNvPr id="7" name="TextBox 6"/>
          <p:cNvSpPr txBox="1"/>
          <p:nvPr/>
        </p:nvSpPr>
        <p:spPr>
          <a:xfrm>
            <a:off x="107504" y="4060708"/>
            <a:ext cx="4373696" cy="2585323"/>
          </a:xfrm>
          <a:prstGeom prst="rect">
            <a:avLst/>
          </a:prstGeom>
          <a:noFill/>
        </p:spPr>
        <p:txBody>
          <a:bodyPr wrap="square" rtlCol="0">
            <a:spAutoFit/>
          </a:bodyPr>
          <a:lstStyle/>
          <a:p>
            <a:pPr marL="285750" indent="-285750">
              <a:buFont typeface="Arial" panose="020B0604020202020204" pitchFamily="34" charset="0"/>
              <a:buChar char="•"/>
            </a:pPr>
            <a:r>
              <a:rPr lang="pl-PL" dirty="0" smtClean="0"/>
              <a:t>Typical breaking pressure is 200bar and typical „breaking mode” is as on the above photo: silicon under the slit gives in to the pressure of the liquid</a:t>
            </a:r>
          </a:p>
          <a:p>
            <a:pPr marL="285750" indent="-285750">
              <a:buFont typeface="Arial" panose="020B0604020202020204" pitchFamily="34" charset="0"/>
              <a:buChar char="•"/>
            </a:pPr>
            <a:r>
              <a:rPr lang="pl-PL" dirty="0" smtClean="0"/>
              <a:t>This is bare silicon plate (no micro-channels) and a bit thicker than final design</a:t>
            </a:r>
          </a:p>
          <a:p>
            <a:pPr marL="285750" indent="-285750">
              <a:buFont typeface="Arial" panose="020B0604020202020204" pitchFamily="34" charset="0"/>
              <a:buChar char="•"/>
            </a:pPr>
            <a:r>
              <a:rPr lang="pl-PL" dirty="0" smtClean="0"/>
              <a:t>Reinforcing the back should increase the breaking pressure by a significant factor</a:t>
            </a:r>
            <a:endParaRPr lang="en-GB" dirty="0"/>
          </a:p>
        </p:txBody>
      </p:sp>
      <p:sp>
        <p:nvSpPr>
          <p:cNvPr id="8" name="Slide Number Placeholder 7"/>
          <p:cNvSpPr>
            <a:spLocks noGrp="1"/>
          </p:cNvSpPr>
          <p:nvPr>
            <p:ph type="sldNum" sz="quarter" idx="12"/>
          </p:nvPr>
        </p:nvSpPr>
        <p:spPr/>
        <p:txBody>
          <a:bodyPr/>
          <a:lstStyle/>
          <a:p>
            <a:fld id="{A2B8A883-0771-4EFF-BFE0-686ADDCE4FDD}" type="slidenum">
              <a:rPr lang="en-GB" smtClean="0"/>
              <a:t>31</a:t>
            </a:fld>
            <a:endParaRPr lang="en-GB"/>
          </a:p>
        </p:txBody>
      </p:sp>
      <p:sp>
        <p:nvSpPr>
          <p:cNvPr id="3" name="TextBox 2"/>
          <p:cNvSpPr txBox="1"/>
          <p:nvPr/>
        </p:nvSpPr>
        <p:spPr>
          <a:xfrm>
            <a:off x="4499992" y="5157192"/>
            <a:ext cx="2448272"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t>Never a solder joint broke – it is always silicon which breaks</a:t>
            </a:r>
            <a:endParaRPr lang="en-GB" dirty="0"/>
          </a:p>
        </p:txBody>
      </p:sp>
      <p:sp>
        <p:nvSpPr>
          <p:cNvPr id="9" name="Date Placeholder 8"/>
          <p:cNvSpPr>
            <a:spLocks noGrp="1"/>
          </p:cNvSpPr>
          <p:nvPr>
            <p:ph type="dt" sz="half" idx="10"/>
          </p:nvPr>
        </p:nvSpPr>
        <p:spPr/>
        <p:txBody>
          <a:bodyPr/>
          <a:lstStyle/>
          <a:p>
            <a:r>
              <a:rPr lang="en-US" smtClean="0"/>
              <a:t>3/12/2015</a:t>
            </a:r>
            <a:endParaRPr lang="en-GB"/>
          </a:p>
        </p:txBody>
      </p:sp>
      <p:sp>
        <p:nvSpPr>
          <p:cNvPr id="10" name="Footer Placeholder 9"/>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1514888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026" y="372644"/>
            <a:ext cx="8229600" cy="1143000"/>
          </a:xfrm>
        </p:spPr>
        <p:txBody>
          <a:bodyPr>
            <a:normAutofit fontScale="90000"/>
          </a:bodyPr>
          <a:lstStyle/>
          <a:p>
            <a:r>
              <a:rPr lang="pl-PL" dirty="0" smtClean="0"/>
              <a:t>Flowing microchannel sample manufactured at Southampton</a:t>
            </a:r>
            <a:endParaRPr lang="en-GB" dirty="0"/>
          </a:p>
        </p:txBody>
      </p:sp>
      <p:pic>
        <p:nvPicPr>
          <p:cNvPr id="2050" name="Picture 2" descr="C:\Users\jalocha\Downloads\Southampton flowing sampler.jpg"/>
          <p:cNvPicPr>
            <a:picLocks noChangeAspect="1" noChangeArrowheads="1"/>
          </p:cNvPicPr>
          <p:nvPr/>
        </p:nvPicPr>
        <p:blipFill rotWithShape="1">
          <a:blip r:embed="rId2">
            <a:extLst>
              <a:ext uri="{28A0092B-C50C-407E-A947-70E740481C1C}">
                <a14:useLocalDpi xmlns:a14="http://schemas.microsoft.com/office/drawing/2010/main" val="0"/>
              </a:ext>
            </a:extLst>
          </a:blip>
          <a:srcRect l="19800" t="5278" r="23018" b="6431"/>
          <a:stretch/>
        </p:blipFill>
        <p:spPr bwMode="auto">
          <a:xfrm>
            <a:off x="542382" y="1596780"/>
            <a:ext cx="5256584" cy="52473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14990" y="1884812"/>
            <a:ext cx="2952328" cy="3046988"/>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t>30.5x30.5mm size</a:t>
            </a:r>
          </a:p>
          <a:p>
            <a:pPr marL="285750" indent="-285750">
              <a:buFont typeface="Arial" panose="020B0604020202020204" pitchFamily="34" charset="0"/>
              <a:buChar char="•"/>
            </a:pPr>
            <a:r>
              <a:rPr lang="pl-PL" sz="1600" dirty="0" smtClean="0"/>
              <a:t>No metallization: but can be done in Oxford thin-film facility.</a:t>
            </a:r>
          </a:p>
          <a:p>
            <a:pPr marL="285750" indent="-285750">
              <a:buFont typeface="Arial" panose="020B0604020202020204" pitchFamily="34" charset="0"/>
              <a:buChar char="•"/>
            </a:pPr>
            <a:r>
              <a:rPr lang="pl-PL" sz="1600" dirty="0" smtClean="0"/>
              <a:t>Channels are very short but inlets/outlets configuration is like for the final wafer design</a:t>
            </a:r>
          </a:p>
          <a:p>
            <a:pPr marL="285750" indent="-285750">
              <a:buFont typeface="Arial" panose="020B0604020202020204" pitchFamily="34" charset="0"/>
              <a:buChar char="•"/>
            </a:pPr>
            <a:r>
              <a:rPr lang="pl-PL" sz="1600" dirty="0" smtClean="0"/>
              <a:t>When metallized and soldered can be used for various tests: TRACI circulation, cooling capacity, etc.</a:t>
            </a:r>
            <a:endParaRPr lang="en-GB" sz="1600" dirty="0"/>
          </a:p>
        </p:txBody>
      </p:sp>
      <p:sp>
        <p:nvSpPr>
          <p:cNvPr id="4" name="Date Placeholder 3"/>
          <p:cNvSpPr>
            <a:spLocks noGrp="1"/>
          </p:cNvSpPr>
          <p:nvPr>
            <p:ph type="dt" sz="half" idx="10"/>
          </p:nvPr>
        </p:nvSpPr>
        <p:spPr/>
        <p:txBody>
          <a:bodyPr/>
          <a:lstStyle/>
          <a:p>
            <a:r>
              <a:rPr lang="en-US" smtClean="0"/>
              <a:t>3/12/2015</a:t>
            </a:r>
            <a:endParaRPr lang="en-GB"/>
          </a:p>
        </p:txBody>
      </p:sp>
      <p:sp>
        <p:nvSpPr>
          <p:cNvPr id="6" name="Slide Number Placeholder 5"/>
          <p:cNvSpPr>
            <a:spLocks noGrp="1"/>
          </p:cNvSpPr>
          <p:nvPr>
            <p:ph type="sldNum" sz="quarter" idx="12"/>
          </p:nvPr>
        </p:nvSpPr>
        <p:spPr/>
        <p:txBody>
          <a:bodyPr/>
          <a:lstStyle/>
          <a:p>
            <a:fld id="{81B26C34-0ECD-421E-97B1-4EC13A647F2E}" type="slidenum">
              <a:rPr lang="en-GB" smtClean="0"/>
              <a:t>32</a:t>
            </a:fld>
            <a:endParaRPr lang="en-GB"/>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38651159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Southampton sample metallized</a:t>
            </a:r>
            <a:endParaRPr lang="en-GB" dirty="0"/>
          </a:p>
        </p:txBody>
      </p:sp>
      <p:pic>
        <p:nvPicPr>
          <p:cNvPr id="7170" name="Picture 2" descr="C:\Users\jalocha\Downloads\SouthamptonSampleMetalliz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419900"/>
            <a:ext cx="6912768" cy="5184575"/>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US" smtClean="0"/>
              <a:t>3/12/2015</a:t>
            </a:r>
            <a:endParaRPr lang="en-GB"/>
          </a:p>
        </p:txBody>
      </p:sp>
      <p:sp>
        <p:nvSpPr>
          <p:cNvPr id="4" name="Slide Number Placeholder 3"/>
          <p:cNvSpPr>
            <a:spLocks noGrp="1"/>
          </p:cNvSpPr>
          <p:nvPr>
            <p:ph type="sldNum" sz="quarter" idx="12"/>
          </p:nvPr>
        </p:nvSpPr>
        <p:spPr/>
        <p:txBody>
          <a:bodyPr/>
          <a:lstStyle/>
          <a:p>
            <a:fld id="{DB036DB1-846A-400F-B298-747FDCB0FDC3}" type="slidenum">
              <a:rPr lang="en-GB" smtClean="0"/>
              <a:t>33</a:t>
            </a:fld>
            <a:endParaRPr lang="en-GB"/>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33249031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F:\DCIM\Camera\IMG597.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759" t="29164" r="40971" b="15312"/>
          <a:stretch/>
        </p:blipFill>
        <p:spPr bwMode="auto">
          <a:xfrm rot="15256173">
            <a:off x="571240" y="1085482"/>
            <a:ext cx="3560957" cy="34271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bg1"/>
          </a:solidFill>
        </p:spPr>
        <p:txBody>
          <a:bodyPr>
            <a:normAutofit/>
          </a:bodyPr>
          <a:lstStyle/>
          <a:p>
            <a:r>
              <a:rPr lang="pl-PL" sz="3200" dirty="0" smtClean="0"/>
              <a:t>Soldered Southampton sample</a:t>
            </a:r>
            <a:br>
              <a:rPr lang="pl-PL" sz="3200" dirty="0" smtClean="0"/>
            </a:br>
            <a:r>
              <a:rPr lang="pl-PL" sz="2000" dirty="0" smtClean="0"/>
              <a:t>in diffferent wavelegths</a:t>
            </a:r>
            <a:endParaRPr lang="en-GB" sz="2000" dirty="0"/>
          </a:p>
        </p:txBody>
      </p:sp>
      <p:pic>
        <p:nvPicPr>
          <p:cNvPr id="2050" name="Picture 2" descr="C:\Users\jalocha\Desktop\IR camera\IR_0064.jpg"/>
          <p:cNvPicPr>
            <a:picLocks noChangeAspect="1" noChangeArrowheads="1"/>
          </p:cNvPicPr>
          <p:nvPr/>
        </p:nvPicPr>
        <p:blipFill rotWithShape="1">
          <a:blip r:embed="rId3">
            <a:extLst>
              <a:ext uri="{28A0092B-C50C-407E-A947-70E740481C1C}">
                <a14:useLocalDpi xmlns:a14="http://schemas.microsoft.com/office/drawing/2010/main" val="0"/>
              </a:ext>
            </a:extLst>
          </a:blip>
          <a:srcRect l="34085" b="7727"/>
          <a:stretch/>
        </p:blipFill>
        <p:spPr bwMode="auto">
          <a:xfrm>
            <a:off x="4524300" y="1412777"/>
            <a:ext cx="4252298" cy="44644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jalocha\Downloads\Southampton_uChannel_140kVx8mA_3_flipp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614" y="4365104"/>
            <a:ext cx="4220420" cy="23762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07817" y="5877272"/>
            <a:ext cx="844014" cy="461665"/>
          </a:xfrm>
          <a:prstGeom prst="rect">
            <a:avLst/>
          </a:prstGeom>
          <a:noFill/>
        </p:spPr>
        <p:txBody>
          <a:bodyPr wrap="none" rtlCol="0">
            <a:spAutoFit/>
          </a:bodyPr>
          <a:lstStyle/>
          <a:p>
            <a:r>
              <a:rPr lang="pl-PL" sz="2400" b="1" dirty="0" smtClean="0"/>
              <a:t>X-ray</a:t>
            </a:r>
          </a:p>
        </p:txBody>
      </p:sp>
      <p:sp>
        <p:nvSpPr>
          <p:cNvPr id="8" name="TextBox 7"/>
          <p:cNvSpPr txBox="1"/>
          <p:nvPr/>
        </p:nvSpPr>
        <p:spPr>
          <a:xfrm>
            <a:off x="233077" y="1484784"/>
            <a:ext cx="566181" cy="461665"/>
          </a:xfrm>
          <a:prstGeom prst="rect">
            <a:avLst/>
          </a:prstGeom>
          <a:noFill/>
        </p:spPr>
        <p:txBody>
          <a:bodyPr wrap="none" rtlCol="0">
            <a:spAutoFit/>
          </a:bodyPr>
          <a:lstStyle/>
          <a:p>
            <a:r>
              <a:rPr lang="pl-PL" sz="2400" b="1" dirty="0" smtClean="0"/>
              <a:t>Vis</a:t>
            </a:r>
          </a:p>
        </p:txBody>
      </p:sp>
      <p:sp>
        <p:nvSpPr>
          <p:cNvPr id="9" name="TextBox 8"/>
          <p:cNvSpPr txBox="1"/>
          <p:nvPr/>
        </p:nvSpPr>
        <p:spPr>
          <a:xfrm>
            <a:off x="4644008" y="1844824"/>
            <a:ext cx="439544" cy="461665"/>
          </a:xfrm>
          <a:prstGeom prst="rect">
            <a:avLst/>
          </a:prstGeom>
          <a:noFill/>
        </p:spPr>
        <p:txBody>
          <a:bodyPr wrap="none" rtlCol="0">
            <a:spAutoFit/>
          </a:bodyPr>
          <a:lstStyle/>
          <a:p>
            <a:r>
              <a:rPr lang="pl-PL" sz="2400" b="1" dirty="0" smtClean="0"/>
              <a:t>IR</a:t>
            </a:r>
          </a:p>
        </p:txBody>
      </p:sp>
      <p:sp>
        <p:nvSpPr>
          <p:cNvPr id="5" name="TextBox 4"/>
          <p:cNvSpPr txBox="1"/>
          <p:nvPr/>
        </p:nvSpPr>
        <p:spPr>
          <a:xfrm>
            <a:off x="4524300" y="5884436"/>
            <a:ext cx="4619700" cy="923330"/>
          </a:xfrm>
          <a:prstGeom prst="rect">
            <a:avLst/>
          </a:prstGeom>
          <a:noFill/>
        </p:spPr>
        <p:txBody>
          <a:bodyPr wrap="square" rtlCol="0">
            <a:spAutoFit/>
          </a:bodyPr>
          <a:lstStyle/>
          <a:p>
            <a:r>
              <a:rPr lang="pl-PL" dirty="0" smtClean="0"/>
              <a:t>The sample is filled with water and warmed up: warm water becomes clearly visible, as silicon is very transparent to infrared</a:t>
            </a:r>
            <a:endParaRPr lang="en-GB" dirty="0"/>
          </a:p>
        </p:txBody>
      </p:sp>
      <p:sp>
        <p:nvSpPr>
          <p:cNvPr id="6" name="Date Placeholder 5"/>
          <p:cNvSpPr>
            <a:spLocks noGrp="1"/>
          </p:cNvSpPr>
          <p:nvPr>
            <p:ph type="dt" sz="half" idx="10"/>
          </p:nvPr>
        </p:nvSpPr>
        <p:spPr/>
        <p:txBody>
          <a:bodyPr/>
          <a:lstStyle/>
          <a:p>
            <a:r>
              <a:rPr lang="en-US" smtClean="0"/>
              <a:t>3/12/2015</a:t>
            </a:r>
            <a:endParaRPr lang="en-GB"/>
          </a:p>
        </p:txBody>
      </p:sp>
      <p:sp>
        <p:nvSpPr>
          <p:cNvPr id="7" name="Slide Number Placeholder 6"/>
          <p:cNvSpPr>
            <a:spLocks noGrp="1"/>
          </p:cNvSpPr>
          <p:nvPr>
            <p:ph type="sldNum" sz="quarter" idx="12"/>
          </p:nvPr>
        </p:nvSpPr>
        <p:spPr/>
        <p:txBody>
          <a:bodyPr/>
          <a:lstStyle/>
          <a:p>
            <a:fld id="{DB036DB1-846A-400F-B298-747FDCB0FDC3}" type="slidenum">
              <a:rPr lang="en-GB" smtClean="0"/>
              <a:t>34</a:t>
            </a:fld>
            <a:endParaRPr lang="en-GB"/>
          </a:p>
        </p:txBody>
      </p:sp>
      <p:sp>
        <p:nvSpPr>
          <p:cNvPr id="3" name="Footer Placeholder 2"/>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20369971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locha\Downloads\MicrochannelCoolsDown\IR_0065.jpg"/>
          <p:cNvPicPr>
            <a:picLocks noChangeAspect="1" noChangeArrowheads="1"/>
          </p:cNvPicPr>
          <p:nvPr/>
        </p:nvPicPr>
        <p:blipFill rotWithShape="1">
          <a:blip r:embed="rId2">
            <a:extLst>
              <a:ext uri="{28A0092B-C50C-407E-A947-70E740481C1C}">
                <a14:useLocalDpi xmlns:a14="http://schemas.microsoft.com/office/drawing/2010/main" val="0"/>
              </a:ext>
            </a:extLst>
          </a:blip>
          <a:srcRect l="34692" t="28287" r="17777" b="14588"/>
          <a:stretch/>
        </p:blipFill>
        <p:spPr bwMode="auto">
          <a:xfrm>
            <a:off x="15449" y="729703"/>
            <a:ext cx="2185060" cy="196957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jalocha\Downloads\MicrochannelCoolsDown\IR_0066.jpg"/>
          <p:cNvPicPr>
            <a:picLocks noChangeAspect="1" noChangeArrowheads="1"/>
          </p:cNvPicPr>
          <p:nvPr/>
        </p:nvPicPr>
        <p:blipFill rotWithShape="1">
          <a:blip r:embed="rId3">
            <a:extLst>
              <a:ext uri="{28A0092B-C50C-407E-A947-70E740481C1C}">
                <a14:useLocalDpi xmlns:a14="http://schemas.microsoft.com/office/drawing/2010/main" val="0"/>
              </a:ext>
            </a:extLst>
          </a:blip>
          <a:srcRect l="35039" t="28505" r="17899" b="16995"/>
          <a:stretch/>
        </p:blipFill>
        <p:spPr bwMode="auto">
          <a:xfrm>
            <a:off x="2223245" y="729703"/>
            <a:ext cx="2267715" cy="19695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jalocha\Downloads\MicrochannelCoolsDown\IR_0067.jpg"/>
          <p:cNvPicPr>
            <a:picLocks noChangeAspect="1" noChangeArrowheads="1"/>
          </p:cNvPicPr>
          <p:nvPr/>
        </p:nvPicPr>
        <p:blipFill rotWithShape="1">
          <a:blip r:embed="rId4">
            <a:extLst>
              <a:ext uri="{28A0092B-C50C-407E-A947-70E740481C1C}">
                <a14:useLocalDpi xmlns:a14="http://schemas.microsoft.com/office/drawing/2010/main" val="0"/>
              </a:ext>
            </a:extLst>
          </a:blip>
          <a:srcRect l="35922" t="29167" r="19078" b="16708"/>
          <a:stretch/>
        </p:blipFill>
        <p:spPr bwMode="auto">
          <a:xfrm>
            <a:off x="4524869" y="702319"/>
            <a:ext cx="2183354" cy="196956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jalocha\Downloads\MicrochannelCoolsDown\IR_0068.jpg"/>
          <p:cNvPicPr>
            <a:picLocks noChangeAspect="1" noChangeArrowheads="1"/>
          </p:cNvPicPr>
          <p:nvPr/>
        </p:nvPicPr>
        <p:blipFill rotWithShape="1">
          <a:blip r:embed="rId5">
            <a:extLst>
              <a:ext uri="{28A0092B-C50C-407E-A947-70E740481C1C}">
                <a14:useLocalDpi xmlns:a14="http://schemas.microsoft.com/office/drawing/2010/main" val="0"/>
              </a:ext>
            </a:extLst>
          </a:blip>
          <a:srcRect l="35039" t="29037" r="20242" b="17213"/>
          <a:stretch/>
        </p:blipFill>
        <p:spPr bwMode="auto">
          <a:xfrm>
            <a:off x="6881029" y="729703"/>
            <a:ext cx="2154468" cy="19421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alocha\Downloads\MicrochannelCoolsDown\IR_0069.jpg"/>
          <p:cNvPicPr>
            <a:picLocks noChangeAspect="1" noChangeArrowheads="1"/>
          </p:cNvPicPr>
          <p:nvPr/>
        </p:nvPicPr>
        <p:blipFill rotWithShape="1">
          <a:blip r:embed="rId6">
            <a:extLst>
              <a:ext uri="{28A0092B-C50C-407E-A947-70E740481C1C}">
                <a14:useLocalDpi xmlns:a14="http://schemas.microsoft.com/office/drawing/2010/main" val="0"/>
              </a:ext>
            </a:extLst>
          </a:blip>
          <a:srcRect l="34981" t="27630" r="20489" b="16995"/>
          <a:stretch/>
        </p:blipFill>
        <p:spPr bwMode="auto">
          <a:xfrm>
            <a:off x="15449" y="2731898"/>
            <a:ext cx="2185060" cy="203785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jalocha\Downloads\MicrochannelCoolsDown\IR_0070.jpg"/>
          <p:cNvPicPr>
            <a:picLocks noChangeAspect="1" noChangeArrowheads="1"/>
          </p:cNvPicPr>
          <p:nvPr/>
        </p:nvPicPr>
        <p:blipFill rotWithShape="1">
          <a:blip r:embed="rId7">
            <a:extLst>
              <a:ext uri="{28A0092B-C50C-407E-A947-70E740481C1C}">
                <a14:useLocalDpi xmlns:a14="http://schemas.microsoft.com/office/drawing/2010/main" val="0"/>
              </a:ext>
            </a:extLst>
          </a:blip>
          <a:srcRect l="36008" t="29354" r="18711" b="16020"/>
          <a:stretch/>
        </p:blipFill>
        <p:spPr bwMode="auto">
          <a:xfrm>
            <a:off x="2228018" y="2731899"/>
            <a:ext cx="2252368" cy="203785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jalocha\Downloads\MicrochannelCoolsDown\IR_0071.jpg"/>
          <p:cNvPicPr>
            <a:picLocks noChangeAspect="1" noChangeArrowheads="1"/>
          </p:cNvPicPr>
          <p:nvPr/>
        </p:nvPicPr>
        <p:blipFill rotWithShape="1">
          <a:blip r:embed="rId8">
            <a:extLst>
              <a:ext uri="{28A0092B-C50C-407E-A947-70E740481C1C}">
                <a14:useLocalDpi xmlns:a14="http://schemas.microsoft.com/office/drawing/2010/main" val="0"/>
              </a:ext>
            </a:extLst>
          </a:blip>
          <a:srcRect l="35977" t="28844" r="20710" b="17780"/>
          <a:stretch/>
        </p:blipFill>
        <p:spPr bwMode="auto">
          <a:xfrm>
            <a:off x="4524869" y="2731899"/>
            <a:ext cx="2183354" cy="2017948"/>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jalocha\Downloads\MicrochannelCoolsDown\IR_0072.jpg"/>
          <p:cNvPicPr>
            <a:picLocks noChangeAspect="1" noChangeArrowheads="1"/>
          </p:cNvPicPr>
          <p:nvPr/>
        </p:nvPicPr>
        <p:blipFill rotWithShape="1">
          <a:blip r:embed="rId9">
            <a:extLst>
              <a:ext uri="{28A0092B-C50C-407E-A947-70E740481C1C}">
                <a14:useLocalDpi xmlns:a14="http://schemas.microsoft.com/office/drawing/2010/main" val="0"/>
              </a:ext>
            </a:extLst>
          </a:blip>
          <a:srcRect l="36082" t="28541" r="20606" b="17833"/>
          <a:stretch/>
        </p:blipFill>
        <p:spPr bwMode="auto">
          <a:xfrm>
            <a:off x="6842139" y="2731899"/>
            <a:ext cx="2193358" cy="203668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jalocha\Downloads\MicrochannelCoolsDown\IR_0073.jpg"/>
          <p:cNvPicPr>
            <a:picLocks noChangeAspect="1" noChangeArrowheads="1"/>
          </p:cNvPicPr>
          <p:nvPr/>
        </p:nvPicPr>
        <p:blipFill rotWithShape="1">
          <a:blip r:embed="rId10">
            <a:extLst>
              <a:ext uri="{28A0092B-C50C-407E-A947-70E740481C1C}">
                <a14:useLocalDpi xmlns:a14="http://schemas.microsoft.com/office/drawing/2010/main" val="0"/>
              </a:ext>
            </a:extLst>
          </a:blip>
          <a:srcRect l="36300" t="29604" r="20575" b="17896"/>
          <a:stretch/>
        </p:blipFill>
        <p:spPr bwMode="auto">
          <a:xfrm>
            <a:off x="15450" y="4878783"/>
            <a:ext cx="2185060" cy="199505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jalocha\Downloads\MicrochannelCoolsDown\IR_0074.jpg"/>
          <p:cNvPicPr>
            <a:picLocks noChangeAspect="1" noChangeArrowheads="1"/>
          </p:cNvPicPr>
          <p:nvPr/>
        </p:nvPicPr>
        <p:blipFill rotWithShape="1">
          <a:blip r:embed="rId11">
            <a:extLst>
              <a:ext uri="{28A0092B-C50C-407E-A947-70E740481C1C}">
                <a14:useLocalDpi xmlns:a14="http://schemas.microsoft.com/office/drawing/2010/main" val="0"/>
              </a:ext>
            </a:extLst>
          </a:blip>
          <a:srcRect l="36712" t="29870" r="20913" b="17630"/>
          <a:stretch/>
        </p:blipFill>
        <p:spPr bwMode="auto">
          <a:xfrm>
            <a:off x="2272518" y="4877956"/>
            <a:ext cx="2160240" cy="20073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jalocha\Downloads\MicrochannelCoolsDown\IR_0075.jpg"/>
          <p:cNvPicPr>
            <a:picLocks noChangeAspect="1" noChangeArrowheads="1"/>
          </p:cNvPicPr>
          <p:nvPr/>
        </p:nvPicPr>
        <p:blipFill rotWithShape="1">
          <a:blip r:embed="rId12">
            <a:extLst>
              <a:ext uri="{28A0092B-C50C-407E-A947-70E740481C1C}">
                <a14:useLocalDpi xmlns:a14="http://schemas.microsoft.com/office/drawing/2010/main" val="0"/>
              </a:ext>
            </a:extLst>
          </a:blip>
          <a:srcRect l="36988" t="30601" r="20718" b="18148"/>
          <a:stretch/>
        </p:blipFill>
        <p:spPr bwMode="auto">
          <a:xfrm>
            <a:off x="4540561" y="4877956"/>
            <a:ext cx="2167662" cy="1970046"/>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jalocha\Downloads\MicrochannelCoolsDown\IR_0076.jpg"/>
          <p:cNvPicPr>
            <a:picLocks noChangeAspect="1" noChangeArrowheads="1"/>
          </p:cNvPicPr>
          <p:nvPr/>
        </p:nvPicPr>
        <p:blipFill rotWithShape="1">
          <a:blip r:embed="rId13">
            <a:extLst>
              <a:ext uri="{28A0092B-C50C-407E-A947-70E740481C1C}">
                <a14:useLocalDpi xmlns:a14="http://schemas.microsoft.com/office/drawing/2010/main" val="0"/>
              </a:ext>
            </a:extLst>
          </a:blip>
          <a:srcRect l="36633" t="30354" r="20602" b="18396"/>
          <a:stretch/>
        </p:blipFill>
        <p:spPr bwMode="auto">
          <a:xfrm>
            <a:off x="6824142" y="4857946"/>
            <a:ext cx="2211355" cy="19876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8520" y="382051"/>
            <a:ext cx="8490338" cy="338554"/>
          </a:xfrm>
          <a:prstGeom prst="rect">
            <a:avLst/>
          </a:prstGeom>
          <a:noFill/>
        </p:spPr>
        <p:txBody>
          <a:bodyPr wrap="none" rtlCol="0">
            <a:spAutoFit/>
          </a:bodyPr>
          <a:lstStyle/>
          <a:p>
            <a:r>
              <a:rPr lang="pl-PL" sz="1600" dirty="0" smtClean="0"/>
              <a:t>IR picture: microchannel (filled with water) is warmed up by hot air, then (cold) water is re-circulated</a:t>
            </a:r>
            <a:endParaRPr lang="en-GB" sz="1600" dirty="0"/>
          </a:p>
        </p:txBody>
      </p:sp>
      <p:sp>
        <p:nvSpPr>
          <p:cNvPr id="5" name="Date Placeholder 4"/>
          <p:cNvSpPr>
            <a:spLocks noGrp="1"/>
          </p:cNvSpPr>
          <p:nvPr>
            <p:ph type="dt" sz="half" idx="10"/>
          </p:nvPr>
        </p:nvSpPr>
        <p:spPr/>
        <p:txBody>
          <a:bodyPr/>
          <a:lstStyle/>
          <a:p>
            <a:r>
              <a:rPr lang="en-US" smtClean="0"/>
              <a:t>3/12/2015</a:t>
            </a:r>
            <a:endParaRPr lang="en-GB" dirty="0"/>
          </a:p>
        </p:txBody>
      </p:sp>
      <p:sp>
        <p:nvSpPr>
          <p:cNvPr id="6" name="Slide Number Placeholder 5"/>
          <p:cNvSpPr>
            <a:spLocks noGrp="1"/>
          </p:cNvSpPr>
          <p:nvPr>
            <p:ph type="sldNum" sz="quarter" idx="12"/>
          </p:nvPr>
        </p:nvSpPr>
        <p:spPr/>
        <p:txBody>
          <a:bodyPr/>
          <a:lstStyle/>
          <a:p>
            <a:fld id="{DB036DB1-846A-400F-B298-747FDCB0FDC3}" type="slidenum">
              <a:rPr lang="en-GB" smtClean="0"/>
              <a:t>35</a:t>
            </a:fld>
            <a:endParaRPr lang="en-GB"/>
          </a:p>
        </p:txBody>
      </p:sp>
      <p:sp>
        <p:nvSpPr>
          <p:cNvPr id="2" name="Footer Placeholder 1"/>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4013832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20921" r="43737"/>
          <a:stretch/>
        </p:blipFill>
        <p:spPr>
          <a:xfrm>
            <a:off x="1" y="657196"/>
            <a:ext cx="4261757" cy="6200804"/>
          </a:xfrm>
          <a:prstGeom prst="rect">
            <a:avLst/>
          </a:prstGeom>
        </p:spPr>
      </p:pic>
      <p:sp>
        <p:nvSpPr>
          <p:cNvPr id="7" name="TextBox 6"/>
          <p:cNvSpPr txBox="1"/>
          <p:nvPr/>
        </p:nvSpPr>
        <p:spPr>
          <a:xfrm>
            <a:off x="4552951" y="1052736"/>
            <a:ext cx="3389069" cy="738664"/>
          </a:xfrm>
          <a:prstGeom prst="rect">
            <a:avLst/>
          </a:prstGeom>
          <a:noFill/>
        </p:spPr>
        <p:txBody>
          <a:bodyPr wrap="none" rtlCol="0">
            <a:spAutoFit/>
          </a:bodyPr>
          <a:lstStyle/>
          <a:p>
            <a:r>
              <a:rPr lang="en-GB" sz="1400" dirty="0" smtClean="0"/>
              <a:t>Differential pressure </a:t>
            </a:r>
            <a:r>
              <a:rPr lang="pl-PL" sz="1400" dirty="0" smtClean="0"/>
              <a:t>in the system</a:t>
            </a:r>
            <a:r>
              <a:rPr lang="en-GB" sz="1400" dirty="0" smtClean="0"/>
              <a:t> [bar]:</a:t>
            </a:r>
          </a:p>
          <a:p>
            <a:r>
              <a:rPr lang="en-GB" sz="1400" dirty="0" smtClean="0"/>
              <a:t>Red = measured</a:t>
            </a:r>
          </a:p>
          <a:p>
            <a:r>
              <a:rPr lang="en-GB" sz="1400" dirty="0" smtClean="0"/>
              <a:t>White = averaged</a:t>
            </a:r>
            <a:endParaRPr lang="en-GB" sz="1400" dirty="0"/>
          </a:p>
        </p:txBody>
      </p:sp>
      <p:sp>
        <p:nvSpPr>
          <p:cNvPr id="8" name="TextBox 7"/>
          <p:cNvSpPr txBox="1"/>
          <p:nvPr/>
        </p:nvSpPr>
        <p:spPr>
          <a:xfrm>
            <a:off x="4552951" y="2108200"/>
            <a:ext cx="2659702" cy="738664"/>
          </a:xfrm>
          <a:prstGeom prst="rect">
            <a:avLst/>
          </a:prstGeom>
          <a:noFill/>
        </p:spPr>
        <p:txBody>
          <a:bodyPr wrap="none" rtlCol="0">
            <a:spAutoFit/>
          </a:bodyPr>
          <a:lstStyle/>
          <a:p>
            <a:r>
              <a:rPr lang="en-GB" sz="1400" dirty="0" smtClean="0"/>
              <a:t>Flow through the</a:t>
            </a:r>
            <a:r>
              <a:rPr lang="pl-PL" sz="1400" dirty="0" smtClean="0"/>
              <a:t> system</a:t>
            </a:r>
            <a:r>
              <a:rPr lang="en-GB" sz="1400" dirty="0" smtClean="0"/>
              <a:t> [g/s]:</a:t>
            </a:r>
          </a:p>
          <a:p>
            <a:r>
              <a:rPr lang="en-GB" sz="1400" dirty="0" smtClean="0"/>
              <a:t>Red = measured</a:t>
            </a:r>
          </a:p>
          <a:p>
            <a:r>
              <a:rPr lang="en-GB" sz="1400" dirty="0" smtClean="0"/>
              <a:t>White = averaged</a:t>
            </a:r>
            <a:endParaRPr lang="en-GB" sz="1400" dirty="0"/>
          </a:p>
        </p:txBody>
      </p:sp>
      <mc:AlternateContent xmlns:mc="http://schemas.openxmlformats.org/markup-compatibility/2006" xmlns:a14="http://schemas.microsoft.com/office/drawing/2010/main">
        <mc:Choice Requires="a14">
          <p:sp>
            <p:nvSpPr>
              <p:cNvPr id="9" name="TextBox 8"/>
              <p:cNvSpPr txBox="1"/>
              <p:nvPr/>
            </p:nvSpPr>
            <p:spPr>
              <a:xfrm>
                <a:off x="4552950" y="3429000"/>
                <a:ext cx="2895600" cy="1242391"/>
              </a:xfrm>
              <a:prstGeom prst="rect">
                <a:avLst/>
              </a:prstGeom>
              <a:noFill/>
            </p:spPr>
            <p:txBody>
              <a:bodyPr wrap="square" rtlCol="0">
                <a:spAutoFit/>
              </a:bodyPr>
              <a:lstStyle/>
              <a:p>
                <a:r>
                  <a:rPr lang="en-GB" sz="1400" dirty="0" smtClean="0"/>
                  <a:t>Microchannel flow coefficient </a:t>
                </a:r>
                <a:r>
                  <a:rPr lang="pl-PL" sz="1400" dirty="0" smtClean="0"/>
                  <a:t>calculated </a:t>
                </a:r>
                <a:r>
                  <a:rPr lang="en-GB" sz="1400" dirty="0" smtClean="0"/>
                  <a:t>after subtracting the bypass valve contribution </a:t>
                </a:r>
                <a:r>
                  <a:rPr lang="pl-PL" sz="1400" dirty="0" smtClean="0"/>
                  <a:t>to the total flow </a:t>
                </a:r>
                <a14:m>
                  <m:oMath xmlns:m="http://schemas.openxmlformats.org/officeDocument/2006/math">
                    <m:r>
                      <a:rPr lang="pl-PL" sz="1400" b="0" i="1" smtClean="0">
                        <a:latin typeface="Cambria Math"/>
                      </a:rPr>
                      <m:t>[</m:t>
                    </m:r>
                    <m:f>
                      <m:fPr>
                        <m:ctrlPr>
                          <a:rPr lang="pl-PL" sz="1400" b="0" i="1" smtClean="0">
                            <a:latin typeface="Cambria Math" panose="02040503050406030204" pitchFamily="18" charset="0"/>
                          </a:rPr>
                        </m:ctrlPr>
                      </m:fPr>
                      <m:num>
                        <m:r>
                          <a:rPr lang="pl-PL" sz="1400" b="0" i="1" smtClean="0">
                            <a:latin typeface="Cambria Math"/>
                          </a:rPr>
                          <m:t>𝑔</m:t>
                        </m:r>
                      </m:num>
                      <m:den>
                        <m:r>
                          <a:rPr lang="pl-PL" sz="1400" b="0" i="1" smtClean="0">
                            <a:latin typeface="Cambria Math"/>
                          </a:rPr>
                          <m:t>𝑠</m:t>
                        </m:r>
                      </m:den>
                    </m:f>
                    <m:r>
                      <a:rPr lang="pl-PL" sz="1400" b="0" i="1" smtClean="0">
                        <a:latin typeface="Cambria Math"/>
                      </a:rPr>
                      <m:t>/</m:t>
                    </m:r>
                    <m:r>
                      <a:rPr lang="pl-PL" sz="1400" b="0" i="1" smtClean="0">
                        <a:latin typeface="Cambria Math"/>
                        <a:ea typeface="Cambria Math"/>
                      </a:rPr>
                      <m:t>√</m:t>
                    </m:r>
                    <m:r>
                      <a:rPr lang="pl-PL" sz="1400" b="0" i="1" smtClean="0">
                        <a:latin typeface="Cambria Math"/>
                        <a:ea typeface="Cambria Math"/>
                      </a:rPr>
                      <m:t>𝑏𝑎𝑟</m:t>
                    </m:r>
                    <m:r>
                      <a:rPr lang="pl-PL" sz="1400" b="0" i="1" smtClean="0">
                        <a:latin typeface="Cambria Math"/>
                      </a:rPr>
                      <m:t>]</m:t>
                    </m:r>
                  </m:oMath>
                </a14:m>
                <a:endParaRPr lang="pl-PL" sz="1400" dirty="0" smtClean="0"/>
              </a:p>
              <a:p>
                <a:endParaRPr lang="en-GB" sz="1400" dirty="0"/>
              </a:p>
            </p:txBody>
          </p:sp>
        </mc:Choice>
        <mc:Fallback xmlns="">
          <p:sp>
            <p:nvSpPr>
              <p:cNvPr id="9" name="TextBox 8"/>
              <p:cNvSpPr txBox="1">
                <a:spLocks noRot="1" noChangeAspect="1" noMove="1" noResize="1" noEditPoints="1" noAdjustHandles="1" noChangeArrowheads="1" noChangeShapeType="1" noTextEdit="1"/>
              </p:cNvSpPr>
              <p:nvPr/>
            </p:nvSpPr>
            <p:spPr>
              <a:xfrm>
                <a:off x="4552950" y="3429000"/>
                <a:ext cx="2895600" cy="1242391"/>
              </a:xfrm>
              <a:prstGeom prst="rect">
                <a:avLst/>
              </a:prstGeom>
              <a:blipFill rotWithShape="1">
                <a:blip r:embed="rId3"/>
                <a:stretch>
                  <a:fillRect l="-632" t="-493"/>
                </a:stretch>
              </a:blipFill>
            </p:spPr>
            <p:txBody>
              <a:bodyPr/>
              <a:lstStyle/>
              <a:p>
                <a:r>
                  <a:rPr lang="en-GB">
                    <a:noFill/>
                  </a:rPr>
                  <a:t> </a:t>
                </a:r>
              </a:p>
            </p:txBody>
          </p:sp>
        </mc:Fallback>
      </mc:AlternateContent>
      <p:sp>
        <p:nvSpPr>
          <p:cNvPr id="10" name="TextBox 9"/>
          <p:cNvSpPr txBox="1"/>
          <p:nvPr/>
        </p:nvSpPr>
        <p:spPr>
          <a:xfrm>
            <a:off x="4552950" y="5003800"/>
            <a:ext cx="3547766" cy="1169551"/>
          </a:xfrm>
          <a:prstGeom prst="rect">
            <a:avLst/>
          </a:prstGeom>
          <a:noFill/>
        </p:spPr>
        <p:txBody>
          <a:bodyPr wrap="none" rtlCol="0">
            <a:spAutoFit/>
          </a:bodyPr>
          <a:lstStyle/>
          <a:p>
            <a:r>
              <a:rPr lang="en-GB" sz="1400" dirty="0" smtClean="0"/>
              <a:t>Temperatures measured at various points:</a:t>
            </a:r>
          </a:p>
          <a:p>
            <a:pPr marL="342900" indent="-342900">
              <a:buFont typeface="+mj-lt"/>
              <a:buAutoNum type="arabicPeriod"/>
            </a:pPr>
            <a:r>
              <a:rPr lang="en-GB" sz="1400" dirty="0" smtClean="0"/>
              <a:t>White = heater close to inlet</a:t>
            </a:r>
          </a:p>
          <a:p>
            <a:pPr marL="342900" indent="-342900">
              <a:buFont typeface="+mj-lt"/>
              <a:buAutoNum type="arabicPeriod"/>
            </a:pPr>
            <a:r>
              <a:rPr lang="en-GB" sz="1400" dirty="0" smtClean="0"/>
              <a:t>Red = heater half-way</a:t>
            </a:r>
          </a:p>
          <a:p>
            <a:pPr marL="342900" indent="-342900">
              <a:buFont typeface="+mj-lt"/>
              <a:buAutoNum type="arabicPeriod"/>
            </a:pPr>
            <a:r>
              <a:rPr lang="en-GB" sz="1400" dirty="0" smtClean="0"/>
              <a:t>Cyan = silicon near the outlet</a:t>
            </a:r>
          </a:p>
          <a:p>
            <a:pPr marL="342900" indent="-342900">
              <a:buFont typeface="+mj-lt"/>
              <a:buAutoNum type="arabicPeriod"/>
            </a:pPr>
            <a:r>
              <a:rPr lang="en-GB" sz="1400" dirty="0" smtClean="0"/>
              <a:t>Orange = clamping block</a:t>
            </a:r>
            <a:endParaRPr lang="en-GB" sz="1400" dirty="0"/>
          </a:p>
        </p:txBody>
      </p:sp>
      <p:sp>
        <p:nvSpPr>
          <p:cNvPr id="11" name="Title 10"/>
          <p:cNvSpPr>
            <a:spLocks noGrp="1"/>
          </p:cNvSpPr>
          <p:nvPr>
            <p:ph type="title"/>
          </p:nvPr>
        </p:nvSpPr>
        <p:spPr>
          <a:xfrm>
            <a:off x="4261758" y="260648"/>
            <a:ext cx="4932040" cy="990600"/>
          </a:xfrm>
        </p:spPr>
        <p:txBody>
          <a:bodyPr>
            <a:normAutofit/>
          </a:bodyPr>
          <a:lstStyle/>
          <a:p>
            <a:r>
              <a:rPr lang="pl-PL" sz="2800" dirty="0" smtClean="0"/>
              <a:t>Snake II heat load</a:t>
            </a:r>
            <a:r>
              <a:rPr lang="en-GB" sz="2800" dirty="0" smtClean="0"/>
              <a:t> </a:t>
            </a:r>
            <a:r>
              <a:rPr lang="en-GB" sz="2800" dirty="0"/>
              <a:t>test at -15 </a:t>
            </a:r>
            <a:r>
              <a:rPr lang="en-GB" sz="2800" dirty="0" smtClean="0"/>
              <a:t>º</a:t>
            </a:r>
            <a:r>
              <a:rPr lang="pl-PL" sz="2800" dirty="0" smtClean="0"/>
              <a:t>C</a:t>
            </a:r>
            <a:endParaRPr lang="en-GB" sz="2800" dirty="0"/>
          </a:p>
        </p:txBody>
      </p:sp>
      <p:sp>
        <p:nvSpPr>
          <p:cNvPr id="2" name="Date Placeholder 1"/>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en-US" smtClean="0"/>
              <a:t>Jan Buytaert, Pawel Jalocha</a:t>
            </a:r>
            <a:endParaRPr lang="en-US"/>
          </a:p>
        </p:txBody>
      </p:sp>
      <p:sp>
        <p:nvSpPr>
          <p:cNvPr id="6" name="Slide Number Placeholder 5"/>
          <p:cNvSpPr>
            <a:spLocks noGrp="1"/>
          </p:cNvSpPr>
          <p:nvPr>
            <p:ph type="sldNum" sz="quarter" idx="12"/>
          </p:nvPr>
        </p:nvSpPr>
        <p:spPr/>
        <p:txBody>
          <a:bodyPr/>
          <a:lstStyle/>
          <a:p>
            <a:pPr>
              <a:defRPr/>
            </a:pPr>
            <a:fld id="{D2BB33C5-D0E4-48D9-BBF6-77B4D2891D22}" type="slidenum">
              <a:rPr lang="en-US" smtClean="0"/>
              <a:pPr>
                <a:defRPr/>
              </a:pPr>
              <a:t>36</a:t>
            </a:fld>
            <a:endParaRPr lang="en-US"/>
          </a:p>
        </p:txBody>
      </p:sp>
    </p:spTree>
    <p:extLst>
      <p:ext uri="{BB962C8B-B14F-4D97-AF65-F5344CB8AC3E}">
        <p14:creationId xmlns:p14="http://schemas.microsoft.com/office/powerpoint/2010/main" val="34472090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55298" r="43791"/>
          <a:stretch/>
        </p:blipFill>
        <p:spPr>
          <a:xfrm>
            <a:off x="0" y="1028700"/>
            <a:ext cx="6679613" cy="5499100"/>
          </a:xfrm>
          <a:prstGeom prst="rect">
            <a:avLst/>
          </a:prstGeom>
        </p:spPr>
      </p:pic>
      <p:sp>
        <p:nvSpPr>
          <p:cNvPr id="2" name="TextBox 1"/>
          <p:cNvSpPr txBox="1"/>
          <p:nvPr/>
        </p:nvSpPr>
        <p:spPr>
          <a:xfrm>
            <a:off x="6800851" y="889001"/>
            <a:ext cx="2190750" cy="2462213"/>
          </a:xfrm>
          <a:prstGeom prst="rect">
            <a:avLst/>
          </a:prstGeom>
          <a:noFill/>
        </p:spPr>
        <p:txBody>
          <a:bodyPr wrap="square" rtlCol="0">
            <a:spAutoFit/>
          </a:bodyPr>
          <a:lstStyle/>
          <a:p>
            <a:r>
              <a:rPr lang="en-GB" sz="1400" dirty="0" smtClean="0"/>
              <a:t>Notice the flow coefficient drop (by about 0.06) when power is applied. This drop is relatively small at room temperature but becomes significant below zero, most likely due to rising viscosity.</a:t>
            </a:r>
            <a:r>
              <a:rPr lang="pl-PL" sz="1400" dirty="0" smtClean="0"/>
              <a:t> CO</a:t>
            </a:r>
            <a:r>
              <a:rPr lang="pl-PL" sz="1400" baseline="-25000" dirty="0" smtClean="0"/>
              <a:t>2</a:t>
            </a:r>
            <a:r>
              <a:rPr lang="pl-PL" sz="1400" dirty="0" smtClean="0"/>
              <a:t> viscosity has strong dependence on temperature</a:t>
            </a:r>
            <a:endParaRPr lang="en-GB" sz="1400" dirty="0"/>
          </a:p>
        </p:txBody>
      </p:sp>
      <p:sp>
        <p:nvSpPr>
          <p:cNvPr id="5" name="TextBox 4"/>
          <p:cNvSpPr txBox="1"/>
          <p:nvPr/>
        </p:nvSpPr>
        <p:spPr>
          <a:xfrm>
            <a:off x="6800851" y="3284984"/>
            <a:ext cx="2286000" cy="2031325"/>
          </a:xfrm>
          <a:prstGeom prst="rect">
            <a:avLst/>
          </a:prstGeom>
          <a:noFill/>
        </p:spPr>
        <p:txBody>
          <a:bodyPr wrap="square" rtlCol="0">
            <a:spAutoFit/>
          </a:bodyPr>
          <a:lstStyle/>
          <a:p>
            <a:r>
              <a:rPr lang="en-GB" sz="1400" dirty="0" smtClean="0"/>
              <a:t>Notice how white and red follow each other for certain time and then </a:t>
            </a:r>
            <a:r>
              <a:rPr lang="pl-PL" sz="1400" dirty="0" smtClean="0"/>
              <a:t>white and red</a:t>
            </a:r>
            <a:r>
              <a:rPr lang="en-GB" sz="1400" dirty="0" smtClean="0"/>
              <a:t> start to separate: this is when the 2</a:t>
            </a:r>
            <a:r>
              <a:rPr lang="en-GB" sz="1400" baseline="30000" dirty="0" smtClean="0"/>
              <a:t>nd</a:t>
            </a:r>
            <a:r>
              <a:rPr lang="en-GB" sz="1400" dirty="0" smtClean="0"/>
              <a:t> part is not getting same quality cooling as the 1</a:t>
            </a:r>
            <a:r>
              <a:rPr lang="en-GB" sz="1400" baseline="30000" dirty="0" smtClean="0"/>
              <a:t>st</a:t>
            </a:r>
            <a:r>
              <a:rPr lang="en-GB" sz="1400" dirty="0" smtClean="0"/>
              <a:t> part due to CO</a:t>
            </a:r>
            <a:r>
              <a:rPr lang="en-GB" sz="1400" baseline="-25000" dirty="0" smtClean="0"/>
              <a:t>2</a:t>
            </a:r>
            <a:r>
              <a:rPr lang="en-GB" sz="1400" dirty="0" smtClean="0"/>
              <a:t> </a:t>
            </a:r>
            <a:r>
              <a:rPr lang="pl-PL" sz="1400" dirty="0" smtClean="0"/>
              <a:t>dry</a:t>
            </a:r>
            <a:r>
              <a:rPr lang="en-GB" sz="1400" dirty="0" smtClean="0"/>
              <a:t> out</a:t>
            </a:r>
            <a:endParaRPr lang="en-GB" sz="1400" dirty="0"/>
          </a:p>
        </p:txBody>
      </p:sp>
      <p:sp>
        <p:nvSpPr>
          <p:cNvPr id="6" name="TextBox 5"/>
          <p:cNvSpPr txBox="1"/>
          <p:nvPr/>
        </p:nvSpPr>
        <p:spPr>
          <a:xfrm>
            <a:off x="6824663" y="5316309"/>
            <a:ext cx="2262188" cy="1384995"/>
          </a:xfrm>
          <a:prstGeom prst="rect">
            <a:avLst/>
          </a:prstGeom>
          <a:noFill/>
        </p:spPr>
        <p:txBody>
          <a:bodyPr wrap="square" rtlCol="0">
            <a:spAutoFit/>
          </a:bodyPr>
          <a:lstStyle/>
          <a:p>
            <a:r>
              <a:rPr lang="en-GB" sz="1400" dirty="0" smtClean="0"/>
              <a:t>At power close to the </a:t>
            </a:r>
            <a:r>
              <a:rPr lang="pl-PL" sz="1400" dirty="0" smtClean="0"/>
              <a:t>capacity</a:t>
            </a:r>
            <a:r>
              <a:rPr lang="en-GB" sz="1400" dirty="0" smtClean="0"/>
              <a:t> the silicon temperature at the outlet (cyan) begins to rise: liquid and gas are no longer at</a:t>
            </a:r>
            <a:r>
              <a:rPr lang="pl-PL" sz="1400" dirty="0" smtClean="0"/>
              <a:t> </a:t>
            </a:r>
            <a:r>
              <a:rPr lang="en-GB" sz="1400" dirty="0" smtClean="0"/>
              <a:t>equilibrium.</a:t>
            </a:r>
            <a:endParaRPr lang="en-GB" sz="1400" dirty="0"/>
          </a:p>
        </p:txBody>
      </p:sp>
      <p:sp>
        <p:nvSpPr>
          <p:cNvPr id="10" name="Title 9"/>
          <p:cNvSpPr>
            <a:spLocks noGrp="1"/>
          </p:cNvSpPr>
          <p:nvPr>
            <p:ph type="title"/>
          </p:nvPr>
        </p:nvSpPr>
        <p:spPr>
          <a:xfrm>
            <a:off x="2875380" y="188640"/>
            <a:ext cx="6243662" cy="990600"/>
          </a:xfrm>
        </p:spPr>
        <p:txBody>
          <a:bodyPr>
            <a:normAutofit/>
          </a:bodyPr>
          <a:lstStyle/>
          <a:p>
            <a:r>
              <a:rPr lang="pl-PL" sz="2800" dirty="0" smtClean="0"/>
              <a:t>Snake II </a:t>
            </a:r>
            <a:r>
              <a:rPr lang="pl-PL" sz="2800" dirty="0"/>
              <a:t>h</a:t>
            </a:r>
            <a:r>
              <a:rPr lang="en-GB" sz="2800" dirty="0" smtClean="0"/>
              <a:t>eat</a:t>
            </a:r>
            <a:r>
              <a:rPr lang="pl-PL" sz="2800" dirty="0" smtClean="0"/>
              <a:t> load</a:t>
            </a:r>
            <a:r>
              <a:rPr lang="en-GB" sz="2800" dirty="0" smtClean="0"/>
              <a:t> </a:t>
            </a:r>
            <a:r>
              <a:rPr lang="en-GB" sz="2800" dirty="0"/>
              <a:t>test at -15 </a:t>
            </a:r>
            <a:r>
              <a:rPr lang="en-GB" sz="2800" dirty="0" smtClean="0"/>
              <a:t>º</a:t>
            </a:r>
            <a:r>
              <a:rPr lang="pl-PL" sz="2800" dirty="0" smtClean="0"/>
              <a:t>C – cont.</a:t>
            </a:r>
            <a:endParaRPr lang="en-GB" sz="2800" dirty="0"/>
          </a:p>
        </p:txBody>
      </p:sp>
      <p:sp>
        <p:nvSpPr>
          <p:cNvPr id="7" name="Date Placeholder 6"/>
          <p:cNvSpPr>
            <a:spLocks noGrp="1"/>
          </p:cNvSpPr>
          <p:nvPr>
            <p:ph type="dt" sz="half" idx="10"/>
          </p:nvPr>
        </p:nvSpPr>
        <p:spPr/>
        <p:txBody>
          <a:bodyPr/>
          <a:lstStyle/>
          <a:p>
            <a:pPr>
              <a:defRPr/>
            </a:pPr>
            <a:r>
              <a:rPr lang="en-US" smtClean="0"/>
              <a:t>3/12/2015</a:t>
            </a:r>
            <a:endParaRPr lang="en-US"/>
          </a:p>
        </p:txBody>
      </p:sp>
      <p:sp>
        <p:nvSpPr>
          <p:cNvPr id="8" name="Footer Placeholder 7"/>
          <p:cNvSpPr>
            <a:spLocks noGrp="1"/>
          </p:cNvSpPr>
          <p:nvPr>
            <p:ph type="ftr" sz="quarter" idx="11"/>
          </p:nvPr>
        </p:nvSpPr>
        <p:spPr/>
        <p:txBody>
          <a:bodyPr/>
          <a:lstStyle/>
          <a:p>
            <a:pPr>
              <a:defRPr/>
            </a:pPr>
            <a:r>
              <a:rPr lang="en-US" smtClean="0"/>
              <a:t>Jan Buytaert, Pawel Jalocha</a:t>
            </a:r>
            <a:endParaRPr lang="en-US"/>
          </a:p>
        </p:txBody>
      </p:sp>
      <p:sp>
        <p:nvSpPr>
          <p:cNvPr id="9" name="Slide Number Placeholder 8"/>
          <p:cNvSpPr>
            <a:spLocks noGrp="1"/>
          </p:cNvSpPr>
          <p:nvPr>
            <p:ph type="sldNum" sz="quarter" idx="12"/>
          </p:nvPr>
        </p:nvSpPr>
        <p:spPr/>
        <p:txBody>
          <a:bodyPr/>
          <a:lstStyle/>
          <a:p>
            <a:pPr>
              <a:defRPr/>
            </a:pPr>
            <a:fld id="{D2BB33C5-D0E4-48D9-BBF6-77B4D2891D22}" type="slidenum">
              <a:rPr lang="en-US" smtClean="0"/>
              <a:pPr>
                <a:defRPr/>
              </a:pPr>
              <a:t>37</a:t>
            </a:fld>
            <a:endParaRPr lang="en-US"/>
          </a:p>
        </p:txBody>
      </p:sp>
      <p:cxnSp>
        <p:nvCxnSpPr>
          <p:cNvPr id="12" name="Straight Arrow Connector 11"/>
          <p:cNvCxnSpPr/>
          <p:nvPr/>
        </p:nvCxnSpPr>
        <p:spPr>
          <a:xfrm flipV="1">
            <a:off x="3707904" y="1484784"/>
            <a:ext cx="0" cy="432048"/>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07904" y="1553716"/>
            <a:ext cx="720080" cy="369332"/>
          </a:xfrm>
          <a:prstGeom prst="rect">
            <a:avLst/>
          </a:prstGeom>
          <a:noFill/>
        </p:spPr>
        <p:txBody>
          <a:bodyPr wrap="square" rtlCol="0">
            <a:spAutoFit/>
          </a:bodyPr>
          <a:lstStyle/>
          <a:p>
            <a:r>
              <a:rPr lang="el-GR" b="1" dirty="0" smtClean="0">
                <a:solidFill>
                  <a:srgbClr val="FF0000"/>
                </a:solidFill>
              </a:rPr>
              <a:t>Δ</a:t>
            </a:r>
            <a:r>
              <a:rPr lang="pl-PL" b="1" dirty="0" smtClean="0">
                <a:solidFill>
                  <a:srgbClr val="FF0000"/>
                </a:solidFill>
              </a:rPr>
              <a:t>Cv</a:t>
            </a:r>
            <a:endParaRPr lang="en-GB" b="1" dirty="0">
              <a:solidFill>
                <a:srgbClr val="FF0000"/>
              </a:solidFill>
            </a:endParaRPr>
          </a:p>
        </p:txBody>
      </p:sp>
    </p:spTree>
    <p:extLst>
      <p:ext uri="{BB962C8B-B14F-4D97-AF65-F5344CB8AC3E}">
        <p14:creationId xmlns:p14="http://schemas.microsoft.com/office/powerpoint/2010/main" val="39579606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9286" r="50246"/>
          <a:stretch/>
        </p:blipFill>
        <p:spPr>
          <a:xfrm>
            <a:off x="-1" y="980728"/>
            <a:ext cx="3612697" cy="6067097"/>
          </a:xfrm>
          <a:prstGeom prst="rect">
            <a:avLst/>
          </a:prstGeom>
        </p:spPr>
      </p:pic>
      <p:sp>
        <p:nvSpPr>
          <p:cNvPr id="4" name="TextBox 3"/>
          <p:cNvSpPr txBox="1"/>
          <p:nvPr/>
        </p:nvSpPr>
        <p:spPr>
          <a:xfrm>
            <a:off x="4163786" y="1052736"/>
            <a:ext cx="4437289" cy="1169551"/>
          </a:xfrm>
          <a:prstGeom prst="rect">
            <a:avLst/>
          </a:prstGeom>
          <a:noFill/>
        </p:spPr>
        <p:txBody>
          <a:bodyPr wrap="square" rtlCol="0">
            <a:spAutoFit/>
          </a:bodyPr>
          <a:lstStyle/>
          <a:p>
            <a:r>
              <a:rPr lang="en-GB" sz="1400" dirty="0" smtClean="0"/>
              <a:t>Pressure: rises when the CO</a:t>
            </a:r>
            <a:r>
              <a:rPr lang="en-GB" sz="1400" baseline="-25000" dirty="0" smtClean="0"/>
              <a:t>2</a:t>
            </a:r>
            <a:r>
              <a:rPr lang="en-GB" sz="1400" dirty="0" smtClean="0"/>
              <a:t> starts to boil</a:t>
            </a:r>
            <a:r>
              <a:rPr lang="pl-PL" sz="1400" dirty="0" smtClean="0"/>
              <a:t>. It is only </a:t>
            </a:r>
            <a:r>
              <a:rPr lang="en-GB" sz="1400" dirty="0" smtClean="0"/>
              <a:t>triggered by the pre-heater – there is no other thermal load applied here</a:t>
            </a:r>
          </a:p>
          <a:p>
            <a:pPr marL="285750" indent="-285750">
              <a:buFont typeface="Arial" panose="020B0604020202020204" pitchFamily="34" charset="0"/>
              <a:buChar char="•"/>
            </a:pPr>
            <a:r>
              <a:rPr lang="en-GB" sz="1400" dirty="0" smtClean="0"/>
              <a:t>Red = measured diff. pressure</a:t>
            </a:r>
          </a:p>
          <a:p>
            <a:pPr marL="285750" indent="-285750">
              <a:buFont typeface="Arial" panose="020B0604020202020204" pitchFamily="34" charset="0"/>
              <a:buChar char="•"/>
            </a:pPr>
            <a:r>
              <a:rPr lang="en-GB" sz="1400" dirty="0" smtClean="0"/>
              <a:t>White = averaged diff. pressure</a:t>
            </a:r>
            <a:endParaRPr lang="en-GB" sz="1400" dirty="0"/>
          </a:p>
        </p:txBody>
      </p:sp>
      <p:sp>
        <p:nvSpPr>
          <p:cNvPr id="5" name="TextBox 4"/>
          <p:cNvSpPr txBox="1"/>
          <p:nvPr/>
        </p:nvSpPr>
        <p:spPr>
          <a:xfrm>
            <a:off x="4163785" y="2620280"/>
            <a:ext cx="4285147" cy="738664"/>
          </a:xfrm>
          <a:prstGeom prst="rect">
            <a:avLst/>
          </a:prstGeom>
          <a:noFill/>
        </p:spPr>
        <p:txBody>
          <a:bodyPr wrap="none" rtlCol="0">
            <a:spAutoFit/>
          </a:bodyPr>
          <a:lstStyle/>
          <a:p>
            <a:r>
              <a:rPr lang="en-GB" sz="1400" dirty="0" smtClean="0"/>
              <a:t>Flow</a:t>
            </a:r>
            <a:r>
              <a:rPr lang="pl-PL" sz="1400" dirty="0" smtClean="0"/>
              <a:t> through the system</a:t>
            </a:r>
            <a:r>
              <a:rPr lang="en-GB" sz="1400" dirty="0" smtClean="0"/>
              <a:t>: drops when boiling starts</a:t>
            </a:r>
          </a:p>
          <a:p>
            <a:r>
              <a:rPr lang="en-GB" sz="1400" dirty="0" smtClean="0"/>
              <a:t>Red = measured flow (bypass + microchannel)</a:t>
            </a:r>
          </a:p>
          <a:p>
            <a:r>
              <a:rPr lang="en-GB" sz="1400" dirty="0" smtClean="0"/>
              <a:t>White = averaged flow</a:t>
            </a:r>
            <a:endParaRPr lang="en-GB" sz="1400" dirty="0"/>
          </a:p>
        </p:txBody>
      </p:sp>
      <p:sp>
        <p:nvSpPr>
          <p:cNvPr id="6" name="TextBox 5"/>
          <p:cNvSpPr txBox="1"/>
          <p:nvPr/>
        </p:nvSpPr>
        <p:spPr>
          <a:xfrm>
            <a:off x="4181869" y="5453743"/>
            <a:ext cx="4629149" cy="523220"/>
          </a:xfrm>
          <a:prstGeom prst="rect">
            <a:avLst/>
          </a:prstGeom>
          <a:noFill/>
        </p:spPr>
        <p:txBody>
          <a:bodyPr wrap="square" rtlCol="0">
            <a:spAutoFit/>
          </a:bodyPr>
          <a:lstStyle/>
          <a:p>
            <a:r>
              <a:rPr lang="en-GB" sz="1400" dirty="0" err="1" smtClean="0"/>
              <a:t>Temperatues</a:t>
            </a:r>
            <a:r>
              <a:rPr lang="en-GB" sz="1400" dirty="0" smtClean="0"/>
              <a:t>: drop, when CO</a:t>
            </a:r>
            <a:r>
              <a:rPr lang="en-GB" sz="1400" baseline="-25000" dirty="0" smtClean="0"/>
              <a:t>2</a:t>
            </a:r>
            <a:r>
              <a:rPr lang="en-GB" sz="1400" dirty="0" smtClean="0"/>
              <a:t> exits super-heated state, begins to boil and cools down</a:t>
            </a:r>
            <a:endParaRPr lang="en-GB" sz="1400" dirty="0"/>
          </a:p>
        </p:txBody>
      </p:sp>
      <p:sp>
        <p:nvSpPr>
          <p:cNvPr id="7" name="TextBox 6"/>
          <p:cNvSpPr txBox="1"/>
          <p:nvPr/>
        </p:nvSpPr>
        <p:spPr>
          <a:xfrm>
            <a:off x="4181868" y="4220480"/>
            <a:ext cx="4875053" cy="307777"/>
          </a:xfrm>
          <a:prstGeom prst="rect">
            <a:avLst/>
          </a:prstGeom>
          <a:noFill/>
        </p:spPr>
        <p:txBody>
          <a:bodyPr wrap="none" rtlCol="0">
            <a:spAutoFit/>
          </a:bodyPr>
          <a:lstStyle/>
          <a:p>
            <a:r>
              <a:rPr lang="pl-PL" sz="1400" dirty="0" smtClean="0"/>
              <a:t>Microchannel </a:t>
            </a:r>
            <a:r>
              <a:rPr lang="pl-PL" sz="1400" dirty="0"/>
              <a:t>f</a:t>
            </a:r>
            <a:r>
              <a:rPr lang="en-GB" sz="1400" dirty="0" smtClean="0"/>
              <a:t>low </a:t>
            </a:r>
            <a:r>
              <a:rPr lang="en-GB" sz="1400" dirty="0" err="1" smtClean="0"/>
              <a:t>coeff</a:t>
            </a:r>
            <a:r>
              <a:rPr lang="en-GB" sz="1400" dirty="0" smtClean="0"/>
              <a:t>. </a:t>
            </a:r>
            <a:r>
              <a:rPr lang="en-GB" sz="1400" dirty="0"/>
              <a:t>d</a:t>
            </a:r>
            <a:r>
              <a:rPr lang="en-GB" sz="1400" dirty="0" smtClean="0"/>
              <a:t>rops by 0.06 when boiling starts.</a:t>
            </a:r>
          </a:p>
        </p:txBody>
      </p:sp>
      <p:sp>
        <p:nvSpPr>
          <p:cNvPr id="11" name="Title 10"/>
          <p:cNvSpPr>
            <a:spLocks noGrp="1"/>
          </p:cNvSpPr>
          <p:nvPr>
            <p:ph type="title"/>
          </p:nvPr>
        </p:nvSpPr>
        <p:spPr>
          <a:xfrm>
            <a:off x="467544" y="188640"/>
            <a:ext cx="8229600" cy="990600"/>
          </a:xfrm>
        </p:spPr>
        <p:txBody>
          <a:bodyPr>
            <a:normAutofit/>
          </a:bodyPr>
          <a:lstStyle/>
          <a:p>
            <a:r>
              <a:rPr lang="en-GB" sz="2400" dirty="0"/>
              <a:t>Flow </a:t>
            </a:r>
            <a:r>
              <a:rPr lang="en-GB" sz="2400" dirty="0" err="1"/>
              <a:t>coeff</a:t>
            </a:r>
            <a:r>
              <a:rPr lang="en-GB" sz="2400" dirty="0"/>
              <a:t>. changes </a:t>
            </a:r>
            <a:r>
              <a:rPr lang="pl-PL" sz="2400" dirty="0" smtClean="0"/>
              <a:t>just becasue</a:t>
            </a:r>
            <a:r>
              <a:rPr lang="en-GB" sz="2400" dirty="0" smtClean="0"/>
              <a:t> </a:t>
            </a:r>
            <a:r>
              <a:rPr lang="en-GB" sz="2400" dirty="0"/>
              <a:t>the CO</a:t>
            </a:r>
            <a:r>
              <a:rPr lang="en-GB" sz="2400" baseline="-25000" dirty="0"/>
              <a:t>2</a:t>
            </a:r>
            <a:r>
              <a:rPr lang="en-GB" sz="2400" dirty="0"/>
              <a:t> begins to </a:t>
            </a:r>
            <a:r>
              <a:rPr lang="en-GB" sz="2400" dirty="0" smtClean="0"/>
              <a:t>boil</a:t>
            </a:r>
            <a:endParaRPr lang="en-GB" sz="2400" dirty="0"/>
          </a:p>
        </p:txBody>
      </p:sp>
      <p:sp>
        <p:nvSpPr>
          <p:cNvPr id="8" name="Date Placeholder 7"/>
          <p:cNvSpPr>
            <a:spLocks noGrp="1"/>
          </p:cNvSpPr>
          <p:nvPr>
            <p:ph type="dt" sz="half" idx="10"/>
          </p:nvPr>
        </p:nvSpPr>
        <p:spPr/>
        <p:txBody>
          <a:bodyPr/>
          <a:lstStyle/>
          <a:p>
            <a:pPr>
              <a:defRPr/>
            </a:pPr>
            <a:r>
              <a:rPr lang="en-US" smtClean="0"/>
              <a:t>3/12/2015</a:t>
            </a:r>
            <a:endParaRPr lang="en-US"/>
          </a:p>
        </p:txBody>
      </p:sp>
      <p:sp>
        <p:nvSpPr>
          <p:cNvPr id="9" name="Footer Placeholder 8"/>
          <p:cNvSpPr>
            <a:spLocks noGrp="1"/>
          </p:cNvSpPr>
          <p:nvPr>
            <p:ph type="ftr" sz="quarter" idx="11"/>
          </p:nvPr>
        </p:nvSpPr>
        <p:spPr/>
        <p:txBody>
          <a:bodyPr/>
          <a:lstStyle/>
          <a:p>
            <a:pPr>
              <a:defRPr/>
            </a:pPr>
            <a:r>
              <a:rPr lang="en-US" smtClean="0"/>
              <a:t>Jan Buytaert, Pawel Jalocha</a:t>
            </a:r>
            <a:endParaRPr lang="en-US"/>
          </a:p>
        </p:txBody>
      </p:sp>
      <p:sp>
        <p:nvSpPr>
          <p:cNvPr id="10" name="Slide Number Placeholder 9"/>
          <p:cNvSpPr>
            <a:spLocks noGrp="1"/>
          </p:cNvSpPr>
          <p:nvPr>
            <p:ph type="sldNum" sz="quarter" idx="12"/>
          </p:nvPr>
        </p:nvSpPr>
        <p:spPr/>
        <p:txBody>
          <a:bodyPr/>
          <a:lstStyle/>
          <a:p>
            <a:pPr>
              <a:defRPr/>
            </a:pPr>
            <a:fld id="{D2BB33C5-D0E4-48D9-BBF6-77B4D2891D22}" type="slidenum">
              <a:rPr lang="en-US" smtClean="0"/>
              <a:pPr>
                <a:defRPr/>
              </a:pPr>
              <a:t>38</a:t>
            </a:fld>
            <a:endParaRPr lang="en-US"/>
          </a:p>
        </p:txBody>
      </p:sp>
    </p:spTree>
    <p:extLst>
      <p:ext uri="{BB962C8B-B14F-4D97-AF65-F5344CB8AC3E}">
        <p14:creationId xmlns:p14="http://schemas.microsoft.com/office/powerpoint/2010/main" val="2713279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39" t="19734" r="48796" b="3467"/>
          <a:stretch/>
        </p:blipFill>
        <p:spPr>
          <a:xfrm>
            <a:off x="0" y="836712"/>
            <a:ext cx="3990975" cy="6192058"/>
          </a:xfrm>
          <a:prstGeom prst="rect">
            <a:avLst/>
          </a:prstGeom>
        </p:spPr>
      </p:pic>
      <p:sp>
        <p:nvSpPr>
          <p:cNvPr id="6" name="TextBox 5"/>
          <p:cNvSpPr txBox="1"/>
          <p:nvPr/>
        </p:nvSpPr>
        <p:spPr>
          <a:xfrm>
            <a:off x="4519179" y="3717032"/>
            <a:ext cx="3276600" cy="523220"/>
          </a:xfrm>
          <a:prstGeom prst="rect">
            <a:avLst/>
          </a:prstGeom>
          <a:noFill/>
        </p:spPr>
        <p:txBody>
          <a:bodyPr wrap="square" rtlCol="0">
            <a:spAutoFit/>
          </a:bodyPr>
          <a:lstStyle/>
          <a:p>
            <a:r>
              <a:rPr lang="en-GB" sz="1400" dirty="0" smtClean="0"/>
              <a:t>Flow </a:t>
            </a:r>
            <a:r>
              <a:rPr lang="en-GB" sz="1400" dirty="0" err="1" smtClean="0"/>
              <a:t>coeff</a:t>
            </a:r>
            <a:r>
              <a:rPr lang="en-GB" sz="1400" dirty="0" smtClean="0"/>
              <a:t>. of the microchannel drops by 1/3 as the boiling starts. </a:t>
            </a:r>
            <a:endParaRPr lang="en-GB" sz="1400" dirty="0"/>
          </a:p>
        </p:txBody>
      </p:sp>
      <p:sp>
        <p:nvSpPr>
          <p:cNvPr id="7" name="TextBox 6"/>
          <p:cNvSpPr txBox="1"/>
          <p:nvPr/>
        </p:nvSpPr>
        <p:spPr>
          <a:xfrm>
            <a:off x="4429125" y="1119088"/>
            <a:ext cx="4421403" cy="307777"/>
          </a:xfrm>
          <a:prstGeom prst="rect">
            <a:avLst/>
          </a:prstGeom>
          <a:noFill/>
        </p:spPr>
        <p:txBody>
          <a:bodyPr wrap="none" rtlCol="0">
            <a:spAutoFit/>
          </a:bodyPr>
          <a:lstStyle/>
          <a:p>
            <a:r>
              <a:rPr lang="en-GB" sz="1400" dirty="0" smtClean="0"/>
              <a:t>Diff. </a:t>
            </a:r>
            <a:r>
              <a:rPr lang="en-GB" sz="1400" dirty="0"/>
              <a:t>p</a:t>
            </a:r>
            <a:r>
              <a:rPr lang="en-GB" sz="1400" dirty="0" smtClean="0"/>
              <a:t>ressure rises by 0.3 bar as the flow </a:t>
            </a:r>
            <a:r>
              <a:rPr lang="en-GB" sz="1400" dirty="0" err="1" smtClean="0"/>
              <a:t>coeff</a:t>
            </a:r>
            <a:r>
              <a:rPr lang="en-GB" sz="1400" dirty="0" smtClean="0"/>
              <a:t>. drops.</a:t>
            </a:r>
            <a:endParaRPr lang="en-GB" sz="1400" dirty="0"/>
          </a:p>
        </p:txBody>
      </p:sp>
      <p:sp>
        <p:nvSpPr>
          <p:cNvPr id="8" name="TextBox 7"/>
          <p:cNvSpPr txBox="1"/>
          <p:nvPr/>
        </p:nvSpPr>
        <p:spPr>
          <a:xfrm>
            <a:off x="4429125" y="5638800"/>
            <a:ext cx="4714875" cy="954107"/>
          </a:xfrm>
          <a:prstGeom prst="rect">
            <a:avLst/>
          </a:prstGeom>
          <a:noFill/>
        </p:spPr>
        <p:txBody>
          <a:bodyPr wrap="square" rtlCol="0">
            <a:spAutoFit/>
          </a:bodyPr>
          <a:lstStyle/>
          <a:p>
            <a:r>
              <a:rPr lang="en-GB" sz="1400" dirty="0" smtClean="0"/>
              <a:t>After the first 10W of load is applied all three temp. sensors go up in exact same pattern: CO</a:t>
            </a:r>
            <a:r>
              <a:rPr lang="en-GB" sz="1400" baseline="-25000" dirty="0" smtClean="0"/>
              <a:t>2</a:t>
            </a:r>
            <a:r>
              <a:rPr lang="en-GB" sz="1400" dirty="0" smtClean="0"/>
              <a:t> is superheated and does not want to boil. Pre-heater has to go into action.</a:t>
            </a:r>
            <a:endParaRPr lang="en-GB" sz="1400" dirty="0"/>
          </a:p>
        </p:txBody>
      </p:sp>
      <p:sp>
        <p:nvSpPr>
          <p:cNvPr id="10" name="Title 9"/>
          <p:cNvSpPr>
            <a:spLocks noGrp="1"/>
          </p:cNvSpPr>
          <p:nvPr>
            <p:ph type="title"/>
          </p:nvPr>
        </p:nvSpPr>
        <p:spPr>
          <a:xfrm>
            <a:off x="404379" y="108387"/>
            <a:ext cx="8229600" cy="990600"/>
          </a:xfrm>
        </p:spPr>
        <p:txBody>
          <a:bodyPr>
            <a:normAutofit/>
          </a:bodyPr>
          <a:lstStyle/>
          <a:p>
            <a:r>
              <a:rPr lang="en-GB" sz="2800" dirty="0"/>
              <a:t>Heating test at -30 </a:t>
            </a:r>
            <a:r>
              <a:rPr lang="en-GB" sz="2800" dirty="0" smtClean="0"/>
              <a:t>º</a:t>
            </a:r>
            <a:r>
              <a:rPr lang="pl-PL" sz="2800" dirty="0" smtClean="0"/>
              <a:t>C</a:t>
            </a:r>
            <a:r>
              <a:rPr lang="en-GB" sz="2800" dirty="0" smtClean="0"/>
              <a:t> </a:t>
            </a:r>
            <a:r>
              <a:rPr lang="en-GB" sz="2800" dirty="0"/>
              <a:t>and 6 bar diff. </a:t>
            </a:r>
            <a:r>
              <a:rPr lang="en-GB" sz="2800" dirty="0" smtClean="0"/>
              <a:t>pressure</a:t>
            </a:r>
            <a:endParaRPr lang="en-GB" sz="2800" dirty="0"/>
          </a:p>
        </p:txBody>
      </p:sp>
      <p:sp>
        <p:nvSpPr>
          <p:cNvPr id="2" name="Date Placeholder 1"/>
          <p:cNvSpPr>
            <a:spLocks noGrp="1"/>
          </p:cNvSpPr>
          <p:nvPr>
            <p:ph type="dt" sz="half" idx="10"/>
          </p:nvPr>
        </p:nvSpPr>
        <p:spPr/>
        <p:txBody>
          <a:bodyPr/>
          <a:lstStyle/>
          <a:p>
            <a:pPr>
              <a:defRPr/>
            </a:pPr>
            <a:r>
              <a:rPr lang="en-US" smtClean="0"/>
              <a:t>3/12/2015</a:t>
            </a:r>
            <a:endParaRPr lang="en-US" dirty="0"/>
          </a:p>
        </p:txBody>
      </p:sp>
      <p:sp>
        <p:nvSpPr>
          <p:cNvPr id="3" name="Footer Placeholder 2"/>
          <p:cNvSpPr>
            <a:spLocks noGrp="1"/>
          </p:cNvSpPr>
          <p:nvPr>
            <p:ph type="ftr" sz="quarter" idx="11"/>
          </p:nvPr>
        </p:nvSpPr>
        <p:spPr/>
        <p:txBody>
          <a:bodyPr/>
          <a:lstStyle/>
          <a:p>
            <a:pPr>
              <a:defRPr/>
            </a:pPr>
            <a:r>
              <a:rPr lang="en-US" smtClean="0"/>
              <a:t>Jan Buytaert, Pawel Jalocha</a:t>
            </a:r>
            <a:endParaRPr lang="en-US"/>
          </a:p>
        </p:txBody>
      </p:sp>
      <p:sp>
        <p:nvSpPr>
          <p:cNvPr id="9" name="Slide Number Placeholder 8"/>
          <p:cNvSpPr>
            <a:spLocks noGrp="1"/>
          </p:cNvSpPr>
          <p:nvPr>
            <p:ph type="sldNum" sz="quarter" idx="12"/>
          </p:nvPr>
        </p:nvSpPr>
        <p:spPr/>
        <p:txBody>
          <a:bodyPr/>
          <a:lstStyle/>
          <a:p>
            <a:pPr>
              <a:defRPr/>
            </a:pPr>
            <a:fld id="{D2BB33C5-D0E4-48D9-BBF6-77B4D2891D22}" type="slidenum">
              <a:rPr lang="en-US" smtClean="0"/>
              <a:pPr>
                <a:defRPr/>
              </a:pPr>
              <a:t>39</a:t>
            </a:fld>
            <a:endParaRPr lang="en-US"/>
          </a:p>
        </p:txBody>
      </p:sp>
    </p:spTree>
    <p:extLst>
      <p:ext uri="{BB962C8B-B14F-4D97-AF65-F5344CB8AC3E}">
        <p14:creationId xmlns:p14="http://schemas.microsoft.com/office/powerpoint/2010/main" val="200812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19" y="857251"/>
            <a:ext cx="7886700" cy="994172"/>
          </a:xfrm>
        </p:spPr>
        <p:txBody>
          <a:bodyPr>
            <a:normAutofit fontScale="90000"/>
          </a:bodyPr>
          <a:lstStyle/>
          <a:p>
            <a:r>
              <a:rPr lang="en-GB" sz="3600" dirty="0" smtClean="0"/>
              <a:t>Current design</a:t>
            </a:r>
            <a:r>
              <a:rPr lang="en-GB" sz="3200" dirty="0" smtClean="0"/>
              <a:t/>
            </a:r>
            <a:br>
              <a:rPr lang="en-GB" sz="3200" dirty="0" smtClean="0"/>
            </a:br>
            <a:r>
              <a:rPr lang="en-GB" sz="2700" dirty="0" smtClean="0"/>
              <a:t>m</a:t>
            </a:r>
            <a:r>
              <a:rPr lang="en-GB" sz="2700" dirty="0" smtClean="0"/>
              <a:t>etallisation, soldering footprint, CO</a:t>
            </a:r>
            <a:r>
              <a:rPr lang="en-GB" sz="2700" baseline="-25000" dirty="0" smtClean="0"/>
              <a:t>2</a:t>
            </a:r>
            <a:r>
              <a:rPr lang="en-GB" sz="2700" dirty="0" smtClean="0"/>
              <a:t> connector</a:t>
            </a:r>
            <a:endParaRPr lang="en-GB" sz="2700" dirty="0"/>
          </a:p>
        </p:txBody>
      </p:sp>
      <p:sp>
        <p:nvSpPr>
          <p:cNvPr id="4" name="Date Placeholder 3"/>
          <p:cNvSpPr>
            <a:spLocks noGrp="1"/>
          </p:cNvSpPr>
          <p:nvPr>
            <p:ph type="dt" sz="half" idx="10"/>
          </p:nvPr>
        </p:nvSpPr>
        <p:spPr/>
        <p:txBody>
          <a:bodyPr/>
          <a:lstStyle/>
          <a:p>
            <a:r>
              <a:rPr lang="en-US" smtClean="0"/>
              <a:t>3/12/2015</a:t>
            </a:r>
            <a:endParaRPr lang="en-GB"/>
          </a:p>
        </p:txBody>
      </p:sp>
      <p:sp>
        <p:nvSpPr>
          <p:cNvPr id="5" name="Slide Number Placeholder 4"/>
          <p:cNvSpPr>
            <a:spLocks noGrp="1"/>
          </p:cNvSpPr>
          <p:nvPr>
            <p:ph type="sldNum" sz="quarter" idx="12"/>
          </p:nvPr>
        </p:nvSpPr>
        <p:spPr/>
        <p:txBody>
          <a:bodyPr/>
          <a:lstStyle/>
          <a:p>
            <a:fld id="{91ABC9CC-4F02-4AE3-A092-9F1C07C59B4B}" type="slidenum">
              <a:rPr lang="en-GB" smtClean="0"/>
              <a:t>4</a:t>
            </a:fld>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132856"/>
            <a:ext cx="5323022" cy="3642723"/>
          </a:xfrm>
          <a:prstGeom prst="rect">
            <a:avLst/>
          </a:prstGeom>
        </p:spPr>
      </p:pic>
      <p:pic>
        <p:nvPicPr>
          <p:cNvPr id="8" name="Picture 2" descr="E:\DCIM\Camera\IMG54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692" t="46915" r="27745" b="20846"/>
          <a:stretch/>
        </p:blipFill>
        <p:spPr bwMode="auto">
          <a:xfrm>
            <a:off x="5466631" y="2132856"/>
            <a:ext cx="3383792" cy="17479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18691" t="24763" r="32202" b="28808"/>
          <a:stretch/>
        </p:blipFill>
        <p:spPr>
          <a:xfrm rot="10800000">
            <a:off x="5466631" y="3994313"/>
            <a:ext cx="3367769" cy="2388054"/>
          </a:xfrm>
          <a:prstGeom prst="rect">
            <a:avLst/>
          </a:prstGeom>
        </p:spPr>
      </p:pic>
      <p:sp>
        <p:nvSpPr>
          <p:cNvPr id="7" name="Footer Placeholder 6"/>
          <p:cNvSpPr>
            <a:spLocks noGrp="1"/>
          </p:cNvSpPr>
          <p:nvPr>
            <p:ph type="ftr" sz="quarter" idx="11"/>
          </p:nvPr>
        </p:nvSpPr>
        <p:spPr/>
        <p:txBody>
          <a:bodyPr/>
          <a:lstStyle/>
          <a:p>
            <a:pPr>
              <a:defRPr/>
            </a:pPr>
            <a:r>
              <a:rPr lang="en-US" smtClean="0"/>
              <a:t>Jan Buytaert, Pawel Jalocha</a:t>
            </a:r>
            <a:endParaRPr lang="en-US"/>
          </a:p>
        </p:txBody>
      </p:sp>
    </p:spTree>
    <p:extLst>
      <p:ext uri="{BB962C8B-B14F-4D97-AF65-F5344CB8AC3E}">
        <p14:creationId xmlns:p14="http://schemas.microsoft.com/office/powerpoint/2010/main" val="3966518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z="3600" dirty="0" smtClean="0"/>
              <a:t>Maximum </a:t>
            </a:r>
            <a:r>
              <a:rPr lang="fr-FR" sz="3600" dirty="0" err="1" smtClean="0"/>
              <a:t>cooling</a:t>
            </a:r>
            <a:r>
              <a:rPr lang="fr-FR" sz="3600" dirty="0" smtClean="0"/>
              <a:t> </a:t>
            </a:r>
            <a:r>
              <a:rPr lang="fr-FR" sz="3600" dirty="0"/>
              <a:t>power at </a:t>
            </a:r>
            <a:r>
              <a:rPr lang="fr-FR" sz="3600" dirty="0" err="1" smtClean="0"/>
              <a:t>dP</a:t>
            </a:r>
            <a:r>
              <a:rPr lang="fr-FR" sz="3600" dirty="0" smtClean="0"/>
              <a:t> ~4 bar.</a:t>
            </a:r>
            <a:br>
              <a:rPr lang="fr-FR" sz="3600" dirty="0" smtClean="0"/>
            </a:br>
            <a:r>
              <a:rPr lang="fr-FR" sz="3600" dirty="0" smtClean="0"/>
              <a:t>0.3 gr/s flow.</a:t>
            </a:r>
            <a:endParaRPr lang="fr-FR" sz="3600" dirty="0"/>
          </a:p>
        </p:txBody>
      </p:sp>
      <p:sp>
        <p:nvSpPr>
          <p:cNvPr id="3" name="Content Placeholder 2"/>
          <p:cNvSpPr>
            <a:spLocks noGrp="1"/>
          </p:cNvSpPr>
          <p:nvPr>
            <p:ph idx="1"/>
          </p:nvPr>
        </p:nvSpPr>
        <p:spPr>
          <a:xfrm>
            <a:off x="588853" y="4030491"/>
            <a:ext cx="8119641" cy="2415452"/>
          </a:xfrm>
        </p:spPr>
        <p:txBody>
          <a:bodyPr>
            <a:normAutofit/>
          </a:bodyPr>
          <a:lstStyle/>
          <a:p>
            <a:r>
              <a:rPr lang="fr-FR" dirty="0" err="1" smtClean="0"/>
              <a:t>Obtained</a:t>
            </a:r>
            <a:r>
              <a:rPr lang="fr-FR" dirty="0" smtClean="0"/>
              <a:t> </a:t>
            </a:r>
            <a:r>
              <a:rPr lang="fr-FR" dirty="0"/>
              <a:t>at </a:t>
            </a:r>
            <a:r>
              <a:rPr lang="fr-FR" dirty="0" err="1" smtClean="0"/>
              <a:t>dp</a:t>
            </a:r>
            <a:r>
              <a:rPr lang="fr-FR" dirty="0" smtClean="0"/>
              <a:t>=~4bar . Flow = 0.3g/s </a:t>
            </a:r>
          </a:p>
          <a:p>
            <a:r>
              <a:rPr lang="fr-FR" dirty="0" err="1" smtClean="0"/>
              <a:t>Required</a:t>
            </a:r>
            <a:r>
              <a:rPr lang="fr-FR" dirty="0" smtClean="0"/>
              <a:t> </a:t>
            </a:r>
            <a:r>
              <a:rPr lang="fr-FR" dirty="0" smtClean="0">
                <a:solidFill>
                  <a:srgbClr val="FF0000"/>
                </a:solidFill>
              </a:rPr>
              <a:t>maximum</a:t>
            </a:r>
            <a:r>
              <a:rPr lang="fr-FR" dirty="0" smtClean="0"/>
              <a:t> module </a:t>
            </a:r>
            <a:r>
              <a:rPr lang="fr-FR" dirty="0" err="1" smtClean="0"/>
              <a:t>cooling</a:t>
            </a:r>
            <a:r>
              <a:rPr lang="fr-FR" dirty="0" smtClean="0"/>
              <a:t> power = 40W.</a:t>
            </a:r>
          </a:p>
          <a:p>
            <a:r>
              <a:rPr lang="fr-FR" dirty="0" err="1" smtClean="0">
                <a:solidFill>
                  <a:srgbClr val="FF0000"/>
                </a:solidFill>
              </a:rPr>
              <a:t>expected</a:t>
            </a:r>
            <a:r>
              <a:rPr lang="fr-FR" dirty="0" smtClean="0">
                <a:solidFill>
                  <a:srgbClr val="FF0000"/>
                </a:solidFill>
              </a:rPr>
              <a:t> </a:t>
            </a:r>
            <a:r>
              <a:rPr lang="fr-FR" dirty="0" smtClean="0"/>
              <a:t>module </a:t>
            </a:r>
            <a:r>
              <a:rPr lang="fr-FR" dirty="0" err="1"/>
              <a:t>cooling</a:t>
            </a:r>
            <a:r>
              <a:rPr lang="fr-FR" dirty="0"/>
              <a:t> power = </a:t>
            </a:r>
            <a:r>
              <a:rPr lang="fr-FR" dirty="0" smtClean="0"/>
              <a:t>30W</a:t>
            </a:r>
          </a:p>
          <a:p>
            <a:pPr lvl="1"/>
            <a:r>
              <a:rPr lang="fr-FR" dirty="0" smtClean="0"/>
              <a:t>Factor 2 </a:t>
            </a:r>
            <a:r>
              <a:rPr lang="fr-FR" dirty="0" err="1" smtClean="0"/>
              <a:t>margin</a:t>
            </a:r>
            <a:r>
              <a:rPr lang="fr-FR" dirty="0" smtClean="0"/>
              <a:t>. </a:t>
            </a:r>
            <a:endParaRPr lang="fr-FR"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40</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839709395"/>
              </p:ext>
            </p:extLst>
          </p:nvPr>
        </p:nvGraphicFramePr>
        <p:xfrm>
          <a:off x="966048" y="1744228"/>
          <a:ext cx="6515473" cy="2096528"/>
        </p:xfrm>
        <a:graphic>
          <a:graphicData uri="http://schemas.openxmlformats.org/drawingml/2006/table">
            <a:tbl>
              <a:tblPr>
                <a:tableStyleId>{5C22544A-7EE6-4342-B048-85BDC9FD1C3A}</a:tableStyleId>
              </a:tblPr>
              <a:tblGrid>
                <a:gridCol w="579958"/>
                <a:gridCol w="579958"/>
                <a:gridCol w="821609"/>
                <a:gridCol w="664536"/>
                <a:gridCol w="643392"/>
                <a:gridCol w="761196"/>
                <a:gridCol w="954515"/>
                <a:gridCol w="718542"/>
                <a:gridCol w="791767"/>
              </a:tblGrid>
              <a:tr h="584033">
                <a:tc>
                  <a:txBody>
                    <a:bodyPr/>
                    <a:lstStyle/>
                    <a:p>
                      <a:pPr algn="ctr" fontAlgn="ctr"/>
                      <a:r>
                        <a:rPr lang="en-GB" sz="1100" u="none" strike="noStrike" dirty="0" err="1">
                          <a:effectLst/>
                        </a:rPr>
                        <a:t>T_traci</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Tin1</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Tuch3</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Max power</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Vapor quality</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err="1">
                          <a:effectLst/>
                        </a:rPr>
                        <a:t>Cv</a:t>
                      </a:r>
                      <a:r>
                        <a:rPr lang="en-GB" sz="1100" u="none" strike="noStrike" dirty="0">
                          <a:effectLst/>
                        </a:rPr>
                        <a:t> </a:t>
                      </a:r>
                      <a:r>
                        <a:rPr lang="en-GB" sz="1100" u="none" strike="noStrike" dirty="0" err="1">
                          <a:effectLst/>
                        </a:rPr>
                        <a:t>uch</a:t>
                      </a:r>
                      <a:r>
                        <a:rPr lang="en-GB" sz="1100" u="none" strike="noStrike" dirty="0">
                          <a:effectLst/>
                        </a:rPr>
                        <a:t> </a:t>
                      </a:r>
                      <a:endParaRPr lang="en-GB" sz="1100" u="none" strike="noStrike" dirty="0" smtClean="0">
                        <a:effectLst/>
                      </a:endParaRPr>
                    </a:p>
                    <a:p>
                      <a:pPr algn="ctr" fontAlgn="ctr"/>
                      <a:r>
                        <a:rPr lang="en-GB" sz="1100" u="none" strike="noStrike" dirty="0" smtClean="0">
                          <a:effectLst/>
                        </a:rPr>
                        <a:t>@</a:t>
                      </a:r>
                      <a:r>
                        <a:rPr lang="en-GB" sz="1100" u="none" strike="noStrike" dirty="0">
                          <a:effectLst/>
                        </a:rPr>
                        <a:t>no load</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err="1">
                          <a:effectLst/>
                        </a:rPr>
                        <a:t>Cv</a:t>
                      </a:r>
                      <a:r>
                        <a:rPr lang="en-GB" sz="1100" u="none" strike="noStrike" dirty="0">
                          <a:effectLst/>
                        </a:rPr>
                        <a:t> </a:t>
                      </a:r>
                      <a:r>
                        <a:rPr lang="en-GB" sz="1100" u="none" strike="noStrike" dirty="0" err="1">
                          <a:effectLst/>
                        </a:rPr>
                        <a:t>uch</a:t>
                      </a:r>
                      <a:r>
                        <a:rPr lang="en-GB" sz="1100" u="none" strike="noStrike" dirty="0">
                          <a:effectLst/>
                        </a:rPr>
                        <a:t> </a:t>
                      </a:r>
                      <a:endParaRPr lang="en-GB" sz="1100" u="none" strike="noStrike" dirty="0" smtClean="0">
                        <a:effectLst/>
                      </a:endParaRPr>
                    </a:p>
                    <a:p>
                      <a:pPr algn="ctr" fontAlgn="ctr"/>
                      <a:r>
                        <a:rPr lang="en-GB" sz="1100" u="none" strike="noStrike" dirty="0" smtClean="0">
                          <a:effectLst/>
                        </a:rPr>
                        <a:t>@ </a:t>
                      </a:r>
                      <a:r>
                        <a:rPr lang="en-GB" sz="1100" u="none" strike="noStrike" dirty="0">
                          <a:effectLst/>
                        </a:rPr>
                        <a:t>max load</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dCv uch</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err="1">
                          <a:effectLst/>
                        </a:rPr>
                        <a:t>dP</a:t>
                      </a:r>
                      <a:endParaRPr lang="en-GB" sz="1100" b="0" i="0" u="none" strike="noStrike" dirty="0">
                        <a:solidFill>
                          <a:srgbClr val="000000"/>
                        </a:solidFill>
                        <a:effectLst/>
                        <a:latin typeface="Calibri" panose="020F0502020204030204" pitchFamily="34" charset="0"/>
                      </a:endParaRPr>
                    </a:p>
                  </a:txBody>
                  <a:tcPr marL="9525" marR="9525" marT="9525" marB="0" anchor="ctr"/>
                </a:tc>
              </a:tr>
              <a:tr h="299504">
                <a:tc>
                  <a:txBody>
                    <a:bodyPr/>
                    <a:lstStyle/>
                    <a:p>
                      <a:pPr algn="ctr" fontAlgn="b"/>
                      <a:r>
                        <a:rPr lang="en-GB" sz="1100" u="none" strike="noStrike">
                          <a:effectLst/>
                        </a:rPr>
                        <a:t>-25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-22.8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-23.6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solidFill>
                            <a:srgbClr val="FF0000"/>
                          </a:solidFill>
                          <a:effectLst/>
                        </a:rPr>
                        <a:t>60</a:t>
                      </a:r>
                      <a:endParaRPr lang="en-GB" sz="11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0.76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0.206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0.076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4.07</a:t>
                      </a:r>
                      <a:endParaRPr lang="en-GB" sz="11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100" u="none" strike="noStrike">
                          <a:effectLst/>
                        </a:rPr>
                        <a:t>-15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-12.8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-13.6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a:solidFill>
                            <a:srgbClr val="FF0000"/>
                          </a:solidFill>
                          <a:effectLst/>
                        </a:rPr>
                        <a:t>66</a:t>
                      </a:r>
                      <a:endParaRPr lang="en-GB" sz="11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0.77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0.21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0.06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-2.8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-3.6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a:solidFill>
                            <a:srgbClr val="FF0000"/>
                          </a:solidFill>
                          <a:effectLst/>
                        </a:rPr>
                        <a:t>66</a:t>
                      </a:r>
                      <a:endParaRPr lang="en-GB" sz="11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0.216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0.056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r>
              <a:tr h="299504">
                <a:tc>
                  <a:txBody>
                    <a:bodyPr/>
                    <a:lstStyle/>
                    <a:p>
                      <a:pPr algn="ct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6.1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6.6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a:solidFill>
                            <a:srgbClr val="FF0000"/>
                          </a:solidFill>
                          <a:effectLst/>
                        </a:rPr>
                        <a:t>58</a:t>
                      </a:r>
                      <a:endParaRPr lang="en-GB" sz="1100" b="1"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smtClean="0">
                          <a:effectLst/>
                        </a:rPr>
                        <a:t>0.84</a:t>
                      </a: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0.212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0.042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3.95</a:t>
                      </a:r>
                      <a:endParaRPr lang="en-GB" sz="1100" b="0" i="0" u="none" strike="noStrike">
                        <a:solidFill>
                          <a:srgbClr val="000000"/>
                        </a:solidFill>
                        <a:effectLst/>
                        <a:latin typeface="Calibri" panose="020F0502020204030204" pitchFamily="34" charset="0"/>
                      </a:endParaRPr>
                    </a:p>
                  </a:txBody>
                  <a:tcPr marL="9525" marR="9525" marT="9525" marB="0" anchor="b"/>
                </a:tc>
              </a:tr>
              <a:tr h="314479">
                <a:tc>
                  <a:txBody>
                    <a:bodyPr/>
                    <a:lstStyle/>
                    <a:p>
                      <a:pPr algn="ctr" fontAlgn="b"/>
                      <a:r>
                        <a:rPr lang="en-GB" sz="1100" u="none" strike="noStrike">
                          <a:effectLst/>
                        </a:rPr>
                        <a:t>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16.6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16.1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solidFill>
                            <a:srgbClr val="FF0000"/>
                          </a:solidFill>
                          <a:effectLst/>
                        </a:rPr>
                        <a:t>57</a:t>
                      </a:r>
                      <a:endParaRPr lang="en-GB" sz="1100" b="1"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smtClean="0">
                          <a:effectLst/>
                        </a:rPr>
                        <a:t>?</a:t>
                      </a: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0.189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0.16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a:effectLst/>
                        </a:rPr>
                        <a:t>0.029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4</a:t>
                      </a:r>
                      <a:endParaRPr lang="en-GB"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6376720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Full VELO cooling plant requirement.</a:t>
            </a:r>
            <a:endParaRPr lang="en-GB" dirty="0"/>
          </a:p>
        </p:txBody>
      </p:sp>
      <p:sp>
        <p:nvSpPr>
          <p:cNvPr id="3" name="Content Placeholder 2"/>
          <p:cNvSpPr>
            <a:spLocks noGrp="1"/>
          </p:cNvSpPr>
          <p:nvPr>
            <p:ph idx="1"/>
          </p:nvPr>
        </p:nvSpPr>
        <p:spPr/>
        <p:txBody>
          <a:bodyPr/>
          <a:lstStyle/>
          <a:p>
            <a:r>
              <a:rPr lang="en-GB" dirty="0" smtClean="0"/>
              <a:t>Need ~0.3g/s flow per module for ~60W </a:t>
            </a:r>
            <a:r>
              <a:rPr lang="en-GB" dirty="0" smtClean="0"/>
              <a:t>max. cooling </a:t>
            </a:r>
            <a:r>
              <a:rPr lang="en-GB" dirty="0" smtClean="0"/>
              <a:t>power at ~80% vapour quality.</a:t>
            </a:r>
          </a:p>
          <a:p>
            <a:r>
              <a:rPr lang="en-GB" dirty="0" smtClean="0"/>
              <a:t>Need ~15.6 g/s flow for 52 </a:t>
            </a:r>
            <a:r>
              <a:rPr lang="en-GB" dirty="0" smtClean="0"/>
              <a:t>modules: max. cooling </a:t>
            </a:r>
            <a:r>
              <a:rPr lang="en-GB" dirty="0" smtClean="0"/>
              <a:t>capacity is ~3kW at ~80% vapour quality.</a:t>
            </a:r>
          </a:p>
          <a:p>
            <a:r>
              <a:rPr lang="en-GB" dirty="0" smtClean="0"/>
              <a:t>Obtained at 4 bar pressure on </a:t>
            </a:r>
            <a:r>
              <a:rPr lang="en-GB" dirty="0" smtClean="0"/>
              <a:t>micro-</a:t>
            </a:r>
            <a:r>
              <a:rPr lang="en-GB" dirty="0" smtClean="0"/>
              <a:t>channels</a:t>
            </a:r>
            <a:r>
              <a:rPr lang="en-GB" dirty="0"/>
              <a:t>.</a:t>
            </a:r>
            <a:endParaRPr lang="en-GB" dirty="0" smtClean="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41</a:t>
            </a:fld>
            <a:endParaRPr lang="en-US"/>
          </a:p>
        </p:txBody>
      </p:sp>
    </p:spTree>
    <p:extLst>
      <p:ext uri="{BB962C8B-B14F-4D97-AF65-F5344CB8AC3E}">
        <p14:creationId xmlns:p14="http://schemas.microsoft.com/office/powerpoint/2010/main" val="25032730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01060"/>
            <a:ext cx="8229600" cy="1139825"/>
          </a:xfrm>
        </p:spPr>
        <p:txBody>
          <a:bodyPr/>
          <a:lstStyle/>
          <a:p>
            <a:r>
              <a:rPr lang="en-GB" dirty="0" smtClean="0"/>
              <a:t>Detailed fluidic performance.</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42</a:t>
            </a:fld>
            <a:endParaRPr lang="en-US"/>
          </a:p>
        </p:txBody>
      </p:sp>
    </p:spTree>
    <p:extLst>
      <p:ext uri="{BB962C8B-B14F-4D97-AF65-F5344CB8AC3E}">
        <p14:creationId xmlns:p14="http://schemas.microsoft.com/office/powerpoint/2010/main" val="21195401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Fluidic system setup</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43</a:t>
            </a:fld>
            <a:endParaRPr lang="en-US"/>
          </a:p>
        </p:txBody>
      </p:sp>
      <p:grpSp>
        <p:nvGrpSpPr>
          <p:cNvPr id="110" name="Group 109"/>
          <p:cNvGrpSpPr/>
          <p:nvPr/>
        </p:nvGrpSpPr>
        <p:grpSpPr>
          <a:xfrm>
            <a:off x="644436" y="1268396"/>
            <a:ext cx="8068373" cy="3998477"/>
            <a:chOff x="809898" y="1268396"/>
            <a:chExt cx="8068373" cy="3998477"/>
          </a:xfrm>
        </p:grpSpPr>
        <p:grpSp>
          <p:nvGrpSpPr>
            <p:cNvPr id="100" name="Group 99"/>
            <p:cNvGrpSpPr/>
            <p:nvPr/>
          </p:nvGrpSpPr>
          <p:grpSpPr>
            <a:xfrm>
              <a:off x="809898" y="1268396"/>
              <a:ext cx="6696891" cy="3998477"/>
              <a:chOff x="714103" y="964950"/>
              <a:chExt cx="6696891" cy="3998477"/>
            </a:xfrm>
          </p:grpSpPr>
          <p:grpSp>
            <p:nvGrpSpPr>
              <p:cNvPr id="28" name="Group 27"/>
              <p:cNvGrpSpPr/>
              <p:nvPr/>
            </p:nvGrpSpPr>
            <p:grpSpPr>
              <a:xfrm>
                <a:off x="1483354" y="1529172"/>
                <a:ext cx="1069267" cy="795792"/>
                <a:chOff x="3834608" y="3001145"/>
                <a:chExt cx="1069267" cy="795792"/>
              </a:xfrm>
            </p:grpSpPr>
            <p:grpSp>
              <p:nvGrpSpPr>
                <p:cNvPr id="24" name="Group 23"/>
                <p:cNvGrpSpPr/>
                <p:nvPr/>
              </p:nvGrpSpPr>
              <p:grpSpPr>
                <a:xfrm>
                  <a:off x="3981994" y="3509554"/>
                  <a:ext cx="727166" cy="287383"/>
                  <a:chOff x="3981994" y="3509554"/>
                  <a:chExt cx="727166" cy="287383"/>
                </a:xfrm>
              </p:grpSpPr>
              <p:sp>
                <p:nvSpPr>
                  <p:cNvPr id="14" name="Oval 13"/>
                  <p:cNvSpPr/>
                  <p:nvPr/>
                </p:nvSpPr>
                <p:spPr>
                  <a:xfrm>
                    <a:off x="4197531" y="3509554"/>
                    <a:ext cx="296092" cy="2873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c 14"/>
                  <p:cNvSpPr>
                    <a:spLocks noChangeAspect="1"/>
                  </p:cNvSpPr>
                  <p:nvPr/>
                </p:nvSpPr>
                <p:spPr>
                  <a:xfrm>
                    <a:off x="4140924" y="3568131"/>
                    <a:ext cx="161108" cy="170228"/>
                  </a:xfrm>
                  <a:prstGeom prst="arc">
                    <a:avLst>
                      <a:gd name="adj1" fmla="val 16067830"/>
                      <a:gd name="adj2" fmla="val 5459268"/>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8" name="Arc 17"/>
                  <p:cNvSpPr>
                    <a:spLocks noChangeAspect="1"/>
                  </p:cNvSpPr>
                  <p:nvPr/>
                </p:nvSpPr>
                <p:spPr>
                  <a:xfrm rot="10800000">
                    <a:off x="4393469" y="3561805"/>
                    <a:ext cx="161108" cy="170228"/>
                  </a:xfrm>
                  <a:prstGeom prst="arc">
                    <a:avLst>
                      <a:gd name="adj1" fmla="val 16067830"/>
                      <a:gd name="adj2" fmla="val 5459268"/>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2" name="Straight Connector 21"/>
                  <p:cNvCxnSpPr/>
                  <p:nvPr/>
                </p:nvCxnSpPr>
                <p:spPr>
                  <a:xfrm>
                    <a:off x="3981994" y="3646919"/>
                    <a:ext cx="215537"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493623" y="3633856"/>
                    <a:ext cx="215537"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sp>
              <p:nvSpPr>
                <p:cNvPr id="25" name="TextBox 24"/>
                <p:cNvSpPr txBox="1"/>
                <p:nvPr/>
              </p:nvSpPr>
              <p:spPr>
                <a:xfrm>
                  <a:off x="3834608" y="3001145"/>
                  <a:ext cx="1069267" cy="523220"/>
                </a:xfrm>
                <a:prstGeom prst="rect">
                  <a:avLst/>
                </a:prstGeom>
                <a:noFill/>
              </p:spPr>
              <p:txBody>
                <a:bodyPr wrap="none" rtlCol="0">
                  <a:spAutoFit/>
                </a:bodyPr>
                <a:lstStyle/>
                <a:p>
                  <a:r>
                    <a:rPr lang="en-GB" sz="1400" dirty="0" smtClean="0"/>
                    <a:t>Mass Flow</a:t>
                  </a:r>
                </a:p>
                <a:p>
                  <a:r>
                    <a:rPr lang="en-GB" sz="1400" dirty="0" smtClean="0"/>
                    <a:t> meter.</a:t>
                  </a:r>
                  <a:endParaRPr lang="en-GB" sz="1400" dirty="0"/>
                </a:p>
              </p:txBody>
            </p:sp>
          </p:grpSp>
          <p:grpSp>
            <p:nvGrpSpPr>
              <p:cNvPr id="27" name="Group 26"/>
              <p:cNvGrpSpPr/>
              <p:nvPr/>
            </p:nvGrpSpPr>
            <p:grpSpPr>
              <a:xfrm>
                <a:off x="4682499" y="3768533"/>
                <a:ext cx="1239442" cy="549530"/>
                <a:chOff x="5260791" y="2097875"/>
                <a:chExt cx="1239442" cy="549530"/>
              </a:xfrm>
            </p:grpSpPr>
            <p:grpSp>
              <p:nvGrpSpPr>
                <p:cNvPr id="13" name="Group 12"/>
                <p:cNvGrpSpPr/>
                <p:nvPr/>
              </p:nvGrpSpPr>
              <p:grpSpPr>
                <a:xfrm>
                  <a:off x="5547359" y="2412274"/>
                  <a:ext cx="679270" cy="235131"/>
                  <a:chOff x="4389119" y="2838994"/>
                  <a:chExt cx="679270" cy="235131"/>
                </a:xfrm>
              </p:grpSpPr>
              <p:sp>
                <p:nvSpPr>
                  <p:cNvPr id="7" name="Isosceles Triangle 6"/>
                  <p:cNvSpPr/>
                  <p:nvPr/>
                </p:nvSpPr>
                <p:spPr>
                  <a:xfrm rot="-5400000">
                    <a:off x="4702629" y="2865120"/>
                    <a:ext cx="235131" cy="18288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Isosceles Triangle 7"/>
                  <p:cNvSpPr/>
                  <p:nvPr/>
                </p:nvSpPr>
                <p:spPr>
                  <a:xfrm rot="5400000">
                    <a:off x="4519748" y="2865120"/>
                    <a:ext cx="235131" cy="18288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flipH="1">
                    <a:off x="4389119" y="2952206"/>
                    <a:ext cx="156754"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4911635" y="2952206"/>
                    <a:ext cx="156754"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5260791" y="2097875"/>
                  <a:ext cx="1239442" cy="307777"/>
                </a:xfrm>
                <a:prstGeom prst="rect">
                  <a:avLst/>
                </a:prstGeom>
                <a:noFill/>
              </p:spPr>
              <p:txBody>
                <a:bodyPr wrap="none" rtlCol="0">
                  <a:spAutoFit/>
                </a:bodyPr>
                <a:lstStyle/>
                <a:p>
                  <a:r>
                    <a:rPr lang="en-GB" sz="1400" dirty="0" smtClean="0"/>
                    <a:t>Manual valve</a:t>
                  </a:r>
                  <a:endParaRPr lang="en-GB" sz="1400" dirty="0"/>
                </a:p>
              </p:txBody>
            </p:sp>
          </p:grpSp>
          <p:grpSp>
            <p:nvGrpSpPr>
              <p:cNvPr id="40" name="Group 39"/>
              <p:cNvGrpSpPr/>
              <p:nvPr/>
            </p:nvGrpSpPr>
            <p:grpSpPr>
              <a:xfrm>
                <a:off x="4204914" y="2771118"/>
                <a:ext cx="1305154" cy="825396"/>
                <a:chOff x="6194922" y="4336869"/>
                <a:chExt cx="1305154" cy="825396"/>
              </a:xfrm>
            </p:grpSpPr>
            <p:sp>
              <p:nvSpPr>
                <p:cNvPr id="17" name="Arc 16"/>
                <p:cNvSpPr/>
                <p:nvPr/>
              </p:nvSpPr>
              <p:spPr>
                <a:xfrm rot="-5400000">
                  <a:off x="6064045" y="4583458"/>
                  <a:ext cx="515627" cy="253873"/>
                </a:xfrm>
                <a:prstGeom prst="arc">
                  <a:avLst>
                    <a:gd name="adj1" fmla="val 273453"/>
                    <a:gd name="adj2" fmla="val 10470031"/>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4" name="Arc 33"/>
                <p:cNvSpPr/>
                <p:nvPr/>
              </p:nvSpPr>
              <p:spPr>
                <a:xfrm rot="5400000">
                  <a:off x="6416396" y="4583458"/>
                  <a:ext cx="515627" cy="253873"/>
                </a:xfrm>
                <a:prstGeom prst="arc">
                  <a:avLst>
                    <a:gd name="adj1" fmla="val 273453"/>
                    <a:gd name="adj2" fmla="val 10470031"/>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5" name="Straight Connector 34"/>
                <p:cNvCxnSpPr/>
                <p:nvPr/>
              </p:nvCxnSpPr>
              <p:spPr>
                <a:xfrm flipH="1" flipV="1">
                  <a:off x="6497158" y="4336869"/>
                  <a:ext cx="3075" cy="696685"/>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6674209" y="4423601"/>
                  <a:ext cx="825867" cy="738664"/>
                </a:xfrm>
                <a:prstGeom prst="rect">
                  <a:avLst/>
                </a:prstGeom>
                <a:noFill/>
              </p:spPr>
              <p:txBody>
                <a:bodyPr wrap="none" rtlCol="0">
                  <a:spAutoFit/>
                </a:bodyPr>
                <a:lstStyle/>
                <a:p>
                  <a:r>
                    <a:rPr lang="en-GB" sz="1400" dirty="0" smtClean="0"/>
                    <a:t>Needle</a:t>
                  </a:r>
                </a:p>
                <a:p>
                  <a:r>
                    <a:rPr lang="en-GB" sz="1400" dirty="0" smtClean="0"/>
                    <a:t>Valve.</a:t>
                  </a:r>
                </a:p>
                <a:p>
                  <a:r>
                    <a:rPr lang="en-GB" sz="1400" dirty="0" smtClean="0"/>
                    <a:t>‘bypass’</a:t>
                  </a:r>
                  <a:endParaRPr lang="en-GB" sz="1400" dirty="0"/>
                </a:p>
              </p:txBody>
            </p:sp>
          </p:grpSp>
          <p:grpSp>
            <p:nvGrpSpPr>
              <p:cNvPr id="50" name="Group 49"/>
              <p:cNvGrpSpPr/>
              <p:nvPr/>
            </p:nvGrpSpPr>
            <p:grpSpPr>
              <a:xfrm>
                <a:off x="849633" y="2739961"/>
                <a:ext cx="950864" cy="809301"/>
                <a:chOff x="2023113" y="2647406"/>
                <a:chExt cx="950864" cy="809301"/>
              </a:xfrm>
            </p:grpSpPr>
            <p:grpSp>
              <p:nvGrpSpPr>
                <p:cNvPr id="46" name="Group 45"/>
                <p:cNvGrpSpPr>
                  <a:grpSpLocks noChangeAspect="1"/>
                </p:cNvGrpSpPr>
                <p:nvPr/>
              </p:nvGrpSpPr>
              <p:grpSpPr>
                <a:xfrm>
                  <a:off x="2281646" y="2838101"/>
                  <a:ext cx="692331" cy="336955"/>
                  <a:chOff x="2281646" y="2725783"/>
                  <a:chExt cx="923108" cy="449273"/>
                </a:xfrm>
              </p:grpSpPr>
              <p:sp>
                <p:nvSpPr>
                  <p:cNvPr id="41" name="Oval 40"/>
                  <p:cNvSpPr/>
                  <p:nvPr/>
                </p:nvSpPr>
                <p:spPr>
                  <a:xfrm>
                    <a:off x="2743200" y="2725783"/>
                    <a:ext cx="461554" cy="4492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p:cNvCxnSpPr/>
                  <p:nvPr/>
                </p:nvCxnSpPr>
                <p:spPr>
                  <a:xfrm>
                    <a:off x="2358204" y="2961622"/>
                    <a:ext cx="384996" cy="193"/>
                  </a:xfrm>
                  <a:prstGeom prst="line">
                    <a:avLst/>
                  </a:prstGeom>
                  <a:ln>
                    <a:solidFill>
                      <a:schemeClr val="accent5">
                        <a:lumMod val="50000"/>
                      </a:schemeClr>
                    </a:solidFill>
                    <a:tailEnd type="none"/>
                  </a:ln>
                </p:spPr>
                <p:style>
                  <a:lnRef idx="2">
                    <a:schemeClr val="accent1"/>
                  </a:lnRef>
                  <a:fillRef idx="0">
                    <a:schemeClr val="accent1"/>
                  </a:fillRef>
                  <a:effectRef idx="1">
                    <a:schemeClr val="accent1"/>
                  </a:effectRef>
                  <a:fontRef idx="minor">
                    <a:schemeClr val="tx1"/>
                  </a:fontRef>
                </p:style>
              </p:cxnSp>
              <p:sp>
                <p:nvSpPr>
                  <p:cNvPr id="44" name="Arc 43"/>
                  <p:cNvSpPr>
                    <a:spLocks noChangeAspect="1"/>
                  </p:cNvSpPr>
                  <p:nvPr/>
                </p:nvSpPr>
                <p:spPr>
                  <a:xfrm rot="10800000">
                    <a:off x="2281646" y="2747055"/>
                    <a:ext cx="384996" cy="376108"/>
                  </a:xfrm>
                  <a:prstGeom prst="arc">
                    <a:avLst>
                      <a:gd name="adj1" fmla="val 5375740"/>
                      <a:gd name="adj2" fmla="val 16482107"/>
                    </a:avLst>
                  </a:prstGeom>
                  <a:ln>
                    <a:solidFill>
                      <a:schemeClr val="accent5">
                        <a:lumMod val="50000"/>
                      </a:schemeClr>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45" name="TextBox 44"/>
                <p:cNvSpPr txBox="1"/>
                <p:nvPr/>
              </p:nvSpPr>
              <p:spPr>
                <a:xfrm>
                  <a:off x="2023113" y="3148930"/>
                  <a:ext cx="631904" cy="307777"/>
                </a:xfrm>
                <a:prstGeom prst="rect">
                  <a:avLst/>
                </a:prstGeom>
                <a:noFill/>
              </p:spPr>
              <p:txBody>
                <a:bodyPr wrap="none" rtlCol="0">
                  <a:spAutoFit/>
                </a:bodyPr>
                <a:lstStyle/>
                <a:p>
                  <a:r>
                    <a:rPr lang="en-GB" sz="1400" dirty="0" smtClean="0"/>
                    <a:t>pump</a:t>
                  </a:r>
                  <a:endParaRPr lang="en-GB" sz="1400" dirty="0"/>
                </a:p>
              </p:txBody>
            </p:sp>
            <p:cxnSp>
              <p:nvCxnSpPr>
                <p:cNvPr id="47" name="Straight Connector 46"/>
                <p:cNvCxnSpPr/>
                <p:nvPr/>
              </p:nvCxnSpPr>
              <p:spPr>
                <a:xfrm flipV="1">
                  <a:off x="2800895" y="2647406"/>
                  <a:ext cx="0" cy="196527"/>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2801984" y="3175056"/>
                  <a:ext cx="0" cy="196527"/>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grpSp>
            <p:nvGrpSpPr>
              <p:cNvPr id="67" name="Group 66"/>
              <p:cNvGrpSpPr/>
              <p:nvPr/>
            </p:nvGrpSpPr>
            <p:grpSpPr>
              <a:xfrm>
                <a:off x="6010975" y="2804385"/>
                <a:ext cx="1191085" cy="680516"/>
                <a:chOff x="6618176" y="2924833"/>
                <a:chExt cx="1191085" cy="680516"/>
              </a:xfrm>
            </p:grpSpPr>
            <p:sp>
              <p:nvSpPr>
                <p:cNvPr id="51" name="Rectangle 50"/>
                <p:cNvSpPr/>
                <p:nvPr/>
              </p:nvSpPr>
              <p:spPr>
                <a:xfrm>
                  <a:off x="6618176" y="2924833"/>
                  <a:ext cx="313847" cy="680516"/>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t>
                  </a:r>
                  <a:endParaRPr lang="en-GB" dirty="0"/>
                </a:p>
              </p:txBody>
            </p:sp>
            <p:sp>
              <p:nvSpPr>
                <p:cNvPr id="52" name="TextBox 51"/>
                <p:cNvSpPr txBox="1"/>
                <p:nvPr/>
              </p:nvSpPr>
              <p:spPr>
                <a:xfrm>
                  <a:off x="6908052" y="3003481"/>
                  <a:ext cx="901209" cy="523220"/>
                </a:xfrm>
                <a:prstGeom prst="rect">
                  <a:avLst/>
                </a:prstGeom>
                <a:noFill/>
              </p:spPr>
              <p:txBody>
                <a:bodyPr wrap="none" rtlCol="0">
                  <a:spAutoFit/>
                </a:bodyPr>
                <a:lstStyle/>
                <a:p>
                  <a:r>
                    <a:rPr lang="en-GB" sz="1400" dirty="0" smtClean="0"/>
                    <a:t>Micro</a:t>
                  </a:r>
                </a:p>
                <a:p>
                  <a:r>
                    <a:rPr lang="en-GB" sz="1400" dirty="0" smtClean="0"/>
                    <a:t>channels</a:t>
                  </a:r>
                  <a:endParaRPr lang="en-GB" sz="1400" dirty="0"/>
                </a:p>
              </p:txBody>
            </p:sp>
          </p:grpSp>
          <p:grpSp>
            <p:nvGrpSpPr>
              <p:cNvPr id="61" name="Group 60"/>
              <p:cNvGrpSpPr/>
              <p:nvPr/>
            </p:nvGrpSpPr>
            <p:grpSpPr>
              <a:xfrm>
                <a:off x="4365058" y="1528013"/>
                <a:ext cx="1294670" cy="627002"/>
                <a:chOff x="2655017" y="4227537"/>
                <a:chExt cx="1294670" cy="627002"/>
              </a:xfrm>
            </p:grpSpPr>
            <p:sp>
              <p:nvSpPr>
                <p:cNvPr id="53" name="Oval 52"/>
                <p:cNvSpPr/>
                <p:nvPr/>
              </p:nvSpPr>
              <p:spPr>
                <a:xfrm>
                  <a:off x="2655017" y="4328160"/>
                  <a:ext cx="293649" cy="296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Arrow Connector 54"/>
                <p:cNvCxnSpPr/>
                <p:nvPr/>
              </p:nvCxnSpPr>
              <p:spPr>
                <a:xfrm flipH="1">
                  <a:off x="2735037" y="4404114"/>
                  <a:ext cx="131716" cy="144181"/>
                </a:xfrm>
                <a:prstGeom prst="straightConnector1">
                  <a:avLst/>
                </a:prstGeom>
                <a:ln>
                  <a:solidFill>
                    <a:schemeClr val="accent5">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2800895" y="4624251"/>
                  <a:ext cx="0" cy="230288"/>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2958710" y="4227537"/>
                  <a:ext cx="990977" cy="523220"/>
                </a:xfrm>
                <a:prstGeom prst="rect">
                  <a:avLst/>
                </a:prstGeom>
                <a:noFill/>
              </p:spPr>
              <p:txBody>
                <a:bodyPr wrap="none" rtlCol="0">
                  <a:spAutoFit/>
                </a:bodyPr>
                <a:lstStyle/>
                <a:p>
                  <a:r>
                    <a:rPr lang="en-GB" sz="1400" dirty="0" smtClean="0"/>
                    <a:t>Pressure</a:t>
                  </a:r>
                </a:p>
                <a:p>
                  <a:r>
                    <a:rPr lang="en-GB" sz="1400" dirty="0" smtClean="0"/>
                    <a:t>Gauge P1</a:t>
                  </a:r>
                  <a:endParaRPr lang="en-GB" sz="1400" dirty="0"/>
                </a:p>
              </p:txBody>
            </p:sp>
          </p:grpSp>
          <p:grpSp>
            <p:nvGrpSpPr>
              <p:cNvPr id="62" name="Group 61"/>
              <p:cNvGrpSpPr/>
              <p:nvPr/>
            </p:nvGrpSpPr>
            <p:grpSpPr>
              <a:xfrm>
                <a:off x="4370538" y="4199880"/>
                <a:ext cx="1279146" cy="724606"/>
                <a:chOff x="2655017" y="4094375"/>
                <a:chExt cx="1279146" cy="724606"/>
              </a:xfrm>
            </p:grpSpPr>
            <p:sp>
              <p:nvSpPr>
                <p:cNvPr id="63" name="Oval 62"/>
                <p:cNvSpPr/>
                <p:nvPr/>
              </p:nvSpPr>
              <p:spPr>
                <a:xfrm>
                  <a:off x="2655017" y="4328160"/>
                  <a:ext cx="293649" cy="296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4" name="Straight Arrow Connector 63"/>
                <p:cNvCxnSpPr/>
                <p:nvPr/>
              </p:nvCxnSpPr>
              <p:spPr>
                <a:xfrm flipH="1">
                  <a:off x="2735037" y="4404114"/>
                  <a:ext cx="131716" cy="144181"/>
                </a:xfrm>
                <a:prstGeom prst="straightConnector1">
                  <a:avLst/>
                </a:prstGeom>
                <a:ln>
                  <a:solidFill>
                    <a:schemeClr val="accent5">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792122" y="4094375"/>
                  <a:ext cx="0" cy="230288"/>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2943186" y="4295761"/>
                  <a:ext cx="990977" cy="523220"/>
                </a:xfrm>
                <a:prstGeom prst="rect">
                  <a:avLst/>
                </a:prstGeom>
                <a:noFill/>
              </p:spPr>
              <p:txBody>
                <a:bodyPr wrap="none" rtlCol="0">
                  <a:spAutoFit/>
                </a:bodyPr>
                <a:lstStyle/>
                <a:p>
                  <a:r>
                    <a:rPr lang="en-GB" sz="1400" dirty="0" smtClean="0"/>
                    <a:t>Pressure</a:t>
                  </a:r>
                </a:p>
                <a:p>
                  <a:r>
                    <a:rPr lang="en-GB" sz="1400" dirty="0" smtClean="0"/>
                    <a:t>Gauge P2</a:t>
                  </a:r>
                  <a:endParaRPr lang="en-GB" sz="1400" dirty="0"/>
                </a:p>
              </p:txBody>
            </p:sp>
          </p:grpSp>
          <p:cxnSp>
            <p:nvCxnSpPr>
              <p:cNvPr id="71" name="Straight Connector 70"/>
              <p:cNvCxnSpPr/>
              <p:nvPr/>
            </p:nvCxnSpPr>
            <p:spPr>
              <a:xfrm>
                <a:off x="2357906" y="2162457"/>
                <a:ext cx="209217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4444665" y="2163280"/>
                <a:ext cx="1723233"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5618495" y="4196144"/>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1627415" y="4196144"/>
                <a:ext cx="3351522"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rot="5400000">
                <a:off x="5866274" y="2467673"/>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53" idx="4"/>
              </p:cNvCxnSpPr>
              <p:nvPr/>
            </p:nvCxnSpPr>
            <p:spPr>
              <a:xfrm>
                <a:off x="4511883" y="1924727"/>
                <a:ext cx="0" cy="2323852"/>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rot="5400000">
                <a:off x="5917712" y="3869252"/>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H="1">
                <a:off x="1624204" y="3441567"/>
                <a:ext cx="1887" cy="758315"/>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rot="5400000">
                <a:off x="1320759" y="2467673"/>
                <a:ext cx="606891" cy="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96" name="Rectangle 95"/>
              <p:cNvSpPr/>
              <p:nvPr/>
            </p:nvSpPr>
            <p:spPr>
              <a:xfrm>
                <a:off x="714103" y="1417639"/>
                <a:ext cx="2002971" cy="3545788"/>
              </a:xfrm>
              <a:prstGeom prst="rect">
                <a:avLst/>
              </a:prstGeom>
              <a:noFill/>
              <a:ln>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p:cNvSpPr/>
              <p:nvPr/>
            </p:nvSpPr>
            <p:spPr>
              <a:xfrm>
                <a:off x="3624458" y="1417638"/>
                <a:ext cx="3786536" cy="3545789"/>
              </a:xfrm>
              <a:prstGeom prst="rect">
                <a:avLst/>
              </a:prstGeom>
              <a:noFill/>
              <a:ln>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TextBox 97"/>
              <p:cNvSpPr txBox="1"/>
              <p:nvPr/>
            </p:nvSpPr>
            <p:spPr>
              <a:xfrm>
                <a:off x="4725843" y="964950"/>
                <a:ext cx="1514069" cy="369332"/>
              </a:xfrm>
              <a:prstGeom prst="rect">
                <a:avLst/>
              </a:prstGeom>
              <a:noFill/>
            </p:spPr>
            <p:txBody>
              <a:bodyPr wrap="none" rtlCol="0">
                <a:spAutoFit/>
              </a:bodyPr>
              <a:lstStyle/>
              <a:p>
                <a:r>
                  <a:rPr lang="en-GB" dirty="0" smtClean="0"/>
                  <a:t>Vacuum tank</a:t>
                </a:r>
                <a:endParaRPr lang="en-GB" dirty="0"/>
              </a:p>
            </p:txBody>
          </p:sp>
          <p:sp>
            <p:nvSpPr>
              <p:cNvPr id="99" name="TextBox 98"/>
              <p:cNvSpPr txBox="1"/>
              <p:nvPr/>
            </p:nvSpPr>
            <p:spPr>
              <a:xfrm>
                <a:off x="958553" y="988390"/>
                <a:ext cx="1287532" cy="369332"/>
              </a:xfrm>
              <a:prstGeom prst="rect">
                <a:avLst/>
              </a:prstGeom>
              <a:noFill/>
            </p:spPr>
            <p:txBody>
              <a:bodyPr wrap="none" rtlCol="0">
                <a:spAutoFit/>
              </a:bodyPr>
              <a:lstStyle/>
              <a:p>
                <a:r>
                  <a:rPr lang="en-GB" dirty="0" smtClean="0"/>
                  <a:t>TRACI_V3</a:t>
                </a:r>
                <a:endParaRPr lang="en-GB" dirty="0"/>
              </a:p>
            </p:txBody>
          </p:sp>
        </p:grpSp>
        <p:sp>
          <p:nvSpPr>
            <p:cNvPr id="101" name="TextBox 100"/>
            <p:cNvSpPr txBox="1"/>
            <p:nvPr/>
          </p:nvSpPr>
          <p:spPr>
            <a:xfrm>
              <a:off x="6622717" y="3828479"/>
              <a:ext cx="2255554" cy="369332"/>
            </a:xfrm>
            <a:prstGeom prst="rect">
              <a:avLst/>
            </a:prstGeom>
            <a:solidFill>
              <a:schemeClr val="accent3"/>
            </a:solidFill>
            <a:ln w="19050">
              <a:solidFill>
                <a:schemeClr val="accent1">
                  <a:shade val="50000"/>
                </a:schemeClr>
              </a:solidFill>
            </a:ln>
          </p:spPr>
          <p:txBody>
            <a:bodyPr wrap="none" rtlCol="0">
              <a:spAutoFit/>
            </a:bodyPr>
            <a:lstStyle/>
            <a:p>
              <a:r>
                <a:rPr lang="en-GB" dirty="0" smtClean="0"/>
                <a:t>F</a:t>
              </a:r>
              <a:r>
                <a:rPr lang="en-GB" baseline="-25000" dirty="0" smtClean="0"/>
                <a:t>m2</a:t>
              </a:r>
              <a:r>
                <a:rPr lang="en-GB" dirty="0" smtClean="0"/>
                <a:t>= f(</a:t>
              </a:r>
              <a:r>
                <a:rPr lang="en-GB" dirty="0" err="1" smtClean="0"/>
                <a:t>dP</a:t>
              </a:r>
              <a:r>
                <a:rPr lang="en-GB" dirty="0" smtClean="0"/>
                <a:t>, T, Heat) ?</a:t>
              </a:r>
              <a:endParaRPr lang="en-GB" dirty="0"/>
            </a:p>
          </p:txBody>
        </p:sp>
        <p:sp>
          <p:nvSpPr>
            <p:cNvPr id="102" name="TextBox 101"/>
            <p:cNvSpPr txBox="1"/>
            <p:nvPr/>
          </p:nvSpPr>
          <p:spPr>
            <a:xfrm>
              <a:off x="7499402" y="4229707"/>
              <a:ext cx="1242648" cy="369332"/>
            </a:xfrm>
            <a:prstGeom prst="rect">
              <a:avLst/>
            </a:prstGeom>
            <a:noFill/>
          </p:spPr>
          <p:txBody>
            <a:bodyPr wrap="none" rtlCol="0">
              <a:spAutoFit/>
            </a:bodyPr>
            <a:lstStyle/>
            <a:p>
              <a:r>
                <a:rPr lang="en-GB" dirty="0" err="1" smtClean="0"/>
                <a:t>dP</a:t>
              </a:r>
              <a:r>
                <a:rPr lang="en-GB" dirty="0" smtClean="0"/>
                <a:t>=P1-P2</a:t>
              </a:r>
              <a:endParaRPr lang="en-GB" dirty="0"/>
            </a:p>
          </p:txBody>
        </p:sp>
        <p:cxnSp>
          <p:nvCxnSpPr>
            <p:cNvPr id="104" name="Straight Arrow Connector 103"/>
            <p:cNvCxnSpPr/>
            <p:nvPr/>
          </p:nvCxnSpPr>
          <p:spPr>
            <a:xfrm>
              <a:off x="3054530" y="2563507"/>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3013262" y="2092268"/>
              <a:ext cx="453970" cy="369332"/>
            </a:xfrm>
            <a:prstGeom prst="rect">
              <a:avLst/>
            </a:prstGeom>
            <a:noFill/>
          </p:spPr>
          <p:txBody>
            <a:bodyPr wrap="none" rtlCol="0">
              <a:spAutoFit/>
            </a:bodyPr>
            <a:lstStyle/>
            <a:p>
              <a:r>
                <a:rPr lang="en-GB" dirty="0" err="1"/>
                <a:t>F</a:t>
              </a:r>
              <a:r>
                <a:rPr lang="en-GB" baseline="-25000" dirty="0" err="1"/>
                <a:t>m</a:t>
              </a:r>
              <a:endParaRPr lang="en-GB" dirty="0"/>
            </a:p>
          </p:txBody>
        </p:sp>
        <p:cxnSp>
          <p:nvCxnSpPr>
            <p:cNvPr id="106" name="Straight Arrow Connector 105"/>
            <p:cNvCxnSpPr/>
            <p:nvPr/>
          </p:nvCxnSpPr>
          <p:spPr>
            <a:xfrm>
              <a:off x="5221063" y="2563507"/>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rot="5400000">
              <a:off x="4497039" y="2816203"/>
              <a:ext cx="375586" cy="0"/>
            </a:xfrm>
            <a:prstGeom prst="straightConnector1">
              <a:avLst/>
            </a:prstGeom>
            <a:ln>
              <a:solidFill>
                <a:srgbClr val="0033CC"/>
              </a:solidFill>
              <a:tailEnd type="triangle"/>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4687129" y="2619146"/>
              <a:ext cx="538930" cy="369332"/>
            </a:xfrm>
            <a:prstGeom prst="rect">
              <a:avLst/>
            </a:prstGeom>
            <a:noFill/>
          </p:spPr>
          <p:txBody>
            <a:bodyPr wrap="none" rtlCol="0">
              <a:spAutoFit/>
            </a:bodyPr>
            <a:lstStyle/>
            <a:p>
              <a:r>
                <a:rPr lang="en-GB" dirty="0" smtClean="0"/>
                <a:t>F</a:t>
              </a:r>
              <a:r>
                <a:rPr lang="en-GB" baseline="-25000" dirty="0" smtClean="0"/>
                <a:t>m1</a:t>
              </a:r>
              <a:endParaRPr lang="en-GB" dirty="0"/>
            </a:p>
          </p:txBody>
        </p:sp>
        <p:sp>
          <p:nvSpPr>
            <p:cNvPr id="109" name="TextBox 108"/>
            <p:cNvSpPr txBox="1"/>
            <p:nvPr/>
          </p:nvSpPr>
          <p:spPr>
            <a:xfrm>
              <a:off x="5152273" y="2547381"/>
              <a:ext cx="538930" cy="369332"/>
            </a:xfrm>
            <a:prstGeom prst="rect">
              <a:avLst/>
            </a:prstGeom>
            <a:noFill/>
          </p:spPr>
          <p:txBody>
            <a:bodyPr wrap="none" rtlCol="0">
              <a:spAutoFit/>
            </a:bodyPr>
            <a:lstStyle/>
            <a:p>
              <a:r>
                <a:rPr lang="en-GB" dirty="0" smtClean="0"/>
                <a:t>F</a:t>
              </a:r>
              <a:r>
                <a:rPr lang="en-GB" baseline="-25000" dirty="0" smtClean="0"/>
                <a:t>m2</a:t>
              </a:r>
              <a:endParaRPr lang="en-GB" dirty="0"/>
            </a:p>
          </p:txBody>
        </p:sp>
      </p:grpSp>
      <p:sp>
        <p:nvSpPr>
          <p:cNvPr id="111" name="Rectangle 110"/>
          <p:cNvSpPr/>
          <p:nvPr/>
        </p:nvSpPr>
        <p:spPr>
          <a:xfrm>
            <a:off x="6564004" y="2495794"/>
            <a:ext cx="671979" cy="369332"/>
          </a:xfrm>
          <a:prstGeom prst="rect">
            <a:avLst/>
          </a:prstGeom>
        </p:spPr>
        <p:txBody>
          <a:bodyPr wrap="none">
            <a:spAutoFit/>
          </a:bodyPr>
          <a:lstStyle/>
          <a:p>
            <a:r>
              <a:rPr lang="en-GB" dirty="0"/>
              <a:t>Heat</a:t>
            </a:r>
          </a:p>
        </p:txBody>
      </p:sp>
      <p:sp>
        <p:nvSpPr>
          <p:cNvPr id="112" name="Lightning Bolt 111"/>
          <p:cNvSpPr/>
          <p:nvPr/>
        </p:nvSpPr>
        <p:spPr>
          <a:xfrm flipH="1">
            <a:off x="6314824" y="2796053"/>
            <a:ext cx="378910" cy="38485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7431019" y="2132079"/>
            <a:ext cx="1770036" cy="369332"/>
          </a:xfrm>
          <a:prstGeom prst="rect">
            <a:avLst/>
          </a:prstGeom>
        </p:spPr>
        <p:txBody>
          <a:bodyPr wrap="none">
            <a:spAutoFit/>
          </a:bodyPr>
          <a:lstStyle/>
          <a:p>
            <a:r>
              <a:rPr lang="en-GB" dirty="0" smtClean="0"/>
              <a:t>F</a:t>
            </a:r>
            <a:r>
              <a:rPr lang="en-GB" baseline="-25000" dirty="0" smtClean="0"/>
              <a:t>m1 </a:t>
            </a:r>
            <a:r>
              <a:rPr lang="en-GB" dirty="0" smtClean="0"/>
              <a:t>= ~5 x F</a:t>
            </a:r>
            <a:r>
              <a:rPr lang="en-GB" baseline="-25000" dirty="0" smtClean="0"/>
              <a:t>m2</a:t>
            </a:r>
            <a:r>
              <a:rPr lang="en-GB" dirty="0" smtClean="0"/>
              <a:t>  </a:t>
            </a:r>
            <a:endParaRPr lang="en-GB" dirty="0"/>
          </a:p>
        </p:txBody>
      </p:sp>
      <p:sp>
        <p:nvSpPr>
          <p:cNvPr id="73" name="TextBox 72"/>
          <p:cNvSpPr txBox="1"/>
          <p:nvPr/>
        </p:nvSpPr>
        <p:spPr>
          <a:xfrm>
            <a:off x="1671918" y="5632555"/>
            <a:ext cx="5089598" cy="523220"/>
          </a:xfrm>
          <a:prstGeom prst="rect">
            <a:avLst/>
          </a:prstGeom>
          <a:noFill/>
        </p:spPr>
        <p:txBody>
          <a:bodyPr wrap="none" rtlCol="0">
            <a:spAutoFit/>
          </a:bodyPr>
          <a:lstStyle/>
          <a:p>
            <a:r>
              <a:rPr lang="en-GB" sz="1400" dirty="0" smtClean="0"/>
              <a:t>Manual valve is used to exclude micro channels from the flow. </a:t>
            </a:r>
          </a:p>
          <a:p>
            <a:r>
              <a:rPr lang="en-GB" sz="1400" dirty="0" smtClean="0"/>
              <a:t>-&gt; Only bypass needle valve</a:t>
            </a:r>
            <a:endParaRPr lang="en-GB" sz="1400" dirty="0"/>
          </a:p>
        </p:txBody>
      </p:sp>
    </p:spTree>
    <p:extLst>
      <p:ext uri="{BB962C8B-B14F-4D97-AF65-F5344CB8AC3E}">
        <p14:creationId xmlns:p14="http://schemas.microsoft.com/office/powerpoint/2010/main" val="1384139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Method for measuring the flow in the  u-channels.</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44</a:t>
            </a:fld>
            <a:endParaRPr lang="en-US"/>
          </a:p>
        </p:txBody>
      </p:sp>
      <p:sp>
        <p:nvSpPr>
          <p:cNvPr id="21" name="Content Placeholder 2"/>
          <p:cNvSpPr txBox="1">
            <a:spLocks/>
          </p:cNvSpPr>
          <p:nvPr/>
        </p:nvSpPr>
        <p:spPr bwMode="auto">
          <a:xfrm>
            <a:off x="457200" y="2354629"/>
            <a:ext cx="8229600" cy="318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accent1"/>
              </a:buClr>
              <a:buSzPct val="65000"/>
              <a:buFont typeface="Wingdings" charset="0"/>
              <a:buChar char="n"/>
              <a:defRPr sz="3000">
                <a:solidFill>
                  <a:schemeClr val="tx1"/>
                </a:solidFill>
                <a:latin typeface="+mn-lt"/>
                <a:ea typeface="ＭＳ Ｐゴシック" charset="0"/>
                <a:cs typeface="ＭＳ Ｐゴシック" charset="0"/>
              </a:defRPr>
            </a:lvl1pPr>
            <a:lvl2pPr marL="669925" indent="-325438" algn="l" rtl="0" eaLnBrk="1" fontAlgn="base" hangingPunct="1">
              <a:spcBef>
                <a:spcPct val="20000"/>
              </a:spcBef>
              <a:spcAft>
                <a:spcPct val="0"/>
              </a:spcAft>
              <a:buClr>
                <a:schemeClr val="accent2"/>
              </a:buClr>
              <a:buSzPct val="60000"/>
              <a:buFont typeface="Wingdings" charset="0"/>
              <a:buChar char="q"/>
              <a:defRPr sz="2600">
                <a:solidFill>
                  <a:schemeClr val="tx1"/>
                </a:solidFill>
                <a:latin typeface="+mn-lt"/>
                <a:ea typeface="ＭＳ Ｐゴシック" charset="0"/>
              </a:defRPr>
            </a:lvl2pPr>
            <a:lvl3pPr marL="1022350" indent="-350838" algn="l" rtl="0" eaLnBrk="1" fontAlgn="base" hangingPunct="1">
              <a:spcBef>
                <a:spcPct val="20000"/>
              </a:spcBef>
              <a:spcAft>
                <a:spcPct val="0"/>
              </a:spcAft>
              <a:buClr>
                <a:schemeClr val="accent1"/>
              </a:buClr>
              <a:buSzPct val="65000"/>
              <a:buFont typeface="Wingdings" charset="0"/>
              <a:buChar char="n"/>
              <a:defRPr sz="2200">
                <a:solidFill>
                  <a:schemeClr val="tx1"/>
                </a:solidFill>
                <a:latin typeface="+mn-lt"/>
                <a:ea typeface="ＭＳ Ｐゴシック" charset="0"/>
              </a:defRPr>
            </a:lvl3pPr>
            <a:lvl4pPr marL="1339850" indent="-315913" algn="l" rtl="0" eaLnBrk="1" fontAlgn="base" hangingPunct="1">
              <a:spcBef>
                <a:spcPct val="20000"/>
              </a:spcBef>
              <a:spcAft>
                <a:spcPct val="0"/>
              </a:spcAft>
              <a:buClr>
                <a:schemeClr val="accent2"/>
              </a:buClr>
              <a:buSzPct val="70000"/>
              <a:buFont typeface="Wingdings" charset="0"/>
              <a:buChar char="q"/>
              <a:defRPr sz="2000">
                <a:solidFill>
                  <a:schemeClr val="tx1"/>
                </a:solidFill>
                <a:latin typeface="+mn-lt"/>
                <a:ea typeface="ＭＳ Ｐゴシック" charset="0"/>
              </a:defRPr>
            </a:lvl4pPr>
            <a:lvl5pPr marL="1681163" indent="-339725" algn="l" rtl="0" eaLnBrk="1" fontAlgn="base" hangingPunct="1">
              <a:spcBef>
                <a:spcPct val="20000"/>
              </a:spcBef>
              <a:spcAft>
                <a:spcPct val="0"/>
              </a:spcAft>
              <a:buClr>
                <a:schemeClr val="accent1"/>
              </a:buClr>
              <a:buSzPct val="75000"/>
              <a:buFont typeface="Wingdings" charset="0"/>
              <a:buChar char="§"/>
              <a:defRPr sz="2000">
                <a:solidFill>
                  <a:schemeClr val="tx1"/>
                </a:solidFill>
                <a:latin typeface="+mn-lt"/>
                <a:ea typeface="ＭＳ Ｐゴシック" charset="0"/>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342900" marR="0" lvl="0" indent="-342900" algn="l" defTabSz="914400" rtl="0" eaLnBrk="1" fontAlgn="base" latinLnBrk="0" hangingPunct="1">
              <a:lnSpc>
                <a:spcPct val="100000"/>
              </a:lnSpc>
              <a:spcBef>
                <a:spcPct val="20000"/>
              </a:spcBef>
              <a:spcAft>
                <a:spcPct val="0"/>
              </a:spcAft>
              <a:buClr>
                <a:srgbClr val="CC9900"/>
              </a:buClr>
              <a:buSzPct val="65000"/>
              <a:buFont typeface="Wingdings" charset="0"/>
              <a:buChar char="n"/>
              <a:tabLst/>
              <a:defRPr/>
            </a:pPr>
            <a:r>
              <a:rPr kumimoji="0" lang="en-GB" sz="3000" b="0" i="0" u="none" strike="noStrike" kern="0" cap="none" spc="0" normalizeH="0" baseline="0" noProof="0" smtClean="0">
                <a:ln>
                  <a:noFill/>
                </a:ln>
                <a:solidFill>
                  <a:srgbClr val="000000"/>
                </a:solidFill>
                <a:effectLst/>
                <a:uLnTx/>
                <a:uFillTx/>
                <a:latin typeface="Arial"/>
                <a:ea typeface="ＭＳ Ｐゴシック" charset="0"/>
              </a:rPr>
              <a:t>F</a:t>
            </a:r>
            <a:r>
              <a:rPr kumimoji="0" lang="en-GB" sz="3000" b="0" i="0" u="none" strike="noStrike" kern="0" cap="none" spc="0" normalizeH="0" baseline="-25000" noProof="0" smtClean="0">
                <a:ln>
                  <a:noFill/>
                </a:ln>
                <a:solidFill>
                  <a:srgbClr val="000000"/>
                </a:solidFill>
                <a:effectLst/>
                <a:uLnTx/>
                <a:uFillTx/>
                <a:latin typeface="Arial"/>
                <a:ea typeface="ＭＳ Ｐゴシック" charset="0"/>
              </a:rPr>
              <a:t>m2 </a:t>
            </a:r>
            <a:r>
              <a:rPr kumimoji="0" lang="en-GB" sz="3000" b="0" i="0" u="none" strike="noStrike" kern="0" cap="none" spc="0" normalizeH="0" baseline="0" noProof="0" smtClean="0">
                <a:ln>
                  <a:noFill/>
                </a:ln>
                <a:solidFill>
                  <a:srgbClr val="000000"/>
                </a:solidFill>
                <a:effectLst/>
                <a:uLnTx/>
                <a:uFillTx/>
                <a:latin typeface="Arial"/>
                <a:ea typeface="ＭＳ Ｐゴシック" charset="0"/>
              </a:rPr>
              <a:t>= f(dP,T,Heat) = F</a:t>
            </a:r>
            <a:r>
              <a:rPr kumimoji="0" lang="en-GB" sz="3000" b="0" i="0" u="none" strike="noStrike" kern="0" cap="none" spc="0" normalizeH="0" baseline="-25000" noProof="0" smtClean="0">
                <a:ln>
                  <a:noFill/>
                </a:ln>
                <a:solidFill>
                  <a:srgbClr val="000000"/>
                </a:solidFill>
                <a:effectLst/>
                <a:uLnTx/>
                <a:uFillTx/>
                <a:latin typeface="Arial"/>
                <a:ea typeface="ＭＳ Ｐゴシック" charset="0"/>
              </a:rPr>
              <a:t>m </a:t>
            </a:r>
            <a:r>
              <a:rPr kumimoji="0" lang="en-GB" sz="3000" b="0" i="0" u="none" strike="noStrike" kern="0" cap="none" spc="0" normalizeH="0" baseline="0" noProof="0" smtClean="0">
                <a:ln>
                  <a:noFill/>
                </a:ln>
                <a:solidFill>
                  <a:srgbClr val="000000"/>
                </a:solidFill>
                <a:effectLst/>
                <a:uLnTx/>
                <a:uFillTx/>
                <a:latin typeface="Arial"/>
                <a:ea typeface="ＭＳ Ｐゴシック" charset="0"/>
              </a:rPr>
              <a:t>– </a:t>
            </a:r>
            <a:r>
              <a:rPr kumimoji="0" lang="en-GB" sz="3000" b="0" i="0" u="none" strike="noStrike" kern="0" cap="none" spc="0" normalizeH="0" baseline="0" noProof="0" smtClean="0">
                <a:ln>
                  <a:noFill/>
                </a:ln>
                <a:solidFill>
                  <a:srgbClr val="FF0000"/>
                </a:solidFill>
                <a:effectLst/>
                <a:uLnTx/>
                <a:uFillTx/>
                <a:latin typeface="Arial"/>
                <a:ea typeface="ＭＳ Ｐゴシック" charset="0"/>
              </a:rPr>
              <a:t>C</a:t>
            </a:r>
            <a:r>
              <a:rPr kumimoji="0" lang="en-GB" sz="3000" b="0" i="0" u="none" strike="noStrike" kern="0" cap="none" spc="0" normalizeH="0" baseline="-25000" noProof="0" smtClean="0">
                <a:ln>
                  <a:noFill/>
                </a:ln>
                <a:solidFill>
                  <a:srgbClr val="FF0000"/>
                </a:solidFill>
                <a:effectLst/>
                <a:uLnTx/>
                <a:uFillTx/>
                <a:latin typeface="Arial"/>
                <a:ea typeface="ＭＳ Ｐゴシック" charset="0"/>
              </a:rPr>
              <a:t>v</a:t>
            </a:r>
            <a:r>
              <a:rPr kumimoji="0" lang="en-GB" sz="3000" b="0" i="0" u="none" strike="noStrike" kern="0" cap="none" spc="0" normalizeH="0" baseline="0" noProof="0" smtClean="0">
                <a:ln>
                  <a:noFill/>
                </a:ln>
                <a:solidFill>
                  <a:srgbClr val="FF0000"/>
                </a:solidFill>
                <a:effectLst/>
                <a:uLnTx/>
                <a:uFillTx/>
                <a:latin typeface="Arial"/>
                <a:ea typeface="ＭＳ Ｐゴシック" charset="0"/>
              </a:rPr>
              <a:t>(T)</a:t>
            </a:r>
            <a:r>
              <a:rPr kumimoji="0" lang="en-GB" sz="3000" b="0" i="0" u="none" strike="noStrike" kern="0" cap="none" spc="0" normalizeH="0" baseline="0" noProof="0" smtClean="0">
                <a:ln>
                  <a:noFill/>
                </a:ln>
                <a:solidFill>
                  <a:srgbClr val="000000"/>
                </a:solidFill>
                <a:effectLst/>
                <a:uLnTx/>
                <a:uFillTx/>
                <a:latin typeface="Arial"/>
                <a:ea typeface="ＭＳ Ｐゴシック" charset="0"/>
              </a:rPr>
              <a:t>*sqrt(dP).</a:t>
            </a:r>
          </a:p>
          <a:p>
            <a:pPr marL="342900" marR="0" lvl="0" indent="-342900" algn="l" defTabSz="914400" rtl="0" eaLnBrk="1" fontAlgn="base" latinLnBrk="0" hangingPunct="1">
              <a:lnSpc>
                <a:spcPct val="100000"/>
              </a:lnSpc>
              <a:spcBef>
                <a:spcPct val="20000"/>
              </a:spcBef>
              <a:spcAft>
                <a:spcPct val="0"/>
              </a:spcAft>
              <a:buClr>
                <a:srgbClr val="CC9900"/>
              </a:buClr>
              <a:buSzPct val="65000"/>
              <a:buFont typeface="Wingdings" charset="0"/>
              <a:buChar char="n"/>
              <a:tabLst/>
              <a:defRPr/>
            </a:pPr>
            <a:endParaRPr kumimoji="0" lang="en-GB" sz="3000" b="0" i="0" u="none" strike="noStrike" kern="0" cap="none" spc="0" normalizeH="0" baseline="0" noProof="0" smtClean="0">
              <a:ln>
                <a:noFill/>
              </a:ln>
              <a:solidFill>
                <a:srgbClr val="000000"/>
              </a:solidFill>
              <a:effectLst/>
              <a:uLnTx/>
              <a:uFillTx/>
              <a:latin typeface="Arial"/>
              <a:ea typeface="ＭＳ Ｐゴシック" charset="0"/>
            </a:endParaRPr>
          </a:p>
          <a:p>
            <a:pPr marL="1022350" marR="0" lvl="2" indent="-350838" algn="l" defTabSz="914400" rtl="0" eaLnBrk="1" fontAlgn="base" latinLnBrk="0" hangingPunct="1">
              <a:lnSpc>
                <a:spcPct val="100000"/>
              </a:lnSpc>
              <a:spcBef>
                <a:spcPct val="20000"/>
              </a:spcBef>
              <a:spcAft>
                <a:spcPct val="0"/>
              </a:spcAft>
              <a:buClr>
                <a:srgbClr val="CC9900"/>
              </a:buClr>
              <a:buSzPct val="65000"/>
              <a:buFont typeface="Wingdings" charset="0"/>
              <a:buChar char="n"/>
              <a:tabLst/>
              <a:defRPr/>
            </a:pPr>
            <a:r>
              <a:rPr kumimoji="0" lang="en-GB" sz="2200" b="0" i="0" u="none" strike="noStrike" kern="0" cap="none" spc="0" normalizeH="0" baseline="0" noProof="0" smtClean="0">
                <a:ln>
                  <a:noFill/>
                </a:ln>
                <a:solidFill>
                  <a:srgbClr val="000000"/>
                </a:solidFill>
                <a:effectLst/>
                <a:uLnTx/>
                <a:uFillTx/>
                <a:latin typeface="Arial"/>
                <a:ea typeface="ＭＳ Ｐゴシック" charset="0"/>
              </a:rPr>
              <a:t>F</a:t>
            </a:r>
            <a:r>
              <a:rPr kumimoji="0" lang="en-GB" sz="2200" b="0" i="0" u="none" strike="noStrike" kern="0" cap="none" spc="0" normalizeH="0" baseline="-25000" noProof="0" smtClean="0">
                <a:ln>
                  <a:noFill/>
                </a:ln>
                <a:solidFill>
                  <a:srgbClr val="000000"/>
                </a:solidFill>
                <a:effectLst/>
                <a:uLnTx/>
                <a:uFillTx/>
                <a:latin typeface="Arial"/>
                <a:ea typeface="ＭＳ Ｐゴシック" charset="0"/>
              </a:rPr>
              <a:t>m </a:t>
            </a:r>
            <a:r>
              <a:rPr kumimoji="0" lang="en-GB" sz="2200" b="0" i="0" u="none" strike="noStrike" kern="0" cap="none" spc="0" normalizeH="0" baseline="0" noProof="0" smtClean="0">
                <a:ln>
                  <a:noFill/>
                </a:ln>
                <a:solidFill>
                  <a:srgbClr val="000000"/>
                </a:solidFill>
                <a:effectLst/>
                <a:uLnTx/>
                <a:uFillTx/>
                <a:latin typeface="Arial"/>
                <a:ea typeface="ＭＳ Ｐゴシック" charset="0"/>
              </a:rPr>
              <a:t>,dP, T and Heat are measured</a:t>
            </a:r>
          </a:p>
          <a:p>
            <a:pPr marL="1022350" marR="0" lvl="2" indent="-350838" algn="l" defTabSz="914400" rtl="0" eaLnBrk="1" fontAlgn="base" latinLnBrk="0" hangingPunct="1">
              <a:lnSpc>
                <a:spcPct val="100000"/>
              </a:lnSpc>
              <a:spcBef>
                <a:spcPct val="20000"/>
              </a:spcBef>
              <a:spcAft>
                <a:spcPct val="0"/>
              </a:spcAft>
              <a:buClr>
                <a:srgbClr val="CC9900"/>
              </a:buClr>
              <a:buSzPct val="65000"/>
              <a:buFont typeface="Wingdings" charset="0"/>
              <a:buChar char="n"/>
              <a:tabLst/>
              <a:defRPr/>
            </a:pPr>
            <a:r>
              <a:rPr kumimoji="0" lang="en-GB" sz="2200" b="0" i="0" u="none" strike="noStrike" kern="0" cap="none" spc="0" normalizeH="0" baseline="0" noProof="0" smtClean="0">
                <a:ln>
                  <a:noFill/>
                </a:ln>
                <a:solidFill>
                  <a:srgbClr val="FF0000"/>
                </a:solidFill>
                <a:effectLst/>
                <a:uLnTx/>
                <a:uFillTx/>
                <a:latin typeface="Arial"/>
                <a:ea typeface="ＭＳ Ｐゴシック" charset="0"/>
              </a:rPr>
              <a:t>C</a:t>
            </a:r>
            <a:r>
              <a:rPr kumimoji="0" lang="en-GB" sz="2200" b="0" i="0" u="none" strike="noStrike" kern="0" cap="none" spc="0" normalizeH="0" baseline="-25000" noProof="0" smtClean="0">
                <a:ln>
                  <a:noFill/>
                </a:ln>
                <a:solidFill>
                  <a:srgbClr val="FF0000"/>
                </a:solidFill>
                <a:effectLst/>
                <a:uLnTx/>
                <a:uFillTx/>
                <a:latin typeface="Arial"/>
                <a:ea typeface="ＭＳ Ｐゴシック" charset="0"/>
              </a:rPr>
              <a:t>v</a:t>
            </a:r>
            <a:r>
              <a:rPr kumimoji="0" lang="en-GB" sz="2200" b="0" i="0" u="none" strike="noStrike" kern="0" cap="none" spc="0" normalizeH="0" baseline="0" noProof="0" smtClean="0">
                <a:ln>
                  <a:noFill/>
                </a:ln>
                <a:solidFill>
                  <a:srgbClr val="FF0000"/>
                </a:solidFill>
                <a:effectLst/>
                <a:uLnTx/>
                <a:uFillTx/>
                <a:latin typeface="Arial"/>
                <a:ea typeface="ＭＳ Ｐゴシック" charset="0"/>
              </a:rPr>
              <a:t>(T)</a:t>
            </a:r>
            <a:r>
              <a:rPr kumimoji="0" lang="en-GB" sz="2200" b="0" i="0" u="none" strike="noStrike" kern="0" cap="none" spc="0" normalizeH="0" baseline="0" noProof="0" smtClean="0">
                <a:ln>
                  <a:noFill/>
                </a:ln>
                <a:solidFill>
                  <a:srgbClr val="000000"/>
                </a:solidFill>
                <a:effectLst/>
                <a:uLnTx/>
                <a:uFillTx/>
                <a:latin typeface="Arial"/>
                <a:ea typeface="ＭＳ Ｐゴシック" charset="0"/>
              </a:rPr>
              <a:t> of needle valve must be calibrated precisely.</a:t>
            </a:r>
          </a:p>
          <a:p>
            <a:pPr marL="1339850" marR="0" lvl="3" indent="-315913" algn="l" defTabSz="914400" rtl="0" eaLnBrk="1" fontAlgn="base" latinLnBrk="0" hangingPunct="1">
              <a:lnSpc>
                <a:spcPct val="100000"/>
              </a:lnSpc>
              <a:spcBef>
                <a:spcPct val="20000"/>
              </a:spcBef>
              <a:spcAft>
                <a:spcPct val="0"/>
              </a:spcAft>
              <a:buClr>
                <a:srgbClr val="3B812F"/>
              </a:buClr>
              <a:buSzPct val="70000"/>
              <a:buFont typeface="Wingdings" charset="0"/>
              <a:buChar char="q"/>
              <a:tabLst/>
              <a:defRPr/>
            </a:pPr>
            <a:r>
              <a:rPr kumimoji="0" lang="en-GB" sz="2000" b="0" i="0" u="none" strike="noStrike" kern="0" cap="none" spc="0" normalizeH="0" baseline="0" noProof="0" smtClean="0">
                <a:ln>
                  <a:noFill/>
                </a:ln>
                <a:solidFill>
                  <a:srgbClr val="000000"/>
                </a:solidFill>
                <a:effectLst/>
                <a:uLnTx/>
                <a:uFillTx/>
                <a:latin typeface="Arial"/>
                <a:ea typeface="ＭＳ Ｐゴシック" charset="0"/>
              </a:rPr>
              <a:t>It is Independent of pressure and flow . </a:t>
            </a:r>
          </a:p>
          <a:p>
            <a:pPr marL="1339850" marR="0" lvl="3" indent="-315913" algn="l" defTabSz="914400" rtl="0" eaLnBrk="1" fontAlgn="base" latinLnBrk="0" hangingPunct="1">
              <a:lnSpc>
                <a:spcPct val="100000"/>
              </a:lnSpc>
              <a:spcBef>
                <a:spcPct val="20000"/>
              </a:spcBef>
              <a:spcAft>
                <a:spcPct val="0"/>
              </a:spcAft>
              <a:buClr>
                <a:srgbClr val="3B812F"/>
              </a:buClr>
              <a:buSzPct val="70000"/>
              <a:buFont typeface="Wingdings" charset="0"/>
              <a:buChar char="q"/>
              <a:tabLst/>
              <a:defRPr/>
            </a:pPr>
            <a:r>
              <a:rPr kumimoji="0" lang="en-GB" sz="2000" b="0" i="0" u="none" strike="noStrike" kern="0" cap="none" spc="0" normalizeH="0" baseline="0" noProof="0" smtClean="0">
                <a:ln>
                  <a:noFill/>
                </a:ln>
                <a:solidFill>
                  <a:srgbClr val="000000"/>
                </a:solidFill>
                <a:effectLst/>
                <a:uLnTx/>
                <a:uFillTx/>
                <a:latin typeface="Arial"/>
                <a:ea typeface="ＭＳ Ｐゴシック" charset="0"/>
              </a:rPr>
              <a:t>Only depends on temperature and type of fluid.</a:t>
            </a:r>
          </a:p>
          <a:p>
            <a:pPr marL="1339850" marR="0" lvl="3" indent="-315913" algn="l" defTabSz="914400" rtl="0" eaLnBrk="1" fontAlgn="base" latinLnBrk="0" hangingPunct="1">
              <a:lnSpc>
                <a:spcPct val="100000"/>
              </a:lnSpc>
              <a:spcBef>
                <a:spcPct val="20000"/>
              </a:spcBef>
              <a:spcAft>
                <a:spcPct val="0"/>
              </a:spcAft>
              <a:buClr>
                <a:srgbClr val="3B812F"/>
              </a:buClr>
              <a:buSzPct val="70000"/>
              <a:buFont typeface="Wingdings" charset="0"/>
              <a:buChar char="q"/>
              <a:tabLst/>
              <a:defRPr/>
            </a:pPr>
            <a:r>
              <a:rPr kumimoji="0" lang="en-GB" sz="2000" b="0" i="0" u="none" strike="noStrike" kern="0" cap="none" spc="0" normalizeH="0" baseline="0" noProof="0" smtClean="0">
                <a:ln>
                  <a:noFill/>
                </a:ln>
                <a:solidFill>
                  <a:srgbClr val="000000"/>
                </a:solidFill>
                <a:effectLst/>
                <a:uLnTx/>
                <a:uFillTx/>
                <a:latin typeface="Arial"/>
                <a:ea typeface="ＭＳ Ｐゴシック" charset="0"/>
              </a:rPr>
              <a:t>temperature calibration has been done in our setup</a:t>
            </a:r>
          </a:p>
          <a:p>
            <a:pPr marL="1022350" marR="0" lvl="2" indent="-350838" algn="l" defTabSz="914400" rtl="0" eaLnBrk="1" fontAlgn="base" latinLnBrk="0" hangingPunct="1">
              <a:lnSpc>
                <a:spcPct val="100000"/>
              </a:lnSpc>
              <a:spcBef>
                <a:spcPct val="20000"/>
              </a:spcBef>
              <a:spcAft>
                <a:spcPct val="0"/>
              </a:spcAft>
              <a:buClr>
                <a:srgbClr val="CC9900"/>
              </a:buClr>
              <a:buSzPct val="65000"/>
              <a:buFont typeface="Wingdings" charset="0"/>
              <a:buChar char="n"/>
              <a:tabLst/>
              <a:defRPr/>
            </a:pPr>
            <a:endParaRPr kumimoji="0" lang="en-GB" sz="2200" b="0" i="0" u="none" strike="noStrike" kern="0" cap="none" spc="0" normalizeH="0" baseline="0" noProof="0" smtClean="0">
              <a:ln>
                <a:noFill/>
              </a:ln>
              <a:solidFill>
                <a:srgbClr val="000000"/>
              </a:solidFill>
              <a:effectLst/>
              <a:uLnTx/>
              <a:uFillTx/>
              <a:latin typeface="Arial"/>
              <a:ea typeface="ＭＳ Ｐゴシック" charset="0"/>
            </a:endParaRPr>
          </a:p>
          <a:p>
            <a:pPr marL="344487" marR="0" lvl="1" indent="0" algn="l" defTabSz="914400" rtl="0" eaLnBrk="1" fontAlgn="base" latinLnBrk="0" hangingPunct="1">
              <a:lnSpc>
                <a:spcPct val="100000"/>
              </a:lnSpc>
              <a:spcBef>
                <a:spcPct val="20000"/>
              </a:spcBef>
              <a:spcAft>
                <a:spcPct val="0"/>
              </a:spcAft>
              <a:buClr>
                <a:srgbClr val="3B812F"/>
              </a:buClr>
              <a:buSzPct val="60000"/>
              <a:buFont typeface="Wingdings" charset="0"/>
              <a:buNone/>
              <a:tabLst/>
              <a:defRPr/>
            </a:pPr>
            <a:endParaRPr kumimoji="0" lang="en-GB" sz="2600" b="0" i="0" u="none" strike="noStrike" kern="0" cap="none" spc="0" normalizeH="0" baseline="0" noProof="0" dirty="0">
              <a:ln>
                <a:noFill/>
              </a:ln>
              <a:solidFill>
                <a:srgbClr val="000000"/>
              </a:solidFill>
              <a:effectLst/>
              <a:uLnTx/>
              <a:uFillTx/>
              <a:latin typeface="Arial"/>
              <a:ea typeface="ＭＳ Ｐゴシック" charset="0"/>
            </a:endParaRPr>
          </a:p>
        </p:txBody>
      </p:sp>
      <p:sp>
        <p:nvSpPr>
          <p:cNvPr id="22" name="Rounded Rectangle 21"/>
          <p:cNvSpPr/>
          <p:nvPr/>
        </p:nvSpPr>
        <p:spPr>
          <a:xfrm>
            <a:off x="4288536" y="2336340"/>
            <a:ext cx="630936" cy="658368"/>
          </a:xfrm>
          <a:prstGeom prst="roundRect">
            <a:avLst/>
          </a:prstGeom>
          <a:noFill/>
          <a:ln w="25400" cap="flat" cmpd="sng" algn="ctr">
            <a:solidFill>
              <a:srgbClr val="CC99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rgbClr val="FFFFFF"/>
              </a:solidFill>
              <a:effectLst/>
              <a:uLnTx/>
              <a:uFillTx/>
              <a:latin typeface="Arial"/>
              <a:ea typeface="+mn-ea"/>
              <a:cs typeface="+mn-cs"/>
            </a:endParaRPr>
          </a:p>
        </p:txBody>
      </p:sp>
      <p:sp>
        <p:nvSpPr>
          <p:cNvPr id="23" name="Rounded Rectangle 22"/>
          <p:cNvSpPr/>
          <p:nvPr/>
        </p:nvSpPr>
        <p:spPr>
          <a:xfrm>
            <a:off x="5190744" y="2336340"/>
            <a:ext cx="2590800" cy="658368"/>
          </a:xfrm>
          <a:prstGeom prst="roundRect">
            <a:avLst/>
          </a:prstGeom>
          <a:noFill/>
          <a:ln w="25400" cap="flat" cmpd="sng" algn="ctr">
            <a:solidFill>
              <a:srgbClr val="CC99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rgbClr val="FFFFFF"/>
              </a:solidFill>
              <a:effectLst/>
              <a:uLnTx/>
              <a:uFillTx/>
              <a:latin typeface="Arial"/>
              <a:ea typeface="+mn-ea"/>
              <a:cs typeface="+mn-cs"/>
            </a:endParaRPr>
          </a:p>
        </p:txBody>
      </p:sp>
      <p:sp>
        <p:nvSpPr>
          <p:cNvPr id="24" name="Rounded Rectangle 23"/>
          <p:cNvSpPr/>
          <p:nvPr/>
        </p:nvSpPr>
        <p:spPr>
          <a:xfrm>
            <a:off x="798576" y="2336340"/>
            <a:ext cx="3206496" cy="658368"/>
          </a:xfrm>
          <a:prstGeom prst="roundRect">
            <a:avLst/>
          </a:prstGeom>
          <a:noFill/>
          <a:ln w="25400" cap="flat" cmpd="sng" algn="ctr">
            <a:solidFill>
              <a:srgbClr val="CC99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rgbClr val="FFFFFF"/>
              </a:solidFill>
              <a:effectLst/>
              <a:uLnTx/>
              <a:uFillTx/>
              <a:latin typeface="Arial"/>
              <a:ea typeface="+mn-ea"/>
              <a:cs typeface="+mn-cs"/>
            </a:endParaRPr>
          </a:p>
        </p:txBody>
      </p:sp>
      <p:sp>
        <p:nvSpPr>
          <p:cNvPr id="25" name="TextBox 24"/>
          <p:cNvSpPr txBox="1"/>
          <p:nvPr/>
        </p:nvSpPr>
        <p:spPr>
          <a:xfrm>
            <a:off x="1320538" y="2994708"/>
            <a:ext cx="2018501" cy="369332"/>
          </a:xfrm>
          <a:prstGeom prst="rect">
            <a:avLst/>
          </a:prstGeom>
          <a:noFill/>
        </p:spPr>
        <p:txBody>
          <a:bodyPr wrap="none" rtlCol="0">
            <a:spAutoFit/>
          </a:bodyPr>
          <a:lstStyle/>
          <a:p>
            <a:r>
              <a:rPr lang="en-GB" dirty="0">
                <a:solidFill>
                  <a:srgbClr val="000000"/>
                </a:solidFill>
                <a:latin typeface="Arial" charset="0"/>
                <a:ea typeface="ＭＳ Ｐゴシック" charset="0"/>
              </a:rPr>
              <a:t> flow in </a:t>
            </a:r>
            <a:r>
              <a:rPr lang="en-GB" dirty="0" err="1" smtClean="0">
                <a:solidFill>
                  <a:srgbClr val="000000"/>
                </a:solidFill>
                <a:latin typeface="Arial" charset="0"/>
                <a:ea typeface="ＭＳ Ｐゴシック" charset="0"/>
              </a:rPr>
              <a:t>uchannels</a:t>
            </a:r>
            <a:endParaRPr lang="fr-FR" dirty="0">
              <a:solidFill>
                <a:srgbClr val="000000"/>
              </a:solidFill>
              <a:latin typeface="Arial" charset="0"/>
              <a:ea typeface="ＭＳ Ｐゴシック" charset="0"/>
            </a:endParaRPr>
          </a:p>
        </p:txBody>
      </p:sp>
      <p:sp>
        <p:nvSpPr>
          <p:cNvPr id="26" name="TextBox 25"/>
          <p:cNvSpPr txBox="1"/>
          <p:nvPr/>
        </p:nvSpPr>
        <p:spPr>
          <a:xfrm>
            <a:off x="4095572" y="3010996"/>
            <a:ext cx="1095172" cy="369332"/>
          </a:xfrm>
          <a:prstGeom prst="rect">
            <a:avLst/>
          </a:prstGeom>
          <a:noFill/>
        </p:spPr>
        <p:txBody>
          <a:bodyPr wrap="none" rtlCol="0">
            <a:spAutoFit/>
          </a:bodyPr>
          <a:lstStyle/>
          <a:p>
            <a:r>
              <a:rPr lang="en-GB" dirty="0" smtClean="0">
                <a:solidFill>
                  <a:srgbClr val="000000"/>
                </a:solidFill>
                <a:latin typeface="Arial" charset="0"/>
                <a:ea typeface="ＭＳ Ｐゴシック" charset="0"/>
              </a:rPr>
              <a:t>total flow</a:t>
            </a:r>
            <a:endParaRPr lang="fr-FR" dirty="0">
              <a:solidFill>
                <a:srgbClr val="000000"/>
              </a:solidFill>
              <a:latin typeface="Arial" charset="0"/>
              <a:ea typeface="ＭＳ Ｐゴシック" charset="0"/>
            </a:endParaRPr>
          </a:p>
        </p:txBody>
      </p:sp>
      <p:sp>
        <p:nvSpPr>
          <p:cNvPr id="27" name="TextBox 26"/>
          <p:cNvSpPr txBox="1"/>
          <p:nvPr/>
        </p:nvSpPr>
        <p:spPr>
          <a:xfrm>
            <a:off x="5830824" y="2995756"/>
            <a:ext cx="1633781" cy="369332"/>
          </a:xfrm>
          <a:prstGeom prst="rect">
            <a:avLst/>
          </a:prstGeom>
          <a:noFill/>
        </p:spPr>
        <p:txBody>
          <a:bodyPr wrap="none" rtlCol="0">
            <a:spAutoFit/>
          </a:bodyPr>
          <a:lstStyle/>
          <a:p>
            <a:r>
              <a:rPr lang="en-GB" dirty="0" smtClean="0">
                <a:solidFill>
                  <a:srgbClr val="000000"/>
                </a:solidFill>
                <a:latin typeface="Arial" charset="0"/>
                <a:ea typeface="ＭＳ Ｐゴシック" charset="0"/>
              </a:rPr>
              <a:t>flow </a:t>
            </a:r>
            <a:r>
              <a:rPr lang="en-GB" dirty="0">
                <a:solidFill>
                  <a:srgbClr val="000000"/>
                </a:solidFill>
                <a:latin typeface="Arial" charset="0"/>
                <a:ea typeface="ＭＳ Ｐゴシック" charset="0"/>
              </a:rPr>
              <a:t>in bypass</a:t>
            </a:r>
            <a:endParaRPr lang="fr-FR" dirty="0">
              <a:solidFill>
                <a:srgbClr val="000000"/>
              </a:solidFill>
              <a:latin typeface="Arial" charset="0"/>
              <a:ea typeface="ＭＳ Ｐゴシック" charset="0"/>
            </a:endParaRPr>
          </a:p>
        </p:txBody>
      </p:sp>
    </p:spTree>
    <p:extLst>
      <p:ext uri="{BB962C8B-B14F-4D97-AF65-F5344CB8AC3E}">
        <p14:creationId xmlns:p14="http://schemas.microsoft.com/office/powerpoint/2010/main" val="22376283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New temperature calibration of bypass.</a:t>
            </a:r>
            <a:endParaRPr lang="en-GB" sz="4000"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45</a:t>
            </a:fld>
            <a:endParaRPr lang="en-US"/>
          </a:p>
        </p:txBody>
      </p:sp>
      <p:grpSp>
        <p:nvGrpSpPr>
          <p:cNvPr id="9" name="Group 8"/>
          <p:cNvGrpSpPr/>
          <p:nvPr/>
        </p:nvGrpSpPr>
        <p:grpSpPr>
          <a:xfrm>
            <a:off x="927627" y="1734295"/>
            <a:ext cx="7288746" cy="3650254"/>
            <a:chOff x="876384" y="1133660"/>
            <a:chExt cx="7288746" cy="3650254"/>
          </a:xfrm>
        </p:grpSpPr>
        <p:sp>
          <p:nvSpPr>
            <p:cNvPr id="7" name="TextBox 6"/>
            <p:cNvSpPr txBox="1"/>
            <p:nvPr/>
          </p:nvSpPr>
          <p:spPr>
            <a:xfrm>
              <a:off x="5219067" y="2389440"/>
              <a:ext cx="2946063" cy="369332"/>
            </a:xfrm>
            <a:prstGeom prst="rect">
              <a:avLst/>
            </a:prstGeom>
            <a:noFill/>
          </p:spPr>
          <p:txBody>
            <a:bodyPr wrap="none" rtlCol="0">
              <a:spAutoFit/>
            </a:bodyPr>
            <a:lstStyle/>
            <a:p>
              <a:r>
                <a:rPr lang="fr-FR" dirty="0" smtClean="0"/>
                <a:t>The ‘power </a:t>
              </a:r>
              <a:r>
                <a:rPr lang="fr-FR" dirty="0" err="1" smtClean="0"/>
                <a:t>law</a:t>
              </a:r>
              <a:r>
                <a:rPr lang="fr-FR" dirty="0" smtClean="0"/>
                <a:t>’ fit </a:t>
              </a:r>
              <a:r>
                <a:rPr lang="fr-FR" dirty="0" err="1" smtClean="0"/>
                <a:t>is</a:t>
              </a:r>
              <a:r>
                <a:rPr lang="fr-FR" dirty="0" smtClean="0"/>
                <a:t> </a:t>
              </a:r>
              <a:r>
                <a:rPr lang="fr-FR" dirty="0" err="1" smtClean="0"/>
                <a:t>used</a:t>
              </a:r>
              <a:r>
                <a:rPr lang="fr-FR" dirty="0" smtClean="0"/>
                <a:t>. </a:t>
              </a:r>
              <a:endParaRPr lang="fr-FR" dirty="0"/>
            </a:p>
          </p:txBody>
        </p:sp>
        <p:pic>
          <p:nvPicPr>
            <p:cNvPr id="3" name="Picture 2"/>
            <p:cNvPicPr>
              <a:picLocks noChangeAspect="1"/>
            </p:cNvPicPr>
            <p:nvPr/>
          </p:nvPicPr>
          <p:blipFill>
            <a:blip r:embed="rId2"/>
            <a:stretch>
              <a:fillRect/>
            </a:stretch>
          </p:blipFill>
          <p:spPr>
            <a:xfrm>
              <a:off x="876384" y="1133660"/>
              <a:ext cx="5440512" cy="3650254"/>
            </a:xfrm>
            <a:prstGeom prst="rect">
              <a:avLst/>
            </a:prstGeom>
          </p:spPr>
        </p:pic>
        <p:sp>
          <p:nvSpPr>
            <p:cNvPr id="8" name="TextBox 7"/>
            <p:cNvSpPr txBox="1"/>
            <p:nvPr/>
          </p:nvSpPr>
          <p:spPr>
            <a:xfrm>
              <a:off x="2994164" y="1369331"/>
              <a:ext cx="3957622" cy="338554"/>
            </a:xfrm>
            <a:prstGeom prst="rect">
              <a:avLst/>
            </a:prstGeom>
            <a:noFill/>
          </p:spPr>
          <p:txBody>
            <a:bodyPr wrap="none" rtlCol="0">
              <a:spAutoFit/>
            </a:bodyPr>
            <a:lstStyle/>
            <a:p>
              <a:r>
                <a:rPr lang="en-GB" sz="1600" dirty="0" smtClean="0">
                  <a:solidFill>
                    <a:srgbClr val="FF6699"/>
                  </a:solidFill>
                </a:rPr>
                <a:t>Cv_cal1(T)=37.807 x T^(-0.646)    “linear”</a:t>
              </a:r>
              <a:endParaRPr lang="en-GB" sz="1600" dirty="0">
                <a:solidFill>
                  <a:srgbClr val="FF6699"/>
                </a:solidFill>
              </a:endParaRPr>
            </a:p>
          </p:txBody>
        </p:sp>
        <p:sp>
          <p:nvSpPr>
            <p:cNvPr id="10" name="TextBox 9"/>
            <p:cNvSpPr txBox="1"/>
            <p:nvPr/>
          </p:nvSpPr>
          <p:spPr>
            <a:xfrm>
              <a:off x="2994164" y="1690356"/>
              <a:ext cx="4410759" cy="338554"/>
            </a:xfrm>
            <a:prstGeom prst="rect">
              <a:avLst/>
            </a:prstGeom>
            <a:noFill/>
          </p:spPr>
          <p:txBody>
            <a:bodyPr wrap="none" rtlCol="0">
              <a:spAutoFit/>
            </a:bodyPr>
            <a:lstStyle/>
            <a:p>
              <a:r>
                <a:rPr lang="en-GB" sz="1600" dirty="0" smtClean="0">
                  <a:solidFill>
                    <a:srgbClr val="0000FF"/>
                  </a:solidFill>
                </a:rPr>
                <a:t>Cv_cal2(T)= -0.00242 * T + 1.672  “power law”</a:t>
              </a:r>
              <a:endParaRPr lang="en-GB" sz="1600" dirty="0">
                <a:solidFill>
                  <a:srgbClr val="0000FF"/>
                </a:solidFill>
              </a:endParaRPr>
            </a:p>
          </p:txBody>
        </p:sp>
      </p:grpSp>
    </p:spTree>
    <p:extLst>
      <p:ext uri="{BB962C8B-B14F-4D97-AF65-F5344CB8AC3E}">
        <p14:creationId xmlns:p14="http://schemas.microsoft.com/office/powerpoint/2010/main" val="5894396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400" dirty="0" smtClean="0"/>
              <a:t>Verification of F=</a:t>
            </a:r>
            <a:r>
              <a:rPr lang="en-GB" sz="4400" dirty="0" smtClean="0">
                <a:latin typeface="Times New Roman" panose="02020603050405020304" pitchFamily="18" charset="0"/>
                <a:cs typeface="Times New Roman" panose="02020603050405020304" pitchFamily="18" charset="0"/>
              </a:rPr>
              <a:t>√</a:t>
            </a:r>
            <a:r>
              <a:rPr lang="en-GB" sz="4400" dirty="0" err="1" smtClean="0"/>
              <a:t>dP</a:t>
            </a:r>
            <a:r>
              <a:rPr lang="en-GB" sz="4400" dirty="0" smtClean="0"/>
              <a:t> of bypass.</a:t>
            </a:r>
            <a:endParaRPr lang="en-GB" sz="4400"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46</a:t>
            </a:fld>
            <a:endParaRPr lang="en-US"/>
          </a:p>
        </p:txBody>
      </p:sp>
      <p:grpSp>
        <p:nvGrpSpPr>
          <p:cNvPr id="11" name="Group 10"/>
          <p:cNvGrpSpPr/>
          <p:nvPr/>
        </p:nvGrpSpPr>
        <p:grpSpPr>
          <a:xfrm>
            <a:off x="457200" y="1517662"/>
            <a:ext cx="8322360" cy="4148986"/>
            <a:chOff x="457200" y="1221827"/>
            <a:chExt cx="8322360" cy="4148986"/>
          </a:xfrm>
        </p:grpSpPr>
        <p:sp>
          <p:nvSpPr>
            <p:cNvPr id="7" name="TextBox 6"/>
            <p:cNvSpPr txBox="1"/>
            <p:nvPr/>
          </p:nvSpPr>
          <p:spPr>
            <a:xfrm>
              <a:off x="1062445" y="5001481"/>
              <a:ext cx="3762568" cy="369332"/>
            </a:xfrm>
            <a:prstGeom prst="rect">
              <a:avLst/>
            </a:prstGeom>
            <a:noFill/>
          </p:spPr>
          <p:txBody>
            <a:bodyPr wrap="none" rtlCol="0">
              <a:spAutoFit/>
            </a:bodyPr>
            <a:lstStyle/>
            <a:p>
              <a:r>
                <a:rPr lang="fr-FR" dirty="0" smtClean="0"/>
                <a:t>The fit </a:t>
              </a:r>
              <a:r>
                <a:rPr lang="fr-FR" dirty="0" err="1" smtClean="0"/>
                <a:t>error</a:t>
              </a:r>
              <a:r>
                <a:rPr lang="fr-FR" dirty="0" smtClean="0"/>
                <a:t>(min/max ) </a:t>
              </a:r>
              <a:r>
                <a:rPr lang="fr-FR" dirty="0" err="1" smtClean="0"/>
                <a:t>is</a:t>
              </a:r>
              <a:r>
                <a:rPr lang="fr-FR" dirty="0" smtClean="0"/>
                <a:t> &lt; +/- 2% </a:t>
              </a:r>
              <a:endParaRPr lang="fr-FR" dirty="0"/>
            </a:p>
          </p:txBody>
        </p:sp>
        <p:sp>
          <p:nvSpPr>
            <p:cNvPr id="8" name="TextBox 7"/>
            <p:cNvSpPr txBox="1"/>
            <p:nvPr/>
          </p:nvSpPr>
          <p:spPr>
            <a:xfrm>
              <a:off x="5480259" y="2215957"/>
              <a:ext cx="3299301" cy="830997"/>
            </a:xfrm>
            <a:prstGeom prst="rect">
              <a:avLst/>
            </a:prstGeom>
            <a:noFill/>
          </p:spPr>
          <p:txBody>
            <a:bodyPr wrap="none" rtlCol="0">
              <a:spAutoFit/>
            </a:bodyPr>
            <a:lstStyle/>
            <a:p>
              <a:r>
                <a:rPr lang="en-GB" sz="1600" dirty="0" smtClean="0">
                  <a:solidFill>
                    <a:srgbClr val="FF6699"/>
                  </a:solidFill>
                </a:rPr>
                <a:t>Amplitude and exponent free in fit:</a:t>
              </a:r>
            </a:p>
            <a:p>
              <a:r>
                <a:rPr lang="en-GB" sz="1600" dirty="0">
                  <a:solidFill>
                    <a:srgbClr val="FF6699"/>
                  </a:solidFill>
                </a:rPr>
                <a:t>	</a:t>
              </a:r>
              <a:r>
                <a:rPr lang="en-GB" sz="1600" dirty="0" err="1" smtClean="0">
                  <a:solidFill>
                    <a:srgbClr val="FF6699"/>
                  </a:solidFill>
                </a:rPr>
                <a:t>Ampl</a:t>
              </a:r>
              <a:r>
                <a:rPr lang="en-GB" sz="1600" dirty="0" smtClean="0">
                  <a:solidFill>
                    <a:srgbClr val="FF6699"/>
                  </a:solidFill>
                </a:rPr>
                <a:t>=1.054</a:t>
              </a:r>
            </a:p>
            <a:p>
              <a:r>
                <a:rPr lang="en-GB" sz="1600" dirty="0">
                  <a:solidFill>
                    <a:srgbClr val="FF6699"/>
                  </a:solidFill>
                </a:rPr>
                <a:t>	</a:t>
              </a:r>
              <a:r>
                <a:rPr lang="en-GB" sz="1600" dirty="0" err="1" smtClean="0">
                  <a:solidFill>
                    <a:srgbClr val="FF6699"/>
                  </a:solidFill>
                </a:rPr>
                <a:t>Exp</a:t>
              </a:r>
              <a:r>
                <a:rPr lang="en-GB" sz="1600" dirty="0" smtClean="0">
                  <a:solidFill>
                    <a:srgbClr val="FF6699"/>
                  </a:solidFill>
                </a:rPr>
                <a:t>=0.497</a:t>
              </a:r>
              <a:endParaRPr lang="en-GB" sz="1600" dirty="0">
                <a:solidFill>
                  <a:srgbClr val="FF6699"/>
                </a:solidFill>
              </a:endParaRPr>
            </a:p>
          </p:txBody>
        </p:sp>
        <p:sp>
          <p:nvSpPr>
            <p:cNvPr id="10" name="TextBox 9"/>
            <p:cNvSpPr txBox="1"/>
            <p:nvPr/>
          </p:nvSpPr>
          <p:spPr>
            <a:xfrm>
              <a:off x="5573019" y="3046954"/>
              <a:ext cx="2406428" cy="584775"/>
            </a:xfrm>
            <a:prstGeom prst="rect">
              <a:avLst/>
            </a:prstGeom>
            <a:noFill/>
          </p:spPr>
          <p:txBody>
            <a:bodyPr wrap="none" rtlCol="0">
              <a:spAutoFit/>
            </a:bodyPr>
            <a:lstStyle/>
            <a:p>
              <a:r>
                <a:rPr lang="en-GB" sz="1600" dirty="0" smtClean="0">
                  <a:solidFill>
                    <a:srgbClr val="0000FF"/>
                  </a:solidFill>
                </a:rPr>
                <a:t>Exponent not free (=0.5)</a:t>
              </a:r>
            </a:p>
            <a:p>
              <a:r>
                <a:rPr lang="en-GB" sz="1600" dirty="0" smtClean="0">
                  <a:solidFill>
                    <a:srgbClr val="0000FF"/>
                  </a:solidFill>
                </a:rPr>
                <a:t>Amplitude= 1.049</a:t>
              </a:r>
              <a:endParaRPr lang="en-GB" sz="1600" dirty="0">
                <a:solidFill>
                  <a:srgbClr val="0000FF"/>
                </a:solidFill>
              </a:endParaRPr>
            </a:p>
          </p:txBody>
        </p:sp>
        <p:pic>
          <p:nvPicPr>
            <p:cNvPr id="12" name="Picture 11"/>
            <p:cNvPicPr>
              <a:picLocks noChangeAspect="1"/>
            </p:cNvPicPr>
            <p:nvPr/>
          </p:nvPicPr>
          <p:blipFill>
            <a:blip r:embed="rId2"/>
            <a:stretch>
              <a:fillRect/>
            </a:stretch>
          </p:blipFill>
          <p:spPr>
            <a:xfrm>
              <a:off x="457200" y="1221827"/>
              <a:ext cx="5115819" cy="3650254"/>
            </a:xfrm>
            <a:prstGeom prst="rect">
              <a:avLst/>
            </a:prstGeom>
          </p:spPr>
        </p:pic>
        <p:sp>
          <p:nvSpPr>
            <p:cNvPr id="3" name="TextBox 2"/>
            <p:cNvSpPr txBox="1"/>
            <p:nvPr/>
          </p:nvSpPr>
          <p:spPr>
            <a:xfrm>
              <a:off x="4024859" y="3874957"/>
              <a:ext cx="966931" cy="369332"/>
            </a:xfrm>
            <a:prstGeom prst="rect">
              <a:avLst/>
            </a:prstGeom>
            <a:noFill/>
          </p:spPr>
          <p:txBody>
            <a:bodyPr wrap="none" rtlCol="0">
              <a:spAutoFit/>
            </a:bodyPr>
            <a:lstStyle/>
            <a:p>
              <a:r>
                <a:rPr lang="en-GB" dirty="0" smtClean="0"/>
                <a:t>At -20C</a:t>
              </a:r>
              <a:endParaRPr lang="en-GB" dirty="0"/>
            </a:p>
          </p:txBody>
        </p:sp>
        <p:sp>
          <p:nvSpPr>
            <p:cNvPr id="9" name="TextBox 8"/>
            <p:cNvSpPr txBox="1"/>
            <p:nvPr/>
          </p:nvSpPr>
          <p:spPr>
            <a:xfrm>
              <a:off x="5480259" y="1840993"/>
              <a:ext cx="1800558" cy="369332"/>
            </a:xfrm>
            <a:prstGeom prst="rect">
              <a:avLst/>
            </a:prstGeom>
            <a:noFill/>
          </p:spPr>
          <p:txBody>
            <a:bodyPr wrap="none" rtlCol="0">
              <a:spAutoFit/>
            </a:bodyPr>
            <a:lstStyle/>
            <a:p>
              <a:r>
                <a:rPr lang="en-GB" dirty="0" smtClean="0"/>
                <a:t>Two fits to data:</a:t>
              </a:r>
              <a:endParaRPr lang="en-GB" dirty="0"/>
            </a:p>
          </p:txBody>
        </p:sp>
      </p:grpSp>
    </p:spTree>
    <p:extLst>
      <p:ext uri="{BB962C8B-B14F-4D97-AF65-F5344CB8AC3E}">
        <p14:creationId xmlns:p14="http://schemas.microsoft.com/office/powerpoint/2010/main" val="23427125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err="1" smtClean="0"/>
              <a:t>dP</a:t>
            </a:r>
            <a:r>
              <a:rPr lang="en-GB" sz="4000" dirty="0" smtClean="0"/>
              <a:t> &amp; flow measurements of SNAKE2.</a:t>
            </a:r>
            <a:endParaRPr lang="en-GB" sz="4000" dirty="0"/>
          </a:p>
        </p:txBody>
      </p:sp>
      <p:sp>
        <p:nvSpPr>
          <p:cNvPr id="3" name="Content Placeholder 2"/>
          <p:cNvSpPr>
            <a:spLocks noGrp="1"/>
          </p:cNvSpPr>
          <p:nvPr>
            <p:ph idx="1"/>
          </p:nvPr>
        </p:nvSpPr>
        <p:spPr>
          <a:xfrm>
            <a:off x="457200" y="1163637"/>
            <a:ext cx="8229600" cy="4530725"/>
          </a:xfrm>
        </p:spPr>
        <p:txBody>
          <a:bodyPr/>
          <a:lstStyle/>
          <a:p>
            <a:r>
              <a:rPr lang="fr-FR" dirty="0" err="1" smtClean="0"/>
              <a:t>Previously</a:t>
            </a:r>
            <a:r>
              <a:rPr lang="fr-FR" dirty="0" smtClean="0"/>
              <a:t> </a:t>
            </a:r>
            <a:r>
              <a:rPr lang="fr-FR" dirty="0" err="1" smtClean="0"/>
              <a:t>assumed</a:t>
            </a:r>
            <a:r>
              <a:rPr lang="fr-FR" dirty="0" smtClean="0"/>
              <a:t> ‘orifice’-</a:t>
            </a:r>
            <a:r>
              <a:rPr lang="fr-FR" dirty="0" err="1" smtClean="0"/>
              <a:t>like</a:t>
            </a:r>
            <a:r>
              <a:rPr lang="fr-FR" dirty="0" smtClean="0"/>
              <a:t>:</a:t>
            </a:r>
          </a:p>
          <a:p>
            <a:pPr marL="344487" lvl="1" indent="0">
              <a:buNone/>
            </a:pPr>
            <a:r>
              <a:rPr lang="fr-FR" dirty="0"/>
              <a:t>	</a:t>
            </a:r>
            <a:r>
              <a:rPr lang="fr-FR" dirty="0" smtClean="0"/>
              <a:t>		</a:t>
            </a:r>
            <a:r>
              <a:rPr lang="en-GB" dirty="0" err="1" smtClean="0"/>
              <a:t>F</a:t>
            </a:r>
            <a:r>
              <a:rPr lang="en-GB" baseline="-25000" dirty="0" err="1" smtClean="0"/>
              <a:t>m</a:t>
            </a:r>
            <a:r>
              <a:rPr lang="en-GB" baseline="-25000" dirty="0" smtClean="0"/>
              <a:t> </a:t>
            </a:r>
            <a:r>
              <a:rPr lang="en-GB" dirty="0" smtClean="0"/>
              <a:t>= </a:t>
            </a:r>
            <a:r>
              <a:rPr lang="en-GB" dirty="0" err="1" smtClean="0"/>
              <a:t>C</a:t>
            </a:r>
            <a:r>
              <a:rPr lang="en-GB" baseline="-25000" dirty="0" err="1" smtClean="0"/>
              <a:t>v</a:t>
            </a:r>
            <a:r>
              <a:rPr lang="en-GB" dirty="0"/>
              <a:t>*</a:t>
            </a:r>
            <a:r>
              <a:rPr lang="en-GB" dirty="0" err="1" smtClean="0"/>
              <a:t>sqrt</a:t>
            </a:r>
            <a:r>
              <a:rPr lang="en-GB" dirty="0" smtClean="0"/>
              <a:t>(</a:t>
            </a:r>
            <a:r>
              <a:rPr lang="en-GB" dirty="0" err="1" smtClean="0"/>
              <a:t>dP</a:t>
            </a:r>
            <a:r>
              <a:rPr lang="en-GB" dirty="0" smtClean="0"/>
              <a:t>)</a:t>
            </a:r>
            <a:endParaRPr lang="fr-FR" dirty="0" smtClean="0"/>
          </a:p>
          <a:p>
            <a:endParaRPr lang="fr-FR"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47</a:t>
            </a:fld>
            <a:endParaRPr lang="en-US"/>
          </a:p>
        </p:txBody>
      </p:sp>
      <p:pic>
        <p:nvPicPr>
          <p:cNvPr id="7" name="Picture 6"/>
          <p:cNvPicPr>
            <a:picLocks noChangeAspect="1"/>
          </p:cNvPicPr>
          <p:nvPr/>
        </p:nvPicPr>
        <p:blipFill>
          <a:blip r:embed="rId2"/>
          <a:stretch>
            <a:fillRect/>
          </a:stretch>
        </p:blipFill>
        <p:spPr>
          <a:xfrm>
            <a:off x="1739152" y="2342272"/>
            <a:ext cx="5476791" cy="3013499"/>
          </a:xfrm>
          <a:prstGeom prst="rect">
            <a:avLst/>
          </a:prstGeom>
        </p:spPr>
      </p:pic>
      <p:sp>
        <p:nvSpPr>
          <p:cNvPr id="8" name="TextBox 7"/>
          <p:cNvSpPr txBox="1"/>
          <p:nvPr/>
        </p:nvSpPr>
        <p:spPr>
          <a:xfrm>
            <a:off x="2756263" y="4291075"/>
            <a:ext cx="2226892" cy="523220"/>
          </a:xfrm>
          <a:prstGeom prst="rect">
            <a:avLst/>
          </a:prstGeom>
          <a:noFill/>
        </p:spPr>
        <p:txBody>
          <a:bodyPr wrap="none" rtlCol="0">
            <a:spAutoFit/>
          </a:bodyPr>
          <a:lstStyle/>
          <a:p>
            <a:r>
              <a:rPr lang="en-GB" sz="1400" dirty="0" err="1" smtClean="0">
                <a:solidFill>
                  <a:srgbClr val="0000FF"/>
                </a:solidFill>
              </a:rPr>
              <a:t>Cv</a:t>
            </a:r>
            <a:r>
              <a:rPr lang="en-GB" sz="1400" dirty="0" smtClean="0">
                <a:solidFill>
                  <a:srgbClr val="0000FF"/>
                </a:solidFill>
              </a:rPr>
              <a:t> ~ 0.2 gram/s/</a:t>
            </a:r>
            <a:r>
              <a:rPr lang="en-GB" sz="1400" dirty="0" err="1" smtClean="0">
                <a:solidFill>
                  <a:srgbClr val="0000FF"/>
                </a:solidFill>
              </a:rPr>
              <a:t>sqrt</a:t>
            </a:r>
            <a:r>
              <a:rPr lang="en-GB" sz="1400" dirty="0" smtClean="0">
                <a:solidFill>
                  <a:srgbClr val="0000FF"/>
                </a:solidFill>
              </a:rPr>
              <a:t>(bar).</a:t>
            </a:r>
          </a:p>
          <a:p>
            <a:r>
              <a:rPr lang="en-GB" sz="1400" dirty="0" smtClean="0">
                <a:solidFill>
                  <a:srgbClr val="0000FF"/>
                </a:solidFill>
              </a:rPr>
              <a:t>Not strictly flat ….</a:t>
            </a:r>
            <a:endParaRPr lang="en-GB" sz="1400" dirty="0">
              <a:solidFill>
                <a:srgbClr val="0000FF"/>
              </a:solidFill>
            </a:endParaRPr>
          </a:p>
        </p:txBody>
      </p:sp>
      <p:cxnSp>
        <p:nvCxnSpPr>
          <p:cNvPr id="10" name="Straight Arrow Connector 9"/>
          <p:cNvCxnSpPr/>
          <p:nvPr/>
        </p:nvCxnSpPr>
        <p:spPr>
          <a:xfrm>
            <a:off x="4061012" y="2752165"/>
            <a:ext cx="0" cy="1207702"/>
          </a:xfrm>
          <a:prstGeom prst="straightConnector1">
            <a:avLst/>
          </a:prstGeom>
          <a:ln>
            <a:solidFill>
              <a:schemeClr val="tx1">
                <a:lumMod val="75000"/>
                <a:lumOff val="25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457753" y="3445616"/>
            <a:ext cx="1603259" cy="307777"/>
          </a:xfrm>
          <a:prstGeom prst="rect">
            <a:avLst/>
          </a:prstGeom>
          <a:noFill/>
        </p:spPr>
        <p:txBody>
          <a:bodyPr wrap="none" rtlCol="0">
            <a:spAutoFit/>
          </a:bodyPr>
          <a:lstStyle/>
          <a:p>
            <a:r>
              <a:rPr lang="en-GB" sz="1400" dirty="0" err="1" smtClean="0"/>
              <a:t>dP</a:t>
            </a:r>
            <a:r>
              <a:rPr lang="en-GB" sz="1400" dirty="0" smtClean="0"/>
              <a:t> : 2.5 to 6.5 bar</a:t>
            </a:r>
            <a:endParaRPr lang="en-GB" sz="1400" dirty="0"/>
          </a:p>
        </p:txBody>
      </p:sp>
    </p:spTree>
    <p:extLst>
      <p:ext uri="{BB962C8B-B14F-4D97-AF65-F5344CB8AC3E}">
        <p14:creationId xmlns:p14="http://schemas.microsoft.com/office/powerpoint/2010/main" val="35798019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dP</a:t>
            </a:r>
            <a:r>
              <a:rPr lang="en-GB" dirty="0" smtClean="0"/>
              <a:t> &amp; flow SNAKE2</a:t>
            </a:r>
            <a:endParaRPr lang="en-GB" dirty="0"/>
          </a:p>
        </p:txBody>
      </p:sp>
      <p:sp>
        <p:nvSpPr>
          <p:cNvPr id="3" name="Content Placeholder 2"/>
          <p:cNvSpPr>
            <a:spLocks noGrp="1"/>
          </p:cNvSpPr>
          <p:nvPr>
            <p:ph idx="1"/>
          </p:nvPr>
        </p:nvSpPr>
        <p:spPr/>
        <p:txBody>
          <a:bodyPr/>
          <a:lstStyle/>
          <a:p>
            <a:r>
              <a:rPr lang="en-GB" dirty="0" smtClean="0"/>
              <a:t>measurement of </a:t>
            </a:r>
            <a:r>
              <a:rPr lang="en-GB" dirty="0" err="1" smtClean="0"/>
              <a:t>dp</a:t>
            </a:r>
            <a:r>
              <a:rPr lang="en-GB" dirty="0" smtClean="0"/>
              <a:t> &amp; flow </a:t>
            </a:r>
          </a:p>
          <a:p>
            <a:pPr lvl="1"/>
            <a:r>
              <a:rPr lang="en-GB" dirty="0" smtClean="0"/>
              <a:t>over range 2 bar &lt; </a:t>
            </a:r>
            <a:r>
              <a:rPr lang="en-GB" dirty="0" err="1" smtClean="0"/>
              <a:t>dP</a:t>
            </a:r>
            <a:r>
              <a:rPr lang="en-GB" dirty="0" smtClean="0"/>
              <a:t> &lt; 5.5 bar. (Typical operation will be at 4 bar).</a:t>
            </a:r>
          </a:p>
          <a:p>
            <a:pPr lvl="1"/>
            <a:r>
              <a:rPr lang="en-GB" dirty="0" smtClean="0"/>
              <a:t>At temperature = 0C, -20C, -25C, -30C</a:t>
            </a:r>
          </a:p>
          <a:p>
            <a:pPr lvl="1"/>
            <a:r>
              <a:rPr lang="en-GB" dirty="0" smtClean="0"/>
              <a:t>Each temperature with heat load = 0W, 5W, 30W.</a:t>
            </a:r>
          </a:p>
          <a:p>
            <a:pPr lvl="1"/>
            <a:r>
              <a:rPr lang="en-GB" dirty="0" smtClean="0"/>
              <a:t>i.e. 12 curves each with ~12 points.</a:t>
            </a:r>
          </a:p>
          <a:p>
            <a:pPr lvl="1"/>
            <a:r>
              <a:rPr lang="en-GB" dirty="0" smtClean="0"/>
              <a:t>Thanks for help from students Karolina </a:t>
            </a:r>
            <a:r>
              <a:rPr lang="en-GB" dirty="0" err="1" smtClean="0"/>
              <a:t>Przybyło</a:t>
            </a:r>
            <a:r>
              <a:rPr lang="en-GB" dirty="0" smtClean="0"/>
              <a:t> and Nicola </a:t>
            </a:r>
            <a:r>
              <a:rPr lang="en-GB" dirty="0" err="1" smtClean="0"/>
              <a:t>Spadavecchia</a:t>
            </a:r>
            <a:r>
              <a:rPr lang="en-GB" dirty="0" smtClean="0"/>
              <a:t>.</a:t>
            </a:r>
            <a:endParaRPr lang="en-GB" dirty="0"/>
          </a:p>
          <a:p>
            <a:pPr lvl="1"/>
            <a:endParaRPr lang="en-GB" dirty="0" smtClean="0"/>
          </a:p>
          <a:p>
            <a:pPr lvl="1"/>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48</a:t>
            </a:fld>
            <a:endParaRPr lang="en-US"/>
          </a:p>
        </p:txBody>
      </p:sp>
    </p:spTree>
    <p:extLst>
      <p:ext uri="{BB962C8B-B14F-4D97-AF65-F5344CB8AC3E}">
        <p14:creationId xmlns:p14="http://schemas.microsoft.com/office/powerpoint/2010/main" val="37860373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dP</a:t>
            </a:r>
            <a:r>
              <a:rPr lang="en-GB" dirty="0" smtClean="0"/>
              <a:t> &amp; flow SNAKE2</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49</a:t>
            </a:fld>
            <a:endParaRPr lang="en-US"/>
          </a:p>
        </p:txBody>
      </p:sp>
      <p:pic>
        <p:nvPicPr>
          <p:cNvPr id="8" name="Picture 7"/>
          <p:cNvPicPr>
            <a:picLocks noChangeAspect="1"/>
          </p:cNvPicPr>
          <p:nvPr/>
        </p:nvPicPr>
        <p:blipFill>
          <a:blip r:embed="rId2"/>
          <a:stretch>
            <a:fillRect/>
          </a:stretch>
        </p:blipFill>
        <p:spPr>
          <a:xfrm>
            <a:off x="457200" y="2022509"/>
            <a:ext cx="4234312" cy="2594339"/>
          </a:xfrm>
          <a:prstGeom prst="rect">
            <a:avLst/>
          </a:prstGeom>
        </p:spPr>
      </p:pic>
      <p:pic>
        <p:nvPicPr>
          <p:cNvPr id="9" name="Picture 8"/>
          <p:cNvPicPr>
            <a:picLocks noChangeAspect="1"/>
          </p:cNvPicPr>
          <p:nvPr/>
        </p:nvPicPr>
        <p:blipFill>
          <a:blip r:embed="rId3"/>
          <a:stretch>
            <a:fillRect/>
          </a:stretch>
        </p:blipFill>
        <p:spPr>
          <a:xfrm>
            <a:off x="4875081" y="2022509"/>
            <a:ext cx="4057921" cy="2677742"/>
          </a:xfrm>
          <a:prstGeom prst="rect">
            <a:avLst/>
          </a:prstGeom>
        </p:spPr>
      </p:pic>
      <p:sp>
        <p:nvSpPr>
          <p:cNvPr id="10" name="TextBox 9"/>
          <p:cNvSpPr txBox="1"/>
          <p:nvPr/>
        </p:nvSpPr>
        <p:spPr>
          <a:xfrm>
            <a:off x="498019" y="1293016"/>
            <a:ext cx="7588146" cy="369332"/>
          </a:xfrm>
          <a:prstGeom prst="rect">
            <a:avLst/>
          </a:prstGeom>
          <a:noFill/>
        </p:spPr>
        <p:txBody>
          <a:bodyPr wrap="square" rtlCol="0">
            <a:spAutoFit/>
          </a:bodyPr>
          <a:lstStyle/>
          <a:p>
            <a:r>
              <a:rPr lang="en-GB" dirty="0" smtClean="0">
                <a:solidFill>
                  <a:srgbClr val="0000FF"/>
                </a:solidFill>
              </a:rPr>
              <a:t>Typical measured data and </a:t>
            </a:r>
            <a:r>
              <a:rPr lang="en-GB" dirty="0" smtClean="0">
                <a:solidFill>
                  <a:schemeClr val="accent5">
                    <a:lumMod val="75000"/>
                  </a:schemeClr>
                </a:solidFill>
              </a:rPr>
              <a:t>fitted curves </a:t>
            </a:r>
            <a:r>
              <a:rPr lang="en-GB" dirty="0">
                <a:solidFill>
                  <a:schemeClr val="accent5">
                    <a:lumMod val="75000"/>
                  </a:schemeClr>
                </a:solidFill>
              </a:rPr>
              <a:t>Flow= A*(</a:t>
            </a:r>
            <a:r>
              <a:rPr lang="en-GB" dirty="0" err="1">
                <a:solidFill>
                  <a:schemeClr val="accent5">
                    <a:lumMod val="75000"/>
                  </a:schemeClr>
                </a:solidFill>
              </a:rPr>
              <a:t>dP</a:t>
            </a:r>
            <a:r>
              <a:rPr lang="en-GB" dirty="0">
                <a:solidFill>
                  <a:schemeClr val="accent5">
                    <a:lumMod val="75000"/>
                  </a:schemeClr>
                </a:solidFill>
              </a:rPr>
              <a:t>) </a:t>
            </a:r>
            <a:r>
              <a:rPr lang="en-GB" baseline="30000" dirty="0">
                <a:solidFill>
                  <a:schemeClr val="accent5">
                    <a:lumMod val="75000"/>
                  </a:schemeClr>
                </a:solidFill>
              </a:rPr>
              <a:t>B</a:t>
            </a:r>
            <a:r>
              <a:rPr lang="en-GB" dirty="0">
                <a:solidFill>
                  <a:schemeClr val="accent5">
                    <a:lumMod val="75000"/>
                  </a:schemeClr>
                </a:solidFill>
              </a:rPr>
              <a:t> </a:t>
            </a:r>
            <a:endParaRPr lang="en-GB" baseline="30000" dirty="0">
              <a:solidFill>
                <a:schemeClr val="accent5">
                  <a:lumMod val="75000"/>
                </a:schemeClr>
              </a:solidFill>
            </a:endParaRPr>
          </a:p>
        </p:txBody>
      </p:sp>
      <p:sp>
        <p:nvSpPr>
          <p:cNvPr id="11" name="5-Point Star 10"/>
          <p:cNvSpPr/>
          <p:nvPr/>
        </p:nvSpPr>
        <p:spPr>
          <a:xfrm>
            <a:off x="2669730" y="2854325"/>
            <a:ext cx="235131" cy="22979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p:cNvGrpSpPr/>
          <p:nvPr/>
        </p:nvGrpSpPr>
        <p:grpSpPr>
          <a:xfrm>
            <a:off x="780293" y="4965885"/>
            <a:ext cx="6613865" cy="646331"/>
            <a:chOff x="979714" y="4726042"/>
            <a:chExt cx="6613865" cy="646331"/>
          </a:xfrm>
        </p:grpSpPr>
        <p:sp>
          <p:nvSpPr>
            <p:cNvPr id="12" name="5-Point Star 11"/>
            <p:cNvSpPr/>
            <p:nvPr/>
          </p:nvSpPr>
          <p:spPr>
            <a:xfrm>
              <a:off x="979714" y="4786086"/>
              <a:ext cx="235131" cy="22979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1214845" y="4726042"/>
              <a:ext cx="6378734" cy="646331"/>
            </a:xfrm>
            <a:prstGeom prst="rect">
              <a:avLst/>
            </a:prstGeom>
            <a:noFill/>
          </p:spPr>
          <p:txBody>
            <a:bodyPr wrap="none" rtlCol="0">
              <a:spAutoFit/>
            </a:bodyPr>
            <a:lstStyle/>
            <a:p>
              <a:r>
                <a:rPr lang="en-GB" dirty="0" smtClean="0"/>
                <a:t>= expected operation point dP~4 bar</a:t>
              </a:r>
            </a:p>
            <a:p>
              <a:r>
                <a:rPr lang="en-GB" dirty="0" smtClean="0"/>
                <a:t>(at lower temperature less flow, but higher evaporation heat).</a:t>
              </a:r>
            </a:p>
          </p:txBody>
        </p:sp>
      </p:grpSp>
      <p:sp>
        <p:nvSpPr>
          <p:cNvPr id="3" name="Rectangle 2"/>
          <p:cNvSpPr/>
          <p:nvPr/>
        </p:nvSpPr>
        <p:spPr>
          <a:xfrm>
            <a:off x="2555823" y="2033271"/>
            <a:ext cx="770011" cy="357660"/>
          </a:xfrm>
          <a:prstGeom prst="rect">
            <a:avLst/>
          </a:prstGeom>
          <a:noFill/>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6" name="Rectangle 15"/>
          <p:cNvSpPr/>
          <p:nvPr/>
        </p:nvSpPr>
        <p:spPr>
          <a:xfrm>
            <a:off x="7000670" y="2022509"/>
            <a:ext cx="877441" cy="357660"/>
          </a:xfrm>
          <a:prstGeom prst="rect">
            <a:avLst/>
          </a:prstGeom>
          <a:noFill/>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7" name="5-Point Star 16"/>
          <p:cNvSpPr/>
          <p:nvPr/>
        </p:nvSpPr>
        <p:spPr>
          <a:xfrm>
            <a:off x="6994890" y="3012181"/>
            <a:ext cx="235131" cy="22979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9513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t>Microchannel </a:t>
            </a:r>
            <a:r>
              <a:rPr lang="pl-PL" dirty="0" smtClean="0"/>
              <a:t>prototypes</a:t>
            </a:r>
            <a:r>
              <a:rPr lang="en-GB" dirty="0" smtClean="0"/>
              <a:t/>
            </a:r>
            <a:br>
              <a:rPr lang="en-GB" dirty="0" smtClean="0"/>
            </a:br>
            <a:r>
              <a:rPr lang="en-GB" sz="2200" dirty="0" smtClean="0"/>
              <a:t>to measure flow and thermal characteristics</a:t>
            </a:r>
            <a:endParaRPr lang="en-GB" sz="2200" dirty="0"/>
          </a:p>
        </p:txBody>
      </p:sp>
      <p:sp>
        <p:nvSpPr>
          <p:cNvPr id="6" name="Content Placeholder 5"/>
          <p:cNvSpPr>
            <a:spLocks noGrp="1"/>
          </p:cNvSpPr>
          <p:nvPr>
            <p:ph idx="1"/>
          </p:nvPr>
        </p:nvSpPr>
        <p:spPr>
          <a:xfrm>
            <a:off x="359644" y="1876430"/>
            <a:ext cx="5554960" cy="4205064"/>
          </a:xfrm>
        </p:spPr>
        <p:txBody>
          <a:bodyPr>
            <a:normAutofit fontScale="85000" lnSpcReduction="20000"/>
          </a:bodyPr>
          <a:lstStyle/>
          <a:p>
            <a:r>
              <a:rPr lang="pl-PL" sz="2000" dirty="0" smtClean="0"/>
              <a:t>Proof of concept</a:t>
            </a:r>
          </a:p>
          <a:p>
            <a:r>
              <a:rPr lang="pl-PL" sz="2000" dirty="0" smtClean="0"/>
              <a:t>Measure flow and heat characteristics</a:t>
            </a:r>
          </a:p>
          <a:p>
            <a:r>
              <a:rPr lang="pl-PL" sz="2000" dirty="0" smtClean="0"/>
              <a:t>Test microchannel geometry</a:t>
            </a:r>
          </a:p>
          <a:p>
            <a:r>
              <a:rPr lang="pl-PL" sz="2000" dirty="0" smtClean="0"/>
              <a:t>One </a:t>
            </a:r>
            <a:r>
              <a:rPr lang="pl-PL" sz="2000" dirty="0" smtClean="0"/>
              <a:t>side is silicon, like the final design.</a:t>
            </a:r>
          </a:p>
          <a:p>
            <a:r>
              <a:rPr lang="pl-PL" sz="2000" dirty="0"/>
              <a:t>T</a:t>
            </a:r>
            <a:r>
              <a:rPr lang="pl-PL" sz="2000" dirty="0" smtClean="0"/>
              <a:t>he other side is much thicker pyrex (glass)</a:t>
            </a:r>
          </a:p>
          <a:p>
            <a:r>
              <a:rPr lang="pl-PL" sz="2000" dirty="0" smtClean="0"/>
              <a:t>Silicon-to-glass (pyrex) anodic bonding technology is available in EPFL/Lausanne and suitable to produce prototypes</a:t>
            </a:r>
          </a:p>
          <a:p>
            <a:r>
              <a:rPr lang="pl-PL" sz="2000" dirty="0" smtClean="0"/>
              <a:t>Not </a:t>
            </a:r>
            <a:r>
              <a:rPr lang="pl-PL" sz="2000" dirty="0"/>
              <a:t>ideal but close thermal </a:t>
            </a:r>
            <a:r>
              <a:rPr lang="pl-PL" sz="2000" dirty="0" smtClean="0"/>
              <a:t>expansion match</a:t>
            </a:r>
            <a:r>
              <a:rPr lang="pl-PL" sz="2000" dirty="0"/>
              <a:t>: 2.3 vs 3.3 </a:t>
            </a:r>
            <a:r>
              <a:rPr lang="pl-PL" sz="2000" dirty="0" smtClean="0"/>
              <a:t>ppm/K</a:t>
            </a:r>
          </a:p>
          <a:p>
            <a:r>
              <a:rPr lang="pl-PL" sz="2000" dirty="0" smtClean="0"/>
              <a:t>Unfortunately not a good match for thermal conductivity: 130 vs 1 W/mK</a:t>
            </a:r>
            <a:endParaRPr lang="pl-PL" sz="2000" dirty="0"/>
          </a:p>
          <a:p>
            <a:r>
              <a:rPr lang="pl-PL" sz="2000" dirty="0" smtClean="0"/>
              <a:t>Heat load can only be applied on the silicon side</a:t>
            </a:r>
            <a:endParaRPr lang="pl-PL" sz="2000" dirty="0"/>
          </a:p>
          <a:p>
            <a:r>
              <a:rPr lang="pl-PL" sz="2000" dirty="0" smtClean="0"/>
              <a:t>Difficult to solder the fluidic connector: quick heating and cooling creates internal stresses.</a:t>
            </a:r>
          </a:p>
          <a:p>
            <a:r>
              <a:rPr lang="pl-PL" sz="2000" dirty="0" smtClean="0"/>
              <a:t>Glass makes </a:t>
            </a:r>
            <a:r>
              <a:rPr lang="pl-PL" sz="2000" dirty="0"/>
              <a:t>it possible to visually inspect the CO</a:t>
            </a:r>
            <a:r>
              <a:rPr lang="pl-PL" sz="2000" baseline="-25000" dirty="0"/>
              <a:t>2</a:t>
            </a:r>
            <a:r>
              <a:rPr lang="pl-PL" sz="2000" dirty="0"/>
              <a:t> </a:t>
            </a:r>
            <a:r>
              <a:rPr lang="pl-PL" sz="2000" dirty="0" smtClean="0"/>
              <a:t>flow</a:t>
            </a:r>
          </a:p>
          <a:p>
            <a:endParaRPr lang="pl-PL" sz="2000" dirty="0" smtClean="0"/>
          </a:p>
          <a:p>
            <a:endParaRPr lang="pl-PL" sz="2000" dirty="0" smtClean="0"/>
          </a:p>
          <a:p>
            <a:pPr marL="0" indent="0">
              <a:buNone/>
            </a:pPr>
            <a:endParaRPr lang="pl-PL" sz="2000" dirty="0" smtClean="0"/>
          </a:p>
          <a:p>
            <a:endParaRPr lang="pl-PL" sz="2000" dirty="0" smtClean="0"/>
          </a:p>
          <a:p>
            <a:endParaRPr lang="pl-PL" sz="2000" dirty="0" smtClean="0"/>
          </a:p>
          <a:p>
            <a:pPr marL="0" indent="0">
              <a:buNone/>
            </a:pPr>
            <a:endParaRPr lang="en-GB" sz="2000" dirty="0"/>
          </a:p>
        </p:txBody>
      </p:sp>
      <p:sp>
        <p:nvSpPr>
          <p:cNvPr id="3" name="Date Placeholder 2"/>
          <p:cNvSpPr>
            <a:spLocks noGrp="1"/>
          </p:cNvSpPr>
          <p:nvPr>
            <p:ph type="dt" sz="half" idx="10"/>
          </p:nvPr>
        </p:nvSpPr>
        <p:spPr/>
        <p:txBody>
          <a:bodyPr/>
          <a:lstStyle/>
          <a:p>
            <a:pPr>
              <a:defRPr/>
            </a:pPr>
            <a:r>
              <a:rPr lang="en-US" smtClean="0"/>
              <a:t>3/12/2015</a:t>
            </a:r>
            <a:endParaRPr lang="en-US"/>
          </a:p>
        </p:txBody>
      </p:sp>
      <p:sp>
        <p:nvSpPr>
          <p:cNvPr id="4" name="Footer Placeholder 3"/>
          <p:cNvSpPr>
            <a:spLocks noGrp="1"/>
          </p:cNvSpPr>
          <p:nvPr>
            <p:ph type="ftr" sz="quarter" idx="11"/>
          </p:nvPr>
        </p:nvSpPr>
        <p:spPr/>
        <p:txBody>
          <a:bodyPr/>
          <a:lstStyle/>
          <a:p>
            <a:pPr>
              <a:defRPr/>
            </a:pPr>
            <a:r>
              <a:rPr lang="en-US" smtClean="0"/>
              <a:t>Jan Buytaert, Pawel Jalocha</a:t>
            </a:r>
            <a:endParaRPr lang="en-US"/>
          </a:p>
        </p:txBody>
      </p:sp>
      <p:sp>
        <p:nvSpPr>
          <p:cNvPr id="5" name="Slide Number Placeholder 4"/>
          <p:cNvSpPr>
            <a:spLocks noGrp="1"/>
          </p:cNvSpPr>
          <p:nvPr>
            <p:ph type="sldNum" sz="quarter" idx="12"/>
          </p:nvPr>
        </p:nvSpPr>
        <p:spPr/>
        <p:txBody>
          <a:bodyPr/>
          <a:lstStyle/>
          <a:p>
            <a:pPr>
              <a:defRPr/>
            </a:pPr>
            <a:fld id="{34AC3E0F-1A08-45BC-A029-5C24D56E3426}" type="slidenum">
              <a:rPr lang="en-US" smtClean="0"/>
              <a:pPr>
                <a:defRPr/>
              </a:pPr>
              <a:t>5</a:t>
            </a:fld>
            <a:endParaRPr lang="en-US"/>
          </a:p>
        </p:txBody>
      </p:sp>
      <p:pic>
        <p:nvPicPr>
          <p:cNvPr id="7" name="Picture 6"/>
          <p:cNvPicPr>
            <a:picLocks noChangeAspect="1"/>
          </p:cNvPicPr>
          <p:nvPr/>
        </p:nvPicPr>
        <p:blipFill rotWithShape="1">
          <a:blip r:embed="rId2"/>
          <a:srcRect t="19146" r="61134" b="23527"/>
          <a:stretch/>
        </p:blipFill>
        <p:spPr>
          <a:xfrm>
            <a:off x="6182611" y="2420888"/>
            <a:ext cx="2783027" cy="1944886"/>
          </a:xfrm>
          <a:prstGeom prst="rect">
            <a:avLst/>
          </a:prstGeom>
          <a:ln>
            <a:noFill/>
          </a:ln>
          <a:effectLst/>
        </p:spPr>
      </p:pic>
      <p:grpSp>
        <p:nvGrpSpPr>
          <p:cNvPr id="8" name="Group 7"/>
          <p:cNvGrpSpPr/>
          <p:nvPr/>
        </p:nvGrpSpPr>
        <p:grpSpPr>
          <a:xfrm>
            <a:off x="6136871" y="5447557"/>
            <a:ext cx="2794062" cy="1237435"/>
            <a:chOff x="1048611" y="4159413"/>
            <a:chExt cx="9155839" cy="2539852"/>
          </a:xfrm>
        </p:grpSpPr>
        <p:sp>
          <p:nvSpPr>
            <p:cNvPr id="9" name="Rectangle 8"/>
            <p:cNvSpPr/>
            <p:nvPr/>
          </p:nvSpPr>
          <p:spPr>
            <a:xfrm>
              <a:off x="1051730" y="5163426"/>
              <a:ext cx="8369487" cy="533921"/>
            </a:xfrm>
            <a:prstGeom prst="rect">
              <a:avLst/>
            </a:prstGeom>
            <a:solidFill>
              <a:schemeClr val="accent1">
                <a:lumMod val="75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600" dirty="0"/>
            </a:p>
          </p:txBody>
        </p:sp>
        <p:sp>
          <p:nvSpPr>
            <p:cNvPr id="10" name="Rectangle 9"/>
            <p:cNvSpPr/>
            <p:nvPr/>
          </p:nvSpPr>
          <p:spPr>
            <a:xfrm>
              <a:off x="448117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78343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08569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38796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69022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99249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29475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59701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89928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20154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503810"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80607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810833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841060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871286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9015123"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272114"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3574378"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876642"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178906" y="5444524"/>
              <a:ext cx="136225" cy="244433"/>
            </a:xfrm>
            <a:prstGeom prst="rect">
              <a:avLst/>
            </a:prstGeom>
            <a:solidFill>
              <a:schemeClr val="accent5">
                <a:lumMod val="60000"/>
                <a:lumOff val="40000"/>
              </a:schemeClr>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7684299" y="4656086"/>
              <a:ext cx="2518785" cy="412705"/>
            </a:xfrm>
            <a:prstGeom prst="rect">
              <a:avLst/>
            </a:prstGeom>
            <a:solidFill>
              <a:srgbClr val="FFFF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ASIC</a:t>
              </a:r>
              <a:endParaRPr lang="en-US" dirty="0">
                <a:solidFill>
                  <a:schemeClr val="tx1"/>
                </a:solidFill>
              </a:endParaRPr>
            </a:p>
          </p:txBody>
        </p:sp>
        <p:sp>
          <p:nvSpPr>
            <p:cNvPr id="31" name="Rectangle 30"/>
            <p:cNvSpPr/>
            <p:nvPr/>
          </p:nvSpPr>
          <p:spPr>
            <a:xfrm>
              <a:off x="7836699" y="4159413"/>
              <a:ext cx="2366385" cy="412705"/>
            </a:xfrm>
            <a:prstGeom prst="rect">
              <a:avLst/>
            </a:prstGeom>
            <a:solidFill>
              <a:srgbClr val="FF66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Sensor</a:t>
              </a:r>
              <a:endParaRPr lang="en-US" dirty="0">
                <a:solidFill>
                  <a:schemeClr val="tx1"/>
                </a:solidFill>
              </a:endParaRPr>
            </a:p>
          </p:txBody>
        </p:sp>
        <p:sp>
          <p:nvSpPr>
            <p:cNvPr id="32" name="Rectangle 31"/>
            <p:cNvSpPr/>
            <p:nvPr/>
          </p:nvSpPr>
          <p:spPr>
            <a:xfrm>
              <a:off x="5121362" y="5084687"/>
              <a:ext cx="4302317" cy="78739"/>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5121362" y="4659182"/>
              <a:ext cx="2518785" cy="412705"/>
            </a:xfrm>
            <a:prstGeom prst="rect">
              <a:avLst/>
            </a:prstGeom>
            <a:solidFill>
              <a:srgbClr val="FFFF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ASIC</a:t>
              </a:r>
              <a:endParaRPr lang="en-US" dirty="0">
                <a:solidFill>
                  <a:schemeClr val="tx1"/>
                </a:solidFill>
              </a:endParaRPr>
            </a:p>
          </p:txBody>
        </p:sp>
        <p:sp>
          <p:nvSpPr>
            <p:cNvPr id="34" name="Rectangle 33"/>
            <p:cNvSpPr/>
            <p:nvPr/>
          </p:nvSpPr>
          <p:spPr>
            <a:xfrm>
              <a:off x="5273762" y="4162509"/>
              <a:ext cx="2366385" cy="412705"/>
            </a:xfrm>
            <a:prstGeom prst="rect">
              <a:avLst/>
            </a:prstGeom>
            <a:solidFill>
              <a:srgbClr val="FF6600"/>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Sensor</a:t>
              </a:r>
              <a:endParaRPr lang="en-US" dirty="0">
                <a:solidFill>
                  <a:schemeClr val="tx1"/>
                </a:solidFill>
              </a:endParaRPr>
            </a:p>
          </p:txBody>
        </p:sp>
        <p:sp>
          <p:nvSpPr>
            <p:cNvPr id="35" name="Rectangle 34"/>
            <p:cNvSpPr/>
            <p:nvPr/>
          </p:nvSpPr>
          <p:spPr>
            <a:xfrm>
              <a:off x="1048611" y="5704566"/>
              <a:ext cx="8369486" cy="994699"/>
            </a:xfrm>
            <a:prstGeom prst="rect">
              <a:avLst/>
            </a:prstGeom>
            <a:solidFill>
              <a:schemeClr val="accent1">
                <a:lumMod val="40000"/>
                <a:lumOff val="6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rgbClr val="000000"/>
                  </a:solidFill>
                </a:rPr>
                <a:t>Pyrex 2 mm</a:t>
              </a:r>
            </a:p>
          </p:txBody>
        </p:sp>
        <p:sp>
          <p:nvSpPr>
            <p:cNvPr id="36" name="Rectangle 35"/>
            <p:cNvSpPr/>
            <p:nvPr/>
          </p:nvSpPr>
          <p:spPr>
            <a:xfrm>
              <a:off x="5273762" y="4575822"/>
              <a:ext cx="2365288" cy="85078"/>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7839162" y="4569472"/>
              <a:ext cx="2365288" cy="85078"/>
            </a:xfrm>
            <a:prstGeom prst="rect">
              <a:avLst/>
            </a:prstGeom>
            <a:solidFill>
              <a:schemeClr val="bg2">
                <a:lumMod val="50000"/>
              </a:schemeClr>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 name="TextBox 43"/>
          <p:cNvSpPr txBox="1"/>
          <p:nvPr/>
        </p:nvSpPr>
        <p:spPr>
          <a:xfrm>
            <a:off x="6136871" y="5647341"/>
            <a:ext cx="1149674" cy="276999"/>
          </a:xfrm>
          <a:prstGeom prst="rect">
            <a:avLst/>
          </a:prstGeom>
          <a:noFill/>
        </p:spPr>
        <p:txBody>
          <a:bodyPr wrap="none" rtlCol="0">
            <a:spAutoFit/>
          </a:bodyPr>
          <a:lstStyle/>
          <a:p>
            <a:r>
              <a:rPr lang="en-US" sz="1200" dirty="0"/>
              <a:t>Silicon 380µm</a:t>
            </a:r>
          </a:p>
        </p:txBody>
      </p:sp>
      <p:sp>
        <p:nvSpPr>
          <p:cNvPr id="45" name="TextBox 44"/>
          <p:cNvSpPr txBox="1"/>
          <p:nvPr/>
        </p:nvSpPr>
        <p:spPr>
          <a:xfrm>
            <a:off x="7451748" y="5170558"/>
            <a:ext cx="1282723" cy="276999"/>
          </a:xfrm>
          <a:prstGeom prst="rect">
            <a:avLst/>
          </a:prstGeom>
          <a:noFill/>
        </p:spPr>
        <p:txBody>
          <a:bodyPr wrap="none" rtlCol="0">
            <a:spAutoFit/>
          </a:bodyPr>
          <a:lstStyle/>
          <a:p>
            <a:r>
              <a:rPr lang="pl-PL" sz="1200" dirty="0" smtClean="0"/>
              <a:t>Dummy heaters</a:t>
            </a:r>
            <a:endParaRPr lang="en-US" sz="1200" dirty="0"/>
          </a:p>
        </p:txBody>
      </p:sp>
    </p:spTree>
    <p:extLst>
      <p:ext uri="{BB962C8B-B14F-4D97-AF65-F5344CB8AC3E}">
        <p14:creationId xmlns:p14="http://schemas.microsoft.com/office/powerpoint/2010/main" val="7997954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0 C. fitted curves</a:t>
            </a:r>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50</a:t>
            </a:fld>
            <a:endParaRPr lang="en-US"/>
          </a:p>
        </p:txBody>
      </p:sp>
      <p:pic>
        <p:nvPicPr>
          <p:cNvPr id="8" name="Picture 7"/>
          <p:cNvPicPr>
            <a:picLocks noChangeAspect="1"/>
          </p:cNvPicPr>
          <p:nvPr/>
        </p:nvPicPr>
        <p:blipFill>
          <a:blip r:embed="rId2"/>
          <a:stretch>
            <a:fillRect/>
          </a:stretch>
        </p:blipFill>
        <p:spPr>
          <a:xfrm>
            <a:off x="1667693" y="2028257"/>
            <a:ext cx="5808613" cy="3600000"/>
          </a:xfrm>
          <a:prstGeom prst="rect">
            <a:avLst/>
          </a:prstGeom>
        </p:spPr>
      </p:pic>
    </p:spTree>
    <p:extLst>
      <p:ext uri="{BB962C8B-B14F-4D97-AF65-F5344CB8AC3E}">
        <p14:creationId xmlns:p14="http://schemas.microsoft.com/office/powerpoint/2010/main" val="12546845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a:t>20C.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51</a:t>
            </a:fld>
            <a:endParaRPr lang="en-US"/>
          </a:p>
        </p:txBody>
      </p:sp>
      <p:pic>
        <p:nvPicPr>
          <p:cNvPr id="7" name="Picture 6"/>
          <p:cNvPicPr>
            <a:picLocks noChangeAspect="1"/>
          </p:cNvPicPr>
          <p:nvPr/>
        </p:nvPicPr>
        <p:blipFill>
          <a:blip r:embed="rId2"/>
          <a:stretch>
            <a:fillRect/>
          </a:stretch>
        </p:blipFill>
        <p:spPr>
          <a:xfrm>
            <a:off x="1669788" y="2028257"/>
            <a:ext cx="5804424" cy="3600000"/>
          </a:xfrm>
          <a:prstGeom prst="rect">
            <a:avLst/>
          </a:prstGeom>
        </p:spPr>
      </p:pic>
    </p:spTree>
    <p:extLst>
      <p:ext uri="{BB962C8B-B14F-4D97-AF65-F5344CB8AC3E}">
        <p14:creationId xmlns:p14="http://schemas.microsoft.com/office/powerpoint/2010/main" val="1962235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a:t>25C.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52</a:t>
            </a:fld>
            <a:endParaRPr lang="en-US"/>
          </a:p>
        </p:txBody>
      </p:sp>
      <p:pic>
        <p:nvPicPr>
          <p:cNvPr id="7" name="Picture 6"/>
          <p:cNvPicPr>
            <a:picLocks noChangeAspect="1"/>
          </p:cNvPicPr>
          <p:nvPr/>
        </p:nvPicPr>
        <p:blipFill>
          <a:blip r:embed="rId2"/>
          <a:stretch>
            <a:fillRect/>
          </a:stretch>
        </p:blipFill>
        <p:spPr>
          <a:xfrm>
            <a:off x="1662526" y="2028257"/>
            <a:ext cx="5818947" cy="3600000"/>
          </a:xfrm>
          <a:prstGeom prst="rect">
            <a:avLst/>
          </a:prstGeom>
        </p:spPr>
      </p:pic>
    </p:spTree>
    <p:extLst>
      <p:ext uri="{BB962C8B-B14F-4D97-AF65-F5344CB8AC3E}">
        <p14:creationId xmlns:p14="http://schemas.microsoft.com/office/powerpoint/2010/main" val="24459971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a:t>30C.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53</a:t>
            </a:fld>
            <a:endParaRPr lang="en-US"/>
          </a:p>
        </p:txBody>
      </p:sp>
      <p:pic>
        <p:nvPicPr>
          <p:cNvPr id="7" name="Picture 6"/>
          <p:cNvPicPr>
            <a:picLocks noChangeAspect="1"/>
          </p:cNvPicPr>
          <p:nvPr/>
        </p:nvPicPr>
        <p:blipFill>
          <a:blip r:embed="rId2"/>
          <a:stretch>
            <a:fillRect/>
          </a:stretch>
        </p:blipFill>
        <p:spPr>
          <a:xfrm>
            <a:off x="1659616" y="2028257"/>
            <a:ext cx="5824767" cy="3600000"/>
          </a:xfrm>
          <a:prstGeom prst="rect">
            <a:avLst/>
          </a:prstGeom>
        </p:spPr>
      </p:pic>
    </p:spTree>
    <p:extLst>
      <p:ext uri="{BB962C8B-B14F-4D97-AF65-F5344CB8AC3E}">
        <p14:creationId xmlns:p14="http://schemas.microsoft.com/office/powerpoint/2010/main" val="15020164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0 </a:t>
            </a:r>
            <a:r>
              <a:rPr lang="en-GB" dirty="0"/>
              <a:t>Watt.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54</a:t>
            </a:fld>
            <a:endParaRPr lang="en-US"/>
          </a:p>
        </p:txBody>
      </p:sp>
      <p:pic>
        <p:nvPicPr>
          <p:cNvPr id="3" name="Picture 2"/>
          <p:cNvPicPr>
            <a:picLocks noChangeAspect="1"/>
          </p:cNvPicPr>
          <p:nvPr/>
        </p:nvPicPr>
        <p:blipFill>
          <a:blip r:embed="rId2"/>
          <a:stretch>
            <a:fillRect/>
          </a:stretch>
        </p:blipFill>
        <p:spPr>
          <a:xfrm>
            <a:off x="1667693" y="2028257"/>
            <a:ext cx="5808614" cy="3600000"/>
          </a:xfrm>
          <a:prstGeom prst="rect">
            <a:avLst/>
          </a:prstGeom>
        </p:spPr>
      </p:pic>
    </p:spTree>
    <p:extLst>
      <p:ext uri="{BB962C8B-B14F-4D97-AF65-F5344CB8AC3E}">
        <p14:creationId xmlns:p14="http://schemas.microsoft.com/office/powerpoint/2010/main" val="29167569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a:t>
            </a:r>
            <a:r>
              <a:rPr lang="en-GB" dirty="0"/>
              <a:t>Watt.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55</a:t>
            </a:fld>
            <a:endParaRPr lang="en-US"/>
          </a:p>
        </p:txBody>
      </p:sp>
      <p:pic>
        <p:nvPicPr>
          <p:cNvPr id="3" name="Picture 2"/>
          <p:cNvPicPr>
            <a:picLocks noChangeAspect="1"/>
          </p:cNvPicPr>
          <p:nvPr/>
        </p:nvPicPr>
        <p:blipFill>
          <a:blip r:embed="rId2"/>
          <a:stretch>
            <a:fillRect/>
          </a:stretch>
        </p:blipFill>
        <p:spPr>
          <a:xfrm>
            <a:off x="1667693" y="2028257"/>
            <a:ext cx="5808614" cy="3600000"/>
          </a:xfrm>
          <a:prstGeom prst="rect">
            <a:avLst/>
          </a:prstGeom>
        </p:spPr>
      </p:pic>
    </p:spTree>
    <p:extLst>
      <p:ext uri="{BB962C8B-B14F-4D97-AF65-F5344CB8AC3E}">
        <p14:creationId xmlns:p14="http://schemas.microsoft.com/office/powerpoint/2010/main" val="38312037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30 </a:t>
            </a:r>
            <a:r>
              <a:rPr lang="en-GB" dirty="0"/>
              <a:t>Watt. fitted curves</a:t>
            </a:r>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56</a:t>
            </a:fld>
            <a:endParaRPr lang="en-US"/>
          </a:p>
        </p:txBody>
      </p:sp>
      <p:pic>
        <p:nvPicPr>
          <p:cNvPr id="3" name="Picture 2"/>
          <p:cNvPicPr>
            <a:picLocks noChangeAspect="1"/>
          </p:cNvPicPr>
          <p:nvPr/>
        </p:nvPicPr>
        <p:blipFill>
          <a:blip r:embed="rId2"/>
          <a:stretch>
            <a:fillRect/>
          </a:stretch>
        </p:blipFill>
        <p:spPr>
          <a:xfrm>
            <a:off x="1667693" y="2028257"/>
            <a:ext cx="5808614" cy="3600000"/>
          </a:xfrm>
          <a:prstGeom prst="rect">
            <a:avLst/>
          </a:prstGeom>
        </p:spPr>
      </p:pic>
    </p:spTree>
    <p:extLst>
      <p:ext uri="{BB962C8B-B14F-4D97-AF65-F5344CB8AC3E}">
        <p14:creationId xmlns:p14="http://schemas.microsoft.com/office/powerpoint/2010/main" val="7092973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dP</a:t>
            </a:r>
            <a:r>
              <a:rPr lang="en-GB" dirty="0" smtClean="0"/>
              <a:t> &amp; flow SNAKE2. Summary.</a:t>
            </a:r>
            <a:endParaRPr lang="en-GB" dirty="0"/>
          </a:p>
        </p:txBody>
      </p:sp>
      <p:sp>
        <p:nvSpPr>
          <p:cNvPr id="3" name="Content Placeholder 2"/>
          <p:cNvSpPr>
            <a:spLocks noGrp="1"/>
          </p:cNvSpPr>
          <p:nvPr>
            <p:ph idx="1"/>
          </p:nvPr>
        </p:nvSpPr>
        <p:spPr/>
        <p:txBody>
          <a:bodyPr/>
          <a:lstStyle/>
          <a:p>
            <a:pPr lvl="1"/>
            <a:endParaRPr lang="en-GB" dirty="0" smtClean="0"/>
          </a:p>
          <a:p>
            <a:pPr lvl="1"/>
            <a:endParaRPr lang="en-GB" dirty="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57</a:t>
            </a:fld>
            <a:endParaRPr lang="en-US"/>
          </a:p>
        </p:txBody>
      </p:sp>
      <p:sp>
        <p:nvSpPr>
          <p:cNvPr id="10" name="TextBox 9"/>
          <p:cNvSpPr txBox="1"/>
          <p:nvPr/>
        </p:nvSpPr>
        <p:spPr>
          <a:xfrm>
            <a:off x="518160" y="1230867"/>
            <a:ext cx="7586500" cy="369332"/>
          </a:xfrm>
          <a:prstGeom prst="rect">
            <a:avLst/>
          </a:prstGeom>
          <a:noFill/>
        </p:spPr>
        <p:txBody>
          <a:bodyPr wrap="none" rtlCol="0">
            <a:spAutoFit/>
          </a:bodyPr>
          <a:lstStyle/>
          <a:p>
            <a:r>
              <a:rPr lang="en-GB" dirty="0" smtClean="0"/>
              <a:t>Flow</a:t>
            </a:r>
            <a:r>
              <a:rPr lang="en-GB" dirty="0"/>
              <a:t>= A*(</a:t>
            </a:r>
            <a:r>
              <a:rPr lang="en-GB" dirty="0" err="1"/>
              <a:t>dP</a:t>
            </a:r>
            <a:r>
              <a:rPr lang="en-GB" dirty="0"/>
              <a:t>) </a:t>
            </a:r>
            <a:r>
              <a:rPr lang="en-GB" baseline="30000" dirty="0" smtClean="0"/>
              <a:t>B</a:t>
            </a:r>
            <a:r>
              <a:rPr lang="en-GB" dirty="0" smtClean="0"/>
              <a:t> . A and B values at different temperatures and heat loads.</a:t>
            </a:r>
            <a:endParaRPr lang="en-GB" dirty="0"/>
          </a:p>
        </p:txBody>
      </p:sp>
      <p:pic>
        <p:nvPicPr>
          <p:cNvPr id="7" name="Picture 6"/>
          <p:cNvPicPr>
            <a:picLocks noChangeAspect="1"/>
          </p:cNvPicPr>
          <p:nvPr/>
        </p:nvPicPr>
        <p:blipFill>
          <a:blip r:embed="rId3"/>
          <a:stretch>
            <a:fillRect/>
          </a:stretch>
        </p:blipFill>
        <p:spPr>
          <a:xfrm>
            <a:off x="2290167" y="2991506"/>
            <a:ext cx="4158928" cy="3009132"/>
          </a:xfrm>
          <a:prstGeom prst="rect">
            <a:avLst/>
          </a:prstGeom>
        </p:spPr>
      </p:pic>
      <p:pic>
        <p:nvPicPr>
          <p:cNvPr id="8" name="Picture 7"/>
          <p:cNvPicPr>
            <a:picLocks noChangeAspect="1"/>
          </p:cNvPicPr>
          <p:nvPr/>
        </p:nvPicPr>
        <p:blipFill>
          <a:blip r:embed="rId4"/>
          <a:stretch>
            <a:fillRect/>
          </a:stretch>
        </p:blipFill>
        <p:spPr>
          <a:xfrm>
            <a:off x="702221" y="1838213"/>
            <a:ext cx="7334821" cy="1040580"/>
          </a:xfrm>
          <a:prstGeom prst="rect">
            <a:avLst/>
          </a:prstGeom>
        </p:spPr>
      </p:pic>
    </p:spTree>
    <p:extLst>
      <p:ext uri="{BB962C8B-B14F-4D97-AF65-F5344CB8AC3E}">
        <p14:creationId xmlns:p14="http://schemas.microsoft.com/office/powerpoint/2010/main" val="8608345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lnSpcReduction="10000"/>
          </a:bodyPr>
          <a:lstStyle/>
          <a:p>
            <a:r>
              <a:rPr lang="en-GB" dirty="0" smtClean="0"/>
              <a:t>Snake2 cooling performance is very good:</a:t>
            </a:r>
          </a:p>
          <a:p>
            <a:pPr lvl="1"/>
            <a:r>
              <a:rPr lang="en-GB" dirty="0" smtClean="0"/>
              <a:t>Can cool up to ~60W with vapour quality ~80% at flow rate ~0.3g/s and </a:t>
            </a:r>
            <a:r>
              <a:rPr lang="en-GB" dirty="0" err="1" smtClean="0"/>
              <a:t>dp</a:t>
            </a:r>
            <a:r>
              <a:rPr lang="en-GB" dirty="0" smtClean="0"/>
              <a:t>=4bar</a:t>
            </a:r>
          </a:p>
          <a:p>
            <a:r>
              <a:rPr lang="en-GB" dirty="0" smtClean="0"/>
              <a:t>Micro-</a:t>
            </a:r>
            <a:r>
              <a:rPr lang="en-GB" dirty="0" smtClean="0"/>
              <a:t>channel </a:t>
            </a:r>
            <a:r>
              <a:rPr lang="en-GB" dirty="0" smtClean="0"/>
              <a:t>design has good hydraulic characteristic. :</a:t>
            </a:r>
          </a:p>
          <a:p>
            <a:pPr lvl="1"/>
            <a:r>
              <a:rPr lang="en-GB" dirty="0" smtClean="0"/>
              <a:t>Required flow (0.3g/s) can be reached with low </a:t>
            </a:r>
            <a:r>
              <a:rPr lang="en-GB" dirty="0" err="1" smtClean="0"/>
              <a:t>dP</a:t>
            </a:r>
            <a:r>
              <a:rPr lang="en-GB" dirty="0" smtClean="0"/>
              <a:t> (~4bar).</a:t>
            </a:r>
          </a:p>
          <a:p>
            <a:r>
              <a:rPr lang="en-GB" sz="3200" dirty="0" smtClean="0"/>
              <a:t>Rough cooling </a:t>
            </a:r>
            <a:r>
              <a:rPr lang="en-GB" sz="3200" dirty="0"/>
              <a:t>plant specification: </a:t>
            </a:r>
            <a:r>
              <a:rPr lang="en-GB" sz="3200" dirty="0" smtClean="0"/>
              <a:t>~15g/s </a:t>
            </a:r>
            <a:r>
              <a:rPr lang="en-GB" sz="3200" dirty="0"/>
              <a:t>flow rate </a:t>
            </a:r>
            <a:r>
              <a:rPr lang="en-GB" sz="3200" dirty="0" smtClean="0"/>
              <a:t>for and ~4bar </a:t>
            </a:r>
            <a:r>
              <a:rPr lang="en-GB" sz="3200" dirty="0"/>
              <a:t>differential </a:t>
            </a:r>
            <a:r>
              <a:rPr lang="en-GB" sz="3200" dirty="0" smtClean="0"/>
              <a:t>pressure.</a:t>
            </a:r>
          </a:p>
          <a:p>
            <a:r>
              <a:rPr lang="en-GB" sz="3200" dirty="0"/>
              <a:t>There are issues with </a:t>
            </a:r>
            <a:r>
              <a:rPr lang="en-GB" sz="3200" dirty="0" smtClean="0"/>
              <a:t>super-heated state </a:t>
            </a:r>
            <a:r>
              <a:rPr lang="en-GB" sz="3200" dirty="0"/>
              <a:t>of the liquid </a:t>
            </a:r>
            <a:r>
              <a:rPr lang="en-GB" sz="3200" dirty="0" smtClean="0"/>
              <a:t>CO</a:t>
            </a:r>
            <a:r>
              <a:rPr lang="en-GB" sz="3200" baseline="-25000" dirty="0" smtClean="0"/>
              <a:t>2</a:t>
            </a:r>
            <a:r>
              <a:rPr lang="en-GB" sz="3200" dirty="0" smtClean="0"/>
              <a:t> in the channels. </a:t>
            </a:r>
          </a:p>
          <a:p>
            <a:pPr lvl="1"/>
            <a:r>
              <a:rPr lang="en-GB" sz="2800" dirty="0" smtClean="0"/>
              <a:t>Preheater on common inlet tube is very effective to trigger boiling.</a:t>
            </a:r>
            <a:endParaRPr lang="en-GB" dirty="0" smtClean="0"/>
          </a:p>
        </p:txBody>
      </p:sp>
      <p:sp>
        <p:nvSpPr>
          <p:cNvPr id="4" name="Date Placeholder 3"/>
          <p:cNvSpPr>
            <a:spLocks noGrp="1"/>
          </p:cNvSpPr>
          <p:nvPr>
            <p:ph type="dt" sz="half" idx="10"/>
          </p:nvPr>
        </p:nvSpPr>
        <p:spPr/>
        <p:txBody>
          <a:bodyPr/>
          <a:lstStyle/>
          <a:p>
            <a:pPr>
              <a:defRPr/>
            </a:pPr>
            <a:r>
              <a:rPr lang="en-US" smtClean="0"/>
              <a:t>3/12/2015</a:t>
            </a:r>
            <a:endParaRPr lang="en-US"/>
          </a:p>
        </p:txBody>
      </p:sp>
      <p:sp>
        <p:nvSpPr>
          <p:cNvPr id="5" name="Footer Placeholder 4"/>
          <p:cNvSpPr>
            <a:spLocks noGrp="1"/>
          </p:cNvSpPr>
          <p:nvPr>
            <p:ph type="ftr" sz="quarter" idx="11"/>
          </p:nvPr>
        </p:nvSpPr>
        <p:spPr/>
        <p:txBody>
          <a:bodyPr/>
          <a:lstStyle/>
          <a:p>
            <a:pPr>
              <a:defRPr/>
            </a:pPr>
            <a:r>
              <a:rPr lang="sv-SE" altLang="en-US" smtClean="0"/>
              <a:t>Jan Buytaert, Pawel Jalocha</a:t>
            </a:r>
            <a:endParaRPr lang="en-US" altLang="en-US" dirty="0"/>
          </a:p>
        </p:txBody>
      </p:sp>
      <p:sp>
        <p:nvSpPr>
          <p:cNvPr id="6" name="Slide Number Placeholder 5"/>
          <p:cNvSpPr>
            <a:spLocks noGrp="1"/>
          </p:cNvSpPr>
          <p:nvPr>
            <p:ph type="sldNum" sz="quarter" idx="12"/>
          </p:nvPr>
        </p:nvSpPr>
        <p:spPr/>
        <p:txBody>
          <a:bodyPr/>
          <a:lstStyle/>
          <a:p>
            <a:pPr>
              <a:defRPr/>
            </a:pPr>
            <a:fld id="{43E9DD4E-D684-4A43-8CB2-2889C1B45C5F}" type="slidenum">
              <a:rPr lang="en-US" smtClean="0"/>
              <a:pPr>
                <a:defRPr/>
              </a:pPr>
              <a:t>58</a:t>
            </a:fld>
            <a:endParaRPr lang="en-US"/>
          </a:p>
        </p:txBody>
      </p:sp>
    </p:spTree>
    <p:extLst>
      <p:ext uri="{BB962C8B-B14F-4D97-AF65-F5344CB8AC3E}">
        <p14:creationId xmlns:p14="http://schemas.microsoft.com/office/powerpoint/2010/main" val="237089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2195736" y="482600"/>
            <a:ext cx="6563072" cy="990600"/>
          </a:xfrm>
        </p:spPr>
        <p:txBody>
          <a:bodyPr>
            <a:normAutofit/>
          </a:bodyPr>
          <a:lstStyle/>
          <a:p>
            <a:r>
              <a:rPr lang="pl-PL" altLang="en-US" dirty="0" smtClean="0"/>
              <a:t>1st prototype: „Snake I”</a:t>
            </a:r>
            <a:endParaRPr lang="en-US" altLang="en-US" dirty="0" smtClean="0"/>
          </a:p>
        </p:txBody>
      </p:sp>
      <p:sp>
        <p:nvSpPr>
          <p:cNvPr id="9" name="Date Placeholder 8"/>
          <p:cNvSpPr>
            <a:spLocks noGrp="1"/>
          </p:cNvSpPr>
          <p:nvPr>
            <p:ph type="dt" sz="half" idx="10"/>
          </p:nvPr>
        </p:nvSpPr>
        <p:spPr/>
        <p:txBody>
          <a:bodyPr/>
          <a:lstStyle/>
          <a:p>
            <a:pPr>
              <a:defRPr/>
            </a:pPr>
            <a:r>
              <a:rPr lang="en-US" smtClean="0">
                <a:solidFill>
                  <a:schemeClr val="tx1">
                    <a:tint val="75000"/>
                  </a:schemeClr>
                </a:solidFill>
              </a:rPr>
              <a:t>3/12/2015</a:t>
            </a:r>
            <a:endParaRPr lang="en-US">
              <a:solidFill>
                <a:schemeClr val="tx1">
                  <a:tint val="75000"/>
                </a:schemeClr>
              </a:solidFill>
            </a:endParaRPr>
          </a:p>
        </p:txBody>
      </p:sp>
      <p:sp>
        <p:nvSpPr>
          <p:cNvPr id="10" name="Footer Placeholder 9"/>
          <p:cNvSpPr>
            <a:spLocks noGrp="1"/>
          </p:cNvSpPr>
          <p:nvPr>
            <p:ph type="ftr" sz="quarter" idx="11"/>
          </p:nvPr>
        </p:nvSpPr>
        <p:spPr/>
        <p:txBody>
          <a:bodyPr/>
          <a:lstStyle/>
          <a:p>
            <a:pPr>
              <a:defRPr/>
            </a:pPr>
            <a:r>
              <a:rPr lang="en-US" smtClean="0">
                <a:solidFill>
                  <a:schemeClr val="tx1">
                    <a:tint val="75000"/>
                  </a:schemeClr>
                </a:solidFill>
              </a:rPr>
              <a:t>Jan Buytaert, Pawel Jalocha</a:t>
            </a:r>
            <a:endParaRPr lang="en-US">
              <a:solidFill>
                <a:schemeClr val="tx1">
                  <a:tint val="75000"/>
                </a:schemeClr>
              </a:solidFill>
            </a:endParaRPr>
          </a:p>
        </p:txBody>
      </p:sp>
      <p:sp>
        <p:nvSpPr>
          <p:cNvPr id="11" name="Slide Number Placeholder 10"/>
          <p:cNvSpPr>
            <a:spLocks noGrp="1"/>
          </p:cNvSpPr>
          <p:nvPr>
            <p:ph type="sldNum" sz="quarter" idx="12"/>
          </p:nvPr>
        </p:nvSpPr>
        <p:spPr/>
        <p:txBody>
          <a:bodyPr/>
          <a:lstStyle/>
          <a:p>
            <a:pPr>
              <a:defRPr/>
            </a:pPr>
            <a:fld id="{5564693B-2F9D-47B8-A33C-57CB270BA3BF}" type="slidenum">
              <a:rPr lang="en-US">
                <a:solidFill>
                  <a:schemeClr val="tx1">
                    <a:tint val="75000"/>
                  </a:schemeClr>
                </a:solidFill>
              </a:rPr>
              <a:pPr>
                <a:defRPr/>
              </a:pPr>
              <a:t>6</a:t>
            </a:fld>
            <a:endParaRPr lang="en-US">
              <a:solidFill>
                <a:schemeClr val="tx1">
                  <a:tint val="75000"/>
                </a:schemeClr>
              </a:solidFill>
            </a:endParaRPr>
          </a:p>
        </p:txBody>
      </p:sp>
      <p:sp>
        <p:nvSpPr>
          <p:cNvPr id="2" name="TextBox 1"/>
          <p:cNvSpPr txBox="1"/>
          <p:nvPr/>
        </p:nvSpPr>
        <p:spPr>
          <a:xfrm>
            <a:off x="1525522" y="5661248"/>
            <a:ext cx="6655932" cy="1077218"/>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t>Simple round holes as inlet and outlets for the liquid CO</a:t>
            </a:r>
            <a:r>
              <a:rPr lang="pl-PL" sz="1600" baseline="-25000" dirty="0" smtClean="0"/>
              <a:t>2</a:t>
            </a:r>
          </a:p>
          <a:p>
            <a:pPr marL="285750" indent="-285750">
              <a:buFont typeface="Arial" panose="020B0604020202020204" pitchFamily="34" charset="0"/>
              <a:buChar char="•"/>
            </a:pPr>
            <a:r>
              <a:rPr lang="pl-PL" sz="1600" dirty="0" smtClean="0"/>
              <a:t>Very thin restrictions: turn out to be too thin.</a:t>
            </a:r>
          </a:p>
          <a:p>
            <a:pPr marL="285750" indent="-285750">
              <a:buFont typeface="Arial" panose="020B0604020202020204" pitchFamily="34" charset="0"/>
              <a:buChar char="•"/>
            </a:pPr>
            <a:r>
              <a:rPr lang="pl-PL" sz="1600" dirty="0" smtClean="0"/>
              <a:t>Microchannel geometry and active surface designed to represent half the thermal capacity of the VELO module</a:t>
            </a:r>
          </a:p>
        </p:txBody>
      </p:sp>
      <p:pic>
        <p:nvPicPr>
          <p:cNvPr id="4200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291" y="1556792"/>
            <a:ext cx="8667478"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0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8870" y="1558794"/>
            <a:ext cx="3456384" cy="2900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986" name="Title 1"/>
          <p:cNvSpPr>
            <a:spLocks noGrp="1"/>
          </p:cNvSpPr>
          <p:nvPr>
            <p:ph type="title"/>
          </p:nvPr>
        </p:nvSpPr>
        <p:spPr>
          <a:xfrm>
            <a:off x="2195736" y="482600"/>
            <a:ext cx="6563072" cy="990600"/>
          </a:xfrm>
        </p:spPr>
        <p:txBody>
          <a:bodyPr>
            <a:noAutofit/>
          </a:bodyPr>
          <a:lstStyle/>
          <a:p>
            <a:r>
              <a:rPr lang="pl-PL" altLang="en-US" sz="2800" dirty="0" smtClean="0"/>
              <a:t>1st prototype: </a:t>
            </a:r>
            <a:r>
              <a:rPr lang="pl-PL" altLang="en-US" sz="2800" dirty="0" smtClean="0"/>
              <a:t>Snake I</a:t>
            </a:r>
            <a:endParaRPr lang="en-US" altLang="en-US" sz="2800" dirty="0" smtClean="0"/>
          </a:p>
        </p:txBody>
      </p:sp>
      <p:sp>
        <p:nvSpPr>
          <p:cNvPr id="9" name="Date Placeholder 8"/>
          <p:cNvSpPr>
            <a:spLocks noGrp="1"/>
          </p:cNvSpPr>
          <p:nvPr>
            <p:ph type="dt" sz="half" idx="10"/>
          </p:nvPr>
        </p:nvSpPr>
        <p:spPr/>
        <p:txBody>
          <a:bodyPr/>
          <a:lstStyle/>
          <a:p>
            <a:pPr>
              <a:defRPr/>
            </a:pPr>
            <a:r>
              <a:rPr lang="en-US" smtClean="0">
                <a:solidFill>
                  <a:schemeClr val="tx1">
                    <a:tint val="75000"/>
                  </a:schemeClr>
                </a:solidFill>
              </a:rPr>
              <a:t>3/12/2015</a:t>
            </a:r>
            <a:endParaRPr lang="en-US">
              <a:solidFill>
                <a:schemeClr val="tx1">
                  <a:tint val="75000"/>
                </a:schemeClr>
              </a:solidFill>
            </a:endParaRPr>
          </a:p>
        </p:txBody>
      </p:sp>
      <p:sp>
        <p:nvSpPr>
          <p:cNvPr id="10" name="Footer Placeholder 9"/>
          <p:cNvSpPr>
            <a:spLocks noGrp="1"/>
          </p:cNvSpPr>
          <p:nvPr>
            <p:ph type="ftr" sz="quarter" idx="11"/>
          </p:nvPr>
        </p:nvSpPr>
        <p:spPr/>
        <p:txBody>
          <a:bodyPr/>
          <a:lstStyle/>
          <a:p>
            <a:pPr>
              <a:defRPr/>
            </a:pPr>
            <a:r>
              <a:rPr lang="en-US" smtClean="0">
                <a:solidFill>
                  <a:schemeClr val="tx1">
                    <a:tint val="75000"/>
                  </a:schemeClr>
                </a:solidFill>
              </a:rPr>
              <a:t>Jan Buytaert, Pawel Jalocha</a:t>
            </a:r>
            <a:endParaRPr lang="en-US">
              <a:solidFill>
                <a:schemeClr val="tx1">
                  <a:tint val="75000"/>
                </a:schemeClr>
              </a:solidFill>
            </a:endParaRPr>
          </a:p>
        </p:txBody>
      </p:sp>
      <p:sp>
        <p:nvSpPr>
          <p:cNvPr id="11" name="Slide Number Placeholder 10"/>
          <p:cNvSpPr>
            <a:spLocks noGrp="1"/>
          </p:cNvSpPr>
          <p:nvPr>
            <p:ph type="sldNum" sz="quarter" idx="12"/>
          </p:nvPr>
        </p:nvSpPr>
        <p:spPr/>
        <p:txBody>
          <a:bodyPr/>
          <a:lstStyle/>
          <a:p>
            <a:pPr>
              <a:defRPr/>
            </a:pPr>
            <a:fld id="{5564693B-2F9D-47B8-A33C-57CB270BA3BF}" type="slidenum">
              <a:rPr lang="en-US">
                <a:solidFill>
                  <a:schemeClr val="tx1">
                    <a:tint val="75000"/>
                  </a:schemeClr>
                </a:solidFill>
              </a:rPr>
              <a:pPr>
                <a:defRPr/>
              </a:pPr>
              <a:t>7</a:t>
            </a:fld>
            <a:endParaRPr lang="en-US">
              <a:solidFill>
                <a:schemeClr val="tx1">
                  <a:tint val="75000"/>
                </a:schemeClr>
              </a:solidFill>
            </a:endParaRPr>
          </a:p>
        </p:txBody>
      </p:sp>
      <p:sp>
        <p:nvSpPr>
          <p:cNvPr id="18" name="TextBox 17"/>
          <p:cNvSpPr txBox="1"/>
          <p:nvPr/>
        </p:nvSpPr>
        <p:spPr>
          <a:xfrm>
            <a:off x="4854575" y="2292350"/>
            <a:ext cx="546100" cy="276225"/>
          </a:xfrm>
          <a:prstGeom prst="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wrap="none">
            <a:spAutoFit/>
          </a:bodyPr>
          <a:lstStyle/>
          <a:p>
            <a:pPr fontAlgn="auto">
              <a:spcBef>
                <a:spcPts val="0"/>
              </a:spcBef>
              <a:spcAft>
                <a:spcPts val="0"/>
              </a:spcAft>
              <a:defRPr/>
            </a:pPr>
            <a:r>
              <a:rPr lang="en-US" sz="1200"/>
              <a:t>5 mm</a:t>
            </a:r>
          </a:p>
        </p:txBody>
      </p:sp>
      <p:pic>
        <p:nvPicPr>
          <p:cNvPr id="41993"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3188" y="3475038"/>
            <a:ext cx="182086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TextBox 20"/>
          <p:cNvSpPr txBox="1">
            <a:spLocks noChangeArrowheads="1"/>
          </p:cNvSpPr>
          <p:nvPr/>
        </p:nvSpPr>
        <p:spPr bwMode="auto">
          <a:xfrm>
            <a:off x="384175" y="4914900"/>
            <a:ext cx="1111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r>
              <a:rPr lang="en-US" altLang="en-US" sz="1200">
                <a:latin typeface="Calibri" pitchFamily="34" charset="0"/>
              </a:rPr>
              <a:t>Sensor heaters</a:t>
            </a:r>
          </a:p>
        </p:txBody>
      </p:sp>
      <p:pic>
        <p:nvPicPr>
          <p:cNvPr id="41995" name="Picture 2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3188" y="5318125"/>
            <a:ext cx="182086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6" name="TextBox 22"/>
          <p:cNvSpPr txBox="1">
            <a:spLocks noChangeArrowheads="1"/>
          </p:cNvSpPr>
          <p:nvPr/>
        </p:nvSpPr>
        <p:spPr bwMode="auto">
          <a:xfrm>
            <a:off x="384175" y="6049963"/>
            <a:ext cx="968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Book Antiqua" pitchFamily="18" charset="0"/>
              </a:defRPr>
            </a:lvl1pPr>
            <a:lvl2pPr marL="742950" indent="-285750">
              <a:defRPr>
                <a:solidFill>
                  <a:schemeClr val="tx1"/>
                </a:solidFill>
                <a:latin typeface="Book Antiqua" pitchFamily="18" charset="0"/>
              </a:defRPr>
            </a:lvl2pPr>
            <a:lvl3pPr marL="1143000" indent="-228600">
              <a:defRPr>
                <a:solidFill>
                  <a:schemeClr val="tx1"/>
                </a:solidFill>
                <a:latin typeface="Book Antiqua" pitchFamily="18" charset="0"/>
              </a:defRPr>
            </a:lvl3pPr>
            <a:lvl4pPr marL="1600200" indent="-228600">
              <a:defRPr>
                <a:solidFill>
                  <a:schemeClr val="tx1"/>
                </a:solidFill>
                <a:latin typeface="Book Antiqua" pitchFamily="18" charset="0"/>
              </a:defRPr>
            </a:lvl4pPr>
            <a:lvl5pPr marL="2057400" indent="-228600">
              <a:defRPr>
                <a:solidFill>
                  <a:schemeClr val="tx1"/>
                </a:solidFill>
                <a:latin typeface="Book Antiqua" pitchFamily="18" charset="0"/>
              </a:defRPr>
            </a:lvl5pPr>
            <a:lvl6pPr marL="2514600" indent="-228600" fontAlgn="base">
              <a:spcBef>
                <a:spcPct val="0"/>
              </a:spcBef>
              <a:spcAft>
                <a:spcPct val="0"/>
              </a:spcAft>
              <a:defRPr>
                <a:solidFill>
                  <a:schemeClr val="tx1"/>
                </a:solidFill>
                <a:latin typeface="Book Antiqua" pitchFamily="18" charset="0"/>
              </a:defRPr>
            </a:lvl6pPr>
            <a:lvl7pPr marL="2971800" indent="-228600" fontAlgn="base">
              <a:spcBef>
                <a:spcPct val="0"/>
              </a:spcBef>
              <a:spcAft>
                <a:spcPct val="0"/>
              </a:spcAft>
              <a:defRPr>
                <a:solidFill>
                  <a:schemeClr val="tx1"/>
                </a:solidFill>
                <a:latin typeface="Book Antiqua" pitchFamily="18" charset="0"/>
              </a:defRPr>
            </a:lvl7pPr>
            <a:lvl8pPr marL="3429000" indent="-228600" fontAlgn="base">
              <a:spcBef>
                <a:spcPct val="0"/>
              </a:spcBef>
              <a:spcAft>
                <a:spcPct val="0"/>
              </a:spcAft>
              <a:defRPr>
                <a:solidFill>
                  <a:schemeClr val="tx1"/>
                </a:solidFill>
                <a:latin typeface="Book Antiqua" pitchFamily="18" charset="0"/>
              </a:defRPr>
            </a:lvl8pPr>
            <a:lvl9pPr marL="3886200" indent="-228600" fontAlgn="base">
              <a:spcBef>
                <a:spcPct val="0"/>
              </a:spcBef>
              <a:spcAft>
                <a:spcPct val="0"/>
              </a:spcAft>
              <a:defRPr>
                <a:solidFill>
                  <a:schemeClr val="tx1"/>
                </a:solidFill>
                <a:latin typeface="Book Antiqua" pitchFamily="18" charset="0"/>
              </a:defRPr>
            </a:lvl9pPr>
          </a:lstStyle>
          <a:p>
            <a:r>
              <a:rPr lang="en-US" altLang="en-US" sz="1200">
                <a:latin typeface="Calibri" pitchFamily="34" charset="0"/>
              </a:rPr>
              <a:t>ASIC heaters</a:t>
            </a:r>
          </a:p>
        </p:txBody>
      </p:sp>
      <p:pic>
        <p:nvPicPr>
          <p:cNvPr id="41997" name="Picture 14"/>
          <p:cNvPicPr>
            <a:picLocks noChangeAspect="1"/>
          </p:cNvPicPr>
          <p:nvPr/>
        </p:nvPicPr>
        <p:blipFill>
          <a:blip r:embed="rId6">
            <a:extLst>
              <a:ext uri="{28A0092B-C50C-407E-A947-70E740481C1C}">
                <a14:useLocalDpi xmlns:a14="http://schemas.microsoft.com/office/drawing/2010/main" val="0"/>
              </a:ext>
            </a:extLst>
          </a:blip>
          <a:srcRect l="61591" t="5945"/>
          <a:stretch>
            <a:fillRect/>
          </a:stretch>
        </p:blipFill>
        <p:spPr bwMode="auto">
          <a:xfrm>
            <a:off x="41275" y="755650"/>
            <a:ext cx="1620838"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8" name="Picture 16"/>
          <p:cNvPicPr>
            <a:picLocks noChangeAspect="1"/>
          </p:cNvPicPr>
          <p:nvPr/>
        </p:nvPicPr>
        <p:blipFill>
          <a:blip r:embed="rId6">
            <a:extLst>
              <a:ext uri="{28A0092B-C50C-407E-A947-70E740481C1C}">
                <a14:useLocalDpi xmlns:a14="http://schemas.microsoft.com/office/drawing/2010/main" val="0"/>
              </a:ext>
            </a:extLst>
          </a:blip>
          <a:srcRect t="17076" r="38110"/>
          <a:stretch>
            <a:fillRect/>
          </a:stretch>
        </p:blipFill>
        <p:spPr bwMode="auto">
          <a:xfrm>
            <a:off x="1979712" y="1473200"/>
            <a:ext cx="3679618" cy="317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180138" y="4856460"/>
            <a:ext cx="6655932" cy="1815882"/>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t>Simple round holes as inlet and outlets for the liquid CO</a:t>
            </a:r>
            <a:r>
              <a:rPr lang="pl-PL" sz="1600" baseline="-25000" dirty="0" smtClean="0"/>
              <a:t>2</a:t>
            </a:r>
          </a:p>
          <a:p>
            <a:pPr marL="285750" indent="-285750">
              <a:buFont typeface="Arial" panose="020B0604020202020204" pitchFamily="34" charset="0"/>
              <a:buChar char="•"/>
            </a:pPr>
            <a:r>
              <a:rPr lang="pl-PL" sz="1600" dirty="0" smtClean="0"/>
              <a:t>Microchannel geometry and surface designed to represent half the thermal capacity of the VELO module</a:t>
            </a:r>
          </a:p>
          <a:p>
            <a:pPr marL="285750" indent="-285750">
              <a:buFont typeface="Arial" panose="020B0604020202020204" pitchFamily="34" charset="0"/>
              <a:buChar char="•"/>
            </a:pPr>
            <a:r>
              <a:rPr lang="pl-PL" sz="1600" dirty="0" smtClean="0"/>
              <a:t>Thin-film heaters are used to generate heat load similar to the ASICs and irradiated sensors.</a:t>
            </a:r>
          </a:p>
          <a:p>
            <a:pPr marL="285750" indent="-285750">
              <a:buFont typeface="Arial" panose="020B0604020202020204" pitchFamily="34" charset="0"/>
              <a:buChar char="•"/>
            </a:pPr>
            <a:r>
              <a:rPr lang="pl-PL" sz="1600" dirty="0" smtClean="0"/>
              <a:t>Measurements show the tip of the sensor gets no higher than 7 ºC above the flowing CO</a:t>
            </a:r>
            <a:r>
              <a:rPr lang="pl-PL" sz="1600" baseline="-25000" dirty="0" smtClean="0"/>
              <a:t>2</a:t>
            </a:r>
            <a:r>
              <a:rPr lang="pl-PL" sz="1600" dirty="0" smtClean="0"/>
              <a:t> temperature.</a:t>
            </a:r>
            <a:endParaRPr lang="en-GB" sz="1600" dirty="0"/>
          </a:p>
        </p:txBody>
      </p:sp>
    </p:spTree>
    <p:extLst>
      <p:ext uri="{BB962C8B-B14F-4D97-AF65-F5344CB8AC3E}">
        <p14:creationId xmlns:p14="http://schemas.microsoft.com/office/powerpoint/2010/main" val="108554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54606"/>
            <a:ext cx="8042276" cy="1002717"/>
          </a:xfrm>
        </p:spPr>
        <p:txBody>
          <a:bodyPr/>
          <a:lstStyle/>
          <a:p>
            <a:r>
              <a:rPr lang="en-US" sz="4000" dirty="0" smtClean="0"/>
              <a:t>2</a:t>
            </a:r>
            <a:r>
              <a:rPr lang="en-US" sz="4000" baseline="30000" dirty="0" smtClean="0"/>
              <a:t>nd</a:t>
            </a:r>
            <a:r>
              <a:rPr lang="en-US" sz="4000" dirty="0" smtClean="0"/>
              <a:t> prototype: SNAKE II/III.</a:t>
            </a:r>
            <a:endParaRPr lang="en-US" sz="4000" dirty="0"/>
          </a:p>
        </p:txBody>
      </p:sp>
      <p:sp>
        <p:nvSpPr>
          <p:cNvPr id="4" name="Date Placeholder 3"/>
          <p:cNvSpPr>
            <a:spLocks noGrp="1"/>
          </p:cNvSpPr>
          <p:nvPr>
            <p:ph type="dt" sz="half" idx="10"/>
          </p:nvPr>
        </p:nvSpPr>
        <p:spPr/>
        <p:txBody>
          <a:bodyPr/>
          <a:lstStyle/>
          <a:p>
            <a:r>
              <a:rPr lang="en-US" smtClean="0"/>
              <a:t>3/12/2015</a:t>
            </a:r>
            <a:endParaRPr lang="en-US"/>
          </a:p>
        </p:txBody>
      </p:sp>
      <p:sp>
        <p:nvSpPr>
          <p:cNvPr id="5" name="Footer Placeholder 4"/>
          <p:cNvSpPr>
            <a:spLocks noGrp="1"/>
          </p:cNvSpPr>
          <p:nvPr>
            <p:ph type="ftr" sz="quarter" idx="11"/>
          </p:nvPr>
        </p:nvSpPr>
        <p:spPr/>
        <p:txBody>
          <a:bodyPr/>
          <a:lstStyle/>
          <a:p>
            <a:r>
              <a:rPr lang="en-US" smtClean="0"/>
              <a:t>Jan Buytaert, Pawel Jalocha</a:t>
            </a:r>
            <a:endParaRPr lang="en-US" dirty="0"/>
          </a:p>
        </p:txBody>
      </p:sp>
      <p:sp>
        <p:nvSpPr>
          <p:cNvPr id="6" name="Slide Number Placeholder 5"/>
          <p:cNvSpPr>
            <a:spLocks noGrp="1"/>
          </p:cNvSpPr>
          <p:nvPr>
            <p:ph type="sldNum" sz="quarter" idx="12"/>
          </p:nvPr>
        </p:nvSpPr>
        <p:spPr/>
        <p:txBody>
          <a:bodyPr/>
          <a:lstStyle/>
          <a:p>
            <a:fld id="{5E17EAE2-3737-814D-8181-497980413A97}" type="slidenum">
              <a:rPr lang="en-US" smtClean="0"/>
              <a:t>8</a:t>
            </a:fld>
            <a:endParaRPr lang="en-US"/>
          </a:p>
        </p:txBody>
      </p:sp>
      <p:pic>
        <p:nvPicPr>
          <p:cNvPr id="20" name="Picture 19"/>
          <p:cNvPicPr>
            <a:picLocks noChangeAspect="1"/>
          </p:cNvPicPr>
          <p:nvPr/>
        </p:nvPicPr>
        <p:blipFill rotWithShape="1">
          <a:blip r:embed="rId2"/>
          <a:srcRect l="9854" r="19213"/>
          <a:stretch/>
        </p:blipFill>
        <p:spPr>
          <a:xfrm>
            <a:off x="683568" y="1700808"/>
            <a:ext cx="4182423" cy="3327292"/>
          </a:xfrm>
          <a:prstGeom prst="rect">
            <a:avLst/>
          </a:prstGeom>
        </p:spPr>
      </p:pic>
      <p:pic>
        <p:nvPicPr>
          <p:cNvPr id="25" name="Picture 24" descr="2014-05-28 10.23.11.jpg"/>
          <p:cNvPicPr>
            <a:picLocks noChangeAspect="1"/>
          </p:cNvPicPr>
          <p:nvPr/>
        </p:nvPicPr>
        <p:blipFill rotWithShape="1">
          <a:blip r:embed="rId3" cstate="email">
            <a:extLst>
              <a:ext uri="{28A0092B-C50C-407E-A947-70E740481C1C}">
                <a14:useLocalDpi xmlns:a14="http://schemas.microsoft.com/office/drawing/2010/main" val="0"/>
              </a:ext>
            </a:extLst>
          </a:blip>
          <a:srcRect l="32296" t="26300" r="26417" b="22528"/>
          <a:stretch/>
        </p:blipFill>
        <p:spPr>
          <a:xfrm>
            <a:off x="5309026" y="2042121"/>
            <a:ext cx="2989378" cy="2563336"/>
          </a:xfrm>
          <a:prstGeom prst="rect">
            <a:avLst/>
          </a:prstGeom>
          <a:ln>
            <a:noFill/>
          </a:ln>
          <a:effectLst>
            <a:outerShdw blurRad="292100" dist="139700" dir="2700000" algn="tl" rotWithShape="0">
              <a:srgbClr val="333333">
                <a:alpha val="65000"/>
              </a:srgbClr>
            </a:outerShdw>
          </a:effectLst>
        </p:spPr>
      </p:pic>
      <p:sp>
        <p:nvSpPr>
          <p:cNvPr id="29" name="TextBox 28"/>
          <p:cNvSpPr txBox="1"/>
          <p:nvPr/>
        </p:nvSpPr>
        <p:spPr>
          <a:xfrm>
            <a:off x="5309027" y="4816779"/>
            <a:ext cx="3136739"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All 19 channels have nearly the same length and fluidic resistance.</a:t>
            </a:r>
          </a:p>
        </p:txBody>
      </p:sp>
      <p:sp>
        <p:nvSpPr>
          <p:cNvPr id="30" name="TextBox 29"/>
          <p:cNvSpPr txBox="1"/>
          <p:nvPr/>
        </p:nvSpPr>
        <p:spPr>
          <a:xfrm>
            <a:off x="5656499" y="1681620"/>
            <a:ext cx="2205446"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Si–Pyrex prototype</a:t>
            </a:r>
          </a:p>
        </p:txBody>
      </p:sp>
      <p:sp>
        <p:nvSpPr>
          <p:cNvPr id="10" name="TextBox 9"/>
          <p:cNvSpPr txBox="1"/>
          <p:nvPr/>
        </p:nvSpPr>
        <p:spPr>
          <a:xfrm>
            <a:off x="867991" y="5278444"/>
            <a:ext cx="3136739"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smtClean="0"/>
              <a:t>2 new samples were produced at EPFL by PH/DT. Adrien </a:t>
            </a:r>
            <a:r>
              <a:rPr lang="en-US" sz="1200" dirty="0" err="1" smtClean="0"/>
              <a:t>Toros</a:t>
            </a:r>
            <a:r>
              <a:rPr lang="en-US" sz="1200" dirty="0" smtClean="0"/>
              <a:t> &amp; Alessandro Mapelli.</a:t>
            </a:r>
          </a:p>
          <a:p>
            <a:r>
              <a:rPr lang="en-US" sz="1200" dirty="0" smtClean="0"/>
              <a:t>1 sample has a small perforation in a channel, but can be repaired.</a:t>
            </a:r>
            <a:endParaRPr lang="en-US" sz="1200" dirty="0"/>
          </a:p>
        </p:txBody>
      </p:sp>
      <p:sp>
        <p:nvSpPr>
          <p:cNvPr id="3" name="TextBox 2"/>
          <p:cNvSpPr txBox="1"/>
          <p:nvPr/>
        </p:nvSpPr>
        <p:spPr>
          <a:xfrm>
            <a:off x="4444606" y="5686427"/>
            <a:ext cx="4001160" cy="523220"/>
          </a:xfrm>
          <a:prstGeom prst="rect">
            <a:avLst/>
          </a:prstGeom>
          <a:noFill/>
        </p:spPr>
        <p:txBody>
          <a:bodyPr wrap="none" rtlCol="0">
            <a:spAutoFit/>
          </a:bodyPr>
          <a:lstStyle/>
          <a:p>
            <a:r>
              <a:rPr lang="fr-FR" sz="1400" dirty="0" err="1" smtClean="0"/>
              <a:t>See</a:t>
            </a:r>
            <a:r>
              <a:rPr lang="fr-FR" sz="1400" dirty="0" smtClean="0"/>
              <a:t> first CO2 circulation in :</a:t>
            </a:r>
          </a:p>
          <a:p>
            <a:r>
              <a:rPr lang="fr-FR" sz="1400" dirty="0"/>
              <a:t>https://www.youtube.com/watch?v=8tzuo8y78y4</a:t>
            </a:r>
          </a:p>
        </p:txBody>
      </p:sp>
    </p:spTree>
    <p:extLst>
      <p:ext uri="{BB962C8B-B14F-4D97-AF65-F5344CB8AC3E}">
        <p14:creationId xmlns:p14="http://schemas.microsoft.com/office/powerpoint/2010/main" val="1097426659"/>
      </p:ext>
    </p:extLst>
  </p:cSld>
  <p:clrMapOvr>
    <a:masterClrMapping/>
  </p:clrMapOvr>
  <mc:AlternateContent xmlns:mc="http://schemas.openxmlformats.org/markup-compatibility/2006">
    <mc:Choice xmlns:p14="http://schemas.microsoft.com/office/powerpoint/2010/main" Requires="p14">
      <p:transition spd="slow" p14:dur="2000" advTm="31891"/>
    </mc:Choice>
    <mc:Fallback>
      <p:transition spd="slow" advTm="3189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72577"/>
            <a:ext cx="8042276" cy="663880"/>
          </a:xfrm>
        </p:spPr>
        <p:txBody>
          <a:bodyPr>
            <a:noAutofit/>
          </a:bodyPr>
          <a:lstStyle/>
          <a:p>
            <a:r>
              <a:rPr lang="en-US" dirty="0" smtClean="0"/>
              <a:t>S</a:t>
            </a:r>
            <a:r>
              <a:rPr lang="pl-PL" dirty="0" smtClean="0"/>
              <a:t>nake I</a:t>
            </a:r>
            <a:r>
              <a:rPr lang="en-US" dirty="0" smtClean="0"/>
              <a:t> vs </a:t>
            </a:r>
            <a:r>
              <a:rPr lang="pl-PL" dirty="0" smtClean="0"/>
              <a:t>II</a:t>
            </a:r>
            <a:r>
              <a:rPr lang="pl-PL" dirty="0"/>
              <a:t>:</a:t>
            </a:r>
            <a:r>
              <a:rPr lang="en-US" dirty="0" smtClean="0"/>
              <a:t> </a:t>
            </a:r>
            <a:r>
              <a:rPr lang="en-US" dirty="0"/>
              <a:t>channels dimensions</a:t>
            </a:r>
          </a:p>
        </p:txBody>
      </p:sp>
      <p:sp>
        <p:nvSpPr>
          <p:cNvPr id="4" name="Date Placeholder 3"/>
          <p:cNvSpPr>
            <a:spLocks noGrp="1"/>
          </p:cNvSpPr>
          <p:nvPr>
            <p:ph type="dt" sz="half" idx="10"/>
          </p:nvPr>
        </p:nvSpPr>
        <p:spPr/>
        <p:txBody>
          <a:bodyPr/>
          <a:lstStyle/>
          <a:p>
            <a:r>
              <a:rPr lang="en-US" smtClean="0"/>
              <a:t>3/12/2015</a:t>
            </a:r>
            <a:endParaRPr lang="en-US"/>
          </a:p>
        </p:txBody>
      </p:sp>
      <p:sp>
        <p:nvSpPr>
          <p:cNvPr id="5" name="Footer Placeholder 4"/>
          <p:cNvSpPr>
            <a:spLocks noGrp="1"/>
          </p:cNvSpPr>
          <p:nvPr>
            <p:ph type="ftr" sz="quarter" idx="11"/>
          </p:nvPr>
        </p:nvSpPr>
        <p:spPr/>
        <p:txBody>
          <a:bodyPr/>
          <a:lstStyle/>
          <a:p>
            <a:r>
              <a:rPr lang="en-US" smtClean="0"/>
              <a:t>Jan Buytaert, Pawel Jalocha</a:t>
            </a:r>
            <a:endParaRPr lang="en-US"/>
          </a:p>
        </p:txBody>
      </p:sp>
      <p:sp>
        <p:nvSpPr>
          <p:cNvPr id="6" name="Slide Number Placeholder 5"/>
          <p:cNvSpPr>
            <a:spLocks noGrp="1"/>
          </p:cNvSpPr>
          <p:nvPr>
            <p:ph type="sldNum" sz="quarter" idx="12"/>
          </p:nvPr>
        </p:nvSpPr>
        <p:spPr/>
        <p:txBody>
          <a:bodyPr/>
          <a:lstStyle/>
          <a:p>
            <a:fld id="{5E17EAE2-3737-814D-8181-497980413A97}" type="slidenum">
              <a:rPr lang="en-US" smtClean="0"/>
              <a:t>9</a:t>
            </a:fld>
            <a:endParaRPr lang="en-US"/>
          </a:p>
        </p:txBody>
      </p:sp>
      <p:sp>
        <p:nvSpPr>
          <p:cNvPr id="64" name="TextBox 63"/>
          <p:cNvSpPr txBox="1"/>
          <p:nvPr/>
        </p:nvSpPr>
        <p:spPr>
          <a:xfrm>
            <a:off x="6065876" y="1667674"/>
            <a:ext cx="2877370"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pl-PL" sz="1400" dirty="0" smtClean="0"/>
              <a:t>Designed</a:t>
            </a:r>
            <a:r>
              <a:rPr lang="en-US" sz="1400" dirty="0" smtClean="0"/>
              <a:t> </a:t>
            </a:r>
            <a:r>
              <a:rPr lang="en-US" sz="1400" dirty="0"/>
              <a:t>to </a:t>
            </a:r>
            <a:r>
              <a:rPr lang="en-US" sz="1400" dirty="0">
                <a:solidFill>
                  <a:srgbClr val="FF0000"/>
                </a:solidFill>
              </a:rPr>
              <a:t>reduce fluidic resistance (by a factor ~4) </a:t>
            </a:r>
            <a:r>
              <a:rPr lang="en-US" sz="1400" dirty="0"/>
              <a:t>while maintaining resistance to pressure:</a:t>
            </a:r>
          </a:p>
          <a:p>
            <a:pPr marL="285750" indent="-285750">
              <a:buFont typeface="Arial"/>
              <a:buChar char="•"/>
            </a:pPr>
            <a:r>
              <a:rPr lang="en-US" sz="1400" dirty="0"/>
              <a:t>Main channels have the same width (200 µm) but increased depth (120 µm)</a:t>
            </a:r>
          </a:p>
          <a:p>
            <a:pPr marL="285750" indent="-285750">
              <a:buFont typeface="Arial"/>
              <a:buChar char="•"/>
            </a:pPr>
            <a:r>
              <a:rPr lang="en-US" sz="1400" dirty="0"/>
              <a:t>Restrictions made </a:t>
            </a:r>
            <a:r>
              <a:rPr lang="en-US" sz="1400" dirty="0" smtClean="0"/>
              <a:t>square </a:t>
            </a:r>
            <a:r>
              <a:rPr lang="en-US" sz="1400" dirty="0"/>
              <a:t>(60 µm x 60 µm) to </a:t>
            </a:r>
            <a:r>
              <a:rPr lang="en-US" sz="1400" dirty="0" smtClean="0"/>
              <a:t>minimize</a:t>
            </a:r>
            <a:r>
              <a:rPr lang="en-US" sz="1400" dirty="0" smtClean="0"/>
              <a:t> </a:t>
            </a:r>
            <a:r>
              <a:rPr lang="en-US" sz="1400" dirty="0"/>
              <a:t>clogging</a:t>
            </a:r>
          </a:p>
          <a:p>
            <a:pPr marL="285750" indent="-285750">
              <a:buFont typeface="Arial"/>
              <a:buChar char="•"/>
            </a:pPr>
            <a:endParaRPr lang="en-US" sz="1400" dirty="0"/>
          </a:p>
          <a:p>
            <a:r>
              <a:rPr lang="en-US" sz="1400" dirty="0"/>
              <a:t>Considering the CO</a:t>
            </a:r>
            <a:r>
              <a:rPr lang="en-US" sz="1400" baseline="-25000" dirty="0"/>
              <a:t>2 </a:t>
            </a:r>
            <a:r>
              <a:rPr lang="en-US" sz="1400" dirty="0"/>
              <a:t>is at -20˚C and assuming 30% </a:t>
            </a:r>
            <a:r>
              <a:rPr lang="en-US" sz="1400" dirty="0" smtClean="0"/>
              <a:t>vapor </a:t>
            </a:r>
            <a:r>
              <a:rPr lang="en-US" sz="1400" dirty="0"/>
              <a:t>quality, we need a flow of 0.52g/s to dissipate 43 W/module. The pressure drop will be ~ 3 bar.</a:t>
            </a:r>
          </a:p>
        </p:txBody>
      </p:sp>
      <p:grpSp>
        <p:nvGrpSpPr>
          <p:cNvPr id="135" name="Group 134"/>
          <p:cNvGrpSpPr/>
          <p:nvPr/>
        </p:nvGrpSpPr>
        <p:grpSpPr>
          <a:xfrm>
            <a:off x="1" y="2220748"/>
            <a:ext cx="5956439" cy="2311443"/>
            <a:chOff x="-22212" y="707802"/>
            <a:chExt cx="5956439" cy="2311443"/>
          </a:xfrm>
        </p:grpSpPr>
        <p:grpSp>
          <p:nvGrpSpPr>
            <p:cNvPr id="130" name="Group 129"/>
            <p:cNvGrpSpPr/>
            <p:nvPr/>
          </p:nvGrpSpPr>
          <p:grpSpPr>
            <a:xfrm>
              <a:off x="-22212" y="707802"/>
              <a:ext cx="5956439" cy="2311443"/>
              <a:chOff x="-22212" y="707802"/>
              <a:chExt cx="5956439" cy="2311443"/>
            </a:xfrm>
          </p:grpSpPr>
          <p:sp>
            <p:nvSpPr>
              <p:cNvPr id="12" name="Rectangle 11"/>
              <p:cNvSpPr/>
              <p:nvPr/>
            </p:nvSpPr>
            <p:spPr>
              <a:xfrm>
                <a:off x="584233" y="1176530"/>
                <a:ext cx="4352195" cy="1435097"/>
              </a:xfrm>
              <a:prstGeom prst="rect">
                <a:avLst/>
              </a:prstGeom>
              <a:solidFill>
                <a:schemeClr val="accent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778643" y="707802"/>
                <a:ext cx="1223412" cy="369332"/>
              </a:xfrm>
              <a:prstGeom prst="rect">
                <a:avLst/>
              </a:prstGeom>
              <a:noFill/>
            </p:spPr>
            <p:txBody>
              <a:bodyPr wrap="none" rtlCol="0">
                <a:spAutoFit/>
              </a:bodyPr>
              <a:lstStyle/>
              <a:p>
                <a:r>
                  <a:rPr lang="en-US" dirty="0" smtClean="0"/>
                  <a:t>Old layout</a:t>
                </a:r>
                <a:endParaRPr lang="en-US" dirty="0"/>
              </a:p>
            </p:txBody>
          </p:sp>
          <p:sp>
            <p:nvSpPr>
              <p:cNvPr id="18" name="TextBox 17"/>
              <p:cNvSpPr txBox="1"/>
              <p:nvPr/>
            </p:nvSpPr>
            <p:spPr>
              <a:xfrm>
                <a:off x="3134123" y="707802"/>
                <a:ext cx="1326004" cy="369332"/>
              </a:xfrm>
              <a:prstGeom prst="rect">
                <a:avLst/>
              </a:prstGeom>
              <a:noFill/>
            </p:spPr>
            <p:txBody>
              <a:bodyPr wrap="none" rtlCol="0">
                <a:spAutoFit/>
              </a:bodyPr>
              <a:lstStyle/>
              <a:p>
                <a:r>
                  <a:rPr lang="en-US" dirty="0" smtClean="0"/>
                  <a:t>New layout</a:t>
                </a:r>
                <a:endParaRPr lang="en-US" dirty="0"/>
              </a:p>
            </p:txBody>
          </p:sp>
          <p:sp>
            <p:nvSpPr>
              <p:cNvPr id="19" name="Rectangle 18"/>
              <p:cNvSpPr/>
              <p:nvPr/>
            </p:nvSpPr>
            <p:spPr>
              <a:xfrm>
                <a:off x="899288" y="1752699"/>
                <a:ext cx="79162" cy="252000"/>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a:xfrm>
                <a:off x="1568012" y="1752699"/>
                <a:ext cx="720000" cy="252000"/>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66"/>
              <p:cNvSpPr/>
              <p:nvPr/>
            </p:nvSpPr>
            <p:spPr>
              <a:xfrm>
                <a:off x="3012555" y="1691896"/>
                <a:ext cx="200900" cy="186803"/>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72"/>
              <p:cNvSpPr/>
              <p:nvPr/>
            </p:nvSpPr>
            <p:spPr>
              <a:xfrm>
                <a:off x="3850103" y="1691896"/>
                <a:ext cx="711139" cy="425440"/>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Straight Connector 28"/>
              <p:cNvCxnSpPr/>
              <p:nvPr/>
            </p:nvCxnSpPr>
            <p:spPr>
              <a:xfrm flipH="1">
                <a:off x="380303" y="1752699"/>
                <a:ext cx="2042623" cy="0"/>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H="1">
                <a:off x="380303" y="2004699"/>
                <a:ext cx="2042623" cy="0"/>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rot="16200000">
                <a:off x="-59967" y="1746936"/>
                <a:ext cx="561372" cy="253916"/>
              </a:xfrm>
              <a:prstGeom prst="rect">
                <a:avLst/>
              </a:prstGeom>
              <a:noFill/>
            </p:spPr>
            <p:txBody>
              <a:bodyPr wrap="none" rtlCol="0">
                <a:spAutoFit/>
              </a:bodyPr>
              <a:lstStyle/>
              <a:p>
                <a:r>
                  <a:rPr lang="en-US" sz="1050" dirty="0"/>
                  <a:t>70 µm</a:t>
                </a:r>
              </a:p>
            </p:txBody>
          </p:sp>
          <p:cxnSp>
            <p:nvCxnSpPr>
              <p:cNvPr id="37" name="Straight Arrow Connector 36"/>
              <p:cNvCxnSpPr/>
              <p:nvPr/>
            </p:nvCxnSpPr>
            <p:spPr>
              <a:xfrm>
                <a:off x="487644" y="1743089"/>
                <a:ext cx="0" cy="26161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H="1">
                <a:off x="899288" y="1652488"/>
                <a:ext cx="1" cy="1076038"/>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H="1">
                <a:off x="986121" y="1652488"/>
                <a:ext cx="1" cy="1076038"/>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48560" y="2743735"/>
                <a:ext cx="542136" cy="246221"/>
              </a:xfrm>
              <a:prstGeom prst="rect">
                <a:avLst/>
              </a:prstGeom>
              <a:noFill/>
            </p:spPr>
            <p:txBody>
              <a:bodyPr wrap="none" rtlCol="0">
                <a:spAutoFit/>
              </a:bodyPr>
              <a:lstStyle/>
              <a:p>
                <a:r>
                  <a:rPr lang="en-US" sz="1000" dirty="0"/>
                  <a:t>30 µm</a:t>
                </a:r>
              </a:p>
            </p:txBody>
          </p:sp>
          <p:cxnSp>
            <p:nvCxnSpPr>
              <p:cNvPr id="77" name="Straight Connector 76"/>
              <p:cNvCxnSpPr/>
              <p:nvPr/>
            </p:nvCxnSpPr>
            <p:spPr>
              <a:xfrm flipH="1">
                <a:off x="1568012" y="1667697"/>
                <a:ext cx="1" cy="1076038"/>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flipH="1">
                <a:off x="2288011" y="1667697"/>
                <a:ext cx="1" cy="1076038"/>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1570904" y="2667346"/>
                <a:ext cx="71710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a:off x="899288" y="2667346"/>
                <a:ext cx="86834" cy="0"/>
              </a:xfrm>
              <a:prstGeom prst="straightConnector1">
                <a:avLst/>
              </a:prstGeom>
              <a:ln w="635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1637504" y="2773024"/>
                <a:ext cx="612668" cy="246221"/>
              </a:xfrm>
              <a:prstGeom prst="rect">
                <a:avLst/>
              </a:prstGeom>
              <a:noFill/>
            </p:spPr>
            <p:txBody>
              <a:bodyPr wrap="none" rtlCol="0">
                <a:spAutoFit/>
              </a:bodyPr>
              <a:lstStyle/>
              <a:p>
                <a:r>
                  <a:rPr lang="en-US" sz="1000" dirty="0"/>
                  <a:t>200 µm</a:t>
                </a:r>
              </a:p>
            </p:txBody>
          </p:sp>
          <p:sp>
            <p:nvSpPr>
              <p:cNvPr id="84" name="TextBox 83"/>
              <p:cNvSpPr txBox="1"/>
              <p:nvPr/>
            </p:nvSpPr>
            <p:spPr>
              <a:xfrm>
                <a:off x="-22212" y="1290464"/>
                <a:ext cx="78899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t>Restriction</a:t>
                </a:r>
              </a:p>
            </p:txBody>
          </p:sp>
          <p:cxnSp>
            <p:nvCxnSpPr>
              <p:cNvPr id="86" name="Straight Arrow Connector 85"/>
              <p:cNvCxnSpPr/>
              <p:nvPr/>
            </p:nvCxnSpPr>
            <p:spPr>
              <a:xfrm>
                <a:off x="648560" y="1536685"/>
                <a:ext cx="250729" cy="155211"/>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1051689" y="1319753"/>
                <a:ext cx="971741"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solidFill>
                      <a:schemeClr val="tx1"/>
                    </a:solidFill>
                  </a:rPr>
                  <a:t>Main Channel</a:t>
                </a:r>
              </a:p>
            </p:txBody>
          </p:sp>
          <p:cxnSp>
            <p:nvCxnSpPr>
              <p:cNvPr id="88" name="Straight Arrow Connector 87"/>
              <p:cNvCxnSpPr/>
              <p:nvPr/>
            </p:nvCxnSpPr>
            <p:spPr>
              <a:xfrm>
                <a:off x="1637504" y="1562018"/>
                <a:ext cx="335686" cy="159167"/>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a:off x="4567784" y="1565974"/>
                <a:ext cx="1" cy="116255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a:off x="3850102" y="1565974"/>
                <a:ext cx="1" cy="116255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a:off x="3214515" y="1565974"/>
                <a:ext cx="1" cy="116255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a:off x="3012554" y="1565974"/>
                <a:ext cx="1" cy="116255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99" name="Straight Arrow Connector 98"/>
              <p:cNvCxnSpPr/>
              <p:nvPr/>
            </p:nvCxnSpPr>
            <p:spPr>
              <a:xfrm>
                <a:off x="3012555" y="2651924"/>
                <a:ext cx="201961"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a:off x="2825124" y="2741773"/>
                <a:ext cx="542136" cy="246221"/>
              </a:xfrm>
              <a:prstGeom prst="rect">
                <a:avLst/>
              </a:prstGeom>
              <a:noFill/>
            </p:spPr>
            <p:txBody>
              <a:bodyPr wrap="none" rtlCol="0">
                <a:spAutoFit/>
              </a:bodyPr>
              <a:lstStyle/>
              <a:p>
                <a:r>
                  <a:rPr lang="en-US" sz="1000" dirty="0"/>
                  <a:t>60 µm</a:t>
                </a:r>
              </a:p>
            </p:txBody>
          </p:sp>
          <p:cxnSp>
            <p:nvCxnSpPr>
              <p:cNvPr id="102" name="Straight Arrow Connector 101"/>
              <p:cNvCxnSpPr/>
              <p:nvPr/>
            </p:nvCxnSpPr>
            <p:spPr>
              <a:xfrm>
                <a:off x="3850103" y="2667346"/>
                <a:ext cx="711139"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3884050" y="2741773"/>
                <a:ext cx="612668" cy="246221"/>
              </a:xfrm>
              <a:prstGeom prst="rect">
                <a:avLst/>
              </a:prstGeom>
              <a:noFill/>
            </p:spPr>
            <p:txBody>
              <a:bodyPr wrap="none" rtlCol="0">
                <a:spAutoFit/>
              </a:bodyPr>
              <a:lstStyle/>
              <a:p>
                <a:r>
                  <a:rPr lang="en-US" sz="1000" dirty="0"/>
                  <a:t>200 µm</a:t>
                </a:r>
              </a:p>
            </p:txBody>
          </p:sp>
          <p:cxnSp>
            <p:nvCxnSpPr>
              <p:cNvPr id="105" name="Straight Connector 104"/>
              <p:cNvCxnSpPr/>
              <p:nvPr/>
            </p:nvCxnSpPr>
            <p:spPr>
              <a:xfrm flipH="1">
                <a:off x="3749961" y="2117336"/>
                <a:ext cx="1580147" cy="419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flipH="1" flipV="1">
                <a:off x="2932643" y="1667697"/>
                <a:ext cx="2397465" cy="4613"/>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a:off x="5323010" y="1672310"/>
                <a:ext cx="0" cy="44921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rot="16200000">
                <a:off x="5160797" y="1747788"/>
                <a:ext cx="612668" cy="246221"/>
              </a:xfrm>
              <a:prstGeom prst="rect">
                <a:avLst/>
              </a:prstGeom>
              <a:noFill/>
            </p:spPr>
            <p:txBody>
              <a:bodyPr wrap="none" rtlCol="0">
                <a:spAutoFit/>
              </a:bodyPr>
              <a:lstStyle/>
              <a:p>
                <a:r>
                  <a:rPr lang="en-US" sz="1000" dirty="0"/>
                  <a:t>120 µm</a:t>
                </a:r>
              </a:p>
            </p:txBody>
          </p:sp>
          <p:cxnSp>
            <p:nvCxnSpPr>
              <p:cNvPr id="115" name="Straight Connector 114"/>
              <p:cNvCxnSpPr/>
              <p:nvPr/>
            </p:nvCxnSpPr>
            <p:spPr>
              <a:xfrm flipH="1" flipV="1">
                <a:off x="2932644" y="1878700"/>
                <a:ext cx="2074727" cy="4612"/>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17" name="Straight Arrow Connector 116"/>
              <p:cNvCxnSpPr/>
              <p:nvPr/>
            </p:nvCxnSpPr>
            <p:spPr>
              <a:xfrm>
                <a:off x="4972197" y="1652488"/>
                <a:ext cx="0" cy="2262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9" name="TextBox 118"/>
              <p:cNvSpPr txBox="1"/>
              <p:nvPr/>
            </p:nvSpPr>
            <p:spPr>
              <a:xfrm rot="16200000">
                <a:off x="4819279" y="1770355"/>
                <a:ext cx="542136" cy="246221"/>
              </a:xfrm>
              <a:prstGeom prst="rect">
                <a:avLst/>
              </a:prstGeom>
              <a:noFill/>
            </p:spPr>
            <p:txBody>
              <a:bodyPr wrap="none" rtlCol="0">
                <a:spAutoFit/>
              </a:bodyPr>
              <a:lstStyle/>
              <a:p>
                <a:r>
                  <a:rPr lang="en-US" sz="1000" dirty="0"/>
                  <a:t>60 µm</a:t>
                </a:r>
              </a:p>
            </p:txBody>
          </p:sp>
          <p:cxnSp>
            <p:nvCxnSpPr>
              <p:cNvPr id="121" name="Straight Connector 120"/>
              <p:cNvCxnSpPr/>
              <p:nvPr/>
            </p:nvCxnSpPr>
            <p:spPr>
              <a:xfrm flipH="1">
                <a:off x="380303" y="1169285"/>
                <a:ext cx="5307703" cy="0"/>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380303" y="2604382"/>
                <a:ext cx="5307703" cy="0"/>
              </a:xfrm>
              <a:prstGeom prst="line">
                <a:avLst/>
              </a:prstGeom>
              <a:ln w="12700" cmpd="sng">
                <a:prstDash val="sysDash"/>
              </a:ln>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p:nvPr/>
            </p:nvCxnSpPr>
            <p:spPr>
              <a:xfrm>
                <a:off x="5688006" y="1169285"/>
                <a:ext cx="0" cy="146144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7" name="TextBox 126"/>
              <p:cNvSpPr txBox="1"/>
              <p:nvPr/>
            </p:nvSpPr>
            <p:spPr>
              <a:xfrm rot="16200000">
                <a:off x="5504783" y="1767026"/>
                <a:ext cx="612668" cy="246221"/>
              </a:xfrm>
              <a:prstGeom prst="rect">
                <a:avLst/>
              </a:prstGeom>
              <a:noFill/>
            </p:spPr>
            <p:txBody>
              <a:bodyPr wrap="none" rtlCol="0">
                <a:spAutoFit/>
              </a:bodyPr>
              <a:lstStyle/>
              <a:p>
                <a:r>
                  <a:rPr lang="en-US" sz="1000" dirty="0"/>
                  <a:t>400 µm</a:t>
                </a:r>
              </a:p>
            </p:txBody>
          </p:sp>
        </p:grpSp>
        <p:sp>
          <p:nvSpPr>
            <p:cNvPr id="131" name="TextBox 130"/>
            <p:cNvSpPr txBox="1"/>
            <p:nvPr/>
          </p:nvSpPr>
          <p:spPr>
            <a:xfrm>
              <a:off x="3134123" y="1242851"/>
              <a:ext cx="78899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t>Restriction</a:t>
              </a:r>
            </a:p>
          </p:txBody>
        </p:sp>
        <p:cxnSp>
          <p:nvCxnSpPr>
            <p:cNvPr id="132" name="Straight Arrow Connector 131"/>
            <p:cNvCxnSpPr/>
            <p:nvPr/>
          </p:nvCxnSpPr>
          <p:spPr>
            <a:xfrm flipH="1">
              <a:off x="3115966" y="1479063"/>
              <a:ext cx="226274" cy="156745"/>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133" name="TextBox 132"/>
            <p:cNvSpPr txBox="1"/>
            <p:nvPr/>
          </p:nvSpPr>
          <p:spPr>
            <a:xfrm>
              <a:off x="4307287" y="1203216"/>
              <a:ext cx="971741"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solidFill>
                    <a:schemeClr val="tx1"/>
                  </a:solidFill>
                </a:rPr>
                <a:t>Main Channel</a:t>
              </a:r>
            </a:p>
          </p:txBody>
        </p:sp>
        <p:cxnSp>
          <p:nvCxnSpPr>
            <p:cNvPr id="134" name="Straight Arrow Connector 133"/>
            <p:cNvCxnSpPr/>
            <p:nvPr/>
          </p:nvCxnSpPr>
          <p:spPr>
            <a:xfrm flipH="1">
              <a:off x="4136030" y="1489072"/>
              <a:ext cx="255422" cy="159167"/>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92068567"/>
      </p:ext>
    </p:extLst>
  </p:cSld>
  <p:clrMapOvr>
    <a:masterClrMapping/>
  </p:clrMapOvr>
  <mc:AlternateContent xmlns:mc="http://schemas.openxmlformats.org/markup-compatibility/2006" xmlns:p14="http://schemas.microsoft.com/office/powerpoint/2010/main">
    <mc:Choice Requires="p14">
      <p:transition spd="slow" p14:dur="2000" advTm="48728"/>
    </mc:Choice>
    <mc:Fallback xmlns="">
      <p:transition spd="slow" advTm="48728"/>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3.9|10.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7473</TotalTime>
  <Words>4211</Words>
  <Application>Microsoft Office PowerPoint</Application>
  <PresentationFormat>On-screen Show (4:3)</PresentationFormat>
  <Paragraphs>733</Paragraphs>
  <Slides>58</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ＭＳ Ｐゴシック</vt:lpstr>
      <vt:lpstr>Arial</vt:lpstr>
      <vt:lpstr>Book Antiqua</vt:lpstr>
      <vt:lpstr>Calibri</vt:lpstr>
      <vt:lpstr>Cambria Math</vt:lpstr>
      <vt:lpstr>Times New Roman</vt:lpstr>
      <vt:lpstr>Wingdings</vt:lpstr>
      <vt:lpstr>Wingdings 2</vt:lpstr>
      <vt:lpstr>Clarity</vt:lpstr>
      <vt:lpstr>Review of the suggested evaporator design and results of performance measurements</vt:lpstr>
      <vt:lpstr>2018 LHCb VELO upgrade: 52 pixel modules, 1.6 kW power dissipated.</vt:lpstr>
      <vt:lpstr>Current design channel layout</vt:lpstr>
      <vt:lpstr>Current design metallisation, soldering footprint, CO2 connector</vt:lpstr>
      <vt:lpstr>Microchannel prototypes to measure flow and thermal characteristics</vt:lpstr>
      <vt:lpstr>1st prototype: „Snake I”</vt:lpstr>
      <vt:lpstr>1st prototype: Snake I</vt:lpstr>
      <vt:lpstr>2nd prototype: SNAKE II/III.</vt:lpstr>
      <vt:lpstr>Snake I vs II: channels dimensions</vt:lpstr>
      <vt:lpstr>Fluidic characterisation</vt:lpstr>
      <vt:lpstr>Fluidic characterisation: system setup</vt:lpstr>
      <vt:lpstr>Fluidic characterisation: Snake I</vt:lpstr>
      <vt:lpstr>Fluidic characterisation: Snake I</vt:lpstr>
      <vt:lpstr>Fluidic „clamp” connector for Snake II</vt:lpstr>
      <vt:lpstr>Snake II in the TRACI cooling system</vt:lpstr>
      <vt:lpstr>Heat load tests</vt:lpstr>
      <vt:lpstr>Heat load tests of Snake II – fitting the heaters</vt:lpstr>
      <vt:lpstr>Sample heating test at -30 ºC and 6 bar diff. pressure</vt:lpstr>
      <vt:lpstr>Maximum cooling power at dP ~4 bar</vt:lpstr>
      <vt:lpstr>Summary of the flow and heat tests</vt:lpstr>
      <vt:lpstr>VELO cooling plant requirement.</vt:lpstr>
      <vt:lpstr>Backup slides</vt:lpstr>
      <vt:lpstr>Heat load test summary</vt:lpstr>
      <vt:lpstr>Soldered fluidic connector for Snake II</vt:lpstr>
      <vt:lpstr>Super-heated states: heating test at -5 ºC</vt:lpstr>
      <vt:lpstr>Super-heated states: heating test at +5 ºC</vt:lpstr>
      <vt:lpstr>Partial boiling states</vt:lpstr>
      <vt:lpstr>Cooling test using dummy heaters.</vt:lpstr>
      <vt:lpstr>Cooling performance. </vt:lpstr>
      <vt:lpstr>X-ray’ing the fludic connector solder joint</vt:lpstr>
      <vt:lpstr>Pressure testing</vt:lpstr>
      <vt:lpstr>Flowing microchannel sample manufactured at Southampton</vt:lpstr>
      <vt:lpstr>Southampton sample metallized</vt:lpstr>
      <vt:lpstr>Soldered Southampton sample in diffferent wavelegths</vt:lpstr>
      <vt:lpstr>PowerPoint Presentation</vt:lpstr>
      <vt:lpstr>Snake II heat load test at -15 ºC</vt:lpstr>
      <vt:lpstr>Snake II heat load test at -15 ºC – cont.</vt:lpstr>
      <vt:lpstr>Flow coeff. changes just becasue the CO2 begins to boil</vt:lpstr>
      <vt:lpstr>Heating test at -30 ºC and 6 bar diff. pressure</vt:lpstr>
      <vt:lpstr>Maximum cooling power at dP ~4 bar. 0.3 gr/s flow.</vt:lpstr>
      <vt:lpstr>Full VELO cooling plant requirement.</vt:lpstr>
      <vt:lpstr>Detailed fluidic performance.</vt:lpstr>
      <vt:lpstr>Fluidic system setup</vt:lpstr>
      <vt:lpstr>Method for measuring the flow in the  u-channels.</vt:lpstr>
      <vt:lpstr>New temperature calibration of bypass.</vt:lpstr>
      <vt:lpstr>Verification of F=√dP of bypass.</vt:lpstr>
      <vt:lpstr>dP &amp; flow measurements of SNAKE2.</vt:lpstr>
      <vt:lpstr>dP &amp; flow SNAKE2</vt:lpstr>
      <vt:lpstr>dP &amp; flow SNAKE2</vt:lpstr>
      <vt:lpstr>0 C. fitted curves</vt:lpstr>
      <vt:lpstr>-20C. fitted curves</vt:lpstr>
      <vt:lpstr>-25C. fitted curves</vt:lpstr>
      <vt:lpstr>-30C. fitted curves</vt:lpstr>
      <vt:lpstr>0 Watt. fitted curves</vt:lpstr>
      <vt:lpstr>5 Watt. fitted curves</vt:lpstr>
      <vt:lpstr>30 Watt. fitted curves</vt:lpstr>
      <vt:lpstr>dP &amp; flow SNAKE2. Summary.</vt:lpstr>
      <vt:lpstr>Conclusions.</vt:lpstr>
    </vt:vector>
  </TitlesOfParts>
  <Company>Department of Physics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Evaporative CO2 cooling in silicon micro-channels for the LHCb VELO</dc:title>
  <dc:creator>Windows User</dc:creator>
  <cp:lastModifiedBy>Pawel Jalocha</cp:lastModifiedBy>
  <cp:revision>152</cp:revision>
  <dcterms:created xsi:type="dcterms:W3CDTF">2014-06-26T09:15:22Z</dcterms:created>
  <dcterms:modified xsi:type="dcterms:W3CDTF">2015-12-03T11:39:45Z</dcterms:modified>
</cp:coreProperties>
</file>