
<file path=[Content_Types].xml><?xml version="1.0" encoding="utf-8"?>
<Types xmlns="http://schemas.openxmlformats.org/package/2006/content-types">
  <Default Extension="jpg" ContentType="image/jpeg"/>
  <Default Extension="emf" ContentType="image/x-emf"/>
  <Default Extension="xls" ContentType="application/vnd.ms-excel"/>
  <Default Extension="jpeg" ContentType="image/jpeg"/>
  <Default Extension="xml" ContentType="application/xml"/>
  <Default Extension="mp4" ContentType="video/unknown"/>
  <Default Extension="vml" ContentType="application/vnd.openxmlformats-officedocument.vmlDrawin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Default Extension="gif" ContentType="image/gif"/>
  <Default Extension="mov"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handoutMasterIdLst>
    <p:handoutMasterId r:id="rId76"/>
  </p:handoutMasterIdLst>
  <p:sldIdLst>
    <p:sldId id="288" r:id="rId2"/>
    <p:sldId id="383" r:id="rId3"/>
    <p:sldId id="382" r:id="rId4"/>
    <p:sldId id="375" r:id="rId5"/>
    <p:sldId id="295" r:id="rId6"/>
    <p:sldId id="380" r:id="rId7"/>
    <p:sldId id="293" r:id="rId8"/>
    <p:sldId id="296" r:id="rId9"/>
    <p:sldId id="294" r:id="rId10"/>
    <p:sldId id="297" r:id="rId11"/>
    <p:sldId id="270" r:id="rId12"/>
    <p:sldId id="379" r:id="rId13"/>
    <p:sldId id="301" r:id="rId14"/>
    <p:sldId id="298" r:id="rId15"/>
    <p:sldId id="299" r:id="rId16"/>
    <p:sldId id="300" r:id="rId17"/>
    <p:sldId id="268" r:id="rId18"/>
    <p:sldId id="303" r:id="rId19"/>
    <p:sldId id="307" r:id="rId20"/>
    <p:sldId id="308" r:id="rId21"/>
    <p:sldId id="304" r:id="rId22"/>
    <p:sldId id="306" r:id="rId23"/>
    <p:sldId id="302" r:id="rId24"/>
    <p:sldId id="305" r:id="rId25"/>
    <p:sldId id="287" r:id="rId26"/>
    <p:sldId id="309" r:id="rId27"/>
    <p:sldId id="377" r:id="rId28"/>
    <p:sldId id="313" r:id="rId29"/>
    <p:sldId id="269" r:id="rId30"/>
    <p:sldId id="333" r:id="rId31"/>
    <p:sldId id="315" r:id="rId32"/>
    <p:sldId id="324" r:id="rId33"/>
    <p:sldId id="373" r:id="rId34"/>
    <p:sldId id="335" r:id="rId35"/>
    <p:sldId id="336" r:id="rId36"/>
    <p:sldId id="325" r:id="rId37"/>
    <p:sldId id="353" r:id="rId38"/>
    <p:sldId id="279" r:id="rId39"/>
    <p:sldId id="340" r:id="rId40"/>
    <p:sldId id="281" r:id="rId41"/>
    <p:sldId id="327" r:id="rId42"/>
    <p:sldId id="334" r:id="rId43"/>
    <p:sldId id="328" r:id="rId44"/>
    <p:sldId id="329" r:id="rId45"/>
    <p:sldId id="259" r:id="rId46"/>
    <p:sldId id="278" r:id="rId47"/>
    <p:sldId id="277" r:id="rId48"/>
    <p:sldId id="265" r:id="rId49"/>
    <p:sldId id="385" r:id="rId50"/>
    <p:sldId id="350" r:id="rId51"/>
    <p:sldId id="267" r:id="rId52"/>
    <p:sldId id="275" r:id="rId53"/>
    <p:sldId id="342" r:id="rId54"/>
    <p:sldId id="341" r:id="rId55"/>
    <p:sldId id="337" r:id="rId56"/>
    <p:sldId id="354" r:id="rId57"/>
    <p:sldId id="263" r:id="rId58"/>
    <p:sldId id="356" r:id="rId59"/>
    <p:sldId id="348" r:id="rId60"/>
    <p:sldId id="355" r:id="rId61"/>
    <p:sldId id="286" r:id="rId62"/>
    <p:sldId id="322" r:id="rId63"/>
    <p:sldId id="359" r:id="rId64"/>
    <p:sldId id="360" r:id="rId65"/>
    <p:sldId id="364" r:id="rId66"/>
    <p:sldId id="381" r:id="rId67"/>
    <p:sldId id="365" r:id="rId68"/>
    <p:sldId id="366" r:id="rId69"/>
    <p:sldId id="368" r:id="rId70"/>
    <p:sldId id="292" r:id="rId71"/>
    <p:sldId id="367" r:id="rId72"/>
    <p:sldId id="372" r:id="rId73"/>
    <p:sldId id="384" r:id="rId7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DB02"/>
    <a:srgbClr val="52003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553" autoAdjust="0"/>
  </p:normalViewPr>
  <p:slideViewPr>
    <p:cSldViewPr snapToGrid="0" snapToObjects="1" showGuides="1">
      <p:cViewPr>
        <p:scale>
          <a:sx n="66" d="100"/>
          <a:sy n="66" d="100"/>
        </p:scale>
        <p:origin x="-1576" y="-296"/>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4184"/>
    </p:cViewPr>
  </p:sorterViewPr>
  <p:notesViewPr>
    <p:cSldViewPr snapToGrid="0" snapToObjects="1" showGuides="1">
      <p:cViewPr varScale="1">
        <p:scale>
          <a:sx n="61" d="100"/>
          <a:sy n="61" d="100"/>
        </p:scale>
        <p:origin x="-362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notesMaster" Target="notesMasters/notesMaster1.xml"/><Relationship Id="rId76" Type="http://schemas.openxmlformats.org/officeDocument/2006/relationships/handoutMaster" Target="handoutMasters/handoutMaster1.xml"/><Relationship Id="rId77" Type="http://schemas.openxmlformats.org/officeDocument/2006/relationships/printerSettings" Target="printerSettings/printerSettings1.bin"/><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ard%20Disk:Users:dcao@b-c.com:Desktop:PPTX:05-25-12_BIO%20MEETING.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74764435695542"/>
          <c:y val="0.194768058883945"/>
          <c:w val="0.278340988626422"/>
          <c:h val="0.726106926851535"/>
        </c:manualLayout>
      </c:layout>
      <c:pieChart>
        <c:varyColors val="1"/>
        <c:ser>
          <c:idx val="0"/>
          <c:order val="0"/>
          <c:spPr>
            <a:effectLst/>
          </c:spPr>
          <c:dPt>
            <c:idx val="0"/>
            <c:bubble3D val="0"/>
            <c:spPr>
              <a:solidFill>
                <a:srgbClr val="660075"/>
              </a:solidFill>
              <a:effectLst/>
            </c:spPr>
          </c:dPt>
          <c:dPt>
            <c:idx val="1"/>
            <c:bubble3D val="0"/>
            <c:spPr>
              <a:solidFill>
                <a:srgbClr val="800000"/>
              </a:solidFill>
              <a:ln>
                <a:noFill/>
              </a:ln>
              <a:effectLst/>
            </c:spPr>
          </c:dPt>
          <c:dPt>
            <c:idx val="2"/>
            <c:bubble3D val="0"/>
            <c:spPr>
              <a:solidFill>
                <a:schemeClr val="accent3"/>
              </a:solidFill>
              <a:effectLst/>
            </c:spPr>
          </c:dPt>
          <c:dPt>
            <c:idx val="3"/>
            <c:bubble3D val="0"/>
            <c:spPr>
              <a:solidFill>
                <a:schemeClr val="accent3">
                  <a:lumMod val="60000"/>
                  <a:lumOff val="40000"/>
                </a:schemeClr>
              </a:solidFill>
              <a:effectLst/>
            </c:spPr>
          </c:dPt>
          <c:dPt>
            <c:idx val="4"/>
            <c:bubble3D val="0"/>
            <c:spPr>
              <a:solidFill>
                <a:schemeClr val="accent4"/>
              </a:solidFill>
              <a:effectLst/>
            </c:spPr>
          </c:dPt>
          <c:dPt>
            <c:idx val="5"/>
            <c:bubble3D val="0"/>
            <c:spPr>
              <a:solidFill>
                <a:schemeClr val="accent1">
                  <a:lumMod val="60000"/>
                  <a:lumOff val="40000"/>
                </a:schemeClr>
              </a:solidFill>
              <a:effectLst/>
            </c:spPr>
          </c:dPt>
          <c:dPt>
            <c:idx val="6"/>
            <c:bubble3D val="0"/>
            <c:spPr>
              <a:solidFill>
                <a:srgbClr val="003064"/>
              </a:solidFill>
              <a:effectLst/>
            </c:spPr>
          </c:dPt>
          <c:dLbls>
            <c:txPr>
              <a:bodyPr/>
              <a:lstStyle/>
              <a:p>
                <a:pPr>
                  <a:defRPr sz="1600" b="1">
                    <a:solidFill>
                      <a:srgbClr val="262626"/>
                    </a:solidFill>
                    <a:latin typeface="Helvetica"/>
                    <a:cs typeface="Helvetica"/>
                  </a:defRPr>
                </a:pPr>
                <a:endParaRPr lang="en-US"/>
              </a:p>
            </c:txPr>
            <c:dLblPos val="outEnd"/>
            <c:showLegendKey val="0"/>
            <c:showVal val="1"/>
            <c:showCatName val="0"/>
            <c:showSerName val="0"/>
            <c:showPercent val="0"/>
            <c:showBubbleSize val="0"/>
            <c:showLeaderLines val="1"/>
          </c:dLbls>
          <c:cat>
            <c:strRef>
              <c:f>Sheet1!$B$15:$B$21</c:f>
              <c:strCache>
                <c:ptCount val="7"/>
                <c:pt idx="0">
                  <c:v>   Cardiovascular Diseases</c:v>
                </c:pt>
                <c:pt idx="1">
                  <c:v>   Cancer</c:v>
                </c:pt>
                <c:pt idx="2">
                  <c:v>   Other Chronic Diseases</c:v>
                </c:pt>
                <c:pt idx="3">
                  <c:v>   Diabetes</c:v>
                </c:pt>
                <c:pt idx="4">
                  <c:v>   Chronic Respiratory Diseases</c:v>
                </c:pt>
                <c:pt idx="5">
                  <c:v>   Other Conditions*</c:v>
                </c:pt>
                <c:pt idx="6">
                  <c:v>   Injuries</c:v>
                </c:pt>
              </c:strCache>
            </c:strRef>
          </c:cat>
          <c:val>
            <c:numRef>
              <c:f>Sheet1!$C$15:$C$21</c:f>
              <c:numCache>
                <c:formatCode>0%</c:formatCode>
                <c:ptCount val="7"/>
                <c:pt idx="0">
                  <c:v>0.3</c:v>
                </c:pt>
                <c:pt idx="1">
                  <c:v>0.13</c:v>
                </c:pt>
                <c:pt idx="2">
                  <c:v>0.09</c:v>
                </c:pt>
                <c:pt idx="3">
                  <c:v>0.02</c:v>
                </c:pt>
                <c:pt idx="4">
                  <c:v>0.07</c:v>
                </c:pt>
                <c:pt idx="5">
                  <c:v>0.3</c:v>
                </c:pt>
                <c:pt idx="6">
                  <c:v>0.09</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4483145277739"/>
          <c:y val="0.196124044277074"/>
          <c:w val="0.442685023998837"/>
          <c:h val="0.723694225721787"/>
        </c:manualLayout>
      </c:layout>
      <c:overlay val="0"/>
      <c:txPr>
        <a:bodyPr/>
        <a:lstStyle/>
        <a:p>
          <a:pPr rtl="0">
            <a:defRPr sz="1600">
              <a:solidFill>
                <a:srgbClr val="262626"/>
              </a:solidFill>
              <a:latin typeface="Helvetica"/>
              <a:cs typeface="Helvetica"/>
            </a:defRPr>
          </a:pPr>
          <a:endParaRPr lang="en-US"/>
        </a:p>
      </c:txPr>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399918352936523"/>
          <c:y val="0.0453136964833187"/>
          <c:w val="0.570696914798719"/>
          <c:h val="0.864070437959222"/>
        </c:manualLayout>
      </c:layout>
      <c:barChart>
        <c:barDir val="bar"/>
        <c:grouping val="clustered"/>
        <c:varyColors val="0"/>
        <c:ser>
          <c:idx val="0"/>
          <c:order val="0"/>
          <c:spPr>
            <a:solidFill>
              <a:srgbClr val="17375E"/>
            </a:solidFill>
            <a:effectLst/>
          </c:spPr>
          <c:invertIfNegative val="0"/>
          <c:dPt>
            <c:idx val="0"/>
            <c:invertIfNegative val="0"/>
            <c:bubble3D val="0"/>
            <c:spPr>
              <a:solidFill>
                <a:schemeClr val="accent4"/>
              </a:solidFill>
              <a:effectLst/>
            </c:spPr>
          </c:dPt>
          <c:dPt>
            <c:idx val="1"/>
            <c:invertIfNegative val="0"/>
            <c:bubble3D val="0"/>
            <c:spPr>
              <a:solidFill>
                <a:srgbClr val="800000"/>
              </a:solidFill>
              <a:effectLst/>
            </c:spPr>
          </c:dPt>
          <c:dPt>
            <c:idx val="2"/>
            <c:invertIfNegative val="0"/>
            <c:bubble3D val="0"/>
            <c:spPr>
              <a:solidFill>
                <a:schemeClr val="accent3">
                  <a:lumMod val="75000"/>
                </a:schemeClr>
              </a:solidFill>
              <a:effectLst/>
            </c:spPr>
          </c:dPt>
          <c:dPt>
            <c:idx val="3"/>
            <c:invertIfNegative val="0"/>
            <c:bubble3D val="0"/>
            <c:spPr>
              <a:solidFill>
                <a:schemeClr val="bg2"/>
              </a:solidFill>
              <a:effectLst/>
            </c:spPr>
          </c:dPt>
          <c:dPt>
            <c:idx val="4"/>
            <c:invertIfNegative val="0"/>
            <c:bubble3D val="0"/>
            <c:spPr>
              <a:solidFill>
                <a:schemeClr val="accent6"/>
              </a:solidFill>
              <a:effectLst/>
            </c:spPr>
          </c:dPt>
          <c:dPt>
            <c:idx val="5"/>
            <c:invertIfNegative val="0"/>
            <c:bubble3D val="0"/>
            <c:spPr>
              <a:solidFill>
                <a:schemeClr val="accent1"/>
              </a:solidFill>
              <a:effectLst/>
            </c:spPr>
          </c:dPt>
          <c:cat>
            <c:strRef>
              <c:f>Sheet4!$A$1:$F$1</c:f>
              <c:strCache>
                <c:ptCount val="6"/>
                <c:pt idx="0">
                  <c:v>Cardiovascular Disease</c:v>
                </c:pt>
                <c:pt idx="1">
                  <c:v>Alzheimer's Disease</c:v>
                </c:pt>
                <c:pt idx="2">
                  <c:v>Obesity</c:v>
                </c:pt>
                <c:pt idx="3">
                  <c:v>Diabetes</c:v>
                </c:pt>
                <c:pt idx="4">
                  <c:v>Cancer</c:v>
                </c:pt>
                <c:pt idx="5">
                  <c:v>Chronic Obstructive Pulmonary Disease</c:v>
                </c:pt>
              </c:strCache>
            </c:strRef>
          </c:cat>
          <c:val>
            <c:numRef>
              <c:f>Sheet4!$A$2:$F$2</c:f>
              <c:numCache>
                <c:formatCode>General</c:formatCode>
                <c:ptCount val="6"/>
                <c:pt idx="0">
                  <c:v>183.0</c:v>
                </c:pt>
                <c:pt idx="1">
                  <c:v>144.0</c:v>
                </c:pt>
                <c:pt idx="2">
                  <c:v>147.0</c:v>
                </c:pt>
                <c:pt idx="3">
                  <c:v>127.0</c:v>
                </c:pt>
                <c:pt idx="4">
                  <c:v>125.0</c:v>
                </c:pt>
                <c:pt idx="5">
                  <c:v>43.0</c:v>
                </c:pt>
              </c:numCache>
            </c:numRef>
          </c:val>
        </c:ser>
        <c:dLbls>
          <c:showLegendKey val="0"/>
          <c:showVal val="0"/>
          <c:showCatName val="0"/>
          <c:showSerName val="0"/>
          <c:showPercent val="0"/>
          <c:showBubbleSize val="0"/>
        </c:dLbls>
        <c:gapWidth val="100"/>
        <c:axId val="-2130789224"/>
        <c:axId val="-2131090280"/>
      </c:barChart>
      <c:catAx>
        <c:axId val="-2130789224"/>
        <c:scaling>
          <c:orientation val="minMax"/>
        </c:scaling>
        <c:delete val="0"/>
        <c:axPos val="l"/>
        <c:majorTickMark val="out"/>
        <c:minorTickMark val="none"/>
        <c:tickLblPos val="nextTo"/>
        <c:txPr>
          <a:bodyPr/>
          <a:lstStyle/>
          <a:p>
            <a:pPr algn="r">
              <a:defRPr sz="1400">
                <a:solidFill>
                  <a:srgbClr val="003064"/>
                </a:solidFill>
                <a:latin typeface="Helvetica"/>
                <a:cs typeface="Helvetica"/>
              </a:defRPr>
            </a:pPr>
            <a:endParaRPr lang="en-US"/>
          </a:p>
        </c:txPr>
        <c:crossAx val="-2131090280"/>
        <c:crosses val="autoZero"/>
        <c:auto val="0"/>
        <c:lblAlgn val="ctr"/>
        <c:lblOffset val="100"/>
        <c:noMultiLvlLbl val="0"/>
      </c:catAx>
      <c:valAx>
        <c:axId val="-2131090280"/>
        <c:scaling>
          <c:orientation val="minMax"/>
        </c:scaling>
        <c:delete val="0"/>
        <c:axPos val="b"/>
        <c:majorGridlines/>
        <c:numFmt formatCode="General" sourceLinked="1"/>
        <c:majorTickMark val="out"/>
        <c:minorTickMark val="none"/>
        <c:tickLblPos val="nextTo"/>
        <c:txPr>
          <a:bodyPr/>
          <a:lstStyle/>
          <a:p>
            <a:pPr>
              <a:defRPr sz="1400">
                <a:solidFill>
                  <a:srgbClr val="003064"/>
                </a:solidFill>
                <a:latin typeface="Helvetica"/>
                <a:cs typeface="Helvetica"/>
              </a:defRPr>
            </a:pPr>
            <a:endParaRPr lang="en-US"/>
          </a:p>
        </c:txPr>
        <c:crossAx val="-213078922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Top 10 Countries/Territories</a:t>
            </a:r>
            <a:r>
              <a:rPr lang="en-US" baseline="0" dirty="0" smtClean="0"/>
              <a:t> for People with Diabetes</a:t>
            </a:r>
            <a:endParaRPr lang="en-US" dirty="0"/>
          </a:p>
        </c:rich>
      </c:tx>
      <c:layout>
        <c:manualLayout>
          <c:xMode val="edge"/>
          <c:yMode val="edge"/>
          <c:x val="0.253547231829666"/>
          <c:y val="0.0222221329476673"/>
        </c:manualLayout>
      </c:layout>
      <c:overlay val="0"/>
    </c:title>
    <c:autoTitleDeleted val="0"/>
    <c:plotArea>
      <c:layout/>
      <c:barChart>
        <c:barDir val="bar"/>
        <c:grouping val="clustered"/>
        <c:varyColors val="0"/>
        <c:ser>
          <c:idx val="0"/>
          <c:order val="0"/>
          <c:spPr>
            <a:solidFill>
              <a:srgbClr val="003064"/>
            </a:solidFill>
            <a:effectLst/>
          </c:spPr>
          <c:invertIfNegative val="0"/>
          <c:cat>
            <c:strRef>
              <c:f>Sheet1!$A$19:$A$28</c:f>
              <c:strCache>
                <c:ptCount val="10"/>
                <c:pt idx="0">
                  <c:v> Pakistan</c:v>
                </c:pt>
                <c:pt idx="1">
                  <c:v> Japan</c:v>
                </c:pt>
                <c:pt idx="2">
                  <c:v> Egypt</c:v>
                </c:pt>
                <c:pt idx="3">
                  <c:v> Indonesia</c:v>
                </c:pt>
                <c:pt idx="4">
                  <c:v> Mexico</c:v>
                </c:pt>
                <c:pt idx="5">
                  <c:v> Russian Federation</c:v>
                </c:pt>
                <c:pt idx="6">
                  <c:v> Brazil</c:v>
                </c:pt>
                <c:pt idx="7">
                  <c:v> USA</c:v>
                </c:pt>
                <c:pt idx="8">
                  <c:v> India</c:v>
                </c:pt>
                <c:pt idx="9">
                  <c:v> China</c:v>
                </c:pt>
              </c:strCache>
            </c:strRef>
          </c:cat>
          <c:val>
            <c:numRef>
              <c:f>Sheet1!$B$19:$B$28</c:f>
              <c:numCache>
                <c:formatCode>General</c:formatCode>
                <c:ptCount val="10"/>
                <c:pt idx="0">
                  <c:v>6.6</c:v>
                </c:pt>
                <c:pt idx="1">
                  <c:v>7.1</c:v>
                </c:pt>
                <c:pt idx="2">
                  <c:v>7.5</c:v>
                </c:pt>
                <c:pt idx="3">
                  <c:v>7.6</c:v>
                </c:pt>
                <c:pt idx="4">
                  <c:v>10.6</c:v>
                </c:pt>
                <c:pt idx="5">
                  <c:v>12.7</c:v>
                </c:pt>
                <c:pt idx="6">
                  <c:v>13.4</c:v>
                </c:pt>
                <c:pt idx="7">
                  <c:v>24.1</c:v>
                </c:pt>
                <c:pt idx="8">
                  <c:v>63.0</c:v>
                </c:pt>
                <c:pt idx="9">
                  <c:v>92.3</c:v>
                </c:pt>
              </c:numCache>
            </c:numRef>
          </c:val>
        </c:ser>
        <c:dLbls>
          <c:showLegendKey val="0"/>
          <c:showVal val="0"/>
          <c:showCatName val="0"/>
          <c:showSerName val="0"/>
          <c:showPercent val="0"/>
          <c:showBubbleSize val="0"/>
        </c:dLbls>
        <c:gapWidth val="75"/>
        <c:axId val="2094620600"/>
        <c:axId val="-2130747688"/>
      </c:barChart>
      <c:catAx>
        <c:axId val="2094620600"/>
        <c:scaling>
          <c:orientation val="minMax"/>
        </c:scaling>
        <c:delete val="0"/>
        <c:axPos val="l"/>
        <c:majorTickMark val="none"/>
        <c:minorTickMark val="none"/>
        <c:tickLblPos val="nextTo"/>
        <c:txPr>
          <a:bodyPr/>
          <a:lstStyle/>
          <a:p>
            <a:pPr>
              <a:defRPr sz="1600" b="0"/>
            </a:pPr>
            <a:endParaRPr lang="en-US"/>
          </a:p>
        </c:txPr>
        <c:crossAx val="-2130747688"/>
        <c:crosses val="autoZero"/>
        <c:auto val="1"/>
        <c:lblAlgn val="ctr"/>
        <c:lblOffset val="100"/>
        <c:noMultiLvlLbl val="0"/>
      </c:catAx>
      <c:valAx>
        <c:axId val="-2130747688"/>
        <c:scaling>
          <c:orientation val="minMax"/>
        </c:scaling>
        <c:delete val="0"/>
        <c:axPos val="b"/>
        <c:majorGridlines/>
        <c:numFmt formatCode="General" sourceLinked="1"/>
        <c:majorTickMark val="none"/>
        <c:minorTickMark val="none"/>
        <c:tickLblPos val="nextTo"/>
        <c:txPr>
          <a:bodyPr/>
          <a:lstStyle/>
          <a:p>
            <a:pPr>
              <a:defRPr sz="1400"/>
            </a:pPr>
            <a:endParaRPr lang="en-US"/>
          </a:p>
        </c:txPr>
        <c:crossAx val="209462060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E2692B-C863-2541-A31F-5CCD2A02451D}" type="datetimeFigureOut">
              <a:rPr lang="en-US" smtClean="0"/>
              <a:t>25/11/15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32DEB9-08CB-5F4E-8A5A-51EDE7D27251}" type="slidenum">
              <a:rPr lang="en-US" smtClean="0"/>
              <a:t>‹#›</a:t>
            </a:fld>
            <a:endParaRPr lang="en-US"/>
          </a:p>
        </p:txBody>
      </p:sp>
    </p:spTree>
    <p:extLst>
      <p:ext uri="{BB962C8B-B14F-4D97-AF65-F5344CB8AC3E}">
        <p14:creationId xmlns:p14="http://schemas.microsoft.com/office/powerpoint/2010/main" val="36010483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F85E5-F35D-0D4D-B37D-98C89382C6C4}" type="datetimeFigureOut">
              <a:rPr lang="en-US" smtClean="0"/>
              <a:t>25/11/15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8BA7DD-A5D8-C241-93D6-B8FC77219CB1}" type="slidenum">
              <a:rPr lang="en-US" smtClean="0"/>
              <a:t>‹#›</a:t>
            </a:fld>
            <a:endParaRPr lang="en-US"/>
          </a:p>
        </p:txBody>
      </p:sp>
    </p:spTree>
    <p:extLst>
      <p:ext uri="{BB962C8B-B14F-4D97-AF65-F5344CB8AC3E}">
        <p14:creationId xmlns:p14="http://schemas.microsoft.com/office/powerpoint/2010/main" val="36339113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(22/11/15 20:38) -----</a:t>
            </a:r>
          </a:p>
          <a:p>
            <a:r>
              <a:rPr lang="en-US"/>
              <a:t>Good morning everyone. Amazing to be at CERN for me.</a:t>
            </a:r>
          </a:p>
          <a:p>
            <a:r>
              <a:rPr lang="en-US"/>
              <a:t>Healthcare, the change, the uniqueness of time we are living in.</a:t>
            </a:r>
          </a:p>
          <a:p>
            <a:r>
              <a:rPr lang="en-US"/>
              <a:t>Opportunities, needs: take the opportunity and step into health</a:t>
            </a:r>
          </a:p>
        </p:txBody>
      </p:sp>
      <p:sp>
        <p:nvSpPr>
          <p:cNvPr id="4" name="Slide Number Placeholder 3"/>
          <p:cNvSpPr>
            <a:spLocks noGrp="1"/>
          </p:cNvSpPr>
          <p:nvPr>
            <p:ph type="sldNum" sz="quarter" idx="10"/>
          </p:nvPr>
        </p:nvSpPr>
        <p:spPr/>
        <p:txBody>
          <a:bodyPr/>
          <a:lstStyle/>
          <a:p>
            <a:fld id="{D18BA7DD-A5D8-C241-93D6-B8FC77219CB1}" type="slidenum">
              <a:rPr lang="en-US" smtClean="0"/>
              <a:t>1</a:t>
            </a:fld>
            <a:endParaRPr lang="en-US"/>
          </a:p>
        </p:txBody>
      </p:sp>
    </p:spTree>
    <p:extLst>
      <p:ext uri="{BB962C8B-B14F-4D97-AF65-F5344CB8AC3E}">
        <p14:creationId xmlns:p14="http://schemas.microsoft.com/office/powerpoint/2010/main" val="3394337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23</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7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Verdana" pitchFamily="34" charset="0"/>
              </a:defRPr>
            </a:lvl1pPr>
            <a:lvl2pPr marL="742759" indent="-285676">
              <a:defRPr>
                <a:solidFill>
                  <a:schemeClr val="tx1"/>
                </a:solidFill>
                <a:latin typeface="Verdana" pitchFamily="34" charset="0"/>
              </a:defRPr>
            </a:lvl2pPr>
            <a:lvl3pPr marL="1142707" indent="-228541">
              <a:defRPr>
                <a:solidFill>
                  <a:schemeClr val="tx1"/>
                </a:solidFill>
                <a:latin typeface="Verdana" pitchFamily="34" charset="0"/>
              </a:defRPr>
            </a:lvl3pPr>
            <a:lvl4pPr marL="1599789" indent="-228541">
              <a:defRPr>
                <a:solidFill>
                  <a:schemeClr val="tx1"/>
                </a:solidFill>
                <a:latin typeface="Verdana" pitchFamily="34" charset="0"/>
              </a:defRPr>
            </a:lvl4pPr>
            <a:lvl5pPr marL="2056872" indent="-228541">
              <a:defRPr>
                <a:solidFill>
                  <a:schemeClr val="tx1"/>
                </a:solidFill>
                <a:latin typeface="Verdana" pitchFamily="34" charset="0"/>
              </a:defRPr>
            </a:lvl5pPr>
            <a:lvl6pPr marL="2513953" indent="-228541" fontAlgn="base">
              <a:spcBef>
                <a:spcPct val="0"/>
              </a:spcBef>
              <a:spcAft>
                <a:spcPct val="0"/>
              </a:spcAft>
              <a:defRPr>
                <a:solidFill>
                  <a:schemeClr val="tx1"/>
                </a:solidFill>
                <a:latin typeface="Verdana" pitchFamily="34" charset="0"/>
              </a:defRPr>
            </a:lvl6pPr>
            <a:lvl7pPr marL="2971035" indent="-228541" fontAlgn="base">
              <a:spcBef>
                <a:spcPct val="0"/>
              </a:spcBef>
              <a:spcAft>
                <a:spcPct val="0"/>
              </a:spcAft>
              <a:defRPr>
                <a:solidFill>
                  <a:schemeClr val="tx1"/>
                </a:solidFill>
                <a:latin typeface="Verdana" pitchFamily="34" charset="0"/>
              </a:defRPr>
            </a:lvl7pPr>
            <a:lvl8pPr marL="3428118" indent="-228541" fontAlgn="base">
              <a:spcBef>
                <a:spcPct val="0"/>
              </a:spcBef>
              <a:spcAft>
                <a:spcPct val="0"/>
              </a:spcAft>
              <a:defRPr>
                <a:solidFill>
                  <a:schemeClr val="tx1"/>
                </a:solidFill>
                <a:latin typeface="Verdana" pitchFamily="34" charset="0"/>
              </a:defRPr>
            </a:lvl8pPr>
            <a:lvl9pPr marL="3885201" indent="-228541"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fld id="{456D5E55-B9FC-416E-AEB3-6F7EDEFC6AE3}" type="slidenum">
              <a:rPr lang="en-US" smtClean="0">
                <a:solidFill>
                  <a:prstClr val="black"/>
                </a:solidFill>
                <a:latin typeface="Calibri" pitchFamily="34" charset="0"/>
              </a:rPr>
              <a:pPr fontAlgn="base">
                <a:spcBef>
                  <a:spcPct val="0"/>
                </a:spcBef>
                <a:spcAft>
                  <a:spcPct val="0"/>
                </a:spcAft>
                <a:defRPr/>
              </a:pPr>
              <a:t>24</a:t>
            </a:fld>
            <a:endParaRPr lang="en-US" smtClean="0">
              <a:solidFill>
                <a:prstClr val="black"/>
              </a:solidFill>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3010D03-0851-4D8B-A13B-5272352C55FB}"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C8CB7A69-B658-4358-A227-B26B363DB9DB}"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8BA7DD-A5D8-C241-93D6-B8FC77219CB1}" type="slidenum">
              <a:rPr lang="en-US" smtClean="0"/>
              <a:t>31</a:t>
            </a:fld>
            <a:endParaRPr lang="en-US"/>
          </a:p>
        </p:txBody>
      </p:sp>
    </p:spTree>
    <p:extLst>
      <p:ext uri="{BB962C8B-B14F-4D97-AF65-F5344CB8AC3E}">
        <p14:creationId xmlns:p14="http://schemas.microsoft.com/office/powerpoint/2010/main" val="2960201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4E61DF-BF92-4B20-BBE8-AD66AF6DAB8F}" type="slidenum">
              <a:rPr lang="en-US" smtClean="0">
                <a:solidFill>
                  <a:prstClr val="black"/>
                </a:solidFill>
              </a:rPr>
              <a:pPr/>
              <a:t>36</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a:t>
            </a:r>
            <a:r>
              <a:rPr lang="en-US" baseline="0" dirty="0" smtClean="0"/>
              <a:t> Cook</a:t>
            </a:r>
            <a:endParaRPr lang="en-US" dirty="0"/>
          </a:p>
        </p:txBody>
      </p:sp>
      <p:sp>
        <p:nvSpPr>
          <p:cNvPr id="4" name="Slide Number Placeholder 3"/>
          <p:cNvSpPr>
            <a:spLocks noGrp="1"/>
          </p:cNvSpPr>
          <p:nvPr>
            <p:ph type="sldNum" sz="quarter" idx="10"/>
          </p:nvPr>
        </p:nvSpPr>
        <p:spPr/>
        <p:txBody>
          <a:bodyPr/>
          <a:lstStyle/>
          <a:p>
            <a:fld id="{D18BA7DD-A5D8-C241-93D6-B8FC77219CB1}" type="slidenum">
              <a:rPr lang="en-US" smtClean="0"/>
              <a:t>38</a:t>
            </a:fld>
            <a:endParaRPr lang="en-US"/>
          </a:p>
        </p:txBody>
      </p:sp>
    </p:spTree>
    <p:extLst>
      <p:ext uri="{BB962C8B-B14F-4D97-AF65-F5344CB8AC3E}">
        <p14:creationId xmlns:p14="http://schemas.microsoft.com/office/powerpoint/2010/main" val="2249230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975" eaLnBrk="0" hangingPunct="0">
              <a:defRPr sz="2400">
                <a:solidFill>
                  <a:schemeClr val="tx1"/>
                </a:solidFill>
                <a:latin typeface="Arial" charset="0"/>
                <a:ea typeface="ＭＳ Ｐゴシック" charset="0"/>
                <a:cs typeface="ＭＳ Ｐゴシック" charset="0"/>
              </a:defRPr>
            </a:lvl1pPr>
            <a:lvl2pPr marL="729057" indent="-280406" defTabSz="901975" eaLnBrk="0" hangingPunct="0">
              <a:defRPr sz="2400">
                <a:solidFill>
                  <a:schemeClr val="tx1"/>
                </a:solidFill>
                <a:latin typeface="Arial" charset="0"/>
                <a:ea typeface="ＭＳ Ｐゴシック" charset="0"/>
              </a:defRPr>
            </a:lvl2pPr>
            <a:lvl3pPr marL="1121626" indent="-224325" defTabSz="901975" eaLnBrk="0" hangingPunct="0">
              <a:defRPr sz="2400">
                <a:solidFill>
                  <a:schemeClr val="tx1"/>
                </a:solidFill>
                <a:latin typeface="Arial" charset="0"/>
                <a:ea typeface="ＭＳ Ｐゴシック" charset="0"/>
              </a:defRPr>
            </a:lvl3pPr>
            <a:lvl4pPr marL="1570276" indent="-224325" defTabSz="901975" eaLnBrk="0" hangingPunct="0">
              <a:defRPr sz="2400">
                <a:solidFill>
                  <a:schemeClr val="tx1"/>
                </a:solidFill>
                <a:latin typeface="Arial" charset="0"/>
                <a:ea typeface="ＭＳ Ｐゴシック" charset="0"/>
              </a:defRPr>
            </a:lvl4pPr>
            <a:lvl5pPr marL="2018927" indent="-224325" defTabSz="901975" eaLnBrk="0" hangingPunct="0">
              <a:defRPr sz="2400">
                <a:solidFill>
                  <a:schemeClr val="tx1"/>
                </a:solidFill>
                <a:latin typeface="Arial" charset="0"/>
                <a:ea typeface="ＭＳ Ｐゴシック" charset="0"/>
              </a:defRPr>
            </a:lvl5pPr>
            <a:lvl6pPr marL="2467577" indent="-224325" algn="ctr" defTabSz="901975" eaLnBrk="0" fontAlgn="base" hangingPunct="0">
              <a:spcBef>
                <a:spcPct val="0"/>
              </a:spcBef>
              <a:spcAft>
                <a:spcPct val="0"/>
              </a:spcAft>
              <a:defRPr sz="2400">
                <a:solidFill>
                  <a:schemeClr val="tx1"/>
                </a:solidFill>
                <a:latin typeface="Arial" charset="0"/>
                <a:ea typeface="ＭＳ Ｐゴシック" charset="0"/>
              </a:defRPr>
            </a:lvl6pPr>
            <a:lvl7pPr marL="2916227" indent="-224325" algn="ctr" defTabSz="901975" eaLnBrk="0" fontAlgn="base" hangingPunct="0">
              <a:spcBef>
                <a:spcPct val="0"/>
              </a:spcBef>
              <a:spcAft>
                <a:spcPct val="0"/>
              </a:spcAft>
              <a:defRPr sz="2400">
                <a:solidFill>
                  <a:schemeClr val="tx1"/>
                </a:solidFill>
                <a:latin typeface="Arial" charset="0"/>
                <a:ea typeface="ＭＳ Ｐゴシック" charset="0"/>
              </a:defRPr>
            </a:lvl7pPr>
            <a:lvl8pPr marL="3364878" indent="-224325" algn="ctr" defTabSz="901975" eaLnBrk="0" fontAlgn="base" hangingPunct="0">
              <a:spcBef>
                <a:spcPct val="0"/>
              </a:spcBef>
              <a:spcAft>
                <a:spcPct val="0"/>
              </a:spcAft>
              <a:defRPr sz="2400">
                <a:solidFill>
                  <a:schemeClr val="tx1"/>
                </a:solidFill>
                <a:latin typeface="Arial" charset="0"/>
                <a:ea typeface="ＭＳ Ｐゴシック" charset="0"/>
              </a:defRPr>
            </a:lvl8pPr>
            <a:lvl9pPr marL="3813528" indent="-224325" algn="ctr" defTabSz="90197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8510F33-FE7E-EC49-A63F-AD036A487FE0}" type="slidenum">
              <a:rPr lang="en-US" sz="1200"/>
              <a:pPr eaLnBrk="1" hangingPunct="1"/>
              <a:t>39</a:t>
            </a:fld>
            <a:endParaRPr lang="en-US" sz="1200"/>
          </a:p>
        </p:txBody>
      </p:sp>
      <p:sp>
        <p:nvSpPr>
          <p:cNvPr id="39938" name="Rectangle 2"/>
          <p:cNvSpPr>
            <a:spLocks noGrp="1" noRot="1" noChangeAspect="1" noChangeArrowheads="1" noTextEdit="1"/>
          </p:cNvSpPr>
          <p:nvPr>
            <p:ph type="sldImg"/>
          </p:nvPr>
        </p:nvSpPr>
        <p:spPr>
          <a:xfrm>
            <a:off x="1168400" y="690563"/>
            <a:ext cx="4560888" cy="3419475"/>
          </a:xfrm>
          <a:ln/>
        </p:spPr>
      </p:sp>
      <p:sp>
        <p:nvSpPr>
          <p:cNvPr id="39939" name="Rectangle 3"/>
          <p:cNvSpPr>
            <a:spLocks noGrp="1" noChangeArrowheads="1"/>
          </p:cNvSpPr>
          <p:nvPr>
            <p:ph type="body" idx="1"/>
          </p:nvPr>
        </p:nvSpPr>
        <p:spPr>
          <a:xfrm>
            <a:off x="917817" y="4340902"/>
            <a:ext cx="5022367" cy="41129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de-CH">
              <a:ea typeface="MS PGothic"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B7A97F9E-2764-4FF1-93CD-EAB60852C049}"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AF8AF7EC-6BE1-48DF-B5F1-62043D1348DC}" type="slidenum">
              <a:rPr lang="en-US" smtClean="0">
                <a:solidFill>
                  <a:prstClr val="black"/>
                </a:solidFill>
              </a:rPr>
              <a:pPr>
                <a:defRPr/>
              </a:pPr>
              <a:t>41</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44</a:t>
            </a:fld>
            <a:endParaRPr 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txBox="1">
            <a:spLocks noGrp="1" noChangeArrowheads="1"/>
          </p:cNvSpPr>
          <p:nvPr/>
        </p:nvSpPr>
        <p:spPr bwMode="auto">
          <a:xfrm>
            <a:off x="3882692" y="2"/>
            <a:ext cx="2974247" cy="455972"/>
          </a:xfrm>
          <a:prstGeom prst="rect">
            <a:avLst/>
          </a:prstGeom>
          <a:noFill/>
          <a:ln w="9525">
            <a:noFill/>
            <a:miter lim="800000"/>
            <a:headEnd/>
            <a:tailEnd/>
          </a:ln>
        </p:spPr>
        <p:txBody>
          <a:bodyPr lIns="92216" tIns="46109" rIns="92216" bIns="46109"/>
          <a:lstStyle/>
          <a:p>
            <a:pPr algn="r" defTabSz="924026"/>
            <a:fld id="{3EEA16D4-93E0-4262-9FA2-958BE1353211}" type="datetime1">
              <a:rPr lang="en-US" sz="1200">
                <a:solidFill>
                  <a:prstClr val="black"/>
                </a:solidFill>
                <a:cs typeface="Arial" pitchFamily="34" charset="0"/>
              </a:rPr>
              <a:pPr algn="r" defTabSz="924026"/>
              <a:t>25/11/15</a:t>
            </a:fld>
            <a:endParaRPr lang="en-US" sz="1200" dirty="0">
              <a:solidFill>
                <a:prstClr val="black"/>
              </a:solidFill>
              <a:cs typeface="Arial" pitchFamily="34" charset="0"/>
            </a:endParaRPr>
          </a:p>
        </p:txBody>
      </p:sp>
      <p:sp>
        <p:nvSpPr>
          <p:cNvPr id="164867" name="Rectangle 7"/>
          <p:cNvSpPr txBox="1">
            <a:spLocks noGrp="1" noChangeArrowheads="1"/>
          </p:cNvSpPr>
          <p:nvPr/>
        </p:nvSpPr>
        <p:spPr bwMode="auto">
          <a:xfrm>
            <a:off x="3882692" y="8688030"/>
            <a:ext cx="2974247" cy="453929"/>
          </a:xfrm>
          <a:prstGeom prst="rect">
            <a:avLst/>
          </a:prstGeom>
          <a:noFill/>
          <a:ln w="9525">
            <a:noFill/>
            <a:miter lim="800000"/>
            <a:headEnd/>
            <a:tailEnd/>
          </a:ln>
        </p:spPr>
        <p:txBody>
          <a:bodyPr lIns="92216" tIns="46109" rIns="92216" bIns="46109" anchor="b"/>
          <a:lstStyle/>
          <a:p>
            <a:pPr algn="r" defTabSz="924026"/>
            <a:fld id="{7F7CA237-3E3A-44A5-91D1-264BD2FF2A5B}" type="slidenum">
              <a:rPr lang="en-US" sz="1200">
                <a:solidFill>
                  <a:prstClr val="black"/>
                </a:solidFill>
                <a:cs typeface="Arial" pitchFamily="34" charset="0"/>
              </a:rPr>
              <a:pPr algn="r" defTabSz="924026"/>
              <a:t>50</a:t>
            </a:fld>
            <a:endParaRPr lang="en-US" sz="1200" dirty="0">
              <a:solidFill>
                <a:prstClr val="black"/>
              </a:solidFill>
              <a:cs typeface="Arial" pitchFamily="34" charset="0"/>
            </a:endParaRPr>
          </a:p>
        </p:txBody>
      </p:sp>
      <p:sp>
        <p:nvSpPr>
          <p:cNvPr id="164868" name="Rectangle 2"/>
          <p:cNvSpPr>
            <a:spLocks noGrp="1" noRot="1" noChangeAspect="1" noChangeArrowheads="1" noTextEdit="1"/>
          </p:cNvSpPr>
          <p:nvPr>
            <p:ph type="sldImg"/>
          </p:nvPr>
        </p:nvSpPr>
        <p:spPr>
          <a:ln/>
        </p:spPr>
      </p:sp>
      <p:sp>
        <p:nvSpPr>
          <p:cNvPr id="164869" name="Rectangle 3"/>
          <p:cNvSpPr>
            <a:spLocks noGrp="1" noChangeArrowheads="1"/>
          </p:cNvSpPr>
          <p:nvPr>
            <p:ph type="body" idx="1"/>
          </p:nvPr>
        </p:nvSpPr>
        <p:spPr>
          <a:noFill/>
        </p:spPr>
        <p:txBody>
          <a:bodyPr/>
          <a:lstStyle/>
          <a:p>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a:t>
            </a:r>
            <a:r>
              <a:rPr lang="en-US" baseline="0" dirty="0" smtClean="0"/>
              <a:t> macro level; the aging of population, the rise of chronic disease, growing prosperity in emerging economies are putting new demands on the healthcare system but the growth on annual spending is slowing down global. This leads towards an unsustainable level forcing governments to rethink how healthcare is paid and what is delivered.   </a:t>
            </a:r>
            <a:endParaRPr lang="en-US" dirty="0"/>
          </a:p>
        </p:txBody>
      </p:sp>
      <p:sp>
        <p:nvSpPr>
          <p:cNvPr id="4" name="Slide Number Placeholder 3"/>
          <p:cNvSpPr>
            <a:spLocks noGrp="1"/>
          </p:cNvSpPr>
          <p:nvPr>
            <p:ph type="sldNum" sz="quarter" idx="10"/>
          </p:nvPr>
        </p:nvSpPr>
        <p:spPr/>
        <p:txBody>
          <a:bodyPr/>
          <a:lstStyle/>
          <a:p>
            <a:fld id="{D18BA7DD-A5D8-C241-93D6-B8FC77219CB1}" type="slidenum">
              <a:rPr lang="en-US" smtClean="0"/>
              <a:t>4</a:t>
            </a:fld>
            <a:endParaRPr lang="en-US"/>
          </a:p>
        </p:txBody>
      </p:sp>
    </p:spTree>
    <p:extLst>
      <p:ext uri="{BB962C8B-B14F-4D97-AF65-F5344CB8AC3E}">
        <p14:creationId xmlns:p14="http://schemas.microsoft.com/office/powerpoint/2010/main" val="137963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4E61DF-BF92-4B20-BBE8-AD66AF6DAB8F}" type="slidenum">
              <a:rPr lang="en-US" smtClean="0">
                <a:solidFill>
                  <a:prstClr val="black"/>
                </a:solidFill>
              </a:rPr>
              <a:pPr/>
              <a:t>62</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21" name="Slide Image Placeholder 1"/>
          <p:cNvSpPr>
            <a:spLocks noGrp="1" noRot="1" noChangeAspect="1"/>
          </p:cNvSpPr>
          <p:nvPr>
            <p:ph type="sldImg"/>
          </p:nvPr>
        </p:nvSpPr>
        <p:spPr>
          <a:ln/>
        </p:spPr>
      </p:sp>
      <p:sp>
        <p:nvSpPr>
          <p:cNvPr id="1873922" name="Notes Placeholder 2"/>
          <p:cNvSpPr>
            <a:spLocks noGrp="1"/>
          </p:cNvSpPr>
          <p:nvPr>
            <p:ph type="body" idx="1"/>
          </p:nvPr>
        </p:nvSpPr>
        <p:spPr>
          <a:noFill/>
          <a:ln/>
        </p:spPr>
        <p:txBody>
          <a:bodyPr/>
          <a:lstStyle/>
          <a:p>
            <a:endParaRPr lang="en-US" smtClean="0"/>
          </a:p>
        </p:txBody>
      </p:sp>
      <p:sp>
        <p:nvSpPr>
          <p:cNvPr id="1873923" name="Date Placeholder 3"/>
          <p:cNvSpPr>
            <a:spLocks noGrp="1"/>
          </p:cNvSpPr>
          <p:nvPr>
            <p:ph type="dt" sz="quarter" idx="1"/>
          </p:nvPr>
        </p:nvSpPr>
        <p:spPr>
          <a:noFill/>
        </p:spPr>
        <p:txBody>
          <a:bodyPr/>
          <a:lstStyle/>
          <a:p>
            <a:fld id="{7D2ED640-146F-4DB7-89EB-16DE263B96F3}" type="datetime1">
              <a:rPr lang="en-US" smtClean="0">
                <a:solidFill>
                  <a:prstClr val="black"/>
                </a:solidFill>
              </a:rPr>
              <a:pPr/>
              <a:t>25/11/15</a:t>
            </a:fld>
            <a:endParaRPr lang="en-US" smtClean="0">
              <a:solidFill>
                <a:prstClr val="black"/>
              </a:solidFill>
            </a:endParaRPr>
          </a:p>
        </p:txBody>
      </p:sp>
      <p:sp>
        <p:nvSpPr>
          <p:cNvPr id="1873924" name="Slide Number Placeholder 4"/>
          <p:cNvSpPr>
            <a:spLocks noGrp="1"/>
          </p:cNvSpPr>
          <p:nvPr>
            <p:ph type="sldNum" sz="quarter" idx="5"/>
          </p:nvPr>
        </p:nvSpPr>
        <p:spPr>
          <a:noFill/>
        </p:spPr>
        <p:txBody>
          <a:bodyPr/>
          <a:lstStyle/>
          <a:p>
            <a:fld id="{27023018-1E51-46BF-ACFB-C1F8CB18AF14}" type="slidenum">
              <a:rPr lang="en-US" smtClean="0">
                <a:solidFill>
                  <a:prstClr val="black"/>
                </a:solidFill>
              </a:rPr>
              <a:pPr/>
              <a:t>65</a:t>
            </a:fld>
            <a:endParaRPr lang="en-US" smtClean="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3010D03-0851-4D8B-A13B-5272352C55FB}"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C8CB7A69-B658-4358-A227-B26B363DB9DB}" type="slidenum">
              <a:rPr lang="en-US" smtClean="0">
                <a:solidFill>
                  <a:prstClr val="black"/>
                </a:solidFill>
              </a:rPr>
              <a:pPr>
                <a:defRPr/>
              </a:pPr>
              <a:t>67</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3010D03-0851-4D8B-A13B-5272352C55FB}"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C8CB7A69-B658-4358-A227-B26B363DB9DB}" type="slidenum">
              <a:rPr lang="en-US" smtClean="0">
                <a:solidFill>
                  <a:prstClr val="black"/>
                </a:solidFill>
              </a:rPr>
              <a:pPr>
                <a:defRPr/>
              </a:pPr>
              <a:t>68</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3010D03-0851-4D8B-A13B-5272352C55FB}"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C8CB7A69-B658-4358-A227-B26B363DB9DB}" type="slidenum">
              <a:rPr lang="en-US" smtClean="0">
                <a:solidFill>
                  <a:prstClr val="black"/>
                </a:solidFill>
              </a:rPr>
              <a:pPr>
                <a:defRPr/>
              </a:pPr>
              <a:t>71</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13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25345C2-D857-4D9B-815C-659935E3F2A4}" type="slidenum">
              <a:rPr lang="en-US" smtClean="0">
                <a:solidFill>
                  <a:prstClr val="black"/>
                </a:solidFill>
              </a:rPr>
              <a:pPr>
                <a:defRPr/>
              </a:pPr>
              <a:t>16</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8321" name="Slide Image Placeholder 1"/>
          <p:cNvSpPr>
            <a:spLocks noGrp="1" noRot="1" noChangeAspect="1"/>
          </p:cNvSpPr>
          <p:nvPr>
            <p:ph type="sldImg"/>
          </p:nvPr>
        </p:nvSpPr>
        <p:spPr>
          <a:ln/>
        </p:spPr>
      </p:sp>
      <p:sp>
        <p:nvSpPr>
          <p:cNvPr id="1848322" name="Notes Placeholder 2"/>
          <p:cNvSpPr>
            <a:spLocks noGrp="1"/>
          </p:cNvSpPr>
          <p:nvPr>
            <p:ph type="body" idx="1"/>
          </p:nvPr>
        </p:nvSpPr>
        <p:spPr>
          <a:noFill/>
          <a:ln/>
        </p:spPr>
        <p:txBody>
          <a:bodyPr/>
          <a:lstStyle/>
          <a:p>
            <a:endParaRPr lang="en-US" dirty="0" smtClean="0"/>
          </a:p>
        </p:txBody>
      </p:sp>
      <p:sp>
        <p:nvSpPr>
          <p:cNvPr id="1848323" name="Date Placeholder 3"/>
          <p:cNvSpPr>
            <a:spLocks noGrp="1"/>
          </p:cNvSpPr>
          <p:nvPr>
            <p:ph type="dt" sz="quarter" idx="1"/>
          </p:nvPr>
        </p:nvSpPr>
        <p:spPr>
          <a:noFill/>
        </p:spPr>
        <p:txBody>
          <a:bodyPr/>
          <a:lstStyle/>
          <a:p>
            <a:fld id="{D48C9415-529F-48D8-BE40-221A63F70D04}" type="datetime1">
              <a:rPr lang="en-US" smtClean="0">
                <a:solidFill>
                  <a:prstClr val="black"/>
                </a:solidFill>
              </a:rPr>
              <a:pPr/>
              <a:t>25/11/15</a:t>
            </a:fld>
            <a:endParaRPr lang="en-US" dirty="0" smtClean="0">
              <a:solidFill>
                <a:prstClr val="black"/>
              </a:solidFill>
            </a:endParaRPr>
          </a:p>
        </p:txBody>
      </p:sp>
      <p:sp>
        <p:nvSpPr>
          <p:cNvPr id="1848324" name="Slide Number Placeholder 4"/>
          <p:cNvSpPr>
            <a:spLocks noGrp="1"/>
          </p:cNvSpPr>
          <p:nvPr>
            <p:ph type="sldNum" sz="quarter" idx="5"/>
          </p:nvPr>
        </p:nvSpPr>
        <p:spPr>
          <a:noFill/>
        </p:spPr>
        <p:txBody>
          <a:bodyPr/>
          <a:lstStyle/>
          <a:p>
            <a:fld id="{B46AB9C0-8C09-43F0-85F8-1906AC250603}" type="slidenum">
              <a:rPr lang="en-US" smtClean="0">
                <a:solidFill>
                  <a:prstClr val="black"/>
                </a:solidFill>
              </a:rPr>
              <a:pPr/>
              <a:t>18</a:t>
            </a:fld>
            <a:endParaRPr 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19</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3010D03-0851-4D8B-A13B-5272352C55FB}" type="datetime1">
              <a:rPr lang="en-US" smtClean="0">
                <a:solidFill>
                  <a:prstClr val="black"/>
                </a:solidFill>
              </a:rPr>
              <a:pPr>
                <a:defRPr/>
              </a:pPr>
              <a:t>25/11/15</a:t>
            </a:fld>
            <a:endParaRPr lang="en-US">
              <a:solidFill>
                <a:prstClr val="black"/>
              </a:solidFill>
            </a:endParaRPr>
          </a:p>
        </p:txBody>
      </p:sp>
      <p:sp>
        <p:nvSpPr>
          <p:cNvPr id="5" name="Slide Number Placeholder 4"/>
          <p:cNvSpPr>
            <a:spLocks noGrp="1"/>
          </p:cNvSpPr>
          <p:nvPr>
            <p:ph type="sldNum" sz="quarter" idx="11"/>
          </p:nvPr>
        </p:nvSpPr>
        <p:spPr/>
        <p:txBody>
          <a:bodyPr/>
          <a:lstStyle/>
          <a:p>
            <a:pPr>
              <a:defRPr/>
            </a:pPr>
            <a:fld id="{C8CB7A69-B658-4358-A227-B26B363DB9DB}" type="slidenum">
              <a:rPr lang="en-US" smtClean="0">
                <a:solidFill>
                  <a:prstClr val="black"/>
                </a:solidFill>
              </a:rPr>
              <a:pPr>
                <a:defRPr/>
              </a:pPr>
              <a:t>20</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21</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D2041-984A-4FC3-98BA-F2FE2FC444D9}" type="slidenum">
              <a:rPr lang="en-US" smtClean="0">
                <a:solidFill>
                  <a:prstClr val="black"/>
                </a:solidFill>
              </a:rPr>
              <a:pPr/>
              <a:t>22</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dirty="0" smtClean="0"/>
              <a:t>Click </a:t>
            </a:r>
            <a:r>
              <a:rPr lang="de-CH" dirty="0" err="1" smtClean="0"/>
              <a:t>to</a:t>
            </a:r>
            <a:r>
              <a:rPr lang="de-CH" dirty="0" smtClean="0"/>
              <a:t> </a:t>
            </a:r>
            <a:r>
              <a:rPr lang="de-CH" dirty="0" err="1" smtClean="0"/>
              <a:t>edit</a:t>
            </a:r>
            <a:r>
              <a:rPr lang="de-CH" dirty="0" smtClean="0"/>
              <a:t> Master </a:t>
            </a:r>
            <a:r>
              <a:rPr lang="de-CH" dirty="0" err="1" smtClean="0"/>
              <a:t>subtitle</a:t>
            </a:r>
            <a:r>
              <a:rPr lang="de-CH" dirty="0" smtClean="0"/>
              <a:t> style</a:t>
            </a:r>
            <a:endParaRPr lang="en-US" dirty="0"/>
          </a:p>
        </p:txBody>
      </p:sp>
      <p:sp>
        <p:nvSpPr>
          <p:cNvPr id="4" name="Date Placeholder 3"/>
          <p:cNvSpPr>
            <a:spLocks noGrp="1"/>
          </p:cNvSpPr>
          <p:nvPr>
            <p:ph type="dt" sz="half" idx="10"/>
          </p:nvPr>
        </p:nvSpPr>
        <p:spPr/>
        <p:txBody>
          <a:bodyPr/>
          <a:lstStyle/>
          <a:p>
            <a:fld id="{8C80AE8B-81B6-6F4F-9BE5-810BDFDB70F9}" type="datetimeFigureOut">
              <a:rPr lang="en-US" smtClean="0"/>
              <a:t>25/11/15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298462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p>
            <a:fld id="{8C80AE8B-81B6-6F4F-9BE5-810BDFDB70F9}" type="datetimeFigureOut">
              <a:rPr lang="en-US" smtClean="0"/>
              <a:t>25/11/15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131125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CH"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p>
            <a:fld id="{8C80AE8B-81B6-6F4F-9BE5-810BDFDB70F9}" type="datetimeFigureOut">
              <a:rPr lang="en-US" smtClean="0"/>
              <a:t>25/11/15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220330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656389" y="2008060"/>
            <a:ext cx="28956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7010400" y="6514713"/>
            <a:ext cx="2133600" cy="365125"/>
          </a:xfrm>
          <a:prstGeom prst="rect">
            <a:avLst/>
          </a:prstGeom>
        </p:spPr>
        <p:txBody>
          <a:bodyPr/>
          <a:lstStyle/>
          <a:p>
            <a:fld id="{81375F79-D86F-0F4A-BD2B-193660A425DF}" type="slidenum">
              <a:rPr lang="en-US" smtClean="0">
                <a:solidFill>
                  <a:srgbClr val="000000"/>
                </a:solidFill>
              </a:rPr>
              <a:pPr/>
              <a:t>‹#›</a:t>
            </a:fld>
            <a:endParaRPr lang="en-US">
              <a:solidFill>
                <a:srgbClr val="000000"/>
              </a:solidFill>
            </a:endParaRPr>
          </a:p>
        </p:txBody>
      </p:sp>
      <p:sp>
        <p:nvSpPr>
          <p:cNvPr id="7" name="Title Placeholder 1"/>
          <p:cNvSpPr>
            <a:spLocks noGrp="1"/>
          </p:cNvSpPr>
          <p:nvPr>
            <p:ph type="title"/>
          </p:nvPr>
        </p:nvSpPr>
        <p:spPr>
          <a:xfrm>
            <a:off x="457200" y="514400"/>
            <a:ext cx="8229600" cy="3215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515090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656389" y="2008060"/>
            <a:ext cx="2895600" cy="365125"/>
          </a:xfrm>
          <a:prstGeom prst="rect">
            <a:avLst/>
          </a:prstGeom>
        </p:spPr>
        <p:txBody>
          <a:bodyPr/>
          <a:lstStyle/>
          <a:p>
            <a:pPr fontAlgn="base">
              <a:spcBef>
                <a:spcPct val="0"/>
              </a:spcBef>
              <a:spcAft>
                <a:spcPct val="0"/>
              </a:spcAft>
            </a:pPr>
            <a:endParaRPr lang="en-US" sz="1400">
              <a:solidFill>
                <a:srgbClr val="000000"/>
              </a:solidFill>
              <a:ea typeface="ＭＳ Ｐゴシック"/>
            </a:endParaRPr>
          </a:p>
        </p:txBody>
      </p:sp>
      <p:sp>
        <p:nvSpPr>
          <p:cNvPr id="6" name="Slide Number Placeholder 5"/>
          <p:cNvSpPr>
            <a:spLocks noGrp="1"/>
          </p:cNvSpPr>
          <p:nvPr>
            <p:ph type="sldNum" sz="quarter" idx="12"/>
          </p:nvPr>
        </p:nvSpPr>
        <p:spPr>
          <a:xfrm>
            <a:off x="7010400" y="6514713"/>
            <a:ext cx="2133600" cy="365125"/>
          </a:xfrm>
          <a:prstGeom prst="rect">
            <a:avLst/>
          </a:prstGeom>
        </p:spPr>
        <p:txBody>
          <a:bodyPr/>
          <a:lstStyle/>
          <a:p>
            <a:pPr fontAlgn="base">
              <a:spcBef>
                <a:spcPct val="0"/>
              </a:spcBef>
              <a:spcAft>
                <a:spcPct val="0"/>
              </a:spcAft>
            </a:pPr>
            <a:fld id="{81375F79-D86F-0F4A-BD2B-193660A425DF}" type="slidenum">
              <a:rPr lang="en-US" sz="1400">
                <a:solidFill>
                  <a:srgbClr val="000000"/>
                </a:solidFill>
                <a:ea typeface="ＭＳ Ｐゴシック"/>
              </a:rPr>
              <a:pPr fontAlgn="base">
                <a:spcBef>
                  <a:spcPct val="0"/>
                </a:spcBef>
                <a:spcAft>
                  <a:spcPct val="0"/>
                </a:spcAft>
              </a:pPr>
              <a:t>‹#›</a:t>
            </a:fld>
            <a:endParaRPr lang="en-US" sz="1400">
              <a:solidFill>
                <a:srgbClr val="000000"/>
              </a:solidFill>
              <a:ea typeface="ＭＳ Ｐゴシック"/>
            </a:endParaRPr>
          </a:p>
        </p:txBody>
      </p:sp>
      <p:sp>
        <p:nvSpPr>
          <p:cNvPr id="7" name="Title Placeholder 1"/>
          <p:cNvSpPr>
            <a:spLocks noGrp="1"/>
          </p:cNvSpPr>
          <p:nvPr>
            <p:ph type="title"/>
          </p:nvPr>
        </p:nvSpPr>
        <p:spPr>
          <a:xfrm>
            <a:off x="457200" y="514400"/>
            <a:ext cx="8229600" cy="3215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634895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656389" y="2008060"/>
            <a:ext cx="2895600" cy="365125"/>
          </a:xfrm>
          <a:prstGeom prst="rect">
            <a:avLst/>
          </a:prstGeom>
        </p:spPr>
        <p:txBody>
          <a:bodyPr/>
          <a:lstStyle/>
          <a:p>
            <a:pPr fontAlgn="base">
              <a:spcBef>
                <a:spcPct val="0"/>
              </a:spcBef>
              <a:spcAft>
                <a:spcPct val="0"/>
              </a:spcAft>
            </a:pPr>
            <a:endParaRPr lang="en-US" sz="1400">
              <a:solidFill>
                <a:srgbClr val="000000"/>
              </a:solidFill>
              <a:ea typeface="ＭＳ Ｐゴシック"/>
            </a:endParaRPr>
          </a:p>
        </p:txBody>
      </p:sp>
      <p:sp>
        <p:nvSpPr>
          <p:cNvPr id="6" name="Slide Number Placeholder 5"/>
          <p:cNvSpPr>
            <a:spLocks noGrp="1"/>
          </p:cNvSpPr>
          <p:nvPr>
            <p:ph type="sldNum" sz="quarter" idx="12"/>
          </p:nvPr>
        </p:nvSpPr>
        <p:spPr>
          <a:xfrm>
            <a:off x="7010400" y="6514713"/>
            <a:ext cx="2133600" cy="365125"/>
          </a:xfrm>
          <a:prstGeom prst="rect">
            <a:avLst/>
          </a:prstGeom>
        </p:spPr>
        <p:txBody>
          <a:bodyPr/>
          <a:lstStyle/>
          <a:p>
            <a:pPr fontAlgn="base">
              <a:spcBef>
                <a:spcPct val="0"/>
              </a:spcBef>
              <a:spcAft>
                <a:spcPct val="0"/>
              </a:spcAft>
            </a:pPr>
            <a:fld id="{81375F79-D86F-0F4A-BD2B-193660A425DF}" type="slidenum">
              <a:rPr lang="en-US" sz="1400">
                <a:solidFill>
                  <a:srgbClr val="000000"/>
                </a:solidFill>
                <a:ea typeface="ＭＳ Ｐゴシック"/>
              </a:rPr>
              <a:pPr fontAlgn="base">
                <a:spcBef>
                  <a:spcPct val="0"/>
                </a:spcBef>
                <a:spcAft>
                  <a:spcPct val="0"/>
                </a:spcAft>
              </a:pPr>
              <a:t>‹#›</a:t>
            </a:fld>
            <a:endParaRPr lang="en-US" sz="1400">
              <a:solidFill>
                <a:srgbClr val="000000"/>
              </a:solidFill>
              <a:ea typeface="ＭＳ Ｐゴシック"/>
            </a:endParaRPr>
          </a:p>
        </p:txBody>
      </p:sp>
      <p:sp>
        <p:nvSpPr>
          <p:cNvPr id="7" name="Title Placeholder 1"/>
          <p:cNvSpPr>
            <a:spLocks noGrp="1"/>
          </p:cNvSpPr>
          <p:nvPr>
            <p:ph type="title"/>
          </p:nvPr>
        </p:nvSpPr>
        <p:spPr>
          <a:xfrm>
            <a:off x="457200" y="514400"/>
            <a:ext cx="8229600" cy="3215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283626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Content Placeholder 2"/>
          <p:cNvSpPr>
            <a:spLocks noGrp="1"/>
          </p:cNvSpPr>
          <p:nvPr>
            <p:ph idx="1"/>
          </p:nvPr>
        </p:nvSpPr>
        <p:spPr/>
        <p:txBody>
          <a:bodyPr/>
          <a:lstStyle/>
          <a:p>
            <a:pPr lvl="0"/>
            <a:r>
              <a:rPr lang="de-CH" dirty="0" smtClean="0"/>
              <a:t>Click </a:t>
            </a:r>
            <a:r>
              <a:rPr lang="de-CH" dirty="0" err="1" smtClean="0"/>
              <a:t>to</a:t>
            </a:r>
            <a:r>
              <a:rPr lang="de-CH" dirty="0" smtClean="0"/>
              <a:t> </a:t>
            </a:r>
            <a:r>
              <a:rPr lang="de-CH" dirty="0" err="1" smtClean="0"/>
              <a:t>edit</a:t>
            </a:r>
            <a:r>
              <a:rPr lang="de-CH" dirty="0" smtClean="0"/>
              <a:t> Master </a:t>
            </a:r>
            <a:r>
              <a:rPr lang="de-CH" dirty="0" err="1" smtClean="0"/>
              <a:t>text</a:t>
            </a:r>
            <a:r>
              <a:rPr lang="de-CH" dirty="0" smtClean="0"/>
              <a:t> </a:t>
            </a:r>
            <a:r>
              <a:rPr lang="de-CH" dirty="0" err="1" smtClean="0"/>
              <a:t>styles</a:t>
            </a:r>
            <a:endParaRPr lang="de-CH" dirty="0" smtClean="0"/>
          </a:p>
          <a:p>
            <a:pPr lvl="1"/>
            <a:r>
              <a:rPr lang="de-CH" dirty="0" smtClean="0"/>
              <a:t>Second </a:t>
            </a:r>
            <a:r>
              <a:rPr lang="de-CH" dirty="0" err="1" smtClean="0"/>
              <a:t>level</a:t>
            </a:r>
            <a:endParaRPr lang="de-CH" dirty="0" smtClean="0"/>
          </a:p>
          <a:p>
            <a:pPr lvl="2"/>
            <a:r>
              <a:rPr lang="de-CH" dirty="0" smtClean="0"/>
              <a:t>Third </a:t>
            </a:r>
            <a:r>
              <a:rPr lang="de-CH" dirty="0" err="1" smtClean="0"/>
              <a:t>level</a:t>
            </a:r>
            <a:endParaRPr lang="de-CH" dirty="0" smtClean="0"/>
          </a:p>
          <a:p>
            <a:pPr lvl="3"/>
            <a:r>
              <a:rPr lang="de-CH" dirty="0" err="1" smtClean="0"/>
              <a:t>Fourth</a:t>
            </a:r>
            <a:r>
              <a:rPr lang="de-CH" dirty="0" smtClean="0"/>
              <a:t> </a:t>
            </a:r>
            <a:r>
              <a:rPr lang="de-CH" dirty="0" err="1" smtClean="0"/>
              <a:t>level</a:t>
            </a:r>
            <a:endParaRPr lang="de-CH" dirty="0" smtClean="0"/>
          </a:p>
          <a:p>
            <a:pPr lvl="4"/>
            <a:r>
              <a:rPr lang="de-CH" dirty="0" err="1" smtClean="0"/>
              <a:t>Fifth</a:t>
            </a:r>
            <a:r>
              <a:rPr lang="de-CH" dirty="0" smtClean="0"/>
              <a:t> </a:t>
            </a:r>
            <a:r>
              <a:rPr lang="de-CH" dirty="0" err="1" smtClean="0"/>
              <a:t>level</a:t>
            </a:r>
            <a:endParaRPr lang="en-US" dirty="0"/>
          </a:p>
        </p:txBody>
      </p:sp>
      <p:sp>
        <p:nvSpPr>
          <p:cNvPr id="4" name="Date Placeholder 3"/>
          <p:cNvSpPr>
            <a:spLocks noGrp="1"/>
          </p:cNvSpPr>
          <p:nvPr>
            <p:ph type="dt" sz="half" idx="10"/>
          </p:nvPr>
        </p:nvSpPr>
        <p:spPr/>
        <p:txBody>
          <a:bodyPr/>
          <a:lstStyle/>
          <a:p>
            <a:fld id="{8C80AE8B-81B6-6F4F-9BE5-810BDFDB70F9}" type="datetimeFigureOut">
              <a:rPr lang="en-US" smtClean="0"/>
              <a:t>25/11/15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408842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Click to edit Master text styles</a:t>
            </a:r>
          </a:p>
        </p:txBody>
      </p:sp>
      <p:sp>
        <p:nvSpPr>
          <p:cNvPr id="4" name="Date Placeholder 3"/>
          <p:cNvSpPr>
            <a:spLocks noGrp="1"/>
          </p:cNvSpPr>
          <p:nvPr>
            <p:ph type="dt" sz="half" idx="10"/>
          </p:nvPr>
        </p:nvSpPr>
        <p:spPr/>
        <p:txBody>
          <a:bodyPr/>
          <a:lstStyle/>
          <a:p>
            <a:fld id="{8C80AE8B-81B6-6F4F-9BE5-810BDFDB70F9}" type="datetimeFigureOut">
              <a:rPr lang="en-US" smtClean="0"/>
              <a:t>25/11/15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3021934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Date Placeholder 4"/>
          <p:cNvSpPr>
            <a:spLocks noGrp="1"/>
          </p:cNvSpPr>
          <p:nvPr>
            <p:ph type="dt" sz="half" idx="10"/>
          </p:nvPr>
        </p:nvSpPr>
        <p:spPr/>
        <p:txBody>
          <a:bodyPr/>
          <a:lstStyle/>
          <a:p>
            <a:fld id="{8C80AE8B-81B6-6F4F-9BE5-810BDFDB70F9}" type="datetimeFigureOut">
              <a:rPr lang="en-US" smtClean="0"/>
              <a:t>25/11/15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2621159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7" name="Date Placeholder 6"/>
          <p:cNvSpPr>
            <a:spLocks noGrp="1"/>
          </p:cNvSpPr>
          <p:nvPr>
            <p:ph type="dt" sz="half" idx="10"/>
          </p:nvPr>
        </p:nvSpPr>
        <p:spPr/>
        <p:txBody>
          <a:bodyPr/>
          <a:lstStyle/>
          <a:p>
            <a:fld id="{8C80AE8B-81B6-6F4F-9BE5-810BDFDB70F9}" type="datetimeFigureOut">
              <a:rPr lang="en-US" smtClean="0"/>
              <a:t>25/11/15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690871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Date Placeholder 2"/>
          <p:cNvSpPr>
            <a:spLocks noGrp="1"/>
          </p:cNvSpPr>
          <p:nvPr>
            <p:ph type="dt" sz="half" idx="10"/>
          </p:nvPr>
        </p:nvSpPr>
        <p:spPr/>
        <p:txBody>
          <a:bodyPr/>
          <a:lstStyle/>
          <a:p>
            <a:fld id="{8C80AE8B-81B6-6F4F-9BE5-810BDFDB70F9}" type="datetimeFigureOut">
              <a:rPr lang="en-US" smtClean="0"/>
              <a:t>25/11/15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2150344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0AE8B-81B6-6F4F-9BE5-810BDFDB70F9}" type="datetimeFigureOut">
              <a:rPr lang="en-US" smtClean="0"/>
              <a:t>25/11/15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3175180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fld id="{8C80AE8B-81B6-6F4F-9BE5-810BDFDB70F9}" type="datetimeFigureOut">
              <a:rPr lang="en-US" smtClean="0"/>
              <a:t>25/11/15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1798109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fld id="{8C80AE8B-81B6-6F4F-9BE5-810BDFDB70F9}" type="datetimeFigureOut">
              <a:rPr lang="en-US" smtClean="0"/>
              <a:t>25/11/15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F6A06-F309-0B4E-AFC7-B75366FFA6AE}" type="slidenum">
              <a:rPr lang="en-US" smtClean="0"/>
              <a:t>‹#›</a:t>
            </a:fld>
            <a:endParaRPr lang="en-US"/>
          </a:p>
        </p:txBody>
      </p:sp>
    </p:spTree>
    <p:extLst>
      <p:ext uri="{BB962C8B-B14F-4D97-AF65-F5344CB8AC3E}">
        <p14:creationId xmlns:p14="http://schemas.microsoft.com/office/powerpoint/2010/main" val="10647434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CH" dirty="0" smtClean="0"/>
              <a:t>Click </a:t>
            </a:r>
            <a:r>
              <a:rPr lang="de-CH" dirty="0" err="1" smtClean="0"/>
              <a:t>to</a:t>
            </a:r>
            <a:r>
              <a:rPr lang="de-CH" dirty="0" smtClean="0"/>
              <a:t> </a:t>
            </a:r>
            <a:r>
              <a:rPr lang="de-CH" dirty="0" err="1" smtClean="0"/>
              <a:t>edit</a:t>
            </a:r>
            <a:r>
              <a:rPr lang="de-CH" dirty="0" smtClean="0"/>
              <a:t> Master </a:t>
            </a:r>
            <a:r>
              <a:rPr lang="de-CH" dirty="0" err="1" smtClean="0"/>
              <a:t>text</a:t>
            </a:r>
            <a:r>
              <a:rPr lang="de-CH" dirty="0" smtClean="0"/>
              <a:t> </a:t>
            </a:r>
            <a:r>
              <a:rPr lang="de-CH" dirty="0" err="1" smtClean="0"/>
              <a:t>styles</a:t>
            </a:r>
            <a:endParaRPr lang="de-CH" dirty="0" smtClean="0"/>
          </a:p>
          <a:p>
            <a:pPr lvl="1"/>
            <a:r>
              <a:rPr lang="de-CH" dirty="0" smtClean="0"/>
              <a:t>Second </a:t>
            </a:r>
            <a:r>
              <a:rPr lang="de-CH" dirty="0" err="1" smtClean="0"/>
              <a:t>level</a:t>
            </a:r>
            <a:endParaRPr lang="de-CH" dirty="0" smtClean="0"/>
          </a:p>
          <a:p>
            <a:pPr lvl="2"/>
            <a:r>
              <a:rPr lang="de-CH" dirty="0" smtClean="0"/>
              <a:t>Third </a:t>
            </a:r>
            <a:r>
              <a:rPr lang="de-CH" dirty="0" err="1" smtClean="0"/>
              <a:t>level</a:t>
            </a:r>
            <a:endParaRPr lang="de-CH" dirty="0" smtClean="0"/>
          </a:p>
          <a:p>
            <a:pPr lvl="3"/>
            <a:r>
              <a:rPr lang="de-CH" dirty="0" err="1" smtClean="0"/>
              <a:t>Fourth</a:t>
            </a:r>
            <a:r>
              <a:rPr lang="de-CH" dirty="0" smtClean="0"/>
              <a:t> </a:t>
            </a:r>
            <a:r>
              <a:rPr lang="de-CH" dirty="0" err="1" smtClean="0"/>
              <a:t>level</a:t>
            </a:r>
            <a:endParaRPr lang="de-CH" dirty="0" smtClean="0"/>
          </a:p>
          <a:p>
            <a:pPr lvl="4"/>
            <a:r>
              <a:rPr lang="de-CH" dirty="0" err="1" smtClean="0"/>
              <a:t>Fifth</a:t>
            </a:r>
            <a:r>
              <a:rPr lang="de-CH" dirty="0" smtClean="0"/>
              <a:t> </a:t>
            </a:r>
            <a:r>
              <a:rPr lang="de-CH" dirty="0" err="1" smtClean="0"/>
              <a:t>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80AE8B-81B6-6F4F-9BE5-810BDFDB70F9}" type="datetimeFigureOut">
              <a:rPr lang="en-US" smtClean="0"/>
              <a:t>25/11/15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F6A06-F309-0B4E-AFC7-B75366FFA6AE}" type="slidenum">
              <a:rPr lang="en-US" smtClean="0"/>
              <a:t>‹#›</a:t>
            </a:fld>
            <a:endParaRPr lang="en-US"/>
          </a:p>
        </p:txBody>
      </p:sp>
    </p:spTree>
    <p:extLst>
      <p:ext uri="{BB962C8B-B14F-4D97-AF65-F5344CB8AC3E}">
        <p14:creationId xmlns:p14="http://schemas.microsoft.com/office/powerpoint/2010/main" val="1384027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Helvetica Neue"/>
          <a:ea typeface="+mj-ea"/>
          <a:cs typeface="Helvetica Neue"/>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Neue"/>
          <a:ea typeface="+mn-ea"/>
          <a:cs typeface="Helvetica Neue"/>
        </a:defRPr>
      </a:lvl1pPr>
      <a:lvl2pPr marL="742950" indent="-285750" algn="l" defTabSz="457200" rtl="0" eaLnBrk="1" latinLnBrk="0" hangingPunct="1">
        <a:spcBef>
          <a:spcPct val="20000"/>
        </a:spcBef>
        <a:buFont typeface="Arial"/>
        <a:buChar char="–"/>
        <a:defRPr sz="2800" kern="1200">
          <a:solidFill>
            <a:schemeClr val="tx1"/>
          </a:solidFill>
          <a:latin typeface="Helvetica Neue"/>
          <a:ea typeface="+mn-ea"/>
          <a:cs typeface="Helvetica Neue"/>
        </a:defRPr>
      </a:lvl2pPr>
      <a:lvl3pPr marL="1143000" indent="-228600" algn="l" defTabSz="457200" rtl="0" eaLnBrk="1" latinLnBrk="0" hangingPunct="1">
        <a:spcBef>
          <a:spcPct val="20000"/>
        </a:spcBef>
        <a:buFont typeface="Arial"/>
        <a:buChar char="•"/>
        <a:defRPr sz="2400" kern="1200">
          <a:solidFill>
            <a:schemeClr val="tx1"/>
          </a:solidFill>
          <a:latin typeface="Helvetica Neue"/>
          <a:ea typeface="+mn-ea"/>
          <a:cs typeface="Helvetica Neue"/>
        </a:defRPr>
      </a:lvl3pPr>
      <a:lvl4pPr marL="1600200" indent="-228600" algn="l" defTabSz="457200" rtl="0" eaLnBrk="1" latinLnBrk="0" hangingPunct="1">
        <a:spcBef>
          <a:spcPct val="20000"/>
        </a:spcBef>
        <a:buFont typeface="Arial"/>
        <a:buChar char="–"/>
        <a:defRPr sz="2000" kern="1200">
          <a:solidFill>
            <a:schemeClr val="tx1"/>
          </a:solidFill>
          <a:latin typeface="Helvetica Neue"/>
          <a:ea typeface="+mn-ea"/>
          <a:cs typeface="Helvetica Neue"/>
        </a:defRPr>
      </a:lvl4pPr>
      <a:lvl5pPr marL="2057400" indent="-228600" algn="l" defTabSz="457200" rtl="0" eaLnBrk="1" latinLnBrk="0" hangingPunct="1">
        <a:spcBef>
          <a:spcPct val="20000"/>
        </a:spcBef>
        <a:buFont typeface="Arial"/>
        <a:buChar char="»"/>
        <a:defRPr sz="2000" kern="1200">
          <a:solidFill>
            <a:schemeClr val="tx1"/>
          </a:solidFill>
          <a:latin typeface="Helvetica Neue"/>
          <a:ea typeface="+mn-ea"/>
          <a:cs typeface="Helvetica Neu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image" Target="../media/image18.png"/><Relationship Id="rId1" Type="http://schemas.microsoft.com/office/2007/relationships/media" Target="../media/media3.mp4"/><Relationship Id="rId2" Type="http://schemas.openxmlformats.org/officeDocument/2006/relationships/video" Target="../media/media3.mp4"/></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2.jpg"/><Relationship Id="rId3"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image" Target="../media/image2.png"/><Relationship Id="rId1" Type="http://schemas.microsoft.com/office/2007/relationships/media" Target="../media/media1.mov"/><Relationship Id="rId2" Type="http://schemas.openxmlformats.org/officeDocument/2006/relationships/video" Target="../media/media1.mov"/></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chart" Target="../charts/char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chart" Target="../charts/char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jpg"/></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image" Target="../media/image40.jpe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image" Target="../media/image47.png"/><Relationship Id="rId6" Type="http://schemas.openxmlformats.org/officeDocument/2006/relationships/image" Target="../media/image48.jpeg"/><Relationship Id="rId7" Type="http://schemas.openxmlformats.org/officeDocument/2006/relationships/image" Target="../media/image49.png"/><Relationship Id="rId8" Type="http://schemas.openxmlformats.org/officeDocument/2006/relationships/oleObject" Target="../embeddings/Microsoft_Excel_97_-_2004_Worksheet1.xls"/><Relationship Id="rId9" Type="http://schemas.openxmlformats.org/officeDocument/2006/relationships/image" Target="../media/image44.png"/><Relationship Id="rId10" Type="http://schemas.openxmlformats.org/officeDocument/2006/relationships/image" Target="../media/image50.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5" Type="http://schemas.openxmlformats.org/officeDocument/2006/relationships/image" Target="../media/image53.jpeg"/><Relationship Id="rId6" Type="http://schemas.openxmlformats.org/officeDocument/2006/relationships/image" Target="../media/image54.jp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6.jp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Microsoft_Excel_97_-_2004_Worksheet2.xls"/><Relationship Id="rId5" Type="http://schemas.openxmlformats.org/officeDocument/2006/relationships/image" Target="../media/image57.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jpg"/><Relationship Id="rId3" Type="http://schemas.openxmlformats.org/officeDocument/2006/relationships/image" Target="../media/image5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6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 Id="rId3" Type="http://schemas.openxmlformats.org/officeDocument/2006/relationships/image" Target="../media/image6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 Id="rId3" Type="http://schemas.openxmlformats.org/officeDocument/2006/relationships/image" Target="../media/image6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g"/></Relationships>
</file>

<file path=ppt/slides/_rels/slide50.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jpg"/><Relationship Id="rId3" Type="http://schemas.openxmlformats.org/officeDocument/2006/relationships/image" Target="../media/image7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5.jpg"/><Relationship Id="rId3" Type="http://schemas.openxmlformats.org/officeDocument/2006/relationships/image" Target="../media/image76.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jpg"/><Relationship Id="rId3" Type="http://schemas.openxmlformats.org/officeDocument/2006/relationships/image" Target="../media/image7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jpg"/><Relationship Id="rId3" Type="http://schemas.openxmlformats.org/officeDocument/2006/relationships/image" Target="../media/image8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png"/></Relationships>
</file>

<file path=ppt/slides/_rels/slide59.xml.rels><?xml version="1.0" encoding="UTF-8" standalone="yes"?>
<Relationships xmlns="http://schemas.openxmlformats.org/package/2006/relationships"><Relationship Id="rId3" Type="http://schemas.openxmlformats.org/officeDocument/2006/relationships/image" Target="../media/image85.jpeg"/><Relationship Id="rId4" Type="http://schemas.openxmlformats.org/officeDocument/2006/relationships/image" Target="../media/image86.jpeg"/><Relationship Id="rId5" Type="http://schemas.openxmlformats.org/officeDocument/2006/relationships/image" Target="../media/image87.jpeg"/><Relationship Id="rId1" Type="http://schemas.openxmlformats.org/officeDocument/2006/relationships/slideLayout" Target="../slideLayouts/slideLayout1.xml"/><Relationship Id="rId2" Type="http://schemas.openxmlformats.org/officeDocument/2006/relationships/image" Target="../media/image8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image" Target="../media/image5.png"/><Relationship Id="rId1" Type="http://schemas.microsoft.com/office/2007/relationships/media" Target="../media/media2.mp4"/><Relationship Id="rId2" Type="http://schemas.openxmlformats.org/officeDocument/2006/relationships/video" Target="../media/media2.mp4"/></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jp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20.xml"/><Relationship Id="rId5" Type="http://schemas.openxmlformats.org/officeDocument/2006/relationships/image" Target="../media/image92.jpeg"/><Relationship Id="rId6" Type="http://schemas.microsoft.com/office/2007/relationships/hdphoto" Target="../media/hdphoto1.wdp"/><Relationship Id="rId7" Type="http://schemas.openxmlformats.org/officeDocument/2006/relationships/image" Target="../media/image93.png"/><Relationship Id="rId1" Type="http://schemas.microsoft.com/office/2007/relationships/media" Target="../media/media4.mov"/><Relationship Id="rId2" Type="http://schemas.openxmlformats.org/officeDocument/2006/relationships/video" Target="../media/media4.mov"/></Relationships>
</file>

<file path=ppt/slides/_rels/slide63.xml.rels><?xml version="1.0" encoding="UTF-8" standalone="yes"?>
<Relationships xmlns="http://schemas.openxmlformats.org/package/2006/relationships"><Relationship Id="rId3" Type="http://schemas.openxmlformats.org/officeDocument/2006/relationships/image" Target="../media/image95.png"/><Relationship Id="rId4" Type="http://schemas.openxmlformats.org/officeDocument/2006/relationships/image" Target="../media/image96.png"/><Relationship Id="rId1" Type="http://schemas.openxmlformats.org/officeDocument/2006/relationships/slideLayout" Target="../slideLayouts/slideLayout13.xml"/><Relationship Id="rId2" Type="http://schemas.openxmlformats.org/officeDocument/2006/relationships/image" Target="../media/image94.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7.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7.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image" Target="../media/image98.png"/><Relationship Id="rId1" Type="http://schemas.microsoft.com/office/2007/relationships/media" Target="../media/media5.mov"/><Relationship Id="rId2" Type="http://schemas.openxmlformats.org/officeDocument/2006/relationships/video" Target="../media/media5.mov"/></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gif"/><Relationship Id="rId6" Type="http://schemas.openxmlformats.org/officeDocument/2006/relationships/image" Target="../media/image14.gif"/><Relationship Id="rId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6073031381_618f7455b3_z.jpg"/>
          <p:cNvPicPr>
            <a:picLocks noGrp="1" noChangeAspect="1"/>
          </p:cNvPicPr>
          <p:nvPr>
            <p:ph idx="1"/>
          </p:nvPr>
        </p:nvPicPr>
        <p:blipFill>
          <a:blip r:embed="rId3">
            <a:extLst>
              <a:ext uri="{28A0092B-C50C-407E-A947-70E740481C1C}">
                <a14:useLocalDpi xmlns:a14="http://schemas.microsoft.com/office/drawing/2010/main" val="0"/>
              </a:ext>
            </a:extLst>
          </a:blip>
          <a:srcRect t="8591" b="8591"/>
          <a:stretch>
            <a:fillRect/>
          </a:stretch>
        </p:blipFill>
        <p:spPr>
          <a:xfrm>
            <a:off x="-2452458" y="0"/>
            <a:ext cx="12469964" cy="6858000"/>
          </a:xfrm>
        </p:spPr>
      </p:pic>
      <p:sp>
        <p:nvSpPr>
          <p:cNvPr id="7" name="TextBox 6"/>
          <p:cNvSpPr txBox="1"/>
          <p:nvPr/>
        </p:nvSpPr>
        <p:spPr>
          <a:xfrm>
            <a:off x="198930" y="380069"/>
            <a:ext cx="7410097" cy="1200329"/>
          </a:xfrm>
          <a:prstGeom prst="rect">
            <a:avLst/>
          </a:prstGeom>
          <a:solidFill>
            <a:schemeClr val="accent5">
              <a:lumMod val="60000"/>
              <a:lumOff val="40000"/>
            </a:schemeClr>
          </a:solidFill>
        </p:spPr>
        <p:txBody>
          <a:bodyPr wrap="none" rtlCol="0">
            <a:spAutoFit/>
          </a:bodyPr>
          <a:lstStyle/>
          <a:p>
            <a:r>
              <a:rPr lang="en-US" sz="3600" b="1" dirty="0" smtClean="0">
                <a:solidFill>
                  <a:schemeClr val="bg1"/>
                </a:solidFill>
                <a:latin typeface="Helvetica Neue"/>
                <a:cs typeface="Helvetica Neue"/>
              </a:rPr>
              <a:t>Bert Quint</a:t>
            </a:r>
          </a:p>
          <a:p>
            <a:pPr algn="r"/>
            <a:r>
              <a:rPr lang="en-US" sz="3600" b="1" dirty="0" smtClean="0">
                <a:solidFill>
                  <a:schemeClr val="bg1"/>
                </a:solidFill>
                <a:latin typeface="Helvetica Neue"/>
                <a:cs typeface="Helvetica Neue"/>
              </a:rPr>
              <a:t>CERN-Open Lab Innovation 2015</a:t>
            </a:r>
            <a:endParaRPr lang="en-US" sz="3600" b="1" dirty="0">
              <a:solidFill>
                <a:schemeClr val="bg1"/>
              </a:solidFill>
              <a:latin typeface="Helvetica Neue"/>
              <a:cs typeface="Helvetica Neue"/>
            </a:endParaRPr>
          </a:p>
        </p:txBody>
      </p:sp>
      <p:sp>
        <p:nvSpPr>
          <p:cNvPr id="8" name="TextBox 7"/>
          <p:cNvSpPr txBox="1"/>
          <p:nvPr/>
        </p:nvSpPr>
        <p:spPr>
          <a:xfrm>
            <a:off x="805230" y="3821466"/>
            <a:ext cx="7336175" cy="1754327"/>
          </a:xfrm>
          <a:prstGeom prst="rect">
            <a:avLst/>
          </a:prstGeom>
          <a:solidFill>
            <a:schemeClr val="accent5">
              <a:lumMod val="60000"/>
              <a:lumOff val="40000"/>
            </a:schemeClr>
          </a:solidFill>
        </p:spPr>
        <p:txBody>
          <a:bodyPr wrap="square" rtlCol="0">
            <a:spAutoFit/>
          </a:bodyPr>
          <a:lstStyle/>
          <a:p>
            <a:pPr algn="ctr"/>
            <a:r>
              <a:rPr lang="en-US" sz="5400" b="1" dirty="0" smtClean="0">
                <a:solidFill>
                  <a:srgbClr val="0000FF"/>
                </a:solidFill>
                <a:latin typeface="Helvetica Neue"/>
                <a:cs typeface="Helvetica Neue"/>
              </a:rPr>
              <a:t>Healthcare</a:t>
            </a:r>
            <a:endParaRPr lang="en-US" sz="5400" b="1" dirty="0">
              <a:solidFill>
                <a:srgbClr val="0000FF"/>
              </a:solidFill>
              <a:latin typeface="Helvetica Neue"/>
              <a:cs typeface="Helvetica Neue"/>
            </a:endParaRPr>
          </a:p>
          <a:p>
            <a:pPr algn="ctr"/>
            <a:r>
              <a:rPr lang="en-US" sz="5400" b="1" dirty="0" smtClean="0">
                <a:solidFill>
                  <a:srgbClr val="0000FF"/>
                </a:solidFill>
                <a:latin typeface="Helvetica Neue"/>
                <a:cs typeface="Helvetica Neue"/>
              </a:rPr>
              <a:t> Espresso </a:t>
            </a:r>
            <a:r>
              <a:rPr lang="en-US" sz="5400" b="1" dirty="0" smtClean="0">
                <a:solidFill>
                  <a:srgbClr val="0000FF"/>
                </a:solidFill>
                <a:latin typeface="Helvetica Neue"/>
                <a:cs typeface="Helvetica Neue"/>
              </a:rPr>
              <a:t>Format </a:t>
            </a:r>
            <a:endParaRPr lang="en-US" sz="5400" b="1" dirty="0">
              <a:solidFill>
                <a:srgbClr val="0000FF"/>
              </a:solidFill>
              <a:latin typeface="Helvetica Neue"/>
              <a:cs typeface="Helvetica Neue"/>
            </a:endParaRPr>
          </a:p>
        </p:txBody>
      </p:sp>
    </p:spTree>
    <p:extLst>
      <p:ext uri="{BB962C8B-B14F-4D97-AF65-F5344CB8AC3E}">
        <p14:creationId xmlns:p14="http://schemas.microsoft.com/office/powerpoint/2010/main" val="8160635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13324087_1d85381b4e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740" y="-72784"/>
            <a:ext cx="9376512" cy="7032384"/>
          </a:xfrm>
          <a:prstGeom prst="rect">
            <a:avLst/>
          </a:prstGeom>
        </p:spPr>
      </p:pic>
    </p:spTree>
    <p:extLst>
      <p:ext uri="{BB962C8B-B14F-4D97-AF65-F5344CB8AC3E}">
        <p14:creationId xmlns:p14="http://schemas.microsoft.com/office/powerpoint/2010/main" val="17903431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1704689944_6ccf5eeabd_z.jpg"/>
          <p:cNvPicPr>
            <a:picLocks noGrp="1" noChangeAspect="1"/>
          </p:cNvPicPr>
          <p:nvPr>
            <p:ph idx="1"/>
          </p:nvPr>
        </p:nvPicPr>
        <p:blipFill>
          <a:blip r:embed="rId2">
            <a:extLst>
              <a:ext uri="{28A0092B-C50C-407E-A947-70E740481C1C}">
                <a14:useLocalDpi xmlns:a14="http://schemas.microsoft.com/office/drawing/2010/main" val="0"/>
              </a:ext>
            </a:extLst>
          </a:blip>
          <a:srcRect l="12071" r="12071"/>
          <a:stretch>
            <a:fillRect/>
          </a:stretch>
        </p:blipFill>
        <p:spPr>
          <a:xfrm>
            <a:off x="-2626056" y="-49159"/>
            <a:ext cx="12621759" cy="6941481"/>
          </a:xfrm>
        </p:spPr>
      </p:pic>
      <p:sp>
        <p:nvSpPr>
          <p:cNvPr id="2" name="Title 1"/>
          <p:cNvSpPr>
            <a:spLocks noGrp="1"/>
          </p:cNvSpPr>
          <p:nvPr>
            <p:ph type="title"/>
          </p:nvPr>
        </p:nvSpPr>
        <p:spPr>
          <a:xfrm>
            <a:off x="5063313" y="34330"/>
            <a:ext cx="4966718" cy="3714596"/>
          </a:xfrm>
        </p:spPr>
        <p:txBody>
          <a:bodyPr>
            <a:noAutofit/>
          </a:bodyPr>
          <a:lstStyle/>
          <a:p>
            <a:pPr algn="l"/>
            <a:r>
              <a:rPr lang="en-US" sz="5400" dirty="0" smtClean="0">
                <a:solidFill>
                  <a:schemeClr val="bg1"/>
                </a:solidFill>
              </a:rPr>
              <a:t>Paradigm of Change:</a:t>
            </a:r>
            <a:br>
              <a:rPr lang="en-US" sz="5400" dirty="0" smtClean="0">
                <a:solidFill>
                  <a:schemeClr val="bg1"/>
                </a:solidFill>
              </a:rPr>
            </a:br>
            <a:r>
              <a:rPr lang="en-US" sz="5400" dirty="0" smtClean="0">
                <a:solidFill>
                  <a:schemeClr val="bg1"/>
                </a:solidFill>
              </a:rPr>
              <a:t>World </a:t>
            </a:r>
            <a:r>
              <a:rPr lang="en-US" sz="5400" dirty="0">
                <a:solidFill>
                  <a:schemeClr val="bg1"/>
                </a:solidFill>
              </a:rPr>
              <a:t>W</a:t>
            </a:r>
            <a:r>
              <a:rPr lang="en-US" sz="5400" dirty="0" smtClean="0">
                <a:solidFill>
                  <a:schemeClr val="bg1"/>
                </a:solidFill>
              </a:rPr>
              <a:t>ide </a:t>
            </a:r>
            <a:r>
              <a:rPr lang="en-US" sz="5400" dirty="0">
                <a:solidFill>
                  <a:schemeClr val="bg1"/>
                </a:solidFill>
              </a:rPr>
              <a:t>P</a:t>
            </a:r>
            <a:r>
              <a:rPr lang="en-US" sz="5400" dirty="0" smtClean="0">
                <a:solidFill>
                  <a:schemeClr val="bg1"/>
                </a:solidFill>
              </a:rPr>
              <a:t>henomena</a:t>
            </a:r>
            <a:endParaRPr lang="en-US" sz="5400" dirty="0">
              <a:solidFill>
                <a:schemeClr val="bg1"/>
              </a:solidFill>
            </a:endParaRPr>
          </a:p>
        </p:txBody>
      </p:sp>
    </p:spTree>
    <p:extLst>
      <p:ext uri="{BB962C8B-B14F-4D97-AF65-F5344CB8AC3E}">
        <p14:creationId xmlns:p14="http://schemas.microsoft.com/office/powerpoint/2010/main" val="29467938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457200" y="514400"/>
            <a:ext cx="8229600" cy="4108400"/>
          </a:xfrm>
        </p:spPr>
        <p:txBody>
          <a:bodyPr/>
          <a:lstStyle/>
          <a:p>
            <a:pPr algn="r"/>
            <a:r>
              <a:rPr lang="en-US" sz="6600" b="1" dirty="0" smtClean="0">
                <a:solidFill>
                  <a:srgbClr val="FFFFFF"/>
                </a:solidFill>
              </a:rPr>
              <a:t>1860 – 2012</a:t>
            </a:r>
            <a:br>
              <a:rPr lang="en-US" sz="6600" b="1" dirty="0" smtClean="0">
                <a:solidFill>
                  <a:srgbClr val="FFFFFF"/>
                </a:solidFill>
              </a:rPr>
            </a:br>
            <a:r>
              <a:rPr lang="en-US" sz="6600" b="1" dirty="0" smtClean="0">
                <a:solidFill>
                  <a:srgbClr val="FFFFFF"/>
                </a:solidFill>
              </a:rPr>
              <a:t>Kids &amp; Life Expectance  </a:t>
            </a:r>
            <a:endParaRPr lang="en-US" sz="6600" b="1" dirty="0">
              <a:solidFill>
                <a:srgbClr val="FFFFFF"/>
              </a:solidFill>
            </a:endParaRPr>
          </a:p>
        </p:txBody>
      </p:sp>
      <p:pic>
        <p:nvPicPr>
          <p:cNvPr id="7" name="lifeexp.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514400"/>
            <a:ext cx="9144000" cy="5715001"/>
          </a:xfrm>
          <a:prstGeom prst="rect">
            <a:avLst/>
          </a:prstGeom>
        </p:spPr>
      </p:pic>
    </p:spTree>
    <p:extLst>
      <p:ext uri="{BB962C8B-B14F-4D97-AF65-F5344CB8AC3E}">
        <p14:creationId xmlns:p14="http://schemas.microsoft.com/office/powerpoint/2010/main" val="14382921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2900"/>
            <a:ext cx="8229600" cy="321500"/>
          </a:xfrm>
        </p:spPr>
        <p:txBody>
          <a:bodyPr/>
          <a:lstStyle/>
          <a:p>
            <a:r>
              <a:rPr lang="en-US" b="1" dirty="0" smtClean="0">
                <a:solidFill>
                  <a:srgbClr val="000090"/>
                </a:solidFill>
              </a:rPr>
              <a:t>A Financial Crunch</a:t>
            </a:r>
            <a:endParaRPr lang="en-US" b="1" dirty="0">
              <a:solidFill>
                <a:srgbClr val="000090"/>
              </a:solidFill>
            </a:endParaRPr>
          </a:p>
        </p:txBody>
      </p:sp>
      <p:pic>
        <p:nvPicPr>
          <p:cNvPr id="3" name="Picture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66800" y="2564247"/>
            <a:ext cx="7405996" cy="3379353"/>
          </a:xfrm>
          <a:prstGeom prst="rect">
            <a:avLst/>
          </a:prstGeom>
          <a:noFill/>
          <a:ln w="9525">
            <a:noFill/>
            <a:miter lim="800000"/>
            <a:headEnd/>
            <a:tailEnd/>
          </a:ln>
        </p:spPr>
      </p:pic>
      <p:sp>
        <p:nvSpPr>
          <p:cNvPr id="4" name="TextBox 3"/>
          <p:cNvSpPr txBox="1"/>
          <p:nvPr/>
        </p:nvSpPr>
        <p:spPr>
          <a:xfrm>
            <a:off x="533400" y="1143000"/>
            <a:ext cx="8077200" cy="1015663"/>
          </a:xfrm>
          <a:prstGeom prst="rect">
            <a:avLst/>
          </a:prstGeom>
          <a:noFill/>
        </p:spPr>
        <p:txBody>
          <a:bodyPr wrap="square" rtlCol="0">
            <a:spAutoFit/>
          </a:bodyPr>
          <a:lstStyle/>
          <a:p>
            <a:r>
              <a:rPr lang="en-US" sz="2000" dirty="0">
                <a:solidFill>
                  <a:srgbClr val="000090"/>
                </a:solidFill>
                <a:latin typeface="Helvetica Neue"/>
                <a:cs typeface="Helvetica Neue"/>
              </a:rPr>
              <a:t>As people live longer and birthrates fall, the ratio of working people </a:t>
            </a:r>
            <a:r>
              <a:rPr lang="en-US" sz="2000" dirty="0" smtClean="0">
                <a:solidFill>
                  <a:srgbClr val="000090"/>
                </a:solidFill>
                <a:latin typeface="Helvetica Neue"/>
                <a:cs typeface="Helvetica Neue"/>
              </a:rPr>
              <a:t>paying into healthcare system to those using the public benefits —</a:t>
            </a:r>
            <a:br>
              <a:rPr lang="en-US" sz="2000" dirty="0" smtClean="0">
                <a:solidFill>
                  <a:srgbClr val="000090"/>
                </a:solidFill>
                <a:latin typeface="Helvetica Neue"/>
                <a:cs typeface="Helvetica Neue"/>
              </a:rPr>
            </a:br>
            <a:r>
              <a:rPr lang="en-US" sz="2000" dirty="0" smtClean="0">
                <a:solidFill>
                  <a:srgbClr val="000090"/>
                </a:solidFill>
                <a:latin typeface="Helvetica Neue"/>
                <a:cs typeface="Helvetica Neue"/>
              </a:rPr>
              <a:t>the elderly — shrinks</a:t>
            </a:r>
            <a:endParaRPr lang="en-US" sz="2000" dirty="0">
              <a:solidFill>
                <a:srgbClr val="000090"/>
              </a:solidFill>
              <a:latin typeface="Helvetica Neue"/>
              <a:cs typeface="Helvetica Neue"/>
            </a:endParaRPr>
          </a:p>
        </p:txBody>
      </p:sp>
      <p:sp>
        <p:nvSpPr>
          <p:cNvPr id="5" name="TextBox 4"/>
          <p:cNvSpPr txBox="1"/>
          <p:nvPr/>
        </p:nvSpPr>
        <p:spPr>
          <a:xfrm>
            <a:off x="609600" y="6019800"/>
            <a:ext cx="1495922" cy="246221"/>
          </a:xfrm>
          <a:prstGeom prst="rect">
            <a:avLst/>
          </a:prstGeom>
          <a:noFill/>
        </p:spPr>
        <p:txBody>
          <a:bodyPr wrap="none" rtlCol="0">
            <a:spAutoFit/>
          </a:bodyPr>
          <a:lstStyle/>
          <a:p>
            <a:r>
              <a:rPr lang="en-US" sz="1000" i="1" dirty="0">
                <a:solidFill>
                  <a:srgbClr val="000000"/>
                </a:solidFill>
              </a:rPr>
              <a:t>Source: United Nations</a:t>
            </a:r>
          </a:p>
        </p:txBody>
      </p:sp>
      <p:sp>
        <p:nvSpPr>
          <p:cNvPr id="6" name="TextBox 5"/>
          <p:cNvSpPr txBox="1"/>
          <p:nvPr/>
        </p:nvSpPr>
        <p:spPr>
          <a:xfrm>
            <a:off x="1371600" y="2328446"/>
            <a:ext cx="6455678" cy="369332"/>
          </a:xfrm>
          <a:prstGeom prst="rect">
            <a:avLst/>
          </a:prstGeom>
          <a:noFill/>
        </p:spPr>
        <p:txBody>
          <a:bodyPr wrap="none" rtlCol="0">
            <a:spAutoFit/>
          </a:bodyPr>
          <a:lstStyle/>
          <a:p>
            <a:r>
              <a:rPr lang="en-US" dirty="0">
                <a:solidFill>
                  <a:srgbClr val="000000"/>
                </a:solidFill>
              </a:rPr>
              <a:t>Total world fertility rate and life expectancy at birth 1950-2050</a:t>
            </a:r>
          </a:p>
        </p:txBody>
      </p:sp>
      <p:sp>
        <p:nvSpPr>
          <p:cNvPr id="7" name="Rectangle 6"/>
          <p:cNvSpPr/>
          <p:nvPr/>
        </p:nvSpPr>
        <p:spPr>
          <a:xfrm>
            <a:off x="2667000" y="4572000"/>
            <a:ext cx="1371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Life Expectancy</a:t>
            </a:r>
            <a:endParaRPr lang="en-US" sz="1200" dirty="0">
              <a:solidFill>
                <a:srgbClr val="000000"/>
              </a:solidFill>
            </a:endParaRPr>
          </a:p>
        </p:txBody>
      </p:sp>
      <p:sp>
        <p:nvSpPr>
          <p:cNvPr id="8" name="Rectangle 7"/>
          <p:cNvSpPr/>
          <p:nvPr/>
        </p:nvSpPr>
        <p:spPr>
          <a:xfrm>
            <a:off x="2705100" y="4876800"/>
            <a:ext cx="1447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0000"/>
                </a:solidFill>
              </a:rPr>
              <a:t>Total Fertility</a:t>
            </a:r>
            <a:endParaRPr lang="en-US" sz="1200" dirty="0">
              <a:solidFill>
                <a:srgbClr val="000000"/>
              </a:solidFill>
            </a:endParaRPr>
          </a:p>
        </p:txBody>
      </p:sp>
      <p:pic>
        <p:nvPicPr>
          <p:cNvPr id="9" name="Content Placeholder 3" descr="9032008305_2cbeda6ffa_z.jpg"/>
          <p:cNvPicPr>
            <a:picLocks noChangeAspect="1"/>
          </p:cNvPicPr>
          <p:nvPr/>
        </p:nvPicPr>
        <p:blipFill>
          <a:blip r:embed="rId4">
            <a:extLst>
              <a:ext uri="{28A0092B-C50C-407E-A947-70E740481C1C}">
                <a14:useLocalDpi xmlns:a14="http://schemas.microsoft.com/office/drawing/2010/main" val="0"/>
              </a:ext>
            </a:extLst>
          </a:blip>
          <a:srcRect t="15560" b="15560"/>
          <a:stretch>
            <a:fillRect/>
          </a:stretch>
        </p:blipFill>
        <p:spPr>
          <a:xfrm>
            <a:off x="-313136" y="91896"/>
            <a:ext cx="12302868" cy="6766104"/>
          </a:xfrm>
          <a:prstGeom prst="rect">
            <a:avLst/>
          </a:prstGeom>
        </p:spPr>
      </p:pic>
    </p:spTree>
    <p:extLst>
      <p:ext uri="{BB962C8B-B14F-4D97-AF65-F5344CB8AC3E}">
        <p14:creationId xmlns:p14="http://schemas.microsoft.com/office/powerpoint/2010/main" val="1153044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a:spLocks noChangeArrowheads="1"/>
          </p:cNvSpPr>
          <p:nvPr/>
        </p:nvSpPr>
        <p:spPr bwMode="auto">
          <a:xfrm>
            <a:off x="406400" y="5872163"/>
            <a:ext cx="8369300" cy="246062"/>
          </a:xfrm>
          <a:prstGeom prst="rect">
            <a:avLst/>
          </a:prstGeom>
          <a:noFill/>
          <a:ln w="9525">
            <a:noFill/>
            <a:miter lim="800000"/>
            <a:headEnd/>
            <a:tailEnd/>
          </a:ln>
        </p:spPr>
        <p:txBody>
          <a:bodyPr>
            <a:spAutoFit/>
          </a:bodyPr>
          <a:lstStyle/>
          <a:p>
            <a:pPr>
              <a:spcAft>
                <a:spcPts val="1800"/>
              </a:spcAft>
              <a:buClr>
                <a:srgbClr val="FF6600"/>
              </a:buClr>
            </a:pPr>
            <a:r>
              <a:rPr lang="en-US" sz="1000" i="1" dirty="0" smtClean="0">
                <a:solidFill>
                  <a:srgbClr val="262626"/>
                </a:solidFill>
              </a:rPr>
              <a:t>Source: United Nations</a:t>
            </a:r>
            <a:endParaRPr lang="en-US" sz="1000" i="1" dirty="0">
              <a:solidFill>
                <a:srgbClr val="262626"/>
              </a:solidFill>
            </a:endParaRPr>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033432" y="3124199"/>
            <a:ext cx="7196168" cy="2646667"/>
          </a:xfrm>
          <a:prstGeom prst="rect">
            <a:avLst/>
          </a:prstGeom>
          <a:noFill/>
          <a:ln w="9525">
            <a:noFill/>
            <a:miter lim="800000"/>
            <a:headEnd/>
            <a:tailEnd/>
          </a:ln>
        </p:spPr>
      </p:pic>
      <p:sp>
        <p:nvSpPr>
          <p:cNvPr id="4" name="Rectangle 1"/>
          <p:cNvSpPr>
            <a:spLocks noChangeArrowheads="1"/>
          </p:cNvSpPr>
          <p:nvPr/>
        </p:nvSpPr>
        <p:spPr bwMode="auto">
          <a:xfrm>
            <a:off x="457200" y="912913"/>
            <a:ext cx="82296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800" b="1" dirty="0">
                <a:solidFill>
                  <a:srgbClr val="000000"/>
                </a:solidFill>
                <a:cs typeface="Arial" pitchFamily="34" charset="0"/>
              </a:rPr>
              <a:t>“Population aging is unprecedented, a process without parallel in the history of humanity.”</a:t>
            </a:r>
          </a:p>
          <a:p>
            <a:pPr lvl="1" algn="r" fontAlgn="base">
              <a:spcBef>
                <a:spcPct val="0"/>
              </a:spcBef>
              <a:spcAft>
                <a:spcPct val="0"/>
              </a:spcAft>
            </a:pPr>
            <a:r>
              <a:rPr lang="en-US" sz="1200" dirty="0">
                <a:solidFill>
                  <a:srgbClr val="000000"/>
                </a:solidFill>
                <a:cs typeface="Arial" pitchFamily="34" charset="0"/>
              </a:rPr>
              <a:t>		</a:t>
            </a:r>
          </a:p>
          <a:p>
            <a:pPr lvl="1" algn="r" fontAlgn="base">
              <a:spcBef>
                <a:spcPct val="0"/>
              </a:spcBef>
              <a:spcAft>
                <a:spcPct val="0"/>
              </a:spcAft>
            </a:pPr>
            <a:r>
              <a:rPr lang="en-US" sz="1400" i="1" dirty="0">
                <a:solidFill>
                  <a:srgbClr val="000000"/>
                </a:solidFill>
                <a:cs typeface="Arial" pitchFamily="34" charset="0"/>
              </a:rPr>
              <a:t>World Population Ageing </a:t>
            </a:r>
            <a:r>
              <a:rPr lang="en-US" sz="1400" i="1" dirty="0" smtClean="0">
                <a:solidFill>
                  <a:srgbClr val="000000"/>
                </a:solidFill>
                <a:cs typeface="Arial" pitchFamily="34" charset="0"/>
              </a:rPr>
              <a:t>2013     </a:t>
            </a:r>
            <a:r>
              <a:rPr lang="en-US" sz="1400" i="1" dirty="0">
                <a:solidFill>
                  <a:srgbClr val="000000"/>
                </a:solidFill>
                <a:cs typeface="Arial" pitchFamily="34" charset="0"/>
              </a:rPr>
              <a:t/>
            </a:r>
            <a:br>
              <a:rPr lang="en-US" sz="1400" i="1" dirty="0">
                <a:solidFill>
                  <a:srgbClr val="000000"/>
                </a:solidFill>
                <a:cs typeface="Arial" pitchFamily="34" charset="0"/>
              </a:rPr>
            </a:br>
            <a:r>
              <a:rPr lang="en-US" sz="1400" i="1" dirty="0">
                <a:solidFill>
                  <a:srgbClr val="000000"/>
                </a:solidFill>
                <a:cs typeface="Arial" pitchFamily="34" charset="0"/>
              </a:rPr>
              <a:t>				United </a:t>
            </a:r>
            <a:r>
              <a:rPr lang="en-US" sz="1400" i="1" dirty="0" smtClean="0">
                <a:solidFill>
                  <a:srgbClr val="000000"/>
                </a:solidFill>
                <a:cs typeface="Arial" pitchFamily="34" charset="0"/>
              </a:rPr>
              <a:t>Nations</a:t>
            </a:r>
            <a:endParaRPr lang="en-US" sz="1400" dirty="0">
              <a:solidFill>
                <a:srgbClr val="000000"/>
              </a:solidFill>
              <a:cs typeface="Arial" pitchFamily="34" charset="0"/>
            </a:endParaRPr>
          </a:p>
        </p:txBody>
      </p:sp>
      <p:sp>
        <p:nvSpPr>
          <p:cNvPr id="5" name="TextBox 4"/>
          <p:cNvSpPr txBox="1"/>
          <p:nvPr/>
        </p:nvSpPr>
        <p:spPr>
          <a:xfrm>
            <a:off x="457200" y="504825"/>
            <a:ext cx="4352001" cy="523220"/>
          </a:xfrm>
          <a:prstGeom prst="rect">
            <a:avLst/>
          </a:prstGeom>
          <a:noFill/>
        </p:spPr>
        <p:txBody>
          <a:bodyPr wrap="none" rtlCol="0">
            <a:spAutoFit/>
          </a:bodyPr>
          <a:lstStyle/>
          <a:p>
            <a:r>
              <a:rPr lang="en-US" sz="2800" b="1" dirty="0" smtClean="0">
                <a:solidFill>
                  <a:srgbClr val="002060"/>
                </a:solidFill>
                <a:latin typeface="Helvetica Neue"/>
                <a:cs typeface="Helvetica Neue"/>
              </a:rPr>
              <a:t>Worldwide Phenomenon</a:t>
            </a:r>
            <a:endParaRPr lang="en-US" sz="2800" b="1" dirty="0">
              <a:solidFill>
                <a:srgbClr val="002060"/>
              </a:solidFill>
              <a:latin typeface="Helvetica Neue"/>
              <a:cs typeface="Helvetica Neue"/>
            </a:endParaRPr>
          </a:p>
        </p:txBody>
      </p:sp>
      <p:sp>
        <p:nvSpPr>
          <p:cNvPr id="6" name="TextBox 5"/>
          <p:cNvSpPr txBox="1"/>
          <p:nvPr/>
        </p:nvSpPr>
        <p:spPr>
          <a:xfrm>
            <a:off x="0" y="2590800"/>
            <a:ext cx="9144000" cy="400110"/>
          </a:xfrm>
          <a:prstGeom prst="rect">
            <a:avLst/>
          </a:prstGeom>
          <a:noFill/>
        </p:spPr>
        <p:txBody>
          <a:bodyPr wrap="square" rtlCol="0">
            <a:spAutoFit/>
          </a:bodyPr>
          <a:lstStyle/>
          <a:p>
            <a:pPr algn="ctr"/>
            <a:r>
              <a:rPr lang="en-US" sz="2000" dirty="0">
                <a:solidFill>
                  <a:srgbClr val="000000"/>
                </a:solidFill>
              </a:rPr>
              <a:t>Proportion of world population 60 years or </a:t>
            </a:r>
            <a:r>
              <a:rPr lang="en-US" sz="2000" dirty="0" smtClean="0">
                <a:solidFill>
                  <a:srgbClr val="000000"/>
                </a:solidFill>
              </a:rPr>
              <a:t>over, 1950</a:t>
            </a:r>
            <a:r>
              <a:rPr lang="en-US" sz="2000" dirty="0">
                <a:solidFill>
                  <a:srgbClr val="000000"/>
                </a:solidFill>
              </a:rPr>
              <a:t>-2050</a:t>
            </a:r>
          </a:p>
        </p:txBody>
      </p:sp>
    </p:spTree>
    <p:extLst>
      <p:ext uri="{BB962C8B-B14F-4D97-AF65-F5344CB8AC3E}">
        <p14:creationId xmlns:p14="http://schemas.microsoft.com/office/powerpoint/2010/main" val="11365709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pic>
        <p:nvPicPr>
          <p:cNvPr id="6" name="Content Placeholder 3" descr="7533189484_0b3750a812_z.jpg"/>
          <p:cNvPicPr>
            <a:picLocks noChangeAspect="1"/>
          </p:cNvPicPr>
          <p:nvPr/>
        </p:nvPicPr>
        <p:blipFill>
          <a:blip r:embed="rId2">
            <a:extLst>
              <a:ext uri="{28A0092B-C50C-407E-A947-70E740481C1C}">
                <a14:useLocalDpi xmlns:a14="http://schemas.microsoft.com/office/drawing/2010/main" val="0"/>
              </a:ext>
            </a:extLst>
          </a:blip>
          <a:srcRect l="-45025" r="-45025"/>
          <a:stretch>
            <a:fillRect/>
          </a:stretch>
        </p:blipFill>
        <p:spPr>
          <a:xfrm>
            <a:off x="650009" y="-78387"/>
            <a:ext cx="11269563" cy="7620575"/>
          </a:xfrm>
          <a:prstGeom prst="rect">
            <a:avLst/>
          </a:prstGeom>
        </p:spPr>
      </p:pic>
      <p:sp>
        <p:nvSpPr>
          <p:cNvPr id="2" name="Title 1"/>
          <p:cNvSpPr>
            <a:spLocks noGrp="1"/>
          </p:cNvSpPr>
          <p:nvPr>
            <p:ph type="title"/>
          </p:nvPr>
        </p:nvSpPr>
        <p:spPr>
          <a:xfrm>
            <a:off x="65844" y="829691"/>
            <a:ext cx="3324242" cy="4337747"/>
          </a:xfrm>
        </p:spPr>
        <p:txBody>
          <a:bodyPr/>
          <a:lstStyle/>
          <a:p>
            <a:pPr algn="l"/>
            <a:r>
              <a:rPr lang="en-US" b="1" dirty="0" smtClean="0">
                <a:solidFill>
                  <a:srgbClr val="000090"/>
                </a:solidFill>
              </a:rPr>
              <a:t>People Are Living Longer:</a:t>
            </a:r>
            <a:br>
              <a:rPr lang="en-US" b="1" dirty="0" smtClean="0">
                <a:solidFill>
                  <a:srgbClr val="000090"/>
                </a:solidFill>
              </a:rPr>
            </a:br>
            <a:r>
              <a:rPr lang="en-US" b="1" dirty="0" smtClean="0">
                <a:solidFill>
                  <a:srgbClr val="000090"/>
                </a:solidFill>
              </a:rPr>
              <a:t/>
            </a:r>
            <a:br>
              <a:rPr lang="en-US" b="1" dirty="0" smtClean="0">
                <a:solidFill>
                  <a:srgbClr val="000090"/>
                </a:solidFill>
              </a:rPr>
            </a:br>
            <a:r>
              <a:rPr lang="en-US" sz="4000" b="1" dirty="0" smtClean="0">
                <a:solidFill>
                  <a:srgbClr val="000090"/>
                </a:solidFill>
              </a:rPr>
              <a:t>1 in 3 Babies born today will live to 100</a:t>
            </a:r>
            <a:br>
              <a:rPr lang="en-US" sz="4000" b="1" dirty="0" smtClean="0">
                <a:solidFill>
                  <a:srgbClr val="000090"/>
                </a:solidFill>
              </a:rPr>
            </a:br>
            <a:endParaRPr lang="en-US" sz="4000" b="1" dirty="0">
              <a:solidFill>
                <a:srgbClr val="000090"/>
              </a:solidFill>
            </a:endParaRPr>
          </a:p>
        </p:txBody>
      </p:sp>
      <p:pic>
        <p:nvPicPr>
          <p:cNvPr id="1026" name="Picture 2" descr="http://www.scripps.org/sparkle-assets/images/national-geographic-may-13_600x375.jpg"/>
          <p:cNvPicPr>
            <a:picLocks noChangeAspect="1" noChangeArrowheads="1"/>
          </p:cNvPicPr>
          <p:nvPr/>
        </p:nvPicPr>
        <p:blipFill>
          <a:blip r:embed="rId3" cstate="print"/>
          <a:srcRect l="29537" r="29206" b="2631"/>
          <a:stretch>
            <a:fillRect/>
          </a:stretch>
        </p:blipFill>
        <p:spPr bwMode="auto">
          <a:xfrm>
            <a:off x="4630346" y="316833"/>
            <a:ext cx="4240547" cy="625480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131472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idx="4294967295"/>
          </p:nvPr>
        </p:nvSpPr>
        <p:spPr>
          <a:xfrm>
            <a:off x="457200" y="369125"/>
            <a:ext cx="8281987" cy="533400"/>
          </a:xfrm>
        </p:spPr>
        <p:txBody>
          <a:bodyPr/>
          <a:lstStyle/>
          <a:p>
            <a:r>
              <a:rPr lang="en-US" sz="2200" dirty="0" smtClean="0">
                <a:latin typeface="+mj-lt"/>
              </a:rPr>
              <a:t>Africa and Asia Project Largest Growth for 2040</a:t>
            </a:r>
          </a:p>
        </p:txBody>
      </p:sp>
      <p:pic>
        <p:nvPicPr>
          <p:cNvPr id="9219" name="Picture 2"/>
          <p:cNvPicPr>
            <a:picLocks noChangeAspect="1" noChangeArrowheads="1"/>
          </p:cNvPicPr>
          <p:nvPr/>
        </p:nvPicPr>
        <p:blipFill>
          <a:blip r:embed="rId3" cstate="print"/>
          <a:srcRect l="3326" t="1130" r="6030" b="14172"/>
          <a:stretch>
            <a:fillRect/>
          </a:stretch>
        </p:blipFill>
        <p:spPr bwMode="auto">
          <a:xfrm>
            <a:off x="1066799" y="1066800"/>
            <a:ext cx="6858001" cy="5029199"/>
          </a:xfrm>
          <a:prstGeom prst="rect">
            <a:avLst/>
          </a:prstGeom>
          <a:noFill/>
          <a:ln w="9525">
            <a:noFill/>
            <a:miter lim="800000"/>
            <a:headEnd/>
            <a:tailEnd/>
          </a:ln>
        </p:spPr>
      </p:pic>
      <p:sp>
        <p:nvSpPr>
          <p:cNvPr id="9222" name="TextBox 7"/>
          <p:cNvSpPr txBox="1">
            <a:spLocks noChangeArrowheads="1"/>
          </p:cNvSpPr>
          <p:nvPr/>
        </p:nvSpPr>
        <p:spPr bwMode="auto">
          <a:xfrm>
            <a:off x="76200" y="5849779"/>
            <a:ext cx="2279791" cy="246221"/>
          </a:xfrm>
          <a:prstGeom prst="rect">
            <a:avLst/>
          </a:prstGeom>
          <a:noFill/>
          <a:ln w="9525">
            <a:noFill/>
            <a:miter lim="800000"/>
            <a:headEnd/>
            <a:tailEnd/>
          </a:ln>
        </p:spPr>
        <p:txBody>
          <a:bodyPr wrap="none">
            <a:spAutoFit/>
          </a:bodyPr>
          <a:lstStyle/>
          <a:p>
            <a:r>
              <a:rPr lang="en-US" sz="1000" i="1" dirty="0">
                <a:solidFill>
                  <a:srgbClr val="000000"/>
                </a:solidFill>
              </a:rPr>
              <a:t>Source: Exxon </a:t>
            </a:r>
            <a:r>
              <a:rPr lang="en-US" sz="1000" i="1" dirty="0" smtClean="0">
                <a:solidFill>
                  <a:srgbClr val="000000"/>
                </a:solidFill>
              </a:rPr>
              <a:t>Energy </a:t>
            </a:r>
            <a:r>
              <a:rPr lang="en-US" sz="1000" i="1" dirty="0">
                <a:solidFill>
                  <a:srgbClr val="000000"/>
                </a:solidFill>
              </a:rPr>
              <a:t>O</a:t>
            </a:r>
            <a:r>
              <a:rPr lang="en-US" sz="1000" i="1" dirty="0" smtClean="0">
                <a:solidFill>
                  <a:srgbClr val="000000"/>
                </a:solidFill>
              </a:rPr>
              <a:t>utlook</a:t>
            </a:r>
            <a:r>
              <a:rPr lang="en-US" sz="1000" i="1" dirty="0">
                <a:solidFill>
                  <a:srgbClr val="000000"/>
                </a:solidFill>
              </a:rPr>
              <a:t>, 2013</a:t>
            </a:r>
          </a:p>
        </p:txBody>
      </p:sp>
      <p:sp>
        <p:nvSpPr>
          <p:cNvPr id="7" name="Rectangle 6"/>
          <p:cNvSpPr/>
          <p:nvPr/>
        </p:nvSpPr>
        <p:spPr bwMode="auto">
          <a:xfrm>
            <a:off x="561760" y="1066800"/>
            <a:ext cx="4772239"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lnSpc>
                <a:spcPct val="90000"/>
              </a:lnSpc>
              <a:spcBef>
                <a:spcPct val="40000"/>
              </a:spcBef>
              <a:spcAft>
                <a:spcPct val="0"/>
              </a:spcAft>
              <a:buClr>
                <a:srgbClr val="1F497D"/>
              </a:buClr>
            </a:pPr>
            <a:endParaRPr lang="en-US" dirty="0" smtClean="0">
              <a:solidFill>
                <a:srgbClr val="000000"/>
              </a:solidFill>
            </a:endParaRPr>
          </a:p>
          <a:p>
            <a:pPr fontAlgn="base">
              <a:lnSpc>
                <a:spcPct val="90000"/>
              </a:lnSpc>
              <a:spcBef>
                <a:spcPct val="40000"/>
              </a:spcBef>
              <a:spcAft>
                <a:spcPct val="0"/>
              </a:spcAft>
              <a:buClr>
                <a:srgbClr val="1F497D"/>
              </a:buClr>
            </a:pPr>
            <a:r>
              <a:rPr lang="en-US" dirty="0" smtClean="0">
                <a:solidFill>
                  <a:srgbClr val="000000"/>
                </a:solidFill>
              </a:rPr>
              <a:t>World Population in Billions of People</a:t>
            </a:r>
          </a:p>
        </p:txBody>
      </p:sp>
      <p:sp>
        <p:nvSpPr>
          <p:cNvPr id="6" name="Rectangle 5"/>
          <p:cNvSpPr/>
          <p:nvPr/>
        </p:nvSpPr>
        <p:spPr bwMode="auto">
          <a:xfrm>
            <a:off x="1066800" y="1981200"/>
            <a:ext cx="1219200" cy="685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lnSpc>
                <a:spcPct val="90000"/>
              </a:lnSpc>
              <a:spcBef>
                <a:spcPct val="40000"/>
              </a:spcBef>
              <a:spcAft>
                <a:spcPct val="0"/>
              </a:spcAft>
              <a:buClr>
                <a:srgbClr val="1B3861"/>
              </a:buClr>
              <a:buFontTx/>
              <a:buChar char="•"/>
            </a:pPr>
            <a:endParaRPr lang="en-US" b="1" smtClean="0">
              <a:solidFill>
                <a:prstClr val="black"/>
              </a:solidFill>
              <a:latin typeface="Palatino Linotype" pitchFamily="18" charset="0"/>
            </a:endParaRPr>
          </a:p>
        </p:txBody>
      </p:sp>
      <p:sp>
        <p:nvSpPr>
          <p:cNvPr id="9" name="Rectangle 8"/>
          <p:cNvSpPr/>
          <p:nvPr/>
        </p:nvSpPr>
        <p:spPr bwMode="auto">
          <a:xfrm>
            <a:off x="6739268" y="1981200"/>
            <a:ext cx="990600" cy="2057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lnSpc>
                <a:spcPct val="90000"/>
              </a:lnSpc>
              <a:spcBef>
                <a:spcPct val="40000"/>
              </a:spcBef>
              <a:spcAft>
                <a:spcPct val="0"/>
              </a:spcAft>
              <a:buClr>
                <a:srgbClr val="1B3861"/>
              </a:buClr>
              <a:buFontTx/>
              <a:buChar char="•"/>
            </a:pPr>
            <a:endParaRPr lang="en-US" b="1" smtClean="0">
              <a:solidFill>
                <a:prstClr val="black"/>
              </a:solidFill>
              <a:latin typeface="Palatino Linotype" pitchFamily="18" charset="0"/>
            </a:endParaRPr>
          </a:p>
        </p:txBody>
      </p:sp>
      <p:sp>
        <p:nvSpPr>
          <p:cNvPr id="8" name="TextBox 7"/>
          <p:cNvSpPr txBox="1"/>
          <p:nvPr/>
        </p:nvSpPr>
        <p:spPr>
          <a:xfrm>
            <a:off x="6684334" y="1981200"/>
            <a:ext cx="2005742" cy="2185214"/>
          </a:xfrm>
          <a:prstGeom prst="rect">
            <a:avLst/>
          </a:prstGeom>
          <a:noFill/>
        </p:spPr>
        <p:txBody>
          <a:bodyPr wrap="none" rtlCol="0">
            <a:spAutoFit/>
          </a:bodyPr>
          <a:lstStyle/>
          <a:p>
            <a:r>
              <a:rPr lang="en-US" dirty="0" smtClean="0">
                <a:solidFill>
                  <a:prstClr val="black"/>
                </a:solidFill>
              </a:rPr>
              <a:t>Other Asia Pacific</a:t>
            </a:r>
          </a:p>
          <a:p>
            <a:endParaRPr lang="en-US" dirty="0" smtClean="0">
              <a:solidFill>
                <a:prstClr val="black"/>
              </a:solidFill>
            </a:endParaRPr>
          </a:p>
          <a:p>
            <a:endParaRPr lang="en-US" dirty="0" smtClean="0">
              <a:solidFill>
                <a:prstClr val="black"/>
              </a:solidFill>
            </a:endParaRPr>
          </a:p>
          <a:p>
            <a:endParaRPr lang="en-US" sz="1200" dirty="0" smtClean="0">
              <a:solidFill>
                <a:prstClr val="black"/>
              </a:solidFill>
            </a:endParaRPr>
          </a:p>
          <a:p>
            <a:r>
              <a:rPr lang="en-US" dirty="0" smtClean="0">
                <a:solidFill>
                  <a:prstClr val="black"/>
                </a:solidFill>
              </a:rPr>
              <a:t>India</a:t>
            </a:r>
          </a:p>
          <a:p>
            <a:endParaRPr lang="en-US" dirty="0" smtClean="0">
              <a:solidFill>
                <a:prstClr val="black"/>
              </a:solidFill>
            </a:endParaRPr>
          </a:p>
          <a:p>
            <a:endParaRPr lang="en-US" sz="1600" dirty="0" smtClean="0">
              <a:solidFill>
                <a:prstClr val="black"/>
              </a:solidFill>
            </a:endParaRPr>
          </a:p>
          <a:p>
            <a:r>
              <a:rPr lang="en-US" dirty="0" smtClean="0">
                <a:solidFill>
                  <a:prstClr val="black"/>
                </a:solidFill>
              </a:rPr>
              <a:t>China</a:t>
            </a:r>
            <a:endParaRPr lang="en-US" dirty="0">
              <a:solidFill>
                <a:prstClr val="black"/>
              </a:solidFill>
            </a:endParaRPr>
          </a:p>
        </p:txBody>
      </p:sp>
    </p:spTree>
    <p:extLst>
      <p:ext uri="{BB962C8B-B14F-4D97-AF65-F5344CB8AC3E}">
        <p14:creationId xmlns:p14="http://schemas.microsoft.com/office/powerpoint/2010/main" val="102405529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2888948624_d594f0e9f5_z.jpg"/>
          <p:cNvPicPr>
            <a:picLocks noGrp="1" noChangeAspect="1"/>
          </p:cNvPicPr>
          <p:nvPr>
            <p:ph idx="1"/>
          </p:nvPr>
        </p:nvPicPr>
        <p:blipFill>
          <a:blip r:embed="rId2">
            <a:extLst>
              <a:ext uri="{28A0092B-C50C-407E-A947-70E740481C1C}">
                <a14:useLocalDpi xmlns:a14="http://schemas.microsoft.com/office/drawing/2010/main" val="0"/>
              </a:ext>
            </a:extLst>
          </a:blip>
          <a:srcRect t="8785" b="8785"/>
          <a:stretch>
            <a:fillRect/>
          </a:stretch>
        </p:blipFill>
        <p:spPr>
          <a:xfrm>
            <a:off x="0" y="977372"/>
            <a:ext cx="9261067" cy="5093230"/>
          </a:xfrm>
        </p:spPr>
      </p:pic>
    </p:spTree>
    <p:extLst>
      <p:ext uri="{BB962C8B-B14F-4D97-AF65-F5344CB8AC3E}">
        <p14:creationId xmlns:p14="http://schemas.microsoft.com/office/powerpoint/2010/main" val="201896514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7299" name="Text Box 3"/>
          <p:cNvSpPr txBox="1">
            <a:spLocks noChangeArrowheads="1"/>
          </p:cNvSpPr>
          <p:nvPr/>
        </p:nvSpPr>
        <p:spPr bwMode="auto">
          <a:xfrm>
            <a:off x="329248" y="6047423"/>
            <a:ext cx="7315200" cy="233362"/>
          </a:xfrm>
          <a:prstGeom prst="rect">
            <a:avLst/>
          </a:prstGeom>
          <a:noFill/>
          <a:ln w="9525">
            <a:noFill/>
            <a:miter lim="800000"/>
            <a:headEnd/>
            <a:tailEnd/>
          </a:ln>
        </p:spPr>
        <p:txBody>
          <a:bodyPr>
            <a:spAutoFit/>
          </a:bodyPr>
          <a:lstStyle/>
          <a:p>
            <a:pPr fontAlgn="base">
              <a:lnSpc>
                <a:spcPct val="90000"/>
              </a:lnSpc>
              <a:spcBef>
                <a:spcPct val="50000"/>
              </a:spcBef>
              <a:spcAft>
                <a:spcPct val="0"/>
              </a:spcAft>
              <a:buClr>
                <a:srgbClr val="000000"/>
              </a:buClr>
            </a:pPr>
            <a:r>
              <a:rPr lang="en-US" sz="1000" i="1" dirty="0" smtClean="0">
                <a:solidFill>
                  <a:srgbClr val="000000"/>
                </a:solidFill>
              </a:rPr>
              <a:t>Source: IMF</a:t>
            </a:r>
            <a:endParaRPr lang="en-US" sz="1000" i="1" dirty="0">
              <a:solidFill>
                <a:srgbClr val="000000"/>
              </a:solidFill>
            </a:endParaRPr>
          </a:p>
        </p:txBody>
      </p:sp>
      <p:sp>
        <p:nvSpPr>
          <p:cNvPr id="2" name="Title 1"/>
          <p:cNvSpPr>
            <a:spLocks noGrp="1"/>
          </p:cNvSpPr>
          <p:nvPr>
            <p:ph type="title"/>
          </p:nvPr>
        </p:nvSpPr>
        <p:spPr>
          <a:xfrm>
            <a:off x="481012" y="495300"/>
            <a:ext cx="8281988" cy="419100"/>
          </a:xfrm>
        </p:spPr>
        <p:txBody>
          <a:bodyPr>
            <a:normAutofit fontScale="90000"/>
          </a:bodyPr>
          <a:lstStyle/>
          <a:p>
            <a:r>
              <a:rPr lang="en-US" dirty="0" smtClean="0"/>
              <a:t>Prosperity Is Spreading</a:t>
            </a:r>
            <a:endParaRPr lang="en-US" dirty="0"/>
          </a:p>
        </p:txBody>
      </p:sp>
      <p:grpSp>
        <p:nvGrpSpPr>
          <p:cNvPr id="3" name="Group 12"/>
          <p:cNvGrpSpPr/>
          <p:nvPr/>
        </p:nvGrpSpPr>
        <p:grpSpPr>
          <a:xfrm>
            <a:off x="457200" y="1905000"/>
            <a:ext cx="6324600" cy="3810000"/>
            <a:chOff x="701042" y="1686560"/>
            <a:chExt cx="7984172" cy="4283741"/>
          </a:xfrm>
        </p:grpSpPr>
        <p:pic>
          <p:nvPicPr>
            <p:cNvPr id="12" name="Picture 11"/>
            <p:cNvPicPr>
              <a:picLocks noChangeAspect="1"/>
            </p:cNvPicPr>
            <p:nvPr/>
          </p:nvPicPr>
          <p:blipFill>
            <a:blip r:embed="rId3" cstate="print"/>
            <a:stretch>
              <a:fillRect/>
            </a:stretch>
          </p:blipFill>
          <p:spPr>
            <a:xfrm>
              <a:off x="701042" y="1686560"/>
              <a:ext cx="7984172" cy="4283741"/>
            </a:xfrm>
            <a:prstGeom prst="rect">
              <a:avLst/>
            </a:prstGeom>
          </p:spPr>
        </p:pic>
        <p:sp>
          <p:nvSpPr>
            <p:cNvPr id="7" name="TextBox 6"/>
            <p:cNvSpPr txBox="1"/>
            <p:nvPr/>
          </p:nvSpPr>
          <p:spPr>
            <a:xfrm>
              <a:off x="2143760" y="1785145"/>
              <a:ext cx="2834640" cy="380650"/>
            </a:xfrm>
            <a:prstGeom prst="rect">
              <a:avLst/>
            </a:prstGeom>
            <a:noFill/>
          </p:spPr>
          <p:txBody>
            <a:bodyPr wrap="square" rtlCol="0">
              <a:spAutoFit/>
            </a:bodyPr>
            <a:lstStyle/>
            <a:p>
              <a:pPr algn="ctr" fontAlgn="base">
                <a:spcBef>
                  <a:spcPct val="0"/>
                </a:spcBef>
                <a:spcAft>
                  <a:spcPct val="0"/>
                </a:spcAft>
              </a:pPr>
              <a:r>
                <a:rPr lang="en-US" sz="1600" dirty="0" smtClean="0">
                  <a:solidFill>
                    <a:srgbClr val="003064"/>
                  </a:solidFill>
                  <a:cs typeface="Helvetica" pitchFamily="34" charset="0"/>
                </a:rPr>
                <a:t>Emerging Economies</a:t>
              </a:r>
            </a:p>
          </p:txBody>
        </p:sp>
        <p:sp>
          <p:nvSpPr>
            <p:cNvPr id="10" name="TextBox 9"/>
            <p:cNvSpPr txBox="1"/>
            <p:nvPr/>
          </p:nvSpPr>
          <p:spPr>
            <a:xfrm>
              <a:off x="3403600" y="4621570"/>
              <a:ext cx="2834640" cy="380650"/>
            </a:xfrm>
            <a:prstGeom prst="rect">
              <a:avLst/>
            </a:prstGeom>
            <a:noFill/>
          </p:spPr>
          <p:txBody>
            <a:bodyPr wrap="square" rtlCol="0">
              <a:spAutoFit/>
            </a:bodyPr>
            <a:lstStyle/>
            <a:p>
              <a:pPr algn="r" fontAlgn="base">
                <a:spcBef>
                  <a:spcPct val="0"/>
                </a:spcBef>
                <a:spcAft>
                  <a:spcPct val="0"/>
                </a:spcAft>
              </a:pPr>
              <a:r>
                <a:rPr lang="en-US" sz="1600" dirty="0" smtClean="0">
                  <a:solidFill>
                    <a:srgbClr val="867E6D"/>
                  </a:solidFill>
                  <a:cs typeface="Helvetica" pitchFamily="34" charset="0"/>
                </a:rPr>
                <a:t>Advanced Economies</a:t>
              </a:r>
            </a:p>
          </p:txBody>
        </p:sp>
      </p:grpSp>
      <p:sp>
        <p:nvSpPr>
          <p:cNvPr id="14" name="TextBox 13"/>
          <p:cNvSpPr txBox="1"/>
          <p:nvPr/>
        </p:nvSpPr>
        <p:spPr>
          <a:xfrm>
            <a:off x="457200" y="1219200"/>
            <a:ext cx="6156960" cy="400110"/>
          </a:xfrm>
          <a:prstGeom prst="rect">
            <a:avLst/>
          </a:prstGeom>
          <a:noFill/>
        </p:spPr>
        <p:txBody>
          <a:bodyPr wrap="square" rtlCol="0">
            <a:spAutoFit/>
          </a:bodyPr>
          <a:lstStyle/>
          <a:p>
            <a:pPr fontAlgn="base">
              <a:spcBef>
                <a:spcPct val="0"/>
              </a:spcBef>
              <a:spcAft>
                <a:spcPct val="0"/>
              </a:spcAft>
            </a:pPr>
            <a:r>
              <a:rPr lang="en-US" sz="2000" dirty="0" smtClean="0">
                <a:solidFill>
                  <a:srgbClr val="002060"/>
                </a:solidFill>
                <a:cs typeface="Helvetica" pitchFamily="34" charset="0"/>
              </a:rPr>
              <a:t>Annual change in GDP, adjusted for inflation</a:t>
            </a:r>
          </a:p>
        </p:txBody>
      </p:sp>
      <p:sp>
        <p:nvSpPr>
          <p:cNvPr id="9" name="Rectangle 8"/>
          <p:cNvSpPr/>
          <p:nvPr/>
        </p:nvSpPr>
        <p:spPr>
          <a:xfrm>
            <a:off x="3442757" y="5715000"/>
            <a:ext cx="672043" cy="369332"/>
          </a:xfrm>
          <a:prstGeom prst="rect">
            <a:avLst/>
          </a:prstGeom>
        </p:spPr>
        <p:txBody>
          <a:bodyPr wrap="none">
            <a:spAutoFit/>
          </a:bodyPr>
          <a:lstStyle/>
          <a:p>
            <a:r>
              <a:rPr lang="en-US" b="1" dirty="0" smtClean="0">
                <a:solidFill>
                  <a:srgbClr val="002060"/>
                </a:solidFill>
              </a:rPr>
              <a:t>Year</a:t>
            </a:r>
            <a:endParaRPr lang="en-US" dirty="0">
              <a:solidFill>
                <a:prstClr val="black"/>
              </a:solidFill>
            </a:endParaRPr>
          </a:p>
        </p:txBody>
      </p:sp>
      <p:sp>
        <p:nvSpPr>
          <p:cNvPr id="13" name="Rounded Rectangle 12"/>
          <p:cNvSpPr/>
          <p:nvPr/>
        </p:nvSpPr>
        <p:spPr>
          <a:xfrm>
            <a:off x="6934200" y="1752600"/>
            <a:ext cx="1905000" cy="3505200"/>
          </a:xfrm>
          <a:prstGeom prst="roundRect">
            <a:avLst/>
          </a:prstGeom>
          <a:solidFill>
            <a:srgbClr val="7B9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b="1" dirty="0" smtClean="0">
              <a:solidFill>
                <a:prstClr val="white"/>
              </a:solidFill>
            </a:endParaRPr>
          </a:p>
          <a:p>
            <a:r>
              <a:rPr lang="en-US" sz="2000" b="1" dirty="0" smtClean="0">
                <a:solidFill>
                  <a:prstClr val="white"/>
                </a:solidFill>
              </a:rPr>
              <a:t>By 2020, </a:t>
            </a:r>
            <a:br>
              <a:rPr lang="en-US" sz="2000" b="1" dirty="0" smtClean="0">
                <a:solidFill>
                  <a:prstClr val="white"/>
                </a:solidFill>
              </a:rPr>
            </a:br>
            <a:r>
              <a:rPr lang="en-US" sz="2000" b="1" dirty="0" smtClean="0">
                <a:solidFill>
                  <a:prstClr val="white"/>
                </a:solidFill>
              </a:rPr>
              <a:t>900 million people will move from poverty into the middle class in Asia, </a:t>
            </a:r>
          </a:p>
          <a:p>
            <a:r>
              <a:rPr lang="en-US" sz="2000" b="1" dirty="0" smtClean="0">
                <a:solidFill>
                  <a:prstClr val="white"/>
                </a:solidFill>
              </a:rPr>
              <a:t>according to </a:t>
            </a:r>
            <a:r>
              <a:rPr lang="en-US" sz="2000" b="1" dirty="0" err="1" smtClean="0">
                <a:solidFill>
                  <a:prstClr val="white"/>
                </a:solidFill>
              </a:rPr>
              <a:t>Mckinsey</a:t>
            </a:r>
            <a:endParaRPr lang="en-US" sz="2000" b="1" dirty="0" smtClean="0">
              <a:solidFill>
                <a:prstClr val="white"/>
              </a:solidFill>
            </a:endParaRPr>
          </a:p>
          <a:p>
            <a:pPr algn="ctr"/>
            <a:endParaRPr lang="en-US" dirty="0">
              <a:solidFill>
                <a:prstClr val="white"/>
              </a:solidFill>
            </a:endParaRPr>
          </a:p>
        </p:txBody>
      </p:sp>
    </p:spTree>
    <p:extLst>
      <p:ext uri="{BB962C8B-B14F-4D97-AF65-F5344CB8AC3E}">
        <p14:creationId xmlns:p14="http://schemas.microsoft.com/office/powerpoint/2010/main" val="260713965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3" name="TextBox 2"/>
          <p:cNvSpPr txBox="1"/>
          <p:nvPr/>
        </p:nvSpPr>
        <p:spPr>
          <a:xfrm>
            <a:off x="3369734" y="304800"/>
            <a:ext cx="5774266" cy="4154983"/>
          </a:xfrm>
          <a:prstGeom prst="rect">
            <a:avLst/>
          </a:prstGeom>
          <a:noFill/>
        </p:spPr>
        <p:txBody>
          <a:bodyPr wrap="square" rtlCol="0">
            <a:spAutoFit/>
          </a:bodyPr>
          <a:lstStyle/>
          <a:p>
            <a:pPr algn="r"/>
            <a:r>
              <a:rPr lang="en-US" sz="7200" b="1" dirty="0" smtClean="0">
                <a:solidFill>
                  <a:schemeClr val="bg1"/>
                </a:solidFill>
                <a:effectLst>
                  <a:outerShdw blurRad="38100" dist="38100" dir="2700000" algn="tl">
                    <a:srgbClr val="000000">
                      <a:alpha val="43137"/>
                    </a:srgbClr>
                  </a:outerShdw>
                </a:effectLst>
                <a:latin typeface="Helvetica Neue"/>
                <a:cs typeface="Helvetica Neue"/>
              </a:rPr>
              <a:t>Healthcare costs </a:t>
            </a:r>
            <a:r>
              <a:rPr lang="en-US" sz="6600" b="1" dirty="0" smtClean="0">
                <a:solidFill>
                  <a:schemeClr val="bg1"/>
                </a:solidFill>
                <a:effectLst>
                  <a:outerShdw blurRad="38100" dist="38100" dir="2700000" algn="tl">
                    <a:srgbClr val="000000">
                      <a:alpha val="43137"/>
                    </a:srgbClr>
                  </a:outerShdw>
                </a:effectLst>
                <a:latin typeface="Helvetica Neue"/>
                <a:cs typeface="Helvetica Neue"/>
              </a:rPr>
              <a:t>rising:</a:t>
            </a:r>
          </a:p>
          <a:p>
            <a:pPr algn="r"/>
            <a:r>
              <a:rPr lang="en-US" sz="6000" b="1" dirty="0" smtClean="0">
                <a:solidFill>
                  <a:schemeClr val="bg1"/>
                </a:solidFill>
                <a:effectLst>
                  <a:outerShdw blurRad="38100" dist="38100" dir="2700000" algn="tl">
                    <a:srgbClr val="000000">
                      <a:alpha val="43137"/>
                    </a:srgbClr>
                  </a:outerShdw>
                </a:effectLst>
                <a:latin typeface="Helvetica Neue"/>
                <a:cs typeface="Helvetica Neue"/>
              </a:rPr>
              <a:t>unsustainable levels</a:t>
            </a:r>
            <a:endParaRPr lang="en-US" sz="6000" b="1" dirty="0">
              <a:solidFill>
                <a:schemeClr val="bg1"/>
              </a:solidFill>
              <a:effectLst>
                <a:outerShdw blurRad="38100" dist="38100" dir="2700000" algn="tl">
                  <a:srgbClr val="000000">
                    <a:alpha val="43137"/>
                  </a:srgbClr>
                </a:outerShdw>
              </a:effectLst>
              <a:latin typeface="Helvetica Neue"/>
              <a:cs typeface="Helvetica Neue"/>
            </a:endParaRPr>
          </a:p>
        </p:txBody>
      </p:sp>
      <p:pic>
        <p:nvPicPr>
          <p:cNvPr id="683010" name="Picture 2"/>
          <p:cNvPicPr>
            <a:picLocks noChangeAspect="1" noChangeArrowheads="1"/>
          </p:cNvPicPr>
          <p:nvPr/>
        </p:nvPicPr>
        <p:blipFill>
          <a:blip r:embed="rId3" cstate="print"/>
          <a:srcRect/>
          <a:stretch>
            <a:fillRect/>
          </a:stretch>
        </p:blipFill>
        <p:spPr bwMode="auto">
          <a:xfrm>
            <a:off x="-6348" y="1151468"/>
            <a:ext cx="3884083" cy="4438952"/>
          </a:xfrm>
          <a:prstGeom prst="rect">
            <a:avLst/>
          </a:prstGeom>
          <a:ln>
            <a:noFill/>
          </a:ln>
          <a:effectLst/>
        </p:spPr>
      </p:pic>
    </p:spTree>
    <p:extLst>
      <p:ext uri="{BB962C8B-B14F-4D97-AF65-F5344CB8AC3E}">
        <p14:creationId xmlns:p14="http://schemas.microsoft.com/office/powerpoint/2010/main" val="14116745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 name="free%20space%20video%20background%20005%201920x1080%20%2025fps.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509588"/>
            <a:ext cx="9144000" cy="5143500"/>
          </a:xfrm>
          <a:prstGeom prst="rect">
            <a:avLst/>
          </a:prstGeom>
        </p:spPr>
      </p:pic>
      <p:sp>
        <p:nvSpPr>
          <p:cNvPr id="2" name="Title 1"/>
          <p:cNvSpPr>
            <a:spLocks noGrp="1"/>
          </p:cNvSpPr>
          <p:nvPr>
            <p:ph type="title"/>
          </p:nvPr>
        </p:nvSpPr>
        <p:spPr>
          <a:xfrm>
            <a:off x="2624667" y="807509"/>
            <a:ext cx="6519333" cy="4402667"/>
          </a:xfrm>
        </p:spPr>
        <p:txBody>
          <a:bodyPr>
            <a:normAutofit/>
          </a:bodyPr>
          <a:lstStyle/>
          <a:p>
            <a:pPr algn="r"/>
            <a:r>
              <a:rPr lang="en-US" sz="6000" b="1" dirty="0" smtClean="0">
                <a:solidFill>
                  <a:srgbClr val="FF0000"/>
                </a:solidFill>
              </a:rPr>
              <a:t>Global Issue, requiring multidisciplinary approach </a:t>
            </a:r>
            <a:endParaRPr lang="en-US" sz="6000" b="1" dirty="0">
              <a:solidFill>
                <a:srgbClr val="FF0000"/>
              </a:solidFill>
            </a:endParaRPr>
          </a:p>
        </p:txBody>
      </p:sp>
    </p:spTree>
    <p:extLst>
      <p:ext uri="{BB962C8B-B14F-4D97-AF65-F5344CB8AC3E}">
        <p14:creationId xmlns:p14="http://schemas.microsoft.com/office/powerpoint/2010/main" val="23404146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2" repeatCount="indefinite" fill="hold" display="0">
                  <p:stCondLst>
                    <p:cond delay="indefinite"/>
                  </p:stCondLst>
                </p:cTn>
                <p:tgtEl>
                  <p:spTgt spid="3"/>
                </p:tgtEl>
              </p:cMediaNode>
            </p:video>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88397" y="1570173"/>
            <a:ext cx="7909503" cy="4592753"/>
          </a:xfrm>
          <a:prstGeom prst="rect">
            <a:avLst/>
          </a:prstGeom>
          <a:noFill/>
          <a:ln w="9525" algn="ctr">
            <a:noFill/>
            <a:miter lim="800000"/>
            <a:headEnd/>
            <a:tailEnd/>
          </a:ln>
        </p:spPr>
      </p:pic>
      <p:sp>
        <p:nvSpPr>
          <p:cNvPr id="28674" name="Rectangle 2"/>
          <p:cNvSpPr>
            <a:spLocks noGrp="1"/>
          </p:cNvSpPr>
          <p:nvPr>
            <p:ph type="title" idx="4294967295"/>
          </p:nvPr>
        </p:nvSpPr>
        <p:spPr>
          <a:xfrm>
            <a:off x="457200" y="381000"/>
            <a:ext cx="8534399" cy="533400"/>
          </a:xfrm>
        </p:spPr>
        <p:txBody>
          <a:bodyPr>
            <a:normAutofit fontScale="90000"/>
          </a:bodyPr>
          <a:lstStyle/>
          <a:p>
            <a:r>
              <a:rPr lang="en-US" dirty="0" smtClean="0"/>
              <a:t>Healthcare Cost Rapidly Increasing not Only in the U.S.</a:t>
            </a:r>
          </a:p>
        </p:txBody>
      </p:sp>
      <p:sp>
        <p:nvSpPr>
          <p:cNvPr id="28676" name="Text Box 68"/>
          <p:cNvSpPr txBox="1">
            <a:spLocks noChangeArrowheads="1"/>
          </p:cNvSpPr>
          <p:nvPr/>
        </p:nvSpPr>
        <p:spPr bwMode="auto">
          <a:xfrm>
            <a:off x="403225" y="5998714"/>
            <a:ext cx="8229600" cy="246221"/>
          </a:xfrm>
          <a:prstGeom prst="rect">
            <a:avLst/>
          </a:prstGeom>
          <a:noFill/>
          <a:ln w="9525" algn="ctr">
            <a:noFill/>
            <a:miter lim="800000"/>
            <a:headEnd/>
            <a:tailEnd/>
          </a:ln>
        </p:spPr>
        <p:txBody>
          <a:bodyPr anchor="b">
            <a:spAutoFit/>
          </a:bodyPr>
          <a:lstStyle/>
          <a:p>
            <a:pPr eaLnBrk="0" hangingPunct="0">
              <a:spcBef>
                <a:spcPct val="0"/>
              </a:spcBef>
            </a:pPr>
            <a:r>
              <a:rPr lang="en-US" sz="1000" i="1" dirty="0">
                <a:solidFill>
                  <a:srgbClr val="000000"/>
                </a:solidFill>
                <a:cs typeface="Helvetica"/>
              </a:rPr>
              <a:t>Source: PricewaterhouseCoopers Health Research Institute</a:t>
            </a:r>
          </a:p>
        </p:txBody>
      </p:sp>
      <p:sp>
        <p:nvSpPr>
          <p:cNvPr id="28677" name="Text Box 5"/>
          <p:cNvSpPr txBox="1">
            <a:spLocks noChangeArrowheads="1"/>
          </p:cNvSpPr>
          <p:nvPr/>
        </p:nvSpPr>
        <p:spPr bwMode="auto">
          <a:xfrm>
            <a:off x="472495" y="1098549"/>
            <a:ext cx="5114925" cy="369332"/>
          </a:xfrm>
          <a:prstGeom prst="rect">
            <a:avLst/>
          </a:prstGeom>
          <a:noFill/>
          <a:ln w="9525" algn="ctr">
            <a:noFill/>
            <a:miter lim="800000"/>
            <a:headEnd/>
            <a:tailEnd/>
          </a:ln>
        </p:spPr>
        <p:txBody>
          <a:bodyPr>
            <a:spAutoFit/>
          </a:bodyPr>
          <a:lstStyle/>
          <a:p>
            <a:pPr>
              <a:spcBef>
                <a:spcPct val="50000"/>
              </a:spcBef>
            </a:pPr>
            <a:r>
              <a:rPr lang="en-US" dirty="0">
                <a:solidFill>
                  <a:srgbClr val="002060"/>
                </a:solidFill>
                <a:cs typeface="Helvetica"/>
              </a:rPr>
              <a:t>Health Costs as a </a:t>
            </a:r>
            <a:r>
              <a:rPr lang="en-US" dirty="0" smtClean="0">
                <a:solidFill>
                  <a:srgbClr val="002060"/>
                </a:solidFill>
                <a:cs typeface="Helvetica"/>
              </a:rPr>
              <a:t>Percent </a:t>
            </a:r>
            <a:r>
              <a:rPr lang="en-US" dirty="0">
                <a:solidFill>
                  <a:srgbClr val="002060"/>
                </a:solidFill>
                <a:cs typeface="Helvetica"/>
              </a:rPr>
              <a:t>of GDP</a:t>
            </a:r>
          </a:p>
        </p:txBody>
      </p:sp>
      <p:sp>
        <p:nvSpPr>
          <p:cNvPr id="3" name="TextBox 2"/>
          <p:cNvSpPr txBox="1"/>
          <p:nvPr/>
        </p:nvSpPr>
        <p:spPr>
          <a:xfrm>
            <a:off x="403225" y="1824168"/>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21</a:t>
            </a:r>
          </a:p>
        </p:txBody>
      </p:sp>
      <p:sp>
        <p:nvSpPr>
          <p:cNvPr id="9" name="TextBox 8"/>
          <p:cNvSpPr txBox="1"/>
          <p:nvPr/>
        </p:nvSpPr>
        <p:spPr>
          <a:xfrm>
            <a:off x="403225" y="2401442"/>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19</a:t>
            </a:r>
          </a:p>
        </p:txBody>
      </p:sp>
      <p:sp>
        <p:nvSpPr>
          <p:cNvPr id="10" name="TextBox 9"/>
          <p:cNvSpPr txBox="1"/>
          <p:nvPr/>
        </p:nvSpPr>
        <p:spPr>
          <a:xfrm>
            <a:off x="403225" y="2992121"/>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17</a:t>
            </a:r>
          </a:p>
        </p:txBody>
      </p:sp>
      <p:sp>
        <p:nvSpPr>
          <p:cNvPr id="11" name="TextBox 10"/>
          <p:cNvSpPr txBox="1"/>
          <p:nvPr/>
        </p:nvSpPr>
        <p:spPr>
          <a:xfrm>
            <a:off x="403225" y="3607647"/>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15</a:t>
            </a:r>
          </a:p>
        </p:txBody>
      </p:sp>
      <p:sp>
        <p:nvSpPr>
          <p:cNvPr id="12" name="TextBox 11"/>
          <p:cNvSpPr txBox="1"/>
          <p:nvPr/>
        </p:nvSpPr>
        <p:spPr>
          <a:xfrm>
            <a:off x="403225" y="4208011"/>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13</a:t>
            </a:r>
          </a:p>
        </p:txBody>
      </p:sp>
      <p:sp>
        <p:nvSpPr>
          <p:cNvPr id="13" name="TextBox 12"/>
          <p:cNvSpPr txBox="1"/>
          <p:nvPr/>
        </p:nvSpPr>
        <p:spPr>
          <a:xfrm>
            <a:off x="403225" y="4752510"/>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11</a:t>
            </a:r>
          </a:p>
        </p:txBody>
      </p:sp>
      <p:sp>
        <p:nvSpPr>
          <p:cNvPr id="14" name="TextBox 13"/>
          <p:cNvSpPr txBox="1"/>
          <p:nvPr/>
        </p:nvSpPr>
        <p:spPr>
          <a:xfrm>
            <a:off x="403225" y="5387510"/>
            <a:ext cx="843684" cy="369332"/>
          </a:xfrm>
          <a:prstGeom prst="rect">
            <a:avLst/>
          </a:prstGeom>
          <a:noFill/>
        </p:spPr>
        <p:txBody>
          <a:bodyPr wrap="square" rtlCol="0">
            <a:spAutoFit/>
          </a:bodyPr>
          <a:lstStyle/>
          <a:p>
            <a:pPr algn="r"/>
            <a:r>
              <a:rPr lang="en-US" dirty="0" smtClean="0">
                <a:solidFill>
                  <a:srgbClr val="000000"/>
                </a:solidFill>
                <a:cs typeface="Helvetica" pitchFamily="34" charset="0"/>
              </a:rPr>
              <a:t>9</a:t>
            </a:r>
          </a:p>
        </p:txBody>
      </p:sp>
      <p:sp>
        <p:nvSpPr>
          <p:cNvPr id="15" name="TextBox 14"/>
          <p:cNvSpPr txBox="1"/>
          <p:nvPr/>
        </p:nvSpPr>
        <p:spPr>
          <a:xfrm>
            <a:off x="2446770" y="1575652"/>
            <a:ext cx="1651865" cy="369332"/>
          </a:xfrm>
          <a:prstGeom prst="rect">
            <a:avLst/>
          </a:prstGeom>
          <a:noFill/>
        </p:spPr>
        <p:txBody>
          <a:bodyPr wrap="square" rtlCol="0">
            <a:spAutoFit/>
          </a:bodyPr>
          <a:lstStyle/>
          <a:p>
            <a:r>
              <a:rPr lang="en-US" dirty="0" smtClean="0">
                <a:solidFill>
                  <a:srgbClr val="002060"/>
                </a:solidFill>
                <a:cs typeface="Helvetica" pitchFamily="34" charset="0"/>
              </a:rPr>
              <a:t>U.S.</a:t>
            </a:r>
          </a:p>
        </p:txBody>
      </p:sp>
      <p:sp>
        <p:nvSpPr>
          <p:cNvPr id="16" name="TextBox 15"/>
          <p:cNvSpPr txBox="1"/>
          <p:nvPr/>
        </p:nvSpPr>
        <p:spPr>
          <a:xfrm>
            <a:off x="4098635" y="1575652"/>
            <a:ext cx="3753138" cy="369332"/>
          </a:xfrm>
          <a:prstGeom prst="rect">
            <a:avLst/>
          </a:prstGeom>
          <a:noFill/>
        </p:spPr>
        <p:txBody>
          <a:bodyPr wrap="square" rtlCol="0">
            <a:spAutoFit/>
          </a:bodyPr>
          <a:lstStyle/>
          <a:p>
            <a:r>
              <a:rPr lang="en-US" dirty="0" smtClean="0">
                <a:solidFill>
                  <a:srgbClr val="002060"/>
                </a:solidFill>
                <a:cs typeface="Helvetica" pitchFamily="34" charset="0"/>
              </a:rPr>
              <a:t>OECD outside of the U.S. </a:t>
            </a:r>
          </a:p>
        </p:txBody>
      </p:sp>
      <p:sp>
        <p:nvSpPr>
          <p:cNvPr id="17" name="TextBox 16"/>
          <p:cNvSpPr txBox="1"/>
          <p:nvPr/>
        </p:nvSpPr>
        <p:spPr>
          <a:xfrm>
            <a:off x="3117272"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2010</a:t>
            </a:r>
          </a:p>
        </p:txBody>
      </p:sp>
      <p:sp>
        <p:nvSpPr>
          <p:cNvPr id="21" name="TextBox 20"/>
          <p:cNvSpPr txBox="1"/>
          <p:nvPr/>
        </p:nvSpPr>
        <p:spPr>
          <a:xfrm>
            <a:off x="4964543"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2014</a:t>
            </a:r>
          </a:p>
        </p:txBody>
      </p:sp>
      <p:sp>
        <p:nvSpPr>
          <p:cNvPr id="22" name="TextBox 21"/>
          <p:cNvSpPr txBox="1"/>
          <p:nvPr/>
        </p:nvSpPr>
        <p:spPr>
          <a:xfrm>
            <a:off x="4029360"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2012</a:t>
            </a:r>
          </a:p>
        </p:txBody>
      </p:sp>
      <p:sp>
        <p:nvSpPr>
          <p:cNvPr id="23" name="TextBox 22"/>
          <p:cNvSpPr txBox="1"/>
          <p:nvPr/>
        </p:nvSpPr>
        <p:spPr>
          <a:xfrm>
            <a:off x="5911272"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2016</a:t>
            </a:r>
          </a:p>
        </p:txBody>
      </p:sp>
      <p:sp>
        <p:nvSpPr>
          <p:cNvPr id="24" name="TextBox 23"/>
          <p:cNvSpPr txBox="1"/>
          <p:nvPr/>
        </p:nvSpPr>
        <p:spPr>
          <a:xfrm>
            <a:off x="7758543" y="5605549"/>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2020</a:t>
            </a:r>
          </a:p>
        </p:txBody>
      </p:sp>
      <p:sp>
        <p:nvSpPr>
          <p:cNvPr id="25" name="TextBox 24"/>
          <p:cNvSpPr txBox="1"/>
          <p:nvPr/>
        </p:nvSpPr>
        <p:spPr>
          <a:xfrm>
            <a:off x="6823360" y="5605549"/>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2018</a:t>
            </a:r>
          </a:p>
        </p:txBody>
      </p:sp>
      <p:sp>
        <p:nvSpPr>
          <p:cNvPr id="26" name="TextBox 25"/>
          <p:cNvSpPr txBox="1"/>
          <p:nvPr/>
        </p:nvSpPr>
        <p:spPr>
          <a:xfrm>
            <a:off x="1235364"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2006</a:t>
            </a:r>
          </a:p>
        </p:txBody>
      </p:sp>
      <p:sp>
        <p:nvSpPr>
          <p:cNvPr id="27" name="TextBox 26"/>
          <p:cNvSpPr txBox="1"/>
          <p:nvPr/>
        </p:nvSpPr>
        <p:spPr>
          <a:xfrm>
            <a:off x="2147452" y="5622200"/>
            <a:ext cx="738909" cy="338554"/>
          </a:xfrm>
          <a:prstGeom prst="rect">
            <a:avLst/>
          </a:prstGeom>
          <a:noFill/>
        </p:spPr>
        <p:txBody>
          <a:bodyPr wrap="square" rtlCol="0">
            <a:spAutoFit/>
          </a:bodyPr>
          <a:lstStyle/>
          <a:p>
            <a:pPr algn="ctr"/>
            <a:r>
              <a:rPr lang="en-US" sz="1600" dirty="0" smtClean="0">
                <a:solidFill>
                  <a:srgbClr val="000000"/>
                </a:solidFill>
                <a:cs typeface="Helvetica" pitchFamily="34" charset="0"/>
              </a:rPr>
              <a:t>2008</a:t>
            </a:r>
          </a:p>
        </p:txBody>
      </p:sp>
    </p:spTree>
    <p:extLst>
      <p:ext uri="{BB962C8B-B14F-4D97-AF65-F5344CB8AC3E}">
        <p14:creationId xmlns:p14="http://schemas.microsoft.com/office/powerpoint/2010/main" val="38709179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pic>
        <p:nvPicPr>
          <p:cNvPr id="684035" name="Picture 3" descr="S:\Media Group\tjols art\hp-pizzaman.jpg"/>
          <p:cNvPicPr>
            <a:picLocks noChangeAspect="1" noChangeArrowheads="1"/>
          </p:cNvPicPr>
          <p:nvPr/>
        </p:nvPicPr>
        <p:blipFill>
          <a:blip r:embed="rId3" cstate="print"/>
          <a:srcRect r="4490" b="-2000"/>
          <a:stretch>
            <a:fillRect/>
          </a:stretch>
        </p:blipFill>
        <p:spPr bwMode="auto">
          <a:xfrm>
            <a:off x="3310116" y="1807872"/>
            <a:ext cx="2733168" cy="4765523"/>
          </a:xfrm>
          <a:prstGeom prst="rect">
            <a:avLst/>
          </a:prstGeom>
          <a:noFill/>
          <a:ln>
            <a:noFill/>
          </a:ln>
        </p:spPr>
      </p:pic>
      <p:sp>
        <p:nvSpPr>
          <p:cNvPr id="4" name="TextBox 3"/>
          <p:cNvSpPr txBox="1"/>
          <p:nvPr/>
        </p:nvSpPr>
        <p:spPr>
          <a:xfrm>
            <a:off x="457200" y="514350"/>
            <a:ext cx="8214108" cy="584776"/>
          </a:xfrm>
          <a:prstGeom prst="rect">
            <a:avLst/>
          </a:prstGeom>
          <a:noFill/>
        </p:spPr>
        <p:txBody>
          <a:bodyPr wrap="none" rtlCol="0">
            <a:spAutoFit/>
          </a:bodyPr>
          <a:lstStyle/>
          <a:p>
            <a:r>
              <a:rPr lang="en-US" sz="3200" b="1" dirty="0" smtClean="0">
                <a:solidFill>
                  <a:srgbClr val="002060"/>
                </a:solidFill>
              </a:rPr>
              <a:t>..but Changing Lifestyles Fuel Chronic Disease…</a:t>
            </a:r>
            <a:endParaRPr lang="en-US" sz="3200" b="1" dirty="0">
              <a:solidFill>
                <a:srgbClr val="002060"/>
              </a:solidFill>
            </a:endParaRPr>
          </a:p>
        </p:txBody>
      </p:sp>
      <p:pic>
        <p:nvPicPr>
          <p:cNvPr id="684036" name="Picture 4" descr="S:\Media Group\tjols art\hp-smoking africa.jpg"/>
          <p:cNvPicPr>
            <a:picLocks noChangeAspect="1" noChangeArrowheads="1"/>
          </p:cNvPicPr>
          <p:nvPr/>
        </p:nvPicPr>
        <p:blipFill>
          <a:blip r:embed="rId4" cstate="print"/>
          <a:srcRect/>
          <a:stretch>
            <a:fillRect/>
          </a:stretch>
        </p:blipFill>
        <p:spPr bwMode="auto">
          <a:xfrm>
            <a:off x="203210" y="1824806"/>
            <a:ext cx="2918883" cy="4765523"/>
          </a:xfrm>
          <a:prstGeom prst="rect">
            <a:avLst/>
          </a:prstGeom>
          <a:noFill/>
        </p:spPr>
      </p:pic>
      <p:pic>
        <p:nvPicPr>
          <p:cNvPr id="684037" name="Picture 5"/>
          <p:cNvPicPr>
            <a:picLocks noChangeAspect="1" noChangeArrowheads="1"/>
          </p:cNvPicPr>
          <p:nvPr/>
        </p:nvPicPr>
        <p:blipFill>
          <a:blip r:embed="rId5" cstate="print"/>
          <a:srcRect/>
          <a:stretch>
            <a:fillRect/>
          </a:stretch>
        </p:blipFill>
        <p:spPr bwMode="auto">
          <a:xfrm>
            <a:off x="6111015" y="1824805"/>
            <a:ext cx="2823541" cy="4609862"/>
          </a:xfrm>
          <a:prstGeom prst="rect">
            <a:avLst/>
          </a:prstGeom>
          <a:noFill/>
          <a:ln w="9525">
            <a:noFill/>
            <a:miter lim="800000"/>
            <a:headEnd/>
            <a:tailEnd/>
          </a:ln>
        </p:spPr>
      </p:pic>
    </p:spTree>
    <p:extLst>
      <p:ext uri="{BB962C8B-B14F-4D97-AF65-F5344CB8AC3E}">
        <p14:creationId xmlns:p14="http://schemas.microsoft.com/office/powerpoint/2010/main" val="6243102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81000"/>
            <a:ext cx="8458200" cy="533400"/>
          </a:xfrm>
        </p:spPr>
        <p:txBody>
          <a:bodyPr>
            <a:normAutofit fontScale="90000"/>
          </a:bodyPr>
          <a:lstStyle/>
          <a:p>
            <a:r>
              <a:rPr lang="en-US" dirty="0" smtClean="0"/>
              <a:t>Non-Communicable Diseases Takes a Growing Toll Worldwide</a:t>
            </a:r>
            <a:endParaRPr lang="en-US" dirty="0"/>
          </a:p>
        </p:txBody>
      </p:sp>
      <p:sp>
        <p:nvSpPr>
          <p:cNvPr id="4" name="Rectangle 3"/>
          <p:cNvSpPr/>
          <p:nvPr/>
        </p:nvSpPr>
        <p:spPr>
          <a:xfrm>
            <a:off x="457200" y="1143000"/>
            <a:ext cx="8229600" cy="1569660"/>
          </a:xfrm>
          <a:prstGeom prst="rect">
            <a:avLst/>
          </a:prstGeom>
        </p:spPr>
        <p:txBody>
          <a:bodyPr wrap="square">
            <a:spAutoFit/>
          </a:bodyPr>
          <a:lstStyle/>
          <a:p>
            <a:pPr fontAlgn="base">
              <a:lnSpc>
                <a:spcPct val="120000"/>
              </a:lnSpc>
              <a:spcBef>
                <a:spcPct val="0"/>
              </a:spcBef>
              <a:spcAft>
                <a:spcPct val="0"/>
              </a:spcAft>
              <a:buFont typeface="Arial" pitchFamily="34" charset="0"/>
              <a:buChar char="•"/>
            </a:pPr>
            <a:r>
              <a:rPr lang="en-US" dirty="0">
                <a:solidFill>
                  <a:srgbClr val="002060"/>
                </a:solidFill>
                <a:ea typeface="ＭＳ Ｐゴシック"/>
              </a:rPr>
              <a:t> </a:t>
            </a:r>
            <a:r>
              <a:rPr lang="en-US" sz="2000" dirty="0" smtClean="0">
                <a:solidFill>
                  <a:srgbClr val="002060"/>
                </a:solidFill>
                <a:ea typeface="ＭＳ Ｐゴシック"/>
              </a:rPr>
              <a:t>Account </a:t>
            </a:r>
            <a:r>
              <a:rPr lang="en-US" sz="2000" dirty="0">
                <a:solidFill>
                  <a:srgbClr val="002060"/>
                </a:solidFill>
                <a:ea typeface="ＭＳ Ｐゴシック"/>
              </a:rPr>
              <a:t>for </a:t>
            </a:r>
            <a:r>
              <a:rPr lang="en-US" sz="2000" b="1" dirty="0" smtClean="0">
                <a:solidFill>
                  <a:srgbClr val="002060"/>
                </a:solidFill>
                <a:ea typeface="ＭＳ Ｐゴシック"/>
              </a:rPr>
              <a:t>63%</a:t>
            </a:r>
            <a:r>
              <a:rPr lang="en-US" sz="2000" dirty="0" smtClean="0">
                <a:solidFill>
                  <a:srgbClr val="002060"/>
                </a:solidFill>
                <a:ea typeface="ＭＳ Ｐゴシック"/>
              </a:rPr>
              <a:t> of </a:t>
            </a:r>
            <a:r>
              <a:rPr lang="en-US" sz="2000" dirty="0">
                <a:solidFill>
                  <a:srgbClr val="002060"/>
                </a:solidFill>
                <a:ea typeface="ＭＳ Ｐゴシック"/>
              </a:rPr>
              <a:t>deaths </a:t>
            </a:r>
            <a:r>
              <a:rPr lang="en-US" sz="2000" dirty="0" smtClean="0">
                <a:solidFill>
                  <a:srgbClr val="002060"/>
                </a:solidFill>
                <a:ea typeface="ＭＳ Ｐゴシック"/>
              </a:rPr>
              <a:t>worldwide</a:t>
            </a:r>
            <a:endParaRPr lang="en-US" sz="2000" dirty="0">
              <a:solidFill>
                <a:srgbClr val="002060"/>
              </a:solidFill>
              <a:ea typeface="ＭＳ Ｐゴシック"/>
            </a:endParaRPr>
          </a:p>
          <a:p>
            <a:pPr fontAlgn="base">
              <a:lnSpc>
                <a:spcPct val="120000"/>
              </a:lnSpc>
              <a:spcBef>
                <a:spcPct val="0"/>
              </a:spcBef>
              <a:spcAft>
                <a:spcPct val="0"/>
              </a:spcAft>
              <a:buFont typeface="Arial" pitchFamily="34" charset="0"/>
              <a:buChar char="•"/>
            </a:pPr>
            <a:r>
              <a:rPr lang="en-US" sz="2000" dirty="0">
                <a:solidFill>
                  <a:srgbClr val="002060"/>
                </a:solidFill>
                <a:ea typeface="ＭＳ Ｐゴシック"/>
              </a:rPr>
              <a:t> </a:t>
            </a:r>
            <a:r>
              <a:rPr lang="en-US" sz="2000" dirty="0" smtClean="0">
                <a:solidFill>
                  <a:srgbClr val="002060"/>
                </a:solidFill>
                <a:ea typeface="ＭＳ Ｐゴシック"/>
              </a:rPr>
              <a:t>Cost more than </a:t>
            </a:r>
            <a:r>
              <a:rPr lang="en-US" sz="2000" b="1" dirty="0" smtClean="0">
                <a:solidFill>
                  <a:srgbClr val="002060"/>
                </a:solidFill>
                <a:ea typeface="ＭＳ Ｐゴシック"/>
              </a:rPr>
              <a:t>$</a:t>
            </a:r>
            <a:r>
              <a:rPr lang="en-US" sz="2000" b="1" dirty="0">
                <a:solidFill>
                  <a:srgbClr val="002060"/>
                </a:solidFill>
                <a:ea typeface="ＭＳ Ｐゴシック"/>
              </a:rPr>
              <a:t>30 trillion</a:t>
            </a:r>
            <a:r>
              <a:rPr lang="en-US" sz="2000" dirty="0">
                <a:solidFill>
                  <a:srgbClr val="002060"/>
                </a:solidFill>
                <a:ea typeface="ＭＳ Ｐゴシック"/>
              </a:rPr>
              <a:t> over the next 20 </a:t>
            </a:r>
            <a:r>
              <a:rPr lang="en-US" sz="2000" dirty="0" smtClean="0">
                <a:solidFill>
                  <a:srgbClr val="002060"/>
                </a:solidFill>
                <a:ea typeface="ＭＳ Ｐゴシック"/>
              </a:rPr>
              <a:t>years</a:t>
            </a:r>
            <a:endParaRPr lang="en-US" sz="2000" dirty="0">
              <a:solidFill>
                <a:srgbClr val="002060"/>
              </a:solidFill>
              <a:ea typeface="ＭＳ Ｐゴシック"/>
            </a:endParaRPr>
          </a:p>
          <a:p>
            <a:pPr fontAlgn="base">
              <a:lnSpc>
                <a:spcPct val="120000"/>
              </a:lnSpc>
              <a:spcBef>
                <a:spcPct val="0"/>
              </a:spcBef>
              <a:spcAft>
                <a:spcPct val="0"/>
              </a:spcAft>
              <a:buFont typeface="Arial" pitchFamily="34" charset="0"/>
              <a:buChar char="•"/>
            </a:pPr>
            <a:r>
              <a:rPr lang="en-US" sz="2000" dirty="0" smtClean="0">
                <a:solidFill>
                  <a:srgbClr val="002060"/>
                </a:solidFill>
                <a:ea typeface="ＭＳ Ｐゴシック"/>
              </a:rPr>
              <a:t> Cause nearly </a:t>
            </a:r>
            <a:r>
              <a:rPr lang="en-US" sz="2000" b="1" dirty="0" smtClean="0">
                <a:solidFill>
                  <a:srgbClr val="002060"/>
                </a:solidFill>
                <a:ea typeface="ＭＳ Ｐゴシック"/>
              </a:rPr>
              <a:t>80%</a:t>
            </a:r>
            <a:r>
              <a:rPr lang="en-US" sz="2000" dirty="0" smtClean="0">
                <a:solidFill>
                  <a:srgbClr val="002060"/>
                </a:solidFill>
                <a:ea typeface="ＭＳ Ｐゴシック"/>
              </a:rPr>
              <a:t> </a:t>
            </a:r>
            <a:r>
              <a:rPr lang="en-US" sz="2000" dirty="0">
                <a:solidFill>
                  <a:srgbClr val="002060"/>
                </a:solidFill>
                <a:ea typeface="ＭＳ Ｐゴシック"/>
              </a:rPr>
              <a:t>of deaths </a:t>
            </a:r>
            <a:r>
              <a:rPr lang="en-US" sz="2000" dirty="0" smtClean="0">
                <a:solidFill>
                  <a:srgbClr val="002060"/>
                </a:solidFill>
                <a:ea typeface="ＭＳ Ｐゴシック"/>
              </a:rPr>
              <a:t>in </a:t>
            </a:r>
            <a:r>
              <a:rPr lang="en-US" sz="2000" dirty="0">
                <a:solidFill>
                  <a:srgbClr val="002060"/>
                </a:solidFill>
                <a:ea typeface="ＭＳ Ｐゴシック"/>
              </a:rPr>
              <a:t>low- and middle-income countries </a:t>
            </a:r>
          </a:p>
          <a:p>
            <a:pPr fontAlgn="base">
              <a:lnSpc>
                <a:spcPct val="120000"/>
              </a:lnSpc>
              <a:spcBef>
                <a:spcPct val="0"/>
              </a:spcBef>
              <a:spcAft>
                <a:spcPct val="0"/>
              </a:spcAft>
            </a:pPr>
            <a:endParaRPr lang="en-US" sz="2000" dirty="0">
              <a:solidFill>
                <a:srgbClr val="002060"/>
              </a:solidFill>
              <a:ea typeface="ＭＳ Ｐゴシック"/>
            </a:endParaRPr>
          </a:p>
        </p:txBody>
      </p:sp>
      <p:sp>
        <p:nvSpPr>
          <p:cNvPr id="5" name="TextBox 4"/>
          <p:cNvSpPr txBox="1"/>
          <p:nvPr/>
        </p:nvSpPr>
        <p:spPr>
          <a:xfrm>
            <a:off x="542925" y="6047601"/>
            <a:ext cx="6295739" cy="246221"/>
          </a:xfrm>
          <a:prstGeom prst="rect">
            <a:avLst/>
          </a:prstGeom>
          <a:noFill/>
        </p:spPr>
        <p:txBody>
          <a:bodyPr wrap="none" rtlCol="0">
            <a:spAutoFit/>
          </a:bodyPr>
          <a:lstStyle/>
          <a:p>
            <a:pPr fontAlgn="base">
              <a:spcBef>
                <a:spcPct val="0"/>
              </a:spcBef>
              <a:spcAft>
                <a:spcPct val="0"/>
              </a:spcAft>
            </a:pPr>
            <a:r>
              <a:rPr lang="en-US" sz="1000" i="1" dirty="0">
                <a:solidFill>
                  <a:prstClr val="black"/>
                </a:solidFill>
                <a:ea typeface="ＭＳ Ｐゴシック"/>
              </a:rPr>
              <a:t>Source: World Economic Health Forum and the Harvard School of Public </a:t>
            </a:r>
            <a:r>
              <a:rPr lang="en-US" sz="1000" i="1" dirty="0" smtClean="0">
                <a:solidFill>
                  <a:prstClr val="black"/>
                </a:solidFill>
                <a:ea typeface="ＭＳ Ｐゴシック"/>
              </a:rPr>
              <a:t>Health; World Health Organization</a:t>
            </a:r>
            <a:endParaRPr lang="en-US" sz="1000" i="1" dirty="0">
              <a:solidFill>
                <a:prstClr val="black"/>
              </a:solidFill>
              <a:ea typeface="ＭＳ Ｐゴシック"/>
            </a:endParaRPr>
          </a:p>
        </p:txBody>
      </p:sp>
      <p:graphicFrame>
        <p:nvGraphicFramePr>
          <p:cNvPr id="6" name="Chart 5"/>
          <p:cNvGraphicFramePr>
            <a:graphicFrameLocks/>
          </p:cNvGraphicFramePr>
          <p:nvPr>
            <p:extLst>
              <p:ext uri="{D42A27DB-BD31-4B8C-83A1-F6EECF244321}">
                <p14:modId xmlns:p14="http://schemas.microsoft.com/office/powerpoint/2010/main" val="1029227015"/>
              </p:ext>
            </p:extLst>
          </p:nvPr>
        </p:nvGraphicFramePr>
        <p:xfrm>
          <a:off x="-76200" y="2362200"/>
          <a:ext cx="9144000" cy="3505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6680902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012" y="371475"/>
            <a:ext cx="8281988" cy="533400"/>
          </a:xfrm>
        </p:spPr>
        <p:txBody>
          <a:bodyPr>
            <a:normAutofit fontScale="90000"/>
          </a:bodyPr>
          <a:lstStyle/>
          <a:p>
            <a:r>
              <a:rPr lang="en-US" dirty="0" smtClean="0"/>
              <a:t>Diseases of Aging Push System to the Brink</a:t>
            </a:r>
            <a:endParaRPr lang="en-US" dirty="0"/>
          </a:p>
        </p:txBody>
      </p:sp>
      <p:graphicFrame>
        <p:nvGraphicFramePr>
          <p:cNvPr id="3" name="Chart 2"/>
          <p:cNvGraphicFramePr>
            <a:graphicFrameLocks/>
          </p:cNvGraphicFramePr>
          <p:nvPr>
            <p:extLst>
              <p:ext uri="{D42A27DB-BD31-4B8C-83A1-F6EECF244321}">
                <p14:modId xmlns:p14="http://schemas.microsoft.com/office/powerpoint/2010/main" val="907051261"/>
              </p:ext>
            </p:extLst>
          </p:nvPr>
        </p:nvGraphicFramePr>
        <p:xfrm>
          <a:off x="381000" y="1615250"/>
          <a:ext cx="8370065" cy="402355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1143000"/>
            <a:ext cx="8228013" cy="415498"/>
          </a:xfrm>
          <a:prstGeom prst="rect">
            <a:avLst/>
          </a:prstGeom>
          <a:noFill/>
        </p:spPr>
        <p:txBody>
          <a:bodyPr wrap="square" rtlCol="0">
            <a:spAutoFit/>
          </a:bodyPr>
          <a:lstStyle/>
          <a:p>
            <a:r>
              <a:rPr lang="en-US" sz="2100" dirty="0">
                <a:solidFill>
                  <a:srgbClr val="003064"/>
                </a:solidFill>
                <a:cs typeface="Helvetica"/>
              </a:rPr>
              <a:t>The direct </a:t>
            </a:r>
            <a:r>
              <a:rPr lang="en-US" sz="2100" dirty="0" smtClean="0">
                <a:solidFill>
                  <a:srgbClr val="003064"/>
                </a:solidFill>
                <a:cs typeface="Helvetica"/>
              </a:rPr>
              <a:t>annual costs </a:t>
            </a:r>
            <a:r>
              <a:rPr lang="en-US" sz="2100" dirty="0">
                <a:solidFill>
                  <a:srgbClr val="003064"/>
                </a:solidFill>
                <a:cs typeface="Helvetica"/>
              </a:rPr>
              <a:t>of diseases of aging in the United States</a:t>
            </a:r>
            <a:r>
              <a:rPr lang="en-US" sz="2100" dirty="0" smtClean="0">
                <a:solidFill>
                  <a:srgbClr val="003064"/>
                </a:solidFill>
                <a:cs typeface="Helvetica"/>
              </a:rPr>
              <a:t>:</a:t>
            </a:r>
            <a:endParaRPr lang="en-US" sz="2100" dirty="0">
              <a:solidFill>
                <a:srgbClr val="003064"/>
              </a:solidFill>
              <a:cs typeface="Helvetica"/>
            </a:endParaRPr>
          </a:p>
        </p:txBody>
      </p:sp>
      <p:sp>
        <p:nvSpPr>
          <p:cNvPr id="6" name="TextBox 5"/>
          <p:cNvSpPr txBox="1"/>
          <p:nvPr/>
        </p:nvSpPr>
        <p:spPr>
          <a:xfrm>
            <a:off x="283523" y="5969820"/>
            <a:ext cx="8756724" cy="246221"/>
          </a:xfrm>
          <a:prstGeom prst="rect">
            <a:avLst/>
          </a:prstGeom>
          <a:noFill/>
        </p:spPr>
        <p:txBody>
          <a:bodyPr wrap="none" rtlCol="0">
            <a:spAutoFit/>
          </a:bodyPr>
          <a:lstStyle/>
          <a:p>
            <a:r>
              <a:rPr lang="en-US" sz="1000" i="1" dirty="0" smtClean="0">
                <a:solidFill>
                  <a:prstClr val="black"/>
                </a:solidFill>
                <a:cs typeface="Helvetica"/>
              </a:rPr>
              <a:t>Source: </a:t>
            </a:r>
            <a:r>
              <a:rPr lang="en-US" sz="1000" i="1" dirty="0">
                <a:solidFill>
                  <a:prstClr val="black"/>
                </a:solidFill>
                <a:cs typeface="Helvetica"/>
              </a:rPr>
              <a:t>National Cancer Institute, American Lung Association, American Alzheimer’s Association, The Hastings Center, American Diabetes Association </a:t>
            </a:r>
          </a:p>
        </p:txBody>
      </p:sp>
      <p:sp>
        <p:nvSpPr>
          <p:cNvPr id="7" name="TextBox 6"/>
          <p:cNvSpPr txBox="1"/>
          <p:nvPr/>
        </p:nvSpPr>
        <p:spPr>
          <a:xfrm>
            <a:off x="3657600" y="5559623"/>
            <a:ext cx="4953000" cy="307777"/>
          </a:xfrm>
          <a:prstGeom prst="rect">
            <a:avLst/>
          </a:prstGeom>
          <a:noFill/>
        </p:spPr>
        <p:txBody>
          <a:bodyPr wrap="square" rtlCol="0">
            <a:spAutoFit/>
          </a:bodyPr>
          <a:lstStyle/>
          <a:p>
            <a:pPr algn="ctr"/>
            <a:r>
              <a:rPr lang="en-US" sz="1400" dirty="0" smtClean="0">
                <a:solidFill>
                  <a:srgbClr val="002060"/>
                </a:solidFill>
              </a:rPr>
              <a:t>Cost in Billions</a:t>
            </a:r>
            <a:endParaRPr lang="en-US" sz="1400" dirty="0">
              <a:solidFill>
                <a:srgbClr val="002060"/>
              </a:solidFill>
            </a:endParaRPr>
          </a:p>
        </p:txBody>
      </p:sp>
    </p:spTree>
    <p:extLst>
      <p:ext uri="{BB962C8B-B14F-4D97-AF65-F5344CB8AC3E}">
        <p14:creationId xmlns:p14="http://schemas.microsoft.com/office/powerpoint/2010/main" val="269111425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481012" y="419100"/>
            <a:ext cx="8281988" cy="533400"/>
          </a:xfrm>
          <a:prstGeom prst="rect">
            <a:avLst/>
          </a:prstGeom>
        </p:spPr>
        <p:txBody>
          <a:bodyPr anchor="b"/>
          <a:lstStyle/>
          <a:p>
            <a:pPr eaLnBrk="0" fontAlgn="base" hangingPunct="0">
              <a:lnSpc>
                <a:spcPct val="90000"/>
              </a:lnSpc>
              <a:spcBef>
                <a:spcPct val="0"/>
              </a:spcBef>
              <a:spcAft>
                <a:spcPct val="0"/>
              </a:spcAft>
              <a:defRPr/>
            </a:pPr>
            <a:r>
              <a:rPr lang="en-US" sz="2200" b="1" kern="0" dirty="0" smtClean="0">
                <a:solidFill>
                  <a:srgbClr val="162D5A"/>
                </a:solidFill>
                <a:ea typeface="ＭＳ Ｐゴシック"/>
                <a:cs typeface="ＭＳ Ｐゴシック"/>
              </a:rPr>
              <a:t>The Impact of Urbanization, Longevity and Better Lifestyles</a:t>
            </a:r>
            <a:endParaRPr lang="en-US" sz="2200" b="1" kern="0" dirty="0">
              <a:solidFill>
                <a:srgbClr val="162D5A"/>
              </a:solidFill>
              <a:ea typeface="ＭＳ Ｐゴシック"/>
              <a:cs typeface="ＭＳ Ｐゴシック"/>
            </a:endParaRPr>
          </a:p>
        </p:txBody>
      </p:sp>
      <p:graphicFrame>
        <p:nvGraphicFramePr>
          <p:cNvPr id="4" name="Chart 3"/>
          <p:cNvGraphicFramePr>
            <a:graphicFrameLocks/>
          </p:cNvGraphicFramePr>
          <p:nvPr>
            <p:extLst>
              <p:ext uri="{D42A27DB-BD31-4B8C-83A1-F6EECF244321}">
                <p14:modId xmlns:p14="http://schemas.microsoft.com/office/powerpoint/2010/main" val="3422012965"/>
              </p:ext>
            </p:extLst>
          </p:nvPr>
        </p:nvGraphicFramePr>
        <p:xfrm>
          <a:off x="533400" y="1752600"/>
          <a:ext cx="81534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33400" y="1143000"/>
            <a:ext cx="6629400" cy="400110"/>
          </a:xfrm>
          <a:prstGeom prst="rect">
            <a:avLst/>
          </a:prstGeom>
          <a:noFill/>
        </p:spPr>
        <p:txBody>
          <a:bodyPr wrap="square" rtlCol="0">
            <a:spAutoFit/>
          </a:bodyPr>
          <a:lstStyle/>
          <a:p>
            <a:r>
              <a:rPr lang="en-US" b="1" dirty="0" smtClean="0">
                <a:solidFill>
                  <a:srgbClr val="292929"/>
                </a:solidFill>
              </a:rPr>
              <a:t>More than </a:t>
            </a:r>
            <a:r>
              <a:rPr lang="en-US" sz="2000" b="1" dirty="0" smtClean="0">
                <a:solidFill>
                  <a:srgbClr val="660066"/>
                </a:solidFill>
              </a:rPr>
              <a:t>371 million</a:t>
            </a:r>
            <a:r>
              <a:rPr lang="en-US" b="1" dirty="0" smtClean="0">
                <a:solidFill>
                  <a:srgbClr val="660066"/>
                </a:solidFill>
              </a:rPr>
              <a:t> </a:t>
            </a:r>
            <a:r>
              <a:rPr lang="en-US" b="1" dirty="0" smtClean="0">
                <a:solidFill>
                  <a:srgbClr val="292929"/>
                </a:solidFill>
              </a:rPr>
              <a:t>people have diabetes.</a:t>
            </a:r>
            <a:endParaRPr lang="en-US" b="1" dirty="0">
              <a:solidFill>
                <a:srgbClr val="292929"/>
              </a:solidFill>
            </a:endParaRPr>
          </a:p>
        </p:txBody>
      </p:sp>
      <p:sp>
        <p:nvSpPr>
          <p:cNvPr id="6" name="Rectangle 5"/>
          <p:cNvSpPr>
            <a:spLocks noChangeArrowheads="1"/>
          </p:cNvSpPr>
          <p:nvPr/>
        </p:nvSpPr>
        <p:spPr bwMode="auto">
          <a:xfrm>
            <a:off x="406400" y="5872163"/>
            <a:ext cx="8369300" cy="246062"/>
          </a:xfrm>
          <a:prstGeom prst="rect">
            <a:avLst/>
          </a:prstGeom>
          <a:noFill/>
          <a:ln w="9525">
            <a:noFill/>
            <a:miter lim="800000"/>
            <a:headEnd/>
            <a:tailEnd/>
          </a:ln>
        </p:spPr>
        <p:txBody>
          <a:bodyPr>
            <a:spAutoFit/>
          </a:bodyPr>
          <a:lstStyle/>
          <a:p>
            <a:pPr>
              <a:spcAft>
                <a:spcPts val="1800"/>
              </a:spcAft>
              <a:buClr>
                <a:srgbClr val="FF6600"/>
              </a:buClr>
            </a:pPr>
            <a:r>
              <a:rPr lang="en-US" sz="1000" i="1" dirty="0" smtClean="0">
                <a:solidFill>
                  <a:srgbClr val="262626"/>
                </a:solidFill>
              </a:rPr>
              <a:t>Source: International Diabetes Foundation</a:t>
            </a:r>
            <a:endParaRPr lang="en-US" sz="1000" i="1" dirty="0">
              <a:solidFill>
                <a:srgbClr val="262626"/>
              </a:solidFill>
            </a:endParaRPr>
          </a:p>
        </p:txBody>
      </p:sp>
    </p:spTree>
    <p:extLst>
      <p:ext uri="{BB962C8B-B14F-4D97-AF65-F5344CB8AC3E}">
        <p14:creationId xmlns:p14="http://schemas.microsoft.com/office/powerpoint/2010/main" val="16066825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a:bodyPr>
          <a:lstStyle/>
          <a:p>
            <a:pPr algn="r"/>
            <a:r>
              <a:rPr lang="en-US" sz="6600" b="1" dirty="0" smtClean="0">
                <a:solidFill>
                  <a:srgbClr val="FFFFFF"/>
                </a:solidFill>
              </a:rPr>
              <a:t>China</a:t>
            </a:r>
            <a:endParaRPr lang="en-US" sz="6600" b="1" dirty="0">
              <a:solidFill>
                <a:srgbClr val="FFFFFF"/>
              </a:solidFill>
            </a:endParaRPr>
          </a:p>
        </p:txBody>
      </p:sp>
      <p:sp>
        <p:nvSpPr>
          <p:cNvPr id="5" name="Content Placeholder 4"/>
          <p:cNvSpPr>
            <a:spLocks noGrp="1"/>
          </p:cNvSpPr>
          <p:nvPr>
            <p:ph idx="1"/>
          </p:nvPr>
        </p:nvSpPr>
        <p:spPr/>
        <p:txBody>
          <a:bodyPr>
            <a:normAutofit fontScale="92500" lnSpcReduction="20000"/>
          </a:bodyPr>
          <a:lstStyle/>
          <a:p>
            <a:pPr marL="0" indent="0">
              <a:buNone/>
            </a:pPr>
            <a:r>
              <a:rPr lang="en-US" sz="4000" b="1" dirty="0" smtClean="0">
                <a:solidFill>
                  <a:schemeClr val="bg1"/>
                </a:solidFill>
              </a:rPr>
              <a:t>…if China could reduce cardiovascular risk by 1% - 30 years period:</a:t>
            </a:r>
          </a:p>
          <a:p>
            <a:pPr marL="0" indent="0">
              <a:buNone/>
            </a:pPr>
            <a:r>
              <a:rPr lang="en-US" sz="4000" b="1" dirty="0" smtClean="0">
                <a:solidFill>
                  <a:schemeClr val="bg1"/>
                </a:solidFill>
              </a:rPr>
              <a:t>Economic value of $ 10,7 trillion – equivalent to 68% GDP 2010</a:t>
            </a:r>
          </a:p>
          <a:p>
            <a:pPr marL="0" indent="0">
              <a:buNone/>
            </a:pPr>
            <a:endParaRPr lang="en-US" sz="4000" b="1" dirty="0" smtClean="0">
              <a:solidFill>
                <a:schemeClr val="bg1"/>
              </a:solidFill>
            </a:endParaRPr>
          </a:p>
          <a:p>
            <a:pPr marL="0" indent="0">
              <a:buNone/>
            </a:pPr>
            <a:endParaRPr lang="en-US" sz="4000" b="1" dirty="0">
              <a:solidFill>
                <a:schemeClr val="bg1"/>
              </a:solidFill>
            </a:endParaRPr>
          </a:p>
          <a:p>
            <a:pPr marL="0" indent="0">
              <a:buNone/>
            </a:pPr>
            <a:r>
              <a:rPr lang="en-US" sz="3000" b="1" dirty="0" smtClean="0">
                <a:solidFill>
                  <a:schemeClr val="bg1"/>
                </a:solidFill>
              </a:rPr>
              <a:t>(Julian Chang – Hong Kong </a:t>
            </a:r>
            <a:r>
              <a:rPr lang="en-US" sz="3000" b="1" dirty="0" err="1" smtClean="0">
                <a:solidFill>
                  <a:schemeClr val="bg1"/>
                </a:solidFill>
              </a:rPr>
              <a:t>Inst</a:t>
            </a:r>
            <a:r>
              <a:rPr lang="en-US" sz="3000" b="1" dirty="0" smtClean="0">
                <a:solidFill>
                  <a:schemeClr val="bg1"/>
                </a:solidFill>
              </a:rPr>
              <a:t> of Diabetes &amp; Obesity)</a:t>
            </a:r>
            <a:endParaRPr lang="en-US" sz="3000" b="1" dirty="0">
              <a:solidFill>
                <a:schemeClr val="bg1"/>
              </a:solidFill>
            </a:endParaRPr>
          </a:p>
        </p:txBody>
      </p:sp>
    </p:spTree>
    <p:extLst>
      <p:ext uri="{BB962C8B-B14F-4D97-AF65-F5344CB8AC3E}">
        <p14:creationId xmlns:p14="http://schemas.microsoft.com/office/powerpoint/2010/main" val="369265127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6" name="Picture 2" descr="http://www.kiplinger.com/slideshow/spending/T063-S001-25-more-ways-to-waste-your-money/images/25-more-ways-to-waste-your-money.jpg"/>
          <p:cNvPicPr>
            <a:picLocks noChangeAspect="1" noChangeArrowheads="1"/>
          </p:cNvPicPr>
          <p:nvPr/>
        </p:nvPicPr>
        <p:blipFill>
          <a:blip r:embed="rId3" cstate="print"/>
          <a:srcRect/>
          <a:stretch>
            <a:fillRect/>
          </a:stretch>
        </p:blipFill>
        <p:spPr bwMode="auto">
          <a:xfrm>
            <a:off x="-166780" y="-1"/>
            <a:ext cx="9295854" cy="5819565"/>
          </a:xfrm>
          <a:prstGeom prst="rect">
            <a:avLst/>
          </a:prstGeom>
          <a:ln>
            <a:noFill/>
          </a:ln>
          <a:effectLst/>
        </p:spPr>
      </p:pic>
      <p:sp>
        <p:nvSpPr>
          <p:cNvPr id="47106" name="Title 1"/>
          <p:cNvSpPr>
            <a:spLocks noGrp="1"/>
          </p:cNvSpPr>
          <p:nvPr>
            <p:ph type="title" idx="4294967295"/>
          </p:nvPr>
        </p:nvSpPr>
        <p:spPr>
          <a:xfrm>
            <a:off x="5301494" y="3209878"/>
            <a:ext cx="3772360" cy="3765461"/>
          </a:xfrm>
        </p:spPr>
        <p:txBody>
          <a:bodyPr>
            <a:normAutofit/>
          </a:bodyPr>
          <a:lstStyle/>
          <a:p>
            <a:pPr algn="r"/>
            <a:r>
              <a:rPr lang="en-US" b="1" dirty="0" smtClean="0">
                <a:solidFill>
                  <a:srgbClr val="000090"/>
                </a:solidFill>
              </a:rPr>
              <a:t>Billions Wasted On Ineffective Therapies</a:t>
            </a:r>
          </a:p>
        </p:txBody>
      </p:sp>
      <p:sp>
        <p:nvSpPr>
          <p:cNvPr id="4" name="TextBox 3"/>
          <p:cNvSpPr txBox="1"/>
          <p:nvPr/>
        </p:nvSpPr>
        <p:spPr>
          <a:xfrm>
            <a:off x="1" y="4264289"/>
            <a:ext cx="4790288" cy="2554545"/>
          </a:xfrm>
          <a:prstGeom prst="rect">
            <a:avLst/>
          </a:prstGeom>
          <a:solidFill>
            <a:schemeClr val="bg2"/>
          </a:solidFill>
        </p:spPr>
        <p:txBody>
          <a:bodyPr wrap="square" rtlCol="0">
            <a:spAutoFit/>
          </a:bodyPr>
          <a:lstStyle/>
          <a:p>
            <a:pPr fontAlgn="base">
              <a:spcBef>
                <a:spcPct val="0"/>
              </a:spcBef>
              <a:spcAft>
                <a:spcPct val="0"/>
              </a:spcAft>
            </a:pPr>
            <a:endParaRPr lang="en-US" sz="2000" dirty="0">
              <a:solidFill>
                <a:srgbClr val="002060"/>
              </a:solidFill>
              <a:ea typeface="ＭＳ Ｐゴシック"/>
            </a:endParaRPr>
          </a:p>
          <a:p>
            <a:pPr fontAlgn="base">
              <a:spcBef>
                <a:spcPct val="0"/>
              </a:spcBef>
              <a:spcAft>
                <a:spcPct val="0"/>
              </a:spcAft>
              <a:buFont typeface="Arial" pitchFamily="34" charset="0"/>
              <a:buChar char="•"/>
            </a:pPr>
            <a:r>
              <a:rPr lang="en-US" sz="2000" dirty="0">
                <a:solidFill>
                  <a:srgbClr val="002060"/>
                </a:solidFill>
                <a:ea typeface="ＭＳ Ｐゴシック"/>
              </a:rPr>
              <a:t> </a:t>
            </a:r>
            <a:r>
              <a:rPr lang="en-US" sz="2400" dirty="0" smtClean="0">
                <a:solidFill>
                  <a:prstClr val="black"/>
                </a:solidFill>
                <a:ea typeface="ＭＳ Ｐゴシック"/>
              </a:rPr>
              <a:t>Some</a:t>
            </a:r>
            <a:r>
              <a:rPr lang="en-US" sz="2400" dirty="0" smtClean="0">
                <a:solidFill>
                  <a:srgbClr val="002060"/>
                </a:solidFill>
                <a:ea typeface="ＭＳ Ｐゴシック"/>
              </a:rPr>
              <a:t> </a:t>
            </a:r>
            <a:r>
              <a:rPr lang="en-US" sz="2400" dirty="0" smtClean="0">
                <a:solidFill>
                  <a:prstClr val="black">
                    <a:lumMod val="85000"/>
                    <a:lumOff val="15000"/>
                  </a:prstClr>
                </a:solidFill>
                <a:ea typeface="ＭＳ Ｐゴシック"/>
              </a:rPr>
              <a:t>90</a:t>
            </a:r>
            <a:r>
              <a:rPr lang="en-US" sz="2400" dirty="0">
                <a:solidFill>
                  <a:prstClr val="black">
                    <a:lumMod val="85000"/>
                    <a:lumOff val="15000"/>
                  </a:prstClr>
                </a:solidFill>
                <a:ea typeface="ＭＳ Ｐゴシック"/>
              </a:rPr>
              <a:t>% of drugs only </a:t>
            </a:r>
            <a:r>
              <a:rPr lang="en-US" sz="2400" dirty="0" smtClean="0">
                <a:solidFill>
                  <a:prstClr val="black">
                    <a:lumMod val="85000"/>
                    <a:lumOff val="15000"/>
                  </a:prstClr>
                </a:solidFill>
                <a:ea typeface="ＭＳ Ｐゴシック"/>
              </a:rPr>
              <a:t>work</a:t>
            </a:r>
            <a:br>
              <a:rPr lang="en-US" sz="2400" dirty="0" smtClean="0">
                <a:solidFill>
                  <a:prstClr val="black">
                    <a:lumMod val="85000"/>
                    <a:lumOff val="15000"/>
                  </a:prstClr>
                </a:solidFill>
                <a:ea typeface="ＭＳ Ｐゴシック"/>
              </a:rPr>
            </a:br>
            <a:r>
              <a:rPr lang="en-US" sz="2400" dirty="0" smtClean="0">
                <a:solidFill>
                  <a:prstClr val="black">
                    <a:lumMod val="85000"/>
                    <a:lumOff val="15000"/>
                  </a:prstClr>
                </a:solidFill>
                <a:ea typeface="ＭＳ Ｐゴシック"/>
              </a:rPr>
              <a:t>  in </a:t>
            </a:r>
            <a:r>
              <a:rPr lang="en-US" sz="2400" dirty="0">
                <a:solidFill>
                  <a:prstClr val="black">
                    <a:lumMod val="85000"/>
                    <a:lumOff val="15000"/>
                  </a:prstClr>
                </a:solidFill>
                <a:ea typeface="ＭＳ Ｐゴシック"/>
              </a:rPr>
              <a:t>30% to 50% </a:t>
            </a:r>
            <a:r>
              <a:rPr lang="en-US" sz="2400" dirty="0" smtClean="0">
                <a:solidFill>
                  <a:prstClr val="black">
                    <a:lumMod val="85000"/>
                    <a:lumOff val="15000"/>
                  </a:prstClr>
                </a:solidFill>
                <a:ea typeface="ＭＳ Ｐゴシック"/>
              </a:rPr>
              <a:t>of the population  </a:t>
            </a:r>
            <a:endParaRPr lang="en-US" sz="2400" dirty="0">
              <a:solidFill>
                <a:prstClr val="black">
                  <a:lumMod val="85000"/>
                  <a:lumOff val="15000"/>
                </a:prstClr>
              </a:solidFill>
              <a:ea typeface="ＭＳ Ｐゴシック"/>
            </a:endParaRPr>
          </a:p>
          <a:p>
            <a:pPr fontAlgn="base">
              <a:spcBef>
                <a:spcPct val="0"/>
              </a:spcBef>
              <a:spcAft>
                <a:spcPct val="0"/>
              </a:spcAft>
              <a:buFont typeface="Arial" pitchFamily="34" charset="0"/>
              <a:buChar char="•"/>
            </a:pPr>
            <a:endParaRPr lang="en-US" sz="2400" dirty="0">
              <a:solidFill>
                <a:prstClr val="black">
                  <a:lumMod val="85000"/>
                  <a:lumOff val="15000"/>
                </a:prstClr>
              </a:solidFill>
              <a:ea typeface="ＭＳ Ｐゴシック"/>
            </a:endParaRPr>
          </a:p>
          <a:p>
            <a:pPr fontAlgn="base">
              <a:spcBef>
                <a:spcPct val="0"/>
              </a:spcBef>
              <a:spcAft>
                <a:spcPct val="0"/>
              </a:spcAft>
              <a:buFont typeface="Arial" pitchFamily="34" charset="0"/>
              <a:buChar char="•"/>
            </a:pPr>
            <a:r>
              <a:rPr lang="en-US" sz="2400" dirty="0">
                <a:solidFill>
                  <a:prstClr val="black">
                    <a:lumMod val="85000"/>
                    <a:lumOff val="15000"/>
                  </a:prstClr>
                </a:solidFill>
                <a:ea typeface="ＭＳ Ｐゴシック"/>
              </a:rPr>
              <a:t> Global drug sales estimated </a:t>
            </a:r>
            <a:r>
              <a:rPr lang="en-US" sz="2400" dirty="0" smtClean="0">
                <a:solidFill>
                  <a:prstClr val="black">
                    <a:lumMod val="85000"/>
                    <a:lumOff val="15000"/>
                  </a:prstClr>
                </a:solidFill>
                <a:ea typeface="ＭＳ Ｐゴシック"/>
              </a:rPr>
              <a:t>at</a:t>
            </a:r>
            <a:br>
              <a:rPr lang="en-US" sz="2400" dirty="0" smtClean="0">
                <a:solidFill>
                  <a:prstClr val="black">
                    <a:lumMod val="85000"/>
                    <a:lumOff val="15000"/>
                  </a:prstClr>
                </a:solidFill>
                <a:ea typeface="ＭＳ Ｐゴシック"/>
              </a:rPr>
            </a:br>
            <a:r>
              <a:rPr lang="en-US" sz="2400" dirty="0" smtClean="0">
                <a:solidFill>
                  <a:prstClr val="black">
                    <a:lumMod val="85000"/>
                    <a:lumOff val="15000"/>
                  </a:prstClr>
                </a:solidFill>
                <a:ea typeface="ＭＳ Ｐゴシック"/>
              </a:rPr>
              <a:t>  $956 </a:t>
            </a:r>
            <a:r>
              <a:rPr lang="en-US" sz="2400" dirty="0">
                <a:solidFill>
                  <a:prstClr val="black">
                    <a:lumMod val="85000"/>
                    <a:lumOff val="15000"/>
                  </a:prstClr>
                </a:solidFill>
                <a:ea typeface="ＭＳ Ｐゴシック"/>
              </a:rPr>
              <a:t>billion in 2011</a:t>
            </a:r>
          </a:p>
          <a:p>
            <a:pPr fontAlgn="base">
              <a:spcBef>
                <a:spcPct val="0"/>
              </a:spcBef>
              <a:spcAft>
                <a:spcPct val="0"/>
              </a:spcAft>
            </a:pPr>
            <a:endParaRPr lang="en-US" sz="2000" dirty="0">
              <a:solidFill>
                <a:prstClr val="black">
                  <a:lumMod val="85000"/>
                  <a:lumOff val="15000"/>
                </a:prstClr>
              </a:solidFill>
              <a:ea typeface="ＭＳ Ｐゴシック"/>
            </a:endParaRPr>
          </a:p>
        </p:txBody>
      </p:sp>
      <p:sp>
        <p:nvSpPr>
          <p:cNvPr id="5" name="TextBox 4"/>
          <p:cNvSpPr txBox="1"/>
          <p:nvPr/>
        </p:nvSpPr>
        <p:spPr>
          <a:xfrm>
            <a:off x="-28730" y="532250"/>
            <a:ext cx="5853266" cy="461665"/>
          </a:xfrm>
          <a:prstGeom prst="rect">
            <a:avLst/>
          </a:prstGeom>
          <a:noFill/>
        </p:spPr>
        <p:txBody>
          <a:bodyPr wrap="square" rtlCol="0">
            <a:spAutoFit/>
          </a:bodyPr>
          <a:lstStyle/>
          <a:p>
            <a:r>
              <a:rPr lang="en-US" sz="2400" b="1" i="1" dirty="0" smtClean="0">
                <a:solidFill>
                  <a:srgbClr val="A01310"/>
                </a:solidFill>
                <a:ea typeface="ＭＳ Ｐゴシック"/>
              </a:rPr>
              <a:t>$380 </a:t>
            </a:r>
            <a:r>
              <a:rPr lang="en-US" sz="2400" b="1" dirty="0">
                <a:solidFill>
                  <a:srgbClr val="A01310"/>
                </a:solidFill>
                <a:ea typeface="ＭＳ Ｐゴシック"/>
              </a:rPr>
              <a:t>billion</a:t>
            </a:r>
            <a:r>
              <a:rPr lang="en-US" sz="2400" b="1" i="1" dirty="0">
                <a:solidFill>
                  <a:srgbClr val="A01310"/>
                </a:solidFill>
                <a:ea typeface="ＭＳ Ｐゴシック"/>
              </a:rPr>
              <a:t> wasted in </a:t>
            </a:r>
            <a:r>
              <a:rPr lang="en-US" sz="2400" b="1" i="1" dirty="0" smtClean="0">
                <a:solidFill>
                  <a:srgbClr val="A01310"/>
                </a:solidFill>
                <a:ea typeface="ＭＳ Ｐゴシック"/>
              </a:rPr>
              <a:t>2013</a:t>
            </a:r>
            <a:endParaRPr lang="en-US" sz="2400" b="1" i="1" dirty="0">
              <a:solidFill>
                <a:srgbClr val="A01310"/>
              </a:solidFill>
            </a:endParaRPr>
          </a:p>
        </p:txBody>
      </p:sp>
    </p:spTree>
    <p:extLst>
      <p:ext uri="{BB962C8B-B14F-4D97-AF65-F5344CB8AC3E}">
        <p14:creationId xmlns:p14="http://schemas.microsoft.com/office/powerpoint/2010/main" val="15296975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2" name="Picture 1" descr="4923340866_ccc0bc0e1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333" y="69849"/>
            <a:ext cx="10128928" cy="1725083"/>
          </a:xfrm>
          <a:prstGeom prst="rect">
            <a:avLst/>
          </a:prstGeom>
        </p:spPr>
      </p:pic>
      <p:sp>
        <p:nvSpPr>
          <p:cNvPr id="4" name="Title 3"/>
          <p:cNvSpPr>
            <a:spLocks noGrp="1"/>
          </p:cNvSpPr>
          <p:nvPr>
            <p:ph type="title"/>
          </p:nvPr>
        </p:nvSpPr>
        <p:spPr>
          <a:xfrm>
            <a:off x="11113" y="1476909"/>
            <a:ext cx="5153554" cy="2688697"/>
          </a:xfrm>
        </p:spPr>
        <p:txBody>
          <a:bodyPr>
            <a:normAutofit/>
          </a:bodyPr>
          <a:lstStyle/>
          <a:p>
            <a:pPr algn="l"/>
            <a:r>
              <a:rPr lang="en-US" dirty="0" smtClean="0"/>
              <a:t>Patients &amp; Hospitals have conflicting interests</a:t>
            </a:r>
            <a:endParaRPr lang="en-US" dirty="0"/>
          </a:p>
        </p:txBody>
      </p:sp>
      <p:sp>
        <p:nvSpPr>
          <p:cNvPr id="5" name="Content Placeholder 4"/>
          <p:cNvSpPr>
            <a:spLocks noGrp="1"/>
          </p:cNvSpPr>
          <p:nvPr>
            <p:ph idx="1"/>
          </p:nvPr>
        </p:nvSpPr>
        <p:spPr>
          <a:xfrm>
            <a:off x="11113" y="3996276"/>
            <a:ext cx="8229600" cy="4525963"/>
          </a:xfrm>
        </p:spPr>
        <p:txBody>
          <a:bodyPr/>
          <a:lstStyle/>
          <a:p>
            <a:pPr marL="0" indent="0">
              <a:buNone/>
            </a:pPr>
            <a:r>
              <a:rPr lang="en-US" dirty="0" smtClean="0"/>
              <a:t>Surgical complications can yield 330% profits for hospitals.</a:t>
            </a:r>
          </a:p>
          <a:p>
            <a:pPr marL="0" indent="0">
              <a:buNone/>
            </a:pPr>
            <a:r>
              <a:rPr lang="en-US" dirty="0" smtClean="0"/>
              <a:t>“Evidence based: reducing harm and improving quality is perversely penalized” </a:t>
            </a:r>
          </a:p>
          <a:p>
            <a:pPr marL="0" indent="0">
              <a:buNone/>
            </a:pPr>
            <a:r>
              <a:rPr lang="en-US" sz="2000" dirty="0" smtClean="0"/>
              <a:t>(</a:t>
            </a:r>
            <a:r>
              <a:rPr lang="en-US" sz="2000" dirty="0" err="1" smtClean="0"/>
              <a:t>A.Gawande</a:t>
            </a:r>
            <a:r>
              <a:rPr lang="en-US" sz="2000" dirty="0" smtClean="0"/>
              <a:t>: Harvard Health – JAMA 2013) </a:t>
            </a:r>
          </a:p>
          <a:p>
            <a:pPr marL="0" indent="0">
              <a:buNone/>
            </a:pPr>
            <a:endParaRPr lang="en-US" dirty="0"/>
          </a:p>
        </p:txBody>
      </p:sp>
    </p:spTree>
    <p:extLst>
      <p:ext uri="{BB962C8B-B14F-4D97-AF65-F5344CB8AC3E}">
        <p14:creationId xmlns:p14="http://schemas.microsoft.com/office/powerpoint/2010/main" val="35918013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2" name="TextBox 1"/>
          <p:cNvSpPr txBox="1"/>
          <p:nvPr/>
        </p:nvSpPr>
        <p:spPr>
          <a:xfrm>
            <a:off x="0" y="137438"/>
            <a:ext cx="5249333" cy="2585323"/>
          </a:xfrm>
          <a:prstGeom prst="rect">
            <a:avLst/>
          </a:prstGeom>
          <a:noFill/>
        </p:spPr>
        <p:txBody>
          <a:bodyPr wrap="square" rtlCol="0">
            <a:spAutoFit/>
          </a:bodyPr>
          <a:lstStyle/>
          <a:p>
            <a:r>
              <a:rPr lang="en-US" sz="5400" b="1" dirty="0">
                <a:solidFill>
                  <a:srgbClr val="FFFFFF"/>
                </a:solidFill>
                <a:latin typeface="Helvetica"/>
              </a:rPr>
              <a:t>Big </a:t>
            </a:r>
            <a:r>
              <a:rPr lang="en-US" sz="5400" b="1" dirty="0" smtClean="0">
                <a:solidFill>
                  <a:srgbClr val="FFFFFF"/>
                </a:solidFill>
                <a:latin typeface="Helvetica"/>
              </a:rPr>
              <a:t>Questions Without Easy Answers</a:t>
            </a:r>
            <a:endParaRPr lang="en-US" sz="5400" b="1" dirty="0">
              <a:solidFill>
                <a:srgbClr val="FFFFFF"/>
              </a:solidFill>
              <a:latin typeface="Helvetica"/>
            </a:endParaRPr>
          </a:p>
        </p:txBody>
      </p:sp>
      <p:sp>
        <p:nvSpPr>
          <p:cNvPr id="3" name="TextBox 2"/>
          <p:cNvSpPr txBox="1"/>
          <p:nvPr/>
        </p:nvSpPr>
        <p:spPr>
          <a:xfrm>
            <a:off x="0" y="2988734"/>
            <a:ext cx="6227763" cy="4093429"/>
          </a:xfrm>
          <a:prstGeom prst="rect">
            <a:avLst/>
          </a:prstGeom>
          <a:noFill/>
        </p:spPr>
        <p:txBody>
          <a:bodyPr wrap="square" rtlCol="0">
            <a:spAutoFit/>
          </a:bodyPr>
          <a:lstStyle/>
          <a:p>
            <a:pPr>
              <a:buFont typeface="Arial" pitchFamily="34" charset="0"/>
              <a:buChar char="•"/>
            </a:pPr>
            <a:r>
              <a:rPr lang="en-US" sz="2000" dirty="0">
                <a:solidFill>
                  <a:srgbClr val="FFFFFF"/>
                </a:solidFill>
                <a:latin typeface="Helvetica"/>
              </a:rPr>
              <a:t> </a:t>
            </a:r>
            <a:r>
              <a:rPr lang="en-US" sz="2800" dirty="0">
                <a:solidFill>
                  <a:srgbClr val="FFFFFF"/>
                </a:solidFill>
                <a:latin typeface="Helvetica"/>
              </a:rPr>
              <a:t>Who should </a:t>
            </a:r>
            <a:r>
              <a:rPr lang="en-US" sz="2800" dirty="0" smtClean="0">
                <a:solidFill>
                  <a:srgbClr val="FFFFFF"/>
                </a:solidFill>
                <a:latin typeface="Helvetica"/>
              </a:rPr>
              <a:t>pay? </a:t>
            </a:r>
          </a:p>
          <a:p>
            <a:pPr>
              <a:buFont typeface="Arial" pitchFamily="34" charset="0"/>
              <a:buChar char="•"/>
            </a:pPr>
            <a:r>
              <a:rPr lang="en-US" sz="2800" dirty="0">
                <a:solidFill>
                  <a:srgbClr val="FFFFFF"/>
                </a:solidFill>
                <a:latin typeface="Helvetica"/>
              </a:rPr>
              <a:t> </a:t>
            </a:r>
            <a:r>
              <a:rPr lang="en-US" sz="2800" dirty="0" smtClean="0">
                <a:solidFill>
                  <a:srgbClr val="FFFFFF"/>
                </a:solidFill>
                <a:latin typeface="Helvetica"/>
              </a:rPr>
              <a:t>Who </a:t>
            </a:r>
            <a:r>
              <a:rPr lang="en-US" sz="2800" dirty="0">
                <a:solidFill>
                  <a:srgbClr val="FFFFFF"/>
                </a:solidFill>
                <a:latin typeface="Helvetica"/>
              </a:rPr>
              <a:t>should </a:t>
            </a:r>
            <a:r>
              <a:rPr lang="en-US" sz="2800" dirty="0" smtClean="0">
                <a:solidFill>
                  <a:srgbClr val="FFFFFF"/>
                </a:solidFill>
                <a:latin typeface="Helvetica"/>
              </a:rPr>
              <a:t>decide on care?</a:t>
            </a:r>
            <a:endParaRPr lang="en-US" sz="2800" dirty="0">
              <a:solidFill>
                <a:srgbClr val="FFFFFF"/>
              </a:solidFill>
              <a:latin typeface="Helvetica"/>
            </a:endParaRPr>
          </a:p>
          <a:p>
            <a:pPr>
              <a:buFont typeface="Arial" pitchFamily="34" charset="0"/>
              <a:buChar char="•"/>
            </a:pPr>
            <a:r>
              <a:rPr lang="en-US" sz="2800" dirty="0" smtClean="0">
                <a:solidFill>
                  <a:srgbClr val="FFFFFF"/>
                </a:solidFill>
                <a:latin typeface="Helvetica"/>
              </a:rPr>
              <a:t> Individual </a:t>
            </a:r>
            <a:r>
              <a:rPr lang="en-US" sz="2800" dirty="0">
                <a:solidFill>
                  <a:srgbClr val="FFFFFF"/>
                </a:solidFill>
                <a:latin typeface="Helvetica"/>
              </a:rPr>
              <a:t>responsibility </a:t>
            </a:r>
            <a:r>
              <a:rPr lang="en-US" sz="2800" dirty="0" smtClean="0">
                <a:solidFill>
                  <a:srgbClr val="FFFFFF"/>
                </a:solidFill>
                <a:latin typeface="Helvetica"/>
              </a:rPr>
              <a:t>&amp; societal       costs?</a:t>
            </a:r>
            <a:endParaRPr lang="en-US" sz="2800" dirty="0">
              <a:solidFill>
                <a:srgbClr val="FFFFFF"/>
              </a:solidFill>
              <a:latin typeface="Helvetica"/>
            </a:endParaRPr>
          </a:p>
          <a:p>
            <a:pPr>
              <a:buFont typeface="Arial" pitchFamily="34" charset="0"/>
              <a:buChar char="•"/>
            </a:pPr>
            <a:r>
              <a:rPr lang="en-US" sz="2800" dirty="0">
                <a:solidFill>
                  <a:srgbClr val="FFFFFF"/>
                </a:solidFill>
                <a:latin typeface="Helvetica"/>
              </a:rPr>
              <a:t> Should safety and efficacy alone be the </a:t>
            </a:r>
            <a:r>
              <a:rPr lang="en-US" sz="2800" dirty="0" smtClean="0">
                <a:solidFill>
                  <a:srgbClr val="FFFFFF"/>
                </a:solidFill>
                <a:latin typeface="Helvetica"/>
              </a:rPr>
              <a:t>standard?</a:t>
            </a:r>
            <a:endParaRPr lang="en-US" sz="2800" dirty="0">
              <a:solidFill>
                <a:srgbClr val="FFFFFF"/>
              </a:solidFill>
              <a:latin typeface="Helvetica"/>
            </a:endParaRPr>
          </a:p>
          <a:p>
            <a:pPr>
              <a:buFont typeface="Arial" pitchFamily="34" charset="0"/>
              <a:buChar char="•"/>
            </a:pPr>
            <a:r>
              <a:rPr lang="en-US" sz="2800" dirty="0">
                <a:solidFill>
                  <a:srgbClr val="FFFFFF"/>
                </a:solidFill>
                <a:latin typeface="Helvetica"/>
              </a:rPr>
              <a:t> What does innovation mean today</a:t>
            </a:r>
            <a:r>
              <a:rPr lang="en-US" sz="2800" dirty="0" smtClean="0">
                <a:solidFill>
                  <a:srgbClr val="FFFFFF"/>
                </a:solidFill>
                <a:latin typeface="Helvetica"/>
              </a:rPr>
              <a:t>?</a:t>
            </a:r>
            <a:endParaRPr lang="en-US" sz="2800" dirty="0">
              <a:solidFill>
                <a:srgbClr val="FFFFFF"/>
              </a:solidFill>
              <a:latin typeface="Helvetica"/>
            </a:endParaRPr>
          </a:p>
          <a:p>
            <a:pPr>
              <a:buFont typeface="Arial" pitchFamily="34" charset="0"/>
              <a:buChar char="•"/>
            </a:pPr>
            <a:r>
              <a:rPr lang="en-US" sz="2800" dirty="0">
                <a:solidFill>
                  <a:srgbClr val="FFFFFF"/>
                </a:solidFill>
                <a:latin typeface="Helvetica"/>
              </a:rPr>
              <a:t> How do we determine value?</a:t>
            </a:r>
          </a:p>
          <a:p>
            <a:pPr>
              <a:buFont typeface="Arial" pitchFamily="34" charset="0"/>
              <a:buChar char="•"/>
            </a:pPr>
            <a:endParaRPr lang="en-US" dirty="0">
              <a:solidFill>
                <a:prstClr val="black">
                  <a:lumMod val="85000"/>
                  <a:lumOff val="15000"/>
                </a:prstClr>
              </a:solidFill>
            </a:endParaRPr>
          </a:p>
          <a:p>
            <a:endParaRPr lang="en-US" dirty="0">
              <a:solidFill>
                <a:prstClr val="black">
                  <a:lumMod val="85000"/>
                  <a:lumOff val="15000"/>
                </a:prstClr>
              </a:solidFill>
            </a:endParaRPr>
          </a:p>
        </p:txBody>
      </p:sp>
      <p:pic>
        <p:nvPicPr>
          <p:cNvPr id="2052" name="Picture 4" descr="S:\Media Group\tjols art\iStock_000001240652XSmall.jpg"/>
          <p:cNvPicPr>
            <a:picLocks noChangeAspect="1" noChangeArrowheads="1"/>
          </p:cNvPicPr>
          <p:nvPr/>
        </p:nvPicPr>
        <p:blipFill>
          <a:blip r:embed="rId2" cstate="print"/>
          <a:srcRect l="5222" t="10000" r="6018" b="5000"/>
          <a:stretch>
            <a:fillRect/>
          </a:stretch>
        </p:blipFill>
        <p:spPr bwMode="auto">
          <a:xfrm>
            <a:off x="5308599" y="0"/>
            <a:ext cx="3835401" cy="38354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1406459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179282871_c4e4444a26_z.jpg"/>
          <p:cNvPicPr>
            <a:picLocks noGrp="1" noChangeAspect="1"/>
          </p:cNvPicPr>
          <p:nvPr>
            <p:ph idx="1"/>
          </p:nvPr>
        </p:nvPicPr>
        <p:blipFill>
          <a:blip r:embed="rId2">
            <a:extLst>
              <a:ext uri="{28A0092B-C50C-407E-A947-70E740481C1C}">
                <a14:useLocalDpi xmlns:a14="http://schemas.microsoft.com/office/drawing/2010/main" val="0"/>
              </a:ext>
            </a:extLst>
          </a:blip>
          <a:srcRect t="13937" b="13937"/>
          <a:stretch>
            <a:fillRect/>
          </a:stretch>
        </p:blipFill>
        <p:spPr>
          <a:xfrm>
            <a:off x="-1189679" y="0"/>
            <a:ext cx="12469964" cy="6858000"/>
          </a:xfrm>
        </p:spPr>
      </p:pic>
      <p:sp>
        <p:nvSpPr>
          <p:cNvPr id="2" name="Title 1"/>
          <p:cNvSpPr>
            <a:spLocks noGrp="1"/>
          </p:cNvSpPr>
          <p:nvPr>
            <p:ph type="title"/>
          </p:nvPr>
        </p:nvSpPr>
        <p:spPr>
          <a:xfrm>
            <a:off x="462941" y="37592"/>
            <a:ext cx="7313223" cy="2293345"/>
          </a:xfrm>
        </p:spPr>
        <p:txBody>
          <a:bodyPr>
            <a:normAutofit/>
          </a:bodyPr>
          <a:lstStyle/>
          <a:p>
            <a:pPr algn="l"/>
            <a:r>
              <a:rPr lang="en-US" dirty="0" smtClean="0">
                <a:solidFill>
                  <a:schemeClr val="bg1"/>
                </a:solidFill>
              </a:rPr>
              <a:t>Move towards value-based healthcare</a:t>
            </a:r>
            <a:endParaRPr lang="en-US" dirty="0">
              <a:solidFill>
                <a:schemeClr val="bg1"/>
              </a:solidFill>
            </a:endParaRPr>
          </a:p>
        </p:txBody>
      </p:sp>
    </p:spTree>
    <p:extLst>
      <p:ext uri="{BB962C8B-B14F-4D97-AF65-F5344CB8AC3E}">
        <p14:creationId xmlns:p14="http://schemas.microsoft.com/office/powerpoint/2010/main" val="24023472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905000"/>
          </a:xfrm>
        </p:spPr>
        <p:txBody>
          <a:bodyPr anchor="t">
            <a:normAutofit fontScale="90000"/>
          </a:bodyPr>
          <a:lstStyle/>
          <a:p>
            <a:pPr algn="ctr"/>
            <a:r>
              <a:rPr lang="en-US" sz="6000" dirty="0" smtClean="0">
                <a:effectLst>
                  <a:outerShdw blurRad="38100" dist="38100" dir="2700000" algn="tl">
                    <a:srgbClr val="000000">
                      <a:alpha val="43137"/>
                    </a:srgbClr>
                  </a:outerShdw>
                </a:effectLst>
              </a:rPr>
              <a:t/>
            </a:r>
            <a:br>
              <a:rPr lang="en-US" sz="6000" dirty="0" smtClean="0">
                <a:effectLst>
                  <a:outerShdw blurRad="38100" dist="38100" dir="2700000" algn="tl">
                    <a:srgbClr val="000000">
                      <a:alpha val="43137"/>
                    </a:srgbClr>
                  </a:outerShdw>
                </a:effectLst>
              </a:rPr>
            </a:br>
            <a:r>
              <a:rPr lang="en-US" sz="6700" b="1" dirty="0" smtClean="0">
                <a:solidFill>
                  <a:srgbClr val="FFFFFF"/>
                </a:solidFill>
                <a:effectLst>
                  <a:outerShdw blurRad="38100" dist="38100" dir="2700000" algn="tl">
                    <a:srgbClr val="000000">
                      <a:alpha val="43137"/>
                    </a:srgbClr>
                  </a:outerShdw>
                </a:effectLst>
              </a:rPr>
              <a:t>Healthcare:</a:t>
            </a:r>
            <a:endParaRPr lang="en-US" sz="6700" b="1" dirty="0">
              <a:solidFill>
                <a:srgbClr val="FFFFFF"/>
              </a:solidFill>
              <a:effectLst>
                <a:outerShdw blurRad="38100" dist="38100" dir="2700000" algn="tl">
                  <a:srgbClr val="000000">
                    <a:alpha val="43137"/>
                  </a:srgbClr>
                </a:outerShdw>
              </a:effectLst>
            </a:endParaRPr>
          </a:p>
        </p:txBody>
      </p:sp>
      <p:sp>
        <p:nvSpPr>
          <p:cNvPr id="3" name="TextBox 2"/>
          <p:cNvSpPr txBox="1"/>
          <p:nvPr/>
        </p:nvSpPr>
        <p:spPr>
          <a:xfrm>
            <a:off x="533400" y="2895600"/>
            <a:ext cx="3331324" cy="2308324"/>
          </a:xfrm>
          <a:prstGeom prst="rect">
            <a:avLst/>
          </a:prstGeom>
          <a:noFill/>
        </p:spPr>
        <p:txBody>
          <a:bodyPr wrap="none" rtlCol="0">
            <a:spAutoFit/>
          </a:bodyPr>
          <a:lstStyle/>
          <a:p>
            <a:r>
              <a:rPr lang="en-US" sz="4800" dirty="0" smtClean="0">
                <a:solidFill>
                  <a:srgbClr val="FFFFFF"/>
                </a:solidFill>
                <a:latin typeface="Helvetica Neue"/>
                <a:cs typeface="Helvetica Neue"/>
              </a:rPr>
              <a:t>Procedures</a:t>
            </a:r>
          </a:p>
          <a:p>
            <a:endParaRPr lang="en-US" sz="4800" dirty="0" smtClean="0">
              <a:solidFill>
                <a:srgbClr val="FFFFFF"/>
              </a:solidFill>
              <a:latin typeface="Helvetica Neue"/>
              <a:cs typeface="Helvetica Neue"/>
            </a:endParaRPr>
          </a:p>
          <a:p>
            <a:r>
              <a:rPr lang="en-US" sz="4800" dirty="0" smtClean="0">
                <a:solidFill>
                  <a:srgbClr val="FFFFFF"/>
                </a:solidFill>
                <a:latin typeface="Helvetica Neue"/>
                <a:cs typeface="Helvetica Neue"/>
              </a:rPr>
              <a:t>Cost</a:t>
            </a:r>
            <a:endParaRPr lang="en-US" sz="4800" dirty="0">
              <a:solidFill>
                <a:srgbClr val="FFFFFF"/>
              </a:solidFill>
              <a:latin typeface="Helvetica Neue"/>
              <a:cs typeface="Helvetica Neue"/>
            </a:endParaRPr>
          </a:p>
        </p:txBody>
      </p:sp>
      <p:sp>
        <p:nvSpPr>
          <p:cNvPr id="4" name="TextBox 3"/>
          <p:cNvSpPr txBox="1"/>
          <p:nvPr/>
        </p:nvSpPr>
        <p:spPr>
          <a:xfrm>
            <a:off x="5769873" y="2895600"/>
            <a:ext cx="3035873" cy="2308324"/>
          </a:xfrm>
          <a:prstGeom prst="rect">
            <a:avLst/>
          </a:prstGeom>
          <a:noFill/>
        </p:spPr>
        <p:txBody>
          <a:bodyPr wrap="none" rtlCol="0">
            <a:spAutoFit/>
          </a:bodyPr>
          <a:lstStyle/>
          <a:p>
            <a:r>
              <a:rPr lang="en-US" sz="4800" dirty="0" smtClean="0">
                <a:solidFill>
                  <a:srgbClr val="FFFFFF"/>
                </a:solidFill>
                <a:latin typeface="Helvetica Neue"/>
                <a:cs typeface="Helvetica Neue"/>
              </a:rPr>
              <a:t>Outcomes</a:t>
            </a:r>
          </a:p>
          <a:p>
            <a:endParaRPr lang="en-US" sz="4800" dirty="0" smtClean="0">
              <a:solidFill>
                <a:srgbClr val="FFFFFF"/>
              </a:solidFill>
              <a:latin typeface="Helvetica Neue"/>
              <a:cs typeface="Helvetica Neue"/>
            </a:endParaRPr>
          </a:p>
          <a:p>
            <a:r>
              <a:rPr lang="en-US" sz="4800" dirty="0" smtClean="0">
                <a:solidFill>
                  <a:srgbClr val="FFFFFF"/>
                </a:solidFill>
                <a:latin typeface="Helvetica Neue"/>
                <a:cs typeface="Helvetica Neue"/>
              </a:rPr>
              <a:t>Value</a:t>
            </a:r>
          </a:p>
        </p:txBody>
      </p:sp>
      <p:sp>
        <p:nvSpPr>
          <p:cNvPr id="7" name="Right Arrow 6"/>
          <p:cNvSpPr/>
          <p:nvPr/>
        </p:nvSpPr>
        <p:spPr>
          <a:xfrm>
            <a:off x="3886200" y="4419600"/>
            <a:ext cx="1676400" cy="762000"/>
          </a:xfrm>
          <a:prstGeom prst="rightArrow">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ight Arrow 7"/>
          <p:cNvSpPr/>
          <p:nvPr/>
        </p:nvSpPr>
        <p:spPr>
          <a:xfrm>
            <a:off x="3886200" y="2971800"/>
            <a:ext cx="1676400" cy="762000"/>
          </a:xfrm>
          <a:prstGeom prst="rightArrow">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13179008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72533"/>
            <a:ext cx="8229600" cy="4402679"/>
          </a:xfrm>
        </p:spPr>
        <p:txBody>
          <a:bodyPr>
            <a:noAutofit/>
          </a:bodyPr>
          <a:lstStyle/>
          <a:p>
            <a:r>
              <a:rPr lang="en-US" sz="7200" dirty="0" smtClean="0">
                <a:solidFill>
                  <a:srgbClr val="FFFFFF"/>
                </a:solidFill>
              </a:rPr>
              <a:t/>
            </a:r>
            <a:br>
              <a:rPr lang="en-US" sz="7200" dirty="0" smtClean="0">
                <a:solidFill>
                  <a:srgbClr val="FFFFFF"/>
                </a:solidFill>
              </a:rPr>
            </a:br>
            <a:r>
              <a:rPr lang="en-US" sz="7200" dirty="0" smtClean="0">
                <a:solidFill>
                  <a:srgbClr val="FFFFFF"/>
                </a:solidFill>
              </a:rPr>
              <a:t/>
            </a:r>
            <a:br>
              <a:rPr lang="en-US" sz="7200" dirty="0" smtClean="0">
                <a:solidFill>
                  <a:srgbClr val="FFFFFF"/>
                </a:solidFill>
              </a:rPr>
            </a:br>
            <a:r>
              <a:rPr lang="en-US" sz="6600" dirty="0" smtClean="0">
                <a:solidFill>
                  <a:srgbClr val="FFFFFF"/>
                </a:solidFill>
              </a:rPr>
              <a:t>KEEP CALM</a:t>
            </a:r>
            <a:br>
              <a:rPr lang="en-US" sz="6600" dirty="0" smtClean="0">
                <a:solidFill>
                  <a:srgbClr val="FFFFFF"/>
                </a:solidFill>
              </a:rPr>
            </a:br>
            <a:r>
              <a:rPr lang="en-US" sz="6600" dirty="0" smtClean="0">
                <a:solidFill>
                  <a:srgbClr val="FFFFFF"/>
                </a:solidFill>
              </a:rPr>
              <a:t>the</a:t>
            </a:r>
            <a:br>
              <a:rPr lang="en-US" sz="6600" dirty="0" smtClean="0">
                <a:solidFill>
                  <a:srgbClr val="FFFFFF"/>
                </a:solidFill>
              </a:rPr>
            </a:br>
            <a:r>
              <a:rPr lang="en-US" sz="6600" dirty="0" smtClean="0">
                <a:solidFill>
                  <a:srgbClr val="FFFFFF"/>
                </a:solidFill>
              </a:rPr>
              <a:t>OPPORTUNITY</a:t>
            </a:r>
            <a:br>
              <a:rPr lang="en-US" sz="6600" dirty="0" smtClean="0">
                <a:solidFill>
                  <a:srgbClr val="FFFFFF"/>
                </a:solidFill>
              </a:rPr>
            </a:br>
            <a:r>
              <a:rPr lang="en-US" sz="6600" dirty="0" smtClean="0">
                <a:solidFill>
                  <a:srgbClr val="FFFFFF"/>
                </a:solidFill>
              </a:rPr>
              <a:t>is</a:t>
            </a:r>
            <a:br>
              <a:rPr lang="en-US" sz="6600" dirty="0" smtClean="0">
                <a:solidFill>
                  <a:srgbClr val="FFFFFF"/>
                </a:solidFill>
              </a:rPr>
            </a:br>
            <a:r>
              <a:rPr lang="en-US" sz="6600" dirty="0" smtClean="0">
                <a:solidFill>
                  <a:srgbClr val="FFFFFF"/>
                </a:solidFill>
              </a:rPr>
              <a:t>here</a:t>
            </a:r>
            <a:endParaRPr lang="en-US" sz="6600" dirty="0">
              <a:solidFill>
                <a:srgbClr val="FFFFFF"/>
              </a:solidFill>
            </a:endParaRPr>
          </a:p>
        </p:txBody>
      </p:sp>
      <p:pic>
        <p:nvPicPr>
          <p:cNvPr id="4" name="Picture 3"/>
          <p:cNvPicPr>
            <a:picLocks noChangeAspect="1"/>
          </p:cNvPicPr>
          <p:nvPr/>
        </p:nvPicPr>
        <p:blipFill>
          <a:blip r:embed="rId2"/>
          <a:stretch>
            <a:fillRect/>
          </a:stretch>
        </p:blipFill>
        <p:spPr>
          <a:xfrm>
            <a:off x="3489855" y="152397"/>
            <a:ext cx="1928812" cy="1033723"/>
          </a:xfrm>
          <a:prstGeom prst="rect">
            <a:avLst/>
          </a:prstGeom>
        </p:spPr>
      </p:pic>
    </p:spTree>
    <p:extLst>
      <p:ext uri="{BB962C8B-B14F-4D97-AF65-F5344CB8AC3E}">
        <p14:creationId xmlns:p14="http://schemas.microsoft.com/office/powerpoint/2010/main" val="15899942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srcRect/>
          <a:stretch>
            <a:fillRect/>
          </a:stretch>
        </p:blipFill>
        <p:spPr bwMode="auto">
          <a:xfrm>
            <a:off x="0" y="0"/>
            <a:ext cx="9372600" cy="7130258"/>
          </a:xfrm>
          <a:prstGeom prst="rect">
            <a:avLst/>
          </a:prstGeom>
          <a:ln>
            <a:noFill/>
          </a:ln>
          <a:effectLst>
            <a:outerShdw blurRad="292100" dist="139700" dir="2700000" algn="tl" rotWithShape="0">
              <a:srgbClr val="333333">
                <a:alpha val="65000"/>
              </a:srgbClr>
            </a:outerShdw>
          </a:effectLst>
        </p:spPr>
      </p:pic>
      <p:sp>
        <p:nvSpPr>
          <p:cNvPr id="2" name="Rectangle 2"/>
          <p:cNvSpPr txBox="1">
            <a:spLocks/>
          </p:cNvSpPr>
          <p:nvPr/>
        </p:nvSpPr>
        <p:spPr bwMode="auto">
          <a:xfrm>
            <a:off x="457200" y="168275"/>
            <a:ext cx="8915400" cy="746125"/>
          </a:xfrm>
          <a:prstGeom prst="rect">
            <a:avLst/>
          </a:prstGeom>
          <a:noFill/>
          <a:ln w="9525">
            <a:noFill/>
            <a:miter lim="800000"/>
            <a:headEnd/>
            <a:tailEnd/>
          </a:ln>
        </p:spPr>
        <p:txBody>
          <a:bodyPr vert="horz" wrap="square" lIns="91440" tIns="0" rIns="91440" bIns="0" numCol="1" anchor="b" anchorCtr="0" compatLnSpc="1">
            <a:prstTxWarp prst="textNoShape">
              <a:avLst/>
            </a:prstTxWarp>
          </a:bodyPr>
          <a:lstStyle/>
          <a:p>
            <a:pPr eaLnBrk="0" fontAlgn="base" hangingPunct="0">
              <a:lnSpc>
                <a:spcPct val="90000"/>
              </a:lnSpc>
              <a:spcBef>
                <a:spcPct val="0"/>
              </a:spcBef>
              <a:spcAft>
                <a:spcPct val="0"/>
              </a:spcAft>
              <a:defRPr/>
            </a:pPr>
            <a:r>
              <a:rPr lang="en-US" sz="4000" b="1" kern="0" dirty="0" smtClean="0">
                <a:solidFill>
                  <a:srgbClr val="FFFFFF"/>
                </a:solidFill>
                <a:latin typeface="Bradley Hand Bold"/>
                <a:ea typeface="MS PGothic"/>
                <a:cs typeface="Bradley Hand Bold"/>
              </a:rPr>
              <a:t>Future</a:t>
            </a:r>
            <a:endParaRPr lang="en-US" sz="4000" b="1" kern="0" dirty="0">
              <a:solidFill>
                <a:srgbClr val="FFFFFF"/>
              </a:solidFill>
              <a:latin typeface="Bradley Hand Bold"/>
              <a:ea typeface="MS PGothic"/>
              <a:cs typeface="Bradley Hand Bold"/>
            </a:endParaRPr>
          </a:p>
        </p:txBody>
      </p:sp>
      <p:sp>
        <p:nvSpPr>
          <p:cNvPr id="3" name="Rectangle 2"/>
          <p:cNvSpPr/>
          <p:nvPr/>
        </p:nvSpPr>
        <p:spPr>
          <a:xfrm>
            <a:off x="4464352" y="732911"/>
            <a:ext cx="5418662" cy="2985433"/>
          </a:xfrm>
          <a:prstGeom prst="rect">
            <a:avLst/>
          </a:prstGeom>
        </p:spPr>
        <p:txBody>
          <a:bodyPr wrap="square">
            <a:spAutoFit/>
          </a:bodyPr>
          <a:lstStyle/>
          <a:p>
            <a:endParaRPr lang="en-US" sz="2100" b="1" dirty="0">
              <a:solidFill>
                <a:srgbClr val="FFFFFF"/>
              </a:solidFill>
              <a:latin typeface="Helvetica (body)"/>
            </a:endParaRPr>
          </a:p>
          <a:p>
            <a:pPr lvl="1">
              <a:buFont typeface="Arial" pitchFamily="34" charset="0"/>
              <a:buChar char="•"/>
            </a:pPr>
            <a:r>
              <a:rPr lang="en-US" sz="2100" b="1" dirty="0">
                <a:solidFill>
                  <a:srgbClr val="FFFFFF"/>
                </a:solidFill>
                <a:latin typeface="Helvetica (body)"/>
              </a:rPr>
              <a:t> </a:t>
            </a:r>
            <a:r>
              <a:rPr lang="en-US" sz="2100" dirty="0">
                <a:solidFill>
                  <a:srgbClr val="FFFFFF"/>
                </a:solidFill>
                <a:latin typeface="Helvetica (body)"/>
              </a:rPr>
              <a:t>Better access</a:t>
            </a:r>
          </a:p>
          <a:p>
            <a:pPr lvl="1">
              <a:buFont typeface="Arial" pitchFamily="34" charset="0"/>
              <a:buChar char="•"/>
            </a:pPr>
            <a:r>
              <a:rPr lang="en-US" sz="2100" dirty="0">
                <a:solidFill>
                  <a:srgbClr val="FFFFFF"/>
                </a:solidFill>
                <a:latin typeface="Helvetica (body)"/>
              </a:rPr>
              <a:t> Improved outcomes</a:t>
            </a:r>
          </a:p>
          <a:p>
            <a:pPr lvl="1">
              <a:buFont typeface="Arial" pitchFamily="34" charset="0"/>
              <a:buChar char="•"/>
            </a:pPr>
            <a:r>
              <a:rPr lang="en-US" sz="2100" dirty="0">
                <a:solidFill>
                  <a:srgbClr val="FFFFFF"/>
                </a:solidFill>
                <a:latin typeface="Helvetica (body)"/>
              </a:rPr>
              <a:t> Lower </a:t>
            </a:r>
            <a:r>
              <a:rPr lang="en-US" sz="2100" dirty="0" smtClean="0">
                <a:solidFill>
                  <a:srgbClr val="FFFFFF"/>
                </a:solidFill>
                <a:latin typeface="Helvetica (body)"/>
              </a:rPr>
              <a:t>cost</a:t>
            </a:r>
            <a:endParaRPr lang="en-US" sz="2100" b="1" dirty="0" smtClean="0">
              <a:solidFill>
                <a:srgbClr val="FFFFFF"/>
              </a:solidFill>
              <a:latin typeface="Helvetica (body)"/>
            </a:endParaRPr>
          </a:p>
          <a:p>
            <a:pPr lvl="1">
              <a:buFont typeface="Arial" pitchFamily="34" charset="0"/>
              <a:buChar char="•"/>
            </a:pPr>
            <a:endParaRPr lang="en-US" sz="2100" b="1" dirty="0" smtClean="0">
              <a:solidFill>
                <a:srgbClr val="FFFFFF"/>
              </a:solidFill>
              <a:latin typeface="Helvetica (body)"/>
            </a:endParaRPr>
          </a:p>
          <a:p>
            <a:pPr marL="342900" indent="-342900">
              <a:buFont typeface="Wingdings" charset="2"/>
              <a:buChar char="Ø"/>
            </a:pPr>
            <a:r>
              <a:rPr lang="en-US" sz="2100" b="1" dirty="0" smtClean="0">
                <a:solidFill>
                  <a:srgbClr val="FFFFFF"/>
                </a:solidFill>
                <a:latin typeface="Helvetica (body)"/>
              </a:rPr>
              <a:t>transition from our dysfunctional sickness care</a:t>
            </a:r>
          </a:p>
          <a:p>
            <a:endParaRPr lang="en-US" sz="2100" b="1" dirty="0" smtClean="0">
              <a:solidFill>
                <a:srgbClr val="262626"/>
              </a:solidFill>
              <a:latin typeface="Helvetica (body)"/>
            </a:endParaRPr>
          </a:p>
          <a:p>
            <a:endParaRPr lang="en-US" sz="2000" b="1" dirty="0" smtClean="0">
              <a:solidFill>
                <a:prstClr val="black"/>
              </a:solidFill>
              <a:latin typeface="Helvetica (body)"/>
            </a:endParaRPr>
          </a:p>
        </p:txBody>
      </p:sp>
    </p:spTree>
    <p:extLst>
      <p:ext uri="{BB962C8B-B14F-4D97-AF65-F5344CB8AC3E}">
        <p14:creationId xmlns:p14="http://schemas.microsoft.com/office/powerpoint/2010/main" val="4852252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0" y="138870"/>
            <a:ext cx="5065805" cy="4985980"/>
          </a:xfrm>
          <a:prstGeom prst="rect">
            <a:avLst/>
          </a:prstGeom>
        </p:spPr>
        <p:txBody>
          <a:bodyPr wrap="square">
            <a:spAutoFit/>
          </a:bodyPr>
          <a:lstStyle/>
          <a:p>
            <a:r>
              <a:rPr lang="en-US" sz="6000"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t>Patients: </a:t>
            </a:r>
            <a:br>
              <a:rPr lang="en-US" sz="6000"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br>
            <a:r>
              <a:rPr lang="en-US" sz="6000"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t>value conscious</a:t>
            </a:r>
          </a:p>
          <a:p>
            <a:r>
              <a:rPr lang="en-US" sz="6000"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t>&amp;</a:t>
            </a:r>
          </a:p>
          <a:p>
            <a:r>
              <a:rPr lang="en-US" sz="6000"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t>informed</a:t>
            </a:r>
          </a:p>
          <a:p>
            <a:r>
              <a:rPr lang="en-US" b="1" dirty="0" smtClean="0">
                <a:solidFill>
                  <a:srgbClr val="FFFFFF"/>
                </a:solidFill>
                <a:effectLst>
                  <a:outerShdw blurRad="50800" dist="38100" dir="2700000" algn="tl" rotWithShape="0">
                    <a:prstClr val="black">
                      <a:alpha val="40000"/>
                    </a:prstClr>
                  </a:outerShdw>
                </a:effectLst>
                <a:latin typeface="Helvetica Neue"/>
                <a:ea typeface="ＭＳ Ｐゴシック"/>
                <a:cs typeface="Helvetica Neue"/>
              </a:rPr>
              <a:t>(Dr. Google…)</a:t>
            </a:r>
            <a:endParaRPr lang="en-US" b="1" dirty="0">
              <a:solidFill>
                <a:srgbClr val="FFFFFF"/>
              </a:solidFill>
              <a:latin typeface="Helvetica Neue"/>
              <a:cs typeface="Helvetica Neue"/>
            </a:endParaRPr>
          </a:p>
        </p:txBody>
      </p:sp>
      <p:pic>
        <p:nvPicPr>
          <p:cNvPr id="3" name="Picture 2" descr="52456733_319cb74ac3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864" y="588181"/>
            <a:ext cx="3884734" cy="5795407"/>
          </a:xfrm>
          <a:prstGeom prst="rect">
            <a:avLst/>
          </a:prstGeom>
        </p:spPr>
      </p:pic>
    </p:spTree>
    <p:extLst>
      <p:ext uri="{BB962C8B-B14F-4D97-AF65-F5344CB8AC3E}">
        <p14:creationId xmlns:p14="http://schemas.microsoft.com/office/powerpoint/2010/main" val="349434287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2" name="Picture 1" descr="11066925735_dbe0318b25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020822" cy="6858000"/>
          </a:xfrm>
          <a:prstGeom prst="rect">
            <a:avLst/>
          </a:prstGeom>
        </p:spPr>
      </p:pic>
    </p:spTree>
    <p:extLst>
      <p:ext uri="{BB962C8B-B14F-4D97-AF65-F5344CB8AC3E}">
        <p14:creationId xmlns:p14="http://schemas.microsoft.com/office/powerpoint/2010/main" val="417815293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3313" name="Rectangle 5"/>
          <p:cNvSpPr txBox="1">
            <a:spLocks/>
          </p:cNvSpPr>
          <p:nvPr/>
        </p:nvSpPr>
        <p:spPr bwMode="auto">
          <a:xfrm>
            <a:off x="457200" y="403908"/>
            <a:ext cx="8458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tIns="0" bIns="0"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lnSpc>
                <a:spcPct val="90000"/>
              </a:lnSpc>
            </a:pPr>
            <a:r>
              <a:rPr lang="en-US" sz="3200" b="1" dirty="0" smtClean="0">
                <a:solidFill>
                  <a:schemeClr val="tx2"/>
                </a:solidFill>
                <a:ea typeface="MS PGothic" charset="0"/>
                <a:cs typeface="MS PGothic" charset="0"/>
              </a:rPr>
              <a:t>The Big </a:t>
            </a:r>
            <a:r>
              <a:rPr lang="en-US" sz="3200" b="1" dirty="0">
                <a:solidFill>
                  <a:schemeClr val="tx2"/>
                </a:solidFill>
                <a:ea typeface="MS PGothic" charset="0"/>
                <a:cs typeface="MS PGothic" charset="0"/>
              </a:rPr>
              <a:t>Paradigm Change in Healthcare &amp; Wellness </a:t>
            </a:r>
          </a:p>
        </p:txBody>
      </p:sp>
      <p:sp>
        <p:nvSpPr>
          <p:cNvPr id="3" name="Freeform 2"/>
          <p:cNvSpPr/>
          <p:nvPr/>
        </p:nvSpPr>
        <p:spPr>
          <a:xfrm>
            <a:off x="762000" y="4454526"/>
            <a:ext cx="2209800" cy="1184275"/>
          </a:xfrm>
          <a:custGeom>
            <a:avLst/>
            <a:gdLst>
              <a:gd name="connsiteX0" fmla="*/ 0 w 2209800"/>
              <a:gd name="connsiteY0" fmla="*/ 1181100 h 1183544"/>
              <a:gd name="connsiteX1" fmla="*/ 889000 w 2209800"/>
              <a:gd name="connsiteY1" fmla="*/ 1028700 h 1183544"/>
              <a:gd name="connsiteX2" fmla="*/ 1270000 w 2209800"/>
              <a:gd name="connsiteY2" fmla="*/ 190500 h 1183544"/>
              <a:gd name="connsiteX3" fmla="*/ 2209800 w 2209800"/>
              <a:gd name="connsiteY3" fmla="*/ 0 h 1183544"/>
            </a:gdLst>
            <a:ahLst/>
            <a:cxnLst>
              <a:cxn ang="0">
                <a:pos x="connsiteX0" y="connsiteY0"/>
              </a:cxn>
              <a:cxn ang="0">
                <a:pos x="connsiteX1" y="connsiteY1"/>
              </a:cxn>
              <a:cxn ang="0">
                <a:pos x="connsiteX2" y="connsiteY2"/>
              </a:cxn>
              <a:cxn ang="0">
                <a:pos x="connsiteX3" y="connsiteY3"/>
              </a:cxn>
            </a:cxnLst>
            <a:rect l="l" t="t" r="r" b="b"/>
            <a:pathLst>
              <a:path w="2209800" h="1183544">
                <a:moveTo>
                  <a:pt x="0" y="1181100"/>
                </a:moveTo>
                <a:cubicBezTo>
                  <a:pt x="338666" y="1187450"/>
                  <a:pt x="677333" y="1193800"/>
                  <a:pt x="889000" y="1028700"/>
                </a:cubicBezTo>
                <a:cubicBezTo>
                  <a:pt x="1100667" y="863600"/>
                  <a:pt x="1049867" y="361950"/>
                  <a:pt x="1270000" y="190500"/>
                </a:cubicBezTo>
                <a:cubicBezTo>
                  <a:pt x="1490133" y="19050"/>
                  <a:pt x="1849966" y="9525"/>
                  <a:pt x="2209800" y="0"/>
                </a:cubicBezTo>
              </a:path>
            </a:pathLst>
          </a:custGeom>
          <a:ln>
            <a:solidFill>
              <a:schemeClr val="tx2"/>
            </a:solidFill>
          </a:ln>
        </p:spPr>
        <p:style>
          <a:lnRef idx="2">
            <a:schemeClr val="accent1"/>
          </a:lnRef>
          <a:fillRef idx="0">
            <a:schemeClr val="accent1"/>
          </a:fillRef>
          <a:effectRef idx="1">
            <a:schemeClr val="accent1"/>
          </a:effectRef>
          <a:fontRef idx="minor">
            <a:schemeClr val="tx1"/>
          </a:fontRef>
        </p:style>
        <p:txBody>
          <a:bodyPr anchor="ctr"/>
          <a:lstStyle/>
          <a:p>
            <a:pPr>
              <a:defRPr/>
            </a:pPr>
            <a:endParaRPr lang="en-US"/>
          </a:p>
        </p:txBody>
      </p:sp>
      <p:sp>
        <p:nvSpPr>
          <p:cNvPr id="6" name="Freeform 5"/>
          <p:cNvSpPr/>
          <p:nvPr/>
        </p:nvSpPr>
        <p:spPr>
          <a:xfrm>
            <a:off x="2590800" y="3429001"/>
            <a:ext cx="2209800" cy="1184275"/>
          </a:xfrm>
          <a:custGeom>
            <a:avLst/>
            <a:gdLst>
              <a:gd name="connsiteX0" fmla="*/ 0 w 2209800"/>
              <a:gd name="connsiteY0" fmla="*/ 1181100 h 1183544"/>
              <a:gd name="connsiteX1" fmla="*/ 889000 w 2209800"/>
              <a:gd name="connsiteY1" fmla="*/ 1028700 h 1183544"/>
              <a:gd name="connsiteX2" fmla="*/ 1270000 w 2209800"/>
              <a:gd name="connsiteY2" fmla="*/ 190500 h 1183544"/>
              <a:gd name="connsiteX3" fmla="*/ 2209800 w 2209800"/>
              <a:gd name="connsiteY3" fmla="*/ 0 h 1183544"/>
            </a:gdLst>
            <a:ahLst/>
            <a:cxnLst>
              <a:cxn ang="0">
                <a:pos x="connsiteX0" y="connsiteY0"/>
              </a:cxn>
              <a:cxn ang="0">
                <a:pos x="connsiteX1" y="connsiteY1"/>
              </a:cxn>
              <a:cxn ang="0">
                <a:pos x="connsiteX2" y="connsiteY2"/>
              </a:cxn>
              <a:cxn ang="0">
                <a:pos x="connsiteX3" y="connsiteY3"/>
              </a:cxn>
            </a:cxnLst>
            <a:rect l="l" t="t" r="r" b="b"/>
            <a:pathLst>
              <a:path w="2209800" h="1183544">
                <a:moveTo>
                  <a:pt x="0" y="1181100"/>
                </a:moveTo>
                <a:cubicBezTo>
                  <a:pt x="338666" y="1187450"/>
                  <a:pt x="677333" y="1193800"/>
                  <a:pt x="889000" y="1028700"/>
                </a:cubicBezTo>
                <a:cubicBezTo>
                  <a:pt x="1100667" y="863600"/>
                  <a:pt x="1049867" y="361950"/>
                  <a:pt x="1270000" y="190500"/>
                </a:cubicBezTo>
                <a:cubicBezTo>
                  <a:pt x="1490133" y="19050"/>
                  <a:pt x="1849966" y="9525"/>
                  <a:pt x="2209800" y="0"/>
                </a:cubicBezTo>
              </a:path>
            </a:pathLst>
          </a:custGeom>
          <a:ln>
            <a:solidFill>
              <a:schemeClr val="tx2"/>
            </a:solidFill>
          </a:ln>
        </p:spPr>
        <p:style>
          <a:lnRef idx="2">
            <a:schemeClr val="accent1"/>
          </a:lnRef>
          <a:fillRef idx="0">
            <a:schemeClr val="accent1"/>
          </a:fillRef>
          <a:effectRef idx="1">
            <a:schemeClr val="accent1"/>
          </a:effectRef>
          <a:fontRef idx="minor">
            <a:schemeClr val="tx1"/>
          </a:fontRef>
        </p:style>
        <p:txBody>
          <a:bodyPr anchor="ctr"/>
          <a:lstStyle/>
          <a:p>
            <a:pPr>
              <a:defRPr/>
            </a:pPr>
            <a:endParaRPr lang="en-US"/>
          </a:p>
        </p:txBody>
      </p:sp>
      <p:sp>
        <p:nvSpPr>
          <p:cNvPr id="7" name="Freeform 6"/>
          <p:cNvSpPr/>
          <p:nvPr/>
        </p:nvSpPr>
        <p:spPr>
          <a:xfrm>
            <a:off x="4419600" y="2397126"/>
            <a:ext cx="2209800" cy="1184275"/>
          </a:xfrm>
          <a:custGeom>
            <a:avLst/>
            <a:gdLst>
              <a:gd name="connsiteX0" fmla="*/ 0 w 2209800"/>
              <a:gd name="connsiteY0" fmla="*/ 1181100 h 1183544"/>
              <a:gd name="connsiteX1" fmla="*/ 889000 w 2209800"/>
              <a:gd name="connsiteY1" fmla="*/ 1028700 h 1183544"/>
              <a:gd name="connsiteX2" fmla="*/ 1270000 w 2209800"/>
              <a:gd name="connsiteY2" fmla="*/ 190500 h 1183544"/>
              <a:gd name="connsiteX3" fmla="*/ 2209800 w 2209800"/>
              <a:gd name="connsiteY3" fmla="*/ 0 h 1183544"/>
            </a:gdLst>
            <a:ahLst/>
            <a:cxnLst>
              <a:cxn ang="0">
                <a:pos x="connsiteX0" y="connsiteY0"/>
              </a:cxn>
              <a:cxn ang="0">
                <a:pos x="connsiteX1" y="connsiteY1"/>
              </a:cxn>
              <a:cxn ang="0">
                <a:pos x="connsiteX2" y="connsiteY2"/>
              </a:cxn>
              <a:cxn ang="0">
                <a:pos x="connsiteX3" y="connsiteY3"/>
              </a:cxn>
            </a:cxnLst>
            <a:rect l="l" t="t" r="r" b="b"/>
            <a:pathLst>
              <a:path w="2209800" h="1183544">
                <a:moveTo>
                  <a:pt x="0" y="1181100"/>
                </a:moveTo>
                <a:cubicBezTo>
                  <a:pt x="338666" y="1187450"/>
                  <a:pt x="677333" y="1193800"/>
                  <a:pt x="889000" y="1028700"/>
                </a:cubicBezTo>
                <a:cubicBezTo>
                  <a:pt x="1100667" y="863600"/>
                  <a:pt x="1049867" y="361950"/>
                  <a:pt x="1270000" y="190500"/>
                </a:cubicBezTo>
                <a:cubicBezTo>
                  <a:pt x="1490133" y="19050"/>
                  <a:pt x="1849966" y="9525"/>
                  <a:pt x="2209800" y="0"/>
                </a:cubicBezTo>
              </a:path>
            </a:pathLst>
          </a:custGeom>
          <a:ln>
            <a:solidFill>
              <a:schemeClr val="tx2"/>
            </a:solidFill>
          </a:ln>
        </p:spPr>
        <p:style>
          <a:lnRef idx="2">
            <a:schemeClr val="accent1"/>
          </a:lnRef>
          <a:fillRef idx="0">
            <a:schemeClr val="accent1"/>
          </a:fillRef>
          <a:effectRef idx="1">
            <a:schemeClr val="accent1"/>
          </a:effectRef>
          <a:fontRef idx="minor">
            <a:schemeClr val="tx1"/>
          </a:fontRef>
        </p:style>
        <p:txBody>
          <a:bodyPr anchor="ctr"/>
          <a:lstStyle/>
          <a:p>
            <a:pPr>
              <a:defRPr/>
            </a:pPr>
            <a:endParaRPr lang="en-US"/>
          </a:p>
        </p:txBody>
      </p:sp>
      <p:sp>
        <p:nvSpPr>
          <p:cNvPr id="8" name="Freeform 7"/>
          <p:cNvSpPr/>
          <p:nvPr/>
        </p:nvSpPr>
        <p:spPr>
          <a:xfrm>
            <a:off x="6248400" y="1371601"/>
            <a:ext cx="2209800" cy="1184275"/>
          </a:xfrm>
          <a:custGeom>
            <a:avLst/>
            <a:gdLst>
              <a:gd name="connsiteX0" fmla="*/ 0 w 2209800"/>
              <a:gd name="connsiteY0" fmla="*/ 1181100 h 1183544"/>
              <a:gd name="connsiteX1" fmla="*/ 889000 w 2209800"/>
              <a:gd name="connsiteY1" fmla="*/ 1028700 h 1183544"/>
              <a:gd name="connsiteX2" fmla="*/ 1270000 w 2209800"/>
              <a:gd name="connsiteY2" fmla="*/ 190500 h 1183544"/>
              <a:gd name="connsiteX3" fmla="*/ 2209800 w 2209800"/>
              <a:gd name="connsiteY3" fmla="*/ 0 h 1183544"/>
            </a:gdLst>
            <a:ahLst/>
            <a:cxnLst>
              <a:cxn ang="0">
                <a:pos x="connsiteX0" y="connsiteY0"/>
              </a:cxn>
              <a:cxn ang="0">
                <a:pos x="connsiteX1" y="connsiteY1"/>
              </a:cxn>
              <a:cxn ang="0">
                <a:pos x="connsiteX2" y="connsiteY2"/>
              </a:cxn>
              <a:cxn ang="0">
                <a:pos x="connsiteX3" y="connsiteY3"/>
              </a:cxn>
            </a:cxnLst>
            <a:rect l="l" t="t" r="r" b="b"/>
            <a:pathLst>
              <a:path w="2209800" h="1183544">
                <a:moveTo>
                  <a:pt x="0" y="1181100"/>
                </a:moveTo>
                <a:cubicBezTo>
                  <a:pt x="338666" y="1187450"/>
                  <a:pt x="677333" y="1193800"/>
                  <a:pt x="889000" y="1028700"/>
                </a:cubicBezTo>
                <a:cubicBezTo>
                  <a:pt x="1100667" y="863600"/>
                  <a:pt x="1049867" y="361950"/>
                  <a:pt x="1270000" y="190500"/>
                </a:cubicBezTo>
                <a:cubicBezTo>
                  <a:pt x="1490133" y="19050"/>
                  <a:pt x="1849966" y="9525"/>
                  <a:pt x="2209800" y="0"/>
                </a:cubicBezTo>
              </a:path>
            </a:pathLst>
          </a:custGeom>
          <a:ln>
            <a:solidFill>
              <a:srgbClr val="DD631E"/>
            </a:solidFill>
          </a:ln>
        </p:spPr>
        <p:style>
          <a:lnRef idx="2">
            <a:schemeClr val="accent1"/>
          </a:lnRef>
          <a:fillRef idx="0">
            <a:schemeClr val="accent1"/>
          </a:fillRef>
          <a:effectRef idx="1">
            <a:schemeClr val="accent1"/>
          </a:effectRef>
          <a:fontRef idx="minor">
            <a:schemeClr val="tx1"/>
          </a:fontRef>
        </p:style>
        <p:txBody>
          <a:bodyPr anchor="ctr"/>
          <a:lstStyle/>
          <a:p>
            <a:pPr>
              <a:defRPr/>
            </a:pPr>
            <a:endParaRPr lang="en-US"/>
          </a:p>
        </p:txBody>
      </p:sp>
      <p:cxnSp>
        <p:nvCxnSpPr>
          <p:cNvPr id="9" name="Straight Arrow Connector 8"/>
          <p:cNvCxnSpPr/>
          <p:nvPr/>
        </p:nvCxnSpPr>
        <p:spPr>
          <a:xfrm>
            <a:off x="533400" y="5791200"/>
            <a:ext cx="8305800" cy="0"/>
          </a:xfrm>
          <a:prstGeom prst="straightConnector1">
            <a:avLst/>
          </a:prstGeom>
          <a:ln>
            <a:solidFill>
              <a:schemeClr val="tx1">
                <a:lumMod val="65000"/>
                <a:lumOff val="3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533400" y="1066800"/>
            <a:ext cx="0" cy="4724400"/>
          </a:xfrm>
          <a:prstGeom prst="straightConnector1">
            <a:avLst/>
          </a:prstGeom>
          <a:ln>
            <a:solidFill>
              <a:schemeClr val="tx1">
                <a:lumMod val="65000"/>
                <a:lumOff val="35000"/>
              </a:schemeClr>
            </a:solidFill>
            <a:tailEnd type="arrow"/>
          </a:ln>
        </p:spPr>
        <p:style>
          <a:lnRef idx="2">
            <a:schemeClr val="accent1"/>
          </a:lnRef>
          <a:fillRef idx="0">
            <a:schemeClr val="accent1"/>
          </a:fillRef>
          <a:effectRef idx="1">
            <a:schemeClr val="accent1"/>
          </a:effectRef>
          <a:fontRef idx="minor">
            <a:schemeClr val="tx1"/>
          </a:fontRef>
        </p:style>
      </p:cxnSp>
      <p:sp>
        <p:nvSpPr>
          <p:cNvPr id="13320" name="TextBox 14"/>
          <p:cNvSpPr txBox="1">
            <a:spLocks noChangeArrowheads="1"/>
          </p:cNvSpPr>
          <p:nvPr/>
        </p:nvSpPr>
        <p:spPr bwMode="auto">
          <a:xfrm>
            <a:off x="5297366" y="5802314"/>
            <a:ext cx="8135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2000s</a:t>
            </a:r>
          </a:p>
        </p:txBody>
      </p:sp>
      <p:sp>
        <p:nvSpPr>
          <p:cNvPr id="13321" name="TextBox 17"/>
          <p:cNvSpPr txBox="1">
            <a:spLocks noChangeArrowheads="1"/>
          </p:cNvSpPr>
          <p:nvPr/>
        </p:nvSpPr>
        <p:spPr bwMode="auto">
          <a:xfrm>
            <a:off x="7294685" y="5791200"/>
            <a:ext cx="8135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2010s</a:t>
            </a:r>
          </a:p>
        </p:txBody>
      </p:sp>
      <p:sp>
        <p:nvSpPr>
          <p:cNvPr id="13322" name="TextBox 18"/>
          <p:cNvSpPr txBox="1">
            <a:spLocks noChangeArrowheads="1"/>
          </p:cNvSpPr>
          <p:nvPr/>
        </p:nvSpPr>
        <p:spPr bwMode="auto">
          <a:xfrm>
            <a:off x="3298582" y="5791200"/>
            <a:ext cx="8135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1950s</a:t>
            </a:r>
          </a:p>
        </p:txBody>
      </p:sp>
      <p:sp>
        <p:nvSpPr>
          <p:cNvPr id="13323" name="TextBox 19"/>
          <p:cNvSpPr txBox="1">
            <a:spLocks noChangeArrowheads="1"/>
          </p:cNvSpPr>
          <p:nvPr/>
        </p:nvSpPr>
        <p:spPr bwMode="auto">
          <a:xfrm>
            <a:off x="1312985" y="5791200"/>
            <a:ext cx="8135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1920s</a:t>
            </a:r>
          </a:p>
        </p:txBody>
      </p:sp>
      <p:sp>
        <p:nvSpPr>
          <p:cNvPr id="12300" name="TextBox 20"/>
          <p:cNvSpPr txBox="1">
            <a:spLocks noChangeArrowheads="1"/>
          </p:cNvSpPr>
          <p:nvPr/>
        </p:nvSpPr>
        <p:spPr bwMode="auto">
          <a:xfrm>
            <a:off x="5108331" y="976314"/>
            <a:ext cx="1223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solidFill>
                  <a:schemeClr val="tx1">
                    <a:lumMod val="65000"/>
                    <a:lumOff val="35000"/>
                  </a:schemeClr>
                </a:solidFill>
              </a:rPr>
              <a:t>Genomics</a:t>
            </a:r>
          </a:p>
        </p:txBody>
      </p:sp>
      <p:sp>
        <p:nvSpPr>
          <p:cNvPr id="13325" name="TextBox 21"/>
          <p:cNvSpPr txBox="1">
            <a:spLocks noChangeArrowheads="1"/>
          </p:cNvSpPr>
          <p:nvPr/>
        </p:nvSpPr>
        <p:spPr bwMode="auto">
          <a:xfrm>
            <a:off x="6525358" y="976314"/>
            <a:ext cx="24813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Digital &amp; mobile health</a:t>
            </a:r>
          </a:p>
        </p:txBody>
      </p:sp>
      <p:sp>
        <p:nvSpPr>
          <p:cNvPr id="12302" name="TextBox 22"/>
          <p:cNvSpPr txBox="1">
            <a:spLocks noChangeArrowheads="1"/>
          </p:cNvSpPr>
          <p:nvPr/>
        </p:nvSpPr>
        <p:spPr bwMode="auto">
          <a:xfrm>
            <a:off x="2987920" y="976314"/>
            <a:ext cx="14891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solidFill>
                  <a:schemeClr val="tx1">
                    <a:lumMod val="65000"/>
                    <a:lumOff val="35000"/>
                  </a:schemeClr>
                </a:solidFill>
              </a:rPr>
              <a:t>Vaccinations</a:t>
            </a:r>
          </a:p>
        </p:txBody>
      </p:sp>
      <p:sp>
        <p:nvSpPr>
          <p:cNvPr id="12303" name="TextBox 23"/>
          <p:cNvSpPr txBox="1">
            <a:spLocks noChangeArrowheads="1"/>
          </p:cNvSpPr>
          <p:nvPr/>
        </p:nvSpPr>
        <p:spPr bwMode="auto">
          <a:xfrm>
            <a:off x="1113693" y="976314"/>
            <a:ext cx="12495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dirty="0" smtClean="0">
                <a:solidFill>
                  <a:schemeClr val="tx1">
                    <a:lumMod val="65000"/>
                    <a:lumOff val="35000"/>
                  </a:schemeClr>
                </a:solidFill>
              </a:rPr>
              <a:t>Antibiotics</a:t>
            </a:r>
          </a:p>
        </p:txBody>
      </p:sp>
      <p:pic>
        <p:nvPicPr>
          <p:cNvPr id="13328" name="Picture 1" descr="Flemin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819401"/>
            <a:ext cx="18288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9" name="Picture 3" descr="iron-lung-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868488"/>
            <a:ext cx="1828800" cy="133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0" name="Picture 4" descr="cover_natur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733801"/>
            <a:ext cx="137160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1" name="Picture 21" descr="Description: AliveCor EC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670431" y="2641600"/>
            <a:ext cx="2168769"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Pentagon 1"/>
          <p:cNvSpPr/>
          <p:nvPr/>
        </p:nvSpPr>
        <p:spPr>
          <a:xfrm>
            <a:off x="5832148" y="6175325"/>
            <a:ext cx="3122805" cy="508000"/>
          </a:xfrm>
          <a:prstGeom prst="homePlate">
            <a:avLst/>
          </a:prstGeom>
          <a:solidFill>
            <a:srgbClr val="0000FF"/>
          </a:solidFill>
          <a:effectLst>
            <a:outerShdw blurRad="40000" dist="23000" dir="5400000" rotWithShape="0">
              <a:srgbClr val="0000FF">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Personalized, genomics….</a:t>
            </a:r>
            <a:endParaRPr lang="en-US" dirty="0">
              <a:solidFill>
                <a:schemeClr val="bg1"/>
              </a:solidFill>
            </a:endParaRPr>
          </a:p>
        </p:txBody>
      </p:sp>
    </p:spTree>
    <p:extLst>
      <p:ext uri="{BB962C8B-B14F-4D97-AF65-F5344CB8AC3E}">
        <p14:creationId xmlns:p14="http://schemas.microsoft.com/office/powerpoint/2010/main" val="376026580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4577" name="Rectangle 5"/>
          <p:cNvSpPr txBox="1">
            <a:spLocks/>
          </p:cNvSpPr>
          <p:nvPr/>
        </p:nvSpPr>
        <p:spPr bwMode="auto">
          <a:xfrm>
            <a:off x="457200" y="352425"/>
            <a:ext cx="8686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tIns="0" bIns="0"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lnSpc>
                <a:spcPct val="90000"/>
              </a:lnSpc>
            </a:pPr>
            <a:r>
              <a:rPr lang="en-US" b="1">
                <a:solidFill>
                  <a:schemeClr val="tx2"/>
                </a:solidFill>
                <a:ea typeface="MS PGothic" charset="0"/>
                <a:cs typeface="MS PGothic" charset="0"/>
              </a:rPr>
              <a:t>We Are Living in Exponential Times</a:t>
            </a:r>
          </a:p>
        </p:txBody>
      </p:sp>
      <p:pic>
        <p:nvPicPr>
          <p:cNvPr id="24578" name="Picture 1" descr="kirk-telephone-l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25415" y="4135438"/>
            <a:ext cx="1008185"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2" descr="radi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4191001"/>
            <a:ext cx="864577"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3" descr="TV cropp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4495800"/>
            <a:ext cx="1330569"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4" descr="Internet Explorer.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4876800"/>
            <a:ext cx="7620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5" descr="iphone4-black-001 cropped.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353300" y="5029200"/>
            <a:ext cx="571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83" name="Chart 6"/>
          <p:cNvGraphicFramePr>
            <a:graphicFrameLocks/>
          </p:cNvGraphicFramePr>
          <p:nvPr/>
        </p:nvGraphicFramePr>
        <p:xfrm>
          <a:off x="68874" y="1168400"/>
          <a:ext cx="9092711" cy="4165600"/>
        </p:xfrm>
        <a:graphic>
          <a:graphicData uri="http://schemas.openxmlformats.org/presentationml/2006/ole">
            <mc:AlternateContent xmlns:mc="http://schemas.openxmlformats.org/markup-compatibility/2006">
              <mc:Choice xmlns:v="urn:schemas-microsoft-com:vml" Requires="v">
                <p:oleObj spid="_x0000_s2150" name="Chart" r:id="rId8" imgW="9094480" imgH="4163224" progId="Excel.Chart.8">
                  <p:embed/>
                </p:oleObj>
              </mc:Choice>
              <mc:Fallback>
                <p:oleObj name="Chart" r:id="rId8" imgW="9094480" imgH="4163224" progId="Excel.Chart.8">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874" y="1168400"/>
                        <a:ext cx="9092711"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 name="Picture 1"/>
          <p:cNvPicPr>
            <a:picLocks noChangeAspect="1"/>
          </p:cNvPicPr>
          <p:nvPr/>
        </p:nvPicPr>
        <p:blipFill>
          <a:blip r:embed="rId10"/>
          <a:stretch>
            <a:fillRect/>
          </a:stretch>
        </p:blipFill>
        <p:spPr>
          <a:xfrm>
            <a:off x="2133600" y="1375642"/>
            <a:ext cx="5082591" cy="4796558"/>
          </a:xfrm>
          <a:prstGeom prst="rect">
            <a:avLst/>
          </a:prstGeom>
        </p:spPr>
      </p:pic>
      <p:sp>
        <p:nvSpPr>
          <p:cNvPr id="3" name="Rectangle 2"/>
          <p:cNvSpPr/>
          <p:nvPr/>
        </p:nvSpPr>
        <p:spPr>
          <a:xfrm>
            <a:off x="3540959" y="2489382"/>
            <a:ext cx="2360893" cy="923330"/>
          </a:xfrm>
          <a:prstGeom prst="rect">
            <a:avLst/>
          </a:prstGeom>
          <a:noFill/>
        </p:spPr>
        <p:txBody>
          <a:bodyPr wrap="none" lIns="91440" tIns="45720" rIns="91440" bIns="45720">
            <a:spAutoFit/>
          </a:bodyPr>
          <a:lstStyle/>
          <a:p>
            <a:pPr algn="ctr"/>
            <a:r>
              <a:rPr lang="de-CH" sz="5400" b="1" cap="none" spc="0" dirty="0" smtClean="0">
                <a:ln w="12700">
                  <a:solidFill>
                    <a:schemeClr val="tx2">
                      <a:satMod val="155000"/>
                    </a:schemeClr>
                  </a:solidFill>
                  <a:prstDash val="solid"/>
                </a:ln>
                <a:solidFill>
                  <a:srgbClr val="FFFFFF"/>
                </a:solidFill>
                <a:effectLst>
                  <a:outerShdw blurRad="41275" dist="20320" dir="1800000" algn="tl" rotWithShape="0">
                    <a:srgbClr val="000000">
                      <a:alpha val="40000"/>
                    </a:srgbClr>
                  </a:outerShdw>
                </a:effectLst>
              </a:rPr>
              <a:t>35 </a:t>
            </a:r>
            <a:r>
              <a:rPr lang="de-CH" sz="5400" b="1" cap="none" spc="0" dirty="0" err="1" smtClean="0">
                <a:ln w="12700">
                  <a:solidFill>
                    <a:schemeClr val="tx2">
                      <a:satMod val="155000"/>
                    </a:schemeClr>
                  </a:solidFill>
                  <a:prstDash val="solid"/>
                </a:ln>
                <a:solidFill>
                  <a:srgbClr val="FFFFFF"/>
                </a:solidFill>
                <a:effectLst>
                  <a:outerShdw blurRad="41275" dist="20320" dir="1800000" algn="tl" rotWithShape="0">
                    <a:srgbClr val="000000">
                      <a:alpha val="40000"/>
                    </a:srgbClr>
                  </a:outerShdw>
                </a:effectLst>
              </a:rPr>
              <a:t>days</a:t>
            </a:r>
            <a:endParaRPr lang="de-CH" sz="5400" b="1" cap="none" spc="0" dirty="0">
              <a:ln w="12700">
                <a:solidFill>
                  <a:schemeClr val="tx2">
                    <a:satMod val="155000"/>
                  </a:schemeClr>
                </a:solidFill>
                <a:prstDash val="solid"/>
              </a:ln>
              <a:solidFill>
                <a:srgbClr val="FFFFFF"/>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9175201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p:nvSpPr>
        <p:spPr>
          <a:xfrm>
            <a:off x="596590" y="2889801"/>
            <a:ext cx="8435196" cy="707886"/>
          </a:xfrm>
          <a:prstGeom prst="rect">
            <a:avLst/>
          </a:prstGeom>
          <a:noFill/>
        </p:spPr>
        <p:txBody>
          <a:bodyPr wrap="square" rtlCol="0">
            <a:spAutoFit/>
          </a:bodyPr>
          <a:lstStyle/>
          <a:p>
            <a:pPr algn="ctr" fontAlgn="base">
              <a:spcBef>
                <a:spcPct val="0"/>
              </a:spcBef>
              <a:spcAft>
                <a:spcPct val="0"/>
              </a:spcAft>
            </a:pPr>
            <a:r>
              <a:rPr lang="en-US" sz="4000" b="1" dirty="0" smtClean="0">
                <a:solidFill>
                  <a:srgbClr val="002060"/>
                </a:solidFill>
                <a:latin typeface="Helvetica"/>
                <a:ea typeface="ＭＳ Ｐゴシック"/>
              </a:rPr>
              <a:t>Healthcare Shopping</a:t>
            </a:r>
            <a:endParaRPr lang="en-US" sz="4000" b="1" dirty="0">
              <a:solidFill>
                <a:srgbClr val="000000"/>
              </a:solidFill>
              <a:latin typeface="Helvetica"/>
              <a:ea typeface="ＭＳ Ｐゴシック"/>
            </a:endParaRPr>
          </a:p>
        </p:txBody>
      </p:sp>
      <p:pic>
        <p:nvPicPr>
          <p:cNvPr id="811010" name="Picture 2" descr="http://ganimmedical.files.wordpress.com/2011/06/walmartclinic02.jpg"/>
          <p:cNvPicPr>
            <a:picLocks noChangeAspect="1" noChangeArrowheads="1"/>
          </p:cNvPicPr>
          <p:nvPr/>
        </p:nvPicPr>
        <p:blipFill>
          <a:blip r:embed="rId3" cstate="print"/>
          <a:srcRect/>
          <a:stretch>
            <a:fillRect/>
          </a:stretch>
        </p:blipFill>
        <p:spPr bwMode="auto">
          <a:xfrm>
            <a:off x="4808230" y="3597803"/>
            <a:ext cx="4334934" cy="3251201"/>
          </a:xfrm>
          <a:prstGeom prst="rect">
            <a:avLst/>
          </a:prstGeom>
          <a:noFill/>
        </p:spPr>
      </p:pic>
      <p:pic>
        <p:nvPicPr>
          <p:cNvPr id="811012" name="Picture 4" descr="http://instoretrends.com/wp-content/uploads/2012/04/Walgreens-Retail-Clinic-Health-Services-Trend-Store-Medical-Care.jpg"/>
          <p:cNvPicPr>
            <a:picLocks noChangeAspect="1" noChangeArrowheads="1"/>
          </p:cNvPicPr>
          <p:nvPr/>
        </p:nvPicPr>
        <p:blipFill>
          <a:blip r:embed="rId4" cstate="print"/>
          <a:srcRect l="1560" t="5311" r="47775" b="1743"/>
          <a:stretch>
            <a:fillRect/>
          </a:stretch>
        </p:blipFill>
        <p:spPr bwMode="auto">
          <a:xfrm>
            <a:off x="0" y="3631670"/>
            <a:ext cx="4325632" cy="3251200"/>
          </a:xfrm>
          <a:prstGeom prst="rect">
            <a:avLst/>
          </a:prstGeom>
          <a:noFill/>
        </p:spPr>
      </p:pic>
      <p:pic>
        <p:nvPicPr>
          <p:cNvPr id="811016" name="Picture 8" descr="http://media.tumblr.com/tumblr_ma7j46XNbZ1qchyxm.jpg"/>
          <p:cNvPicPr>
            <a:picLocks noChangeAspect="1" noChangeArrowheads="1"/>
          </p:cNvPicPr>
          <p:nvPr/>
        </p:nvPicPr>
        <p:blipFill>
          <a:blip r:embed="rId5" cstate="print"/>
          <a:srcRect/>
          <a:stretch>
            <a:fillRect/>
          </a:stretch>
        </p:blipFill>
        <p:spPr bwMode="auto">
          <a:xfrm>
            <a:off x="6222667" y="295714"/>
            <a:ext cx="2390377" cy="2390377"/>
          </a:xfrm>
          <a:prstGeom prst="rect">
            <a:avLst/>
          </a:prstGeom>
          <a:noFill/>
        </p:spPr>
      </p:pic>
      <p:pic>
        <p:nvPicPr>
          <p:cNvPr id="2" name="Picture 1" descr="7497500748_5f37df32aa_z.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4306888" cy="2860043"/>
          </a:xfrm>
          <a:prstGeom prst="rect">
            <a:avLst/>
          </a:prstGeom>
        </p:spPr>
      </p:pic>
    </p:spTree>
    <p:extLst>
      <p:ext uri="{BB962C8B-B14F-4D97-AF65-F5344CB8AC3E}">
        <p14:creationId xmlns:p14="http://schemas.microsoft.com/office/powerpoint/2010/main" val="367040581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19474" y="0"/>
            <a:ext cx="4624525" cy="3678764"/>
          </a:xfrm>
        </p:spPr>
        <p:txBody>
          <a:bodyPr>
            <a:normAutofit/>
          </a:bodyPr>
          <a:lstStyle/>
          <a:p>
            <a:pPr algn="r"/>
            <a:r>
              <a:rPr lang="en-US" sz="5400" b="1" dirty="0" err="1" smtClean="0">
                <a:solidFill>
                  <a:srgbClr val="FFFFFF"/>
                </a:solidFill>
              </a:rPr>
              <a:t>Telehealth</a:t>
            </a:r>
            <a:r>
              <a:rPr lang="en-US" sz="5400" b="1" dirty="0" smtClean="0">
                <a:solidFill>
                  <a:srgbClr val="FFFFFF"/>
                </a:solidFill>
              </a:rPr>
              <a:t> Comes to You</a:t>
            </a:r>
            <a:endParaRPr lang="en-US" sz="5400" b="1" dirty="0">
              <a:solidFill>
                <a:srgbClr val="FFFFFF"/>
              </a:solidFill>
            </a:endParaRPr>
          </a:p>
        </p:txBody>
      </p:sp>
      <p:pic>
        <p:nvPicPr>
          <p:cNvPr id="4679682" name="Picture 2" descr="http://mms.businesswire.com/bwapps/mediaserver/ViewMedia?mgid=311771&amp;vid=4"/>
          <p:cNvPicPr>
            <a:picLocks noChangeAspect="1" noChangeArrowheads="1"/>
          </p:cNvPicPr>
          <p:nvPr/>
        </p:nvPicPr>
        <p:blipFill>
          <a:blip r:embed="rId2" cstate="print"/>
          <a:srcRect/>
          <a:stretch>
            <a:fillRect/>
          </a:stretch>
        </p:blipFill>
        <p:spPr bwMode="auto">
          <a:xfrm>
            <a:off x="0" y="-18674"/>
            <a:ext cx="4441472" cy="3331105"/>
          </a:xfrm>
          <a:prstGeom prst="rect">
            <a:avLst/>
          </a:prstGeom>
          <a:ln>
            <a:noFill/>
          </a:ln>
          <a:effectLst/>
        </p:spPr>
      </p:pic>
      <p:sp>
        <p:nvSpPr>
          <p:cNvPr id="3" name="TextBox 2"/>
          <p:cNvSpPr txBox="1"/>
          <p:nvPr/>
        </p:nvSpPr>
        <p:spPr>
          <a:xfrm>
            <a:off x="0" y="3341721"/>
            <a:ext cx="8054975" cy="4031873"/>
          </a:xfrm>
          <a:prstGeom prst="rect">
            <a:avLst/>
          </a:prstGeom>
          <a:noFill/>
        </p:spPr>
        <p:txBody>
          <a:bodyPr wrap="square" rtlCol="0">
            <a:spAutoFit/>
          </a:bodyPr>
          <a:lstStyle/>
          <a:p>
            <a:pPr>
              <a:buFont typeface="Arial" pitchFamily="34" charset="0"/>
              <a:buChar char="•"/>
            </a:pPr>
            <a:r>
              <a:rPr lang="en-US" sz="2400" dirty="0" smtClean="0">
                <a:solidFill>
                  <a:srgbClr val="FFFFFF"/>
                </a:solidFill>
                <a:latin typeface="Helevtica"/>
              </a:rPr>
              <a:t> </a:t>
            </a:r>
            <a:r>
              <a:rPr lang="en-US" sz="2400" dirty="0" err="1" smtClean="0">
                <a:solidFill>
                  <a:srgbClr val="FFFFFF"/>
                </a:solidFill>
                <a:latin typeface="Helevtica"/>
              </a:rPr>
              <a:t>HealthSpot</a:t>
            </a:r>
            <a:r>
              <a:rPr lang="en-US" sz="2400" dirty="0" smtClean="0">
                <a:solidFill>
                  <a:srgbClr val="FFFFFF"/>
                </a:solidFill>
                <a:latin typeface="Helevtica"/>
              </a:rPr>
              <a:t> Care4 Station – 1.000 locations</a:t>
            </a:r>
          </a:p>
          <a:p>
            <a:pPr>
              <a:buFont typeface="Arial" pitchFamily="34" charset="0"/>
              <a:buChar char="•"/>
            </a:pPr>
            <a:endParaRPr lang="en-US" sz="2400" dirty="0" smtClean="0">
              <a:solidFill>
                <a:srgbClr val="FFFFFF"/>
              </a:solidFill>
              <a:latin typeface="Helevtica"/>
            </a:endParaRPr>
          </a:p>
          <a:p>
            <a:pPr>
              <a:buFont typeface="Arial" pitchFamily="34" charset="0"/>
              <a:buChar char="•"/>
            </a:pPr>
            <a:r>
              <a:rPr lang="en-US" sz="2400" dirty="0" smtClean="0">
                <a:solidFill>
                  <a:srgbClr val="FFFFFF"/>
                </a:solidFill>
                <a:latin typeface="Helevtica"/>
              </a:rPr>
              <a:t> Walk-in kiosk provides acute via high-definition videoconferencing</a:t>
            </a:r>
          </a:p>
          <a:p>
            <a:pPr>
              <a:buFont typeface="Arial" pitchFamily="34" charset="0"/>
              <a:buChar char="•"/>
            </a:pPr>
            <a:endParaRPr lang="en-US" sz="2400" dirty="0" smtClean="0">
              <a:solidFill>
                <a:srgbClr val="FFFFFF"/>
              </a:solidFill>
              <a:latin typeface="Helevtica"/>
            </a:endParaRPr>
          </a:p>
          <a:p>
            <a:pPr>
              <a:buFont typeface="Arial" pitchFamily="34" charset="0"/>
              <a:buChar char="•"/>
            </a:pPr>
            <a:r>
              <a:rPr lang="en-US" sz="2400" dirty="0" smtClean="0">
                <a:solidFill>
                  <a:srgbClr val="FFFFFF"/>
                </a:solidFill>
                <a:latin typeface="Helevtica"/>
              </a:rPr>
              <a:t> Automatically captures height and weight</a:t>
            </a:r>
          </a:p>
          <a:p>
            <a:pPr>
              <a:buFont typeface="Arial" pitchFamily="34" charset="0"/>
              <a:buChar char="•"/>
            </a:pPr>
            <a:endParaRPr lang="en-US" sz="2400" dirty="0" smtClean="0">
              <a:solidFill>
                <a:srgbClr val="FFFFFF"/>
              </a:solidFill>
              <a:latin typeface="Helevtica"/>
            </a:endParaRPr>
          </a:p>
          <a:p>
            <a:pPr>
              <a:buFont typeface="Arial" pitchFamily="34" charset="0"/>
              <a:buChar char="•"/>
            </a:pPr>
            <a:r>
              <a:rPr lang="en-US" sz="2400" dirty="0" smtClean="0">
                <a:solidFill>
                  <a:srgbClr val="FFFFFF"/>
                </a:solidFill>
                <a:latin typeface="Helevtica"/>
              </a:rPr>
              <a:t> Booth is wiped down between visits </a:t>
            </a:r>
            <a:br>
              <a:rPr lang="en-US" sz="2400" dirty="0" smtClean="0">
                <a:solidFill>
                  <a:srgbClr val="FFFFFF"/>
                </a:solidFill>
                <a:latin typeface="Helevtica"/>
              </a:rPr>
            </a:br>
            <a:r>
              <a:rPr lang="en-US" sz="2400" dirty="0" smtClean="0">
                <a:solidFill>
                  <a:srgbClr val="FFFFFF"/>
                </a:solidFill>
                <a:latin typeface="Helevtica"/>
              </a:rPr>
              <a:t>  and automatically disinfected</a:t>
            </a:r>
          </a:p>
          <a:p>
            <a:endParaRPr lang="en-US" sz="2000" dirty="0" smtClean="0">
              <a:solidFill>
                <a:srgbClr val="FFFFFF"/>
              </a:solidFill>
              <a:latin typeface="Helevtica"/>
            </a:endParaRPr>
          </a:p>
          <a:p>
            <a:endParaRPr lang="en-US" sz="2000" dirty="0">
              <a:solidFill>
                <a:srgbClr val="000000"/>
              </a:solidFill>
              <a:latin typeface="Helevtica"/>
            </a:endParaRPr>
          </a:p>
        </p:txBody>
      </p:sp>
    </p:spTree>
    <p:extLst>
      <p:ext uri="{BB962C8B-B14F-4D97-AF65-F5344CB8AC3E}">
        <p14:creationId xmlns:p14="http://schemas.microsoft.com/office/powerpoint/2010/main" val="95899241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6159676304_b718d151b5_z.jpg"/>
          <p:cNvPicPr>
            <a:picLocks noGrp="1" noChangeAspect="1"/>
          </p:cNvPicPr>
          <p:nvPr>
            <p:ph idx="1"/>
          </p:nvPr>
        </p:nvPicPr>
        <p:blipFill>
          <a:blip r:embed="rId3">
            <a:extLst>
              <a:ext uri="{28A0092B-C50C-407E-A947-70E740481C1C}">
                <a14:useLocalDpi xmlns:a14="http://schemas.microsoft.com/office/drawing/2010/main" val="0"/>
              </a:ext>
            </a:extLst>
          </a:blip>
          <a:srcRect t="8513" b="8513"/>
          <a:stretch>
            <a:fillRect/>
          </a:stretch>
        </p:blipFill>
        <p:spPr>
          <a:xfrm>
            <a:off x="-2748637" y="0"/>
            <a:ext cx="12469964" cy="6858000"/>
          </a:xfrm>
        </p:spPr>
      </p:pic>
      <p:sp>
        <p:nvSpPr>
          <p:cNvPr id="2" name="Title 1"/>
          <p:cNvSpPr>
            <a:spLocks noGrp="1"/>
          </p:cNvSpPr>
          <p:nvPr>
            <p:ph type="title"/>
          </p:nvPr>
        </p:nvSpPr>
        <p:spPr>
          <a:xfrm>
            <a:off x="3193507" y="4363409"/>
            <a:ext cx="5226357" cy="1690069"/>
          </a:xfrm>
        </p:spPr>
        <p:txBody>
          <a:bodyPr>
            <a:normAutofit/>
          </a:bodyPr>
          <a:lstStyle/>
          <a:p>
            <a:pPr algn="r"/>
            <a:r>
              <a:rPr lang="en-US" dirty="0">
                <a:solidFill>
                  <a:srgbClr val="FFFFFF"/>
                </a:solidFill>
              </a:rPr>
              <a:t>I</a:t>
            </a:r>
            <a:r>
              <a:rPr lang="en-US" dirty="0" smtClean="0">
                <a:solidFill>
                  <a:srgbClr val="FFFFFF"/>
                </a:solidFill>
              </a:rPr>
              <a:t>nnovation solve the issue?</a:t>
            </a:r>
            <a:endParaRPr lang="en-US" dirty="0">
              <a:solidFill>
                <a:srgbClr val="FFFFFF"/>
              </a:solidFill>
            </a:endParaRPr>
          </a:p>
        </p:txBody>
      </p:sp>
    </p:spTree>
    <p:extLst>
      <p:ext uri="{BB962C8B-B14F-4D97-AF65-F5344CB8AC3E}">
        <p14:creationId xmlns:p14="http://schemas.microsoft.com/office/powerpoint/2010/main" val="28918884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a:xfrm>
            <a:off x="457200" y="361950"/>
            <a:ext cx="8229600" cy="533400"/>
          </a:xfrm>
        </p:spPr>
        <p:txBody>
          <a:bodyPr>
            <a:normAutofit fontScale="90000"/>
          </a:bodyPr>
          <a:lstStyle/>
          <a:p>
            <a:pPr eaLnBrk="1" hangingPunct="1"/>
            <a:r>
              <a:rPr lang="en-US" b="1" dirty="0">
                <a:solidFill>
                  <a:srgbClr val="1D2C64"/>
                </a:solidFill>
                <a:ea typeface="MS PGothic" charset="0"/>
              </a:rPr>
              <a:t>Physicians Embrace Mobile Monitoring</a:t>
            </a:r>
          </a:p>
        </p:txBody>
      </p:sp>
      <p:sp>
        <p:nvSpPr>
          <p:cNvPr id="38914" name="Text Box 9"/>
          <p:cNvSpPr txBox="1">
            <a:spLocks noChangeArrowheads="1"/>
          </p:cNvSpPr>
          <p:nvPr/>
        </p:nvSpPr>
        <p:spPr bwMode="auto">
          <a:xfrm>
            <a:off x="4936881" y="2915150"/>
            <a:ext cx="4084026"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dirty="0">
                <a:ea typeface="MS PGothic" charset="0"/>
                <a:cs typeface="MS PGothic" charset="0"/>
              </a:rPr>
              <a:t>65% - Weight</a:t>
            </a:r>
          </a:p>
          <a:p>
            <a:pPr algn="l" eaLnBrk="1" hangingPunct="1"/>
            <a:r>
              <a:rPr lang="en-US" sz="1800" dirty="0">
                <a:ea typeface="MS PGothic" charset="0"/>
                <a:cs typeface="MS PGothic" charset="0"/>
              </a:rPr>
              <a:t>61% - Blood sugar</a:t>
            </a:r>
          </a:p>
          <a:p>
            <a:pPr algn="l" eaLnBrk="1" hangingPunct="1"/>
            <a:r>
              <a:rPr lang="en-US" sz="1800" dirty="0">
                <a:ea typeface="MS PGothic" charset="0"/>
                <a:cs typeface="MS PGothic" charset="0"/>
              </a:rPr>
              <a:t>57% - Vital signs (e.g. blood pressure, </a:t>
            </a:r>
            <a:br>
              <a:rPr lang="en-US" sz="1800" dirty="0">
                <a:ea typeface="MS PGothic" charset="0"/>
                <a:cs typeface="MS PGothic" charset="0"/>
              </a:rPr>
            </a:br>
            <a:r>
              <a:rPr lang="en-US" sz="1800" dirty="0">
                <a:ea typeface="MS PGothic" charset="0"/>
                <a:cs typeface="MS PGothic" charset="0"/>
              </a:rPr>
              <a:t>           heart rate, respiratory rate)</a:t>
            </a:r>
          </a:p>
          <a:p>
            <a:pPr algn="l" eaLnBrk="1" hangingPunct="1"/>
            <a:r>
              <a:rPr lang="en-US" sz="1800" dirty="0">
                <a:ea typeface="MS PGothic" charset="0"/>
                <a:cs typeface="MS PGothic" charset="0"/>
              </a:rPr>
              <a:t>54% - Exercise/physical activity</a:t>
            </a:r>
          </a:p>
          <a:p>
            <a:pPr algn="l" eaLnBrk="1" hangingPunct="1"/>
            <a:r>
              <a:rPr lang="en-US" sz="1800" dirty="0">
                <a:ea typeface="MS PGothic" charset="0"/>
                <a:cs typeface="MS PGothic" charset="0"/>
              </a:rPr>
              <a:t>36% - Calories/fat content taken in</a:t>
            </a:r>
          </a:p>
          <a:p>
            <a:pPr algn="l" eaLnBrk="1" hangingPunct="1"/>
            <a:r>
              <a:rPr lang="en-US" sz="1800" dirty="0">
                <a:ea typeface="MS PGothic" charset="0"/>
                <a:cs typeface="MS PGothic" charset="0"/>
              </a:rPr>
              <a:t>36% - Pain level</a:t>
            </a:r>
          </a:p>
          <a:p>
            <a:pPr algn="l" eaLnBrk="1" hangingPunct="1"/>
            <a:r>
              <a:rPr lang="en-US" sz="1800" dirty="0">
                <a:ea typeface="MS PGothic" charset="0"/>
                <a:cs typeface="MS PGothic" charset="0"/>
              </a:rPr>
              <a:t>35% - Sleep patterns</a:t>
            </a:r>
          </a:p>
          <a:p>
            <a:pPr algn="l" eaLnBrk="1" hangingPunct="1"/>
            <a:r>
              <a:rPr lang="en-US" sz="1800" dirty="0">
                <a:ea typeface="MS PGothic" charset="0"/>
                <a:cs typeface="MS PGothic" charset="0"/>
              </a:rPr>
              <a:t>28% - Cardiac rhythm</a:t>
            </a:r>
          </a:p>
          <a:p>
            <a:pPr algn="l" eaLnBrk="1" hangingPunct="1"/>
            <a:r>
              <a:rPr lang="en-US" sz="1800" dirty="0">
                <a:ea typeface="MS PGothic" charset="0"/>
                <a:cs typeface="MS PGothic" charset="0"/>
              </a:rPr>
              <a:t>17% - Bladder control</a:t>
            </a:r>
          </a:p>
          <a:p>
            <a:pPr algn="l" eaLnBrk="1" hangingPunct="1"/>
            <a:r>
              <a:rPr lang="en-US" sz="1800" dirty="0">
                <a:ea typeface="MS PGothic" charset="0"/>
                <a:cs typeface="MS PGothic" charset="0"/>
              </a:rPr>
              <a:t>16% - Acid reflux/indigestion</a:t>
            </a:r>
          </a:p>
          <a:p>
            <a:pPr algn="l" eaLnBrk="1" hangingPunct="1"/>
            <a:r>
              <a:rPr lang="en-US" sz="1800" dirty="0">
                <a:ea typeface="MS PGothic" charset="0"/>
                <a:cs typeface="MS PGothic" charset="0"/>
              </a:rPr>
              <a:t>13% - Digestive health</a:t>
            </a:r>
          </a:p>
        </p:txBody>
      </p:sp>
      <p:sp>
        <p:nvSpPr>
          <p:cNvPr id="38915" name="TextBox 13"/>
          <p:cNvSpPr txBox="1">
            <a:spLocks noChangeArrowheads="1"/>
          </p:cNvSpPr>
          <p:nvPr/>
        </p:nvSpPr>
        <p:spPr bwMode="auto">
          <a:xfrm>
            <a:off x="228600" y="5867401"/>
            <a:ext cx="8229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42900" algn="l"/>
              </a:tabLst>
              <a:defRPr sz="2400">
                <a:solidFill>
                  <a:schemeClr val="tx1"/>
                </a:solidFill>
                <a:latin typeface="Arial" charset="0"/>
                <a:ea typeface="ＭＳ Ｐゴシック" charset="0"/>
                <a:cs typeface="ＭＳ Ｐゴシック" charset="0"/>
              </a:defRPr>
            </a:lvl1pPr>
            <a:lvl2pPr marL="742950" indent="-285750" eaLnBrk="0" hangingPunct="0">
              <a:tabLst>
                <a:tab pos="342900" algn="l"/>
              </a:tabLst>
              <a:defRPr sz="2400">
                <a:solidFill>
                  <a:schemeClr val="tx1"/>
                </a:solidFill>
                <a:latin typeface="Arial" charset="0"/>
                <a:ea typeface="ＭＳ Ｐゴシック" charset="0"/>
              </a:defRPr>
            </a:lvl2pPr>
            <a:lvl3pPr marL="1143000" indent="-228600" eaLnBrk="0" hangingPunct="0">
              <a:tabLst>
                <a:tab pos="342900" algn="l"/>
              </a:tabLst>
              <a:defRPr sz="2400">
                <a:solidFill>
                  <a:schemeClr val="tx1"/>
                </a:solidFill>
                <a:latin typeface="Arial" charset="0"/>
                <a:ea typeface="ＭＳ Ｐゴシック" charset="0"/>
              </a:defRPr>
            </a:lvl3pPr>
            <a:lvl4pPr marL="1600200" indent="-228600" eaLnBrk="0" hangingPunct="0">
              <a:tabLst>
                <a:tab pos="342900" algn="l"/>
              </a:tabLst>
              <a:defRPr sz="2400">
                <a:solidFill>
                  <a:schemeClr val="tx1"/>
                </a:solidFill>
                <a:latin typeface="Arial" charset="0"/>
                <a:ea typeface="ＭＳ Ｐゴシック" charset="0"/>
              </a:defRPr>
            </a:lvl4pPr>
            <a:lvl5pPr marL="2057400" indent="-228600" eaLnBrk="0" hangingPunct="0">
              <a:tabLst>
                <a:tab pos="342900" algn="l"/>
              </a:tabLst>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tabLst>
                <a:tab pos="342900" algn="l"/>
              </a:tabLs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tabLst>
                <a:tab pos="342900" algn="l"/>
              </a:tabLs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tabLst>
                <a:tab pos="342900" algn="l"/>
              </a:tabLs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tabLst>
                <a:tab pos="342900" algn="l"/>
              </a:tabLst>
              <a:defRPr sz="2400">
                <a:solidFill>
                  <a:schemeClr val="tx1"/>
                </a:solidFill>
                <a:latin typeface="Arial" charset="0"/>
                <a:ea typeface="ＭＳ Ｐゴシック" charset="0"/>
              </a:defRPr>
            </a:lvl9pPr>
          </a:lstStyle>
          <a:p>
            <a:pPr algn="l" eaLnBrk="1" hangingPunct="1"/>
            <a:r>
              <a:rPr lang="en-US" sz="1000"/>
              <a:t>Source: PricewaterhouseCoopers HRI Physician Survey, 2010</a:t>
            </a:r>
          </a:p>
        </p:txBody>
      </p:sp>
      <p:sp>
        <p:nvSpPr>
          <p:cNvPr id="38916" name="TextBox 7"/>
          <p:cNvSpPr txBox="1">
            <a:spLocks noChangeArrowheads="1"/>
          </p:cNvSpPr>
          <p:nvPr/>
        </p:nvSpPr>
        <p:spPr bwMode="auto">
          <a:xfrm>
            <a:off x="1886318" y="1702627"/>
            <a:ext cx="718490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solidFill>
                  <a:srgbClr val="1D2C64"/>
                </a:solidFill>
              </a:rPr>
              <a:t>Percentage </a:t>
            </a:r>
            <a:r>
              <a:rPr lang="en-US" sz="2000" dirty="0" smtClean="0">
                <a:solidFill>
                  <a:srgbClr val="1D2C64"/>
                </a:solidFill>
              </a:rPr>
              <a:t>of </a:t>
            </a:r>
            <a:r>
              <a:rPr lang="en-US" sz="2000" dirty="0">
                <a:solidFill>
                  <a:srgbClr val="1D2C64"/>
                </a:solidFill>
              </a:rPr>
              <a:t>physicians wanting to monitor patients at home</a:t>
            </a:r>
            <a:br>
              <a:rPr lang="en-US" sz="2000" dirty="0">
                <a:solidFill>
                  <a:srgbClr val="1D2C64"/>
                </a:solidFill>
              </a:rPr>
            </a:br>
            <a:endParaRPr lang="en-US" sz="2000" dirty="0">
              <a:solidFill>
                <a:srgbClr val="1D2C64"/>
              </a:solidFill>
            </a:endParaRPr>
          </a:p>
        </p:txBody>
      </p:sp>
      <p:graphicFrame>
        <p:nvGraphicFramePr>
          <p:cNvPr id="38917" name="Chart 1"/>
          <p:cNvGraphicFramePr>
            <a:graphicFrameLocks/>
          </p:cNvGraphicFramePr>
          <p:nvPr>
            <p:extLst>
              <p:ext uri="{D42A27DB-BD31-4B8C-83A1-F6EECF244321}">
                <p14:modId xmlns:p14="http://schemas.microsoft.com/office/powerpoint/2010/main" val="4023217269"/>
              </p:ext>
            </p:extLst>
          </p:nvPr>
        </p:nvGraphicFramePr>
        <p:xfrm>
          <a:off x="-584689" y="2289675"/>
          <a:ext cx="5969978" cy="4013200"/>
        </p:xfrm>
        <a:graphic>
          <a:graphicData uri="http://schemas.openxmlformats.org/presentationml/2006/ole">
            <mc:AlternateContent xmlns:mc="http://schemas.openxmlformats.org/markup-compatibility/2006">
              <mc:Choice xmlns:v="urn:schemas-microsoft-com:vml" Requires="v">
                <p:oleObj spid="_x0000_s6243" name="Chart" r:id="rId4" imgW="5967491" imgH="4016932" progId="Excel.Chart.8">
                  <p:embed/>
                </p:oleObj>
              </mc:Choice>
              <mc:Fallback>
                <p:oleObj name="Chart" r:id="rId4" imgW="5967491" imgH="4016932"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689" y="2289675"/>
                        <a:ext cx="5969978"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314781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5162861" cy="6858000"/>
          </a:xfrm>
          <a:prstGeom prst="rect">
            <a:avLst/>
          </a:prstGeom>
        </p:spPr>
      </p:pic>
      <p:sp>
        <p:nvSpPr>
          <p:cNvPr id="3" name="Title 2"/>
          <p:cNvSpPr>
            <a:spLocks noGrp="1"/>
          </p:cNvSpPr>
          <p:nvPr>
            <p:ph type="title"/>
          </p:nvPr>
        </p:nvSpPr>
        <p:spPr>
          <a:xfrm>
            <a:off x="5162861" y="0"/>
            <a:ext cx="3981139" cy="6858000"/>
          </a:xfrm>
        </p:spPr>
        <p:txBody>
          <a:bodyPr>
            <a:normAutofit/>
          </a:bodyPr>
          <a:lstStyle/>
          <a:p>
            <a:pPr algn="r"/>
            <a:r>
              <a:rPr lang="en-US" dirty="0" smtClean="0"/>
              <a:t>Healthcare undergoes now the most dramatic change in history</a:t>
            </a:r>
            <a:br>
              <a:rPr lang="en-US" dirty="0" smtClean="0"/>
            </a:br>
            <a:endParaRPr lang="en-US" dirty="0"/>
          </a:p>
        </p:txBody>
      </p:sp>
    </p:spTree>
    <p:extLst>
      <p:ext uri="{BB962C8B-B14F-4D97-AF65-F5344CB8AC3E}">
        <p14:creationId xmlns:p14="http://schemas.microsoft.com/office/powerpoint/2010/main" val="407388982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2088" y="266700"/>
            <a:ext cx="8229600" cy="1143000"/>
          </a:xfrm>
        </p:spPr>
        <p:txBody>
          <a:bodyPr/>
          <a:lstStyle/>
          <a:p>
            <a:r>
              <a:rPr lang="en-US" dirty="0" smtClean="0">
                <a:solidFill>
                  <a:srgbClr val="FFFFFF"/>
                </a:solidFill>
              </a:rPr>
              <a:t>Human Genome – April 2003 </a:t>
            </a:r>
            <a:endParaRPr lang="en-US" dirty="0">
              <a:solidFill>
                <a:srgbClr val="FFFFFF"/>
              </a:solidFill>
            </a:endParaRPr>
          </a:p>
        </p:txBody>
      </p:sp>
      <p:pic>
        <p:nvPicPr>
          <p:cNvPr id="4" name="Content Placeholder 3" descr="227697075_2c09cc9b96_z.jpg"/>
          <p:cNvPicPr>
            <a:picLocks noGrp="1" noChangeAspect="1"/>
          </p:cNvPicPr>
          <p:nvPr>
            <p:ph idx="1"/>
          </p:nvPr>
        </p:nvPicPr>
        <p:blipFill>
          <a:blip r:embed="rId2">
            <a:extLst>
              <a:ext uri="{28A0092B-C50C-407E-A947-70E740481C1C}">
                <a14:useLocalDpi xmlns:a14="http://schemas.microsoft.com/office/drawing/2010/main" val="0"/>
              </a:ext>
            </a:extLst>
          </a:blip>
          <a:srcRect t="19552" b="19552"/>
          <a:stretch>
            <a:fillRect/>
          </a:stretch>
        </p:blipFill>
        <p:spPr>
          <a:xfrm>
            <a:off x="0" y="1663171"/>
            <a:ext cx="9056680" cy="4980825"/>
          </a:xfrm>
        </p:spPr>
      </p:pic>
      <p:pic>
        <p:nvPicPr>
          <p:cNvPr id="3" name="Picture 2"/>
          <p:cNvPicPr>
            <a:picLocks noChangeAspect="1"/>
          </p:cNvPicPr>
          <p:nvPr/>
        </p:nvPicPr>
        <p:blipFill>
          <a:blip r:embed="rId3"/>
          <a:stretch>
            <a:fillRect/>
          </a:stretch>
        </p:blipFill>
        <p:spPr>
          <a:xfrm>
            <a:off x="2184400" y="1409700"/>
            <a:ext cx="4067856" cy="5359400"/>
          </a:xfrm>
          <a:prstGeom prst="rect">
            <a:avLst/>
          </a:prstGeom>
        </p:spPr>
      </p:pic>
    </p:spTree>
    <p:extLst>
      <p:ext uri="{BB962C8B-B14F-4D97-AF65-F5344CB8AC3E}">
        <p14:creationId xmlns:p14="http://schemas.microsoft.com/office/powerpoint/2010/main" val="265464130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AutoShape 2"/>
          <p:cNvSpPr>
            <a:spLocks noGrp="1" noChangeAspect="1" noChangeArrowheads="1"/>
          </p:cNvSpPr>
          <p:nvPr>
            <p:ph type="title"/>
          </p:nvPr>
        </p:nvSpPr>
        <p:spPr>
          <a:xfrm>
            <a:off x="481012" y="371475"/>
            <a:ext cx="8281988" cy="533400"/>
          </a:xfrm>
        </p:spPr>
        <p:txBody>
          <a:bodyPr>
            <a:normAutofit fontScale="90000"/>
          </a:bodyPr>
          <a:lstStyle/>
          <a:p>
            <a:r>
              <a:rPr lang="en-US" dirty="0" smtClean="0"/>
              <a:t>Rapidly Falling Cost of Sequencing Transforms Medicine</a:t>
            </a:r>
          </a:p>
        </p:txBody>
      </p:sp>
      <p:sp>
        <p:nvSpPr>
          <p:cNvPr id="11" name="Text Box 67"/>
          <p:cNvSpPr txBox="1">
            <a:spLocks noChangeArrowheads="1"/>
          </p:cNvSpPr>
          <p:nvPr/>
        </p:nvSpPr>
        <p:spPr bwMode="auto">
          <a:xfrm>
            <a:off x="381000" y="6015037"/>
            <a:ext cx="6534150" cy="233363"/>
          </a:xfrm>
          <a:prstGeom prst="rect">
            <a:avLst/>
          </a:prstGeom>
          <a:noFill/>
          <a:ln w="9525">
            <a:noFill/>
            <a:miter lim="800000"/>
            <a:headEnd/>
            <a:tailEnd/>
          </a:ln>
        </p:spPr>
        <p:txBody>
          <a:bodyPr>
            <a:spAutoFit/>
          </a:bodyPr>
          <a:lstStyle/>
          <a:p>
            <a:pPr fontAlgn="base">
              <a:lnSpc>
                <a:spcPct val="90000"/>
              </a:lnSpc>
              <a:spcBef>
                <a:spcPct val="50000"/>
              </a:spcBef>
              <a:spcAft>
                <a:spcPct val="0"/>
              </a:spcAft>
              <a:buClr>
                <a:srgbClr val="000000"/>
              </a:buClr>
              <a:defRPr/>
            </a:pPr>
            <a:r>
              <a:rPr lang="en-US" sz="1000" i="1" dirty="0">
                <a:solidFill>
                  <a:prstClr val="black"/>
                </a:solidFill>
                <a:latin typeface="Helvetica"/>
                <a:ea typeface="MS PGothic" pitchFamily="34" charset="-128"/>
                <a:cs typeface="Helvetica"/>
              </a:rPr>
              <a:t>Source: Broad Institute</a:t>
            </a:r>
          </a:p>
        </p:txBody>
      </p:sp>
      <p:sp>
        <p:nvSpPr>
          <p:cNvPr id="65541" name="Content Placeholder 2"/>
          <p:cNvSpPr txBox="1">
            <a:spLocks/>
          </p:cNvSpPr>
          <p:nvPr/>
        </p:nvSpPr>
        <p:spPr bwMode="auto">
          <a:xfrm>
            <a:off x="465138" y="1152525"/>
            <a:ext cx="8239125" cy="523875"/>
          </a:xfrm>
          <a:prstGeom prst="rect">
            <a:avLst/>
          </a:prstGeom>
          <a:noFill/>
          <a:ln w="9525">
            <a:noFill/>
            <a:miter lim="800000"/>
            <a:headEnd/>
            <a:tailEnd/>
          </a:ln>
        </p:spPr>
        <p:txBody>
          <a:bodyPr/>
          <a:lstStyle/>
          <a:p>
            <a:pPr marL="228600" indent="-228600" eaLnBrk="0" fontAlgn="base" hangingPunct="0">
              <a:lnSpc>
                <a:spcPct val="95000"/>
              </a:lnSpc>
              <a:spcBef>
                <a:spcPct val="35000"/>
              </a:spcBef>
              <a:spcAft>
                <a:spcPts val="1200"/>
              </a:spcAft>
              <a:buClr>
                <a:srgbClr val="262626"/>
              </a:buClr>
              <a:buSzPct val="120000"/>
            </a:pPr>
            <a:r>
              <a:rPr lang="en-US" sz="1900" b="1" dirty="0">
                <a:solidFill>
                  <a:prstClr val="black">
                    <a:lumMod val="85000"/>
                    <a:lumOff val="15000"/>
                  </a:prstClr>
                </a:solidFill>
                <a:latin typeface="Helvetica"/>
                <a:ea typeface="ＭＳ Ｐゴシック"/>
              </a:rPr>
              <a:t>Baseline information</a:t>
            </a:r>
            <a:r>
              <a:rPr lang="en-US" sz="1900" dirty="0">
                <a:solidFill>
                  <a:prstClr val="black">
                    <a:lumMod val="85000"/>
                    <a:lumOff val="15000"/>
                  </a:prstClr>
                </a:solidFill>
                <a:latin typeface="Helvetica"/>
                <a:ea typeface="ＭＳ Ｐゴシック"/>
              </a:rPr>
              <a:t/>
            </a:r>
            <a:br>
              <a:rPr lang="en-US" sz="1900" dirty="0">
                <a:solidFill>
                  <a:prstClr val="black">
                    <a:lumMod val="85000"/>
                    <a:lumOff val="15000"/>
                  </a:prstClr>
                </a:solidFill>
                <a:latin typeface="Helvetica"/>
                <a:ea typeface="ＭＳ Ｐゴシック"/>
              </a:rPr>
            </a:br>
            <a:r>
              <a:rPr lang="en-US" sz="1900" dirty="0">
                <a:solidFill>
                  <a:prstClr val="black">
                    <a:lumMod val="85000"/>
                    <a:lumOff val="15000"/>
                  </a:prstClr>
                </a:solidFill>
                <a:latin typeface="Helvetica"/>
                <a:ea typeface="ＭＳ Ｐゴシック"/>
              </a:rPr>
              <a:t>Cost of genome sequencing compared with Moore’s Law for computers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686" y="1908262"/>
            <a:ext cx="7713787" cy="3832137"/>
          </a:xfrm>
          <a:prstGeom prst="rect">
            <a:avLst/>
          </a:prstGeom>
        </p:spPr>
      </p:pic>
    </p:spTree>
    <p:extLst>
      <p:ext uri="{BB962C8B-B14F-4D97-AF65-F5344CB8AC3E}">
        <p14:creationId xmlns:p14="http://schemas.microsoft.com/office/powerpoint/2010/main" val="21505608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1" y="0"/>
            <a:ext cx="10292935" cy="6883400"/>
          </a:xfrm>
          <a:prstGeom prst="rect">
            <a:avLst/>
          </a:prstGeom>
        </p:spPr>
      </p:pic>
      <p:pic>
        <p:nvPicPr>
          <p:cNvPr id="4" name="Picture 3" descr="Screen Shot 2015-10-30 at 17.36.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96" y="-866784"/>
            <a:ext cx="12142907" cy="7589317"/>
          </a:xfrm>
          <a:prstGeom prst="rect">
            <a:avLst/>
          </a:prstGeom>
        </p:spPr>
      </p:pic>
    </p:spTree>
    <p:extLst>
      <p:ext uri="{BB962C8B-B14F-4D97-AF65-F5344CB8AC3E}">
        <p14:creationId xmlns:p14="http://schemas.microsoft.com/office/powerpoint/2010/main" val="1265495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2002" name="Picture 2"/>
          <p:cNvPicPr>
            <a:picLocks noChangeAspect="1" noChangeArrowheads="1"/>
          </p:cNvPicPr>
          <p:nvPr/>
        </p:nvPicPr>
        <p:blipFill>
          <a:blip r:embed="rId2" cstate="print"/>
          <a:srcRect/>
          <a:stretch>
            <a:fillRect/>
          </a:stretch>
        </p:blipFill>
        <p:spPr bwMode="auto">
          <a:xfrm>
            <a:off x="1648177" y="1066799"/>
            <a:ext cx="7292623" cy="5469467"/>
          </a:xfrm>
          <a:prstGeom prst="rect">
            <a:avLst/>
          </a:prstGeom>
          <a:noFill/>
          <a:ln w="9525">
            <a:noFill/>
            <a:miter lim="800000"/>
            <a:headEnd/>
            <a:tailEnd/>
          </a:ln>
        </p:spPr>
      </p:pic>
      <p:sp>
        <p:nvSpPr>
          <p:cNvPr id="5" name="TextBox 4"/>
          <p:cNvSpPr txBox="1"/>
          <p:nvPr/>
        </p:nvSpPr>
        <p:spPr>
          <a:xfrm>
            <a:off x="141984" y="249767"/>
            <a:ext cx="9138289" cy="461665"/>
          </a:xfrm>
          <a:prstGeom prst="rect">
            <a:avLst/>
          </a:prstGeom>
          <a:noFill/>
        </p:spPr>
        <p:txBody>
          <a:bodyPr wrap="none" rtlCol="0">
            <a:spAutoFit/>
          </a:bodyPr>
          <a:lstStyle/>
          <a:p>
            <a:r>
              <a:rPr lang="en-US" sz="2400" b="1" dirty="0" smtClean="0">
                <a:solidFill>
                  <a:srgbClr val="1C2E5E"/>
                </a:solidFill>
              </a:rPr>
              <a:t>Uncovers a Potential Hazardous Condition (now on your smart phone)</a:t>
            </a:r>
            <a:endParaRPr lang="en-US" sz="2400" b="1" dirty="0">
              <a:solidFill>
                <a:srgbClr val="1C2E5E"/>
              </a:solidFill>
            </a:endParaRPr>
          </a:p>
        </p:txBody>
      </p:sp>
      <p:cxnSp>
        <p:nvCxnSpPr>
          <p:cNvPr id="9" name="Straight Arrow Connector 8"/>
          <p:cNvCxnSpPr>
            <a:stCxn id="10" idx="0"/>
          </p:cNvCxnSpPr>
          <p:nvPr/>
        </p:nvCxnSpPr>
        <p:spPr>
          <a:xfrm flipV="1">
            <a:off x="914997" y="2362200"/>
            <a:ext cx="838796" cy="1066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0247" y="3429000"/>
            <a:ext cx="2010487" cy="400110"/>
          </a:xfrm>
          <a:prstGeom prst="rect">
            <a:avLst/>
          </a:prstGeom>
          <a:noFill/>
        </p:spPr>
        <p:txBody>
          <a:bodyPr wrap="none" rtlCol="0">
            <a:spAutoFit/>
          </a:bodyPr>
          <a:lstStyle/>
          <a:p>
            <a:r>
              <a:rPr lang="en-US" sz="2000" b="1" dirty="0" smtClean="0">
                <a:solidFill>
                  <a:srgbClr val="C00000"/>
                </a:solidFill>
              </a:rPr>
              <a:t>Agreeableness</a:t>
            </a:r>
            <a:endParaRPr lang="en-US" sz="2000" b="1" dirty="0">
              <a:solidFill>
                <a:srgbClr val="C00000"/>
              </a:solidFill>
            </a:endParaRPr>
          </a:p>
        </p:txBody>
      </p:sp>
    </p:spTree>
    <p:extLst>
      <p:ext uri="{BB962C8B-B14F-4D97-AF65-F5344CB8AC3E}">
        <p14:creationId xmlns:p14="http://schemas.microsoft.com/office/powerpoint/2010/main" val="336981031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555180" y="1219200"/>
            <a:ext cx="8055420" cy="707886"/>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000" b="1" dirty="0" smtClean="0">
                <a:solidFill>
                  <a:prstClr val="white"/>
                </a:solidFill>
              </a:rPr>
              <a:t>Genome</a:t>
            </a:r>
            <a:r>
              <a:rPr lang="en-US" sz="2000" dirty="0" smtClean="0">
                <a:solidFill>
                  <a:prstClr val="white"/>
                </a:solidFill>
              </a:rPr>
              <a:t/>
            </a:r>
            <a:br>
              <a:rPr lang="en-US" sz="2000" dirty="0" smtClean="0">
                <a:solidFill>
                  <a:prstClr val="white"/>
                </a:solidFill>
              </a:rPr>
            </a:br>
            <a:r>
              <a:rPr lang="en-US" sz="2000" dirty="0" smtClean="0">
                <a:solidFill>
                  <a:prstClr val="white"/>
                </a:solidFill>
              </a:rPr>
              <a:t>All the genetic information in an organism</a:t>
            </a:r>
            <a:endParaRPr lang="en-US" sz="2000" dirty="0">
              <a:solidFill>
                <a:prstClr val="white"/>
              </a:solidFill>
            </a:endParaRPr>
          </a:p>
        </p:txBody>
      </p:sp>
      <p:sp>
        <p:nvSpPr>
          <p:cNvPr id="3" name="TextBox 2"/>
          <p:cNvSpPr txBox="1"/>
          <p:nvPr/>
        </p:nvSpPr>
        <p:spPr>
          <a:xfrm>
            <a:off x="540833" y="2209800"/>
            <a:ext cx="8069371" cy="707886"/>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2000" b="1" dirty="0" err="1" smtClean="0">
                <a:solidFill>
                  <a:prstClr val="white"/>
                </a:solidFill>
              </a:rPr>
              <a:t>Transcriptome</a:t>
            </a:r>
            <a:endParaRPr lang="en-US" sz="2000" b="1" dirty="0" smtClean="0">
              <a:solidFill>
                <a:prstClr val="white"/>
              </a:solidFill>
            </a:endParaRPr>
          </a:p>
          <a:p>
            <a:r>
              <a:rPr lang="en-US" sz="2000" dirty="0" smtClean="0">
                <a:solidFill>
                  <a:prstClr val="white"/>
                </a:solidFill>
              </a:rPr>
              <a:t>All the RNA transcripts formed from a genome</a:t>
            </a:r>
            <a:endParaRPr lang="en-US" sz="2000" dirty="0">
              <a:solidFill>
                <a:prstClr val="white"/>
              </a:solidFill>
            </a:endParaRPr>
          </a:p>
        </p:txBody>
      </p:sp>
      <p:sp>
        <p:nvSpPr>
          <p:cNvPr id="4" name="TextBox 3"/>
          <p:cNvSpPr txBox="1"/>
          <p:nvPr/>
        </p:nvSpPr>
        <p:spPr>
          <a:xfrm>
            <a:off x="555180" y="3200400"/>
            <a:ext cx="8055420" cy="707886"/>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2000" b="1" dirty="0" smtClean="0">
                <a:solidFill>
                  <a:prstClr val="white"/>
                </a:solidFill>
              </a:rPr>
              <a:t>Proteome</a:t>
            </a:r>
            <a:r>
              <a:rPr lang="en-US" sz="2000" dirty="0" smtClean="0">
                <a:solidFill>
                  <a:prstClr val="white"/>
                </a:solidFill>
              </a:rPr>
              <a:t/>
            </a:r>
            <a:br>
              <a:rPr lang="en-US" sz="2000" dirty="0" smtClean="0">
                <a:solidFill>
                  <a:prstClr val="white"/>
                </a:solidFill>
              </a:rPr>
            </a:br>
            <a:r>
              <a:rPr lang="en-US" sz="2000" dirty="0" smtClean="0">
                <a:solidFill>
                  <a:prstClr val="white"/>
                </a:solidFill>
              </a:rPr>
              <a:t>The locations and functions of all the proteins in the body</a:t>
            </a:r>
            <a:endParaRPr lang="en-US" sz="2000" dirty="0">
              <a:solidFill>
                <a:prstClr val="white"/>
              </a:solidFill>
            </a:endParaRPr>
          </a:p>
        </p:txBody>
      </p:sp>
      <p:sp>
        <p:nvSpPr>
          <p:cNvPr id="5" name="TextBox 4"/>
          <p:cNvSpPr txBox="1"/>
          <p:nvPr/>
        </p:nvSpPr>
        <p:spPr>
          <a:xfrm>
            <a:off x="555180" y="4230469"/>
            <a:ext cx="8055420" cy="707886"/>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000" b="1" dirty="0" err="1" smtClean="0">
                <a:solidFill>
                  <a:prstClr val="white"/>
                </a:solidFill>
              </a:rPr>
              <a:t>Metabolome</a:t>
            </a:r>
            <a:r>
              <a:rPr lang="en-US" sz="2000" dirty="0" smtClean="0">
                <a:solidFill>
                  <a:prstClr val="white"/>
                </a:solidFill>
              </a:rPr>
              <a:t/>
            </a:r>
            <a:br>
              <a:rPr lang="en-US" sz="2000" dirty="0" smtClean="0">
                <a:solidFill>
                  <a:prstClr val="white"/>
                </a:solidFill>
              </a:rPr>
            </a:br>
            <a:r>
              <a:rPr lang="en-US" sz="2000" dirty="0" smtClean="0">
                <a:solidFill>
                  <a:prstClr val="white"/>
                </a:solidFill>
              </a:rPr>
              <a:t>All the metabolites produced by a person</a:t>
            </a:r>
            <a:endParaRPr lang="en-US" sz="2000" dirty="0">
              <a:solidFill>
                <a:prstClr val="white"/>
              </a:solidFill>
            </a:endParaRPr>
          </a:p>
        </p:txBody>
      </p:sp>
      <p:sp>
        <p:nvSpPr>
          <p:cNvPr id="6" name="TextBox 5"/>
          <p:cNvSpPr txBox="1"/>
          <p:nvPr/>
        </p:nvSpPr>
        <p:spPr>
          <a:xfrm>
            <a:off x="533400" y="5257800"/>
            <a:ext cx="8076599" cy="70788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000" b="1" dirty="0" err="1" smtClean="0">
                <a:solidFill>
                  <a:schemeClr val="tx2">
                    <a:lumMod val="75000"/>
                  </a:schemeClr>
                </a:solidFill>
              </a:rPr>
              <a:t>Connectome</a:t>
            </a:r>
            <a:r>
              <a:rPr lang="en-US" sz="2000" dirty="0" smtClean="0">
                <a:solidFill>
                  <a:schemeClr val="tx2">
                    <a:lumMod val="75000"/>
                  </a:schemeClr>
                </a:solidFill>
              </a:rPr>
              <a:t/>
            </a:r>
            <a:br>
              <a:rPr lang="en-US" sz="2000" dirty="0" smtClean="0">
                <a:solidFill>
                  <a:schemeClr val="tx2">
                    <a:lumMod val="75000"/>
                  </a:schemeClr>
                </a:solidFill>
              </a:rPr>
            </a:br>
            <a:r>
              <a:rPr lang="en-US" sz="2000" dirty="0" smtClean="0">
                <a:solidFill>
                  <a:schemeClr val="tx2">
                    <a:lumMod val="75000"/>
                  </a:schemeClr>
                </a:solidFill>
              </a:rPr>
              <a:t>The locations and functions of all the proteins in the body</a:t>
            </a:r>
            <a:endParaRPr lang="en-US" sz="2000" dirty="0">
              <a:solidFill>
                <a:schemeClr val="tx2">
                  <a:lumMod val="75000"/>
                </a:schemeClr>
              </a:solidFill>
            </a:endParaRPr>
          </a:p>
        </p:txBody>
      </p:sp>
      <p:sp>
        <p:nvSpPr>
          <p:cNvPr id="8" name="Title 7"/>
          <p:cNvSpPr>
            <a:spLocks noGrp="1"/>
          </p:cNvSpPr>
          <p:nvPr>
            <p:ph type="title"/>
          </p:nvPr>
        </p:nvSpPr>
        <p:spPr>
          <a:xfrm>
            <a:off x="457200" y="457436"/>
            <a:ext cx="8229600" cy="321500"/>
          </a:xfrm>
        </p:spPr>
        <p:txBody>
          <a:bodyPr/>
          <a:lstStyle/>
          <a:p>
            <a:r>
              <a:rPr lang="en-US" sz="3600" b="1" dirty="0" smtClean="0"/>
              <a:t>Personalized Medicine </a:t>
            </a:r>
            <a:r>
              <a:rPr lang="en-US" sz="3600" b="1" dirty="0" err="1" smtClean="0"/>
              <a:t>Omics</a:t>
            </a:r>
            <a:r>
              <a:rPr lang="en-US" sz="3600" b="1" dirty="0" smtClean="0"/>
              <a:t> Are Here</a:t>
            </a:r>
            <a:r>
              <a:rPr lang="en-US" sz="4000" b="1" dirty="0" smtClean="0"/>
              <a:t>…</a:t>
            </a:r>
            <a:endParaRPr lang="en-US" sz="4000" b="1" dirty="0"/>
          </a:p>
        </p:txBody>
      </p:sp>
      <p:sp>
        <p:nvSpPr>
          <p:cNvPr id="10" name="TextBox 9"/>
          <p:cNvSpPr txBox="1"/>
          <p:nvPr/>
        </p:nvSpPr>
        <p:spPr>
          <a:xfrm>
            <a:off x="386302" y="6047601"/>
            <a:ext cx="1671098" cy="276999"/>
          </a:xfrm>
          <a:prstGeom prst="rect">
            <a:avLst/>
          </a:prstGeom>
          <a:noFill/>
        </p:spPr>
        <p:txBody>
          <a:bodyPr wrap="none" rtlCol="0">
            <a:spAutoFit/>
          </a:bodyPr>
          <a:lstStyle/>
          <a:p>
            <a:r>
              <a:rPr lang="en-US" sz="1200" i="1" dirty="0" smtClean="0">
                <a:solidFill>
                  <a:prstClr val="black"/>
                </a:solidFill>
              </a:rPr>
              <a:t>Source: Popular Science</a:t>
            </a:r>
            <a:endParaRPr lang="en-US" sz="1200" i="1" dirty="0">
              <a:solidFill>
                <a:prstClr val="black"/>
              </a:solidFill>
            </a:endParaRPr>
          </a:p>
        </p:txBody>
      </p:sp>
    </p:spTree>
    <p:extLst>
      <p:ext uri="{BB962C8B-B14F-4D97-AF65-F5344CB8AC3E}">
        <p14:creationId xmlns:p14="http://schemas.microsoft.com/office/powerpoint/2010/main" val="1804772208"/>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72577"/>
            <a:ext cx="8229600" cy="1143000"/>
          </a:xfrm>
        </p:spPr>
        <p:txBody>
          <a:bodyPr>
            <a:noAutofit/>
          </a:bodyPr>
          <a:lstStyle/>
          <a:p>
            <a:pPr algn="r"/>
            <a:r>
              <a:rPr lang="en-US" sz="5400" dirty="0" smtClean="0"/>
              <a:t>Robotics: soon portable </a:t>
            </a:r>
            <a:endParaRPr lang="en-US" sz="5400" dirty="0"/>
          </a:p>
        </p:txBody>
      </p:sp>
      <p:pic>
        <p:nvPicPr>
          <p:cNvPr id="4" name="Content Placeholder 3" descr="5552696472_743baab9d2_z.jpg"/>
          <p:cNvPicPr>
            <a:picLocks noGrp="1" noChangeAspect="1"/>
          </p:cNvPicPr>
          <p:nvPr>
            <p:ph idx="1"/>
          </p:nvPr>
        </p:nvPicPr>
        <p:blipFill>
          <a:blip r:embed="rId2">
            <a:extLst>
              <a:ext uri="{28A0092B-C50C-407E-A947-70E740481C1C}">
                <a14:useLocalDpi xmlns:a14="http://schemas.microsoft.com/office/drawing/2010/main" val="0"/>
              </a:ext>
            </a:extLst>
          </a:blip>
          <a:srcRect l="18890" r="18890"/>
          <a:stretch>
            <a:fillRect/>
          </a:stretch>
        </p:blipFill>
        <p:spPr>
          <a:xfrm>
            <a:off x="-363869" y="1383613"/>
            <a:ext cx="9954128" cy="5474387"/>
          </a:xfrm>
        </p:spPr>
      </p:pic>
    </p:spTree>
    <p:extLst>
      <p:ext uri="{BB962C8B-B14F-4D97-AF65-F5344CB8AC3E}">
        <p14:creationId xmlns:p14="http://schemas.microsoft.com/office/powerpoint/2010/main" val="249076699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66033055_75befbfc65_z.jpg"/>
          <p:cNvPicPr>
            <a:picLocks noGrp="1" noChangeAspect="1"/>
          </p:cNvPicPr>
          <p:nvPr>
            <p:ph idx="1"/>
          </p:nvPr>
        </p:nvPicPr>
        <p:blipFill>
          <a:blip r:embed="rId2">
            <a:extLst>
              <a:ext uri="{28A0092B-C50C-407E-A947-70E740481C1C}">
                <a14:useLocalDpi xmlns:a14="http://schemas.microsoft.com/office/drawing/2010/main" val="0"/>
              </a:ext>
            </a:extLst>
          </a:blip>
          <a:srcRect t="28560" b="28560"/>
          <a:stretch>
            <a:fillRect/>
          </a:stretch>
        </p:blipFill>
        <p:spPr>
          <a:xfrm>
            <a:off x="-1836166" y="-130718"/>
            <a:ext cx="12707650" cy="6988718"/>
          </a:xfrm>
        </p:spPr>
      </p:pic>
    </p:spTree>
    <p:extLst>
      <p:ext uri="{BB962C8B-B14F-4D97-AF65-F5344CB8AC3E}">
        <p14:creationId xmlns:p14="http://schemas.microsoft.com/office/powerpoint/2010/main" val="407155298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6267" y="354806"/>
            <a:ext cx="8957733" cy="1143000"/>
          </a:xfrm>
        </p:spPr>
        <p:txBody>
          <a:bodyPr>
            <a:noAutofit/>
          </a:bodyPr>
          <a:lstStyle/>
          <a:p>
            <a:pPr algn="r"/>
            <a:r>
              <a:rPr lang="en-US" sz="5400" b="1" dirty="0" smtClean="0">
                <a:solidFill>
                  <a:schemeClr val="tx2">
                    <a:lumMod val="50000"/>
                  </a:schemeClr>
                </a:solidFill>
              </a:rPr>
              <a:t>Do</a:t>
            </a:r>
            <a:r>
              <a:rPr lang="fr-FR" sz="5400" b="1" dirty="0" smtClean="0">
                <a:solidFill>
                  <a:schemeClr val="tx2">
                    <a:lumMod val="50000"/>
                  </a:schemeClr>
                </a:solidFill>
              </a:rPr>
              <a:t>n’</a:t>
            </a:r>
            <a:r>
              <a:rPr lang="en-US" sz="5400" b="1" dirty="0" smtClean="0">
                <a:solidFill>
                  <a:schemeClr val="tx2">
                    <a:lumMod val="50000"/>
                  </a:schemeClr>
                </a:solidFill>
              </a:rPr>
              <a:t>t play with magnets</a:t>
            </a:r>
            <a:r>
              <a:rPr lang="en-US" sz="6000" b="1" dirty="0" smtClean="0">
                <a:solidFill>
                  <a:schemeClr val="tx2">
                    <a:lumMod val="50000"/>
                  </a:schemeClr>
                </a:solidFill>
              </a:rPr>
              <a:t>!</a:t>
            </a:r>
            <a:br>
              <a:rPr lang="en-US" sz="6000" b="1" dirty="0" smtClean="0">
                <a:solidFill>
                  <a:schemeClr val="tx2">
                    <a:lumMod val="50000"/>
                  </a:schemeClr>
                </a:solidFill>
              </a:rPr>
            </a:br>
            <a:endParaRPr lang="en-US" sz="6000" b="1" dirty="0">
              <a:solidFill>
                <a:schemeClr val="tx2">
                  <a:lumMod val="50000"/>
                </a:schemeClr>
              </a:solidFill>
            </a:endParaRPr>
          </a:p>
        </p:txBody>
      </p:sp>
      <p:pic>
        <p:nvPicPr>
          <p:cNvPr id="6" name="Picture 5"/>
          <p:cNvPicPr>
            <a:picLocks noChangeAspect="1"/>
          </p:cNvPicPr>
          <p:nvPr/>
        </p:nvPicPr>
        <p:blipFill>
          <a:blip r:embed="rId2"/>
          <a:stretch>
            <a:fillRect/>
          </a:stretch>
        </p:blipFill>
        <p:spPr>
          <a:xfrm>
            <a:off x="0" y="1821525"/>
            <a:ext cx="9144000" cy="5036475"/>
          </a:xfrm>
          <a:prstGeom prst="rect">
            <a:avLst/>
          </a:prstGeom>
        </p:spPr>
      </p:pic>
    </p:spTree>
    <p:extLst>
      <p:ext uri="{BB962C8B-B14F-4D97-AF65-F5344CB8AC3E}">
        <p14:creationId xmlns:p14="http://schemas.microsoft.com/office/powerpoint/2010/main" val="1054367892"/>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559" y="5116108"/>
            <a:ext cx="8229600" cy="1143000"/>
          </a:xfrm>
        </p:spPr>
        <p:txBody>
          <a:bodyPr>
            <a:normAutofit/>
          </a:bodyPr>
          <a:lstStyle/>
          <a:p>
            <a:pPr algn="l"/>
            <a:r>
              <a:rPr lang="en-US" sz="6000" dirty="0" smtClean="0"/>
              <a:t>Bionics: paraplegics </a:t>
            </a:r>
            <a:endParaRPr lang="en-US" sz="6000" dirty="0"/>
          </a:p>
        </p:txBody>
      </p:sp>
      <p:pic>
        <p:nvPicPr>
          <p:cNvPr id="4" name="Content Placeholder 3"/>
          <p:cNvPicPr>
            <a:picLocks noGrp="1" noChangeAspect="1"/>
          </p:cNvPicPr>
          <p:nvPr>
            <p:ph idx="1"/>
          </p:nvPr>
        </p:nvPicPr>
        <p:blipFill>
          <a:blip r:embed="rId2"/>
          <a:srcRect l="12634" r="12634"/>
          <a:stretch>
            <a:fillRect/>
          </a:stretch>
        </p:blipFill>
        <p:spPr>
          <a:xfrm>
            <a:off x="-28559" y="0"/>
            <a:ext cx="9172559" cy="5044554"/>
          </a:xfrm>
        </p:spPr>
      </p:pic>
    </p:spTree>
    <p:extLst>
      <p:ext uri="{BB962C8B-B14F-4D97-AF65-F5344CB8AC3E}">
        <p14:creationId xmlns:p14="http://schemas.microsoft.com/office/powerpoint/2010/main" val="302626952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0DB0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4263495"/>
          </a:xfrm>
        </p:spPr>
        <p:txBody>
          <a:bodyPr>
            <a:noAutofit/>
          </a:bodyPr>
          <a:lstStyle/>
          <a:p>
            <a:pPr algn="r"/>
            <a:r>
              <a:rPr lang="en-US" sz="5400" b="1" dirty="0" smtClean="0"/>
              <a:t>1$ Origami Scope</a:t>
            </a:r>
            <a:br>
              <a:rPr lang="en-US" sz="5400" b="1" dirty="0" smtClean="0"/>
            </a:br>
            <a:r>
              <a:rPr lang="en-US" sz="5400" b="1" dirty="0" smtClean="0"/>
              <a:t>Scalable &amp; Accessible  </a:t>
            </a:r>
            <a:br>
              <a:rPr lang="en-US" sz="5400" b="1" dirty="0" smtClean="0"/>
            </a:br>
            <a:endParaRPr lang="en-US" sz="5400" b="1" dirty="0"/>
          </a:p>
        </p:txBody>
      </p:sp>
      <p:pic>
        <p:nvPicPr>
          <p:cNvPr id="5" name="Picture 4"/>
          <p:cNvPicPr>
            <a:picLocks noChangeAspect="1"/>
          </p:cNvPicPr>
          <p:nvPr/>
        </p:nvPicPr>
        <p:blipFill>
          <a:blip r:embed="rId2"/>
          <a:stretch>
            <a:fillRect/>
          </a:stretch>
        </p:blipFill>
        <p:spPr>
          <a:xfrm>
            <a:off x="-76200" y="488568"/>
            <a:ext cx="9605250" cy="5291781"/>
          </a:xfrm>
          <a:prstGeom prst="rect">
            <a:avLst/>
          </a:prstGeom>
        </p:spPr>
      </p:pic>
      <p:pic>
        <p:nvPicPr>
          <p:cNvPr id="4" name="Picture 3"/>
          <p:cNvPicPr>
            <a:picLocks noChangeAspect="1"/>
          </p:cNvPicPr>
          <p:nvPr/>
        </p:nvPicPr>
        <p:blipFill>
          <a:blip r:embed="rId3"/>
          <a:stretch>
            <a:fillRect/>
          </a:stretch>
        </p:blipFill>
        <p:spPr>
          <a:xfrm>
            <a:off x="1231386" y="0"/>
            <a:ext cx="7455414" cy="6890245"/>
          </a:xfrm>
          <a:prstGeom prst="rect">
            <a:avLst/>
          </a:prstGeom>
        </p:spPr>
      </p:pic>
    </p:spTree>
    <p:extLst>
      <p:ext uri="{BB962C8B-B14F-4D97-AF65-F5344CB8AC3E}">
        <p14:creationId xmlns:p14="http://schemas.microsoft.com/office/powerpoint/2010/main" val="1241012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015655"/>
            <a:ext cx="4668877" cy="3483490"/>
          </a:xfrm>
        </p:spPr>
        <p:txBody>
          <a:bodyPr>
            <a:normAutofit fontScale="90000"/>
          </a:bodyPr>
          <a:lstStyle/>
          <a:p>
            <a:pPr algn="l"/>
            <a:r>
              <a:rPr lang="en-US" sz="8000" b="1" dirty="0" smtClean="0"/>
              <a:t>Plenty to worry about</a:t>
            </a:r>
            <a:endParaRPr lang="en-US" sz="8000" b="1" dirty="0"/>
          </a:p>
        </p:txBody>
      </p:sp>
      <p:pic>
        <p:nvPicPr>
          <p:cNvPr id="4" name="Picture 3" descr="11685224613_06ce7cbfcf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8877" y="-280110"/>
            <a:ext cx="4492212" cy="5615264"/>
          </a:xfrm>
          <a:prstGeom prst="rect">
            <a:avLst/>
          </a:prstGeom>
        </p:spPr>
      </p:pic>
    </p:spTree>
    <p:extLst>
      <p:ext uri="{BB962C8B-B14F-4D97-AF65-F5344CB8AC3E}">
        <p14:creationId xmlns:p14="http://schemas.microsoft.com/office/powerpoint/2010/main" val="222286939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119811" name="Rectangle 35"/>
          <p:cNvSpPr>
            <a:spLocks noChangeArrowheads="1"/>
          </p:cNvSpPr>
          <p:nvPr/>
        </p:nvSpPr>
        <p:spPr bwMode="auto">
          <a:xfrm>
            <a:off x="-125204" y="5618397"/>
            <a:ext cx="4006850" cy="2416046"/>
          </a:xfrm>
          <a:prstGeom prst="rect">
            <a:avLst/>
          </a:prstGeom>
          <a:noFill/>
          <a:ln w="9525">
            <a:noFill/>
            <a:miter lim="800000"/>
            <a:headEnd/>
            <a:tailEnd/>
          </a:ln>
        </p:spPr>
        <p:txBody>
          <a:bodyPr>
            <a:spAutoFit/>
          </a:bodyPr>
          <a:lstStyle/>
          <a:p>
            <a:endParaRPr lang="en-US" sz="2200" dirty="0">
              <a:solidFill>
                <a:srgbClr val="262626"/>
              </a:solidFill>
              <a:cs typeface="Helvetica"/>
            </a:endParaRPr>
          </a:p>
          <a:p>
            <a:pPr lvl="1"/>
            <a:r>
              <a:rPr lang="en-US" sz="2000" b="1" dirty="0" err="1" smtClean="0">
                <a:solidFill>
                  <a:srgbClr val="002060"/>
                </a:solidFill>
                <a:cs typeface="Helvetica"/>
              </a:rPr>
              <a:t>Alivecor’s</a:t>
            </a:r>
            <a:r>
              <a:rPr lang="en-US" sz="2000" b="1" dirty="0" smtClean="0">
                <a:solidFill>
                  <a:srgbClr val="002060"/>
                </a:solidFill>
                <a:cs typeface="Helvetica"/>
              </a:rPr>
              <a:t> </a:t>
            </a:r>
            <a:r>
              <a:rPr lang="en-US" sz="2000" b="1" dirty="0" err="1">
                <a:solidFill>
                  <a:srgbClr val="002060"/>
                </a:solidFill>
                <a:cs typeface="Helvetica"/>
              </a:rPr>
              <a:t>iPhone</a:t>
            </a:r>
            <a:r>
              <a:rPr lang="en-US" sz="2000" b="1" dirty="0">
                <a:solidFill>
                  <a:srgbClr val="002060"/>
                </a:solidFill>
                <a:cs typeface="Helvetica"/>
              </a:rPr>
              <a:t> ECG</a:t>
            </a:r>
          </a:p>
          <a:p>
            <a:pPr lvl="1"/>
            <a:endParaRPr lang="en-US" dirty="0">
              <a:solidFill>
                <a:srgbClr val="262626"/>
              </a:solidFill>
              <a:cs typeface="Helvetica"/>
            </a:endParaRPr>
          </a:p>
          <a:p>
            <a:pPr lvl="1">
              <a:spcAft>
                <a:spcPts val="600"/>
              </a:spcAft>
            </a:pPr>
            <a:endParaRPr lang="en-US" sz="2000" dirty="0">
              <a:solidFill>
                <a:srgbClr val="1C2E5E"/>
              </a:solidFill>
              <a:cs typeface="Helvetica"/>
            </a:endParaRPr>
          </a:p>
          <a:p>
            <a:endParaRPr lang="en-US" sz="2200" dirty="0">
              <a:solidFill>
                <a:srgbClr val="262626"/>
              </a:solidFill>
              <a:cs typeface="Helvetica"/>
            </a:endParaRPr>
          </a:p>
          <a:p>
            <a:endParaRPr lang="en-US" sz="2200" dirty="0">
              <a:solidFill>
                <a:srgbClr val="262626"/>
              </a:solidFill>
              <a:cs typeface="Helvetica"/>
            </a:endParaRPr>
          </a:p>
          <a:p>
            <a:pPr>
              <a:buFont typeface="Arial" pitchFamily="34" charset="0"/>
              <a:buChar char="•"/>
            </a:pPr>
            <a:endParaRPr lang="en-US" sz="2200" i="1" dirty="0">
              <a:solidFill>
                <a:srgbClr val="262626"/>
              </a:solidFill>
              <a:cs typeface="Helvetica"/>
            </a:endParaRPr>
          </a:p>
        </p:txBody>
      </p:sp>
      <p:sp>
        <p:nvSpPr>
          <p:cNvPr id="119812" name="Title 10"/>
          <p:cNvSpPr>
            <a:spLocks noGrp="1"/>
          </p:cNvSpPr>
          <p:nvPr>
            <p:ph type="title"/>
          </p:nvPr>
        </p:nvSpPr>
        <p:spPr>
          <a:xfrm>
            <a:off x="-1" y="-637438"/>
            <a:ext cx="3079169" cy="5264522"/>
          </a:xfrm>
        </p:spPr>
        <p:txBody>
          <a:bodyPr>
            <a:normAutofit/>
          </a:bodyPr>
          <a:lstStyle/>
          <a:p>
            <a:pPr algn="l"/>
            <a:r>
              <a:rPr lang="en-US" b="1" dirty="0" smtClean="0"/>
              <a:t>Products Are Merging into Consumer Retail</a:t>
            </a:r>
          </a:p>
        </p:txBody>
      </p:sp>
      <p:pic>
        <p:nvPicPr>
          <p:cNvPr id="119813" name="Picture 8"/>
          <p:cNvPicPr>
            <a:picLocks noChangeAspect="1"/>
          </p:cNvPicPr>
          <p:nvPr/>
        </p:nvPicPr>
        <p:blipFill>
          <a:blip r:embed="rId3" cstate="print"/>
          <a:srcRect/>
          <a:stretch>
            <a:fillRect/>
          </a:stretch>
        </p:blipFill>
        <p:spPr bwMode="auto">
          <a:xfrm>
            <a:off x="10170066" y="318542"/>
            <a:ext cx="3941763" cy="3090862"/>
          </a:xfrm>
          <a:prstGeom prst="rect">
            <a:avLst/>
          </a:prstGeom>
          <a:noFill/>
          <a:ln w="9525">
            <a:noFill/>
            <a:miter lim="800000"/>
            <a:headEnd/>
            <a:tailEnd/>
          </a:ln>
        </p:spPr>
      </p:pic>
      <p:pic>
        <p:nvPicPr>
          <p:cNvPr id="12" name="Picture 11" descr="Picture 29.png"/>
          <p:cNvPicPr>
            <a:picLocks noChangeAspect="1"/>
          </p:cNvPicPr>
          <p:nvPr/>
        </p:nvPicPr>
        <p:blipFill>
          <a:blip r:embed="rId4" cstate="print"/>
          <a:srcRect/>
          <a:stretch>
            <a:fillRect/>
          </a:stretch>
        </p:blipFill>
        <p:spPr bwMode="auto">
          <a:xfrm>
            <a:off x="3079169" y="133350"/>
            <a:ext cx="6023278" cy="63544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880986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20111" b="20111"/>
          <a:stretch>
            <a:fillRect/>
          </a:stretch>
        </p:blipFill>
        <p:spPr>
          <a:xfrm>
            <a:off x="-679996" y="522870"/>
            <a:ext cx="10188519" cy="5603293"/>
          </a:xfrm>
        </p:spPr>
      </p:pic>
    </p:spTree>
    <p:extLst>
      <p:ext uri="{BB962C8B-B14F-4D97-AF65-F5344CB8AC3E}">
        <p14:creationId xmlns:p14="http://schemas.microsoft.com/office/powerpoint/2010/main" val="279589727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2242" y="2162358"/>
            <a:ext cx="8229600" cy="1143000"/>
          </a:xfrm>
        </p:spPr>
        <p:txBody>
          <a:bodyPr/>
          <a:lstStyle/>
          <a:p>
            <a:endParaRPr lang="en-US" dirty="0"/>
          </a:p>
        </p:txBody>
      </p:sp>
      <p:pic>
        <p:nvPicPr>
          <p:cNvPr id="4" name="Content Placeholder 3" descr="7841988814_15e784ccec_z.jpg"/>
          <p:cNvPicPr>
            <a:picLocks noGrp="1" noChangeAspect="1"/>
          </p:cNvPicPr>
          <p:nvPr>
            <p:ph idx="1"/>
          </p:nvPr>
        </p:nvPicPr>
        <p:blipFill>
          <a:blip r:embed="rId2">
            <a:extLst>
              <a:ext uri="{28A0092B-C50C-407E-A947-70E740481C1C}">
                <a14:useLocalDpi xmlns:a14="http://schemas.microsoft.com/office/drawing/2010/main" val="0"/>
              </a:ext>
            </a:extLst>
          </a:blip>
          <a:srcRect t="1115" b="1115"/>
          <a:stretch>
            <a:fillRect/>
          </a:stretch>
        </p:blipFill>
        <p:spPr>
          <a:xfrm>
            <a:off x="-2601233" y="123628"/>
            <a:ext cx="12245170" cy="6734372"/>
          </a:xfrm>
        </p:spPr>
      </p:pic>
      <p:pic>
        <p:nvPicPr>
          <p:cNvPr id="5" name="Content Placeholder 4"/>
          <p:cNvPicPr>
            <a:picLocks noChangeAspect="1"/>
          </p:cNvPicPr>
          <p:nvPr/>
        </p:nvPicPr>
        <p:blipFill>
          <a:blip r:embed="rId3"/>
          <a:srcRect t="20208" b="20208"/>
          <a:stretch>
            <a:fillRect/>
          </a:stretch>
        </p:blipFill>
        <p:spPr>
          <a:xfrm>
            <a:off x="186267" y="4592762"/>
            <a:ext cx="3742912" cy="2058458"/>
          </a:xfrm>
          <a:prstGeom prst="rect">
            <a:avLst/>
          </a:prstGeom>
        </p:spPr>
      </p:pic>
    </p:spTree>
    <p:extLst>
      <p:ext uri="{BB962C8B-B14F-4D97-AF65-F5344CB8AC3E}">
        <p14:creationId xmlns:p14="http://schemas.microsoft.com/office/powerpoint/2010/main" val="178659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08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 y="-242761"/>
            <a:ext cx="9144000" cy="6858000"/>
          </a:xfrm>
          <a:prstGeom prst="rect">
            <a:avLst/>
          </a:prstGeom>
        </p:spPr>
      </p:pic>
      <p:sp>
        <p:nvSpPr>
          <p:cNvPr id="4" name="Title 3"/>
          <p:cNvSpPr>
            <a:spLocks noGrp="1"/>
          </p:cNvSpPr>
          <p:nvPr>
            <p:ph type="title"/>
          </p:nvPr>
        </p:nvSpPr>
        <p:spPr>
          <a:xfrm>
            <a:off x="-38100" y="5715000"/>
            <a:ext cx="8229600" cy="1143000"/>
          </a:xfrm>
        </p:spPr>
        <p:txBody>
          <a:bodyPr>
            <a:normAutofit/>
          </a:bodyPr>
          <a:lstStyle/>
          <a:p>
            <a:pPr algn="l"/>
            <a:r>
              <a:rPr lang="en-US" sz="5400" dirty="0" smtClean="0">
                <a:solidFill>
                  <a:srgbClr val="FFFFFF"/>
                </a:solidFill>
              </a:rPr>
              <a:t>Home Diagnostics</a:t>
            </a:r>
            <a:endParaRPr lang="en-US" sz="5400" dirty="0">
              <a:solidFill>
                <a:srgbClr val="FFFFFF"/>
              </a:solidFill>
            </a:endParaRPr>
          </a:p>
        </p:txBody>
      </p:sp>
      <p:pic>
        <p:nvPicPr>
          <p:cNvPr id="6" name="Content Placeholder 3" descr="3658896734_bedc9874db_z.jpg"/>
          <p:cNvPicPr>
            <a:picLocks noChangeAspect="1"/>
          </p:cNvPicPr>
          <p:nvPr/>
        </p:nvPicPr>
        <p:blipFill>
          <a:blip r:embed="rId3">
            <a:extLst>
              <a:ext uri="{28A0092B-C50C-407E-A947-70E740481C1C}">
                <a14:useLocalDpi xmlns:a14="http://schemas.microsoft.com/office/drawing/2010/main" val="0"/>
              </a:ext>
            </a:extLst>
          </a:blip>
          <a:srcRect t="29376" b="29376"/>
          <a:stretch>
            <a:fillRect/>
          </a:stretch>
        </p:blipFill>
        <p:spPr>
          <a:xfrm>
            <a:off x="222658" y="-1945979"/>
            <a:ext cx="8229600" cy="7660979"/>
          </a:xfrm>
          <a:prstGeom prst="rect">
            <a:avLst/>
          </a:prstGeom>
        </p:spPr>
      </p:pic>
    </p:spTree>
    <p:extLst>
      <p:ext uri="{BB962C8B-B14F-4D97-AF65-F5344CB8AC3E}">
        <p14:creationId xmlns:p14="http://schemas.microsoft.com/office/powerpoint/2010/main" val="3213128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172973279_1f3a72a64a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8515"/>
            <a:ext cx="10077484" cy="10077484"/>
          </a:xfrm>
          <a:prstGeom prst="rect">
            <a:avLst/>
          </a:prstGeom>
        </p:spPr>
      </p:pic>
      <p:pic>
        <p:nvPicPr>
          <p:cNvPr id="4" name="Picture 3"/>
          <p:cNvPicPr>
            <a:picLocks noChangeAspect="1"/>
          </p:cNvPicPr>
          <p:nvPr/>
        </p:nvPicPr>
        <p:blipFill>
          <a:blip r:embed="rId3"/>
          <a:stretch>
            <a:fillRect/>
          </a:stretch>
        </p:blipFill>
        <p:spPr>
          <a:xfrm>
            <a:off x="2048934" y="3263899"/>
            <a:ext cx="2895600" cy="2171700"/>
          </a:xfrm>
          <a:prstGeom prst="rect">
            <a:avLst/>
          </a:prstGeom>
          <a:effectLst>
            <a:softEdge rad="571500"/>
          </a:effectLst>
        </p:spPr>
      </p:pic>
    </p:spTree>
    <p:extLst>
      <p:ext uri="{BB962C8B-B14F-4D97-AF65-F5344CB8AC3E}">
        <p14:creationId xmlns:p14="http://schemas.microsoft.com/office/powerpoint/2010/main" val="1314557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7651" name="Picture 1" descr="JESS3_GeoSocialUniverse_1.jpe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49711" y="74748"/>
            <a:ext cx="6489599" cy="67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9" name="Rectangle 5"/>
          <p:cNvSpPr txBox="1">
            <a:spLocks/>
          </p:cNvSpPr>
          <p:nvPr/>
        </p:nvSpPr>
        <p:spPr bwMode="auto">
          <a:xfrm>
            <a:off x="1649711" y="2057340"/>
            <a:ext cx="6489599" cy="154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tIns="0" bIns="0"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lnSpc>
                <a:spcPct val="90000"/>
              </a:lnSpc>
            </a:pPr>
            <a:r>
              <a:rPr lang="en-US" sz="5400" b="1" dirty="0">
                <a:solidFill>
                  <a:srgbClr val="FFFFFF"/>
                </a:solidFill>
                <a:ea typeface="MS PGothic" charset="0"/>
                <a:cs typeface="MS PGothic" charset="0"/>
              </a:rPr>
              <a:t>Social </a:t>
            </a:r>
            <a:r>
              <a:rPr lang="en-US" sz="5400" b="1" dirty="0" smtClean="0">
                <a:solidFill>
                  <a:srgbClr val="FFFFFF"/>
                </a:solidFill>
                <a:ea typeface="MS PGothic" charset="0"/>
                <a:cs typeface="MS PGothic" charset="0"/>
              </a:rPr>
              <a:t>Networks &amp; Flue</a:t>
            </a:r>
            <a:endParaRPr lang="en-US" sz="5400" b="1" dirty="0">
              <a:solidFill>
                <a:srgbClr val="FFFFFF"/>
              </a:solidFill>
              <a:ea typeface="MS PGothic" charset="0"/>
              <a:cs typeface="MS PGothic" charset="0"/>
            </a:endParaRPr>
          </a:p>
        </p:txBody>
      </p:sp>
      <p:sp>
        <p:nvSpPr>
          <p:cNvPr id="27650" name="TextBox 5"/>
          <p:cNvSpPr txBox="1">
            <a:spLocks noChangeArrowheads="1"/>
          </p:cNvSpPr>
          <p:nvPr/>
        </p:nvSpPr>
        <p:spPr bwMode="auto">
          <a:xfrm rot="10800000" flipV="1">
            <a:off x="-43444" y="6203311"/>
            <a:ext cx="169315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000" dirty="0">
                <a:solidFill>
                  <a:schemeClr val="bg1"/>
                </a:solidFill>
              </a:rPr>
              <a:t>Source: JESS3 via </a:t>
            </a:r>
            <a:r>
              <a:rPr lang="en-US" sz="1000" dirty="0" err="1">
                <a:solidFill>
                  <a:schemeClr val="bg1"/>
                </a:solidFill>
              </a:rPr>
              <a:t>TechCrunch</a:t>
            </a:r>
            <a:r>
              <a:rPr lang="en-US" sz="1000" dirty="0">
                <a:solidFill>
                  <a:schemeClr val="bg1"/>
                </a:solidFill>
              </a:rPr>
              <a:t>, May 2011</a:t>
            </a:r>
          </a:p>
        </p:txBody>
      </p:sp>
    </p:spTree>
    <p:extLst>
      <p:ext uri="{BB962C8B-B14F-4D97-AF65-F5344CB8AC3E}">
        <p14:creationId xmlns:p14="http://schemas.microsoft.com/office/powerpoint/2010/main" val="43285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pic>
        <p:nvPicPr>
          <p:cNvPr id="4835330" name="Picture 2"/>
          <p:cNvPicPr>
            <a:picLocks noChangeAspect="1" noChangeArrowheads="1"/>
          </p:cNvPicPr>
          <p:nvPr/>
        </p:nvPicPr>
        <p:blipFill>
          <a:blip r:embed="rId2" cstate="print">
            <a:lum bright="-3000" contrast="3000"/>
          </a:blip>
          <a:srcRect l="26827" t="28404" r="5493" b="25434"/>
          <a:stretch>
            <a:fillRect/>
          </a:stretch>
        </p:blipFill>
        <p:spPr bwMode="auto">
          <a:xfrm>
            <a:off x="313922" y="2380281"/>
            <a:ext cx="8239365" cy="4200524"/>
          </a:xfrm>
          <a:prstGeom prst="rect">
            <a:avLst/>
          </a:prstGeom>
          <a:noFill/>
          <a:ln w="9525">
            <a:noFill/>
            <a:miter lim="800000"/>
            <a:headEnd/>
            <a:tailEnd/>
          </a:ln>
        </p:spPr>
      </p:pic>
      <p:sp>
        <p:nvSpPr>
          <p:cNvPr id="2" name="Title 1"/>
          <p:cNvSpPr>
            <a:spLocks noGrp="1"/>
          </p:cNvSpPr>
          <p:nvPr>
            <p:ph type="title"/>
          </p:nvPr>
        </p:nvSpPr>
        <p:spPr>
          <a:xfrm>
            <a:off x="313922" y="371474"/>
            <a:ext cx="8281988" cy="1249545"/>
          </a:xfrm>
        </p:spPr>
        <p:txBody>
          <a:bodyPr>
            <a:noAutofit/>
          </a:bodyPr>
          <a:lstStyle/>
          <a:p>
            <a:pPr algn="r"/>
            <a:r>
              <a:rPr lang="en-US" b="1" dirty="0" smtClean="0">
                <a:solidFill>
                  <a:srgbClr val="FFFFFF"/>
                </a:solidFill>
              </a:rPr>
              <a:t>Real-Time Data Will Influence Behavior</a:t>
            </a:r>
            <a:endParaRPr lang="en-US" b="1" dirty="0">
              <a:solidFill>
                <a:srgbClr val="FFFFFF"/>
              </a:solidFill>
            </a:endParaRPr>
          </a:p>
        </p:txBody>
      </p:sp>
      <p:cxnSp>
        <p:nvCxnSpPr>
          <p:cNvPr id="8" name="Straight Connector 7"/>
          <p:cNvCxnSpPr/>
          <p:nvPr/>
        </p:nvCxnSpPr>
        <p:spPr>
          <a:xfrm flipV="1">
            <a:off x="1647825" y="4791075"/>
            <a:ext cx="6677025" cy="66675"/>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04637" y="1621019"/>
            <a:ext cx="8248650" cy="707886"/>
          </a:xfrm>
          <a:prstGeom prst="rect">
            <a:avLst/>
          </a:prstGeom>
          <a:noFill/>
        </p:spPr>
        <p:txBody>
          <a:bodyPr wrap="square" rtlCol="0">
            <a:spAutoFit/>
          </a:bodyPr>
          <a:lstStyle/>
          <a:p>
            <a:r>
              <a:rPr lang="en-US" sz="2000" dirty="0" smtClean="0">
                <a:solidFill>
                  <a:srgbClr val="FFFFFF"/>
                </a:solidFill>
              </a:rPr>
              <a:t>The U.S. Centers for Disease Control sees a moderately severe flu season while Google warns of one of the worst flu seasons on record</a:t>
            </a:r>
            <a:endParaRPr lang="en-US" sz="2000" dirty="0">
              <a:solidFill>
                <a:srgbClr val="FFFFFF"/>
              </a:solidFill>
            </a:endParaRPr>
          </a:p>
        </p:txBody>
      </p:sp>
    </p:spTree>
    <p:extLst>
      <p:ext uri="{BB962C8B-B14F-4D97-AF65-F5344CB8AC3E}">
        <p14:creationId xmlns:p14="http://schemas.microsoft.com/office/powerpoint/2010/main" val="104752845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888770222_6c4071c8a3_z.jpg"/>
          <p:cNvPicPr>
            <a:picLocks noGrp="1" noChangeAspect="1"/>
          </p:cNvPicPr>
          <p:nvPr>
            <p:ph idx="1"/>
          </p:nvPr>
        </p:nvPicPr>
        <p:blipFill>
          <a:blip r:embed="rId2">
            <a:extLst>
              <a:ext uri="{28A0092B-C50C-407E-A947-70E740481C1C}">
                <a14:useLocalDpi xmlns:a14="http://schemas.microsoft.com/office/drawing/2010/main" val="0"/>
              </a:ext>
            </a:extLst>
          </a:blip>
          <a:srcRect t="8688" b="8688"/>
          <a:stretch>
            <a:fillRect/>
          </a:stretch>
        </p:blipFill>
        <p:spPr>
          <a:xfrm>
            <a:off x="0" y="1"/>
            <a:ext cx="12469964" cy="6858000"/>
          </a:xfrm>
        </p:spPr>
      </p:pic>
      <p:pic>
        <p:nvPicPr>
          <p:cNvPr id="5" name="Content Placeholder 3" descr="16216388669_c5310d9aa9_z.jpg"/>
          <p:cNvPicPr>
            <a:picLocks noChangeAspect="1"/>
          </p:cNvPicPr>
          <p:nvPr/>
        </p:nvPicPr>
        <p:blipFill>
          <a:blip r:embed="rId3">
            <a:extLst>
              <a:ext uri="{28A0092B-C50C-407E-A947-70E740481C1C}">
                <a14:useLocalDpi xmlns:a14="http://schemas.microsoft.com/office/drawing/2010/main" val="0"/>
              </a:ext>
            </a:extLst>
          </a:blip>
          <a:srcRect t="2818" b="2818"/>
          <a:stretch>
            <a:fillRect/>
          </a:stretch>
        </p:blipFill>
        <p:spPr>
          <a:xfrm>
            <a:off x="349884" y="274638"/>
            <a:ext cx="11254274" cy="6189417"/>
          </a:xfrm>
          <a:prstGeom prst="rect">
            <a:avLst/>
          </a:prstGeom>
        </p:spPr>
      </p:pic>
    </p:spTree>
    <p:extLst>
      <p:ext uri="{BB962C8B-B14F-4D97-AF65-F5344CB8AC3E}">
        <p14:creationId xmlns:p14="http://schemas.microsoft.com/office/powerpoint/2010/main" val="682113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85800" y="1447800"/>
            <a:ext cx="8077200" cy="4428740"/>
          </a:xfrm>
          <a:prstGeom prst="rect">
            <a:avLst/>
          </a:prstGeom>
          <a:noFill/>
          <a:ln w="9525">
            <a:noFill/>
            <a:miter lim="800000"/>
            <a:headEnd/>
            <a:tailEnd/>
          </a:ln>
        </p:spPr>
      </p:pic>
      <p:sp>
        <p:nvSpPr>
          <p:cNvPr id="3" name="TextBox 2"/>
          <p:cNvSpPr txBox="1"/>
          <p:nvPr/>
        </p:nvSpPr>
        <p:spPr>
          <a:xfrm>
            <a:off x="446673" y="533400"/>
            <a:ext cx="8087727" cy="400110"/>
          </a:xfrm>
          <a:prstGeom prst="rect">
            <a:avLst/>
          </a:prstGeom>
          <a:noFill/>
        </p:spPr>
        <p:txBody>
          <a:bodyPr wrap="none" rtlCol="0">
            <a:spAutoFit/>
          </a:bodyPr>
          <a:lstStyle/>
          <a:p>
            <a:r>
              <a:rPr lang="en-US" sz="2000" b="1" dirty="0" smtClean="0">
                <a:solidFill>
                  <a:srgbClr val="002060"/>
                </a:solidFill>
              </a:rPr>
              <a:t>Using Big Data to Drive Value: Potential $300M to $450M Savings</a:t>
            </a:r>
            <a:endParaRPr lang="en-US" sz="2000" b="1" dirty="0">
              <a:solidFill>
                <a:srgbClr val="002060"/>
              </a:solidFill>
            </a:endParaRPr>
          </a:p>
        </p:txBody>
      </p:sp>
      <p:sp>
        <p:nvSpPr>
          <p:cNvPr id="2" name="TextBox 1"/>
          <p:cNvSpPr txBox="1"/>
          <p:nvPr/>
        </p:nvSpPr>
        <p:spPr>
          <a:xfrm>
            <a:off x="381000" y="5867400"/>
            <a:ext cx="8480707" cy="400110"/>
          </a:xfrm>
          <a:prstGeom prst="rect">
            <a:avLst/>
          </a:prstGeom>
          <a:noFill/>
        </p:spPr>
        <p:txBody>
          <a:bodyPr wrap="none" rtlCol="0">
            <a:spAutoFit/>
          </a:bodyPr>
          <a:lstStyle/>
          <a:p>
            <a:r>
              <a:rPr lang="en-US" sz="1000" i="1" dirty="0" smtClean="0">
                <a:solidFill>
                  <a:prstClr val="black"/>
                </a:solidFill>
              </a:rPr>
              <a:t>Source: American Diabetes Association; American Hospital </a:t>
            </a:r>
            <a:r>
              <a:rPr lang="en-US" sz="1000" i="1" dirty="0" err="1" smtClean="0">
                <a:solidFill>
                  <a:prstClr val="black"/>
                </a:solidFill>
              </a:rPr>
              <a:t>Associationl</a:t>
            </a:r>
            <a:r>
              <a:rPr lang="en-US" sz="1000" i="1" dirty="0" smtClean="0">
                <a:solidFill>
                  <a:prstClr val="black"/>
                </a:solidFill>
              </a:rPr>
              <a:t> HealthPartners Research Foundation, McKinsey Global Institute; National</a:t>
            </a:r>
          </a:p>
          <a:p>
            <a:r>
              <a:rPr lang="en-US" sz="1000" i="1" dirty="0" err="1" smtClean="0">
                <a:solidFill>
                  <a:prstClr val="black"/>
                </a:solidFill>
              </a:rPr>
              <a:t>Burea</a:t>
            </a:r>
            <a:r>
              <a:rPr lang="en-US" sz="1000" i="1" dirty="0" smtClean="0">
                <a:solidFill>
                  <a:prstClr val="black"/>
                </a:solidFill>
              </a:rPr>
              <a:t> of Economic Research, US Census Bureau.</a:t>
            </a:r>
            <a:endParaRPr lang="en-US" sz="1000" i="1" dirty="0">
              <a:solidFill>
                <a:prstClr val="black"/>
              </a:solidFill>
            </a:endParaRPr>
          </a:p>
        </p:txBody>
      </p:sp>
      <p:sp>
        <p:nvSpPr>
          <p:cNvPr id="5" name="TextBox 4"/>
          <p:cNvSpPr txBox="1"/>
          <p:nvPr/>
        </p:nvSpPr>
        <p:spPr>
          <a:xfrm>
            <a:off x="685800" y="1143000"/>
            <a:ext cx="1908151" cy="400110"/>
          </a:xfrm>
          <a:prstGeom prst="rect">
            <a:avLst/>
          </a:prstGeom>
          <a:noFill/>
        </p:spPr>
        <p:txBody>
          <a:bodyPr wrap="none" rtlCol="0">
            <a:spAutoFit/>
          </a:bodyPr>
          <a:lstStyle/>
          <a:p>
            <a:r>
              <a:rPr lang="en-US" sz="2000" b="1" dirty="0" smtClean="0">
                <a:solidFill>
                  <a:srgbClr val="003064"/>
                </a:solidFill>
              </a:rPr>
              <a:t>Value at Stake</a:t>
            </a:r>
            <a:endParaRPr lang="en-US" sz="2000" b="1" dirty="0">
              <a:solidFill>
                <a:srgbClr val="003064"/>
              </a:solidFill>
            </a:endParaRPr>
          </a:p>
        </p:txBody>
      </p:sp>
      <p:sp>
        <p:nvSpPr>
          <p:cNvPr id="13" name="TextBox 12"/>
          <p:cNvSpPr txBox="1"/>
          <p:nvPr/>
        </p:nvSpPr>
        <p:spPr>
          <a:xfrm>
            <a:off x="2605365" y="1143000"/>
            <a:ext cx="1880900" cy="400110"/>
          </a:xfrm>
          <a:prstGeom prst="rect">
            <a:avLst/>
          </a:prstGeom>
          <a:noFill/>
        </p:spPr>
        <p:txBody>
          <a:bodyPr wrap="none" rtlCol="0">
            <a:spAutoFit/>
          </a:bodyPr>
          <a:lstStyle/>
          <a:p>
            <a:r>
              <a:rPr lang="en-US" sz="2000" b="1" dirty="0" smtClean="0">
                <a:solidFill>
                  <a:srgbClr val="003064"/>
                </a:solidFill>
              </a:rPr>
              <a:t>Value </a:t>
            </a:r>
            <a:r>
              <a:rPr lang="en-US" sz="2000" dirty="0" smtClean="0">
                <a:solidFill>
                  <a:srgbClr val="003064"/>
                </a:solidFill>
              </a:rPr>
              <a:t>(USD B)</a:t>
            </a:r>
            <a:endParaRPr lang="en-US" sz="2000" dirty="0">
              <a:solidFill>
                <a:srgbClr val="003064"/>
              </a:solidFill>
            </a:endParaRPr>
          </a:p>
        </p:txBody>
      </p:sp>
      <p:sp>
        <p:nvSpPr>
          <p:cNvPr id="14" name="TextBox 13"/>
          <p:cNvSpPr txBox="1"/>
          <p:nvPr/>
        </p:nvSpPr>
        <p:spPr>
          <a:xfrm>
            <a:off x="4876800" y="1143000"/>
            <a:ext cx="2619628" cy="400110"/>
          </a:xfrm>
          <a:prstGeom prst="rect">
            <a:avLst/>
          </a:prstGeom>
          <a:noFill/>
        </p:spPr>
        <p:txBody>
          <a:bodyPr wrap="none" rtlCol="0">
            <a:spAutoFit/>
          </a:bodyPr>
          <a:lstStyle/>
          <a:p>
            <a:r>
              <a:rPr lang="en-US" sz="2000" b="1" dirty="0" smtClean="0">
                <a:solidFill>
                  <a:srgbClr val="003064"/>
                </a:solidFill>
              </a:rPr>
              <a:t>Key drivers of value</a:t>
            </a:r>
            <a:endParaRPr lang="en-US" sz="2000" b="1" dirty="0">
              <a:solidFill>
                <a:srgbClr val="003064"/>
              </a:solidFill>
            </a:endParaRPr>
          </a:p>
        </p:txBody>
      </p:sp>
      <p:sp>
        <p:nvSpPr>
          <p:cNvPr id="12" name="TextBox 11"/>
          <p:cNvSpPr txBox="1"/>
          <p:nvPr/>
        </p:nvSpPr>
        <p:spPr>
          <a:xfrm>
            <a:off x="685800" y="1447800"/>
            <a:ext cx="1981200" cy="3483005"/>
          </a:xfrm>
          <a:prstGeom prst="rect">
            <a:avLst/>
          </a:prstGeom>
          <a:noFill/>
        </p:spPr>
        <p:txBody>
          <a:bodyPr wrap="square" rtlCol="0">
            <a:spAutoFit/>
          </a:bodyPr>
          <a:lstStyle/>
          <a:p>
            <a:pPr>
              <a:lnSpc>
                <a:spcPct val="200000"/>
              </a:lnSpc>
              <a:spcBef>
                <a:spcPts val="1300"/>
              </a:spcBef>
            </a:pPr>
            <a:r>
              <a:rPr lang="en-US" b="1" dirty="0" smtClean="0">
                <a:solidFill>
                  <a:srgbClr val="292929"/>
                </a:solidFill>
              </a:rPr>
              <a:t>Right living</a:t>
            </a:r>
          </a:p>
          <a:p>
            <a:pPr>
              <a:lnSpc>
                <a:spcPct val="200000"/>
              </a:lnSpc>
              <a:spcBef>
                <a:spcPts val="1300"/>
              </a:spcBef>
            </a:pPr>
            <a:r>
              <a:rPr lang="en-US" b="1" dirty="0" smtClean="0">
                <a:solidFill>
                  <a:srgbClr val="292929"/>
                </a:solidFill>
              </a:rPr>
              <a:t>Right care</a:t>
            </a:r>
          </a:p>
          <a:p>
            <a:pPr>
              <a:lnSpc>
                <a:spcPct val="200000"/>
              </a:lnSpc>
              <a:spcBef>
                <a:spcPts val="1300"/>
              </a:spcBef>
            </a:pPr>
            <a:r>
              <a:rPr lang="en-US" b="1" dirty="0" smtClean="0">
                <a:solidFill>
                  <a:srgbClr val="292929"/>
                </a:solidFill>
              </a:rPr>
              <a:t>Right provider</a:t>
            </a:r>
          </a:p>
          <a:p>
            <a:pPr>
              <a:lnSpc>
                <a:spcPct val="200000"/>
              </a:lnSpc>
              <a:spcBef>
                <a:spcPts val="1300"/>
              </a:spcBef>
            </a:pPr>
            <a:r>
              <a:rPr lang="en-US" b="1" dirty="0" smtClean="0">
                <a:solidFill>
                  <a:srgbClr val="292929"/>
                </a:solidFill>
              </a:rPr>
              <a:t>Right value</a:t>
            </a:r>
          </a:p>
          <a:p>
            <a:pPr>
              <a:lnSpc>
                <a:spcPct val="200000"/>
              </a:lnSpc>
              <a:spcBef>
                <a:spcPts val="1300"/>
              </a:spcBef>
            </a:pPr>
            <a:r>
              <a:rPr lang="en-US" b="1" dirty="0" smtClean="0">
                <a:solidFill>
                  <a:srgbClr val="292929"/>
                </a:solidFill>
              </a:rPr>
              <a:t>Right innovation</a:t>
            </a:r>
          </a:p>
        </p:txBody>
      </p:sp>
      <p:sp>
        <p:nvSpPr>
          <p:cNvPr id="15" name="TextBox 14"/>
          <p:cNvSpPr txBox="1"/>
          <p:nvPr/>
        </p:nvSpPr>
        <p:spPr>
          <a:xfrm>
            <a:off x="4876800" y="1587268"/>
            <a:ext cx="3962400" cy="701731"/>
          </a:xfrm>
          <a:prstGeom prst="rect">
            <a:avLst/>
          </a:prstGeom>
          <a:noFill/>
        </p:spPr>
        <p:txBody>
          <a:bodyPr wrap="square" rtlCol="0">
            <a:spAutoFit/>
          </a:bodyPr>
          <a:lstStyle/>
          <a:p>
            <a:pPr marL="137160" indent="-137160">
              <a:lnSpc>
                <a:spcPct val="110000"/>
              </a:lnSpc>
              <a:buClr>
                <a:srgbClr val="0093D3"/>
              </a:buClr>
              <a:buFont typeface="Arial"/>
              <a:buChar char="•"/>
            </a:pPr>
            <a:r>
              <a:rPr lang="en-US" dirty="0" smtClean="0">
                <a:solidFill>
                  <a:prstClr val="black"/>
                </a:solidFill>
              </a:rPr>
              <a:t>Targeted disease prevention</a:t>
            </a:r>
          </a:p>
          <a:p>
            <a:pPr marL="137160" indent="-137160">
              <a:lnSpc>
                <a:spcPct val="110000"/>
              </a:lnSpc>
              <a:buClr>
                <a:srgbClr val="0093D3"/>
              </a:buClr>
              <a:buFont typeface="Arial"/>
              <a:buChar char="•"/>
            </a:pPr>
            <a:r>
              <a:rPr lang="en-US" dirty="0" smtClean="0">
                <a:solidFill>
                  <a:prstClr val="black"/>
                </a:solidFill>
              </a:rPr>
              <a:t>Data-enabled adherence programs</a:t>
            </a:r>
            <a:endParaRPr lang="en-US" dirty="0">
              <a:solidFill>
                <a:prstClr val="black"/>
              </a:solidFill>
            </a:endParaRPr>
          </a:p>
        </p:txBody>
      </p:sp>
      <p:sp>
        <p:nvSpPr>
          <p:cNvPr id="17" name="TextBox 16"/>
          <p:cNvSpPr txBox="1"/>
          <p:nvPr/>
        </p:nvSpPr>
        <p:spPr>
          <a:xfrm>
            <a:off x="4876800" y="2290272"/>
            <a:ext cx="3962400" cy="701731"/>
          </a:xfrm>
          <a:prstGeom prst="rect">
            <a:avLst/>
          </a:prstGeom>
          <a:noFill/>
        </p:spPr>
        <p:txBody>
          <a:bodyPr wrap="square" rtlCol="0">
            <a:spAutoFit/>
          </a:bodyPr>
          <a:lstStyle/>
          <a:p>
            <a:pPr marL="137160" indent="-137160">
              <a:lnSpc>
                <a:spcPct val="110000"/>
              </a:lnSpc>
              <a:buClr>
                <a:srgbClr val="0093D3"/>
              </a:buClr>
              <a:buFont typeface="Arial"/>
              <a:buChar char="•"/>
            </a:pPr>
            <a:r>
              <a:rPr lang="en-US" dirty="0" smtClean="0">
                <a:solidFill>
                  <a:prstClr val="black"/>
                </a:solidFill>
              </a:rPr>
              <a:t>Alignment around proven pathways</a:t>
            </a:r>
          </a:p>
          <a:p>
            <a:pPr marL="137160" indent="-137160">
              <a:lnSpc>
                <a:spcPct val="110000"/>
              </a:lnSpc>
              <a:buClr>
                <a:srgbClr val="0093D3"/>
              </a:buClr>
              <a:buFont typeface="Arial"/>
              <a:buChar char="•"/>
            </a:pPr>
            <a:r>
              <a:rPr lang="en-US" dirty="0" smtClean="0">
                <a:solidFill>
                  <a:prstClr val="black"/>
                </a:solidFill>
              </a:rPr>
              <a:t>Coordinated care across providers</a:t>
            </a:r>
            <a:endParaRPr lang="en-US" dirty="0">
              <a:solidFill>
                <a:prstClr val="black"/>
              </a:solidFill>
            </a:endParaRPr>
          </a:p>
        </p:txBody>
      </p:sp>
      <p:sp>
        <p:nvSpPr>
          <p:cNvPr id="18" name="TextBox 17"/>
          <p:cNvSpPr txBox="1"/>
          <p:nvPr/>
        </p:nvSpPr>
        <p:spPr>
          <a:xfrm>
            <a:off x="4876799" y="2993276"/>
            <a:ext cx="4267201" cy="701731"/>
          </a:xfrm>
          <a:prstGeom prst="rect">
            <a:avLst/>
          </a:prstGeom>
          <a:noFill/>
        </p:spPr>
        <p:txBody>
          <a:bodyPr wrap="square" rtlCol="0">
            <a:spAutoFit/>
          </a:bodyPr>
          <a:lstStyle/>
          <a:p>
            <a:pPr marL="137160" indent="-137160">
              <a:lnSpc>
                <a:spcPct val="110000"/>
              </a:lnSpc>
              <a:buClr>
                <a:srgbClr val="0093D3"/>
              </a:buClr>
              <a:buFont typeface="Arial"/>
              <a:buChar char="•"/>
            </a:pPr>
            <a:r>
              <a:rPr lang="en-US" dirty="0" smtClean="0">
                <a:solidFill>
                  <a:prstClr val="black"/>
                </a:solidFill>
              </a:rPr>
              <a:t>Shifting volume to the right setting</a:t>
            </a:r>
          </a:p>
          <a:p>
            <a:pPr marL="137160" indent="-137160">
              <a:lnSpc>
                <a:spcPct val="110000"/>
              </a:lnSpc>
              <a:buClr>
                <a:srgbClr val="0093D3"/>
              </a:buClr>
              <a:buFont typeface="Arial"/>
              <a:buChar char="•"/>
            </a:pPr>
            <a:r>
              <a:rPr lang="en-US" dirty="0" smtClean="0">
                <a:solidFill>
                  <a:prstClr val="black"/>
                </a:solidFill>
              </a:rPr>
              <a:t>Reducing ER/readmit rates</a:t>
            </a:r>
            <a:endParaRPr lang="en-US" dirty="0">
              <a:solidFill>
                <a:prstClr val="black"/>
              </a:solidFill>
            </a:endParaRPr>
          </a:p>
        </p:txBody>
      </p:sp>
      <p:sp>
        <p:nvSpPr>
          <p:cNvPr id="19" name="TextBox 18"/>
          <p:cNvSpPr txBox="1"/>
          <p:nvPr/>
        </p:nvSpPr>
        <p:spPr>
          <a:xfrm>
            <a:off x="4876800" y="3696280"/>
            <a:ext cx="3962400" cy="701731"/>
          </a:xfrm>
          <a:prstGeom prst="rect">
            <a:avLst/>
          </a:prstGeom>
          <a:noFill/>
        </p:spPr>
        <p:txBody>
          <a:bodyPr wrap="square" rtlCol="0">
            <a:spAutoFit/>
          </a:bodyPr>
          <a:lstStyle/>
          <a:p>
            <a:pPr marL="137160" indent="-137160">
              <a:lnSpc>
                <a:spcPct val="110000"/>
              </a:lnSpc>
              <a:buClr>
                <a:srgbClr val="0093D3"/>
              </a:buClr>
              <a:buFont typeface="Arial"/>
              <a:buChar char="•"/>
            </a:pPr>
            <a:r>
              <a:rPr lang="en-US" dirty="0" smtClean="0">
                <a:solidFill>
                  <a:prstClr val="black"/>
                </a:solidFill>
              </a:rPr>
              <a:t>Payment innovation and alignment</a:t>
            </a:r>
          </a:p>
          <a:p>
            <a:pPr marL="137160" indent="-137160">
              <a:lnSpc>
                <a:spcPct val="110000"/>
              </a:lnSpc>
              <a:buClr>
                <a:srgbClr val="0093D3"/>
              </a:buClr>
              <a:buFont typeface="Arial"/>
              <a:buChar char="•"/>
            </a:pPr>
            <a:r>
              <a:rPr lang="en-US" dirty="0" smtClean="0">
                <a:solidFill>
                  <a:prstClr val="black"/>
                </a:solidFill>
              </a:rPr>
              <a:t>Provider-performance transparency</a:t>
            </a:r>
            <a:endParaRPr lang="en-US" dirty="0">
              <a:solidFill>
                <a:prstClr val="black"/>
              </a:solidFill>
            </a:endParaRPr>
          </a:p>
        </p:txBody>
      </p:sp>
      <p:sp>
        <p:nvSpPr>
          <p:cNvPr id="20" name="TextBox 19"/>
          <p:cNvSpPr txBox="1"/>
          <p:nvPr/>
        </p:nvSpPr>
        <p:spPr>
          <a:xfrm>
            <a:off x="4876800" y="4399284"/>
            <a:ext cx="3962400" cy="701731"/>
          </a:xfrm>
          <a:prstGeom prst="rect">
            <a:avLst/>
          </a:prstGeom>
          <a:noFill/>
        </p:spPr>
        <p:txBody>
          <a:bodyPr wrap="square" rtlCol="0">
            <a:spAutoFit/>
          </a:bodyPr>
          <a:lstStyle/>
          <a:p>
            <a:pPr marL="137160" indent="-137160">
              <a:lnSpc>
                <a:spcPct val="110000"/>
              </a:lnSpc>
              <a:buClr>
                <a:srgbClr val="0093D3"/>
              </a:buClr>
              <a:buFont typeface="Arial"/>
              <a:buChar char="•"/>
            </a:pPr>
            <a:r>
              <a:rPr lang="en-US" dirty="0" smtClean="0">
                <a:solidFill>
                  <a:prstClr val="black"/>
                </a:solidFill>
              </a:rPr>
              <a:t>Accelerating discovery in R&amp;D</a:t>
            </a:r>
          </a:p>
          <a:p>
            <a:pPr marL="137160" indent="-137160">
              <a:lnSpc>
                <a:spcPct val="110000"/>
              </a:lnSpc>
              <a:buClr>
                <a:srgbClr val="0093D3"/>
              </a:buClr>
              <a:buFont typeface="Arial"/>
              <a:buChar char="•"/>
            </a:pPr>
            <a:r>
              <a:rPr lang="en-US" dirty="0" smtClean="0">
                <a:solidFill>
                  <a:prstClr val="black"/>
                </a:solidFill>
              </a:rPr>
              <a:t>Improving trial operations</a:t>
            </a:r>
            <a:endParaRPr lang="en-US" dirty="0">
              <a:solidFill>
                <a:prstClr val="black"/>
              </a:solidFill>
            </a:endParaRPr>
          </a:p>
        </p:txBody>
      </p:sp>
    </p:spTree>
    <p:extLst>
      <p:ext uri="{BB962C8B-B14F-4D97-AF65-F5344CB8AC3E}">
        <p14:creationId xmlns:p14="http://schemas.microsoft.com/office/powerpoint/2010/main" val="168137636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795588" y="1249366"/>
            <a:ext cx="1739900" cy="2309761"/>
          </a:xfrm>
          <a:custGeom>
            <a:avLst/>
            <a:gdLst>
              <a:gd name="connsiteX0" fmla="*/ 1739899 w 1739900"/>
              <a:gd name="connsiteY0" fmla="*/ 676059 h 2309761"/>
              <a:gd name="connsiteX1" fmla="*/ 0 w 1739900"/>
              <a:gd name="connsiteY1" fmla="*/ 0 h 2309761"/>
              <a:gd name="connsiteX2" fmla="*/ 0 w 1739900"/>
              <a:gd name="connsiteY2" fmla="*/ 2309761 h 2309761"/>
              <a:gd name="connsiteX3" fmla="*/ 1739899 w 1739900"/>
              <a:gd name="connsiteY3" fmla="*/ 676059 h 2309761"/>
            </a:gdLst>
            <a:ahLst/>
            <a:cxnLst>
              <a:cxn ang="0">
                <a:pos x="connsiteX0" y="connsiteY0"/>
              </a:cxn>
              <a:cxn ang="1">
                <a:pos x="connsiteX1" y="connsiteY1"/>
              </a:cxn>
              <a:cxn ang="2">
                <a:pos x="connsiteX2" y="connsiteY2"/>
              </a:cxn>
              <a:cxn ang="3">
                <a:pos x="connsiteX3" y="connsiteY3"/>
              </a:cxn>
            </a:cxnLst>
            <a:rect l="l" t="t" r="r" b="b"/>
            <a:pathLst>
              <a:path w="1739900" h="2309761">
                <a:moveTo>
                  <a:pt x="1739899" y="676059"/>
                </a:moveTo>
                <a:cubicBezTo>
                  <a:pt x="1278267" y="242976"/>
                  <a:pt x="652081" y="0"/>
                  <a:pt x="0" y="0"/>
                </a:cubicBezTo>
                <a:lnTo>
                  <a:pt x="0" y="2309761"/>
                </a:lnTo>
                <a:lnTo>
                  <a:pt x="1739899" y="676059"/>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2782888" y="1236666"/>
            <a:ext cx="1765300" cy="2335161"/>
          </a:xfrm>
          <a:custGeom>
            <a:avLst/>
            <a:gdLst>
              <a:gd name="connsiteX0" fmla="*/ 1752599 w 1765300"/>
              <a:gd name="connsiteY0" fmla="*/ 688759 h 2335161"/>
              <a:gd name="connsiteX1" fmla="*/ 12700 w 1765300"/>
              <a:gd name="connsiteY1" fmla="*/ 12700 h 2335161"/>
              <a:gd name="connsiteX2" fmla="*/ 12700 w 1765300"/>
              <a:gd name="connsiteY2" fmla="*/ 2322461 h 2335161"/>
              <a:gd name="connsiteX3" fmla="*/ 1752599 w 1765300"/>
              <a:gd name="connsiteY3" fmla="*/ 688759 h 2335161"/>
            </a:gdLst>
            <a:ahLst/>
            <a:cxnLst>
              <a:cxn ang="0">
                <a:pos x="connsiteX0" y="connsiteY0"/>
              </a:cxn>
              <a:cxn ang="1">
                <a:pos x="connsiteX1" y="connsiteY1"/>
              </a:cxn>
              <a:cxn ang="2">
                <a:pos x="connsiteX2" y="connsiteY2"/>
              </a:cxn>
              <a:cxn ang="3">
                <a:pos x="connsiteX3" y="connsiteY3"/>
              </a:cxn>
            </a:cxnLst>
            <a:rect l="l" t="t" r="r" b="b"/>
            <a:pathLst>
              <a:path w="1765300" h="2335161">
                <a:moveTo>
                  <a:pt x="1752599" y="688759"/>
                </a:moveTo>
                <a:cubicBezTo>
                  <a:pt x="1290967" y="255676"/>
                  <a:pt x="664781" y="12700"/>
                  <a:pt x="12700" y="12700"/>
                </a:cubicBezTo>
                <a:lnTo>
                  <a:pt x="12700" y="2322461"/>
                </a:lnTo>
                <a:lnTo>
                  <a:pt x="1752599" y="688759"/>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2795587" y="1925462"/>
            <a:ext cx="2462212" cy="1633664"/>
          </a:xfrm>
          <a:custGeom>
            <a:avLst/>
            <a:gdLst>
              <a:gd name="connsiteX0" fmla="*/ 2462212 w 2462212"/>
              <a:gd name="connsiteY0" fmla="*/ 1633664 h 1633664"/>
              <a:gd name="connsiteX1" fmla="*/ 1740001 w 2462212"/>
              <a:gd name="connsiteY1" fmla="*/ 0 h 1633664"/>
              <a:gd name="connsiteX2" fmla="*/ 0 w 2462212"/>
              <a:gd name="connsiteY2" fmla="*/ 1633664 h 1633664"/>
              <a:gd name="connsiteX3" fmla="*/ 2462212 w 2462212"/>
              <a:gd name="connsiteY3" fmla="*/ 1633664 h 1633664"/>
            </a:gdLst>
            <a:ahLst/>
            <a:cxnLst>
              <a:cxn ang="0">
                <a:pos x="connsiteX0" y="connsiteY0"/>
              </a:cxn>
              <a:cxn ang="1">
                <a:pos x="connsiteX1" y="connsiteY1"/>
              </a:cxn>
              <a:cxn ang="2">
                <a:pos x="connsiteX2" y="connsiteY2"/>
              </a:cxn>
              <a:cxn ang="3">
                <a:pos x="connsiteX3" y="connsiteY3"/>
              </a:cxn>
            </a:cxnLst>
            <a:rect l="l" t="t" r="r" b="b"/>
            <a:pathLst>
              <a:path w="2462212" h="1633664">
                <a:moveTo>
                  <a:pt x="2462212" y="1633664"/>
                </a:moveTo>
                <a:cubicBezTo>
                  <a:pt x="2462212" y="1020508"/>
                  <a:pt x="2201671" y="433069"/>
                  <a:pt x="1740001" y="0"/>
                </a:cubicBezTo>
                <a:lnTo>
                  <a:pt x="0" y="1633664"/>
                </a:lnTo>
                <a:lnTo>
                  <a:pt x="2462212" y="1633664"/>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2782887" y="1912762"/>
            <a:ext cx="2487612" cy="1659064"/>
          </a:xfrm>
          <a:custGeom>
            <a:avLst/>
            <a:gdLst>
              <a:gd name="connsiteX0" fmla="*/ 2474912 w 2487612"/>
              <a:gd name="connsiteY0" fmla="*/ 1646364 h 1659064"/>
              <a:gd name="connsiteX1" fmla="*/ 1752701 w 2487612"/>
              <a:gd name="connsiteY1" fmla="*/ 12700 h 1659064"/>
              <a:gd name="connsiteX2" fmla="*/ 12700 w 2487612"/>
              <a:gd name="connsiteY2" fmla="*/ 1646364 h 1659064"/>
              <a:gd name="connsiteX3" fmla="*/ 2474912 w 2487612"/>
              <a:gd name="connsiteY3" fmla="*/ 1646364 h 1659064"/>
            </a:gdLst>
            <a:ahLst/>
            <a:cxnLst>
              <a:cxn ang="0">
                <a:pos x="connsiteX0" y="connsiteY0"/>
              </a:cxn>
              <a:cxn ang="1">
                <a:pos x="connsiteX1" y="connsiteY1"/>
              </a:cxn>
              <a:cxn ang="2">
                <a:pos x="connsiteX2" y="connsiteY2"/>
              </a:cxn>
              <a:cxn ang="3">
                <a:pos x="connsiteX3" y="connsiteY3"/>
              </a:cxn>
            </a:cxnLst>
            <a:rect l="l" t="t" r="r" b="b"/>
            <a:pathLst>
              <a:path w="2487612" h="1659064">
                <a:moveTo>
                  <a:pt x="2474912" y="1646364"/>
                </a:moveTo>
                <a:cubicBezTo>
                  <a:pt x="2474912" y="1033208"/>
                  <a:pt x="2214371" y="445769"/>
                  <a:pt x="1752701" y="12700"/>
                </a:cubicBezTo>
                <a:lnTo>
                  <a:pt x="12700" y="1646364"/>
                </a:lnTo>
                <a:lnTo>
                  <a:pt x="2474912" y="1646364"/>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2795590" y="3559120"/>
            <a:ext cx="2462212" cy="1632178"/>
          </a:xfrm>
          <a:custGeom>
            <a:avLst/>
            <a:gdLst>
              <a:gd name="connsiteX0" fmla="*/ 1740001 w 2462212"/>
              <a:gd name="connsiteY0" fmla="*/ 1632178 h 1632178"/>
              <a:gd name="connsiteX1" fmla="*/ 2462212 w 2462212"/>
              <a:gd name="connsiteY1" fmla="*/ 0 h 1632178"/>
              <a:gd name="connsiteX2" fmla="*/ 0 w 2462212"/>
              <a:gd name="connsiteY2" fmla="*/ 0 h 1632178"/>
              <a:gd name="connsiteX3" fmla="*/ 1740001 w 2462212"/>
              <a:gd name="connsiteY3" fmla="*/ 1632178 h 1632178"/>
            </a:gdLst>
            <a:ahLst/>
            <a:cxnLst>
              <a:cxn ang="0">
                <a:pos x="connsiteX0" y="connsiteY0"/>
              </a:cxn>
              <a:cxn ang="1">
                <a:pos x="connsiteX1" y="connsiteY1"/>
              </a:cxn>
              <a:cxn ang="2">
                <a:pos x="connsiteX2" y="connsiteY2"/>
              </a:cxn>
              <a:cxn ang="3">
                <a:pos x="connsiteX3" y="connsiteY3"/>
              </a:cxn>
            </a:cxnLst>
            <a:rect l="l" t="t" r="r" b="b"/>
            <a:pathLst>
              <a:path w="2462212" h="1632178">
                <a:moveTo>
                  <a:pt x="1740001" y="1632178"/>
                </a:moveTo>
                <a:cubicBezTo>
                  <a:pt x="2201672" y="1199121"/>
                  <a:pt x="2462212" y="611708"/>
                  <a:pt x="2462212" y="0"/>
                </a:cubicBezTo>
                <a:lnTo>
                  <a:pt x="0" y="0"/>
                </a:lnTo>
                <a:lnTo>
                  <a:pt x="1740001" y="1632178"/>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3"/>
          <p:cNvSpPr/>
          <p:nvPr/>
        </p:nvSpPr>
        <p:spPr>
          <a:xfrm>
            <a:off x="2782890" y="3546420"/>
            <a:ext cx="2487612" cy="1657578"/>
          </a:xfrm>
          <a:custGeom>
            <a:avLst/>
            <a:gdLst>
              <a:gd name="connsiteX0" fmla="*/ 1752701 w 2487612"/>
              <a:gd name="connsiteY0" fmla="*/ 1644878 h 1657578"/>
              <a:gd name="connsiteX1" fmla="*/ 2474912 w 2487612"/>
              <a:gd name="connsiteY1" fmla="*/ 12700 h 1657578"/>
              <a:gd name="connsiteX2" fmla="*/ 12700 w 2487612"/>
              <a:gd name="connsiteY2" fmla="*/ 12700 h 1657578"/>
              <a:gd name="connsiteX3" fmla="*/ 1752701 w 2487612"/>
              <a:gd name="connsiteY3" fmla="*/ 1644878 h 1657578"/>
            </a:gdLst>
            <a:ahLst/>
            <a:cxnLst>
              <a:cxn ang="0">
                <a:pos x="connsiteX0" y="connsiteY0"/>
              </a:cxn>
              <a:cxn ang="1">
                <a:pos x="connsiteX1" y="connsiteY1"/>
              </a:cxn>
              <a:cxn ang="2">
                <a:pos x="connsiteX2" y="connsiteY2"/>
              </a:cxn>
              <a:cxn ang="3">
                <a:pos x="connsiteX3" y="connsiteY3"/>
              </a:cxn>
            </a:cxnLst>
            <a:rect l="l" t="t" r="r" b="b"/>
            <a:pathLst>
              <a:path w="2487612" h="1657578">
                <a:moveTo>
                  <a:pt x="1752701" y="1644878"/>
                </a:moveTo>
                <a:cubicBezTo>
                  <a:pt x="2214372" y="1211821"/>
                  <a:pt x="2474912" y="624408"/>
                  <a:pt x="2474912" y="12700"/>
                </a:cubicBezTo>
                <a:lnTo>
                  <a:pt x="12700" y="12700"/>
                </a:lnTo>
                <a:lnTo>
                  <a:pt x="1752701" y="1644878"/>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3"/>
          <p:cNvSpPr/>
          <p:nvPr/>
        </p:nvSpPr>
        <p:spPr>
          <a:xfrm>
            <a:off x="2795587" y="3559124"/>
            <a:ext cx="1739900" cy="2308275"/>
          </a:xfrm>
          <a:custGeom>
            <a:avLst/>
            <a:gdLst>
              <a:gd name="connsiteX0" fmla="*/ 0 w 1739900"/>
              <a:gd name="connsiteY0" fmla="*/ 2308275 h 2308275"/>
              <a:gd name="connsiteX1" fmla="*/ 1739900 w 1739900"/>
              <a:gd name="connsiteY1" fmla="*/ 1632229 h 2308275"/>
              <a:gd name="connsiteX2" fmla="*/ 0 w 1739900"/>
              <a:gd name="connsiteY2" fmla="*/ 0 h 2308275"/>
              <a:gd name="connsiteX3" fmla="*/ 0 w 1739900"/>
              <a:gd name="connsiteY3" fmla="*/ 2308275 h 2308275"/>
            </a:gdLst>
            <a:ahLst/>
            <a:cxnLst>
              <a:cxn ang="0">
                <a:pos x="connsiteX0" y="connsiteY0"/>
              </a:cxn>
              <a:cxn ang="1">
                <a:pos x="connsiteX1" y="connsiteY1"/>
              </a:cxn>
              <a:cxn ang="2">
                <a:pos x="connsiteX2" y="connsiteY2"/>
              </a:cxn>
              <a:cxn ang="3">
                <a:pos x="connsiteX3" y="connsiteY3"/>
              </a:cxn>
            </a:cxnLst>
            <a:rect l="l" t="t" r="r" b="b"/>
            <a:pathLst>
              <a:path w="1739900" h="2308275">
                <a:moveTo>
                  <a:pt x="0" y="2308275"/>
                </a:moveTo>
                <a:cubicBezTo>
                  <a:pt x="652081" y="2308275"/>
                  <a:pt x="1278267" y="2065299"/>
                  <a:pt x="1739900" y="1632229"/>
                </a:cubicBezTo>
                <a:lnTo>
                  <a:pt x="0" y="0"/>
                </a:lnTo>
                <a:lnTo>
                  <a:pt x="0" y="2308275"/>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2782887" y="3546424"/>
            <a:ext cx="1765300" cy="2333675"/>
          </a:xfrm>
          <a:custGeom>
            <a:avLst/>
            <a:gdLst>
              <a:gd name="connsiteX0" fmla="*/ 12700 w 1765300"/>
              <a:gd name="connsiteY0" fmla="*/ 2320975 h 2333675"/>
              <a:gd name="connsiteX1" fmla="*/ 1752600 w 1765300"/>
              <a:gd name="connsiteY1" fmla="*/ 1644929 h 2333675"/>
              <a:gd name="connsiteX2" fmla="*/ 12700 w 1765300"/>
              <a:gd name="connsiteY2" fmla="*/ 12700 h 2333675"/>
              <a:gd name="connsiteX3" fmla="*/ 12700 w 1765300"/>
              <a:gd name="connsiteY3" fmla="*/ 2320975 h 2333675"/>
            </a:gdLst>
            <a:ahLst/>
            <a:cxnLst>
              <a:cxn ang="0">
                <a:pos x="connsiteX0" y="connsiteY0"/>
              </a:cxn>
              <a:cxn ang="1">
                <a:pos x="connsiteX1" y="connsiteY1"/>
              </a:cxn>
              <a:cxn ang="2">
                <a:pos x="connsiteX2" y="connsiteY2"/>
              </a:cxn>
              <a:cxn ang="3">
                <a:pos x="connsiteX3" y="connsiteY3"/>
              </a:cxn>
            </a:cxnLst>
            <a:rect l="l" t="t" r="r" b="b"/>
            <a:pathLst>
              <a:path w="1765300" h="2333675">
                <a:moveTo>
                  <a:pt x="12700" y="2320975"/>
                </a:moveTo>
                <a:cubicBezTo>
                  <a:pt x="664781" y="2320975"/>
                  <a:pt x="1290967" y="2077999"/>
                  <a:pt x="1752600" y="1644929"/>
                </a:cubicBezTo>
                <a:lnTo>
                  <a:pt x="12700" y="12700"/>
                </a:lnTo>
                <a:lnTo>
                  <a:pt x="12700" y="2320975"/>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3"/>
          <p:cNvSpPr/>
          <p:nvPr/>
        </p:nvSpPr>
        <p:spPr>
          <a:xfrm>
            <a:off x="1054100" y="3559125"/>
            <a:ext cx="1741487" cy="2308275"/>
          </a:xfrm>
          <a:custGeom>
            <a:avLst/>
            <a:gdLst>
              <a:gd name="connsiteX0" fmla="*/ 0 w 1741487"/>
              <a:gd name="connsiteY0" fmla="*/ 1632229 h 2308275"/>
              <a:gd name="connsiteX1" fmla="*/ 1741487 w 1741487"/>
              <a:gd name="connsiteY1" fmla="*/ 2308275 h 2308275"/>
              <a:gd name="connsiteX2" fmla="*/ 1741487 w 1741487"/>
              <a:gd name="connsiteY2" fmla="*/ 0 h 2308275"/>
              <a:gd name="connsiteX3" fmla="*/ 0 w 1741487"/>
              <a:gd name="connsiteY3" fmla="*/ 1632229 h 2308275"/>
            </a:gdLst>
            <a:ahLst/>
            <a:cxnLst>
              <a:cxn ang="0">
                <a:pos x="connsiteX0" y="connsiteY0"/>
              </a:cxn>
              <a:cxn ang="1">
                <a:pos x="connsiteX1" y="connsiteY1"/>
              </a:cxn>
              <a:cxn ang="2">
                <a:pos x="connsiteX2" y="connsiteY2"/>
              </a:cxn>
              <a:cxn ang="3">
                <a:pos x="connsiteX3" y="connsiteY3"/>
              </a:cxn>
            </a:cxnLst>
            <a:rect l="l" t="t" r="r" b="b"/>
            <a:pathLst>
              <a:path w="1741487" h="2308275">
                <a:moveTo>
                  <a:pt x="0" y="1632229"/>
                </a:moveTo>
                <a:cubicBezTo>
                  <a:pt x="461657" y="2065299"/>
                  <a:pt x="1087856" y="2308275"/>
                  <a:pt x="1741487" y="2308275"/>
                </a:cubicBezTo>
                <a:lnTo>
                  <a:pt x="1741487" y="0"/>
                </a:lnTo>
                <a:lnTo>
                  <a:pt x="0" y="1632229"/>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
          <p:cNvSpPr/>
          <p:nvPr/>
        </p:nvSpPr>
        <p:spPr>
          <a:xfrm>
            <a:off x="1041400" y="3546425"/>
            <a:ext cx="1766887" cy="2333675"/>
          </a:xfrm>
          <a:custGeom>
            <a:avLst/>
            <a:gdLst>
              <a:gd name="connsiteX0" fmla="*/ 12700 w 1766887"/>
              <a:gd name="connsiteY0" fmla="*/ 1644929 h 2333675"/>
              <a:gd name="connsiteX1" fmla="*/ 1754187 w 1766887"/>
              <a:gd name="connsiteY1" fmla="*/ 2320975 h 2333675"/>
              <a:gd name="connsiteX2" fmla="*/ 1754187 w 1766887"/>
              <a:gd name="connsiteY2" fmla="*/ 12700 h 2333675"/>
              <a:gd name="connsiteX3" fmla="*/ 12700 w 1766887"/>
              <a:gd name="connsiteY3" fmla="*/ 1644929 h 2333675"/>
            </a:gdLst>
            <a:ahLst/>
            <a:cxnLst>
              <a:cxn ang="0">
                <a:pos x="connsiteX0" y="connsiteY0"/>
              </a:cxn>
              <a:cxn ang="1">
                <a:pos x="connsiteX1" y="connsiteY1"/>
              </a:cxn>
              <a:cxn ang="2">
                <a:pos x="connsiteX2" y="connsiteY2"/>
              </a:cxn>
              <a:cxn ang="3">
                <a:pos x="connsiteX3" y="connsiteY3"/>
              </a:cxn>
            </a:cxnLst>
            <a:rect l="l" t="t" r="r" b="b"/>
            <a:pathLst>
              <a:path w="1766887" h="2333675">
                <a:moveTo>
                  <a:pt x="12700" y="1644929"/>
                </a:moveTo>
                <a:cubicBezTo>
                  <a:pt x="474357" y="2077999"/>
                  <a:pt x="1100556" y="2320975"/>
                  <a:pt x="1754187" y="2320975"/>
                </a:cubicBezTo>
                <a:lnTo>
                  <a:pt x="1754187" y="12700"/>
                </a:lnTo>
                <a:lnTo>
                  <a:pt x="12700" y="1644929"/>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3"/>
          <p:cNvSpPr/>
          <p:nvPr/>
        </p:nvSpPr>
        <p:spPr>
          <a:xfrm>
            <a:off x="333375" y="3559125"/>
            <a:ext cx="2462212" cy="1632178"/>
          </a:xfrm>
          <a:custGeom>
            <a:avLst/>
            <a:gdLst>
              <a:gd name="connsiteX0" fmla="*/ 0 w 2462212"/>
              <a:gd name="connsiteY0" fmla="*/ 0 h 1632178"/>
              <a:gd name="connsiteX1" fmla="*/ 720686 w 2462212"/>
              <a:gd name="connsiteY1" fmla="*/ 1632178 h 1632178"/>
              <a:gd name="connsiteX2" fmla="*/ 2462212 w 2462212"/>
              <a:gd name="connsiteY2" fmla="*/ 0 h 1632178"/>
              <a:gd name="connsiteX3" fmla="*/ 0 w 2462212"/>
              <a:gd name="connsiteY3" fmla="*/ 0 h 1632178"/>
            </a:gdLst>
            <a:ahLst/>
            <a:cxnLst>
              <a:cxn ang="0">
                <a:pos x="connsiteX0" y="connsiteY0"/>
              </a:cxn>
              <a:cxn ang="1">
                <a:pos x="connsiteX1" y="connsiteY1"/>
              </a:cxn>
              <a:cxn ang="2">
                <a:pos x="connsiteX2" y="connsiteY2"/>
              </a:cxn>
              <a:cxn ang="3">
                <a:pos x="connsiteX3" y="connsiteY3"/>
              </a:cxn>
            </a:cxnLst>
            <a:rect l="l" t="t" r="r" b="b"/>
            <a:pathLst>
              <a:path w="2462212" h="1632178">
                <a:moveTo>
                  <a:pt x="0" y="0"/>
                </a:moveTo>
                <a:cubicBezTo>
                  <a:pt x="0" y="611708"/>
                  <a:pt x="259016" y="1199121"/>
                  <a:pt x="720686" y="1632178"/>
                </a:cubicBezTo>
                <a:lnTo>
                  <a:pt x="2462212" y="0"/>
                </a:lnTo>
                <a:lnTo>
                  <a:pt x="0" y="0"/>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3"/>
          <p:cNvSpPr/>
          <p:nvPr/>
        </p:nvSpPr>
        <p:spPr>
          <a:xfrm>
            <a:off x="320675" y="3546425"/>
            <a:ext cx="2487612" cy="1657578"/>
          </a:xfrm>
          <a:custGeom>
            <a:avLst/>
            <a:gdLst>
              <a:gd name="connsiteX0" fmla="*/ 12700 w 2487612"/>
              <a:gd name="connsiteY0" fmla="*/ 12700 h 1657578"/>
              <a:gd name="connsiteX1" fmla="*/ 733386 w 2487612"/>
              <a:gd name="connsiteY1" fmla="*/ 1644878 h 1657578"/>
              <a:gd name="connsiteX2" fmla="*/ 2474912 w 2487612"/>
              <a:gd name="connsiteY2" fmla="*/ 12700 h 1657578"/>
              <a:gd name="connsiteX3" fmla="*/ 12700 w 2487612"/>
              <a:gd name="connsiteY3" fmla="*/ 12700 h 1657578"/>
            </a:gdLst>
            <a:ahLst/>
            <a:cxnLst>
              <a:cxn ang="0">
                <a:pos x="connsiteX0" y="connsiteY0"/>
              </a:cxn>
              <a:cxn ang="1">
                <a:pos x="connsiteX1" y="connsiteY1"/>
              </a:cxn>
              <a:cxn ang="2">
                <a:pos x="connsiteX2" y="connsiteY2"/>
              </a:cxn>
              <a:cxn ang="3">
                <a:pos x="connsiteX3" y="connsiteY3"/>
              </a:cxn>
            </a:cxnLst>
            <a:rect l="l" t="t" r="r" b="b"/>
            <a:pathLst>
              <a:path w="2487612" h="1657578">
                <a:moveTo>
                  <a:pt x="12700" y="12700"/>
                </a:moveTo>
                <a:cubicBezTo>
                  <a:pt x="12700" y="624408"/>
                  <a:pt x="271716" y="1211821"/>
                  <a:pt x="733386" y="1644878"/>
                </a:cubicBezTo>
                <a:lnTo>
                  <a:pt x="2474912" y="12700"/>
                </a:lnTo>
                <a:lnTo>
                  <a:pt x="12700" y="12700"/>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333372" y="1925462"/>
            <a:ext cx="2462212" cy="1633664"/>
          </a:xfrm>
          <a:custGeom>
            <a:avLst/>
            <a:gdLst>
              <a:gd name="connsiteX0" fmla="*/ 720686 w 2462212"/>
              <a:gd name="connsiteY0" fmla="*/ 0 h 1633664"/>
              <a:gd name="connsiteX1" fmla="*/ 0 w 2462212"/>
              <a:gd name="connsiteY1" fmla="*/ 1632229 h 1633664"/>
              <a:gd name="connsiteX2" fmla="*/ 2462212 w 2462212"/>
              <a:gd name="connsiteY2" fmla="*/ 1633664 h 1633664"/>
              <a:gd name="connsiteX3" fmla="*/ 720686 w 2462212"/>
              <a:gd name="connsiteY3" fmla="*/ 0 h 1633664"/>
            </a:gdLst>
            <a:ahLst/>
            <a:cxnLst>
              <a:cxn ang="0">
                <a:pos x="connsiteX0" y="connsiteY0"/>
              </a:cxn>
              <a:cxn ang="1">
                <a:pos x="connsiteX1" y="connsiteY1"/>
              </a:cxn>
              <a:cxn ang="2">
                <a:pos x="connsiteX2" y="connsiteY2"/>
              </a:cxn>
              <a:cxn ang="3">
                <a:pos x="connsiteX3" y="connsiteY3"/>
              </a:cxn>
            </a:cxnLst>
            <a:rect l="l" t="t" r="r" b="b"/>
            <a:pathLst>
              <a:path w="2462212" h="1633664">
                <a:moveTo>
                  <a:pt x="720686" y="0"/>
                </a:moveTo>
                <a:cubicBezTo>
                  <a:pt x="259016" y="433069"/>
                  <a:pt x="0" y="1020508"/>
                  <a:pt x="0" y="1632229"/>
                </a:cubicBezTo>
                <a:lnTo>
                  <a:pt x="2462212" y="1633664"/>
                </a:lnTo>
                <a:lnTo>
                  <a:pt x="720686" y="0"/>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3"/>
          <p:cNvSpPr/>
          <p:nvPr/>
        </p:nvSpPr>
        <p:spPr>
          <a:xfrm>
            <a:off x="320672" y="1912762"/>
            <a:ext cx="2487612" cy="1659064"/>
          </a:xfrm>
          <a:custGeom>
            <a:avLst/>
            <a:gdLst>
              <a:gd name="connsiteX0" fmla="*/ 733386 w 2487612"/>
              <a:gd name="connsiteY0" fmla="*/ 12700 h 1659064"/>
              <a:gd name="connsiteX1" fmla="*/ 12700 w 2487612"/>
              <a:gd name="connsiteY1" fmla="*/ 1644929 h 1659064"/>
              <a:gd name="connsiteX2" fmla="*/ 2474912 w 2487612"/>
              <a:gd name="connsiteY2" fmla="*/ 1646364 h 1659064"/>
              <a:gd name="connsiteX3" fmla="*/ 733386 w 2487612"/>
              <a:gd name="connsiteY3" fmla="*/ 12700 h 1659064"/>
            </a:gdLst>
            <a:ahLst/>
            <a:cxnLst>
              <a:cxn ang="0">
                <a:pos x="connsiteX0" y="connsiteY0"/>
              </a:cxn>
              <a:cxn ang="1">
                <a:pos x="connsiteX1" y="connsiteY1"/>
              </a:cxn>
              <a:cxn ang="2">
                <a:pos x="connsiteX2" y="connsiteY2"/>
              </a:cxn>
              <a:cxn ang="3">
                <a:pos x="connsiteX3" y="connsiteY3"/>
              </a:cxn>
            </a:cxnLst>
            <a:rect l="l" t="t" r="r" b="b"/>
            <a:pathLst>
              <a:path w="2487612" h="1659064">
                <a:moveTo>
                  <a:pt x="733386" y="12700"/>
                </a:moveTo>
                <a:cubicBezTo>
                  <a:pt x="271716" y="445769"/>
                  <a:pt x="12700" y="1033208"/>
                  <a:pt x="12700" y="1644929"/>
                </a:cubicBezTo>
                <a:lnTo>
                  <a:pt x="2474912" y="1646364"/>
                </a:lnTo>
                <a:lnTo>
                  <a:pt x="733386" y="12700"/>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
          <p:cNvSpPr/>
          <p:nvPr/>
        </p:nvSpPr>
        <p:spPr>
          <a:xfrm>
            <a:off x="1054101" y="1249361"/>
            <a:ext cx="1741487" cy="2309761"/>
          </a:xfrm>
          <a:custGeom>
            <a:avLst/>
            <a:gdLst>
              <a:gd name="connsiteX0" fmla="*/ 1739963 w 1741487"/>
              <a:gd name="connsiteY0" fmla="*/ 0 h 2309761"/>
              <a:gd name="connsiteX1" fmla="*/ 0 w 1741487"/>
              <a:gd name="connsiteY1" fmla="*/ 676059 h 2309761"/>
              <a:gd name="connsiteX2" fmla="*/ 1741487 w 1741487"/>
              <a:gd name="connsiteY2" fmla="*/ 2309761 h 2309761"/>
              <a:gd name="connsiteX3" fmla="*/ 1739963 w 1741487"/>
              <a:gd name="connsiteY3" fmla="*/ 0 h 2309761"/>
            </a:gdLst>
            <a:ahLst/>
            <a:cxnLst>
              <a:cxn ang="0">
                <a:pos x="connsiteX0" y="connsiteY0"/>
              </a:cxn>
              <a:cxn ang="1">
                <a:pos x="connsiteX1" y="connsiteY1"/>
              </a:cxn>
              <a:cxn ang="2">
                <a:pos x="connsiteX2" y="connsiteY2"/>
              </a:cxn>
              <a:cxn ang="3">
                <a:pos x="connsiteX3" y="connsiteY3"/>
              </a:cxn>
            </a:cxnLst>
            <a:rect l="l" t="t" r="r" b="b"/>
            <a:pathLst>
              <a:path w="1741487" h="2309761">
                <a:moveTo>
                  <a:pt x="1739963" y="0"/>
                </a:moveTo>
                <a:cubicBezTo>
                  <a:pt x="1087856" y="0"/>
                  <a:pt x="461657" y="242976"/>
                  <a:pt x="0" y="676059"/>
                </a:cubicBezTo>
                <a:lnTo>
                  <a:pt x="1741487" y="2309761"/>
                </a:lnTo>
                <a:lnTo>
                  <a:pt x="1739963" y="0"/>
                </a:lnTo>
              </a:path>
            </a:pathLst>
          </a:custGeom>
          <a:solidFill>
            <a:srgbClr val="79B142">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3"/>
          <p:cNvSpPr/>
          <p:nvPr/>
        </p:nvSpPr>
        <p:spPr>
          <a:xfrm>
            <a:off x="1041401" y="1236661"/>
            <a:ext cx="1766887" cy="2335161"/>
          </a:xfrm>
          <a:custGeom>
            <a:avLst/>
            <a:gdLst>
              <a:gd name="connsiteX0" fmla="*/ 1752663 w 1766887"/>
              <a:gd name="connsiteY0" fmla="*/ 12700 h 2335161"/>
              <a:gd name="connsiteX1" fmla="*/ 12700 w 1766887"/>
              <a:gd name="connsiteY1" fmla="*/ 688759 h 2335161"/>
              <a:gd name="connsiteX2" fmla="*/ 1754187 w 1766887"/>
              <a:gd name="connsiteY2" fmla="*/ 2322461 h 2335161"/>
              <a:gd name="connsiteX3" fmla="*/ 1752663 w 1766887"/>
              <a:gd name="connsiteY3" fmla="*/ 12700 h 2335161"/>
            </a:gdLst>
            <a:ahLst/>
            <a:cxnLst>
              <a:cxn ang="0">
                <a:pos x="connsiteX0" y="connsiteY0"/>
              </a:cxn>
              <a:cxn ang="1">
                <a:pos x="connsiteX1" y="connsiteY1"/>
              </a:cxn>
              <a:cxn ang="2">
                <a:pos x="connsiteX2" y="connsiteY2"/>
              </a:cxn>
              <a:cxn ang="3">
                <a:pos x="connsiteX3" y="connsiteY3"/>
              </a:cxn>
            </a:cxnLst>
            <a:rect l="l" t="t" r="r" b="b"/>
            <a:pathLst>
              <a:path w="1766887" h="2335161">
                <a:moveTo>
                  <a:pt x="1752663" y="12700"/>
                </a:moveTo>
                <a:cubicBezTo>
                  <a:pt x="1100556" y="12700"/>
                  <a:pt x="474357" y="255676"/>
                  <a:pt x="12700" y="688759"/>
                </a:cubicBezTo>
                <a:lnTo>
                  <a:pt x="1754187" y="2322461"/>
                </a:lnTo>
                <a:lnTo>
                  <a:pt x="1752663" y="12700"/>
                </a:lnTo>
              </a:path>
            </a:pathLst>
          </a:custGeom>
          <a:solidFill>
            <a:srgbClr val="000000">
              <a:alpha val="0"/>
            </a:srgbClr>
          </a:solidFill>
          <a:ln w="25400">
            <a:solidFill>
              <a:srgbClr val="FFFFFF">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3"/>
          <p:cNvSpPr/>
          <p:nvPr/>
        </p:nvSpPr>
        <p:spPr>
          <a:xfrm>
            <a:off x="2006600" y="2768518"/>
            <a:ext cx="1571625" cy="1529410"/>
          </a:xfrm>
          <a:custGeom>
            <a:avLst/>
            <a:gdLst>
              <a:gd name="connsiteX0" fmla="*/ 0 w 1571625"/>
              <a:gd name="connsiteY0" fmla="*/ 764705 h 1529410"/>
              <a:gd name="connsiteX1" fmla="*/ 785812 w 1571625"/>
              <a:gd name="connsiteY1" fmla="*/ 0 h 1529410"/>
              <a:gd name="connsiteX2" fmla="*/ 1571625 w 1571625"/>
              <a:gd name="connsiteY2" fmla="*/ 764705 h 1529410"/>
              <a:gd name="connsiteX3" fmla="*/ 785812 w 1571625"/>
              <a:gd name="connsiteY3" fmla="*/ 1529410 h 1529410"/>
              <a:gd name="connsiteX4" fmla="*/ 0 w 1571625"/>
              <a:gd name="connsiteY4" fmla="*/ 764705 h 15294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71625" h="1529410">
                <a:moveTo>
                  <a:pt x="0" y="764705"/>
                </a:moveTo>
                <a:cubicBezTo>
                  <a:pt x="0" y="342366"/>
                  <a:pt x="351815" y="0"/>
                  <a:pt x="785812" y="0"/>
                </a:cubicBezTo>
                <a:cubicBezTo>
                  <a:pt x="1219809" y="0"/>
                  <a:pt x="1571625" y="342366"/>
                  <a:pt x="1571625" y="764705"/>
                </a:cubicBezTo>
                <a:cubicBezTo>
                  <a:pt x="1571625" y="1187043"/>
                  <a:pt x="1219809" y="1529410"/>
                  <a:pt x="785812" y="1529410"/>
                </a:cubicBezTo>
                <a:cubicBezTo>
                  <a:pt x="351815" y="1529410"/>
                  <a:pt x="0" y="1187043"/>
                  <a:pt x="0" y="764705"/>
                </a:cubicBezTo>
              </a:path>
            </a:pathLst>
          </a:custGeom>
          <a:solidFill>
            <a:srgbClr val="3F5A87">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a:srcRect/>
          <a:stretch>
            <a:fillRect/>
          </a:stretch>
        </p:blipFill>
        <p:spPr bwMode="auto">
          <a:xfrm>
            <a:off x="546100" y="1663700"/>
            <a:ext cx="4508500" cy="2908300"/>
          </a:xfrm>
          <a:prstGeom prst="rect">
            <a:avLst/>
          </a:prstGeom>
          <a:noFill/>
        </p:spPr>
      </p:pic>
      <p:pic>
        <p:nvPicPr>
          <p:cNvPr id="20" name="Picture 3"/>
          <p:cNvPicPr>
            <a:picLocks noChangeAspect="1" noChangeArrowheads="1"/>
          </p:cNvPicPr>
          <p:nvPr/>
        </p:nvPicPr>
        <p:blipFill>
          <a:blip r:embed="rId3"/>
          <a:srcRect/>
          <a:stretch>
            <a:fillRect/>
          </a:stretch>
        </p:blipFill>
        <p:spPr bwMode="auto">
          <a:xfrm>
            <a:off x="1435100" y="4826000"/>
            <a:ext cx="1308100" cy="584200"/>
          </a:xfrm>
          <a:prstGeom prst="rect">
            <a:avLst/>
          </a:prstGeom>
          <a:noFill/>
        </p:spPr>
      </p:pic>
      <p:pic>
        <p:nvPicPr>
          <p:cNvPr id="21" name="Picture 3"/>
          <p:cNvPicPr>
            <a:picLocks noChangeAspect="1" noChangeArrowheads="1"/>
          </p:cNvPicPr>
          <p:nvPr/>
        </p:nvPicPr>
        <p:blipFill>
          <a:blip r:embed="rId4"/>
          <a:srcRect/>
          <a:stretch>
            <a:fillRect/>
          </a:stretch>
        </p:blipFill>
        <p:spPr bwMode="auto">
          <a:xfrm>
            <a:off x="2870200" y="4826000"/>
            <a:ext cx="1295400" cy="584200"/>
          </a:xfrm>
          <a:prstGeom prst="rect">
            <a:avLst/>
          </a:prstGeom>
          <a:noFill/>
        </p:spPr>
      </p:pic>
      <p:pic>
        <p:nvPicPr>
          <p:cNvPr id="22" name="Picture 3"/>
          <p:cNvPicPr>
            <a:picLocks noChangeAspect="1" noChangeArrowheads="1"/>
          </p:cNvPicPr>
          <p:nvPr/>
        </p:nvPicPr>
        <p:blipFill>
          <a:blip r:embed="rId5"/>
          <a:srcRect/>
          <a:stretch>
            <a:fillRect/>
          </a:stretch>
        </p:blipFill>
        <p:spPr bwMode="auto">
          <a:xfrm>
            <a:off x="5397500" y="1206500"/>
            <a:ext cx="3505200" cy="4902200"/>
          </a:xfrm>
          <a:prstGeom prst="rect">
            <a:avLst/>
          </a:prstGeom>
          <a:noFill/>
        </p:spPr>
      </p:pic>
      <p:sp>
        <p:nvSpPr>
          <p:cNvPr id="2" name="TextBox 1"/>
          <p:cNvSpPr txBox="1"/>
          <p:nvPr/>
        </p:nvSpPr>
        <p:spPr>
          <a:xfrm>
            <a:off x="9004300" y="6565900"/>
            <a:ext cx="88900" cy="228600"/>
          </a:xfrm>
          <a:prstGeom prst="rect">
            <a:avLst/>
          </a:prstGeom>
          <a:noFill/>
        </p:spPr>
        <p:txBody>
          <a:bodyPr wrap="none" lIns="0" tIns="0" rIns="0" rtlCol="0">
            <a:spAutoFit/>
          </a:bodyPr>
          <a:lstStyle/>
          <a:p>
            <a:pPr>
              <a:lnSpc>
                <a:spcPts val="1800"/>
              </a:lnSpc>
              <a:tabLst/>
            </a:pPr>
            <a:r>
              <a:rPr lang="en-US" altLang="zh-CN" sz="1404" dirty="0" smtClean="0">
                <a:solidFill>
                  <a:srgbClr val="FFFFFF"/>
                </a:solidFill>
                <a:latin typeface="Palatino Linotype" pitchFamily="18" charset="0"/>
                <a:cs typeface="Palatino Linotype" pitchFamily="18" charset="0"/>
              </a:rPr>
              <a:t>7</a:t>
            </a:r>
          </a:p>
        </p:txBody>
      </p:sp>
      <p:sp>
        <p:nvSpPr>
          <p:cNvPr id="24" name="TextBox 1"/>
          <p:cNvSpPr txBox="1"/>
          <p:nvPr/>
        </p:nvSpPr>
        <p:spPr>
          <a:xfrm>
            <a:off x="8775700" y="6413500"/>
            <a:ext cx="152400" cy="254000"/>
          </a:xfrm>
          <a:prstGeom prst="rect">
            <a:avLst/>
          </a:prstGeom>
          <a:noFill/>
        </p:spPr>
        <p:txBody>
          <a:bodyPr wrap="none" lIns="0" tIns="0" rIns="0" rtlCol="0">
            <a:spAutoFit/>
          </a:bodyPr>
          <a:lstStyle/>
          <a:p>
            <a:pPr>
              <a:lnSpc>
                <a:spcPts val="2000"/>
              </a:lnSpc>
              <a:tabLst/>
            </a:pPr>
            <a:r>
              <a:rPr lang="en-US" altLang="zh-CN" sz="1404" dirty="0" smtClean="0">
                <a:solidFill>
                  <a:srgbClr val="FFFFFF"/>
                </a:solidFill>
                <a:latin typeface="Palatino Linotype" pitchFamily="18" charset="0"/>
                <a:cs typeface="Palatino Linotype" pitchFamily="18" charset="0"/>
              </a:rPr>
              <a:t>77</a:t>
            </a:r>
          </a:p>
        </p:txBody>
      </p:sp>
      <p:sp>
        <p:nvSpPr>
          <p:cNvPr id="25" name="TextBox 1"/>
          <p:cNvSpPr txBox="1"/>
          <p:nvPr/>
        </p:nvSpPr>
        <p:spPr>
          <a:xfrm>
            <a:off x="1625600" y="2057400"/>
            <a:ext cx="2273300" cy="1981200"/>
          </a:xfrm>
          <a:prstGeom prst="rect">
            <a:avLst/>
          </a:prstGeom>
          <a:noFill/>
        </p:spPr>
        <p:txBody>
          <a:bodyPr wrap="none" lIns="0" tIns="0" rIns="0" rtlCol="0">
            <a:spAutoFit/>
          </a:bodyPr>
          <a:lstStyle/>
          <a:p>
            <a:pPr>
              <a:lnSpc>
                <a:spcPts val="1200"/>
              </a:lnSpc>
              <a:tabLst>
                <a:tab pos="774700" algn="l"/>
                <a:tab pos="787400" algn="l"/>
                <a:tab pos="812800" algn="l"/>
                <a:tab pos="1295400" algn="l"/>
                <a:tab pos="1422400" algn="l"/>
                <a:tab pos="1574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Information</a:t>
            </a:r>
          </a:p>
          <a:p>
            <a:pPr>
              <a:lnSpc>
                <a:spcPts val="900"/>
              </a:lnSpc>
              <a:tabLst>
                <a:tab pos="774700" algn="l"/>
                <a:tab pos="787400" algn="l"/>
                <a:tab pos="812800" algn="l"/>
                <a:tab pos="1295400" algn="l"/>
                <a:tab pos="1422400" algn="l"/>
                <a:tab pos="1574800" algn="l"/>
              </a:tabLst>
            </a:pPr>
            <a:r>
              <a:rPr lang="en-US" altLang="zh-CN" sz="1404" b="1" dirty="0" smtClean="0">
                <a:solidFill>
                  <a:srgbClr val="000000"/>
                </a:solidFill>
                <a:latin typeface="Times New Roman" pitchFamily="18" charset="0"/>
                <a:cs typeface="Times New Roman" pitchFamily="18" charset="0"/>
              </a:rPr>
              <a:t>Web</a:t>
            </a:r>
            <a:r>
              <a:rPr lang="en-US" altLang="zh-CN" sz="1404" dirty="0" smtClean="0">
                <a:latin typeface="Times New Roman" pitchFamily="18" charset="0"/>
                <a:cs typeface="Times New Roman" pitchFamily="18" charset="0"/>
              </a:rPr>
              <a:t> </a:t>
            </a:r>
            <a:r>
              <a:rPr lang="en-US" altLang="zh-CN" sz="1404" b="1" dirty="0" smtClean="0">
                <a:solidFill>
                  <a:srgbClr val="000000"/>
                </a:solidFill>
                <a:latin typeface="Times New Roman" pitchFamily="18" charset="0"/>
                <a:cs typeface="Times New Roman" pitchFamily="18" charset="0"/>
              </a:rPr>
              <a:t>of</a:t>
            </a:r>
            <a:r>
              <a:rPr lang="en-US" altLang="zh-CN" sz="1404" dirty="0" smtClean="0">
                <a:latin typeface="Times New Roman" pitchFamily="18" charset="0"/>
                <a:cs typeface="Times New Roman" pitchFamily="18" charset="0"/>
              </a:rPr>
              <a:t> </a:t>
            </a:r>
            <a:r>
              <a:rPr lang="en-US" altLang="zh-CN" sz="1404" b="1" dirty="0" smtClean="0">
                <a:solidFill>
                  <a:srgbClr val="000000"/>
                </a:solidFill>
                <a:latin typeface="Times New Roman" pitchFamily="18" charset="0"/>
                <a:cs typeface="Times New Roman" pitchFamily="18" charset="0"/>
              </a:rPr>
              <a:t>Care</a:t>
            </a:r>
          </a:p>
          <a:p>
            <a:pPr>
              <a:lnSpc>
                <a:spcPts val="600"/>
              </a:lnSpc>
              <a:tabLst>
                <a:tab pos="774700" algn="l"/>
                <a:tab pos="787400" algn="l"/>
                <a:tab pos="812800" algn="l"/>
                <a:tab pos="1295400" algn="l"/>
                <a:tab pos="1422400" algn="l"/>
                <a:tab pos="1574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Systems</a:t>
            </a:r>
          </a:p>
          <a:p>
            <a:pPr>
              <a:lnSpc>
                <a:spcPts val="1600"/>
              </a:lnSpc>
              <a:tabLst>
                <a:tab pos="774700" algn="l"/>
                <a:tab pos="787400" algn="l"/>
                <a:tab pos="812800" algn="l"/>
                <a:tab pos="1295400" algn="l"/>
                <a:tab pos="1422400" algn="l"/>
                <a:tab pos="1574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(HIS)</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2100"/>
              </a:lnSpc>
              <a:tabLst>
                <a:tab pos="774700" algn="l"/>
                <a:tab pos="787400" algn="l"/>
                <a:tab pos="812800" algn="l"/>
                <a:tab pos="1295400" algn="l"/>
                <a:tab pos="1422400" algn="l"/>
                <a:tab pos="1574800" algn="l"/>
              </a:tabLst>
            </a:pPr>
            <a:r>
              <a:rPr lang="en-US" altLang="zh-CN" dirty="0" smtClean="0"/>
              <a:t>			</a:t>
            </a:r>
            <a:r>
              <a:rPr lang="en-US" altLang="zh-CN" sz="2004" dirty="0" smtClean="0">
                <a:solidFill>
                  <a:srgbClr val="FFFFFF"/>
                </a:solidFill>
                <a:latin typeface="Times New Roman" pitchFamily="18" charset="0"/>
                <a:cs typeface="Times New Roman" pitchFamily="18" charset="0"/>
              </a:rPr>
              <a:t>Digital</a:t>
            </a:r>
          </a:p>
          <a:p>
            <a:pPr>
              <a:lnSpc>
                <a:spcPts val="2400"/>
              </a:lnSpc>
              <a:tabLst>
                <a:tab pos="774700" algn="l"/>
                <a:tab pos="787400" algn="l"/>
                <a:tab pos="812800" algn="l"/>
                <a:tab pos="1295400" algn="l"/>
                <a:tab pos="1422400" algn="l"/>
                <a:tab pos="1574800" algn="l"/>
              </a:tabLst>
            </a:pPr>
            <a:r>
              <a:rPr lang="en-US" altLang="zh-CN" dirty="0" smtClean="0"/>
              <a:t>		</a:t>
            </a:r>
            <a:r>
              <a:rPr lang="en-US" altLang="zh-CN" sz="2004" dirty="0" smtClean="0">
                <a:solidFill>
                  <a:srgbClr val="FFFFFF"/>
                </a:solidFill>
                <a:latin typeface="Times New Roman" pitchFamily="18" charset="0"/>
                <a:cs typeface="Times New Roman" pitchFamily="18" charset="0"/>
              </a:rPr>
              <a:t>Health</a:t>
            </a:r>
          </a:p>
          <a:p>
            <a:pPr>
              <a:lnSpc>
                <a:spcPts val="2400"/>
              </a:lnSpc>
              <a:tabLst>
                <a:tab pos="774700" algn="l"/>
                <a:tab pos="787400" algn="l"/>
                <a:tab pos="812800" algn="l"/>
                <a:tab pos="1295400" algn="l"/>
                <a:tab pos="1422400" algn="l"/>
                <a:tab pos="1574800" algn="l"/>
              </a:tabLst>
            </a:pPr>
            <a:r>
              <a:rPr lang="en-US" altLang="zh-CN" dirty="0" smtClean="0"/>
              <a:t>	</a:t>
            </a:r>
            <a:r>
              <a:rPr lang="en-US" altLang="zh-CN" sz="2004" dirty="0" smtClean="0">
                <a:solidFill>
                  <a:srgbClr val="FFFFFF"/>
                </a:solidFill>
                <a:latin typeface="Times New Roman" pitchFamily="18" charset="0"/>
                <a:cs typeface="Times New Roman" pitchFamily="18" charset="0"/>
              </a:rPr>
              <a:t>Market</a:t>
            </a:r>
          </a:p>
        </p:txBody>
      </p:sp>
      <p:sp>
        <p:nvSpPr>
          <p:cNvPr id="26" name="TextBox 1"/>
          <p:cNvSpPr txBox="1"/>
          <p:nvPr/>
        </p:nvSpPr>
        <p:spPr>
          <a:xfrm>
            <a:off x="3962400" y="2755900"/>
            <a:ext cx="850900" cy="1828800"/>
          </a:xfrm>
          <a:prstGeom prst="rect">
            <a:avLst/>
          </a:prstGeom>
          <a:noFill/>
        </p:spPr>
        <p:txBody>
          <a:bodyPr wrap="none" lIns="0" tIns="0" rIns="0" rtlCol="0">
            <a:spAutoFit/>
          </a:bodyPr>
          <a:lstStyle/>
          <a:p>
            <a:pPr>
              <a:lnSpc>
                <a:spcPts val="1200"/>
              </a:lnSpc>
              <a:tabLst>
                <a:tab pos="76200" algn="l"/>
                <a:tab pos="101600" algn="l"/>
                <a:tab pos="152400" algn="l"/>
                <a:tab pos="177800" algn="l"/>
              </a:tabLst>
            </a:pPr>
            <a:r>
              <a:rPr lang="en-US" altLang="zh-CN" sz="1404" b="1" dirty="0" smtClean="0">
                <a:solidFill>
                  <a:srgbClr val="000000"/>
                </a:solidFill>
                <a:latin typeface="Times New Roman" pitchFamily="18" charset="0"/>
                <a:cs typeface="Times New Roman" pitchFamily="18" charset="0"/>
              </a:rPr>
              <a:t>Electronic</a:t>
            </a:r>
          </a:p>
          <a:p>
            <a:pPr>
              <a:lnSpc>
                <a:spcPts val="16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Medical</a:t>
            </a:r>
          </a:p>
          <a:p>
            <a:pPr>
              <a:lnSpc>
                <a:spcPts val="16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Records</a:t>
            </a:r>
          </a:p>
          <a:p>
            <a:pPr>
              <a:lnSpc>
                <a:spcPts val="16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(EMR)</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7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Virtual</a:t>
            </a:r>
          </a:p>
          <a:p>
            <a:pPr>
              <a:lnSpc>
                <a:spcPts val="16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Health</a:t>
            </a:r>
          </a:p>
          <a:p>
            <a:pPr>
              <a:lnSpc>
                <a:spcPts val="1600"/>
              </a:lnSpc>
              <a:tabLst>
                <a:tab pos="76200" algn="l"/>
                <a:tab pos="101600" algn="l"/>
                <a:tab pos="152400" algn="l"/>
                <a:tab pos="1778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Teams</a:t>
            </a:r>
          </a:p>
        </p:txBody>
      </p:sp>
      <p:sp>
        <p:nvSpPr>
          <p:cNvPr id="27" name="TextBox 1"/>
          <p:cNvSpPr txBox="1"/>
          <p:nvPr/>
        </p:nvSpPr>
        <p:spPr>
          <a:xfrm>
            <a:off x="2997200" y="4953000"/>
            <a:ext cx="1003300" cy="368300"/>
          </a:xfrm>
          <a:prstGeom prst="rect">
            <a:avLst/>
          </a:prstGeom>
          <a:noFill/>
        </p:spPr>
        <p:txBody>
          <a:bodyPr wrap="none" lIns="0" tIns="0" rIns="0" rtlCol="0">
            <a:spAutoFit/>
          </a:bodyPr>
          <a:lstStyle/>
          <a:p>
            <a:pPr>
              <a:lnSpc>
                <a:spcPts val="1200"/>
              </a:lnSpc>
              <a:tabLst>
                <a:tab pos="330200" algn="l"/>
              </a:tabLst>
            </a:pPr>
            <a:r>
              <a:rPr lang="en-US" altLang="zh-CN" sz="1404" b="1" dirty="0" smtClean="0">
                <a:solidFill>
                  <a:srgbClr val="000000"/>
                </a:solidFill>
                <a:latin typeface="Times New Roman" pitchFamily="18" charset="0"/>
                <a:cs typeface="Times New Roman" pitchFamily="18" charset="0"/>
              </a:rPr>
              <a:t>Tele/Mobile-</a:t>
            </a:r>
          </a:p>
          <a:p>
            <a:pPr>
              <a:lnSpc>
                <a:spcPts val="1600"/>
              </a:lnSpc>
              <a:tabLst>
                <a:tab pos="3302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care</a:t>
            </a:r>
          </a:p>
        </p:txBody>
      </p:sp>
      <p:sp>
        <p:nvSpPr>
          <p:cNvPr id="28" name="TextBox 1"/>
          <p:cNvSpPr txBox="1"/>
          <p:nvPr/>
        </p:nvSpPr>
        <p:spPr>
          <a:xfrm>
            <a:off x="812800" y="2730500"/>
            <a:ext cx="749300" cy="1689100"/>
          </a:xfrm>
          <a:prstGeom prst="rect">
            <a:avLst/>
          </a:prstGeom>
          <a:noFill/>
        </p:spPr>
        <p:txBody>
          <a:bodyPr wrap="none" lIns="0" tIns="0" rIns="0" rtlCol="0">
            <a:spAutoFit/>
          </a:bodyPr>
          <a:lstStyle/>
          <a:p>
            <a:pPr>
              <a:lnSpc>
                <a:spcPts val="1200"/>
              </a:lnSpc>
              <a:tabLst>
                <a:tab pos="50800" algn="l"/>
                <a:tab pos="101600" algn="l"/>
                <a:tab pos="127000" algn="l"/>
                <a:tab pos="139700" algn="l"/>
              </a:tabLst>
            </a:pPr>
            <a:r>
              <a:rPr lang="en-US" altLang="zh-CN" sz="1404" b="1" dirty="0" smtClean="0">
                <a:solidFill>
                  <a:srgbClr val="000000"/>
                </a:solidFill>
                <a:latin typeface="Times New Roman" pitchFamily="18" charset="0"/>
                <a:cs typeface="Times New Roman" pitchFamily="18" charset="0"/>
              </a:rPr>
              <a:t>Personal</a:t>
            </a:r>
          </a:p>
          <a:p>
            <a:pPr>
              <a:lnSpc>
                <a:spcPts val="1600"/>
              </a:lnSpc>
              <a:tabLst>
                <a:tab pos="50800" algn="l"/>
                <a:tab pos="101600" algn="l"/>
                <a:tab pos="127000" algn="l"/>
                <a:tab pos="1397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Health</a:t>
            </a:r>
          </a:p>
          <a:p>
            <a:pPr>
              <a:lnSpc>
                <a:spcPts val="1600"/>
              </a:lnSpc>
              <a:tabLst>
                <a:tab pos="50800" algn="l"/>
                <a:tab pos="101600" algn="l"/>
                <a:tab pos="127000" algn="l"/>
                <a:tab pos="139700" algn="l"/>
              </a:tabLst>
            </a:pPr>
            <a:r>
              <a:rPr lang="en-US" altLang="zh-CN" sz="1404" b="1" dirty="0" smtClean="0">
                <a:solidFill>
                  <a:srgbClr val="000000"/>
                </a:solidFill>
                <a:latin typeface="Times New Roman" pitchFamily="18" charset="0"/>
                <a:cs typeface="Times New Roman" pitchFamily="18" charset="0"/>
              </a:rPr>
              <a:t>Records</a:t>
            </a:r>
          </a:p>
          <a:p>
            <a:pPr>
              <a:lnSpc>
                <a:spcPts val="1600"/>
              </a:lnSpc>
              <a:tabLst>
                <a:tab pos="50800" algn="l"/>
                <a:tab pos="101600" algn="l"/>
                <a:tab pos="127000" algn="l"/>
                <a:tab pos="1397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(PHR)</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300"/>
              </a:lnSpc>
              <a:tabLst>
                <a:tab pos="50800" algn="l"/>
                <a:tab pos="101600" algn="l"/>
                <a:tab pos="127000" algn="l"/>
                <a:tab pos="1397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Smart</a:t>
            </a:r>
          </a:p>
          <a:p>
            <a:pPr>
              <a:lnSpc>
                <a:spcPts val="1600"/>
              </a:lnSpc>
              <a:tabLst>
                <a:tab pos="50800" algn="l"/>
                <a:tab pos="101600" algn="l"/>
                <a:tab pos="127000" algn="l"/>
                <a:tab pos="1397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eHomes</a:t>
            </a:r>
          </a:p>
        </p:txBody>
      </p:sp>
      <p:sp>
        <p:nvSpPr>
          <p:cNvPr id="29" name="TextBox 1"/>
          <p:cNvSpPr txBox="1"/>
          <p:nvPr/>
        </p:nvSpPr>
        <p:spPr>
          <a:xfrm>
            <a:off x="546100" y="4978400"/>
            <a:ext cx="2044700" cy="1016000"/>
          </a:xfrm>
          <a:prstGeom prst="rect">
            <a:avLst/>
          </a:prstGeom>
          <a:noFill/>
        </p:spPr>
        <p:txBody>
          <a:bodyPr wrap="none" lIns="0" tIns="0" rIns="0" rtlCol="0">
            <a:spAutoFit/>
          </a:bodyPr>
          <a:lstStyle/>
          <a:p>
            <a:pPr>
              <a:lnSpc>
                <a:spcPts val="1200"/>
              </a:lnSpc>
              <a:tabLst>
                <a:tab pos="1028700" algn="l"/>
                <a:tab pos="12700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Tele/Mobile-</a:t>
            </a:r>
          </a:p>
          <a:p>
            <a:pPr>
              <a:lnSpc>
                <a:spcPts val="1600"/>
              </a:lnSpc>
              <a:tabLst>
                <a:tab pos="1028700" algn="l"/>
                <a:tab pos="12700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health</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000"/>
              </a:lnSpc>
              <a:tabLst>
                <a:tab pos="1028700" algn="l"/>
                <a:tab pos="1270000" algn="l"/>
              </a:tabLst>
            </a:pPr>
            <a:r>
              <a:rPr lang="en-US" altLang="zh-CN" sz="996" i="1" dirty="0" smtClean="0">
                <a:solidFill>
                  <a:srgbClr val="000000"/>
                </a:solidFill>
                <a:latin typeface="Times New Roman" pitchFamily="18" charset="0"/>
                <a:cs typeface="Times New Roman" pitchFamily="18" charset="0"/>
              </a:rPr>
              <a:t>Source:</a:t>
            </a:r>
            <a:r>
              <a:rPr lang="en-US" altLang="zh-CN" sz="996" dirty="0" smtClean="0">
                <a:latin typeface="Times New Roman" pitchFamily="18" charset="0"/>
                <a:cs typeface="Times New Roman" pitchFamily="18" charset="0"/>
              </a:rPr>
              <a:t> </a:t>
            </a:r>
            <a:r>
              <a:rPr lang="en-US" altLang="zh-CN" sz="996" i="1" dirty="0" smtClean="0">
                <a:solidFill>
                  <a:srgbClr val="000000"/>
                </a:solidFill>
                <a:latin typeface="Times New Roman" pitchFamily="18" charset="0"/>
                <a:cs typeface="Times New Roman" pitchFamily="18" charset="0"/>
              </a:rPr>
              <a:t>Frost</a:t>
            </a:r>
            <a:r>
              <a:rPr lang="en-US" altLang="zh-CN" sz="996" dirty="0" smtClean="0">
                <a:latin typeface="Times New Roman" pitchFamily="18" charset="0"/>
                <a:cs typeface="Times New Roman" pitchFamily="18" charset="0"/>
              </a:rPr>
              <a:t> </a:t>
            </a:r>
            <a:r>
              <a:rPr lang="en-US" altLang="zh-CN" sz="996" i="1" dirty="0" smtClean="0">
                <a:solidFill>
                  <a:srgbClr val="000000"/>
                </a:solidFill>
                <a:latin typeface="Times New Roman" pitchFamily="18" charset="0"/>
                <a:cs typeface="Times New Roman" pitchFamily="18" charset="0"/>
              </a:rPr>
              <a:t>&amp;</a:t>
            </a:r>
            <a:r>
              <a:rPr lang="en-US" altLang="zh-CN" sz="996" dirty="0" smtClean="0">
                <a:latin typeface="Times New Roman" pitchFamily="18" charset="0"/>
                <a:cs typeface="Times New Roman" pitchFamily="18" charset="0"/>
              </a:rPr>
              <a:t> </a:t>
            </a:r>
            <a:r>
              <a:rPr lang="en-US" altLang="zh-CN" sz="996" i="1" dirty="0" smtClean="0">
                <a:solidFill>
                  <a:srgbClr val="000000"/>
                </a:solidFill>
                <a:latin typeface="Times New Roman" pitchFamily="18" charset="0"/>
                <a:cs typeface="Times New Roman" pitchFamily="18" charset="0"/>
              </a:rPr>
              <a:t>Sullivan</a:t>
            </a:r>
          </a:p>
        </p:txBody>
      </p:sp>
      <p:sp>
        <p:nvSpPr>
          <p:cNvPr id="30" name="TextBox 1"/>
          <p:cNvSpPr txBox="1"/>
          <p:nvPr/>
        </p:nvSpPr>
        <p:spPr>
          <a:xfrm>
            <a:off x="469900" y="203200"/>
            <a:ext cx="8331200" cy="1790700"/>
          </a:xfrm>
          <a:prstGeom prst="rect">
            <a:avLst/>
          </a:prstGeom>
          <a:noFill/>
        </p:spPr>
        <p:txBody>
          <a:bodyPr wrap="none" lIns="0" tIns="0" rIns="0" rtlCol="0">
            <a:spAutoFit/>
          </a:bodyPr>
          <a:lstStyle/>
          <a:p>
            <a:pPr>
              <a:lnSpc>
                <a:spcPts val="700"/>
              </a:lnSpc>
              <a:tabLst>
                <a:tab pos="2590800" algn="l"/>
                <a:tab pos="6108700" algn="l"/>
                <a:tab pos="6807200" algn="l"/>
              </a:tabLst>
            </a:pPr>
            <a:r>
              <a:rPr lang="en-US" altLang="zh-CN" dirty="0" smtClean="0"/>
              <a:t>			</a:t>
            </a:r>
            <a:r>
              <a:rPr lang="en-US" altLang="zh-CN" sz="804" b="1" dirty="0" smtClean="0">
                <a:solidFill>
                  <a:srgbClr val="5F5F5F"/>
                </a:solidFill>
                <a:latin typeface="Times New Roman" pitchFamily="18" charset="0"/>
                <a:cs typeface="Times New Roman" pitchFamily="18" charset="0"/>
              </a:rPr>
              <a:t>Strictly</a:t>
            </a:r>
            <a:r>
              <a:rPr lang="en-US" altLang="zh-CN" sz="804" dirty="0" smtClean="0">
                <a:latin typeface="Times New Roman" pitchFamily="18" charset="0"/>
                <a:cs typeface="Times New Roman" pitchFamily="18" charset="0"/>
              </a:rPr>
              <a:t> </a:t>
            </a:r>
            <a:r>
              <a:rPr lang="en-US" altLang="zh-CN" sz="804" b="1" dirty="0" smtClean="0">
                <a:solidFill>
                  <a:srgbClr val="5F5F5F"/>
                </a:solidFill>
                <a:latin typeface="Times New Roman" pitchFamily="18" charset="0"/>
                <a:cs typeface="Times New Roman" pitchFamily="18" charset="0"/>
              </a:rPr>
              <a:t>Private</a:t>
            </a:r>
            <a:r>
              <a:rPr lang="en-US" altLang="zh-CN" sz="804" dirty="0" smtClean="0">
                <a:latin typeface="Times New Roman" pitchFamily="18" charset="0"/>
                <a:cs typeface="Times New Roman" pitchFamily="18" charset="0"/>
              </a:rPr>
              <a:t> </a:t>
            </a:r>
            <a:r>
              <a:rPr lang="en-US" altLang="zh-CN" sz="804" b="1" dirty="0" smtClean="0">
                <a:solidFill>
                  <a:srgbClr val="5F5F5F"/>
                </a:solidFill>
                <a:latin typeface="Times New Roman" pitchFamily="18" charset="0"/>
                <a:cs typeface="Times New Roman" pitchFamily="18" charset="0"/>
              </a:rPr>
              <a:t>and</a:t>
            </a:r>
            <a:r>
              <a:rPr lang="en-US" altLang="zh-CN" sz="804" dirty="0" smtClean="0">
                <a:latin typeface="Times New Roman" pitchFamily="18" charset="0"/>
                <a:cs typeface="Times New Roman" pitchFamily="18" charset="0"/>
              </a:rPr>
              <a:t> </a:t>
            </a:r>
            <a:r>
              <a:rPr lang="en-US" altLang="zh-CN" sz="804" b="1" dirty="0" smtClean="0">
                <a:solidFill>
                  <a:srgbClr val="5F5F5F"/>
                </a:solidFill>
                <a:latin typeface="Times New Roman" pitchFamily="18" charset="0"/>
                <a:cs typeface="Times New Roman" pitchFamily="18" charset="0"/>
              </a:rPr>
              <a:t>Confidential</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2500"/>
              </a:lnSpc>
              <a:tabLst>
                <a:tab pos="2590800" algn="l"/>
                <a:tab pos="6108700" algn="l"/>
                <a:tab pos="6807200" algn="l"/>
              </a:tabLst>
            </a:pPr>
            <a:r>
              <a:rPr lang="en-US" altLang="zh-CN" sz="2400" b="1" u="sng" dirty="0" smtClean="0">
                <a:solidFill>
                  <a:srgbClr val="1F497D"/>
                </a:solidFill>
                <a:latin typeface="Times New Roman" pitchFamily="18" charset="0"/>
                <a:cs typeface="Times New Roman" pitchFamily="18" charset="0"/>
              </a:rPr>
              <a:t>Leading to New Markets for Healthcare IT/Digital Health</a:t>
            </a:r>
          </a:p>
          <a:p>
            <a:pPr>
              <a:lnSpc>
                <a:spcPts val="1000"/>
              </a:lnSpc>
            </a:pPr>
            <a:endParaRPr lang="en-US" altLang="zh-CN" dirty="0" smtClean="0"/>
          </a:p>
          <a:p>
            <a:pPr>
              <a:lnSpc>
                <a:spcPts val="2500"/>
              </a:lnSpc>
              <a:tabLst>
                <a:tab pos="2590800" algn="l"/>
                <a:tab pos="6108700" algn="l"/>
                <a:tab pos="6807200" algn="l"/>
              </a:tabLst>
            </a:pPr>
            <a:r>
              <a:rPr lang="en-US" altLang="zh-CN" dirty="0" smtClean="0"/>
              <a:t>		</a:t>
            </a:r>
            <a:r>
              <a:rPr lang="en-US" altLang="zh-CN" sz="1800" b="1" dirty="0" smtClean="0">
                <a:solidFill>
                  <a:srgbClr val="000000"/>
                </a:solidFill>
                <a:latin typeface="Times New Roman" pitchFamily="18" charset="0"/>
                <a:cs typeface="Times New Roman" pitchFamily="18" charset="0"/>
              </a:rPr>
              <a:t>The</a:t>
            </a:r>
            <a:r>
              <a:rPr lang="en-US" altLang="zh-CN" sz="1800" dirty="0" smtClean="0">
                <a:latin typeface="Times New Roman" pitchFamily="18" charset="0"/>
                <a:cs typeface="Times New Roman" pitchFamily="18" charset="0"/>
              </a:rPr>
              <a:t> </a:t>
            </a:r>
            <a:r>
              <a:rPr lang="en-US" altLang="zh-CN" sz="1800" b="1" dirty="0" smtClean="0">
                <a:solidFill>
                  <a:srgbClr val="000000"/>
                </a:solidFill>
                <a:latin typeface="Times New Roman" pitchFamily="18" charset="0"/>
                <a:cs typeface="Times New Roman" pitchFamily="18" charset="0"/>
              </a:rPr>
              <a:t>Present</a:t>
            </a:r>
          </a:p>
          <a:p>
            <a:pPr>
              <a:lnSpc>
                <a:spcPts val="1000"/>
              </a:lnSpc>
            </a:pPr>
            <a:endParaRPr lang="en-US" altLang="zh-CN" dirty="0" smtClean="0"/>
          </a:p>
          <a:p>
            <a:pPr>
              <a:lnSpc>
                <a:spcPts val="1000"/>
              </a:lnSpc>
            </a:pPr>
            <a:endParaRPr lang="en-US" altLang="zh-CN" dirty="0" smtClean="0"/>
          </a:p>
          <a:p>
            <a:pPr>
              <a:lnSpc>
                <a:spcPts val="1000"/>
              </a:lnSpc>
            </a:pPr>
            <a:endParaRPr lang="en-US" altLang="zh-CN" dirty="0" smtClean="0"/>
          </a:p>
          <a:p>
            <a:pPr>
              <a:lnSpc>
                <a:spcPts val="1300"/>
              </a:lnSpc>
              <a:tabLst>
                <a:tab pos="2590800" algn="l"/>
                <a:tab pos="6108700" algn="l"/>
                <a:tab pos="6807200" algn="l"/>
              </a:tabLst>
            </a:pPr>
            <a:r>
              <a:rPr lang="en-US" altLang="zh-CN" dirty="0" smtClean="0"/>
              <a:t>	</a:t>
            </a:r>
            <a:r>
              <a:rPr lang="en-US" altLang="zh-CN" sz="1404" b="1" dirty="0" smtClean="0">
                <a:solidFill>
                  <a:srgbClr val="000000"/>
                </a:solidFill>
                <a:latin typeface="Times New Roman" pitchFamily="18" charset="0"/>
                <a:cs typeface="Times New Roman" pitchFamily="18" charset="0"/>
              </a:rPr>
              <a:t>Hospital</a:t>
            </a:r>
          </a:p>
        </p:txBody>
      </p:sp>
      <p:sp>
        <p:nvSpPr>
          <p:cNvPr id="31" name="TextBox 1"/>
          <p:cNvSpPr txBox="1"/>
          <p:nvPr/>
        </p:nvSpPr>
        <p:spPr>
          <a:xfrm>
            <a:off x="6718300" y="3759200"/>
            <a:ext cx="1181100" cy="203200"/>
          </a:xfrm>
          <a:prstGeom prst="rect">
            <a:avLst/>
          </a:prstGeom>
          <a:noFill/>
        </p:spPr>
        <p:txBody>
          <a:bodyPr wrap="none" lIns="0" tIns="0" rIns="0" rtlCol="0">
            <a:spAutoFit/>
          </a:bodyPr>
          <a:lstStyle/>
          <a:p>
            <a:pPr>
              <a:lnSpc>
                <a:spcPts val="1600"/>
              </a:lnSpc>
              <a:tabLst/>
            </a:pPr>
            <a:r>
              <a:rPr lang="en-US" altLang="zh-CN" sz="1800" b="1" dirty="0" smtClean="0">
                <a:solidFill>
                  <a:srgbClr val="000000"/>
                </a:solidFill>
                <a:latin typeface="Times New Roman" pitchFamily="18" charset="0"/>
                <a:cs typeface="Times New Roman" pitchFamily="18" charset="0"/>
              </a:rPr>
              <a:t>The</a:t>
            </a:r>
            <a:r>
              <a:rPr lang="en-US" altLang="zh-CN" sz="1800" dirty="0" smtClean="0">
                <a:latin typeface="Times New Roman" pitchFamily="18" charset="0"/>
                <a:cs typeface="Times New Roman" pitchFamily="18" charset="0"/>
              </a:rPr>
              <a:t> </a:t>
            </a:r>
            <a:r>
              <a:rPr lang="en-US" altLang="zh-CN" sz="1800" b="1" dirty="0" smtClean="0">
                <a:solidFill>
                  <a:srgbClr val="000000"/>
                </a:solidFill>
                <a:latin typeface="Times New Roman" pitchFamily="18" charset="0"/>
                <a:cs typeface="Times New Roman" pitchFamily="18" charset="0"/>
              </a:rPr>
              <a:t>Future</a:t>
            </a:r>
          </a:p>
        </p:txBody>
      </p:sp>
    </p:spTree>
    <p:extLst>
      <p:ext uri="{BB962C8B-B14F-4D97-AF65-F5344CB8AC3E}">
        <p14:creationId xmlns:p14="http://schemas.microsoft.com/office/powerpoint/2010/main" val="31617102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841095"/>
          </a:xfrm>
        </p:spPr>
        <p:txBody>
          <a:bodyPr>
            <a:normAutofit/>
          </a:bodyPr>
          <a:lstStyle/>
          <a:p>
            <a:pPr algn="r"/>
            <a:r>
              <a:rPr lang="en-US" b="1" dirty="0" err="1" smtClean="0">
                <a:solidFill>
                  <a:srgbClr val="FFFF00"/>
                </a:solidFill>
              </a:rPr>
              <a:t>Karolinska</a:t>
            </a:r>
            <a:r>
              <a:rPr lang="en-US" b="1" dirty="0">
                <a:solidFill>
                  <a:srgbClr val="FFFF00"/>
                </a:solidFill>
              </a:rPr>
              <a:t> </a:t>
            </a:r>
            <a:r>
              <a:rPr lang="en-US" b="1" dirty="0" smtClean="0">
                <a:solidFill>
                  <a:srgbClr val="FFFF00"/>
                </a:solidFill>
              </a:rPr>
              <a:t>Institute for International  </a:t>
            </a:r>
            <a:r>
              <a:rPr lang="en-US" b="1" dirty="0">
                <a:solidFill>
                  <a:srgbClr val="FFFF00"/>
                </a:solidFill>
              </a:rPr>
              <a:t>Health</a:t>
            </a:r>
            <a:br>
              <a:rPr lang="en-US" b="1" dirty="0">
                <a:solidFill>
                  <a:srgbClr val="FFFF00"/>
                </a:solidFill>
              </a:rPr>
            </a:br>
            <a:r>
              <a:rPr lang="en-US" b="1" dirty="0" smtClean="0">
                <a:solidFill>
                  <a:srgbClr val="FFFF00"/>
                </a:solidFill>
              </a:rPr>
              <a:t>Prof. Hans </a:t>
            </a:r>
            <a:r>
              <a:rPr lang="en-US" b="1" dirty="0" err="1">
                <a:solidFill>
                  <a:srgbClr val="FFFF00"/>
                </a:solidFill>
              </a:rPr>
              <a:t>Rosling</a:t>
            </a:r>
            <a:r>
              <a:rPr lang="en-US" b="1" dirty="0">
                <a:solidFill>
                  <a:srgbClr val="FFFF00"/>
                </a:solidFill>
              </a:rPr>
              <a:t/>
            </a:r>
            <a:br>
              <a:rPr lang="en-US" b="1" dirty="0">
                <a:solidFill>
                  <a:srgbClr val="FFFF00"/>
                </a:solidFill>
              </a:rPr>
            </a:br>
            <a:endParaRPr lang="en-US" b="1" dirty="0">
              <a:solidFill>
                <a:srgbClr val="FFFF00"/>
              </a:solidFill>
            </a:endParaRPr>
          </a:p>
        </p:txBody>
      </p:sp>
      <p:pic>
        <p:nvPicPr>
          <p:cNvPr id="5" name="incomlifecountires.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9699413" cy="6062133"/>
          </a:xfrm>
          <a:prstGeom prst="rect">
            <a:avLst/>
          </a:prstGeom>
        </p:spPr>
      </p:pic>
    </p:spTree>
    <p:extLst>
      <p:ext uri="{BB962C8B-B14F-4D97-AF65-F5344CB8AC3E}">
        <p14:creationId xmlns:p14="http://schemas.microsoft.com/office/powerpoint/2010/main" val="32119558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49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5"/>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5"/>
                                        </p:tgtEl>
                                      </p:cBhvr>
                                    </p:cmd>
                                  </p:childTnLst>
                                </p:cTn>
                              </p:par>
                            </p:childTnLst>
                          </p:cTn>
                        </p:par>
                      </p:childTnLst>
                    </p:cTn>
                  </p:par>
                </p:childTnLst>
              </p:cTn>
              <p:nextCondLst>
                <p:cond evt="onClick" delay="0">
                  <p:tgtEl>
                    <p:spTgt spid="5"/>
                  </p:tgtEl>
                </p:cond>
              </p:nextCondLst>
            </p:seq>
            <p:video>
              <p:cMediaNode vol="80000">
                <p:cTn id="16" fill="hold" display="0">
                  <p:stCondLst>
                    <p:cond delay="indefinite"/>
                  </p:stCondLst>
                </p:cTn>
                <p:tgtEl>
                  <p:spTgt spid="5"/>
                </p:tgtEl>
              </p:cMediaNode>
            </p:vide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012" y="371475"/>
            <a:ext cx="8281988" cy="533400"/>
          </a:xfrm>
        </p:spPr>
        <p:txBody>
          <a:bodyPr>
            <a:normAutofit fontScale="90000"/>
          </a:bodyPr>
          <a:lstStyle/>
          <a:p>
            <a:r>
              <a:rPr lang="en-US" dirty="0" smtClean="0"/>
              <a:t>Bigger Impact: Connecting Patient Data to Doctor</a:t>
            </a:r>
            <a:endParaRPr lang="en-US" dirty="0"/>
          </a:p>
        </p:txBody>
      </p:sp>
      <p:sp>
        <p:nvSpPr>
          <p:cNvPr id="6" name="TextBox 5"/>
          <p:cNvSpPr txBox="1"/>
          <p:nvPr/>
        </p:nvSpPr>
        <p:spPr>
          <a:xfrm>
            <a:off x="1524000" y="1789088"/>
            <a:ext cx="6125431" cy="1015663"/>
          </a:xfrm>
          <a:prstGeom prst="rect">
            <a:avLst/>
          </a:prstGeom>
          <a:noFill/>
        </p:spPr>
        <p:txBody>
          <a:bodyPr wrap="none" rtlCol="0">
            <a:spAutoFit/>
          </a:bodyPr>
          <a:lstStyle/>
          <a:p>
            <a:endParaRPr lang="en-US" sz="2000" dirty="0" smtClean="0">
              <a:solidFill>
                <a:srgbClr val="000000"/>
              </a:solidFill>
            </a:endParaRPr>
          </a:p>
          <a:p>
            <a:r>
              <a:rPr lang="en-US" sz="2000" b="1" dirty="0" smtClean="0">
                <a:solidFill>
                  <a:srgbClr val="000000"/>
                </a:solidFill>
                <a:latin typeface="Helvetica Neue"/>
                <a:cs typeface="Helvetica Neue"/>
              </a:rPr>
              <a:t>Improve compliance, provide early interventions,</a:t>
            </a:r>
            <a:br>
              <a:rPr lang="en-US" sz="2000" b="1" dirty="0" smtClean="0">
                <a:solidFill>
                  <a:srgbClr val="000000"/>
                </a:solidFill>
                <a:latin typeface="Helvetica Neue"/>
                <a:cs typeface="Helvetica Neue"/>
              </a:rPr>
            </a:br>
            <a:r>
              <a:rPr lang="en-US" sz="2000" b="1" dirty="0" smtClean="0">
                <a:solidFill>
                  <a:srgbClr val="000000"/>
                </a:solidFill>
                <a:latin typeface="Helvetica Neue"/>
                <a:cs typeface="Helvetica Neue"/>
              </a:rPr>
              <a:t>        collect better quality data</a:t>
            </a:r>
            <a:endParaRPr lang="en-US" sz="2000" b="1" dirty="0">
              <a:solidFill>
                <a:srgbClr val="000000"/>
              </a:solidFill>
              <a:latin typeface="Helvetica Neue"/>
              <a:cs typeface="Helvetica Neue"/>
            </a:endParaRPr>
          </a:p>
        </p:txBody>
      </p:sp>
      <p:pic>
        <p:nvPicPr>
          <p:cNvPr id="7" name="Picture 2"/>
          <p:cNvPicPr>
            <a:picLocks noChangeAspect="1" noChangeArrowheads="1"/>
          </p:cNvPicPr>
          <p:nvPr/>
        </p:nvPicPr>
        <p:blipFill>
          <a:blip r:embed="rId2" cstate="print"/>
          <a:srcRect/>
          <a:stretch>
            <a:fillRect/>
          </a:stretch>
        </p:blipFill>
        <p:spPr bwMode="auto">
          <a:xfrm>
            <a:off x="6213986" y="3687589"/>
            <a:ext cx="2030436" cy="1494011"/>
          </a:xfrm>
          <a:prstGeom prst="rect">
            <a:avLst/>
          </a:prstGeom>
          <a:noFill/>
          <a:ln w="9525">
            <a:noFill/>
            <a:miter lim="800000"/>
            <a:headEnd/>
            <a:tailEnd/>
          </a:ln>
        </p:spPr>
      </p:pic>
      <p:pic>
        <p:nvPicPr>
          <p:cNvPr id="8" name="Picture 6"/>
          <p:cNvPicPr>
            <a:picLocks noChangeAspect="1"/>
          </p:cNvPicPr>
          <p:nvPr/>
        </p:nvPicPr>
        <p:blipFill>
          <a:blip r:embed="rId3" cstate="print"/>
          <a:srcRect r="15985" b="312"/>
          <a:stretch>
            <a:fillRect/>
          </a:stretch>
        </p:blipFill>
        <p:spPr bwMode="auto">
          <a:xfrm>
            <a:off x="759136" y="3552616"/>
            <a:ext cx="1647825" cy="1602844"/>
          </a:xfrm>
          <a:prstGeom prst="rect">
            <a:avLst/>
          </a:prstGeom>
          <a:noFill/>
          <a:ln w="9525">
            <a:noFill/>
            <a:miter lim="800000"/>
            <a:headEnd/>
            <a:tailEnd/>
          </a:ln>
        </p:spPr>
      </p:pic>
      <p:sp>
        <p:nvSpPr>
          <p:cNvPr id="9" name="TextBox 8"/>
          <p:cNvSpPr txBox="1"/>
          <p:nvPr/>
        </p:nvSpPr>
        <p:spPr>
          <a:xfrm>
            <a:off x="828675" y="2990850"/>
            <a:ext cx="1508746" cy="400110"/>
          </a:xfrm>
          <a:prstGeom prst="rect">
            <a:avLst/>
          </a:prstGeom>
          <a:noFill/>
        </p:spPr>
        <p:txBody>
          <a:bodyPr wrap="none" rtlCol="0">
            <a:spAutoFit/>
          </a:bodyPr>
          <a:lstStyle/>
          <a:p>
            <a:r>
              <a:rPr lang="en-US" sz="2000" b="1" dirty="0" smtClean="0">
                <a:solidFill>
                  <a:srgbClr val="000000"/>
                </a:solidFill>
              </a:rPr>
              <a:t>Glow Caps</a:t>
            </a:r>
            <a:endParaRPr lang="en-US" sz="2000" b="1" dirty="0">
              <a:solidFill>
                <a:srgbClr val="000000"/>
              </a:solidFill>
            </a:endParaRPr>
          </a:p>
        </p:txBody>
      </p:sp>
      <p:sp>
        <p:nvSpPr>
          <p:cNvPr id="10" name="TextBox 9"/>
          <p:cNvSpPr txBox="1"/>
          <p:nvPr/>
        </p:nvSpPr>
        <p:spPr>
          <a:xfrm>
            <a:off x="3650793" y="2990850"/>
            <a:ext cx="1338828" cy="400110"/>
          </a:xfrm>
          <a:prstGeom prst="rect">
            <a:avLst/>
          </a:prstGeom>
          <a:noFill/>
        </p:spPr>
        <p:txBody>
          <a:bodyPr wrap="none" rtlCol="0">
            <a:spAutoFit/>
          </a:bodyPr>
          <a:lstStyle/>
          <a:p>
            <a:r>
              <a:rPr lang="en-US" sz="2000" b="1" dirty="0" err="1" smtClean="0">
                <a:solidFill>
                  <a:srgbClr val="000000"/>
                </a:solidFill>
              </a:rPr>
              <a:t>Zio</a:t>
            </a:r>
            <a:r>
              <a:rPr lang="en-US" sz="2000" b="1" dirty="0" smtClean="0">
                <a:solidFill>
                  <a:srgbClr val="000000"/>
                </a:solidFill>
              </a:rPr>
              <a:t> Patch</a:t>
            </a:r>
            <a:endParaRPr lang="en-US" sz="2000" b="1" dirty="0">
              <a:solidFill>
                <a:srgbClr val="000000"/>
              </a:solidFill>
            </a:endParaRPr>
          </a:p>
        </p:txBody>
      </p:sp>
      <p:sp>
        <p:nvSpPr>
          <p:cNvPr id="11" name="TextBox 10"/>
          <p:cNvSpPr txBox="1"/>
          <p:nvPr/>
        </p:nvSpPr>
        <p:spPr>
          <a:xfrm>
            <a:off x="6096522" y="2990850"/>
            <a:ext cx="2265364" cy="400110"/>
          </a:xfrm>
          <a:prstGeom prst="rect">
            <a:avLst/>
          </a:prstGeom>
          <a:noFill/>
        </p:spPr>
        <p:txBody>
          <a:bodyPr wrap="none" rtlCol="0">
            <a:spAutoFit/>
          </a:bodyPr>
          <a:lstStyle/>
          <a:p>
            <a:r>
              <a:rPr lang="en-US" sz="2000" b="1" dirty="0" smtClean="0">
                <a:solidFill>
                  <a:srgbClr val="000000"/>
                </a:solidFill>
              </a:rPr>
              <a:t>Care Innovations</a:t>
            </a:r>
            <a:endParaRPr lang="en-US" sz="2000" b="1" dirty="0">
              <a:solidFill>
                <a:srgbClr val="000000"/>
              </a:solidFill>
            </a:endParaRPr>
          </a:p>
        </p:txBody>
      </p:sp>
      <p:pic>
        <p:nvPicPr>
          <p:cNvPr id="4834306" name="Picture 2" descr="Zio Patch_Straight"/>
          <p:cNvPicPr>
            <a:picLocks noChangeAspect="1" noChangeArrowheads="1"/>
          </p:cNvPicPr>
          <p:nvPr/>
        </p:nvPicPr>
        <p:blipFill>
          <a:blip r:embed="rId4" cstate="print"/>
          <a:srcRect/>
          <a:stretch>
            <a:fillRect/>
          </a:stretch>
        </p:blipFill>
        <p:spPr bwMode="auto">
          <a:xfrm>
            <a:off x="3121645" y="3757613"/>
            <a:ext cx="2397124" cy="1168376"/>
          </a:xfrm>
          <a:prstGeom prst="rect">
            <a:avLst/>
          </a:prstGeom>
          <a:noFill/>
        </p:spPr>
      </p:pic>
      <p:sp>
        <p:nvSpPr>
          <p:cNvPr id="14" name="TextBox 13"/>
          <p:cNvSpPr txBox="1"/>
          <p:nvPr/>
        </p:nvSpPr>
        <p:spPr>
          <a:xfrm>
            <a:off x="812645" y="5410200"/>
            <a:ext cx="1540806" cy="400110"/>
          </a:xfrm>
          <a:prstGeom prst="rect">
            <a:avLst/>
          </a:prstGeom>
          <a:noFill/>
        </p:spPr>
        <p:txBody>
          <a:bodyPr wrap="none" rtlCol="0">
            <a:spAutoFit/>
          </a:bodyPr>
          <a:lstStyle/>
          <a:p>
            <a:r>
              <a:rPr lang="en-US" sz="2000" dirty="0" smtClean="0">
                <a:solidFill>
                  <a:srgbClr val="000000"/>
                </a:solidFill>
              </a:rPr>
              <a:t>Compliance</a:t>
            </a:r>
            <a:endParaRPr lang="en-US" sz="2000" dirty="0">
              <a:solidFill>
                <a:srgbClr val="000000"/>
              </a:solidFill>
            </a:endParaRPr>
          </a:p>
        </p:txBody>
      </p:sp>
      <p:sp>
        <p:nvSpPr>
          <p:cNvPr id="15" name="TextBox 14"/>
          <p:cNvSpPr txBox="1"/>
          <p:nvPr/>
        </p:nvSpPr>
        <p:spPr>
          <a:xfrm>
            <a:off x="6124575" y="5276850"/>
            <a:ext cx="2209259" cy="707886"/>
          </a:xfrm>
          <a:prstGeom prst="rect">
            <a:avLst/>
          </a:prstGeom>
          <a:noFill/>
        </p:spPr>
        <p:txBody>
          <a:bodyPr wrap="none" rtlCol="0">
            <a:spAutoFit/>
          </a:bodyPr>
          <a:lstStyle/>
          <a:p>
            <a:pPr algn="ctr"/>
            <a:r>
              <a:rPr lang="en-US" sz="2000" dirty="0" smtClean="0">
                <a:solidFill>
                  <a:srgbClr val="000000"/>
                </a:solidFill>
              </a:rPr>
              <a:t>Monitoring elderly</a:t>
            </a:r>
            <a:br>
              <a:rPr lang="en-US" sz="2000" dirty="0" smtClean="0">
                <a:solidFill>
                  <a:srgbClr val="000000"/>
                </a:solidFill>
              </a:rPr>
            </a:br>
            <a:r>
              <a:rPr lang="en-US" sz="2000" dirty="0" smtClean="0">
                <a:solidFill>
                  <a:srgbClr val="000000"/>
                </a:solidFill>
              </a:rPr>
              <a:t>at home</a:t>
            </a:r>
            <a:endParaRPr lang="en-US" sz="2000" dirty="0">
              <a:solidFill>
                <a:srgbClr val="000000"/>
              </a:solidFill>
            </a:endParaRPr>
          </a:p>
        </p:txBody>
      </p:sp>
      <p:sp>
        <p:nvSpPr>
          <p:cNvPr id="16" name="TextBox 15"/>
          <p:cNvSpPr txBox="1"/>
          <p:nvPr/>
        </p:nvSpPr>
        <p:spPr>
          <a:xfrm>
            <a:off x="3287713" y="5248275"/>
            <a:ext cx="2064989" cy="707886"/>
          </a:xfrm>
          <a:prstGeom prst="rect">
            <a:avLst/>
          </a:prstGeom>
          <a:noFill/>
        </p:spPr>
        <p:txBody>
          <a:bodyPr wrap="none" rtlCol="0">
            <a:spAutoFit/>
          </a:bodyPr>
          <a:lstStyle/>
          <a:p>
            <a:pPr algn="ctr"/>
            <a:r>
              <a:rPr lang="en-US" sz="2000" dirty="0" smtClean="0">
                <a:solidFill>
                  <a:srgbClr val="000000"/>
                </a:solidFill>
              </a:rPr>
              <a:t>Long-term </a:t>
            </a:r>
            <a:br>
              <a:rPr lang="en-US" sz="2000" dirty="0" smtClean="0">
                <a:solidFill>
                  <a:srgbClr val="000000"/>
                </a:solidFill>
              </a:rPr>
            </a:br>
            <a:r>
              <a:rPr lang="en-US" sz="2000" dirty="0" smtClean="0">
                <a:solidFill>
                  <a:srgbClr val="000000"/>
                </a:solidFill>
              </a:rPr>
              <a:t>cardiac monitors</a:t>
            </a:r>
            <a:endParaRPr lang="en-US" sz="2000" dirty="0">
              <a:solidFill>
                <a:srgbClr val="000000"/>
              </a:solidFill>
            </a:endParaRPr>
          </a:p>
        </p:txBody>
      </p:sp>
      <p:sp>
        <p:nvSpPr>
          <p:cNvPr id="3" name="Down Arrow 2"/>
          <p:cNvSpPr/>
          <p:nvPr/>
        </p:nvSpPr>
        <p:spPr>
          <a:xfrm>
            <a:off x="3650793" y="1354667"/>
            <a:ext cx="1701909" cy="795866"/>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5006605"/>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0762" y="237067"/>
            <a:ext cx="8229600" cy="1650821"/>
          </a:xfrm>
        </p:spPr>
        <p:txBody>
          <a:bodyPr>
            <a:noAutofit/>
          </a:bodyPr>
          <a:lstStyle/>
          <a:p>
            <a:r>
              <a:rPr lang="en-US" sz="5400" b="1" dirty="0" smtClean="0"/>
              <a:t>Doc: are you </a:t>
            </a:r>
            <a:r>
              <a:rPr lang="en-US" sz="5400" b="1" dirty="0"/>
              <a:t>r</a:t>
            </a:r>
            <a:r>
              <a:rPr lang="en-US" sz="5400" b="1" dirty="0" smtClean="0"/>
              <a:t>eady for all this?</a:t>
            </a:r>
            <a:endParaRPr lang="en-US" sz="5400" b="1" dirty="0"/>
          </a:p>
        </p:txBody>
      </p:sp>
      <p:pic>
        <p:nvPicPr>
          <p:cNvPr id="4" name="Content Placeholder 3" descr="1772883326_984b5c38b5_o.jpg"/>
          <p:cNvPicPr>
            <a:picLocks noGrp="1" noChangeAspect="1"/>
          </p:cNvPicPr>
          <p:nvPr>
            <p:ph idx="1"/>
          </p:nvPr>
        </p:nvPicPr>
        <p:blipFill>
          <a:blip r:embed="rId2">
            <a:extLst>
              <a:ext uri="{28A0092B-C50C-407E-A947-70E740481C1C}">
                <a14:useLocalDpi xmlns:a14="http://schemas.microsoft.com/office/drawing/2010/main" val="0"/>
              </a:ext>
            </a:extLst>
          </a:blip>
          <a:srcRect t="11817" b="11817"/>
          <a:stretch>
            <a:fillRect/>
          </a:stretch>
        </p:blipFill>
        <p:spPr>
          <a:xfrm>
            <a:off x="-219863" y="2855654"/>
            <a:ext cx="9560306" cy="5257800"/>
          </a:xfrm>
        </p:spPr>
      </p:pic>
    </p:spTree>
    <p:extLst>
      <p:ext uri="{BB962C8B-B14F-4D97-AF65-F5344CB8AC3E}">
        <p14:creationId xmlns:p14="http://schemas.microsoft.com/office/powerpoint/2010/main" val="274849501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pic>
        <p:nvPicPr>
          <p:cNvPr id="1035" name="Picture 11"/>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Lst>
          </a:blip>
          <a:srcRect l="12526" b="6897"/>
          <a:stretch>
            <a:fillRect/>
          </a:stretch>
        </p:blipFill>
        <p:spPr bwMode="auto">
          <a:xfrm>
            <a:off x="6499813" y="4921256"/>
            <a:ext cx="2661091" cy="1936744"/>
          </a:xfrm>
          <a:prstGeom prst="rect">
            <a:avLst/>
          </a:prstGeom>
          <a:ln>
            <a:noFill/>
          </a:ln>
          <a:effectLst/>
        </p:spPr>
      </p:pic>
      <p:sp>
        <p:nvSpPr>
          <p:cNvPr id="3" name="TextBox 2"/>
          <p:cNvSpPr txBox="1"/>
          <p:nvPr/>
        </p:nvSpPr>
        <p:spPr>
          <a:xfrm>
            <a:off x="0" y="49141"/>
            <a:ext cx="4992776" cy="3416320"/>
          </a:xfrm>
          <a:prstGeom prst="rect">
            <a:avLst/>
          </a:prstGeom>
          <a:noFill/>
        </p:spPr>
        <p:txBody>
          <a:bodyPr wrap="square" rtlCol="0">
            <a:spAutoFit/>
          </a:bodyPr>
          <a:lstStyle/>
          <a:p>
            <a:pPr fontAlgn="base">
              <a:spcBef>
                <a:spcPct val="0"/>
              </a:spcBef>
              <a:spcAft>
                <a:spcPct val="0"/>
              </a:spcAft>
            </a:pPr>
            <a:r>
              <a:rPr lang="en-US" sz="5400" b="1" dirty="0">
                <a:solidFill>
                  <a:srgbClr val="002060"/>
                </a:solidFill>
                <a:latin typeface="Helvetica Neue"/>
                <a:ea typeface="ＭＳ Ｐゴシック"/>
                <a:cs typeface="Helvetica Neue"/>
              </a:rPr>
              <a:t>Pricing Pressure on </a:t>
            </a:r>
            <a:r>
              <a:rPr lang="en-US" sz="5400" b="1" dirty="0" err="1">
                <a:solidFill>
                  <a:srgbClr val="002060"/>
                </a:solidFill>
                <a:latin typeface="Helvetica Neue"/>
                <a:ea typeface="ＭＳ Ｐゴシック"/>
                <a:cs typeface="Helvetica Neue"/>
              </a:rPr>
              <a:t>Drugmakers</a:t>
            </a:r>
            <a:r>
              <a:rPr lang="en-US" sz="5400" b="1" dirty="0">
                <a:solidFill>
                  <a:srgbClr val="002060"/>
                </a:solidFill>
                <a:latin typeface="Helvetica Neue"/>
                <a:ea typeface="ＭＳ Ｐゴシック"/>
                <a:cs typeface="Helvetica Neue"/>
              </a:rPr>
              <a:t> Increases</a:t>
            </a:r>
            <a:endParaRPr lang="en-US" sz="5400" b="1" dirty="0">
              <a:solidFill>
                <a:srgbClr val="000000"/>
              </a:solidFill>
              <a:latin typeface="Helvetica Neue"/>
              <a:ea typeface="ＭＳ Ｐゴシック"/>
              <a:cs typeface="Helvetica Neue"/>
            </a:endParaRPr>
          </a:p>
        </p:txBody>
      </p:sp>
      <p:sp>
        <p:nvSpPr>
          <p:cNvPr id="5" name="Rectangle 4"/>
          <p:cNvSpPr/>
          <p:nvPr/>
        </p:nvSpPr>
        <p:spPr>
          <a:xfrm>
            <a:off x="4571999" y="66737"/>
            <a:ext cx="4572001" cy="5411737"/>
          </a:xfrm>
          <a:prstGeom prst="rect">
            <a:avLst/>
          </a:prstGeom>
        </p:spPr>
        <p:txBody>
          <a:bodyPr wrap="square">
            <a:spAutoFit/>
          </a:bodyPr>
          <a:lstStyle/>
          <a:p>
            <a:pPr fontAlgn="base">
              <a:lnSpc>
                <a:spcPct val="150000"/>
              </a:lnSpc>
              <a:spcBef>
                <a:spcPct val="0"/>
              </a:spcBef>
              <a:spcAft>
                <a:spcPct val="0"/>
              </a:spcAft>
            </a:pPr>
            <a:r>
              <a:rPr lang="en-US" sz="3600" dirty="0" smtClean="0">
                <a:solidFill>
                  <a:srgbClr val="FFFFFF"/>
                </a:solidFill>
                <a:ea typeface="ＭＳ Ｐゴシック"/>
              </a:rPr>
              <a:t>Personalized Medicine</a:t>
            </a:r>
          </a:p>
          <a:p>
            <a:pPr marL="342900" indent="-342900" fontAlgn="base">
              <a:lnSpc>
                <a:spcPct val="150000"/>
              </a:lnSpc>
              <a:spcBef>
                <a:spcPct val="0"/>
              </a:spcBef>
              <a:spcAft>
                <a:spcPct val="0"/>
              </a:spcAft>
              <a:buFont typeface="Wingdings" charset="2"/>
              <a:buChar char="²"/>
            </a:pPr>
            <a:r>
              <a:rPr lang="en-US" sz="2800" dirty="0" smtClean="0">
                <a:solidFill>
                  <a:srgbClr val="FFFFFF"/>
                </a:solidFill>
                <a:ea typeface="ＭＳ Ｐゴシック"/>
              </a:rPr>
              <a:t> Gen therapy</a:t>
            </a:r>
          </a:p>
          <a:p>
            <a:pPr marL="342900" indent="-342900" fontAlgn="base">
              <a:lnSpc>
                <a:spcPct val="150000"/>
              </a:lnSpc>
              <a:spcBef>
                <a:spcPct val="0"/>
              </a:spcBef>
              <a:spcAft>
                <a:spcPct val="0"/>
              </a:spcAft>
              <a:buFont typeface="Wingdings" charset="2"/>
              <a:buChar char="²"/>
            </a:pPr>
            <a:r>
              <a:rPr lang="en-US" sz="2800" dirty="0" smtClean="0">
                <a:solidFill>
                  <a:srgbClr val="FFFFFF"/>
                </a:solidFill>
                <a:ea typeface="ＭＳ Ｐゴシック"/>
              </a:rPr>
              <a:t>Anti body conjugates</a:t>
            </a:r>
          </a:p>
          <a:p>
            <a:pPr marL="342900" indent="-342900" fontAlgn="base">
              <a:lnSpc>
                <a:spcPct val="150000"/>
              </a:lnSpc>
              <a:spcBef>
                <a:spcPct val="0"/>
              </a:spcBef>
              <a:spcAft>
                <a:spcPct val="0"/>
              </a:spcAft>
              <a:buFont typeface="Wingdings" charset="2"/>
              <a:buChar char="²"/>
            </a:pPr>
            <a:r>
              <a:rPr lang="en-US" sz="2800" dirty="0" smtClean="0">
                <a:solidFill>
                  <a:srgbClr val="FFFFFF"/>
                </a:solidFill>
                <a:ea typeface="ＭＳ Ｐゴシック"/>
              </a:rPr>
              <a:t>Cancer vaccines</a:t>
            </a:r>
          </a:p>
          <a:p>
            <a:pPr marL="342900" indent="-342900" fontAlgn="base">
              <a:lnSpc>
                <a:spcPct val="150000"/>
              </a:lnSpc>
              <a:spcBef>
                <a:spcPct val="0"/>
              </a:spcBef>
              <a:spcAft>
                <a:spcPct val="0"/>
              </a:spcAft>
              <a:buFont typeface="Wingdings" charset="2"/>
              <a:buChar char="²"/>
            </a:pPr>
            <a:r>
              <a:rPr lang="en-US" sz="2800" dirty="0" smtClean="0">
                <a:solidFill>
                  <a:srgbClr val="FFFFFF"/>
                </a:solidFill>
                <a:ea typeface="ＭＳ Ｐゴシック"/>
              </a:rPr>
              <a:t>Rare disease </a:t>
            </a:r>
          </a:p>
          <a:p>
            <a:pPr marL="342900" indent="-342900" fontAlgn="base">
              <a:lnSpc>
                <a:spcPct val="150000"/>
              </a:lnSpc>
              <a:spcBef>
                <a:spcPct val="0"/>
              </a:spcBef>
              <a:spcAft>
                <a:spcPct val="0"/>
              </a:spcAft>
              <a:buFont typeface="Wingdings" charset="2"/>
              <a:buChar char="²"/>
            </a:pPr>
            <a:r>
              <a:rPr lang="en-US" sz="2800" dirty="0" smtClean="0">
                <a:solidFill>
                  <a:srgbClr val="FFFFFF"/>
                </a:solidFill>
                <a:ea typeface="ＭＳ Ｐゴシック"/>
              </a:rPr>
              <a:t>Regenerative medicine </a:t>
            </a:r>
          </a:p>
          <a:p>
            <a:pPr marL="342900" indent="-342900" fontAlgn="base">
              <a:lnSpc>
                <a:spcPct val="150000"/>
              </a:lnSpc>
              <a:spcBef>
                <a:spcPct val="0"/>
              </a:spcBef>
              <a:spcAft>
                <a:spcPct val="0"/>
              </a:spcAft>
              <a:buFont typeface="Wingdings" charset="2"/>
              <a:buChar char="²"/>
            </a:pPr>
            <a:endParaRPr lang="en-US" sz="2800" dirty="0" smtClean="0">
              <a:solidFill>
                <a:srgbClr val="FFFFFF"/>
              </a:solidFill>
              <a:ea typeface="ＭＳ Ｐゴシック"/>
            </a:endParaRPr>
          </a:p>
          <a:p>
            <a:pPr marL="342900" indent="-342900" fontAlgn="base">
              <a:lnSpc>
                <a:spcPct val="150000"/>
              </a:lnSpc>
              <a:spcBef>
                <a:spcPct val="0"/>
              </a:spcBef>
              <a:spcAft>
                <a:spcPct val="0"/>
              </a:spcAft>
              <a:buFont typeface="Wingdings" charset="2"/>
              <a:buChar char="²"/>
            </a:pPr>
            <a:endParaRPr lang="en-US" sz="2800" dirty="0">
              <a:solidFill>
                <a:srgbClr val="FFFFFF"/>
              </a:solidFill>
              <a:ea typeface="ＭＳ Ｐゴシック"/>
            </a:endParaRPr>
          </a:p>
        </p:txBody>
      </p:sp>
      <p:pic>
        <p:nvPicPr>
          <p:cNvPr id="2" name="free%20medical%20video%20background%20002%20sd%20ntsc.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14363" y="3805146"/>
            <a:ext cx="4030133" cy="2720340"/>
          </a:xfrm>
          <a:prstGeom prst="rect">
            <a:avLst/>
          </a:prstGeom>
        </p:spPr>
      </p:pic>
    </p:spTree>
    <p:extLst>
      <p:ext uri="{BB962C8B-B14F-4D97-AF65-F5344CB8AC3E}">
        <p14:creationId xmlns:p14="http://schemas.microsoft.com/office/powerpoint/2010/main" val="2664858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837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2"/>
                </p:tgtEl>
              </p:cMediaNode>
            </p:vide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2900"/>
            <a:ext cx="8229600" cy="321500"/>
          </a:xfrm>
        </p:spPr>
        <p:txBody>
          <a:bodyPr/>
          <a:lstStyle/>
          <a:p>
            <a:r>
              <a:rPr lang="en-US" dirty="0" smtClean="0"/>
              <a:t>Turning Failures into Success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02110879"/>
              </p:ext>
            </p:extLst>
          </p:nvPr>
        </p:nvGraphicFramePr>
        <p:xfrm>
          <a:off x="533399" y="1219200"/>
          <a:ext cx="8153400" cy="4648199"/>
        </p:xfrm>
        <a:graphic>
          <a:graphicData uri="http://schemas.openxmlformats.org/drawingml/2006/table">
            <a:tbl>
              <a:tblPr firstRow="1" bandRow="1">
                <a:tableStyleId>{5C22544A-7EE6-4342-B048-85BDC9FD1C3A}</a:tableStyleId>
              </a:tblPr>
              <a:tblGrid>
                <a:gridCol w="2630129"/>
                <a:gridCol w="2630129"/>
                <a:gridCol w="2893142"/>
              </a:tblGrid>
              <a:tr h="514466">
                <a:tc>
                  <a:txBody>
                    <a:bodyPr/>
                    <a:lstStyle/>
                    <a:p>
                      <a:r>
                        <a:rPr lang="en-US" dirty="0" smtClean="0">
                          <a:latin typeface="+mj-lt"/>
                        </a:rPr>
                        <a:t>DRUG</a:t>
                      </a:r>
                    </a:p>
                  </a:txBody>
                  <a:tcPr>
                    <a:solidFill>
                      <a:schemeClr val="tx2"/>
                    </a:solidFill>
                  </a:tcPr>
                </a:tc>
                <a:tc>
                  <a:txBody>
                    <a:bodyPr/>
                    <a:lstStyle/>
                    <a:p>
                      <a:r>
                        <a:rPr lang="en-US" dirty="0" smtClean="0">
                          <a:latin typeface="+mj-lt"/>
                        </a:rPr>
                        <a:t>FAILED</a:t>
                      </a:r>
                      <a:endParaRPr lang="en-US" dirty="0">
                        <a:latin typeface="+mj-lt"/>
                      </a:endParaRPr>
                    </a:p>
                  </a:txBody>
                  <a:tcPr>
                    <a:solidFill>
                      <a:schemeClr val="tx2"/>
                    </a:solidFill>
                  </a:tcPr>
                </a:tc>
                <a:tc>
                  <a:txBody>
                    <a:bodyPr/>
                    <a:lstStyle/>
                    <a:p>
                      <a:r>
                        <a:rPr lang="en-US" dirty="0" smtClean="0">
                          <a:latin typeface="+mj-lt"/>
                        </a:rPr>
                        <a:t>SUCCEEDED</a:t>
                      </a:r>
                      <a:endParaRPr lang="en-US" dirty="0">
                        <a:latin typeface="+mj-lt"/>
                      </a:endParaRPr>
                    </a:p>
                  </a:txBody>
                  <a:tcPr>
                    <a:solidFill>
                      <a:schemeClr val="tx2"/>
                    </a:solidFill>
                  </a:tcPr>
                </a:tc>
              </a:tr>
              <a:tr h="1745318">
                <a:tc>
                  <a:txBody>
                    <a:bodyPr/>
                    <a:lstStyle/>
                    <a:p>
                      <a:r>
                        <a:rPr lang="en-US" dirty="0" smtClean="0">
                          <a:latin typeface="+mj-lt"/>
                        </a:rPr>
                        <a:t>AZT</a:t>
                      </a:r>
                      <a:endParaRPr lang="en-US" dirty="0">
                        <a:latin typeface="+mj-lt"/>
                      </a:endParaRPr>
                    </a:p>
                  </a:txBody>
                  <a:tcPr anchor="ctr">
                    <a:solidFill>
                      <a:schemeClr val="bg1"/>
                    </a:solidFill>
                  </a:tcPr>
                </a:tc>
                <a:tc>
                  <a:txBody>
                    <a:bodyPr/>
                    <a:lstStyle/>
                    <a:p>
                      <a:r>
                        <a:rPr lang="en-US" dirty="0" smtClean="0">
                          <a:latin typeface="+mj-lt"/>
                        </a:rPr>
                        <a:t>Cancer</a:t>
                      </a:r>
                      <a:endParaRPr lang="en-US" dirty="0">
                        <a:latin typeface="+mj-lt"/>
                      </a:endParaRPr>
                    </a:p>
                  </a:txBody>
                  <a:tcPr anchor="ctr">
                    <a:solidFill>
                      <a:schemeClr val="bg1"/>
                    </a:solidFill>
                  </a:tcPr>
                </a:tc>
                <a:tc>
                  <a:txBody>
                    <a:bodyPr/>
                    <a:lstStyle/>
                    <a:p>
                      <a:r>
                        <a:rPr lang="en-US" dirty="0" smtClean="0">
                          <a:latin typeface="+mj-lt"/>
                        </a:rPr>
                        <a:t>AIDS</a:t>
                      </a:r>
                      <a:endParaRPr lang="en-US" dirty="0">
                        <a:latin typeface="+mj-lt"/>
                      </a:endParaRPr>
                    </a:p>
                  </a:txBody>
                  <a:tcPr anchor="ctr">
                    <a:solidFill>
                      <a:schemeClr val="bg1"/>
                    </a:solidFill>
                  </a:tcPr>
                </a:tc>
              </a:tr>
              <a:tr h="1404950">
                <a:tc>
                  <a:txBody>
                    <a:bodyPr/>
                    <a:lstStyle/>
                    <a:p>
                      <a:r>
                        <a:rPr lang="en-US" dirty="0" smtClean="0">
                          <a:latin typeface="+mj-lt"/>
                        </a:rPr>
                        <a:t>Rogaine</a:t>
                      </a:r>
                      <a:endParaRPr lang="en-US" dirty="0">
                        <a:latin typeface="+mj-lt"/>
                      </a:endParaRPr>
                    </a:p>
                  </a:txBody>
                  <a:tcPr anchor="ctr">
                    <a:solidFill>
                      <a:schemeClr val="bg1"/>
                    </a:solidFill>
                  </a:tcPr>
                </a:tc>
                <a:tc>
                  <a:txBody>
                    <a:bodyPr/>
                    <a:lstStyle/>
                    <a:p>
                      <a:r>
                        <a:rPr lang="en-US" dirty="0" smtClean="0">
                          <a:latin typeface="+mj-lt"/>
                        </a:rPr>
                        <a:t>High blood pressure</a:t>
                      </a:r>
                      <a:endParaRPr lang="en-US" dirty="0">
                        <a:latin typeface="+mj-lt"/>
                      </a:endParaRPr>
                    </a:p>
                  </a:txBody>
                  <a:tcPr anchor="ctr">
                    <a:solidFill>
                      <a:schemeClr val="bg1"/>
                    </a:solidFill>
                  </a:tcPr>
                </a:tc>
                <a:tc>
                  <a:txBody>
                    <a:bodyPr/>
                    <a:lstStyle/>
                    <a:p>
                      <a:r>
                        <a:rPr lang="en-US" dirty="0" smtClean="0">
                          <a:latin typeface="+mj-lt"/>
                        </a:rPr>
                        <a:t>Promote</a:t>
                      </a:r>
                      <a:r>
                        <a:rPr lang="en-US" baseline="0" dirty="0" smtClean="0">
                          <a:latin typeface="+mj-lt"/>
                        </a:rPr>
                        <a:t> hair growth in balding men</a:t>
                      </a:r>
                      <a:endParaRPr lang="en-US" dirty="0">
                        <a:latin typeface="+mj-lt"/>
                      </a:endParaRPr>
                    </a:p>
                  </a:txBody>
                  <a:tcPr anchor="ctr">
                    <a:solidFill>
                      <a:schemeClr val="bg1"/>
                    </a:solidFill>
                  </a:tcPr>
                </a:tc>
              </a:tr>
              <a:tr h="983465">
                <a:tc>
                  <a:txBody>
                    <a:bodyPr/>
                    <a:lstStyle/>
                    <a:p>
                      <a:r>
                        <a:rPr lang="en-US" dirty="0" smtClean="0">
                          <a:latin typeface="+mj-lt"/>
                        </a:rPr>
                        <a:t>Viagra</a:t>
                      </a:r>
                      <a:endParaRPr lang="en-US" dirty="0">
                        <a:latin typeface="+mj-lt"/>
                      </a:endParaRPr>
                    </a:p>
                  </a:txBody>
                  <a:tcPr anchor="ctr">
                    <a:solidFill>
                      <a:schemeClr val="bg1"/>
                    </a:solidFill>
                  </a:tcPr>
                </a:tc>
                <a:tc>
                  <a:txBody>
                    <a:bodyPr/>
                    <a:lstStyle/>
                    <a:p>
                      <a:r>
                        <a:rPr lang="en-US" dirty="0" smtClean="0">
                          <a:latin typeface="+mj-lt"/>
                        </a:rPr>
                        <a:t>Angina</a:t>
                      </a:r>
                      <a:endParaRPr lang="en-US" dirty="0">
                        <a:latin typeface="+mj-lt"/>
                      </a:endParaRPr>
                    </a:p>
                  </a:txBody>
                  <a:tcPr anchor="ctr">
                    <a:solidFill>
                      <a:schemeClr val="bg1"/>
                    </a:solidFill>
                  </a:tcPr>
                </a:tc>
                <a:tc>
                  <a:txBody>
                    <a:bodyPr/>
                    <a:lstStyle/>
                    <a:p>
                      <a:r>
                        <a:rPr lang="en-US" dirty="0" smtClean="0">
                          <a:latin typeface="+mj-lt"/>
                        </a:rPr>
                        <a:t>Erectile dysfunction</a:t>
                      </a:r>
                      <a:endParaRPr lang="en-US" dirty="0">
                        <a:latin typeface="+mj-lt"/>
                      </a:endParaRPr>
                    </a:p>
                  </a:txBody>
                  <a:tcPr anchor="ctr">
                    <a:solidFill>
                      <a:schemeClr val="bg1"/>
                    </a:solidFill>
                  </a:tcPr>
                </a:tc>
              </a:tr>
            </a:tbl>
          </a:graphicData>
        </a:graphic>
      </p:graphicFrame>
      <p:pic>
        <p:nvPicPr>
          <p:cNvPr id="1029" name="Picture 5" descr="http://www.dermhairclinic.com/wp-content/uploads/2010/07/rogaine.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92" r="8945"/>
          <a:stretch/>
        </p:blipFill>
        <p:spPr bwMode="auto">
          <a:xfrm>
            <a:off x="1872843" y="3432347"/>
            <a:ext cx="946557" cy="12033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3" cstate="print"/>
          <a:srcRect/>
          <a:stretch>
            <a:fillRect/>
          </a:stretch>
        </p:blipFill>
        <p:spPr bwMode="auto">
          <a:xfrm>
            <a:off x="1828800" y="4724400"/>
            <a:ext cx="913202" cy="14097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868557" y="1905000"/>
            <a:ext cx="874643" cy="1371600"/>
          </a:xfrm>
          <a:prstGeom prst="rect">
            <a:avLst/>
          </a:prstGeom>
          <a:noFill/>
          <a:ln w="9525">
            <a:noFill/>
            <a:miter lim="800000"/>
            <a:headEnd/>
            <a:tailEnd/>
          </a:ln>
        </p:spPr>
      </p:pic>
    </p:spTree>
    <p:extLst>
      <p:ext uri="{BB962C8B-B14F-4D97-AF65-F5344CB8AC3E}">
        <p14:creationId xmlns:p14="http://schemas.microsoft.com/office/powerpoint/2010/main" val="94516860"/>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4971854250_6e7a5001ca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965" y="0"/>
            <a:ext cx="10278970" cy="6858000"/>
          </a:xfrm>
          <a:prstGeom prst="rect">
            <a:avLst/>
          </a:prstGeom>
        </p:spPr>
      </p:pic>
      <p:sp>
        <p:nvSpPr>
          <p:cNvPr id="2" name="TextBox 1"/>
          <p:cNvSpPr txBox="1"/>
          <p:nvPr/>
        </p:nvSpPr>
        <p:spPr>
          <a:xfrm>
            <a:off x="396856" y="5670788"/>
            <a:ext cx="9008090" cy="1015663"/>
          </a:xfrm>
          <a:prstGeom prst="rect">
            <a:avLst/>
          </a:prstGeom>
          <a:noFill/>
        </p:spPr>
        <p:txBody>
          <a:bodyPr wrap="square" rtlCol="0">
            <a:spAutoFit/>
          </a:bodyPr>
          <a:lstStyle/>
          <a:p>
            <a:pPr algn="ctr"/>
            <a:r>
              <a:rPr lang="en-US" sz="6000" b="1" dirty="0" smtClean="0">
                <a:solidFill>
                  <a:srgbClr val="FFFFFF"/>
                </a:solidFill>
                <a:effectLst>
                  <a:outerShdw blurRad="38100" dist="38100" dir="2700000" algn="tl">
                    <a:srgbClr val="000000">
                      <a:alpha val="43137"/>
                    </a:srgbClr>
                  </a:outerShdw>
                </a:effectLst>
                <a:latin typeface="Helvetica Neue"/>
                <a:cs typeface="Helvetica Neue"/>
              </a:rPr>
              <a:t>Where are we heading?</a:t>
            </a:r>
          </a:p>
        </p:txBody>
      </p:sp>
    </p:spTree>
    <p:extLst>
      <p:ext uri="{BB962C8B-B14F-4D97-AF65-F5344CB8AC3E}">
        <p14:creationId xmlns:p14="http://schemas.microsoft.com/office/powerpoint/2010/main" val="2640859632"/>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2897" name="Title 1"/>
          <p:cNvSpPr>
            <a:spLocks noGrp="1"/>
          </p:cNvSpPr>
          <p:nvPr>
            <p:ph type="title"/>
          </p:nvPr>
        </p:nvSpPr>
        <p:spPr/>
        <p:txBody>
          <a:bodyPr>
            <a:noAutofit/>
          </a:bodyPr>
          <a:lstStyle/>
          <a:p>
            <a:r>
              <a:rPr lang="en-US" b="1" dirty="0" smtClean="0"/>
              <a:t>Healthcare Systems Change</a:t>
            </a:r>
          </a:p>
        </p:txBody>
      </p:sp>
      <p:sp>
        <p:nvSpPr>
          <p:cNvPr id="2" name="Content Placeholder 1"/>
          <p:cNvSpPr>
            <a:spLocks noGrp="1"/>
          </p:cNvSpPr>
          <p:nvPr>
            <p:ph sz="half" idx="1"/>
          </p:nvPr>
        </p:nvSpPr>
        <p:spPr>
          <a:xfrm>
            <a:off x="357188" y="1918441"/>
            <a:ext cx="4038600" cy="4525963"/>
          </a:xfrm>
        </p:spPr>
        <p:txBody>
          <a:bodyPr/>
          <a:lstStyle/>
          <a:p>
            <a:r>
              <a:rPr lang="en-US" b="1" dirty="0" smtClean="0"/>
              <a:t>Treat Illness</a:t>
            </a:r>
          </a:p>
          <a:p>
            <a:r>
              <a:rPr lang="en-US" b="1" dirty="0" smtClean="0"/>
              <a:t>Acute care</a:t>
            </a:r>
          </a:p>
          <a:p>
            <a:r>
              <a:rPr lang="en-US" b="1" dirty="0" smtClean="0"/>
              <a:t>Place: Hospital</a:t>
            </a:r>
          </a:p>
          <a:p>
            <a:r>
              <a:rPr lang="en-US" b="1" dirty="0" smtClean="0"/>
              <a:t>Targeted therapies</a:t>
            </a:r>
          </a:p>
          <a:p>
            <a:r>
              <a:rPr lang="en-US" b="1" dirty="0" smtClean="0"/>
              <a:t>Payment:</a:t>
            </a:r>
          </a:p>
          <a:p>
            <a:pPr marL="0" indent="0">
              <a:buNone/>
            </a:pPr>
            <a:r>
              <a:rPr lang="en-US" b="1" dirty="0" smtClean="0"/>
              <a:t> Cost based care </a:t>
            </a:r>
          </a:p>
          <a:p>
            <a:endParaRPr lang="en-US" dirty="0"/>
          </a:p>
        </p:txBody>
      </p:sp>
      <p:sp>
        <p:nvSpPr>
          <p:cNvPr id="5" name="Content Placeholder 4"/>
          <p:cNvSpPr>
            <a:spLocks noGrp="1"/>
          </p:cNvSpPr>
          <p:nvPr>
            <p:ph sz="half" idx="2"/>
          </p:nvPr>
        </p:nvSpPr>
        <p:spPr>
          <a:xfrm>
            <a:off x="4795838" y="1975591"/>
            <a:ext cx="4038600" cy="4525963"/>
          </a:xfrm>
        </p:spPr>
        <p:txBody>
          <a:bodyPr/>
          <a:lstStyle/>
          <a:p>
            <a:r>
              <a:rPr lang="en-US" b="1" dirty="0" smtClean="0"/>
              <a:t>Promote wellness</a:t>
            </a:r>
          </a:p>
          <a:p>
            <a:r>
              <a:rPr lang="en-US" b="1" dirty="0" smtClean="0"/>
              <a:t>Prevent onset </a:t>
            </a:r>
          </a:p>
          <a:p>
            <a:r>
              <a:rPr lang="en-US" b="1" dirty="0" smtClean="0"/>
              <a:t>Early intervention</a:t>
            </a:r>
          </a:p>
          <a:p>
            <a:r>
              <a:rPr lang="en-US" b="1" dirty="0" smtClean="0"/>
              <a:t>Place: Home</a:t>
            </a:r>
          </a:p>
          <a:p>
            <a:r>
              <a:rPr lang="en-US" b="1" dirty="0" smtClean="0"/>
              <a:t>Behavior modification</a:t>
            </a:r>
          </a:p>
          <a:p>
            <a:r>
              <a:rPr lang="en-US" b="1" dirty="0" smtClean="0"/>
              <a:t>Financing:</a:t>
            </a:r>
          </a:p>
          <a:p>
            <a:pPr marL="0" indent="0">
              <a:buNone/>
            </a:pPr>
            <a:r>
              <a:rPr lang="en-US" b="1" dirty="0" smtClean="0"/>
              <a:t>Value-based-care</a:t>
            </a:r>
            <a:endParaRPr lang="en-US" b="1" dirty="0"/>
          </a:p>
        </p:txBody>
      </p:sp>
      <p:sp>
        <p:nvSpPr>
          <p:cNvPr id="3" name="Rectangle 5"/>
          <p:cNvSpPr>
            <a:spLocks noChangeArrowheads="1"/>
          </p:cNvSpPr>
          <p:nvPr/>
        </p:nvSpPr>
        <p:spPr bwMode="auto">
          <a:xfrm>
            <a:off x="433388" y="1219200"/>
            <a:ext cx="3962400" cy="514350"/>
          </a:xfrm>
          <a:prstGeom prst="roundRect">
            <a:avLst/>
          </a:prstGeom>
          <a:solidFill>
            <a:srgbClr val="FF0000"/>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3200" b="1" dirty="0">
                <a:solidFill>
                  <a:srgbClr val="002060"/>
                </a:solidFill>
                <a:latin typeface="Helvetica Neue"/>
                <a:ea typeface="ＭＳ Ｐゴシック" pitchFamily="34" charset="-128"/>
                <a:cs typeface="Helvetica Neue"/>
              </a:rPr>
              <a:t>Past</a:t>
            </a:r>
          </a:p>
        </p:txBody>
      </p:sp>
      <p:sp>
        <p:nvSpPr>
          <p:cNvPr id="4" name="Rectangle 6"/>
          <p:cNvSpPr>
            <a:spLocks noChangeArrowheads="1"/>
          </p:cNvSpPr>
          <p:nvPr/>
        </p:nvSpPr>
        <p:spPr bwMode="auto">
          <a:xfrm>
            <a:off x="4795838" y="1219200"/>
            <a:ext cx="3962400" cy="514350"/>
          </a:xfrm>
          <a:prstGeom prst="roundRect">
            <a:avLst/>
          </a:prstGeom>
          <a:solidFill>
            <a:srgbClr val="0000FF"/>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3200" b="1" dirty="0">
                <a:solidFill>
                  <a:schemeClr val="bg1"/>
                </a:solidFill>
                <a:latin typeface="Helvetica Neue"/>
                <a:ea typeface="ＭＳ Ｐゴシック" pitchFamily="34" charset="-128"/>
                <a:cs typeface="Helvetica Neue"/>
              </a:rPr>
              <a:t>Future</a:t>
            </a:r>
          </a:p>
        </p:txBody>
      </p:sp>
    </p:spTree>
    <p:extLst>
      <p:ext uri="{BB962C8B-B14F-4D97-AF65-F5344CB8AC3E}">
        <p14:creationId xmlns:p14="http://schemas.microsoft.com/office/powerpoint/2010/main" val="3503287822"/>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6" name="Title 5"/>
          <p:cNvSpPr txBox="1">
            <a:spLocks noGrp="1"/>
          </p:cNvSpPr>
          <p:nvPr>
            <p:ph type="title"/>
          </p:nvPr>
        </p:nvSpPr>
        <p:spPr>
          <a:xfrm>
            <a:off x="457200" y="57540"/>
            <a:ext cx="8229600" cy="6255559"/>
          </a:xfrm>
          <a:prstGeom prst="rect">
            <a:avLst/>
          </a:prstGeom>
          <a:noFill/>
        </p:spPr>
        <p:txBody>
          <a:bodyPr wrap="square" rtlCol="0">
            <a:spAutoFit/>
          </a:bodyPr>
          <a:lstStyle/>
          <a:p>
            <a:pPr>
              <a:lnSpc>
                <a:spcPct val="150000"/>
              </a:lnSpc>
            </a:pPr>
            <a:r>
              <a:rPr lang="en-US" sz="5400" dirty="0" smtClean="0">
                <a:solidFill>
                  <a:srgbClr val="FFFFFF"/>
                </a:solidFill>
                <a:latin typeface="Helvetica" pitchFamily="34" charset="0"/>
              </a:rPr>
              <a:t>Robotics</a:t>
            </a:r>
            <a:br>
              <a:rPr lang="en-US" sz="5400" dirty="0" smtClean="0">
                <a:solidFill>
                  <a:srgbClr val="FFFFFF"/>
                </a:solidFill>
                <a:latin typeface="Helvetica" pitchFamily="34" charset="0"/>
              </a:rPr>
            </a:br>
            <a:r>
              <a:rPr lang="en-US" sz="5400" dirty="0" smtClean="0">
                <a:solidFill>
                  <a:srgbClr val="FFFFFF"/>
                </a:solidFill>
                <a:latin typeface="Helvetica" pitchFamily="34" charset="0"/>
              </a:rPr>
              <a:t>Genomics</a:t>
            </a:r>
          </a:p>
          <a:p>
            <a:pPr algn="ctr">
              <a:lnSpc>
                <a:spcPct val="150000"/>
              </a:lnSpc>
            </a:pPr>
            <a:r>
              <a:rPr lang="en-US" sz="5400" dirty="0" smtClean="0">
                <a:solidFill>
                  <a:srgbClr val="FFFFFF"/>
                </a:solidFill>
                <a:latin typeface="Helvetica" pitchFamily="34" charset="0"/>
              </a:rPr>
              <a:t>Diagnostics</a:t>
            </a:r>
          </a:p>
          <a:p>
            <a:pPr algn="ctr">
              <a:lnSpc>
                <a:spcPct val="150000"/>
              </a:lnSpc>
            </a:pPr>
            <a:r>
              <a:rPr lang="en-US" sz="5400" dirty="0" smtClean="0">
                <a:solidFill>
                  <a:srgbClr val="FFFFFF"/>
                </a:solidFill>
                <a:latin typeface="Helvetica" pitchFamily="34" charset="0"/>
              </a:rPr>
              <a:t> Digital health</a:t>
            </a:r>
            <a:br>
              <a:rPr lang="en-US" sz="5400" dirty="0" smtClean="0">
                <a:solidFill>
                  <a:srgbClr val="FFFFFF"/>
                </a:solidFill>
                <a:latin typeface="Helvetica" pitchFamily="34" charset="0"/>
              </a:rPr>
            </a:br>
            <a:r>
              <a:rPr lang="en-US" sz="5400" dirty="0" smtClean="0">
                <a:solidFill>
                  <a:srgbClr val="FFFFFF"/>
                </a:solidFill>
                <a:latin typeface="Helvetica" pitchFamily="34" charset="0"/>
              </a:rPr>
              <a:t>Bioinformatics</a:t>
            </a:r>
            <a:endParaRPr lang="en-US" sz="5400" dirty="0">
              <a:solidFill>
                <a:srgbClr val="FFFFFF"/>
              </a:solidFill>
              <a:latin typeface="Helvetica" pitchFamily="34" charset="0"/>
            </a:endParaRPr>
          </a:p>
        </p:txBody>
      </p:sp>
    </p:spTree>
    <p:extLst>
      <p:ext uri="{BB962C8B-B14F-4D97-AF65-F5344CB8AC3E}">
        <p14:creationId xmlns:p14="http://schemas.microsoft.com/office/powerpoint/2010/main" val="1631309592"/>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idx="4294967295"/>
          </p:nvPr>
        </p:nvSpPr>
        <p:spPr>
          <a:xfrm>
            <a:off x="457200" y="371475"/>
            <a:ext cx="8432800" cy="533400"/>
          </a:xfrm>
        </p:spPr>
        <p:txBody>
          <a:bodyPr>
            <a:noAutofit/>
          </a:bodyPr>
          <a:lstStyle/>
          <a:p>
            <a:r>
              <a:rPr lang="en-US" b="1" dirty="0" smtClean="0"/>
              <a:t>Changing Roles of Doctors</a:t>
            </a:r>
          </a:p>
        </p:txBody>
      </p:sp>
      <p:sp>
        <p:nvSpPr>
          <p:cNvPr id="101379" name="Rectangle 4"/>
          <p:cNvSpPr>
            <a:spLocks noChangeArrowheads="1"/>
          </p:cNvSpPr>
          <p:nvPr/>
        </p:nvSpPr>
        <p:spPr bwMode="auto">
          <a:xfrm>
            <a:off x="4924426" y="2345794"/>
            <a:ext cx="3838574" cy="3444020"/>
          </a:xfrm>
          <a:prstGeom prst="rect">
            <a:avLst/>
          </a:prstGeom>
          <a:noFill/>
          <a:ln w="9525">
            <a:noFill/>
            <a:miter lim="800000"/>
            <a:headEnd/>
            <a:tailEnd/>
          </a:ln>
        </p:spPr>
        <p:txBody>
          <a:bodyPr wrap="square">
            <a:spAutoFit/>
          </a:bodyPr>
          <a:lstStyle/>
          <a:p>
            <a:pPr marL="342900" indent="-342900" eaLnBrk="0" fontAlgn="base" hangingPunct="0">
              <a:lnSpc>
                <a:spcPct val="90000"/>
              </a:lnSpc>
              <a:spcBef>
                <a:spcPct val="0"/>
              </a:spcBef>
              <a:spcAft>
                <a:spcPct val="0"/>
              </a:spcAft>
              <a:buFont typeface="Arial" pitchFamily="34" charset="0"/>
              <a:buChar char="•"/>
            </a:pPr>
            <a:r>
              <a:rPr lang="en-US" sz="2200" dirty="0" smtClean="0">
                <a:solidFill>
                  <a:srgbClr val="000000"/>
                </a:solidFill>
                <a:ea typeface="ＭＳ Ｐゴシック" pitchFamily="34" charset="-128"/>
                <a:cs typeface="ＭＳ Ｐゴシック"/>
              </a:rPr>
              <a:t>Health advisors</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Data driven decisions using health IT and diagnostics</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Focus on prevention and wellness</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Integrated with specialists, labs, and pharmacists</a:t>
            </a:r>
          </a:p>
        </p:txBody>
      </p:sp>
      <p:sp>
        <p:nvSpPr>
          <p:cNvPr id="101380" name="Rectangle 3"/>
          <p:cNvSpPr>
            <a:spLocks noChangeArrowheads="1"/>
          </p:cNvSpPr>
          <p:nvPr/>
        </p:nvSpPr>
        <p:spPr bwMode="auto">
          <a:xfrm>
            <a:off x="485775" y="2345794"/>
            <a:ext cx="3824288" cy="2529923"/>
          </a:xfrm>
          <a:prstGeom prst="rect">
            <a:avLst/>
          </a:prstGeom>
          <a:noFill/>
          <a:ln w="9525">
            <a:noFill/>
            <a:miter lim="800000"/>
            <a:headEnd/>
            <a:tailEnd/>
          </a:ln>
        </p:spPr>
        <p:txBody>
          <a:bodyPr wrap="square">
            <a:spAutoFit/>
          </a:bodyPr>
          <a:lstStyle/>
          <a:p>
            <a:pPr marL="342900" indent="-342900" eaLnBrk="0" fontAlgn="base" hangingPunct="0">
              <a:lnSpc>
                <a:spcPct val="90000"/>
              </a:lnSpc>
              <a:spcBef>
                <a:spcPct val="0"/>
              </a:spcBef>
              <a:spcAft>
                <a:spcPct val="0"/>
              </a:spcAft>
              <a:buFont typeface="Arial" pitchFamily="34" charset="0"/>
              <a:buChar char="•"/>
            </a:pPr>
            <a:r>
              <a:rPr lang="en-US" sz="2200" dirty="0" smtClean="0">
                <a:solidFill>
                  <a:srgbClr val="000000"/>
                </a:solidFill>
                <a:ea typeface="ＭＳ Ｐゴシック" pitchFamily="34" charset="-128"/>
                <a:cs typeface="ＭＳ Ｐゴシック"/>
              </a:rPr>
              <a:t>Unquestioned authorities</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Trial and error	</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Treat disease	</a:t>
            </a:r>
            <a:br>
              <a:rPr lang="en-US" sz="2200" dirty="0" smtClean="0">
                <a:solidFill>
                  <a:srgbClr val="000000"/>
                </a:solidFill>
                <a:ea typeface="ＭＳ Ｐゴシック" pitchFamily="34" charset="-128"/>
                <a:cs typeface="ＭＳ Ｐゴシック"/>
              </a:rPr>
            </a:br>
            <a:endParaRPr lang="en-US" sz="2200" dirty="0" smtClean="0">
              <a:solidFill>
                <a:srgbClr val="000000"/>
              </a:solidFill>
              <a:ea typeface="ＭＳ Ｐゴシック" pitchFamily="34" charset="-128"/>
              <a:cs typeface="ＭＳ Ｐゴシック"/>
            </a:endParaRPr>
          </a:p>
          <a:p>
            <a:pPr marL="342900" indent="-342900" eaLnBrk="0" fontAlgn="base" hangingPunct="0">
              <a:lnSpc>
                <a:spcPct val="90000"/>
              </a:lnSpc>
              <a:spcBef>
                <a:spcPct val="0"/>
              </a:spcBef>
              <a:spcAft>
                <a:spcPct val="0"/>
              </a:spcAft>
              <a:buFont typeface="Arial"/>
              <a:buChar char="•"/>
            </a:pPr>
            <a:r>
              <a:rPr lang="en-US" sz="2200" dirty="0" smtClean="0">
                <a:solidFill>
                  <a:srgbClr val="000000"/>
                </a:solidFill>
                <a:ea typeface="ＭＳ Ｐゴシック" pitchFamily="34" charset="-128"/>
                <a:cs typeface="ＭＳ Ｐゴシック"/>
              </a:rPr>
              <a:t>Disconnected from others in the healthcare system</a:t>
            </a:r>
          </a:p>
        </p:txBody>
      </p:sp>
      <p:sp>
        <p:nvSpPr>
          <p:cNvPr id="7" name="Rectangle 5"/>
          <p:cNvSpPr>
            <a:spLocks noChangeArrowheads="1"/>
          </p:cNvSpPr>
          <p:nvPr/>
        </p:nvSpPr>
        <p:spPr bwMode="auto">
          <a:xfrm>
            <a:off x="433388" y="1219200"/>
            <a:ext cx="3962400" cy="514350"/>
          </a:xfrm>
          <a:prstGeom prst="roundRect">
            <a:avLst/>
          </a:prstGeom>
          <a:solidFill>
            <a:srgbClr val="FF0000"/>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3600" b="1" dirty="0" smtClean="0">
                <a:solidFill>
                  <a:srgbClr val="162D5A"/>
                </a:solidFill>
                <a:latin typeface="Helvetica Neue"/>
                <a:ea typeface="ＭＳ Ｐゴシック" pitchFamily="34" charset="-128"/>
                <a:cs typeface="Helvetica Neue"/>
              </a:rPr>
              <a:t>Past</a:t>
            </a:r>
          </a:p>
        </p:txBody>
      </p:sp>
      <p:sp>
        <p:nvSpPr>
          <p:cNvPr id="8" name="Rectangle 6"/>
          <p:cNvSpPr>
            <a:spLocks noChangeArrowheads="1"/>
          </p:cNvSpPr>
          <p:nvPr/>
        </p:nvSpPr>
        <p:spPr bwMode="auto">
          <a:xfrm>
            <a:off x="4795838" y="1219200"/>
            <a:ext cx="3962400" cy="514350"/>
          </a:xfrm>
          <a:prstGeom prst="roundRect">
            <a:avLst/>
          </a:prstGeom>
          <a:solidFill>
            <a:srgbClr val="0000FF"/>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3600" b="1" dirty="0" smtClean="0">
                <a:solidFill>
                  <a:srgbClr val="FFFFFF"/>
                </a:solidFill>
                <a:latin typeface="Helvetica Neue"/>
                <a:ea typeface="ＭＳ Ｐゴシック" pitchFamily="34" charset="-128"/>
                <a:cs typeface="Helvetica Neue"/>
              </a:rPr>
              <a:t>Future</a:t>
            </a:r>
          </a:p>
        </p:txBody>
      </p:sp>
    </p:spTree>
    <p:extLst>
      <p:ext uri="{BB962C8B-B14F-4D97-AF65-F5344CB8AC3E}">
        <p14:creationId xmlns:p14="http://schemas.microsoft.com/office/powerpoint/2010/main" val="1948421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13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p:bldP spid="10138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idx="4294967295"/>
          </p:nvPr>
        </p:nvSpPr>
        <p:spPr>
          <a:xfrm>
            <a:off x="457200" y="371475"/>
            <a:ext cx="8301038" cy="533400"/>
          </a:xfrm>
        </p:spPr>
        <p:txBody>
          <a:bodyPr>
            <a:noAutofit/>
          </a:bodyPr>
          <a:lstStyle/>
          <a:p>
            <a:r>
              <a:rPr lang="en-US" b="1" dirty="0" smtClean="0"/>
              <a:t>Changing Roles of Patients</a:t>
            </a:r>
          </a:p>
        </p:txBody>
      </p:sp>
      <p:sp>
        <p:nvSpPr>
          <p:cNvPr id="102403" name="Rectangle 4"/>
          <p:cNvSpPr>
            <a:spLocks noChangeArrowheads="1"/>
          </p:cNvSpPr>
          <p:nvPr/>
        </p:nvSpPr>
        <p:spPr bwMode="auto">
          <a:xfrm>
            <a:off x="4724400" y="1943521"/>
            <a:ext cx="4419600" cy="4770536"/>
          </a:xfrm>
          <a:prstGeom prst="rect">
            <a:avLst/>
          </a:prstGeom>
          <a:noFill/>
          <a:ln w="9525">
            <a:noFill/>
            <a:miter lim="800000"/>
            <a:headEnd/>
            <a:tailEnd/>
          </a:ln>
        </p:spPr>
        <p:txBody>
          <a:bodyPr wrap="square">
            <a:spAutoFit/>
          </a:bodyPr>
          <a:lstStyle/>
          <a:p>
            <a:pPr marL="342900" indent="-342900" fontAlgn="base">
              <a:spcBef>
                <a:spcPct val="0"/>
              </a:spcBef>
              <a:spcAft>
                <a:spcPts val="1200"/>
              </a:spcAft>
              <a:buFont typeface="Arial"/>
              <a:buChar char="•"/>
            </a:pPr>
            <a:r>
              <a:rPr lang="en-US" sz="2400" dirty="0">
                <a:solidFill>
                  <a:prstClr val="black">
                    <a:lumMod val="85000"/>
                    <a:lumOff val="15000"/>
                  </a:prstClr>
                </a:solidFill>
                <a:ea typeface="ＭＳ Ｐゴシック"/>
                <a:cs typeface="Helvetica" pitchFamily="34" charset="0"/>
              </a:rPr>
              <a:t>Active managers of their healthcare</a:t>
            </a:r>
          </a:p>
          <a:p>
            <a:pPr marL="342900" indent="-342900" fontAlgn="base">
              <a:spcBef>
                <a:spcPct val="0"/>
              </a:spcBef>
              <a:spcAft>
                <a:spcPts val="1200"/>
              </a:spcAft>
              <a:buFont typeface="Arial"/>
              <a:buChar char="•"/>
            </a:pPr>
            <a:r>
              <a:rPr lang="en-US" sz="2400" dirty="0">
                <a:solidFill>
                  <a:prstClr val="black">
                    <a:lumMod val="85000"/>
                    <a:lumOff val="15000"/>
                  </a:prstClr>
                </a:solidFill>
                <a:ea typeface="ＭＳ Ｐゴシック"/>
                <a:cs typeface="Helvetica" pitchFamily="34" charset="0"/>
              </a:rPr>
              <a:t>Armed with knowledge of genetic risks</a:t>
            </a:r>
          </a:p>
          <a:p>
            <a:pPr marL="342900" indent="-342900" fontAlgn="base">
              <a:spcBef>
                <a:spcPct val="0"/>
              </a:spcBef>
              <a:spcAft>
                <a:spcPts val="1200"/>
              </a:spcAft>
              <a:buFont typeface="Arial"/>
              <a:buChar char="•"/>
            </a:pPr>
            <a:r>
              <a:rPr lang="en-US" sz="2400" dirty="0">
                <a:solidFill>
                  <a:prstClr val="black">
                    <a:lumMod val="85000"/>
                    <a:lumOff val="15000"/>
                  </a:prstClr>
                </a:solidFill>
                <a:ea typeface="ＭＳ Ｐゴシック"/>
                <a:cs typeface="Helvetica" pitchFamily="34" charset="0"/>
              </a:rPr>
              <a:t>Have access to their own digital health records</a:t>
            </a:r>
          </a:p>
          <a:p>
            <a:pPr marL="342900" indent="-342900" fontAlgn="base">
              <a:spcBef>
                <a:spcPct val="0"/>
              </a:spcBef>
              <a:spcAft>
                <a:spcPts val="1200"/>
              </a:spcAft>
              <a:buFont typeface="Arial"/>
              <a:buChar char="•"/>
            </a:pPr>
            <a:r>
              <a:rPr lang="en-US" sz="2400" dirty="0">
                <a:solidFill>
                  <a:prstClr val="black">
                    <a:lumMod val="85000"/>
                    <a:lumOff val="15000"/>
                  </a:prstClr>
                </a:solidFill>
                <a:ea typeface="ＭＳ Ｐゴシック"/>
                <a:cs typeface="Helvetica" pitchFamily="34" charset="0"/>
              </a:rPr>
              <a:t>Rely on Internet, social networks, for medical information</a:t>
            </a:r>
          </a:p>
          <a:p>
            <a:pPr marL="342900" indent="-342900" fontAlgn="base">
              <a:spcBef>
                <a:spcPct val="0"/>
              </a:spcBef>
              <a:spcAft>
                <a:spcPts val="1200"/>
              </a:spcAft>
              <a:buFont typeface="Arial"/>
              <a:buChar char="•"/>
            </a:pPr>
            <a:r>
              <a:rPr lang="en-US" sz="2400" dirty="0" smtClean="0">
                <a:solidFill>
                  <a:prstClr val="black">
                    <a:lumMod val="85000"/>
                    <a:lumOff val="15000"/>
                  </a:prstClr>
                </a:solidFill>
                <a:ea typeface="ＭＳ Ｐゴシック"/>
                <a:cs typeface="Helvetica" pitchFamily="34" charset="0"/>
              </a:rPr>
              <a:t>Monitor </a:t>
            </a:r>
            <a:r>
              <a:rPr lang="en-US" sz="2400" dirty="0">
                <a:solidFill>
                  <a:prstClr val="black">
                    <a:lumMod val="85000"/>
                    <a:lumOff val="15000"/>
                  </a:prstClr>
                </a:solidFill>
                <a:ea typeface="ＭＳ Ｐゴシック"/>
                <a:cs typeface="Helvetica" pitchFamily="34" charset="0"/>
              </a:rPr>
              <a:t>health and wellness with digital devices</a:t>
            </a:r>
          </a:p>
        </p:txBody>
      </p:sp>
      <p:sp>
        <p:nvSpPr>
          <p:cNvPr id="102404" name="Rectangle 3"/>
          <p:cNvSpPr>
            <a:spLocks noChangeArrowheads="1"/>
          </p:cNvSpPr>
          <p:nvPr/>
        </p:nvSpPr>
        <p:spPr bwMode="auto">
          <a:xfrm>
            <a:off x="433388" y="1904990"/>
            <a:ext cx="3962400" cy="4339650"/>
          </a:xfrm>
          <a:prstGeom prst="rect">
            <a:avLst/>
          </a:prstGeom>
          <a:noFill/>
          <a:ln w="9525">
            <a:noFill/>
            <a:miter lim="800000"/>
            <a:headEnd/>
            <a:tailEnd/>
          </a:ln>
        </p:spPr>
        <p:txBody>
          <a:bodyPr wrap="square">
            <a:spAutoFit/>
          </a:bodyPr>
          <a:lstStyle/>
          <a:p>
            <a:pPr fontAlgn="base">
              <a:spcBef>
                <a:spcPct val="0"/>
              </a:spcBef>
              <a:spcAft>
                <a:spcPts val="1800"/>
              </a:spcAft>
              <a:buFont typeface="Arial" pitchFamily="34" charset="0"/>
              <a:buChar char="•"/>
            </a:pPr>
            <a:r>
              <a:rPr lang="en-US" sz="2200" dirty="0">
                <a:solidFill>
                  <a:prstClr val="black">
                    <a:lumMod val="85000"/>
                    <a:lumOff val="15000"/>
                  </a:prstClr>
                </a:solidFill>
                <a:ea typeface="ＭＳ Ｐゴシック"/>
                <a:cs typeface="Helvetica" pitchFamily="34" charset="0"/>
              </a:rPr>
              <a:t>   </a:t>
            </a:r>
            <a:r>
              <a:rPr lang="en-US" sz="2400" dirty="0">
                <a:solidFill>
                  <a:prstClr val="black">
                    <a:lumMod val="85000"/>
                    <a:lumOff val="15000"/>
                  </a:prstClr>
                </a:solidFill>
                <a:ea typeface="ＭＳ Ｐゴシック"/>
                <a:cs typeface="Helvetica" pitchFamily="34" charset="0"/>
              </a:rPr>
              <a:t>Passive about </a:t>
            </a:r>
            <a:r>
              <a:rPr lang="en-US" sz="2400" dirty="0" smtClean="0">
                <a:solidFill>
                  <a:prstClr val="black">
                    <a:lumMod val="85000"/>
                    <a:lumOff val="15000"/>
                  </a:prstClr>
                </a:solidFill>
                <a:ea typeface="ＭＳ Ｐゴシック"/>
                <a:cs typeface="Helvetica" pitchFamily="34" charset="0"/>
              </a:rPr>
              <a:t>their</a:t>
            </a:r>
            <a:br>
              <a:rPr lang="en-US" sz="2400" dirty="0" smtClean="0">
                <a:solidFill>
                  <a:prstClr val="black">
                    <a:lumMod val="85000"/>
                    <a:lumOff val="15000"/>
                  </a:prstClr>
                </a:solidFill>
                <a:ea typeface="ＭＳ Ｐゴシック"/>
                <a:cs typeface="Helvetica" pitchFamily="34" charset="0"/>
              </a:rPr>
            </a:br>
            <a:r>
              <a:rPr lang="en-US" sz="2400" dirty="0" smtClean="0">
                <a:solidFill>
                  <a:prstClr val="black">
                    <a:lumMod val="85000"/>
                    <a:lumOff val="15000"/>
                  </a:prstClr>
                </a:solidFill>
                <a:ea typeface="ＭＳ Ｐゴシック"/>
                <a:cs typeface="Helvetica" pitchFamily="34" charset="0"/>
              </a:rPr>
              <a:t>    healthcare</a:t>
            </a:r>
            <a:endParaRPr lang="en-US" sz="2400" dirty="0">
              <a:solidFill>
                <a:prstClr val="black">
                  <a:lumMod val="85000"/>
                  <a:lumOff val="15000"/>
                </a:prstClr>
              </a:solidFill>
              <a:ea typeface="ＭＳ Ｐゴシック"/>
              <a:cs typeface="Helvetica" pitchFamily="34" charset="0"/>
            </a:endParaRPr>
          </a:p>
          <a:p>
            <a:pPr marL="342900" indent="-342900" fontAlgn="base">
              <a:spcBef>
                <a:spcPct val="0"/>
              </a:spcBef>
              <a:spcAft>
                <a:spcPts val="1800"/>
              </a:spcAft>
              <a:buFont typeface="Arial"/>
              <a:buChar char="•"/>
            </a:pPr>
            <a:r>
              <a:rPr lang="en-US" sz="2400" dirty="0">
                <a:solidFill>
                  <a:prstClr val="black">
                    <a:lumMod val="85000"/>
                    <a:lumOff val="15000"/>
                  </a:prstClr>
                </a:solidFill>
                <a:ea typeface="ＭＳ Ｐゴシック"/>
                <a:cs typeface="Helvetica" pitchFamily="34" charset="0"/>
              </a:rPr>
              <a:t>Armed with family </a:t>
            </a:r>
            <a:r>
              <a:rPr lang="en-US" sz="2400" dirty="0" smtClean="0">
                <a:solidFill>
                  <a:prstClr val="black">
                    <a:lumMod val="85000"/>
                    <a:lumOff val="15000"/>
                  </a:prstClr>
                </a:solidFill>
                <a:ea typeface="ＭＳ Ｐゴシック"/>
                <a:cs typeface="Helvetica" pitchFamily="34" charset="0"/>
              </a:rPr>
              <a:t>history</a:t>
            </a:r>
            <a:endParaRPr lang="en-US" sz="2400" dirty="0">
              <a:solidFill>
                <a:prstClr val="black">
                  <a:lumMod val="85000"/>
                  <a:lumOff val="15000"/>
                </a:prstClr>
              </a:solidFill>
              <a:ea typeface="ＭＳ Ｐゴシック"/>
              <a:cs typeface="Helvetica" pitchFamily="34" charset="0"/>
            </a:endParaRPr>
          </a:p>
          <a:p>
            <a:pPr marL="342900" indent="-342900" fontAlgn="base">
              <a:spcBef>
                <a:spcPct val="0"/>
              </a:spcBef>
              <a:spcAft>
                <a:spcPts val="1800"/>
              </a:spcAft>
              <a:buFont typeface="Arial"/>
              <a:buChar char="•"/>
            </a:pPr>
            <a:r>
              <a:rPr lang="en-US" sz="2400" dirty="0">
                <a:solidFill>
                  <a:prstClr val="black">
                    <a:lumMod val="85000"/>
                    <a:lumOff val="15000"/>
                  </a:prstClr>
                </a:solidFill>
                <a:ea typeface="ＭＳ Ｐゴシック"/>
                <a:cs typeface="Helvetica" pitchFamily="34" charset="0"/>
              </a:rPr>
              <a:t>Relied on doctors to maintain health records	</a:t>
            </a:r>
          </a:p>
          <a:p>
            <a:pPr marL="342900" indent="-342900" fontAlgn="base">
              <a:spcBef>
                <a:spcPct val="0"/>
              </a:spcBef>
              <a:spcAft>
                <a:spcPts val="1800"/>
              </a:spcAft>
              <a:buFont typeface="Arial"/>
              <a:buChar char="•"/>
            </a:pPr>
            <a:r>
              <a:rPr lang="en-US" sz="2400" dirty="0">
                <a:solidFill>
                  <a:prstClr val="black">
                    <a:lumMod val="85000"/>
                    <a:lumOff val="15000"/>
                  </a:prstClr>
                </a:solidFill>
                <a:ea typeface="ＭＳ Ｐゴシック"/>
                <a:cs typeface="Helvetica" pitchFamily="34" charset="0"/>
              </a:rPr>
              <a:t>Relied on doctors as primary source of medical information</a:t>
            </a:r>
          </a:p>
          <a:p>
            <a:pPr marL="342900" indent="-342900" fontAlgn="base">
              <a:spcBef>
                <a:spcPct val="0"/>
              </a:spcBef>
              <a:spcAft>
                <a:spcPts val="1800"/>
              </a:spcAft>
              <a:buFont typeface="Arial"/>
              <a:buChar char="•"/>
            </a:pPr>
            <a:r>
              <a:rPr lang="en-US" sz="2400" dirty="0">
                <a:solidFill>
                  <a:prstClr val="black">
                    <a:lumMod val="85000"/>
                    <a:lumOff val="15000"/>
                  </a:prstClr>
                </a:solidFill>
                <a:ea typeface="ＭＳ Ｐゴシック"/>
                <a:cs typeface="Helvetica" pitchFamily="34" charset="0"/>
              </a:rPr>
              <a:t>Received annual check-up</a:t>
            </a:r>
          </a:p>
        </p:txBody>
      </p:sp>
      <p:sp>
        <p:nvSpPr>
          <p:cNvPr id="7" name="Rectangle 5"/>
          <p:cNvSpPr>
            <a:spLocks noChangeArrowheads="1"/>
          </p:cNvSpPr>
          <p:nvPr/>
        </p:nvSpPr>
        <p:spPr bwMode="auto">
          <a:xfrm>
            <a:off x="433388" y="1219200"/>
            <a:ext cx="3962400" cy="514350"/>
          </a:xfrm>
          <a:prstGeom prst="roundRect">
            <a:avLst/>
          </a:prstGeom>
          <a:solidFill>
            <a:srgbClr val="FF0000"/>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4000" b="1" dirty="0">
                <a:solidFill>
                  <a:srgbClr val="002060"/>
                </a:solidFill>
                <a:latin typeface="Helvetica Neue"/>
                <a:ea typeface="ＭＳ Ｐゴシック" pitchFamily="34" charset="-128"/>
                <a:cs typeface="Helvetica Neue"/>
              </a:rPr>
              <a:t>Past</a:t>
            </a:r>
          </a:p>
        </p:txBody>
      </p:sp>
      <p:sp>
        <p:nvSpPr>
          <p:cNvPr id="8" name="Rectangle 6"/>
          <p:cNvSpPr>
            <a:spLocks noChangeArrowheads="1"/>
          </p:cNvSpPr>
          <p:nvPr/>
        </p:nvSpPr>
        <p:spPr bwMode="auto">
          <a:xfrm>
            <a:off x="4795838" y="1219200"/>
            <a:ext cx="3962400" cy="514350"/>
          </a:xfrm>
          <a:prstGeom prst="roundRect">
            <a:avLst/>
          </a:prstGeom>
          <a:solidFill>
            <a:srgbClr val="0000FF"/>
          </a:solidFill>
          <a:ln w="9525" algn="ctr">
            <a:noFill/>
            <a:miter lim="800000"/>
            <a:headEnd/>
            <a:tailEnd/>
          </a:ln>
          <a:effectLst/>
        </p:spPr>
        <p:txBody>
          <a:bodyPr wrap="none" anchor="ctr"/>
          <a:lstStyle/>
          <a:p>
            <a:pPr algn="ctr" fontAlgn="base">
              <a:lnSpc>
                <a:spcPct val="90000"/>
              </a:lnSpc>
              <a:spcBef>
                <a:spcPct val="40000"/>
              </a:spcBef>
              <a:spcAft>
                <a:spcPct val="0"/>
              </a:spcAft>
              <a:buClr>
                <a:srgbClr val="000000"/>
              </a:buClr>
              <a:defRPr/>
            </a:pPr>
            <a:r>
              <a:rPr lang="en-US" sz="2200" b="1" dirty="0">
                <a:solidFill>
                  <a:srgbClr val="FFFFFF"/>
                </a:solidFill>
                <a:latin typeface="Helvetica Neue"/>
                <a:ea typeface="ＭＳ Ｐゴシック" pitchFamily="34" charset="-128"/>
                <a:cs typeface="Helvetica Neue"/>
              </a:rPr>
              <a:t>Future</a:t>
            </a:r>
          </a:p>
        </p:txBody>
      </p:sp>
    </p:spTree>
    <p:extLst>
      <p:ext uri="{BB962C8B-B14F-4D97-AF65-F5344CB8AC3E}">
        <p14:creationId xmlns:p14="http://schemas.microsoft.com/office/powerpoint/2010/main" val="2850510227"/>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1"/>
          <p:cNvSpPr txBox="1">
            <a:spLocks/>
          </p:cNvSpPr>
          <p:nvPr/>
        </p:nvSpPr>
        <p:spPr bwMode="auto">
          <a:xfrm>
            <a:off x="481012" y="371475"/>
            <a:ext cx="8281988" cy="533400"/>
          </a:xfrm>
          <a:prstGeom prst="rect">
            <a:avLst/>
          </a:prstGeom>
          <a:noFill/>
          <a:ln w="9525">
            <a:noFill/>
            <a:miter lim="800000"/>
            <a:headEnd/>
            <a:tailEnd/>
          </a:ln>
        </p:spPr>
        <p:txBody>
          <a:bodyPr vert="horz" wrap="square" lIns="91440" tIns="0" rIns="91440" bIns="0" numCol="1" anchor="b" anchorCtr="0" compatLnSpc="1">
            <a:prstTxWarp prst="textNoShape">
              <a:avLst/>
            </a:prstTxWarp>
          </a:bodyPr>
          <a:lstStyle/>
          <a:p>
            <a:pPr eaLnBrk="0" fontAlgn="base" hangingPunct="0">
              <a:lnSpc>
                <a:spcPct val="90000"/>
              </a:lnSpc>
              <a:spcBef>
                <a:spcPct val="0"/>
              </a:spcBef>
              <a:spcAft>
                <a:spcPct val="0"/>
              </a:spcAft>
              <a:defRPr/>
            </a:pPr>
            <a:r>
              <a:rPr lang="en-US" sz="3200" b="1" kern="0" dirty="0">
                <a:solidFill>
                  <a:srgbClr val="FFFFFF"/>
                </a:solidFill>
                <a:latin typeface="Helvetica Neue"/>
                <a:ea typeface="ＭＳ Ｐゴシック" pitchFamily="34" charset="-128"/>
                <a:cs typeface="Helvetica Neue"/>
              </a:rPr>
              <a:t>Where Are the Biggest Opportunities</a:t>
            </a:r>
          </a:p>
        </p:txBody>
      </p:sp>
      <p:sp>
        <p:nvSpPr>
          <p:cNvPr id="3" name="Content Placeholder 2"/>
          <p:cNvSpPr txBox="1">
            <a:spLocks/>
          </p:cNvSpPr>
          <p:nvPr/>
        </p:nvSpPr>
        <p:spPr bwMode="auto">
          <a:xfrm>
            <a:off x="457200" y="1566322"/>
            <a:ext cx="8229600" cy="5207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8600" indent="-228600" eaLnBrk="0" fontAlgn="base" hangingPunct="0">
              <a:lnSpc>
                <a:spcPts val="3000"/>
              </a:lnSpc>
              <a:spcBef>
                <a:spcPct val="35000"/>
              </a:spcBef>
              <a:spcAft>
                <a:spcPct val="0"/>
              </a:spcAft>
              <a:buSzPct val="120000"/>
              <a:buFont typeface="Arial" charset="0"/>
              <a:buChar char="•"/>
              <a:defRPr/>
            </a:pPr>
            <a:r>
              <a:rPr lang="en-US" sz="2800" kern="0" dirty="0">
                <a:solidFill>
                  <a:srgbClr val="FFFFFF"/>
                </a:solidFill>
                <a:ea typeface="ＭＳ Ｐゴシック"/>
              </a:rPr>
              <a:t>Transformational healthcare </a:t>
            </a:r>
            <a:r>
              <a:rPr lang="en-US" sz="2800" kern="0" dirty="0" smtClean="0">
                <a:solidFill>
                  <a:srgbClr val="FFFFFF"/>
                </a:solidFill>
                <a:ea typeface="ＭＳ Ｐゴシック"/>
              </a:rPr>
              <a:t>delivery</a:t>
            </a:r>
            <a:endParaRPr lang="en-US" sz="2800" kern="0" dirty="0">
              <a:solidFill>
                <a:srgbClr val="FFFFFF"/>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r>
              <a:rPr lang="en-US" sz="2800" kern="0" dirty="0">
                <a:solidFill>
                  <a:srgbClr val="FFFFFF"/>
                </a:solidFill>
                <a:ea typeface="ＭＳ Ｐゴシック"/>
              </a:rPr>
              <a:t>Disruptive </a:t>
            </a:r>
            <a:r>
              <a:rPr lang="en-US" sz="2800" kern="0" dirty="0" smtClean="0">
                <a:solidFill>
                  <a:srgbClr val="FFFFFF"/>
                </a:solidFill>
                <a:ea typeface="ＭＳ Ｐゴシック"/>
              </a:rPr>
              <a:t>therapeutics </a:t>
            </a:r>
            <a:r>
              <a:rPr lang="en-US" sz="2800" kern="0" dirty="0">
                <a:solidFill>
                  <a:srgbClr val="FFFFFF"/>
                </a:solidFill>
                <a:ea typeface="ＭＳ Ｐゴシック"/>
              </a:rPr>
              <a:t>/ vaccines / diagnostics…each with a special pathway to </a:t>
            </a:r>
            <a:r>
              <a:rPr lang="en-US" sz="2800" kern="0" dirty="0" smtClean="0">
                <a:solidFill>
                  <a:srgbClr val="FFFFFF"/>
                </a:solidFill>
                <a:ea typeface="ＭＳ Ｐゴシック"/>
              </a:rPr>
              <a:t>market</a:t>
            </a:r>
            <a:endParaRPr lang="en-US" sz="2800" kern="0" dirty="0">
              <a:solidFill>
                <a:srgbClr val="FFFFFF"/>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r>
              <a:rPr lang="en-US" sz="2800" kern="0" dirty="0">
                <a:solidFill>
                  <a:srgbClr val="FFFFFF"/>
                </a:solidFill>
                <a:ea typeface="ＭＳ Ｐゴシック"/>
              </a:rPr>
              <a:t>Personalized and predictive </a:t>
            </a:r>
            <a:r>
              <a:rPr lang="en-US" sz="2800" kern="0" dirty="0" smtClean="0">
                <a:solidFill>
                  <a:srgbClr val="FFFFFF"/>
                </a:solidFill>
                <a:ea typeface="ＭＳ Ｐゴシック"/>
              </a:rPr>
              <a:t>medicine</a:t>
            </a:r>
            <a:endParaRPr lang="en-US" sz="2800" kern="0" dirty="0">
              <a:solidFill>
                <a:srgbClr val="FFFFFF"/>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r>
              <a:rPr lang="en-US" sz="2800" kern="0" dirty="0">
                <a:solidFill>
                  <a:srgbClr val="FFFFFF"/>
                </a:solidFill>
                <a:ea typeface="ＭＳ Ｐゴシック"/>
              </a:rPr>
              <a:t>Medical devices / platforms / </a:t>
            </a:r>
            <a:r>
              <a:rPr lang="en-US" sz="2800" kern="0" dirty="0" smtClean="0">
                <a:solidFill>
                  <a:srgbClr val="FFFFFF"/>
                </a:solidFill>
                <a:ea typeface="ＭＳ Ｐゴシック"/>
              </a:rPr>
              <a:t>tools</a:t>
            </a:r>
            <a:endParaRPr lang="en-US" sz="2800" kern="0" dirty="0">
              <a:solidFill>
                <a:srgbClr val="FFFFFF"/>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r>
              <a:rPr lang="en-US" sz="2800" kern="0" dirty="0">
                <a:solidFill>
                  <a:srgbClr val="FFFFFF"/>
                </a:solidFill>
                <a:ea typeface="ＭＳ Ｐゴシック"/>
              </a:rPr>
              <a:t>Data </a:t>
            </a:r>
            <a:r>
              <a:rPr lang="en-US" sz="2800" kern="0" dirty="0" smtClean="0">
                <a:solidFill>
                  <a:srgbClr val="FFFFFF"/>
                </a:solidFill>
                <a:ea typeface="ＭＳ Ｐゴシック"/>
              </a:rPr>
              <a:t>analytics</a:t>
            </a:r>
            <a:endParaRPr lang="en-US" sz="2800" kern="0" dirty="0">
              <a:solidFill>
                <a:srgbClr val="FFFFFF"/>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r>
              <a:rPr lang="en-US" sz="2800" kern="0" dirty="0" smtClean="0">
                <a:solidFill>
                  <a:srgbClr val="FFFFFF"/>
                </a:solidFill>
                <a:ea typeface="ＭＳ Ｐゴシック"/>
              </a:rPr>
              <a:t>Significant opportunity to address global needs for food, energy, fiber</a:t>
            </a:r>
          </a:p>
          <a:p>
            <a:pPr marL="228600" indent="-228600" eaLnBrk="0" fontAlgn="base" hangingPunct="0">
              <a:lnSpc>
                <a:spcPts val="3000"/>
              </a:lnSpc>
              <a:spcBef>
                <a:spcPct val="35000"/>
              </a:spcBef>
              <a:spcAft>
                <a:spcPct val="0"/>
              </a:spcAft>
              <a:buSzPct val="120000"/>
              <a:buFont typeface="Arial" charset="0"/>
              <a:buChar char="•"/>
              <a:defRPr/>
            </a:pPr>
            <a:r>
              <a:rPr lang="en-US" sz="2800" kern="0" dirty="0" smtClean="0">
                <a:solidFill>
                  <a:srgbClr val="FFFFFF"/>
                </a:solidFill>
                <a:ea typeface="ＭＳ Ｐゴシック"/>
              </a:rPr>
              <a:t>Emerging market opportunities</a:t>
            </a:r>
            <a:endParaRPr lang="en-US" sz="2800" dirty="0" smtClean="0">
              <a:solidFill>
                <a:srgbClr val="FFFFFF"/>
              </a:solidFill>
            </a:endParaRPr>
          </a:p>
          <a:p>
            <a:pPr marL="228600" indent="-228600" eaLnBrk="0" fontAlgn="base" hangingPunct="0">
              <a:lnSpc>
                <a:spcPts val="3000"/>
              </a:lnSpc>
              <a:spcBef>
                <a:spcPct val="35000"/>
              </a:spcBef>
              <a:spcAft>
                <a:spcPct val="0"/>
              </a:spcAft>
              <a:buSzPct val="120000"/>
              <a:buFont typeface="Arial" charset="0"/>
              <a:buChar char="•"/>
              <a:defRPr/>
            </a:pPr>
            <a:endParaRPr lang="en-US" sz="2000" kern="0" dirty="0" smtClean="0">
              <a:solidFill>
                <a:prstClr val="black">
                  <a:lumMod val="85000"/>
                  <a:lumOff val="15000"/>
                </a:prstClr>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endParaRPr lang="en-US" sz="2000" kern="0" dirty="0">
              <a:solidFill>
                <a:prstClr val="black">
                  <a:lumMod val="85000"/>
                  <a:lumOff val="15000"/>
                </a:prstClr>
              </a:solidFill>
              <a:ea typeface="ＭＳ Ｐゴシック"/>
            </a:endParaRPr>
          </a:p>
          <a:p>
            <a:pPr marL="228600" indent="-228600" eaLnBrk="0" fontAlgn="base" hangingPunct="0">
              <a:lnSpc>
                <a:spcPts val="3000"/>
              </a:lnSpc>
              <a:spcBef>
                <a:spcPct val="35000"/>
              </a:spcBef>
              <a:spcAft>
                <a:spcPct val="0"/>
              </a:spcAft>
              <a:buSzPct val="120000"/>
              <a:buFont typeface="Arial" charset="0"/>
              <a:buChar char="•"/>
              <a:defRPr/>
            </a:pPr>
            <a:endParaRPr lang="en-US" sz="2400" kern="0" dirty="0">
              <a:solidFill>
                <a:prstClr val="black">
                  <a:lumMod val="85000"/>
                  <a:lumOff val="15000"/>
                </a:prstClr>
              </a:solidFill>
              <a:ea typeface="ＭＳ Ｐゴシック"/>
            </a:endParaRPr>
          </a:p>
        </p:txBody>
      </p:sp>
    </p:spTree>
    <p:extLst>
      <p:ext uri="{BB962C8B-B14F-4D97-AF65-F5344CB8AC3E}">
        <p14:creationId xmlns:p14="http://schemas.microsoft.com/office/powerpoint/2010/main" val="13490677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96925" y="186427"/>
            <a:ext cx="3532037" cy="830997"/>
          </a:xfrm>
          <a:prstGeom prst="rect">
            <a:avLst/>
          </a:prstGeom>
          <a:noFill/>
        </p:spPr>
        <p:txBody>
          <a:bodyPr wrap="none" rtlCol="0">
            <a:spAutoFit/>
          </a:bodyPr>
          <a:lstStyle/>
          <a:p>
            <a:r>
              <a:rPr lang="en-US" sz="4800" b="1" dirty="0" smtClean="0">
                <a:solidFill>
                  <a:srgbClr val="002060"/>
                </a:solidFill>
              </a:rPr>
              <a:t>International</a:t>
            </a:r>
            <a:endParaRPr lang="en-US" sz="4400" b="1" dirty="0">
              <a:solidFill>
                <a:srgbClr val="002060"/>
              </a:solidFill>
            </a:endParaRPr>
          </a:p>
        </p:txBody>
      </p:sp>
      <p:sp>
        <p:nvSpPr>
          <p:cNvPr id="12" name="TextBox 11"/>
          <p:cNvSpPr txBox="1"/>
          <p:nvPr/>
        </p:nvSpPr>
        <p:spPr>
          <a:xfrm>
            <a:off x="474694" y="1227653"/>
            <a:ext cx="8305800" cy="4693593"/>
          </a:xfrm>
          <a:prstGeom prst="rect">
            <a:avLst/>
          </a:prstGeom>
          <a:noFill/>
        </p:spPr>
        <p:txBody>
          <a:bodyPr wrap="square" rtlCol="0">
            <a:spAutoFit/>
          </a:bodyPr>
          <a:lstStyle/>
          <a:p>
            <a:pPr>
              <a:lnSpc>
                <a:spcPts val="2200"/>
              </a:lnSpc>
              <a:buFont typeface="Arial" pitchFamily="34" charset="0"/>
              <a:buChar char="•"/>
            </a:pPr>
            <a:r>
              <a:rPr lang="en-US" sz="2000" dirty="0" smtClean="0">
                <a:solidFill>
                  <a:prstClr val="black"/>
                </a:solidFill>
              </a:rPr>
              <a:t> </a:t>
            </a:r>
            <a:r>
              <a:rPr lang="en-US" sz="2400" dirty="0" smtClean="0">
                <a:solidFill>
                  <a:prstClr val="black"/>
                </a:solidFill>
              </a:rPr>
              <a:t>Eurozone economy declines</a:t>
            </a:r>
          </a:p>
          <a:p>
            <a:pPr>
              <a:lnSpc>
                <a:spcPts val="2200"/>
              </a:lnSpc>
              <a:buFont typeface="Arial" pitchFamily="34" charset="0"/>
              <a:buChar char="•"/>
            </a:pPr>
            <a:endParaRPr lang="en-US" sz="2400" dirty="0" smtClean="0">
              <a:solidFill>
                <a:prstClr val="black"/>
              </a:solidFill>
            </a:endParaRPr>
          </a:p>
          <a:p>
            <a:pPr>
              <a:lnSpc>
                <a:spcPts val="2200"/>
              </a:lnSpc>
              <a:buFont typeface="Arial" pitchFamily="34" charset="0"/>
              <a:buChar char="•"/>
            </a:pPr>
            <a:r>
              <a:rPr lang="en-US" sz="2400" dirty="0" smtClean="0">
                <a:solidFill>
                  <a:prstClr val="black"/>
                </a:solidFill>
              </a:rPr>
              <a:t> Nine of 17 Eurozone countries in recession</a:t>
            </a:r>
            <a:br>
              <a:rPr lang="en-US" sz="2400" dirty="0" smtClean="0">
                <a:solidFill>
                  <a:prstClr val="black"/>
                </a:solidFill>
              </a:rPr>
            </a:br>
            <a:endParaRPr lang="en-US" sz="2400" dirty="0" smtClean="0">
              <a:solidFill>
                <a:prstClr val="black"/>
              </a:solidFill>
            </a:endParaRPr>
          </a:p>
          <a:p>
            <a:pPr>
              <a:lnSpc>
                <a:spcPts val="2200"/>
              </a:lnSpc>
              <a:buFont typeface="Arial" pitchFamily="34" charset="0"/>
              <a:buChar char="•"/>
            </a:pPr>
            <a:r>
              <a:rPr lang="en-US" sz="2400" dirty="0" smtClean="0">
                <a:solidFill>
                  <a:prstClr val="black"/>
                </a:solidFill>
              </a:rPr>
              <a:t> </a:t>
            </a:r>
            <a:r>
              <a:rPr lang="en-US" sz="2400" dirty="0" smtClean="0"/>
              <a:t>German economy: will grow at a slower pace</a:t>
            </a:r>
            <a:br>
              <a:rPr lang="en-US" sz="2400" dirty="0" smtClean="0"/>
            </a:br>
            <a:r>
              <a:rPr lang="en-US" sz="2400" dirty="0" smtClean="0"/>
              <a:t>  than previously expected this year and next</a:t>
            </a:r>
          </a:p>
          <a:p>
            <a:pPr>
              <a:lnSpc>
                <a:spcPts val="2200"/>
              </a:lnSpc>
              <a:buFont typeface="Arial" pitchFamily="34" charset="0"/>
              <a:buChar char="•"/>
            </a:pPr>
            <a:endParaRPr lang="en-US" sz="2400" dirty="0" smtClean="0"/>
          </a:p>
          <a:p>
            <a:pPr>
              <a:lnSpc>
                <a:spcPts val="2200"/>
              </a:lnSpc>
              <a:buFont typeface="Arial" pitchFamily="34" charset="0"/>
              <a:buChar char="•"/>
            </a:pPr>
            <a:r>
              <a:rPr lang="en-US" sz="2400" dirty="0" smtClean="0">
                <a:solidFill>
                  <a:prstClr val="black"/>
                </a:solidFill>
              </a:rPr>
              <a:t>China’s economic data doubtful:  “</a:t>
            </a:r>
            <a:r>
              <a:rPr lang="en-US" sz="2400" b="1" i="1" dirty="0" smtClean="0">
                <a:solidFill>
                  <a:prstClr val="black"/>
                </a:solidFill>
              </a:rPr>
              <a:t>Officials do not belief their own data”</a:t>
            </a:r>
          </a:p>
          <a:p>
            <a:pPr>
              <a:lnSpc>
                <a:spcPts val="2200"/>
              </a:lnSpc>
            </a:pPr>
            <a:r>
              <a:rPr lang="en-US" sz="2400" dirty="0">
                <a:solidFill>
                  <a:prstClr val="black"/>
                </a:solidFill>
              </a:rPr>
              <a:t> </a:t>
            </a:r>
            <a:r>
              <a:rPr lang="en-US" sz="2400" dirty="0" smtClean="0">
                <a:solidFill>
                  <a:prstClr val="black"/>
                </a:solidFill>
              </a:rPr>
              <a:t>    </a:t>
            </a:r>
            <a:r>
              <a:rPr lang="en-US" dirty="0" smtClean="0">
                <a:solidFill>
                  <a:prstClr val="black"/>
                </a:solidFill>
              </a:rPr>
              <a:t> (The Economist 10/15)</a:t>
            </a:r>
          </a:p>
          <a:p>
            <a:pPr>
              <a:lnSpc>
                <a:spcPts val="2200"/>
              </a:lnSpc>
            </a:pPr>
            <a:endParaRPr lang="en-US" sz="2400" dirty="0"/>
          </a:p>
          <a:p>
            <a:pPr>
              <a:lnSpc>
                <a:spcPts val="2200"/>
              </a:lnSpc>
              <a:buFont typeface="Arial" pitchFamily="34" charset="0"/>
              <a:buChar char="•"/>
            </a:pPr>
            <a:r>
              <a:rPr lang="en-US" sz="2400" dirty="0" smtClean="0">
                <a:solidFill>
                  <a:prstClr val="black"/>
                </a:solidFill>
              </a:rPr>
              <a:t> Turmoil and political uncertainty in the Middle East, Africa &amp; Europe</a:t>
            </a:r>
          </a:p>
          <a:p>
            <a:pPr algn="ctr">
              <a:lnSpc>
                <a:spcPts val="2200"/>
              </a:lnSpc>
            </a:pPr>
            <a:endParaRPr lang="en-US" sz="2400" b="1" dirty="0" smtClean="0">
              <a:solidFill>
                <a:srgbClr val="9C0001"/>
              </a:solidFill>
            </a:endParaRPr>
          </a:p>
          <a:p>
            <a:pPr algn="ctr">
              <a:lnSpc>
                <a:spcPts val="2200"/>
              </a:lnSpc>
            </a:pPr>
            <a:r>
              <a:rPr lang="en-US" sz="2400" b="1" dirty="0" smtClean="0">
                <a:solidFill>
                  <a:srgbClr val="9C0001"/>
                </a:solidFill>
              </a:rPr>
              <a:t>Austerity is still the watchword of the day</a:t>
            </a:r>
            <a:endParaRPr lang="en-US" sz="2400" dirty="0" smtClean="0">
              <a:solidFill>
                <a:prstClr val="black"/>
              </a:solidFill>
            </a:endParaRPr>
          </a:p>
          <a:p>
            <a:endParaRPr lang="en-US" sz="2400" dirty="0">
              <a:solidFill>
                <a:prstClr val="black"/>
              </a:solidFill>
            </a:endParaRPr>
          </a:p>
        </p:txBody>
      </p:sp>
      <p:pic>
        <p:nvPicPr>
          <p:cNvPr id="185346" name="Picture 2" descr="http://themoneyupdate.com/wp-content/uploads/2012/09/global-economy.jpg"/>
          <p:cNvPicPr>
            <a:picLocks noChangeAspect="1" noChangeArrowheads="1"/>
          </p:cNvPicPr>
          <p:nvPr/>
        </p:nvPicPr>
        <p:blipFill>
          <a:blip r:embed="rId2" cstate="print"/>
          <a:srcRect l="3674" t="5353" r="10094" b="7054"/>
          <a:stretch>
            <a:fillRect/>
          </a:stretch>
        </p:blipFill>
        <p:spPr bwMode="auto">
          <a:xfrm>
            <a:off x="6435291" y="186427"/>
            <a:ext cx="2708709" cy="2441437"/>
          </a:xfrm>
          <a:prstGeom prst="rect">
            <a:avLst/>
          </a:prstGeom>
          <a:ln>
            <a:noFill/>
          </a:ln>
          <a:effectLst/>
        </p:spPr>
      </p:pic>
      <p:pic>
        <p:nvPicPr>
          <p:cNvPr id="2" name="Picture 1"/>
          <p:cNvPicPr>
            <a:picLocks noChangeAspect="1"/>
          </p:cNvPicPr>
          <p:nvPr/>
        </p:nvPicPr>
        <p:blipFill>
          <a:blip r:embed="rId3"/>
          <a:stretch>
            <a:fillRect/>
          </a:stretch>
        </p:blipFill>
        <p:spPr>
          <a:xfrm>
            <a:off x="-1040100" y="0"/>
            <a:ext cx="11786336" cy="6640189"/>
          </a:xfrm>
          <a:prstGeom prst="rect">
            <a:avLst/>
          </a:prstGeom>
        </p:spPr>
      </p:pic>
    </p:spTree>
    <p:extLst>
      <p:ext uri="{BB962C8B-B14F-4D97-AF65-F5344CB8AC3E}">
        <p14:creationId xmlns:p14="http://schemas.microsoft.com/office/powerpoint/2010/main" val="39625869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905000"/>
          </a:xfrm>
        </p:spPr>
        <p:txBody>
          <a:bodyPr anchor="t">
            <a:normAutofit fontScale="90000"/>
          </a:bodyPr>
          <a:lstStyle/>
          <a:p>
            <a:pPr algn="ctr"/>
            <a:r>
              <a:rPr lang="en-US" sz="6000" dirty="0" smtClean="0">
                <a:effectLst>
                  <a:outerShdw blurRad="38100" dist="38100" dir="2700000" algn="tl">
                    <a:srgbClr val="000000">
                      <a:alpha val="43137"/>
                    </a:srgbClr>
                  </a:outerShdw>
                </a:effectLst>
              </a:rPr>
              <a:t/>
            </a:r>
            <a:br>
              <a:rPr lang="en-US" sz="6000" dirty="0" smtClean="0">
                <a:effectLst>
                  <a:outerShdw blurRad="38100" dist="38100" dir="2700000" algn="tl">
                    <a:srgbClr val="000000">
                      <a:alpha val="43137"/>
                    </a:srgbClr>
                  </a:outerShdw>
                </a:effectLst>
              </a:rPr>
            </a:br>
            <a:r>
              <a:rPr lang="en-US" sz="6700" b="1" dirty="0" smtClean="0">
                <a:solidFill>
                  <a:srgbClr val="FFFFFF"/>
                </a:solidFill>
                <a:effectLst>
                  <a:outerShdw blurRad="38100" dist="38100" dir="2700000" algn="tl">
                    <a:srgbClr val="000000">
                      <a:alpha val="43137"/>
                    </a:srgbClr>
                  </a:outerShdw>
                </a:effectLst>
              </a:rPr>
              <a:t>Healthcare:</a:t>
            </a:r>
            <a:endParaRPr lang="en-US" sz="6700" b="1" dirty="0">
              <a:solidFill>
                <a:srgbClr val="FFFFFF"/>
              </a:solidFill>
              <a:effectLst>
                <a:outerShdw blurRad="38100" dist="38100" dir="2700000" algn="tl">
                  <a:srgbClr val="000000">
                    <a:alpha val="43137"/>
                  </a:srgbClr>
                </a:outerShdw>
              </a:effectLst>
            </a:endParaRPr>
          </a:p>
        </p:txBody>
      </p:sp>
      <p:sp>
        <p:nvSpPr>
          <p:cNvPr id="3" name="TextBox 2"/>
          <p:cNvSpPr txBox="1"/>
          <p:nvPr/>
        </p:nvSpPr>
        <p:spPr>
          <a:xfrm>
            <a:off x="533400" y="2895600"/>
            <a:ext cx="3331324" cy="2308324"/>
          </a:xfrm>
          <a:prstGeom prst="rect">
            <a:avLst/>
          </a:prstGeom>
          <a:noFill/>
        </p:spPr>
        <p:txBody>
          <a:bodyPr wrap="none" rtlCol="0">
            <a:spAutoFit/>
          </a:bodyPr>
          <a:lstStyle/>
          <a:p>
            <a:r>
              <a:rPr lang="en-US" sz="4800" dirty="0" smtClean="0">
                <a:solidFill>
                  <a:srgbClr val="FFFFFF"/>
                </a:solidFill>
                <a:latin typeface="Helvetica Neue"/>
                <a:cs typeface="Helvetica Neue"/>
              </a:rPr>
              <a:t>Procedures</a:t>
            </a:r>
          </a:p>
          <a:p>
            <a:endParaRPr lang="en-US" sz="4800" dirty="0" smtClean="0">
              <a:solidFill>
                <a:srgbClr val="FFFFFF"/>
              </a:solidFill>
              <a:latin typeface="Helvetica Neue"/>
              <a:cs typeface="Helvetica Neue"/>
            </a:endParaRPr>
          </a:p>
          <a:p>
            <a:r>
              <a:rPr lang="en-US" sz="4800" dirty="0" smtClean="0">
                <a:solidFill>
                  <a:srgbClr val="FFFFFF"/>
                </a:solidFill>
                <a:latin typeface="Helvetica Neue"/>
                <a:cs typeface="Helvetica Neue"/>
              </a:rPr>
              <a:t>Cost</a:t>
            </a:r>
            <a:endParaRPr lang="en-US" sz="4800" dirty="0">
              <a:solidFill>
                <a:srgbClr val="FFFFFF"/>
              </a:solidFill>
              <a:latin typeface="Helvetica Neue"/>
              <a:cs typeface="Helvetica Neue"/>
            </a:endParaRPr>
          </a:p>
        </p:txBody>
      </p:sp>
      <p:sp>
        <p:nvSpPr>
          <p:cNvPr id="4" name="TextBox 3"/>
          <p:cNvSpPr txBox="1"/>
          <p:nvPr/>
        </p:nvSpPr>
        <p:spPr>
          <a:xfrm>
            <a:off x="5769873" y="2895600"/>
            <a:ext cx="3035873" cy="2308324"/>
          </a:xfrm>
          <a:prstGeom prst="rect">
            <a:avLst/>
          </a:prstGeom>
          <a:noFill/>
        </p:spPr>
        <p:txBody>
          <a:bodyPr wrap="none" rtlCol="0">
            <a:spAutoFit/>
          </a:bodyPr>
          <a:lstStyle/>
          <a:p>
            <a:r>
              <a:rPr lang="en-US" sz="4800" dirty="0" smtClean="0">
                <a:solidFill>
                  <a:srgbClr val="FFFFFF"/>
                </a:solidFill>
                <a:latin typeface="Helvetica Neue"/>
                <a:cs typeface="Helvetica Neue"/>
              </a:rPr>
              <a:t>Outcomes</a:t>
            </a:r>
          </a:p>
          <a:p>
            <a:endParaRPr lang="en-US" sz="4800" dirty="0" smtClean="0">
              <a:solidFill>
                <a:srgbClr val="FFFFFF"/>
              </a:solidFill>
              <a:latin typeface="Helvetica Neue"/>
              <a:cs typeface="Helvetica Neue"/>
            </a:endParaRPr>
          </a:p>
          <a:p>
            <a:r>
              <a:rPr lang="en-US" sz="4800" dirty="0" smtClean="0">
                <a:solidFill>
                  <a:srgbClr val="FFFFFF"/>
                </a:solidFill>
                <a:latin typeface="Helvetica Neue"/>
                <a:cs typeface="Helvetica Neue"/>
              </a:rPr>
              <a:t>Value</a:t>
            </a:r>
          </a:p>
        </p:txBody>
      </p:sp>
      <p:sp>
        <p:nvSpPr>
          <p:cNvPr id="7" name="Right Arrow 6"/>
          <p:cNvSpPr/>
          <p:nvPr/>
        </p:nvSpPr>
        <p:spPr>
          <a:xfrm>
            <a:off x="3886200" y="4419600"/>
            <a:ext cx="1676400" cy="762000"/>
          </a:xfrm>
          <a:prstGeom prst="rightArrow">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ight Arrow 7"/>
          <p:cNvSpPr/>
          <p:nvPr/>
        </p:nvSpPr>
        <p:spPr>
          <a:xfrm>
            <a:off x="3886200" y="2971800"/>
            <a:ext cx="1676400" cy="762000"/>
          </a:xfrm>
          <a:prstGeom prst="rightArrow">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552613076"/>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2" name="TextBox 1"/>
          <p:cNvSpPr txBox="1"/>
          <p:nvPr/>
        </p:nvSpPr>
        <p:spPr>
          <a:xfrm>
            <a:off x="-1" y="97913"/>
            <a:ext cx="6112934" cy="1862048"/>
          </a:xfrm>
          <a:prstGeom prst="rect">
            <a:avLst/>
          </a:prstGeom>
          <a:noFill/>
        </p:spPr>
        <p:txBody>
          <a:bodyPr wrap="square" rtlCol="0">
            <a:spAutoFit/>
          </a:bodyPr>
          <a:lstStyle/>
          <a:p>
            <a:r>
              <a:rPr lang="en-US" sz="11500" b="1" dirty="0" smtClean="0">
                <a:solidFill>
                  <a:srgbClr val="FFFFFF"/>
                </a:solidFill>
                <a:latin typeface="Helvetica Neue"/>
                <a:cs typeface="Helvetica Neue"/>
              </a:rPr>
              <a:t>= NOW! </a:t>
            </a:r>
            <a:endParaRPr lang="en-US" sz="11500" b="1" dirty="0">
              <a:solidFill>
                <a:srgbClr val="FFFFFF"/>
              </a:solidFill>
              <a:latin typeface="Helvetica Neue"/>
              <a:cs typeface="Helvetica Neue"/>
            </a:endParaRPr>
          </a:p>
        </p:txBody>
      </p:sp>
      <p:sp>
        <p:nvSpPr>
          <p:cNvPr id="3" name="TextBox 2"/>
          <p:cNvSpPr txBox="1"/>
          <p:nvPr/>
        </p:nvSpPr>
        <p:spPr>
          <a:xfrm>
            <a:off x="621846" y="2344841"/>
            <a:ext cx="8194674" cy="5232201"/>
          </a:xfrm>
          <a:prstGeom prst="rect">
            <a:avLst/>
          </a:prstGeom>
          <a:noFill/>
        </p:spPr>
        <p:txBody>
          <a:bodyPr wrap="square" rtlCol="0">
            <a:spAutoFit/>
          </a:bodyPr>
          <a:lstStyle/>
          <a:p>
            <a:pPr>
              <a:buFont typeface="Arial" pitchFamily="34" charset="0"/>
              <a:buChar char="•"/>
            </a:pPr>
            <a:r>
              <a:rPr lang="en-US" sz="2400" dirty="0" smtClean="0">
                <a:solidFill>
                  <a:srgbClr val="FFFFFF"/>
                </a:solidFill>
                <a:latin typeface="Helvetica (body)"/>
              </a:rPr>
              <a:t> Scientific advances continue to fuel the life sciences industry</a:t>
            </a:r>
          </a:p>
          <a:p>
            <a:pPr>
              <a:buFont typeface="Arial" pitchFamily="34" charset="0"/>
              <a:buChar char="•"/>
            </a:pPr>
            <a:endParaRPr lang="en-US" sz="2400" dirty="0" smtClean="0">
              <a:solidFill>
                <a:srgbClr val="FFFFFF"/>
              </a:solidFill>
              <a:latin typeface="Helvetica (body)"/>
            </a:endParaRPr>
          </a:p>
          <a:p>
            <a:pPr>
              <a:buFont typeface="Arial" pitchFamily="34" charset="0"/>
              <a:buChar char="•"/>
            </a:pPr>
            <a:r>
              <a:rPr lang="en-US" sz="2400" dirty="0" smtClean="0">
                <a:solidFill>
                  <a:srgbClr val="FFFFFF"/>
                </a:solidFill>
                <a:latin typeface="Helvetica (body)"/>
              </a:rPr>
              <a:t> Disruptive technologies are radically changing healthcare</a:t>
            </a:r>
          </a:p>
          <a:p>
            <a:pPr>
              <a:buFont typeface="Arial" pitchFamily="34" charset="0"/>
              <a:buChar char="•"/>
            </a:pPr>
            <a:endParaRPr lang="en-US" sz="2400" dirty="0" smtClean="0">
              <a:solidFill>
                <a:srgbClr val="FFFFFF"/>
              </a:solidFill>
              <a:latin typeface="Helvetica (body)"/>
            </a:endParaRPr>
          </a:p>
          <a:p>
            <a:pPr>
              <a:buFont typeface="Arial" pitchFamily="34" charset="0"/>
              <a:buChar char="•"/>
            </a:pPr>
            <a:r>
              <a:rPr lang="en-US" sz="2400" dirty="0" smtClean="0">
                <a:solidFill>
                  <a:srgbClr val="FFFFFF"/>
                </a:solidFill>
                <a:latin typeface="Helvetica (body)"/>
              </a:rPr>
              <a:t> Emerging economies can leverage advances to improve</a:t>
            </a:r>
            <a:br>
              <a:rPr lang="en-US" sz="2400" dirty="0" smtClean="0">
                <a:solidFill>
                  <a:srgbClr val="FFFFFF"/>
                </a:solidFill>
                <a:latin typeface="Helvetica (body)"/>
              </a:rPr>
            </a:br>
            <a:r>
              <a:rPr lang="en-US" sz="2400" dirty="0" smtClean="0">
                <a:solidFill>
                  <a:srgbClr val="FFFFFF"/>
                </a:solidFill>
                <a:latin typeface="Helvetica (body)"/>
              </a:rPr>
              <a:t>  </a:t>
            </a:r>
            <a:r>
              <a:rPr lang="en-US" sz="2400" dirty="0" smtClean="0">
                <a:solidFill>
                  <a:srgbClr val="FFFFFF"/>
                </a:solidFill>
              </a:rPr>
              <a:t>healthcare delivery in underserved areas</a:t>
            </a:r>
          </a:p>
          <a:p>
            <a:pPr>
              <a:buFont typeface="Arial" pitchFamily="34" charset="0"/>
              <a:buChar char="•"/>
            </a:pPr>
            <a:endParaRPr lang="en-US" sz="2400" dirty="0" smtClean="0">
              <a:solidFill>
                <a:srgbClr val="FFFFFF"/>
              </a:solidFill>
            </a:endParaRPr>
          </a:p>
          <a:p>
            <a:pPr>
              <a:buFont typeface="Arial" pitchFamily="34" charset="0"/>
              <a:buChar char="•"/>
            </a:pPr>
            <a:r>
              <a:rPr lang="en-US" sz="2400" dirty="0" smtClean="0">
                <a:solidFill>
                  <a:srgbClr val="FFFFFF"/>
                </a:solidFill>
                <a:latin typeface="Helvetica (body)"/>
              </a:rPr>
              <a:t> The patient at the center of healthcare &amp; in control</a:t>
            </a:r>
            <a:br>
              <a:rPr lang="en-US" sz="2400" dirty="0" smtClean="0">
                <a:solidFill>
                  <a:srgbClr val="FFFFFF"/>
                </a:solidFill>
                <a:latin typeface="Helvetica (body)"/>
              </a:rPr>
            </a:br>
            <a:endParaRPr lang="en-US" sz="2400" dirty="0" smtClean="0">
              <a:solidFill>
                <a:srgbClr val="FFFFFF"/>
              </a:solidFill>
              <a:latin typeface="Helvetica (body)"/>
            </a:endParaRPr>
          </a:p>
          <a:p>
            <a:endParaRPr lang="en-US" sz="2400" dirty="0" smtClean="0">
              <a:solidFill>
                <a:srgbClr val="FFFFFF"/>
              </a:solidFill>
              <a:latin typeface="Helvetica (body)"/>
            </a:endParaRPr>
          </a:p>
          <a:p>
            <a:endParaRPr lang="en-US" sz="2000" dirty="0" smtClean="0">
              <a:solidFill>
                <a:srgbClr val="002060"/>
              </a:solidFill>
              <a:latin typeface="Helvetica (body)"/>
            </a:endParaRPr>
          </a:p>
          <a:p>
            <a:endParaRPr lang="en-US" sz="2000" dirty="0" smtClean="0">
              <a:solidFill>
                <a:srgbClr val="002060"/>
              </a:solidFill>
              <a:latin typeface="Helvetica (body)"/>
            </a:endParaRPr>
          </a:p>
          <a:p>
            <a:endParaRPr lang="en-US" sz="2200" dirty="0">
              <a:solidFill>
                <a:srgbClr val="002060"/>
              </a:solidFill>
              <a:latin typeface="Helvetica (body)"/>
            </a:endParaRPr>
          </a:p>
        </p:txBody>
      </p:sp>
    </p:spTree>
    <p:extLst>
      <p:ext uri="{BB962C8B-B14F-4D97-AF65-F5344CB8AC3E}">
        <p14:creationId xmlns:p14="http://schemas.microsoft.com/office/powerpoint/2010/main" val="3829434192"/>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925432" y="1131604"/>
            <a:ext cx="7325630" cy="320087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8800" dirty="0" smtClean="0">
                <a:solidFill>
                  <a:srgbClr val="FFFFFF"/>
                </a:solidFill>
              </a:rPr>
              <a:t>The message:</a:t>
            </a:r>
          </a:p>
          <a:p>
            <a:pPr marL="0" marR="0" lvl="0" indent="0" algn="ctr" defTabSz="914400" rtl="0" eaLnBrk="1" fontAlgn="base" latinLnBrk="0" hangingPunct="1">
              <a:lnSpc>
                <a:spcPct val="100000"/>
              </a:lnSpc>
              <a:spcBef>
                <a:spcPct val="0"/>
              </a:spcBef>
              <a:spcAft>
                <a:spcPct val="0"/>
              </a:spcAft>
              <a:buClrTx/>
              <a:buSzTx/>
              <a:buFontTx/>
              <a:buNone/>
              <a:tabLst/>
            </a:pPr>
            <a:endParaRPr lang="en-US" sz="4800" dirty="0" smtClean="0">
              <a:solidFill>
                <a:prstClr val="black"/>
              </a:solidFill>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sz="6600" dirty="0" smtClean="0">
                <a:solidFill>
                  <a:srgbClr val="FFFFFF"/>
                </a:solidFill>
              </a:rPr>
              <a:t>It’s a fabulous time…</a:t>
            </a:r>
          </a:p>
        </p:txBody>
      </p:sp>
    </p:spTree>
    <p:extLst>
      <p:ext uri="{BB962C8B-B14F-4D97-AF65-F5344CB8AC3E}">
        <p14:creationId xmlns:p14="http://schemas.microsoft.com/office/powerpoint/2010/main" val="3361548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free%20medical%20vb%200008%201080p%2029.97fps.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714499"/>
            <a:ext cx="9144001" cy="5143501"/>
          </a:xfrm>
          <a:prstGeom prst="rect">
            <a:avLst/>
          </a:prstGeom>
        </p:spPr>
      </p:pic>
      <p:sp>
        <p:nvSpPr>
          <p:cNvPr id="3" name="Title 2"/>
          <p:cNvSpPr>
            <a:spLocks noGrp="1"/>
          </p:cNvSpPr>
          <p:nvPr>
            <p:ph type="title"/>
          </p:nvPr>
        </p:nvSpPr>
        <p:spPr/>
        <p:txBody>
          <a:bodyPr/>
          <a:lstStyle/>
          <a:p>
            <a:r>
              <a:rPr lang="en-US" dirty="0" smtClean="0">
                <a:solidFill>
                  <a:schemeClr val="bg1"/>
                </a:solidFill>
              </a:rPr>
              <a:t>Thanks &amp; Enjoy Lunch!</a:t>
            </a:r>
            <a:endParaRPr lang="en-US" dirty="0">
              <a:solidFill>
                <a:schemeClr val="bg1"/>
              </a:solidFill>
            </a:endParaRPr>
          </a:p>
        </p:txBody>
      </p:sp>
    </p:spTree>
    <p:extLst>
      <p:ext uri="{BB962C8B-B14F-4D97-AF65-F5344CB8AC3E}">
        <p14:creationId xmlns:p14="http://schemas.microsoft.com/office/powerpoint/2010/main" val="29846055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7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2" name="Picture 1" descr="16677845231_c766a0c03c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97" y="461882"/>
            <a:ext cx="8904481" cy="5954872"/>
          </a:xfrm>
          <a:prstGeom prst="rect">
            <a:avLst/>
          </a:prstGeom>
        </p:spPr>
      </p:pic>
      <p:sp>
        <p:nvSpPr>
          <p:cNvPr id="3" name="TextBox 2"/>
          <p:cNvSpPr txBox="1"/>
          <p:nvPr/>
        </p:nvSpPr>
        <p:spPr>
          <a:xfrm>
            <a:off x="130697" y="1341903"/>
            <a:ext cx="8726405" cy="3693319"/>
          </a:xfrm>
          <a:prstGeom prst="rect">
            <a:avLst/>
          </a:prstGeom>
          <a:solidFill>
            <a:srgbClr val="FF0000"/>
          </a:solidFill>
        </p:spPr>
        <p:txBody>
          <a:bodyPr wrap="square" rtlCol="0">
            <a:spAutoFit/>
          </a:bodyPr>
          <a:lstStyle/>
          <a:p>
            <a:r>
              <a:rPr lang="en-US" sz="5400" b="1" i="1" dirty="0" smtClean="0">
                <a:solidFill>
                  <a:srgbClr val="FFFFFF"/>
                </a:solidFill>
              </a:rPr>
              <a:t>“Legal </a:t>
            </a:r>
            <a:r>
              <a:rPr lang="en-US" sz="5400" b="1" i="1" dirty="0">
                <a:solidFill>
                  <a:srgbClr val="FFFFFF"/>
                </a:solidFill>
              </a:rPr>
              <a:t>bid to stop CERN atom smasher from 'destroying the </a:t>
            </a:r>
            <a:r>
              <a:rPr lang="en-US" sz="5400" b="1" i="1" dirty="0" smtClean="0">
                <a:solidFill>
                  <a:srgbClr val="FFFFFF"/>
                </a:solidFill>
              </a:rPr>
              <a:t>world’</a:t>
            </a:r>
          </a:p>
          <a:p>
            <a:r>
              <a:rPr lang="en-US" sz="5400" b="1" i="1" dirty="0" smtClean="0">
                <a:solidFill>
                  <a:srgbClr val="FFFFFF"/>
                </a:solidFill>
              </a:rPr>
              <a:t>(2008)</a:t>
            </a:r>
            <a:endParaRPr lang="en-US" sz="5400" b="1" i="1" dirty="0">
              <a:solidFill>
                <a:srgbClr val="FFFFFF"/>
              </a:solidFill>
            </a:endParaRPr>
          </a:p>
          <a:p>
            <a:endParaRPr lang="en-US" dirty="0"/>
          </a:p>
        </p:txBody>
      </p:sp>
      <p:pic>
        <p:nvPicPr>
          <p:cNvPr id="4" name="Picture 3"/>
          <p:cNvPicPr>
            <a:picLocks noChangeAspect="1"/>
          </p:cNvPicPr>
          <p:nvPr/>
        </p:nvPicPr>
        <p:blipFill>
          <a:blip r:embed="rId3"/>
          <a:stretch>
            <a:fillRect/>
          </a:stretch>
        </p:blipFill>
        <p:spPr>
          <a:xfrm>
            <a:off x="1151463" y="-118531"/>
            <a:ext cx="7259630" cy="1460434"/>
          </a:xfrm>
          <a:prstGeom prst="rect">
            <a:avLst/>
          </a:prstGeom>
          <a:solidFill>
            <a:schemeClr val="accent5">
              <a:lumMod val="40000"/>
              <a:lumOff val="60000"/>
            </a:schemeClr>
          </a:solidFill>
        </p:spPr>
      </p:pic>
    </p:spTree>
    <p:extLst>
      <p:ext uri="{BB962C8B-B14F-4D97-AF65-F5344CB8AC3E}">
        <p14:creationId xmlns:p14="http://schemas.microsoft.com/office/powerpoint/2010/main" val="37845428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6775" y="363210"/>
            <a:ext cx="7728398" cy="584776"/>
          </a:xfrm>
          <a:prstGeom prst="rect">
            <a:avLst/>
          </a:prstGeom>
          <a:noFill/>
        </p:spPr>
        <p:txBody>
          <a:bodyPr wrap="none" rtlCol="0">
            <a:spAutoFit/>
          </a:bodyPr>
          <a:lstStyle/>
          <a:p>
            <a:r>
              <a:rPr lang="en-US" sz="3200" b="1" dirty="0" smtClean="0">
                <a:solidFill>
                  <a:srgbClr val="002060"/>
                </a:solidFill>
              </a:rPr>
              <a:t>Countries Increase Investment in Innovation</a:t>
            </a:r>
            <a:endParaRPr lang="en-US" sz="3200" b="1" dirty="0">
              <a:solidFill>
                <a:srgbClr val="002060"/>
              </a:solidFill>
            </a:endParaRPr>
          </a:p>
        </p:txBody>
      </p:sp>
      <p:sp>
        <p:nvSpPr>
          <p:cNvPr id="4" name="TextBox 3"/>
          <p:cNvSpPr txBox="1"/>
          <p:nvPr/>
        </p:nvSpPr>
        <p:spPr>
          <a:xfrm>
            <a:off x="533400" y="1371600"/>
            <a:ext cx="184731" cy="246221"/>
          </a:xfrm>
          <a:prstGeom prst="rect">
            <a:avLst/>
          </a:prstGeom>
          <a:noFill/>
        </p:spPr>
        <p:txBody>
          <a:bodyPr wrap="none" rtlCol="0">
            <a:spAutoFit/>
          </a:bodyPr>
          <a:lstStyle/>
          <a:p>
            <a:endParaRPr lang="en-US" sz="1000" dirty="0">
              <a:solidFill>
                <a:prstClr val="black"/>
              </a:solidFill>
            </a:endParaRPr>
          </a:p>
        </p:txBody>
      </p:sp>
      <p:sp>
        <p:nvSpPr>
          <p:cNvPr id="5" name="TextBox 4"/>
          <p:cNvSpPr txBox="1"/>
          <p:nvPr/>
        </p:nvSpPr>
        <p:spPr>
          <a:xfrm>
            <a:off x="2209800" y="1121446"/>
            <a:ext cx="6783234" cy="5823134"/>
          </a:xfrm>
          <a:prstGeom prst="rect">
            <a:avLst/>
          </a:prstGeom>
          <a:noFill/>
        </p:spPr>
        <p:txBody>
          <a:bodyPr wrap="square" rtlCol="0">
            <a:spAutoFit/>
          </a:bodyPr>
          <a:lstStyle/>
          <a:p>
            <a:pPr>
              <a:lnSpc>
                <a:spcPct val="110000"/>
              </a:lnSpc>
            </a:pPr>
            <a:r>
              <a:rPr lang="en-US" dirty="0" smtClean="0">
                <a:solidFill>
                  <a:prstClr val="black"/>
                </a:solidFill>
              </a:rPr>
              <a:t>Poland: Powerhouse, remarkable growth 25 year: €7B investment in R&amp;D, healthcare and production (EU)</a:t>
            </a:r>
          </a:p>
          <a:p>
            <a:pPr>
              <a:lnSpc>
                <a:spcPct val="110000"/>
              </a:lnSpc>
            </a:pPr>
            <a:endParaRPr lang="en-US" dirty="0" smtClean="0">
              <a:solidFill>
                <a:prstClr val="black"/>
              </a:solidFill>
            </a:endParaRPr>
          </a:p>
          <a:p>
            <a:pPr>
              <a:lnSpc>
                <a:spcPct val="110000"/>
              </a:lnSpc>
            </a:pPr>
            <a:r>
              <a:rPr lang="en-US" dirty="0" smtClean="0">
                <a:solidFill>
                  <a:prstClr val="black"/>
                </a:solidFill>
              </a:rPr>
              <a:t>Canada announces Venture Capital Action Plan </a:t>
            </a:r>
            <a:br>
              <a:rPr lang="en-US" dirty="0" smtClean="0">
                <a:solidFill>
                  <a:prstClr val="black"/>
                </a:solidFill>
              </a:rPr>
            </a:br>
            <a:r>
              <a:rPr lang="en-US" dirty="0" smtClean="0">
                <a:solidFill>
                  <a:prstClr val="black"/>
                </a:solidFill>
              </a:rPr>
              <a:t>to support commercialization of R&amp;D</a:t>
            </a:r>
          </a:p>
          <a:p>
            <a:pPr>
              <a:lnSpc>
                <a:spcPct val="110000"/>
              </a:lnSpc>
            </a:pPr>
            <a:endParaRPr lang="en-US" dirty="0" smtClean="0">
              <a:solidFill>
                <a:prstClr val="black"/>
              </a:solidFill>
            </a:endParaRPr>
          </a:p>
          <a:p>
            <a:pPr>
              <a:lnSpc>
                <a:spcPct val="110000"/>
              </a:lnSpc>
            </a:pPr>
            <a:r>
              <a:rPr lang="en-US" dirty="0" smtClean="0">
                <a:solidFill>
                  <a:prstClr val="black"/>
                </a:solidFill>
              </a:rPr>
              <a:t>China’s 12</a:t>
            </a:r>
            <a:r>
              <a:rPr lang="en-US" baseline="30000" dirty="0" smtClean="0">
                <a:solidFill>
                  <a:prstClr val="black"/>
                </a:solidFill>
              </a:rPr>
              <a:t>th</a:t>
            </a:r>
            <a:r>
              <a:rPr lang="en-US" dirty="0" smtClean="0">
                <a:solidFill>
                  <a:prstClr val="black"/>
                </a:solidFill>
              </a:rPr>
              <a:t> Fifth Year Plan targets biotech sector </a:t>
            </a:r>
            <a:br>
              <a:rPr lang="en-US" dirty="0" smtClean="0">
                <a:solidFill>
                  <a:prstClr val="black"/>
                </a:solidFill>
              </a:rPr>
            </a:br>
            <a:r>
              <a:rPr lang="en-US" dirty="0" smtClean="0">
                <a:solidFill>
                  <a:prstClr val="black"/>
                </a:solidFill>
              </a:rPr>
              <a:t>– allocates $1.9 billion toward R&amp;D for innovative drug development</a:t>
            </a:r>
          </a:p>
          <a:p>
            <a:pPr>
              <a:lnSpc>
                <a:spcPct val="110000"/>
              </a:lnSpc>
            </a:pPr>
            <a:endParaRPr lang="en-US" dirty="0" smtClean="0">
              <a:solidFill>
                <a:prstClr val="black"/>
              </a:solidFill>
            </a:endParaRPr>
          </a:p>
          <a:p>
            <a:pPr>
              <a:lnSpc>
                <a:spcPct val="110000"/>
              </a:lnSpc>
            </a:pPr>
            <a:r>
              <a:rPr lang="en-US" dirty="0" smtClean="0">
                <a:solidFill>
                  <a:prstClr val="black"/>
                </a:solidFill>
              </a:rPr>
              <a:t>Russian Federation Bio 2020 commits $12 billion to grow </a:t>
            </a:r>
            <a:br>
              <a:rPr lang="en-US" dirty="0" smtClean="0">
                <a:solidFill>
                  <a:prstClr val="black"/>
                </a:solidFill>
              </a:rPr>
            </a:br>
            <a:r>
              <a:rPr lang="en-US" dirty="0" smtClean="0">
                <a:solidFill>
                  <a:prstClr val="black"/>
                </a:solidFill>
              </a:rPr>
              <a:t>domestic drug industry – goal of 20 new drugs by 2020</a:t>
            </a:r>
          </a:p>
          <a:p>
            <a:pPr>
              <a:lnSpc>
                <a:spcPct val="110000"/>
              </a:lnSpc>
            </a:pPr>
            <a:endParaRPr lang="en-US" dirty="0" smtClean="0">
              <a:solidFill>
                <a:prstClr val="black"/>
              </a:solidFill>
            </a:endParaRPr>
          </a:p>
          <a:p>
            <a:pPr>
              <a:lnSpc>
                <a:spcPct val="110000"/>
              </a:lnSpc>
            </a:pPr>
            <a:r>
              <a:rPr lang="en-US" dirty="0" smtClean="0">
                <a:solidFill>
                  <a:prstClr val="black"/>
                </a:solidFill>
              </a:rPr>
              <a:t>South Korea Bio-Vision 2016 has aims to make country </a:t>
            </a:r>
            <a:br>
              <a:rPr lang="en-US" dirty="0" smtClean="0">
                <a:solidFill>
                  <a:prstClr val="black"/>
                </a:solidFill>
              </a:rPr>
            </a:br>
            <a:r>
              <a:rPr lang="en-US" dirty="0" smtClean="0">
                <a:solidFill>
                  <a:prstClr val="black"/>
                </a:solidFill>
              </a:rPr>
              <a:t>biotechnology leader – strong focus on </a:t>
            </a:r>
            <a:r>
              <a:rPr lang="en-US" dirty="0" err="1" smtClean="0">
                <a:solidFill>
                  <a:prstClr val="black"/>
                </a:solidFill>
              </a:rPr>
              <a:t>biosimilars</a:t>
            </a:r>
            <a:endParaRPr lang="en-US" dirty="0" smtClean="0">
              <a:solidFill>
                <a:prstClr val="black"/>
              </a:solidFill>
            </a:endParaRPr>
          </a:p>
          <a:p>
            <a:pPr>
              <a:lnSpc>
                <a:spcPct val="110000"/>
              </a:lnSpc>
            </a:pPr>
            <a:endParaRPr lang="en-US" dirty="0" smtClean="0">
              <a:solidFill>
                <a:prstClr val="black"/>
              </a:solidFill>
            </a:endParaRPr>
          </a:p>
          <a:p>
            <a:pPr>
              <a:lnSpc>
                <a:spcPct val="110000"/>
              </a:lnSpc>
            </a:pPr>
            <a:r>
              <a:rPr lang="en-US" dirty="0" smtClean="0">
                <a:solidFill>
                  <a:prstClr val="black"/>
                </a:solidFill>
              </a:rPr>
              <a:t>Singapore Research, Innovation, and Enterprise Plan seeks to make biomedical sector a pillar of the economy – funds public/private R&amp;D, provides incentives to private companies</a:t>
            </a:r>
          </a:p>
          <a:p>
            <a:endParaRPr lang="en-US" sz="1600" dirty="0">
              <a:solidFill>
                <a:prstClr val="black"/>
              </a:solidFill>
            </a:endParaRPr>
          </a:p>
        </p:txBody>
      </p:sp>
      <p:pic>
        <p:nvPicPr>
          <p:cNvPr id="670722" name="Picture 2" descr="http://t2.gstatic.com/images?q=tbn:ANd9GcRYnlF6rPV4f_BrYbOftlw3YBC2s-wu5rs50WIHdNJyWd2zA8pL4w"/>
          <p:cNvPicPr>
            <a:picLocks noChangeAspect="1" noChangeArrowheads="1"/>
          </p:cNvPicPr>
          <p:nvPr/>
        </p:nvPicPr>
        <p:blipFill>
          <a:blip r:embed="rId2" cstate="print"/>
          <a:srcRect/>
          <a:stretch>
            <a:fillRect/>
          </a:stretch>
        </p:blipFill>
        <p:spPr bwMode="auto">
          <a:xfrm>
            <a:off x="527664" y="4942224"/>
            <a:ext cx="857853" cy="552634"/>
          </a:xfrm>
          <a:prstGeom prst="rect">
            <a:avLst/>
          </a:prstGeom>
          <a:noFill/>
          <a:ln>
            <a:solidFill>
              <a:srgbClr val="002060"/>
            </a:solidFill>
          </a:ln>
        </p:spPr>
      </p:pic>
      <p:pic>
        <p:nvPicPr>
          <p:cNvPr id="670724" name="Picture 4" descr="http://t1.gstatic.com/images?q=tbn:ANd9GcQSjR307W31iDHGJXsxcvmsm6vg_G_9pgnlCOLtbnKX_MvnLuBh"/>
          <p:cNvPicPr>
            <a:picLocks noChangeAspect="1" noChangeArrowheads="1"/>
          </p:cNvPicPr>
          <p:nvPr/>
        </p:nvPicPr>
        <p:blipFill>
          <a:blip r:embed="rId3" cstate="print"/>
          <a:srcRect/>
          <a:stretch>
            <a:fillRect/>
          </a:stretch>
        </p:blipFill>
        <p:spPr bwMode="auto">
          <a:xfrm>
            <a:off x="527664" y="5955342"/>
            <a:ext cx="857853" cy="592011"/>
          </a:xfrm>
          <a:prstGeom prst="rect">
            <a:avLst/>
          </a:prstGeom>
          <a:noFill/>
          <a:ln>
            <a:solidFill>
              <a:srgbClr val="002060"/>
            </a:solidFill>
          </a:ln>
        </p:spPr>
      </p:pic>
      <p:pic>
        <p:nvPicPr>
          <p:cNvPr id="670726" name="Picture 6" descr="http://t3.gstatic.com/images?q=tbn:ANd9GcSesPKYSU8HwGxwJH0GKB52V241nvjKA_XvH_WLDGXZRh9KOKQ7Wg"/>
          <p:cNvPicPr>
            <a:picLocks noChangeAspect="1" noChangeArrowheads="1"/>
          </p:cNvPicPr>
          <p:nvPr/>
        </p:nvPicPr>
        <p:blipFill>
          <a:blip r:embed="rId4" cstate="print"/>
          <a:srcRect/>
          <a:stretch>
            <a:fillRect/>
          </a:stretch>
        </p:blipFill>
        <p:spPr bwMode="auto">
          <a:xfrm>
            <a:off x="527663" y="4036270"/>
            <a:ext cx="891869" cy="574547"/>
          </a:xfrm>
          <a:prstGeom prst="rect">
            <a:avLst/>
          </a:prstGeom>
          <a:noFill/>
          <a:ln>
            <a:solidFill>
              <a:srgbClr val="002060"/>
            </a:solidFill>
          </a:ln>
        </p:spPr>
      </p:pic>
      <p:pic>
        <p:nvPicPr>
          <p:cNvPr id="670728" name="Picture 8" descr="http://images3.wikia.nocookie.net/__cb20090205235647/fallout/images/2/2a/Canada_Flag.gif"/>
          <p:cNvPicPr>
            <a:picLocks noChangeAspect="1" noChangeArrowheads="1"/>
          </p:cNvPicPr>
          <p:nvPr/>
        </p:nvPicPr>
        <p:blipFill>
          <a:blip r:embed="rId5" cstate="print"/>
          <a:srcRect/>
          <a:stretch>
            <a:fillRect/>
          </a:stretch>
        </p:blipFill>
        <p:spPr bwMode="auto">
          <a:xfrm>
            <a:off x="527663" y="2339808"/>
            <a:ext cx="857854" cy="571903"/>
          </a:xfrm>
          <a:prstGeom prst="rect">
            <a:avLst/>
          </a:prstGeom>
          <a:noFill/>
        </p:spPr>
      </p:pic>
      <p:pic>
        <p:nvPicPr>
          <p:cNvPr id="670730" name="Picture 10" descr="http://www.flags.net/images/largeflags/CHIN0001.GIF"/>
          <p:cNvPicPr>
            <a:picLocks noChangeAspect="1" noChangeArrowheads="1"/>
          </p:cNvPicPr>
          <p:nvPr/>
        </p:nvPicPr>
        <p:blipFill>
          <a:blip r:embed="rId6" cstate="print"/>
          <a:srcRect/>
          <a:stretch>
            <a:fillRect/>
          </a:stretch>
        </p:blipFill>
        <p:spPr bwMode="auto">
          <a:xfrm>
            <a:off x="527663" y="3144633"/>
            <a:ext cx="860785" cy="576815"/>
          </a:xfrm>
          <a:prstGeom prst="rect">
            <a:avLst/>
          </a:prstGeom>
          <a:noFill/>
          <a:ln>
            <a:solidFill>
              <a:srgbClr val="002060"/>
            </a:solidFill>
          </a:ln>
        </p:spPr>
      </p:pic>
      <p:pic>
        <p:nvPicPr>
          <p:cNvPr id="3" name="Picture 2"/>
          <p:cNvPicPr>
            <a:picLocks noChangeAspect="1"/>
          </p:cNvPicPr>
          <p:nvPr/>
        </p:nvPicPr>
        <p:blipFill>
          <a:blip r:embed="rId7"/>
          <a:stretch>
            <a:fillRect/>
          </a:stretch>
        </p:blipFill>
        <p:spPr>
          <a:xfrm>
            <a:off x="498646" y="1388627"/>
            <a:ext cx="920886" cy="573580"/>
          </a:xfrm>
          <a:prstGeom prst="rect">
            <a:avLst/>
          </a:prstGeom>
        </p:spPr>
      </p:pic>
    </p:spTree>
    <p:extLst>
      <p:ext uri="{BB962C8B-B14F-4D97-AF65-F5344CB8AC3E}">
        <p14:creationId xmlns:p14="http://schemas.microsoft.com/office/powerpoint/2010/main" val="8677919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18092</TotalTime>
  <Words>1398</Words>
  <Application>Microsoft Macintosh PowerPoint</Application>
  <PresentationFormat>On-screen Show (4:3)</PresentationFormat>
  <Paragraphs>433</Paragraphs>
  <Slides>73</Slides>
  <Notes>24</Notes>
  <HiddenSlides>0</HiddenSlides>
  <MMClips>5</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Chart</vt:lpstr>
      <vt:lpstr>PowerPoint Presentation</vt:lpstr>
      <vt:lpstr>Global Issue, requiring multidisciplinary approach </vt:lpstr>
      <vt:lpstr> Healthcare:</vt:lpstr>
      <vt:lpstr>Healthcare undergoes now the most dramatic change in history </vt:lpstr>
      <vt:lpstr>Plenty to worry about</vt:lpstr>
      <vt:lpstr>Karolinska Institute for International  Health Prof. Hans Rosling </vt:lpstr>
      <vt:lpstr>PowerPoint Presentation</vt:lpstr>
      <vt:lpstr>PowerPoint Presentation</vt:lpstr>
      <vt:lpstr>PowerPoint Presentation</vt:lpstr>
      <vt:lpstr>PowerPoint Presentation</vt:lpstr>
      <vt:lpstr>Paradigm of Change: World Wide Phenomena</vt:lpstr>
      <vt:lpstr>1860 – 2012 Kids &amp; Life Expectance  </vt:lpstr>
      <vt:lpstr>A Financial Crunch</vt:lpstr>
      <vt:lpstr>PowerPoint Presentation</vt:lpstr>
      <vt:lpstr>People Are Living Longer:  1 in 3 Babies born today will live to 100 </vt:lpstr>
      <vt:lpstr>Africa and Asia Project Largest Growth for 2040</vt:lpstr>
      <vt:lpstr>PowerPoint Presentation</vt:lpstr>
      <vt:lpstr>Prosperity Is Spreading</vt:lpstr>
      <vt:lpstr>PowerPoint Presentation</vt:lpstr>
      <vt:lpstr>Healthcare Cost Rapidly Increasing not Only in the U.S.</vt:lpstr>
      <vt:lpstr>PowerPoint Presentation</vt:lpstr>
      <vt:lpstr>Non-Communicable Diseases Takes a Growing Toll Worldwide</vt:lpstr>
      <vt:lpstr>Diseases of Aging Push System to the Brink</vt:lpstr>
      <vt:lpstr>PowerPoint Presentation</vt:lpstr>
      <vt:lpstr>China</vt:lpstr>
      <vt:lpstr>Billions Wasted On Ineffective Therapies</vt:lpstr>
      <vt:lpstr>Patients &amp; Hospitals have conflicting interests</vt:lpstr>
      <vt:lpstr>PowerPoint Presentation</vt:lpstr>
      <vt:lpstr>Move towards value-based healthcare</vt:lpstr>
      <vt:lpstr>  KEEP CALM the OPPORTUNITY is here</vt:lpstr>
      <vt:lpstr>PowerPoint Presentation</vt:lpstr>
      <vt:lpstr>PowerPoint Presentation</vt:lpstr>
      <vt:lpstr>PowerPoint Presentation</vt:lpstr>
      <vt:lpstr>PowerPoint Presentation</vt:lpstr>
      <vt:lpstr>PowerPoint Presentation</vt:lpstr>
      <vt:lpstr>PowerPoint Presentation</vt:lpstr>
      <vt:lpstr>Telehealth Comes to You</vt:lpstr>
      <vt:lpstr>Innovation solve the issue?</vt:lpstr>
      <vt:lpstr>Physicians Embrace Mobile Monitoring</vt:lpstr>
      <vt:lpstr>Human Genome – April 2003 </vt:lpstr>
      <vt:lpstr>Rapidly Falling Cost of Sequencing Transforms Medicine</vt:lpstr>
      <vt:lpstr>PowerPoint Presentation</vt:lpstr>
      <vt:lpstr>PowerPoint Presentation</vt:lpstr>
      <vt:lpstr>Personalized Medicine Omics Are Here…</vt:lpstr>
      <vt:lpstr>Robotics: soon portable </vt:lpstr>
      <vt:lpstr>PowerPoint Presentation</vt:lpstr>
      <vt:lpstr>Don’t play with magnets! </vt:lpstr>
      <vt:lpstr>Bionics: paraplegics </vt:lpstr>
      <vt:lpstr>1$ Origami Scope Scalable &amp; Accessible   </vt:lpstr>
      <vt:lpstr>Products Are Merging into Consumer Retail</vt:lpstr>
      <vt:lpstr>PowerPoint Presentation</vt:lpstr>
      <vt:lpstr>PowerPoint Presentation</vt:lpstr>
      <vt:lpstr>Home Diagnostics</vt:lpstr>
      <vt:lpstr>PowerPoint Presentation</vt:lpstr>
      <vt:lpstr>PowerPoint Presentation</vt:lpstr>
      <vt:lpstr>Real-Time Data Will Influence Behavior</vt:lpstr>
      <vt:lpstr>PowerPoint Presentation</vt:lpstr>
      <vt:lpstr>PowerPoint Presentation</vt:lpstr>
      <vt:lpstr>PowerPoint Presentation</vt:lpstr>
      <vt:lpstr>Bigger Impact: Connecting Patient Data to Doctor</vt:lpstr>
      <vt:lpstr>Doc: are you ready for all this?</vt:lpstr>
      <vt:lpstr>PowerPoint Presentation</vt:lpstr>
      <vt:lpstr>Turning Failures into Success</vt:lpstr>
      <vt:lpstr>PowerPoint Presentation</vt:lpstr>
      <vt:lpstr>Healthcare Systems Change</vt:lpstr>
      <vt:lpstr>Robotics Genomics Diagnostics  Digital health Bioinformatics</vt:lpstr>
      <vt:lpstr>Changing Roles of Doctors</vt:lpstr>
      <vt:lpstr>Changing Roles of Patients</vt:lpstr>
      <vt:lpstr>PowerPoint Presentation</vt:lpstr>
      <vt:lpstr> Healthcare:</vt:lpstr>
      <vt:lpstr>PowerPoint Presentation</vt:lpstr>
      <vt:lpstr>PowerPoint Presentation</vt:lpstr>
      <vt:lpstr>Thanks &amp; Enjoy Lunch!</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Bert J. Quint</dc:creator>
  <cp:keywords/>
  <dc:description/>
  <cp:lastModifiedBy>Bert J. Quint</cp:lastModifiedBy>
  <cp:revision>355</cp:revision>
  <cp:lastPrinted>2015-11-21T10:06:16Z</cp:lastPrinted>
  <dcterms:created xsi:type="dcterms:W3CDTF">2015-10-28T09:36:20Z</dcterms:created>
  <dcterms:modified xsi:type="dcterms:W3CDTF">2015-11-26T06:20:03Z</dcterms:modified>
  <cp:category/>
</cp:coreProperties>
</file>