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1"/>
  </p:notesMasterIdLst>
  <p:sldIdLst>
    <p:sldId id="256" r:id="rId6"/>
    <p:sldId id="257" r:id="rId7"/>
    <p:sldId id="274" r:id="rId8"/>
    <p:sldId id="261" r:id="rId9"/>
    <p:sldId id="262" r:id="rId10"/>
    <p:sldId id="259" r:id="rId11"/>
    <p:sldId id="273" r:id="rId12"/>
    <p:sldId id="275" r:id="rId13"/>
    <p:sldId id="258" r:id="rId14"/>
    <p:sldId id="271" r:id="rId15"/>
    <p:sldId id="263" r:id="rId16"/>
    <p:sldId id="269" r:id="rId17"/>
    <p:sldId id="266" r:id="rId18"/>
    <p:sldId id="270" r:id="rId19"/>
    <p:sldId id="272" r:id="rId2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96" autoAdjust="0"/>
    <p:restoredTop sz="94660"/>
  </p:normalViewPr>
  <p:slideViewPr>
    <p:cSldViewPr>
      <p:cViewPr>
        <p:scale>
          <a:sx n="70" d="100"/>
          <a:sy n="70" d="100"/>
        </p:scale>
        <p:origin x="-138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depthPercent val="100"/>
      <c:rAngAx val="0"/>
      <c:perspective val="3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3.2410730184572113E-2"/>
          <c:y val="0"/>
          <c:w val="0.96195956440569785"/>
          <c:h val="0.93511415635398221"/>
        </c:manualLayout>
      </c:layout>
      <c:pie3DChart>
        <c:varyColors val="1"/>
        <c:ser>
          <c:idx val="0"/>
          <c:order val="0"/>
          <c:tx>
            <c:strRef>
              <c:f>Sheet1!$B$1</c:f>
              <c:strCache>
                <c:ptCount val="1"/>
                <c:pt idx="0">
                  <c:v>Helix Nebula members, 2015</c:v>
                </c:pt>
              </c:strCache>
            </c:strRef>
          </c:tx>
          <c:dPt>
            <c:idx val="0"/>
            <c:bubble3D val="0"/>
            <c:spPr>
              <a:solidFill>
                <a:schemeClr val="accent1">
                  <a:alpha val="90000"/>
                </a:schemeClr>
              </a:solidFill>
              <a:ln w="19050">
                <a:solidFill>
                  <a:schemeClr val="accent1">
                    <a:lumMod val="75000"/>
                  </a:schemeClr>
                </a:solidFill>
              </a:ln>
              <a:effectLst>
                <a:innerShdw blurRad="114300">
                  <a:schemeClr val="accent1">
                    <a:lumMod val="75000"/>
                  </a:schemeClr>
                </a:innerShdw>
              </a:effectLst>
              <a:scene3d>
                <a:camera prst="orthographicFront"/>
                <a:lightRig rig="threePt" dir="t"/>
              </a:scene3d>
              <a:sp3d contourW="19050" prstMaterial="flat">
                <a:contourClr>
                  <a:schemeClr val="accent1">
                    <a:lumMod val="75000"/>
                  </a:schemeClr>
                </a:contourClr>
              </a:sp3d>
            </c:spPr>
          </c:dPt>
          <c:dPt>
            <c:idx val="1"/>
            <c:bubble3D val="0"/>
            <c:spPr>
              <a:solidFill>
                <a:schemeClr val="accent2">
                  <a:alpha val="90000"/>
                </a:schemeClr>
              </a:solidFill>
              <a:ln w="19050">
                <a:solidFill>
                  <a:schemeClr val="accent2">
                    <a:lumMod val="75000"/>
                  </a:schemeClr>
                </a:solidFill>
              </a:ln>
              <a:effectLst>
                <a:innerShdw blurRad="114300">
                  <a:schemeClr val="accent2">
                    <a:lumMod val="75000"/>
                  </a:schemeClr>
                </a:innerShdw>
              </a:effectLst>
              <a:scene3d>
                <a:camera prst="orthographicFront"/>
                <a:lightRig rig="threePt" dir="t"/>
              </a:scene3d>
              <a:sp3d contourW="19050" prstMaterial="flat">
                <a:contourClr>
                  <a:schemeClr val="accent2">
                    <a:lumMod val="75000"/>
                  </a:schemeClr>
                </a:contourClr>
              </a:sp3d>
            </c:spPr>
          </c:dPt>
          <c:dPt>
            <c:idx val="2"/>
            <c:bubble3D val="0"/>
            <c:spPr>
              <a:solidFill>
                <a:schemeClr val="accent3">
                  <a:alpha val="90000"/>
                </a:schemeClr>
              </a:solidFill>
              <a:ln w="19050">
                <a:solidFill>
                  <a:schemeClr val="accent3">
                    <a:lumMod val="75000"/>
                  </a:schemeClr>
                </a:solidFill>
              </a:ln>
              <a:effectLst>
                <a:innerShdw blurRad="114300">
                  <a:schemeClr val="accent3">
                    <a:lumMod val="75000"/>
                  </a:schemeClr>
                </a:innerShdw>
              </a:effectLst>
              <a:scene3d>
                <a:camera prst="orthographicFront"/>
                <a:lightRig rig="threePt" dir="t"/>
              </a:scene3d>
              <a:sp3d contourW="19050" prstMaterial="flat">
                <a:contourClr>
                  <a:schemeClr val="accent3">
                    <a:lumMod val="75000"/>
                  </a:schemeClr>
                </a:contourClr>
              </a:sp3d>
            </c:spPr>
          </c:dPt>
          <c:dPt>
            <c:idx val="3"/>
            <c:bubble3D val="0"/>
            <c:spPr>
              <a:solidFill>
                <a:schemeClr val="accent4">
                  <a:alpha val="90000"/>
                </a:schemeClr>
              </a:solidFill>
              <a:ln w="19050">
                <a:solidFill>
                  <a:schemeClr val="accent4">
                    <a:lumMod val="75000"/>
                  </a:schemeClr>
                </a:solidFill>
              </a:ln>
              <a:effectLst>
                <a:innerShdw blurRad="114300">
                  <a:schemeClr val="accent4">
                    <a:lumMod val="75000"/>
                  </a:schemeClr>
                </a:innerShdw>
              </a:effectLst>
              <a:scene3d>
                <a:camera prst="orthographicFront"/>
                <a:lightRig rig="threePt" dir="t"/>
              </a:scene3d>
              <a:sp3d contourW="19050" prstMaterial="flat">
                <a:contourClr>
                  <a:schemeClr val="accent4">
                    <a:lumMod val="75000"/>
                  </a:schemeClr>
                </a:contourClr>
              </a:sp3d>
            </c:spPr>
          </c:dPt>
          <c:dLbls>
            <c:dLbl>
              <c:idx val="0"/>
              <c:layout/>
              <c:tx>
                <c:rich>
                  <a:bodyPr rot="0" spcFirstLastPara="1" vertOverflow="clip" horzOverflow="clip" vert="horz" wrap="square" lIns="38100" tIns="19050" rIns="38100" bIns="19050" anchor="ctr" anchorCtr="1">
                    <a:spAutoFit/>
                  </a:bodyPr>
                  <a:lstStyle/>
                  <a:p>
                    <a:pPr>
                      <a:defRPr sz="1330" b="0" i="0" u="none" strike="noStrike" kern="1200" baseline="0">
                        <a:solidFill>
                          <a:schemeClr val="accent1"/>
                        </a:solidFill>
                        <a:effectLst/>
                        <a:latin typeface="+mn-lt"/>
                        <a:ea typeface="+mn-ea"/>
                        <a:cs typeface="+mn-cs"/>
                      </a:defRPr>
                    </a:pPr>
                    <a:r>
                      <a:rPr lang="en-US" dirty="0" smtClean="0"/>
                      <a:t>Service</a:t>
                    </a:r>
                    <a:r>
                      <a:rPr lang="en-US" baseline="0" dirty="0" smtClean="0"/>
                      <a:t> Providers (20)</a:t>
                    </a:r>
                    <a:endParaRPr lang="en-US" dirty="0"/>
                  </a:p>
                </c:rich>
              </c:tx>
              <c:spPr>
                <a:solidFill>
                  <a:schemeClr val="lt1">
                    <a:alpha val="90000"/>
                  </a:schemeClr>
                </a:solidFill>
                <a:ln w="12700" cap="flat" cmpd="sng" algn="ctr">
                  <a:solidFill>
                    <a:schemeClr val="accent1"/>
                  </a:solidFill>
                  <a:round/>
                </a:ln>
                <a:effectLst>
                  <a:outerShdw blurRad="50800" dist="38100" dir="2700000" algn="tl" rotWithShape="0">
                    <a:schemeClr val="accent1">
                      <a:lumMod val="75000"/>
                      <a:alpha val="40000"/>
                    </a:schemeClr>
                  </a:outerShdw>
                </a:effectLst>
              </c:spPr>
              <c:dLblPos val="inEnd"/>
              <c:showLegendKey val="0"/>
              <c:showVal val="0"/>
              <c:showCatName val="1"/>
              <c:showSerName val="0"/>
              <c:showPercent val="0"/>
              <c:showBubbleSize val="0"/>
              <c:extLst>
                <c:ext xmlns:c15="http://schemas.microsoft.com/office/drawing/2012/chart" uri="{CE6537A1-D6FC-4f65-9D91-7224C49458BB}">
                  <c15:layout/>
                </c:ext>
              </c:extLst>
            </c:dLbl>
            <c:dLbl>
              <c:idx val="1"/>
              <c:layout/>
              <c:tx>
                <c:rich>
                  <a:bodyPr rot="0" spcFirstLastPara="1" vertOverflow="clip" horzOverflow="clip" vert="horz" wrap="square" lIns="38100" tIns="19050" rIns="38100" bIns="19050" anchor="ctr" anchorCtr="1">
                    <a:spAutoFit/>
                  </a:bodyPr>
                  <a:lstStyle/>
                  <a:p>
                    <a:pPr>
                      <a:defRPr sz="1330" b="0" i="0" u="none" strike="noStrike" kern="1200" baseline="0">
                        <a:solidFill>
                          <a:schemeClr val="accent1"/>
                        </a:solidFill>
                        <a:effectLst/>
                        <a:latin typeface="+mn-lt"/>
                        <a:ea typeface="+mn-ea"/>
                        <a:cs typeface="+mn-cs"/>
                      </a:defRPr>
                    </a:pPr>
                    <a:r>
                      <a:rPr lang="en-US" dirty="0" smtClean="0"/>
                      <a:t>Service</a:t>
                    </a:r>
                    <a:r>
                      <a:rPr lang="en-US" baseline="0" dirty="0" smtClean="0"/>
                      <a:t> Users (15)</a:t>
                    </a:r>
                    <a:endParaRPr lang="en-US" dirty="0"/>
                  </a:p>
                </c:rich>
              </c:tx>
              <c:spPr>
                <a:solidFill>
                  <a:schemeClr val="lt1">
                    <a:alpha val="90000"/>
                  </a:schemeClr>
                </a:solidFill>
                <a:ln w="12700" cap="flat" cmpd="sng" algn="ctr">
                  <a:solidFill>
                    <a:schemeClr val="accent2"/>
                  </a:solidFill>
                  <a:round/>
                </a:ln>
                <a:effectLst>
                  <a:outerShdw blurRad="50800" dist="38100" dir="2700000" algn="tl" rotWithShape="0">
                    <a:schemeClr val="accent2">
                      <a:lumMod val="75000"/>
                      <a:alpha val="40000"/>
                    </a:schemeClr>
                  </a:outerShdw>
                </a:effectLst>
              </c:spPr>
              <c:dLblPos val="inEnd"/>
              <c:showLegendKey val="0"/>
              <c:showVal val="0"/>
              <c:showCatName val="1"/>
              <c:showSerName val="0"/>
              <c:showPercent val="0"/>
              <c:showBubbleSize val="0"/>
              <c:extLst>
                <c:ext xmlns:c15="http://schemas.microsoft.com/office/drawing/2012/chart" uri="{CE6537A1-D6FC-4f65-9D91-7224C49458BB}">
                  <c15:layout/>
                </c:ext>
              </c:extLst>
            </c:dLbl>
            <c:dLbl>
              <c:idx val="2"/>
              <c:layout/>
              <c:tx>
                <c:rich>
                  <a:bodyPr rot="0" spcFirstLastPara="1" vertOverflow="clip" horzOverflow="clip" vert="horz" wrap="square" lIns="38100" tIns="19050" rIns="38100" bIns="19050" anchor="ctr" anchorCtr="1">
                    <a:spAutoFit/>
                  </a:bodyPr>
                  <a:lstStyle/>
                  <a:p>
                    <a:pPr>
                      <a:defRPr sz="1330" b="0" i="0" u="none" strike="noStrike" kern="1200" baseline="0">
                        <a:solidFill>
                          <a:schemeClr val="accent1"/>
                        </a:solidFill>
                        <a:effectLst/>
                        <a:latin typeface="+mn-lt"/>
                        <a:ea typeface="+mn-ea"/>
                        <a:cs typeface="+mn-cs"/>
                      </a:defRPr>
                    </a:pPr>
                    <a:r>
                      <a:rPr lang="en-US" dirty="0" smtClean="0"/>
                      <a:t>Service</a:t>
                    </a:r>
                    <a:r>
                      <a:rPr lang="en-US" baseline="0" dirty="0" smtClean="0"/>
                      <a:t> Adopters (13)</a:t>
                    </a:r>
                    <a:endParaRPr lang="en-US" dirty="0"/>
                  </a:p>
                </c:rich>
              </c:tx>
              <c:spPr>
                <a:solidFill>
                  <a:schemeClr val="lt1">
                    <a:alpha val="90000"/>
                  </a:schemeClr>
                </a:solidFill>
                <a:ln w="12700" cap="flat" cmpd="sng" algn="ctr">
                  <a:solidFill>
                    <a:schemeClr val="accent3"/>
                  </a:solidFill>
                  <a:round/>
                </a:ln>
                <a:effectLst>
                  <a:outerShdw blurRad="50800" dist="38100" dir="2700000" algn="tl" rotWithShape="0">
                    <a:schemeClr val="accent3">
                      <a:lumMod val="75000"/>
                      <a:alpha val="40000"/>
                    </a:schemeClr>
                  </a:outerShdw>
                </a:effectLst>
              </c:spPr>
              <c:dLblPos val="inEnd"/>
              <c:showLegendKey val="0"/>
              <c:showVal val="0"/>
              <c:showCatName val="1"/>
              <c:showSerName val="0"/>
              <c:showPercent val="0"/>
              <c:showBubbleSize val="0"/>
              <c:extLst>
                <c:ext xmlns:c15="http://schemas.microsoft.com/office/drawing/2012/chart" uri="{CE6537A1-D6FC-4f65-9D91-7224C49458BB}">
                  <c15:layout/>
                </c:ext>
              </c:extLst>
            </c:dLbl>
            <c:dLbl>
              <c:idx val="3"/>
              <c:spPr>
                <a:solidFill>
                  <a:schemeClr val="lt1">
                    <a:alpha val="90000"/>
                  </a:schemeClr>
                </a:solidFill>
                <a:ln w="12700" cap="flat" cmpd="sng" algn="ctr">
                  <a:solidFill>
                    <a:schemeClr val="accent4"/>
                  </a:solidFill>
                  <a:round/>
                </a:ln>
                <a:effectLst>
                  <a:outerShdw blurRad="50800" dist="38100" dir="2700000" algn="tl" rotWithShape="0">
                    <a:schemeClr val="accent4">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4"/>
                      </a:solidFill>
                      <a:effectLst/>
                      <a:latin typeface="+mn-lt"/>
                      <a:ea typeface="+mn-ea"/>
                      <a:cs typeface="+mn-cs"/>
                    </a:defRPr>
                  </a:pPr>
                  <a:endParaRPr lang="el-GR"/>
                </a:p>
              </c:txPr>
              <c:dLblPos val="inEnd"/>
              <c:showLegendKey val="0"/>
              <c:showVal val="0"/>
              <c:showCatName val="1"/>
              <c:showSerName val="0"/>
              <c:showPercent val="0"/>
              <c:showBubbleSize val="0"/>
            </c:dLbl>
            <c:spPr>
              <a:solidFill>
                <a:prstClr val="white">
                  <a:alpha val="90000"/>
                </a:prstClr>
              </a:solidFill>
              <a:ln w="12700" cap="flat" cmpd="sng" algn="ctr">
                <a:solidFill>
                  <a:srgbClr val="4F81BD"/>
                </a:solidFill>
                <a:round/>
              </a:ln>
              <a:effectLst>
                <a:outerShdw blurRad="50800" dist="38100" dir="2700000" algn="tl" rotWithShape="0">
                  <a:srgbClr val="4F81BD">
                    <a:lumMod val="75000"/>
                    <a:alpha val="40000"/>
                  </a:srgbClr>
                </a:outerShdw>
              </a:effectLst>
            </c:spPr>
            <c:dLblPos val="inEnd"/>
            <c:showLegendKey val="0"/>
            <c:showVal val="0"/>
            <c:showCatName val="1"/>
            <c:showSerName val="0"/>
            <c:showPercent val="0"/>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Sheet1!$A$2:$A$5</c:f>
              <c:strCache>
                <c:ptCount val="3"/>
                <c:pt idx="0">
                  <c:v>Service providers (19)</c:v>
                </c:pt>
                <c:pt idx="1">
                  <c:v>Service Users (6)</c:v>
                </c:pt>
                <c:pt idx="2">
                  <c:v>Adopters (12)</c:v>
                </c:pt>
              </c:strCache>
            </c:strRef>
          </c:cat>
          <c:val>
            <c:numRef>
              <c:f>Sheet1!$B$2:$B$5</c:f>
              <c:numCache>
                <c:formatCode>General</c:formatCode>
                <c:ptCount val="4"/>
                <c:pt idx="0">
                  <c:v>20</c:v>
                </c:pt>
                <c:pt idx="1">
                  <c:v>15</c:v>
                </c:pt>
                <c:pt idx="2">
                  <c:v>13</c:v>
                </c:pt>
              </c:numCache>
            </c:numRef>
          </c:val>
        </c:ser>
        <c:dLbls>
          <c:dLblPos val="in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3">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330" b="0" i="0" u="none" strike="noStrike" kern="1200" baseline="0">
      <a:effectLst/>
    </cs:defRPr>
    <cs:bodyPr rot="0" spcFirstLastPara="1" vertOverflow="clip" horzOverflow="clip" vert="horz" wrap="square" lIns="38100" tIns="19050" rIns="38100" bIns="19050" anchor="ctr" anchorCtr="1">
      <a:spAutoFit/>
    </cs:bodyPr>
  </cs:dataLabel>
  <cs:dataLabelCallout>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330" b="0" i="0" u="none" strike="noStrike" kern="1200" baseline="0">
      <a:effectLst/>
    </cs:defRPr>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alpha val="70000"/>
        </a:schemeClr>
      </a:solidFill>
    </cs:spPr>
  </cs:dataPoint>
  <cs:dataPoint3D>
    <cs:lnRef idx="0">
      <cs:styleClr val="auto"/>
    </cs:lnRef>
    <cs:fillRef idx="0">
      <cs:styleClr val="auto"/>
    </cs:fillRef>
    <cs:effectRef idx="0">
      <cs:styleClr val="auto"/>
    </cs:effectRef>
    <cs:fontRef idx="minor">
      <a:schemeClr val="tx1"/>
    </cs:fontRef>
    <cs:spPr>
      <a:solidFill>
        <a:schemeClr val="phClr">
          <a:alpha val="90000"/>
        </a:schemeClr>
      </a:solidFill>
      <a:ln w="19050">
        <a:solidFill>
          <a:schemeClr val="phClr">
            <a:lumMod val="75000"/>
          </a:schemeClr>
        </a:solidFill>
      </a:ln>
      <a:effectLst>
        <a:innerShdw blurRad="114300">
          <a:schemeClr val="phClr">
            <a:lumMod val="75000"/>
          </a:schemeClr>
        </a:innerShdw>
      </a:effectLst>
      <a:scene3d>
        <a:camera prst="orthographicFront"/>
        <a:lightRig rig="threePt" dir="t"/>
      </a:scene3d>
      <a:sp3d contourW="19050" prstMaterial="flat">
        <a:contourClr>
          <a:schemeClr val="accent4">
            <a:lumMod val="75000"/>
          </a:schemeClr>
        </a:contourClr>
      </a:sp3d>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D6A111-221A-4F74-A436-892EB6D58E61}" type="datetimeFigureOut">
              <a:rPr lang="fr-FR" smtClean="0"/>
              <a:t>18/01/2016</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A4BD18-9238-45B0-A735-683D0FF33CC5}" type="slidenum">
              <a:rPr lang="fr-FR" smtClean="0"/>
              <a:t>‹#›</a:t>
            </a:fld>
            <a:endParaRPr lang="fr-FR"/>
          </a:p>
        </p:txBody>
      </p:sp>
    </p:spTree>
    <p:extLst>
      <p:ext uri="{BB962C8B-B14F-4D97-AF65-F5344CB8AC3E}">
        <p14:creationId xmlns:p14="http://schemas.microsoft.com/office/powerpoint/2010/main" val="1534341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24605DAE-DA83-42A1-B583-9BFFE6F2A2C1}" type="slidenum">
              <a:rPr lang="en-US" smtClean="0">
                <a:solidFill>
                  <a:prstClr val="black"/>
                </a:solidFill>
              </a:rPr>
              <a:pPr>
                <a:defRPr/>
              </a:pPr>
              <a:t>3</a:t>
            </a:fld>
            <a:endParaRPr lang="en-US">
              <a:solidFill>
                <a:prstClr val="black"/>
              </a:solidFill>
            </a:endParaRPr>
          </a:p>
        </p:txBody>
      </p:sp>
    </p:spTree>
    <p:extLst>
      <p:ext uri="{BB962C8B-B14F-4D97-AF65-F5344CB8AC3E}">
        <p14:creationId xmlns:p14="http://schemas.microsoft.com/office/powerpoint/2010/main" val="184509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DA4BD18-9238-45B0-A735-683D0FF33CC5}" type="slidenum">
              <a:rPr lang="fr-FR" smtClean="0"/>
              <a:t>9</a:t>
            </a:fld>
            <a:endParaRPr lang="fr-FR"/>
          </a:p>
        </p:txBody>
      </p:sp>
    </p:spTree>
    <p:extLst>
      <p:ext uri="{BB962C8B-B14F-4D97-AF65-F5344CB8AC3E}">
        <p14:creationId xmlns:p14="http://schemas.microsoft.com/office/powerpoint/2010/main" val="31832004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t-IT"/>
          </a:p>
        </p:txBody>
      </p:sp>
      <p:sp>
        <p:nvSpPr>
          <p:cNvPr id="4" name="Date Placeholder 3"/>
          <p:cNvSpPr>
            <a:spLocks noGrp="1"/>
          </p:cNvSpPr>
          <p:nvPr>
            <p:ph type="dt" sz="half" idx="10"/>
          </p:nvPr>
        </p:nvSpPr>
        <p:spPr/>
        <p:txBody>
          <a:bodyPr/>
          <a:lstStyle/>
          <a:p>
            <a:fld id="{282064B2-63C4-4193-88E3-470BD4D93270}" type="datetime1">
              <a:rPr lang="it-IT" smtClean="0"/>
              <a:t>18/01/2016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5310C285-B6CB-49BE-BB94-D573B1B2FAF6}" type="datetime1">
              <a:rPr lang="it-IT" smtClean="0"/>
              <a:t>18/01/2016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5A0093C6-60CD-4F1B-95A0-4C1A4E8FC2A0}" type="datetime1">
              <a:rPr lang="it-IT" smtClean="0"/>
              <a:t>18/01/2016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Διαφάνεια τίτλου">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t-IT"/>
          </a:p>
        </p:txBody>
      </p:sp>
      <p:sp>
        <p:nvSpPr>
          <p:cNvPr id="4" name="Date Placeholder 3"/>
          <p:cNvSpPr>
            <a:spLocks noGrp="1"/>
          </p:cNvSpPr>
          <p:nvPr>
            <p:ph type="dt" sz="half" idx="10"/>
          </p:nvPr>
        </p:nvSpPr>
        <p:spPr/>
        <p:txBody>
          <a:bodyPr/>
          <a:lstStyle/>
          <a:p>
            <a:endParaRPr lang="it-IT">
              <a:solidFill>
                <a:prstClr val="black">
                  <a:tint val="75000"/>
                </a:prstClr>
              </a:solidFill>
            </a:endParaRPr>
          </a:p>
        </p:txBody>
      </p:sp>
      <p:sp>
        <p:nvSpPr>
          <p:cNvPr id="5" name="Footer Placeholder 4"/>
          <p:cNvSpPr>
            <a:spLocks noGrp="1"/>
          </p:cNvSpPr>
          <p:nvPr>
            <p:ph type="ftr" sz="quarter" idx="11"/>
          </p:nvPr>
        </p:nvSpPr>
        <p:spPr/>
        <p:txBody>
          <a:bodyPr/>
          <a:lstStyle/>
          <a:p>
            <a:r>
              <a:rPr lang="it-IT" smtClean="0">
                <a:solidFill>
                  <a:prstClr val="black">
                    <a:tint val="75000"/>
                  </a:prstClr>
                </a:solidFill>
              </a:rPr>
              <a:t>Bob Jones (CERN)</a:t>
            </a:r>
            <a:endParaRPr lang="it-IT">
              <a:solidFill>
                <a:prstClr val="black">
                  <a:tint val="75000"/>
                </a:prstClr>
              </a:solidFill>
            </a:endParaRPr>
          </a:p>
        </p:txBody>
      </p:sp>
      <p:sp>
        <p:nvSpPr>
          <p:cNvPr id="6" name="Slide Number Placeholder 5"/>
          <p:cNvSpPr>
            <a:spLocks noGrp="1"/>
          </p:cNvSpPr>
          <p:nvPr>
            <p:ph type="sldNum" sz="quarter" idx="12"/>
          </p:nvPr>
        </p:nvSpPr>
        <p:spPr/>
        <p:txBody>
          <a:bodyPr/>
          <a:lstStyle/>
          <a:p>
            <a:fld id="{1B4CF184-3B2B-4964-9C67-307F6FF6270D}"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288283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endParaRPr lang="it-IT">
              <a:solidFill>
                <a:prstClr val="black">
                  <a:tint val="75000"/>
                </a:prstClr>
              </a:solidFill>
            </a:endParaRPr>
          </a:p>
        </p:txBody>
      </p:sp>
      <p:sp>
        <p:nvSpPr>
          <p:cNvPr id="5" name="Footer Placeholder 4"/>
          <p:cNvSpPr>
            <a:spLocks noGrp="1"/>
          </p:cNvSpPr>
          <p:nvPr>
            <p:ph type="ftr" sz="quarter" idx="11"/>
          </p:nvPr>
        </p:nvSpPr>
        <p:spPr/>
        <p:txBody>
          <a:bodyPr/>
          <a:lstStyle/>
          <a:p>
            <a:r>
              <a:rPr lang="it-IT" smtClean="0">
                <a:solidFill>
                  <a:prstClr val="black">
                    <a:tint val="75000"/>
                  </a:prstClr>
                </a:solidFill>
              </a:rPr>
              <a:t>Bob Jones (CERN)</a:t>
            </a:r>
            <a:endParaRPr lang="it-IT">
              <a:solidFill>
                <a:prstClr val="black">
                  <a:tint val="75000"/>
                </a:prstClr>
              </a:solidFill>
            </a:endParaRPr>
          </a:p>
        </p:txBody>
      </p:sp>
      <p:sp>
        <p:nvSpPr>
          <p:cNvPr id="6" name="Slide Number Placeholder 5"/>
          <p:cNvSpPr>
            <a:spLocks noGrp="1"/>
          </p:cNvSpPr>
          <p:nvPr>
            <p:ph type="sldNum" sz="quarter" idx="12"/>
          </p:nvPr>
        </p:nvSpPr>
        <p:spPr/>
        <p:txBody>
          <a:bodyPr/>
          <a:lstStyle/>
          <a:p>
            <a:fld id="{1B4CF184-3B2B-4964-9C67-307F6FF6270D}"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3424773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it-IT">
              <a:solidFill>
                <a:prstClr val="black">
                  <a:tint val="75000"/>
                </a:prstClr>
              </a:solidFill>
            </a:endParaRPr>
          </a:p>
        </p:txBody>
      </p:sp>
      <p:sp>
        <p:nvSpPr>
          <p:cNvPr id="5" name="Footer Placeholder 4"/>
          <p:cNvSpPr>
            <a:spLocks noGrp="1"/>
          </p:cNvSpPr>
          <p:nvPr>
            <p:ph type="ftr" sz="quarter" idx="11"/>
          </p:nvPr>
        </p:nvSpPr>
        <p:spPr/>
        <p:txBody>
          <a:bodyPr/>
          <a:lstStyle/>
          <a:p>
            <a:r>
              <a:rPr lang="it-IT" smtClean="0">
                <a:solidFill>
                  <a:prstClr val="black">
                    <a:tint val="75000"/>
                  </a:prstClr>
                </a:solidFill>
              </a:rPr>
              <a:t>Bob Jones (CERN)</a:t>
            </a:r>
            <a:endParaRPr lang="it-IT">
              <a:solidFill>
                <a:prstClr val="black">
                  <a:tint val="75000"/>
                </a:prstClr>
              </a:solidFill>
            </a:endParaRPr>
          </a:p>
        </p:txBody>
      </p:sp>
      <p:sp>
        <p:nvSpPr>
          <p:cNvPr id="6" name="Slide Number Placeholder 5"/>
          <p:cNvSpPr>
            <a:spLocks noGrp="1"/>
          </p:cNvSpPr>
          <p:nvPr>
            <p:ph type="sldNum" sz="quarter" idx="12"/>
          </p:nvPr>
        </p:nvSpPr>
        <p:spPr/>
        <p:txBody>
          <a:bodyPr/>
          <a:lstStyle/>
          <a:p>
            <a:fld id="{1B4CF184-3B2B-4964-9C67-307F6FF6270D}"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5633983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Date Placeholder 4"/>
          <p:cNvSpPr>
            <a:spLocks noGrp="1"/>
          </p:cNvSpPr>
          <p:nvPr>
            <p:ph type="dt" sz="half" idx="10"/>
          </p:nvPr>
        </p:nvSpPr>
        <p:spPr/>
        <p:txBody>
          <a:bodyPr/>
          <a:lstStyle/>
          <a:p>
            <a:endParaRPr lang="it-IT">
              <a:solidFill>
                <a:prstClr val="black">
                  <a:tint val="75000"/>
                </a:prstClr>
              </a:solidFill>
            </a:endParaRPr>
          </a:p>
        </p:txBody>
      </p:sp>
      <p:sp>
        <p:nvSpPr>
          <p:cNvPr id="6" name="Footer Placeholder 5"/>
          <p:cNvSpPr>
            <a:spLocks noGrp="1"/>
          </p:cNvSpPr>
          <p:nvPr>
            <p:ph type="ftr" sz="quarter" idx="11"/>
          </p:nvPr>
        </p:nvSpPr>
        <p:spPr/>
        <p:txBody>
          <a:bodyPr/>
          <a:lstStyle/>
          <a:p>
            <a:r>
              <a:rPr lang="it-IT" smtClean="0">
                <a:solidFill>
                  <a:prstClr val="black">
                    <a:tint val="75000"/>
                  </a:prstClr>
                </a:solidFill>
              </a:rPr>
              <a:t>Bob Jones (CERN)</a:t>
            </a:r>
            <a:endParaRPr lang="it-IT">
              <a:solidFill>
                <a:prstClr val="black">
                  <a:tint val="75000"/>
                </a:prstClr>
              </a:solidFill>
            </a:endParaRPr>
          </a:p>
        </p:txBody>
      </p:sp>
      <p:sp>
        <p:nvSpPr>
          <p:cNvPr id="7" name="Slide Number Placeholder 6"/>
          <p:cNvSpPr>
            <a:spLocks noGrp="1"/>
          </p:cNvSpPr>
          <p:nvPr>
            <p:ph type="sldNum" sz="quarter" idx="12"/>
          </p:nvPr>
        </p:nvSpPr>
        <p:spPr/>
        <p:txBody>
          <a:bodyPr/>
          <a:lstStyle/>
          <a:p>
            <a:fld id="{1B4CF184-3B2B-4964-9C67-307F6FF6270D}"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12945804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7" name="Date Placeholder 6"/>
          <p:cNvSpPr>
            <a:spLocks noGrp="1"/>
          </p:cNvSpPr>
          <p:nvPr>
            <p:ph type="dt" sz="half" idx="10"/>
          </p:nvPr>
        </p:nvSpPr>
        <p:spPr/>
        <p:txBody>
          <a:bodyPr/>
          <a:lstStyle/>
          <a:p>
            <a:endParaRPr lang="it-IT">
              <a:solidFill>
                <a:prstClr val="black">
                  <a:tint val="75000"/>
                </a:prstClr>
              </a:solidFill>
            </a:endParaRPr>
          </a:p>
        </p:txBody>
      </p:sp>
      <p:sp>
        <p:nvSpPr>
          <p:cNvPr id="8" name="Footer Placeholder 7"/>
          <p:cNvSpPr>
            <a:spLocks noGrp="1"/>
          </p:cNvSpPr>
          <p:nvPr>
            <p:ph type="ftr" sz="quarter" idx="11"/>
          </p:nvPr>
        </p:nvSpPr>
        <p:spPr/>
        <p:txBody>
          <a:bodyPr/>
          <a:lstStyle/>
          <a:p>
            <a:r>
              <a:rPr lang="it-IT" smtClean="0">
                <a:solidFill>
                  <a:prstClr val="black">
                    <a:tint val="75000"/>
                  </a:prstClr>
                </a:solidFill>
              </a:rPr>
              <a:t>Bob Jones (CERN)</a:t>
            </a:r>
            <a:endParaRPr lang="it-IT">
              <a:solidFill>
                <a:prstClr val="black">
                  <a:tint val="75000"/>
                </a:prstClr>
              </a:solidFill>
            </a:endParaRPr>
          </a:p>
        </p:txBody>
      </p:sp>
      <p:sp>
        <p:nvSpPr>
          <p:cNvPr id="9" name="Slide Number Placeholder 8"/>
          <p:cNvSpPr>
            <a:spLocks noGrp="1"/>
          </p:cNvSpPr>
          <p:nvPr>
            <p:ph type="sldNum" sz="quarter" idx="12"/>
          </p:nvPr>
        </p:nvSpPr>
        <p:spPr/>
        <p:txBody>
          <a:bodyPr/>
          <a:lstStyle/>
          <a:p>
            <a:fld id="{1B4CF184-3B2B-4964-9C67-307F6FF6270D}"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22593683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Date Placeholder 2"/>
          <p:cNvSpPr>
            <a:spLocks noGrp="1"/>
          </p:cNvSpPr>
          <p:nvPr>
            <p:ph type="dt" sz="half" idx="10"/>
          </p:nvPr>
        </p:nvSpPr>
        <p:spPr/>
        <p:txBody>
          <a:bodyPr/>
          <a:lstStyle/>
          <a:p>
            <a:endParaRPr lang="it-IT">
              <a:solidFill>
                <a:prstClr val="black">
                  <a:tint val="75000"/>
                </a:prstClr>
              </a:solidFill>
            </a:endParaRPr>
          </a:p>
        </p:txBody>
      </p:sp>
      <p:sp>
        <p:nvSpPr>
          <p:cNvPr id="4" name="Footer Placeholder 3"/>
          <p:cNvSpPr>
            <a:spLocks noGrp="1"/>
          </p:cNvSpPr>
          <p:nvPr>
            <p:ph type="ftr" sz="quarter" idx="11"/>
          </p:nvPr>
        </p:nvSpPr>
        <p:spPr/>
        <p:txBody>
          <a:bodyPr/>
          <a:lstStyle/>
          <a:p>
            <a:r>
              <a:rPr lang="it-IT" smtClean="0">
                <a:solidFill>
                  <a:prstClr val="black">
                    <a:tint val="75000"/>
                  </a:prstClr>
                </a:solidFill>
              </a:rPr>
              <a:t>Bob Jones (CERN)</a:t>
            </a:r>
            <a:endParaRPr lang="it-IT">
              <a:solidFill>
                <a:prstClr val="black">
                  <a:tint val="75000"/>
                </a:prstClr>
              </a:solidFill>
            </a:endParaRPr>
          </a:p>
        </p:txBody>
      </p:sp>
      <p:sp>
        <p:nvSpPr>
          <p:cNvPr id="5" name="Slide Number Placeholder 4"/>
          <p:cNvSpPr>
            <a:spLocks noGrp="1"/>
          </p:cNvSpPr>
          <p:nvPr>
            <p:ph type="sldNum" sz="quarter" idx="12"/>
          </p:nvPr>
        </p:nvSpPr>
        <p:spPr/>
        <p:txBody>
          <a:bodyPr/>
          <a:lstStyle/>
          <a:p>
            <a:fld id="{1B4CF184-3B2B-4964-9C67-307F6FF6270D}"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4110104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it-IT">
              <a:solidFill>
                <a:prstClr val="black">
                  <a:tint val="75000"/>
                </a:prstClr>
              </a:solidFill>
            </a:endParaRPr>
          </a:p>
        </p:txBody>
      </p:sp>
      <p:sp>
        <p:nvSpPr>
          <p:cNvPr id="3" name="Footer Placeholder 2"/>
          <p:cNvSpPr>
            <a:spLocks noGrp="1"/>
          </p:cNvSpPr>
          <p:nvPr>
            <p:ph type="ftr" sz="quarter" idx="11"/>
          </p:nvPr>
        </p:nvSpPr>
        <p:spPr/>
        <p:txBody>
          <a:bodyPr/>
          <a:lstStyle/>
          <a:p>
            <a:r>
              <a:rPr lang="it-IT" smtClean="0">
                <a:solidFill>
                  <a:prstClr val="black">
                    <a:tint val="75000"/>
                  </a:prstClr>
                </a:solidFill>
              </a:rPr>
              <a:t>Bob Jones (CERN)</a:t>
            </a:r>
            <a:endParaRPr lang="it-IT">
              <a:solidFill>
                <a:prstClr val="black">
                  <a:tint val="75000"/>
                </a:prstClr>
              </a:solidFill>
            </a:endParaRPr>
          </a:p>
        </p:txBody>
      </p:sp>
      <p:sp>
        <p:nvSpPr>
          <p:cNvPr id="4" name="Slide Number Placeholder 3"/>
          <p:cNvSpPr>
            <a:spLocks noGrp="1"/>
          </p:cNvSpPr>
          <p:nvPr>
            <p:ph type="sldNum" sz="quarter" idx="12"/>
          </p:nvPr>
        </p:nvSpPr>
        <p:spPr/>
        <p:txBody>
          <a:bodyPr/>
          <a:lstStyle/>
          <a:p>
            <a:fld id="{1B4CF184-3B2B-4964-9C67-307F6FF6270D}"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1186695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it-IT">
              <a:solidFill>
                <a:prstClr val="black">
                  <a:tint val="75000"/>
                </a:prstClr>
              </a:solidFill>
            </a:endParaRPr>
          </a:p>
        </p:txBody>
      </p:sp>
      <p:sp>
        <p:nvSpPr>
          <p:cNvPr id="6" name="Footer Placeholder 5"/>
          <p:cNvSpPr>
            <a:spLocks noGrp="1"/>
          </p:cNvSpPr>
          <p:nvPr>
            <p:ph type="ftr" sz="quarter" idx="11"/>
          </p:nvPr>
        </p:nvSpPr>
        <p:spPr/>
        <p:txBody>
          <a:bodyPr/>
          <a:lstStyle/>
          <a:p>
            <a:r>
              <a:rPr lang="it-IT" smtClean="0">
                <a:solidFill>
                  <a:prstClr val="black">
                    <a:tint val="75000"/>
                  </a:prstClr>
                </a:solidFill>
              </a:rPr>
              <a:t>Bob Jones (CERN)</a:t>
            </a:r>
            <a:endParaRPr lang="it-IT">
              <a:solidFill>
                <a:prstClr val="black">
                  <a:tint val="75000"/>
                </a:prstClr>
              </a:solidFill>
            </a:endParaRPr>
          </a:p>
        </p:txBody>
      </p:sp>
      <p:sp>
        <p:nvSpPr>
          <p:cNvPr id="7" name="Slide Number Placeholder 6"/>
          <p:cNvSpPr>
            <a:spLocks noGrp="1"/>
          </p:cNvSpPr>
          <p:nvPr>
            <p:ph type="sldNum" sz="quarter" idx="12"/>
          </p:nvPr>
        </p:nvSpPr>
        <p:spPr/>
        <p:txBody>
          <a:bodyPr/>
          <a:lstStyle/>
          <a:p>
            <a:fld id="{1B4CF184-3B2B-4964-9C67-307F6FF6270D}"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3074757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4DB08834-F9AB-411E-AF5F-387400BD7AD5}" type="datetime1">
              <a:rPr lang="it-IT" smtClean="0"/>
              <a:t>18/01/2016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it-I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it-IT">
              <a:solidFill>
                <a:prstClr val="black">
                  <a:tint val="75000"/>
                </a:prstClr>
              </a:solidFill>
            </a:endParaRPr>
          </a:p>
        </p:txBody>
      </p:sp>
      <p:sp>
        <p:nvSpPr>
          <p:cNvPr id="6" name="Footer Placeholder 5"/>
          <p:cNvSpPr>
            <a:spLocks noGrp="1"/>
          </p:cNvSpPr>
          <p:nvPr>
            <p:ph type="ftr" sz="quarter" idx="11"/>
          </p:nvPr>
        </p:nvSpPr>
        <p:spPr/>
        <p:txBody>
          <a:bodyPr/>
          <a:lstStyle/>
          <a:p>
            <a:r>
              <a:rPr lang="it-IT" smtClean="0">
                <a:solidFill>
                  <a:prstClr val="black">
                    <a:tint val="75000"/>
                  </a:prstClr>
                </a:solidFill>
              </a:rPr>
              <a:t>Bob Jones (CERN)</a:t>
            </a:r>
            <a:endParaRPr lang="it-IT">
              <a:solidFill>
                <a:prstClr val="black">
                  <a:tint val="75000"/>
                </a:prstClr>
              </a:solidFill>
            </a:endParaRPr>
          </a:p>
        </p:txBody>
      </p:sp>
      <p:sp>
        <p:nvSpPr>
          <p:cNvPr id="7" name="Slide Number Placeholder 6"/>
          <p:cNvSpPr>
            <a:spLocks noGrp="1"/>
          </p:cNvSpPr>
          <p:nvPr>
            <p:ph type="sldNum" sz="quarter" idx="12"/>
          </p:nvPr>
        </p:nvSpPr>
        <p:spPr/>
        <p:txBody>
          <a:bodyPr/>
          <a:lstStyle/>
          <a:p>
            <a:fld id="{1B4CF184-3B2B-4964-9C67-307F6FF6270D}"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12657260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endParaRPr lang="it-IT">
              <a:solidFill>
                <a:prstClr val="black">
                  <a:tint val="75000"/>
                </a:prstClr>
              </a:solidFill>
            </a:endParaRPr>
          </a:p>
        </p:txBody>
      </p:sp>
      <p:sp>
        <p:nvSpPr>
          <p:cNvPr id="5" name="Footer Placeholder 4"/>
          <p:cNvSpPr>
            <a:spLocks noGrp="1"/>
          </p:cNvSpPr>
          <p:nvPr>
            <p:ph type="ftr" sz="quarter" idx="11"/>
          </p:nvPr>
        </p:nvSpPr>
        <p:spPr/>
        <p:txBody>
          <a:bodyPr/>
          <a:lstStyle/>
          <a:p>
            <a:r>
              <a:rPr lang="it-IT" smtClean="0">
                <a:solidFill>
                  <a:prstClr val="black">
                    <a:tint val="75000"/>
                  </a:prstClr>
                </a:solidFill>
              </a:rPr>
              <a:t>Bob Jones (CERN)</a:t>
            </a:r>
            <a:endParaRPr lang="it-IT">
              <a:solidFill>
                <a:prstClr val="black">
                  <a:tint val="75000"/>
                </a:prstClr>
              </a:solidFill>
            </a:endParaRPr>
          </a:p>
        </p:txBody>
      </p:sp>
      <p:sp>
        <p:nvSpPr>
          <p:cNvPr id="6" name="Slide Number Placeholder 5"/>
          <p:cNvSpPr>
            <a:spLocks noGrp="1"/>
          </p:cNvSpPr>
          <p:nvPr>
            <p:ph type="sldNum" sz="quarter" idx="12"/>
          </p:nvPr>
        </p:nvSpPr>
        <p:spPr/>
        <p:txBody>
          <a:bodyPr/>
          <a:lstStyle/>
          <a:p>
            <a:fld id="{1B4CF184-3B2B-4964-9C67-307F6FF6270D}"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18615312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endParaRPr lang="it-IT">
              <a:solidFill>
                <a:prstClr val="black">
                  <a:tint val="75000"/>
                </a:prstClr>
              </a:solidFill>
            </a:endParaRPr>
          </a:p>
        </p:txBody>
      </p:sp>
      <p:sp>
        <p:nvSpPr>
          <p:cNvPr id="5" name="Footer Placeholder 4"/>
          <p:cNvSpPr>
            <a:spLocks noGrp="1"/>
          </p:cNvSpPr>
          <p:nvPr>
            <p:ph type="ftr" sz="quarter" idx="11"/>
          </p:nvPr>
        </p:nvSpPr>
        <p:spPr/>
        <p:txBody>
          <a:bodyPr/>
          <a:lstStyle/>
          <a:p>
            <a:r>
              <a:rPr lang="it-IT" smtClean="0">
                <a:solidFill>
                  <a:prstClr val="black">
                    <a:tint val="75000"/>
                  </a:prstClr>
                </a:solidFill>
              </a:rPr>
              <a:t>Bob Jones (CERN)</a:t>
            </a:r>
            <a:endParaRPr lang="it-IT">
              <a:solidFill>
                <a:prstClr val="black">
                  <a:tint val="75000"/>
                </a:prstClr>
              </a:solidFill>
            </a:endParaRPr>
          </a:p>
        </p:txBody>
      </p:sp>
      <p:sp>
        <p:nvSpPr>
          <p:cNvPr id="6" name="Slide Number Placeholder 5"/>
          <p:cNvSpPr>
            <a:spLocks noGrp="1"/>
          </p:cNvSpPr>
          <p:nvPr>
            <p:ph type="sldNum" sz="quarter" idx="12"/>
          </p:nvPr>
        </p:nvSpPr>
        <p:spPr/>
        <p:txBody>
          <a:bodyPr/>
          <a:lstStyle/>
          <a:p>
            <a:fld id="{1B4CF184-3B2B-4964-9C67-307F6FF6270D}"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4111960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62D0F3-4CA6-4645-84FB-27FD05188CE9}" type="datetime1">
              <a:rPr lang="it-IT" smtClean="0"/>
              <a:t>18/01/2016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Date Placeholder 4"/>
          <p:cNvSpPr>
            <a:spLocks noGrp="1"/>
          </p:cNvSpPr>
          <p:nvPr>
            <p:ph type="dt" sz="half" idx="10"/>
          </p:nvPr>
        </p:nvSpPr>
        <p:spPr/>
        <p:txBody>
          <a:bodyPr/>
          <a:lstStyle/>
          <a:p>
            <a:fld id="{31C6D3B7-59B3-44BA-9847-8B715147510D}" type="datetime1">
              <a:rPr lang="it-IT" smtClean="0"/>
              <a:t>18/01/2016</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7" name="Date Placeholder 6"/>
          <p:cNvSpPr>
            <a:spLocks noGrp="1"/>
          </p:cNvSpPr>
          <p:nvPr>
            <p:ph type="dt" sz="half" idx="10"/>
          </p:nvPr>
        </p:nvSpPr>
        <p:spPr/>
        <p:txBody>
          <a:bodyPr/>
          <a:lstStyle/>
          <a:p>
            <a:fld id="{5A0C221A-6E53-4288-B35D-ED76BD5C3B04}" type="datetime1">
              <a:rPr lang="it-IT" smtClean="0"/>
              <a:t>18/01/2016</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Date Placeholder 2"/>
          <p:cNvSpPr>
            <a:spLocks noGrp="1"/>
          </p:cNvSpPr>
          <p:nvPr>
            <p:ph type="dt" sz="half" idx="10"/>
          </p:nvPr>
        </p:nvSpPr>
        <p:spPr/>
        <p:txBody>
          <a:bodyPr/>
          <a:lstStyle/>
          <a:p>
            <a:fld id="{87526762-5A35-457F-8814-F67665C2F029}" type="datetime1">
              <a:rPr lang="it-IT" smtClean="0"/>
              <a:t>18/01/2016</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38D39F-D340-4223-AD12-12C77B122B0C}" type="datetime1">
              <a:rPr lang="it-IT" smtClean="0"/>
              <a:t>18/01/2016</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E1B1DE-1214-4337-8DEC-DD5241036C55}" type="datetime1">
              <a:rPr lang="it-IT" smtClean="0"/>
              <a:t>18/01/2016</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it-I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CD87B2-FD88-483E-92D4-DDBDAF3E992A}" type="datetime1">
              <a:rPr lang="it-IT" smtClean="0"/>
              <a:t>18/01/2016</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it-IT"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it-IT"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BF82C9-7F49-4BE2-8E4B-E2016CB9E346}" type="datetime1">
              <a:rPr lang="it-IT" smtClean="0"/>
              <a:t>18/01/2016</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4CF184-3B2B-4964-9C67-307F6FF6270D}" type="slidenum">
              <a:rPr lang="it-IT" smtClean="0"/>
              <a:pPr/>
              <a:t>‹#›</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457200" rtl="0" eaLnBrk="1" fontAlgn="base" latinLnBrk="0" hangingPunct="1">
        <a:spcBef>
          <a:spcPct val="0"/>
        </a:spcBef>
        <a:spcAft>
          <a:spcPct val="0"/>
        </a:spcAft>
        <a:buNone/>
        <a:defRPr lang="it-IT" sz="4400" kern="1200" dirty="0" smtClean="0">
          <a:solidFill>
            <a:srgbClr val="2768AE"/>
          </a:solidFill>
          <a:latin typeface="+mj-lt"/>
          <a:ea typeface="ＭＳ Ｐゴシック" charset="0"/>
          <a:cs typeface="+mj-cs"/>
        </a:defRPr>
      </a:lvl1pPr>
    </p:titleStyle>
    <p:bodyStyle>
      <a:lvl1pPr marL="342900" indent="-342900" algn="l" defTabSz="914400" rtl="0" eaLnBrk="1" latinLnBrk="0" hangingPunct="1">
        <a:spcBef>
          <a:spcPct val="20000"/>
        </a:spcBef>
        <a:buFontTx/>
        <a:buBlip>
          <a:blip r:embed="rId14"/>
        </a:buBlip>
        <a:defRPr lang="en-US" sz="3200" kern="1200" dirty="0" smtClean="0">
          <a:solidFill>
            <a:srgbClr val="5D5D5D"/>
          </a:solidFill>
          <a:latin typeface="+mn-lt"/>
          <a:ea typeface="ＭＳ Ｐゴシック" charset="0"/>
          <a:cs typeface="+mn-cs"/>
        </a:defRPr>
      </a:lvl1pPr>
      <a:lvl2pPr marL="742950" indent="-285750" algn="l" defTabSz="914400" rtl="0" eaLnBrk="1" latinLnBrk="0" hangingPunct="1">
        <a:spcBef>
          <a:spcPct val="20000"/>
        </a:spcBef>
        <a:buFontTx/>
        <a:buBlip>
          <a:blip r:embed="rId14"/>
        </a:buBlip>
        <a:defRPr lang="en-US" sz="2800" kern="1200" dirty="0" smtClean="0">
          <a:solidFill>
            <a:srgbClr val="5D5D5D"/>
          </a:solidFill>
          <a:latin typeface="+mn-lt"/>
          <a:ea typeface="ＭＳ Ｐゴシック" charset="0"/>
          <a:cs typeface="+mn-cs"/>
        </a:defRPr>
      </a:lvl2pPr>
      <a:lvl3pPr marL="1143000" indent="-228600" algn="l" defTabSz="914400" rtl="0" eaLnBrk="1" latinLnBrk="0" hangingPunct="1">
        <a:spcBef>
          <a:spcPct val="20000"/>
        </a:spcBef>
        <a:buFontTx/>
        <a:buBlip>
          <a:blip r:embed="rId14"/>
        </a:buBlip>
        <a:defRPr lang="en-US" sz="2400" kern="1200" dirty="0" smtClean="0">
          <a:solidFill>
            <a:srgbClr val="5D5D5D"/>
          </a:solidFill>
          <a:latin typeface="+mn-lt"/>
          <a:ea typeface="ＭＳ Ｐゴシック" charset="0"/>
          <a:cs typeface="+mn-cs"/>
        </a:defRPr>
      </a:lvl3pPr>
      <a:lvl4pPr marL="1600200" indent="-228600" algn="l" defTabSz="914400" rtl="0" eaLnBrk="1" latinLnBrk="0" hangingPunct="1">
        <a:spcBef>
          <a:spcPct val="20000"/>
        </a:spcBef>
        <a:buFontTx/>
        <a:buBlip>
          <a:blip r:embed="rId14"/>
        </a:buBlip>
        <a:defRPr lang="en-US" sz="2000" kern="1200" dirty="0" smtClean="0">
          <a:solidFill>
            <a:srgbClr val="5D5D5D"/>
          </a:solidFill>
          <a:latin typeface="+mn-lt"/>
          <a:ea typeface="ＭＳ Ｐゴシック" charset="0"/>
          <a:cs typeface="+mn-cs"/>
        </a:defRPr>
      </a:lvl4pPr>
      <a:lvl5pPr marL="2057400" indent="-228600" algn="l" defTabSz="914400" rtl="0" eaLnBrk="1" latinLnBrk="0" hangingPunct="1">
        <a:spcBef>
          <a:spcPct val="20000"/>
        </a:spcBef>
        <a:buFontTx/>
        <a:buBlip>
          <a:blip r:embed="rId14"/>
        </a:buBlip>
        <a:defRPr lang="it-IT" sz="2000" kern="1200" dirty="0" smtClean="0">
          <a:solidFill>
            <a:srgbClr val="5D5D5D"/>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it-IT"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it-IT"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it-IT">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solidFill>
                  <a:prstClr val="black">
                    <a:tint val="75000"/>
                  </a:prstClr>
                </a:solidFill>
              </a:rPr>
              <a:t>Bob Jones (CERN)</a:t>
            </a:r>
            <a:endParaRPr lang="it-IT">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4CF184-3B2B-4964-9C67-307F6FF6270D}"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33291165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457200" rtl="0" eaLnBrk="1" fontAlgn="base" latinLnBrk="0" hangingPunct="1">
        <a:spcBef>
          <a:spcPct val="0"/>
        </a:spcBef>
        <a:spcAft>
          <a:spcPct val="0"/>
        </a:spcAft>
        <a:buNone/>
        <a:defRPr lang="it-IT" sz="4400" kern="1200" dirty="0" smtClean="0">
          <a:solidFill>
            <a:srgbClr val="2768AE"/>
          </a:solidFill>
          <a:latin typeface="+mj-lt"/>
          <a:ea typeface="ＭＳ Ｐゴシック" charset="0"/>
          <a:cs typeface="+mj-cs"/>
        </a:defRPr>
      </a:lvl1pPr>
    </p:titleStyle>
    <p:bodyStyle>
      <a:lvl1pPr marL="342900" indent="-342900" algn="l" defTabSz="914400" rtl="0" eaLnBrk="1" latinLnBrk="0" hangingPunct="1">
        <a:spcBef>
          <a:spcPct val="20000"/>
        </a:spcBef>
        <a:buFontTx/>
        <a:buBlip>
          <a:blip r:embed="rId14"/>
        </a:buBlip>
        <a:defRPr lang="en-US" sz="3200" kern="1200" dirty="0" smtClean="0">
          <a:solidFill>
            <a:srgbClr val="5D5D5D"/>
          </a:solidFill>
          <a:latin typeface="+mn-lt"/>
          <a:ea typeface="ＭＳ Ｐゴシック" charset="0"/>
          <a:cs typeface="+mn-cs"/>
        </a:defRPr>
      </a:lvl1pPr>
      <a:lvl2pPr marL="742950" indent="-285750" algn="l" defTabSz="914400" rtl="0" eaLnBrk="1" latinLnBrk="0" hangingPunct="1">
        <a:spcBef>
          <a:spcPct val="20000"/>
        </a:spcBef>
        <a:buFontTx/>
        <a:buBlip>
          <a:blip r:embed="rId14"/>
        </a:buBlip>
        <a:defRPr lang="en-US" sz="2800" kern="1200" dirty="0" smtClean="0">
          <a:solidFill>
            <a:srgbClr val="5D5D5D"/>
          </a:solidFill>
          <a:latin typeface="+mn-lt"/>
          <a:ea typeface="ＭＳ Ｐゴシック" charset="0"/>
          <a:cs typeface="+mn-cs"/>
        </a:defRPr>
      </a:lvl2pPr>
      <a:lvl3pPr marL="1143000" indent="-228600" algn="l" defTabSz="914400" rtl="0" eaLnBrk="1" latinLnBrk="0" hangingPunct="1">
        <a:spcBef>
          <a:spcPct val="20000"/>
        </a:spcBef>
        <a:buFontTx/>
        <a:buBlip>
          <a:blip r:embed="rId14"/>
        </a:buBlip>
        <a:defRPr lang="en-US" sz="2400" kern="1200" dirty="0" smtClean="0">
          <a:solidFill>
            <a:srgbClr val="5D5D5D"/>
          </a:solidFill>
          <a:latin typeface="+mn-lt"/>
          <a:ea typeface="ＭＳ Ｐゴシック" charset="0"/>
          <a:cs typeface="+mn-cs"/>
        </a:defRPr>
      </a:lvl3pPr>
      <a:lvl4pPr marL="1600200" indent="-228600" algn="l" defTabSz="914400" rtl="0" eaLnBrk="1" latinLnBrk="0" hangingPunct="1">
        <a:spcBef>
          <a:spcPct val="20000"/>
        </a:spcBef>
        <a:buFontTx/>
        <a:buBlip>
          <a:blip r:embed="rId14"/>
        </a:buBlip>
        <a:defRPr lang="en-US" sz="2000" kern="1200" dirty="0" smtClean="0">
          <a:solidFill>
            <a:srgbClr val="5D5D5D"/>
          </a:solidFill>
          <a:latin typeface="+mn-lt"/>
          <a:ea typeface="ＭＳ Ｐゴシック" charset="0"/>
          <a:cs typeface="+mn-cs"/>
        </a:defRPr>
      </a:lvl4pPr>
      <a:lvl5pPr marL="2057400" indent="-228600" algn="l" defTabSz="914400" rtl="0" eaLnBrk="1" latinLnBrk="0" hangingPunct="1">
        <a:spcBef>
          <a:spcPct val="20000"/>
        </a:spcBef>
        <a:buFontTx/>
        <a:buBlip>
          <a:blip r:embed="rId14"/>
        </a:buBlip>
        <a:defRPr lang="it-IT" sz="2000" kern="1200" dirty="0" smtClean="0">
          <a:solidFill>
            <a:srgbClr val="5D5D5D"/>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creativecommons.org/licenses/by/3.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espace.cern.ch/ec4it/member/HNI_trademark_contact_form/Shared%20Documents/Conditions%20of%20use%20for%20HN%20Trademark_v11012016_clean.pdf" TargetMode="External"/><Relationship Id="rId2" Type="http://schemas.openxmlformats.org/officeDocument/2006/relationships/hyperlink" Target="https://espace.cern.ch/ec4it/member/HNI_trademark_contact_form/_layouts/15/start.aspx#/SitePages/Home.aspx" TargetMode="External"/><Relationship Id="rId1" Type="http://schemas.openxmlformats.org/officeDocument/2006/relationships/slideLayout" Target="../slideLayouts/slideLayout2.xml"/><Relationship Id="rId5" Type="http://schemas.openxmlformats.org/officeDocument/2006/relationships/hyperlink" Target="https://espace.cern.ch/ec4it/member/HNI_trademark_contact_form/Shared%20Documents/Authorization%20letter%20HN%20Trademark_v13012016.pdf" TargetMode="External"/><Relationship Id="rId4" Type="http://schemas.openxmlformats.org/officeDocument/2006/relationships/hyperlink" Target="https://espace.cern.ch/ec4it/member/HNI_trademark_contact_form/Lists/HNI%20trademark%20use%20application/NewForm.aspx?Source=https://espace2013.cern.ch/ec4it/HNI_membership_application/HNI_trademark_application/Lists/HNI%20trademark%20use%20application/overview.aspx"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helix-nebula.eu/become-new-member" TargetMode="External"/><Relationship Id="rId2" Type="http://schemas.openxmlformats.org/officeDocument/2006/relationships/hyperlink" Target="https://espace.cern.ch/ec4it/member/_layouts/15/start.asp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3" Type="http://schemas.openxmlformats.org/officeDocument/2006/relationships/image" Target="../media/image14.gif"/><Relationship Id="rId18" Type="http://schemas.openxmlformats.org/officeDocument/2006/relationships/image" Target="../media/image19.jpeg"/><Relationship Id="rId26" Type="http://schemas.openxmlformats.org/officeDocument/2006/relationships/image" Target="../media/image26.jpeg"/><Relationship Id="rId39" Type="http://schemas.openxmlformats.org/officeDocument/2006/relationships/image" Target="../media/image39.jpg"/><Relationship Id="rId3" Type="http://schemas.openxmlformats.org/officeDocument/2006/relationships/image" Target="../media/image4.emf"/><Relationship Id="rId21" Type="http://schemas.openxmlformats.org/officeDocument/2006/relationships/image" Target="../media/image22.jpeg"/><Relationship Id="rId34" Type="http://schemas.openxmlformats.org/officeDocument/2006/relationships/image" Target="../media/image34.png"/><Relationship Id="rId42" Type="http://schemas.openxmlformats.org/officeDocument/2006/relationships/image" Target="../media/image42.png"/><Relationship Id="rId47" Type="http://schemas.openxmlformats.org/officeDocument/2006/relationships/image" Target="../media/image47.png"/><Relationship Id="rId50" Type="http://schemas.openxmlformats.org/officeDocument/2006/relationships/image" Target="../media/image50.gif"/><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jpeg"/><Relationship Id="rId25" Type="http://schemas.openxmlformats.org/officeDocument/2006/relationships/image" Target="../media/image25.png"/><Relationship Id="rId33" Type="http://schemas.openxmlformats.org/officeDocument/2006/relationships/image" Target="../media/image33.png"/><Relationship Id="rId38" Type="http://schemas.openxmlformats.org/officeDocument/2006/relationships/image" Target="../media/image38.png"/><Relationship Id="rId46" Type="http://schemas.openxmlformats.org/officeDocument/2006/relationships/image" Target="../media/image46.png"/><Relationship Id="rId2" Type="http://schemas.openxmlformats.org/officeDocument/2006/relationships/notesSlide" Target="../notesSlides/notesSlide1.xml"/><Relationship Id="rId16" Type="http://schemas.openxmlformats.org/officeDocument/2006/relationships/image" Target="../media/image17.jpeg"/><Relationship Id="rId20" Type="http://schemas.openxmlformats.org/officeDocument/2006/relationships/image" Target="../media/image21.jpeg"/><Relationship Id="rId29" Type="http://schemas.openxmlformats.org/officeDocument/2006/relationships/image" Target="../media/image29.png"/><Relationship Id="rId41" Type="http://schemas.openxmlformats.org/officeDocument/2006/relationships/image" Target="../media/image41.jpg"/><Relationship Id="rId54" Type="http://schemas.openxmlformats.org/officeDocument/2006/relationships/image" Target="../media/image54.png"/><Relationship Id="rId1" Type="http://schemas.openxmlformats.org/officeDocument/2006/relationships/slideLayout" Target="../slideLayouts/slideLayout17.xml"/><Relationship Id="rId6" Type="http://schemas.openxmlformats.org/officeDocument/2006/relationships/image" Target="../media/image7.jpeg"/><Relationship Id="rId11" Type="http://schemas.openxmlformats.org/officeDocument/2006/relationships/image" Target="../media/image12.gif"/><Relationship Id="rId24" Type="http://schemas.openxmlformats.org/officeDocument/2006/relationships/hyperlink" Target="http://www.awst.at/en/index.html" TargetMode="External"/><Relationship Id="rId32" Type="http://schemas.openxmlformats.org/officeDocument/2006/relationships/image" Target="../media/image32.png"/><Relationship Id="rId37" Type="http://schemas.openxmlformats.org/officeDocument/2006/relationships/image" Target="../media/image37.jpeg"/><Relationship Id="rId40" Type="http://schemas.openxmlformats.org/officeDocument/2006/relationships/image" Target="../media/image40.png"/><Relationship Id="rId45" Type="http://schemas.openxmlformats.org/officeDocument/2006/relationships/image" Target="../media/image45.png"/><Relationship Id="rId53" Type="http://schemas.openxmlformats.org/officeDocument/2006/relationships/image" Target="../media/image53.jpeg"/><Relationship Id="rId5" Type="http://schemas.openxmlformats.org/officeDocument/2006/relationships/image" Target="../media/image6.jpeg"/><Relationship Id="rId15" Type="http://schemas.openxmlformats.org/officeDocument/2006/relationships/image" Target="../media/image16.jpeg"/><Relationship Id="rId23" Type="http://schemas.openxmlformats.org/officeDocument/2006/relationships/image" Target="../media/image24.png"/><Relationship Id="rId28" Type="http://schemas.openxmlformats.org/officeDocument/2006/relationships/image" Target="../media/image28.jpeg"/><Relationship Id="rId36" Type="http://schemas.openxmlformats.org/officeDocument/2006/relationships/image" Target="../media/image36.png"/><Relationship Id="rId49" Type="http://schemas.openxmlformats.org/officeDocument/2006/relationships/image" Target="../media/image49.png"/><Relationship Id="rId10" Type="http://schemas.openxmlformats.org/officeDocument/2006/relationships/image" Target="../media/image11.png"/><Relationship Id="rId19" Type="http://schemas.openxmlformats.org/officeDocument/2006/relationships/image" Target="../media/image20.jpeg"/><Relationship Id="rId31" Type="http://schemas.openxmlformats.org/officeDocument/2006/relationships/image" Target="../media/image31.jpeg"/><Relationship Id="rId44" Type="http://schemas.openxmlformats.org/officeDocument/2006/relationships/image" Target="../media/image44.png"/><Relationship Id="rId52" Type="http://schemas.openxmlformats.org/officeDocument/2006/relationships/image" Target="../media/image52.gif"/><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jpeg"/><Relationship Id="rId22" Type="http://schemas.openxmlformats.org/officeDocument/2006/relationships/image" Target="../media/image23.jpeg"/><Relationship Id="rId27" Type="http://schemas.openxmlformats.org/officeDocument/2006/relationships/image" Target="../media/image27.png"/><Relationship Id="rId30" Type="http://schemas.openxmlformats.org/officeDocument/2006/relationships/image" Target="../media/image30.png"/><Relationship Id="rId35" Type="http://schemas.openxmlformats.org/officeDocument/2006/relationships/image" Target="../media/image35.png"/><Relationship Id="rId43" Type="http://schemas.openxmlformats.org/officeDocument/2006/relationships/image" Target="../media/image43.png"/><Relationship Id="rId48" Type="http://schemas.openxmlformats.org/officeDocument/2006/relationships/image" Target="../media/image48.jpeg"/><Relationship Id="rId8" Type="http://schemas.openxmlformats.org/officeDocument/2006/relationships/image" Target="../media/image9.wmf"/><Relationship Id="rId51" Type="http://schemas.openxmlformats.org/officeDocument/2006/relationships/image" Target="../media/image5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espace.cern.ch/ec4it/member/_layouts/15/start.aspx#/" TargetMode="Externa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27"/>
          <p:cNvSpPr>
            <a:spLocks noGrp="1"/>
          </p:cNvSpPr>
          <p:nvPr>
            <p:ph type="ctrTitle"/>
          </p:nvPr>
        </p:nvSpPr>
        <p:spPr/>
        <p:txBody>
          <a:bodyPr/>
          <a:lstStyle/>
          <a:p>
            <a:r>
              <a:rPr lang="it-IT" dirty="0"/>
              <a:t>The </a:t>
            </a:r>
            <a:r>
              <a:rPr lang="it-IT" dirty="0" smtClean="0"/>
              <a:t>HNI Governance </a:t>
            </a:r>
            <a:r>
              <a:rPr lang="it-IT" dirty="0"/>
              <a:t>Model </a:t>
            </a:r>
          </a:p>
        </p:txBody>
      </p:sp>
      <p:sp>
        <p:nvSpPr>
          <p:cNvPr id="29" name="Subtitle 28"/>
          <p:cNvSpPr>
            <a:spLocks noGrp="1"/>
          </p:cNvSpPr>
          <p:nvPr>
            <p:ph type="subTitle" idx="1"/>
          </p:nvPr>
        </p:nvSpPr>
        <p:spPr/>
        <p:txBody>
          <a:bodyPr>
            <a:normAutofit fontScale="85000" lnSpcReduction="20000"/>
          </a:bodyPr>
          <a:lstStyle/>
          <a:p>
            <a:pPr algn="r"/>
            <a:r>
              <a:rPr lang="it-IT" dirty="0" smtClean="0"/>
              <a:t>Kostas Papangelopoulos</a:t>
            </a:r>
          </a:p>
          <a:p>
            <a:pPr algn="r"/>
            <a:r>
              <a:rPr lang="it-IT" dirty="0" smtClean="0"/>
              <a:t>Rachida Amsaghrou</a:t>
            </a:r>
          </a:p>
          <a:p>
            <a:pPr algn="r"/>
            <a:r>
              <a:rPr lang="it-IT" dirty="0" smtClean="0"/>
              <a:t>Bob Jones</a:t>
            </a:r>
          </a:p>
          <a:p>
            <a:pPr algn="r"/>
            <a:r>
              <a:rPr lang="it-IT" dirty="0" smtClean="0"/>
              <a:t>CERN</a:t>
            </a:r>
          </a:p>
          <a:p>
            <a:endParaRPr lang="it-IT" dirty="0"/>
          </a:p>
        </p:txBody>
      </p:sp>
      <p:sp>
        <p:nvSpPr>
          <p:cNvPr id="2050" name="AutoShape 2" descr="https://mail.google.com/mail/u/0/?ui=2&amp;ik=4d6a8fb288&amp;view=att&amp;th=13948fa18119a62c&amp;attid=0.1&amp;disp=emb&amp;zw&amp;atsh=1">
            <a:hlinkClick r:id="rId2" tooltip="&quot;Creative Commons Attribution 3.0 License&quot; "/>
          </p:cNvPr>
          <p:cNvSpPr>
            <a:spLocks noChangeAspect="1" noChangeArrowheads="1"/>
          </p:cNvSpPr>
          <p:nvPr/>
        </p:nvSpPr>
        <p:spPr bwMode="auto">
          <a:xfrm>
            <a:off x="123825" y="-120650"/>
            <a:ext cx="838200" cy="295275"/>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l-GR"/>
          </a:p>
        </p:txBody>
      </p:sp>
      <p:sp>
        <p:nvSpPr>
          <p:cNvPr id="2054" name="Rectangle 6"/>
          <p:cNvSpPr>
            <a:spLocks noChangeArrowheads="1"/>
          </p:cNvSpPr>
          <p:nvPr/>
        </p:nvSpPr>
        <p:spPr bwMode="auto">
          <a:xfrm>
            <a:off x="0" y="6248345"/>
            <a:ext cx="184731"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mbria" pitchFamily="18" charset="0"/>
                <a:ea typeface="Calibri" pitchFamily="34" charset="0"/>
                <a:cs typeface="Calibri" pitchFamily="34" charset="0"/>
              </a:rPr>
              <a:t/>
            </a:r>
            <a:br>
              <a:rPr kumimoji="0" lang="en-US" sz="1200" b="0" i="0" u="none" strike="noStrike" cap="none" normalizeH="0" baseline="0" dirty="0" smtClean="0">
                <a:ln>
                  <a:noFill/>
                </a:ln>
                <a:solidFill>
                  <a:schemeClr val="tx1"/>
                </a:solidFill>
                <a:effectLst/>
                <a:latin typeface="Cambria" pitchFamily="18" charset="0"/>
                <a:ea typeface="Calibri" pitchFamily="34" charset="0"/>
                <a:cs typeface="Calibri" pitchFamily="34" charset="0"/>
              </a:rPr>
            </a:b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Footer Placeholder 1"/>
          <p:cNvSpPr>
            <a:spLocks noGrp="1"/>
          </p:cNvSpPr>
          <p:nvPr>
            <p:ph type="ftr" sz="quarter" idx="11"/>
          </p:nvPr>
        </p:nvSpPr>
        <p:spPr>
          <a:xfrm>
            <a:off x="611560" y="5733256"/>
            <a:ext cx="7704856" cy="1069087"/>
          </a:xfrm>
        </p:spPr>
        <p:txBody>
          <a:bodyPr/>
          <a:lstStyle/>
          <a:p>
            <a:pPr lvl="0" eaLnBrk="0" fontAlgn="base" hangingPunct="0">
              <a:spcBef>
                <a:spcPct val="0"/>
              </a:spcBef>
              <a:spcAft>
                <a:spcPct val="0"/>
              </a:spcAft>
            </a:pPr>
            <a:r>
              <a:rPr lang="en-US" sz="1000" b="1" dirty="0" smtClean="0">
                <a:solidFill>
                  <a:prstClr val="black"/>
                </a:solidFill>
                <a:latin typeface="Times New Roman" pitchFamily="18" charset="0"/>
                <a:ea typeface="Calibri" pitchFamily="34" charset="0"/>
                <a:cs typeface="Times New Roman" pitchFamily="18" charset="0"/>
              </a:rPr>
              <a:t>January 21 2016</a:t>
            </a:r>
          </a:p>
        </p:txBody>
      </p:sp>
      <p:sp>
        <p:nvSpPr>
          <p:cNvPr id="3" name="Slide Number Placeholder 2"/>
          <p:cNvSpPr>
            <a:spLocks noGrp="1"/>
          </p:cNvSpPr>
          <p:nvPr>
            <p:ph type="sldNum" sz="quarter" idx="12"/>
          </p:nvPr>
        </p:nvSpPr>
        <p:spPr/>
        <p:txBody>
          <a:bodyPr/>
          <a:lstStyle/>
          <a:p>
            <a:fld id="{1B4CF184-3B2B-4964-9C67-307F6FF6270D}" type="slidenum">
              <a:rPr lang="it-IT" smtClean="0"/>
              <a:pPr/>
              <a:t>1</a:t>
            </a:fld>
            <a:endParaRPr lang="it-IT"/>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47249"/>
            <a:ext cx="8229600" cy="1143000"/>
          </a:xfrm>
        </p:spPr>
        <p:txBody>
          <a:bodyPr>
            <a:normAutofit/>
          </a:bodyPr>
          <a:lstStyle/>
          <a:p>
            <a:pPr algn="ctr"/>
            <a:r>
              <a:rPr lang="en-GB" sz="3000" dirty="0" smtClean="0"/>
              <a:t> </a:t>
            </a:r>
            <a:r>
              <a:rPr lang="en-GB" sz="3200" b="1" dirty="0" smtClean="0"/>
              <a:t>Chairmanship voting results</a:t>
            </a:r>
            <a:endParaRPr lang="en-GB" sz="3200" b="1" dirty="0"/>
          </a:p>
        </p:txBody>
      </p:sp>
      <p:sp>
        <p:nvSpPr>
          <p:cNvPr id="7" name="Content Placeholder 6"/>
          <p:cNvSpPr>
            <a:spLocks noGrp="1"/>
          </p:cNvSpPr>
          <p:nvPr>
            <p:ph idx="1"/>
          </p:nvPr>
        </p:nvSpPr>
        <p:spPr/>
        <p:txBody>
          <a:bodyPr/>
          <a:lstStyle/>
          <a:p>
            <a:r>
              <a:rPr lang="en-GB" dirty="0" smtClean="0"/>
              <a:t>Concerning the voting procedure, please note that: </a:t>
            </a:r>
          </a:p>
          <a:p>
            <a:pPr marL="0" indent="0">
              <a:buNone/>
            </a:pPr>
            <a:endParaRPr lang="en-GB" sz="2000" dirty="0" smtClean="0"/>
          </a:p>
          <a:p>
            <a:pPr marL="0" indent="0">
              <a:buNone/>
            </a:pPr>
            <a:r>
              <a:rPr lang="en-GB" sz="2000" i="1" dirty="0" smtClean="0"/>
              <a:t>‘’Associates</a:t>
            </a:r>
            <a:r>
              <a:rPr lang="en-GB" sz="2000" i="1" dirty="0"/>
              <a:t>, subsidiaries and affiliates of Service Providers can also attend the GA but their representatives shall not have voting rights or other rights accruing to the Members of the Helix Nebula Initiative. A representative of a Member who is eligible to cast a vote may have his vote cast </a:t>
            </a:r>
            <a:r>
              <a:rPr lang="en-GB" sz="2000" i="1" dirty="0" smtClean="0"/>
              <a:t>‘’</a:t>
            </a:r>
          </a:p>
          <a:p>
            <a:pPr marL="0" indent="0">
              <a:buNone/>
            </a:pPr>
            <a:endParaRPr lang="en-GB" sz="2000" i="1" dirty="0"/>
          </a:p>
          <a:p>
            <a:pPr marL="0" indent="0">
              <a:buNone/>
            </a:pPr>
            <a:r>
              <a:rPr lang="en-GB" sz="2000" i="1" dirty="0" smtClean="0"/>
              <a:t>(HNI </a:t>
            </a:r>
            <a:r>
              <a:rPr lang="en-GB" sz="2000" i="1" dirty="0"/>
              <a:t>G</a:t>
            </a:r>
            <a:r>
              <a:rPr lang="en-GB" sz="2000" i="1" dirty="0" smtClean="0"/>
              <a:t>overnance model, page 3)</a:t>
            </a:r>
            <a:endParaRPr lang="en-GB" sz="2000" i="1" dirty="0"/>
          </a:p>
          <a:p>
            <a:pPr marL="0" indent="0">
              <a:buNone/>
            </a:pPr>
            <a:endParaRPr lang="en-GB" sz="2000" dirty="0"/>
          </a:p>
          <a:p>
            <a:pPr marL="0" indent="0">
              <a:buNone/>
            </a:pPr>
            <a:endParaRPr lang="en-GB" dirty="0"/>
          </a:p>
        </p:txBody>
      </p:sp>
      <p:sp>
        <p:nvSpPr>
          <p:cNvPr id="5" name="Footer Placeholder 4"/>
          <p:cNvSpPr>
            <a:spLocks noGrp="1"/>
          </p:cNvSpPr>
          <p:nvPr>
            <p:ph type="ftr" sz="quarter" idx="11"/>
          </p:nvPr>
        </p:nvSpPr>
        <p:spPr/>
        <p:txBody>
          <a:bodyPr/>
          <a:lstStyle/>
          <a:p>
            <a:pPr lvl="0" eaLnBrk="0" fontAlgn="base" hangingPunct="0">
              <a:spcBef>
                <a:spcPct val="0"/>
              </a:spcBef>
              <a:spcAft>
                <a:spcPct val="0"/>
              </a:spcAft>
            </a:pPr>
            <a:r>
              <a:rPr lang="en-US" b="1" dirty="0">
                <a:solidFill>
                  <a:prstClr val="black"/>
                </a:solidFill>
                <a:latin typeface="Times New Roman" pitchFamily="18" charset="0"/>
                <a:ea typeface="Calibri" pitchFamily="34" charset="0"/>
                <a:cs typeface="Times New Roman" pitchFamily="18" charset="0"/>
              </a:rPr>
              <a:t>January 21 2016</a:t>
            </a:r>
          </a:p>
          <a:p>
            <a:endParaRPr lang="it-IT" dirty="0"/>
          </a:p>
        </p:txBody>
      </p:sp>
      <p:sp>
        <p:nvSpPr>
          <p:cNvPr id="6" name="Slide Number Placeholder 5"/>
          <p:cNvSpPr>
            <a:spLocks noGrp="1"/>
          </p:cNvSpPr>
          <p:nvPr>
            <p:ph type="sldNum" sz="quarter" idx="12"/>
          </p:nvPr>
        </p:nvSpPr>
        <p:spPr/>
        <p:txBody>
          <a:bodyPr/>
          <a:lstStyle/>
          <a:p>
            <a:fld id="{1B4CF184-3B2B-4964-9C67-307F6FF6270D}" type="slidenum">
              <a:rPr lang="it-IT" smtClean="0"/>
              <a:pPr/>
              <a:t>10</a:t>
            </a:fld>
            <a:endParaRPr lang="it-IT"/>
          </a:p>
        </p:txBody>
      </p:sp>
    </p:spTree>
    <p:extLst>
      <p:ext uri="{BB962C8B-B14F-4D97-AF65-F5344CB8AC3E}">
        <p14:creationId xmlns:p14="http://schemas.microsoft.com/office/powerpoint/2010/main" val="11752648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229600" cy="1143000"/>
          </a:xfrm>
        </p:spPr>
        <p:txBody>
          <a:bodyPr>
            <a:normAutofit/>
          </a:bodyPr>
          <a:lstStyle/>
          <a:p>
            <a:pPr algn="ctr"/>
            <a:r>
              <a:rPr lang="en-GB" sz="2800" b="1" dirty="0" smtClean="0"/>
              <a:t>HNI Governance </a:t>
            </a:r>
            <a:r>
              <a:rPr lang="en-GB" sz="2800" b="1" smtClean="0"/>
              <a:t>– amendment </a:t>
            </a:r>
            <a:r>
              <a:rPr lang="en-GB" sz="2800" b="1" dirty="0" smtClean="0"/>
              <a:t>proposed</a:t>
            </a:r>
            <a:endParaRPr lang="en-GB" sz="2800" b="1" dirty="0"/>
          </a:p>
        </p:txBody>
      </p:sp>
      <p:sp>
        <p:nvSpPr>
          <p:cNvPr id="3" name="Content Placeholder 2"/>
          <p:cNvSpPr>
            <a:spLocks noGrp="1"/>
          </p:cNvSpPr>
          <p:nvPr>
            <p:ph idx="1"/>
          </p:nvPr>
        </p:nvSpPr>
        <p:spPr>
          <a:xfrm>
            <a:off x="457200" y="1196752"/>
            <a:ext cx="8229600" cy="4752528"/>
          </a:xfrm>
          <a:ln>
            <a:noFill/>
          </a:ln>
        </p:spPr>
        <p:txBody>
          <a:bodyPr>
            <a:normAutofit/>
          </a:bodyPr>
          <a:lstStyle/>
          <a:p>
            <a:r>
              <a:rPr lang="en-GB" sz="2000" b="1" u="sng" dirty="0" smtClean="0"/>
              <a:t>AMENDMENT #1: </a:t>
            </a:r>
            <a:r>
              <a:rPr lang="en-GB" sz="1800" b="1" dirty="0" smtClean="0"/>
              <a:t>The European </a:t>
            </a:r>
            <a:r>
              <a:rPr lang="en-GB" sz="1800" b="1" dirty="0"/>
              <a:t>character of a potential Service provider member’’ </a:t>
            </a:r>
            <a:r>
              <a:rPr lang="en-GB" sz="1800" b="1" dirty="0" smtClean="0"/>
              <a:t>section.</a:t>
            </a:r>
          </a:p>
          <a:p>
            <a:pPr marL="0" indent="0">
              <a:buNone/>
            </a:pPr>
            <a:endParaRPr lang="en-GB" sz="1800" u="sng" dirty="0"/>
          </a:p>
          <a:p>
            <a:r>
              <a:rPr lang="en-GB" sz="1800" b="1" u="sng" dirty="0" smtClean="0"/>
              <a:t>Text: </a:t>
            </a:r>
            <a:r>
              <a:rPr lang="en-GB" sz="1800" dirty="0" smtClean="0"/>
              <a:t>‘’</a:t>
            </a:r>
            <a:r>
              <a:rPr lang="en-GB" sz="1500" i="1" dirty="0" smtClean="0"/>
              <a:t>In </a:t>
            </a:r>
            <a:r>
              <a:rPr lang="en-GB" sz="1500" i="1" dirty="0"/>
              <a:t>view of the purpose of the Helix Nebula Initiative, to promote European cloud computing innovation and services in Europe, a potential Service Provider Member has to qualify as “European”. </a:t>
            </a:r>
          </a:p>
          <a:p>
            <a:pPr marL="0" indent="0">
              <a:buNone/>
            </a:pPr>
            <a:r>
              <a:rPr lang="en-GB" sz="1500" i="1" dirty="0"/>
              <a:t> </a:t>
            </a:r>
          </a:p>
          <a:p>
            <a:r>
              <a:rPr lang="en-GB" sz="1500" i="1" dirty="0" smtClean="0"/>
              <a:t>7</a:t>
            </a:r>
            <a:r>
              <a:rPr lang="en-GB" sz="1500" i="1" dirty="0"/>
              <a:t>. As “European” in the sense of the Helix Nebula Membership Rules shall be considered those organisations who fulfil the following criteria: </a:t>
            </a:r>
          </a:p>
          <a:p>
            <a:pPr marL="0" indent="0">
              <a:buNone/>
            </a:pPr>
            <a:r>
              <a:rPr lang="en-GB" sz="1500" i="1" dirty="0"/>
              <a:t> </a:t>
            </a:r>
            <a:r>
              <a:rPr lang="en-GB" sz="1500" i="1" dirty="0" smtClean="0"/>
              <a:t>       </a:t>
            </a:r>
            <a:r>
              <a:rPr lang="en-GB" sz="1500" i="1" dirty="0" smtClean="0">
                <a:solidFill>
                  <a:srgbClr val="FF0000"/>
                </a:solidFill>
              </a:rPr>
              <a:t>(</a:t>
            </a:r>
            <a:r>
              <a:rPr lang="en-GB" sz="1500" i="1" dirty="0">
                <a:solidFill>
                  <a:srgbClr val="FF0000"/>
                </a:solidFill>
              </a:rPr>
              <a:t>a) any legal entity established in an EU Member State; and that is </a:t>
            </a:r>
          </a:p>
          <a:p>
            <a:pPr marL="0" indent="0">
              <a:buNone/>
            </a:pPr>
            <a:r>
              <a:rPr lang="en-GB" sz="1500" i="1" dirty="0"/>
              <a:t> </a:t>
            </a:r>
            <a:r>
              <a:rPr lang="en-GB" sz="1500" i="1" dirty="0" smtClean="0"/>
              <a:t>       </a:t>
            </a:r>
            <a:r>
              <a:rPr lang="en-GB" sz="1500" i="1" dirty="0" smtClean="0">
                <a:solidFill>
                  <a:srgbClr val="FF0000"/>
                </a:solidFill>
              </a:rPr>
              <a:t>(</a:t>
            </a:r>
            <a:r>
              <a:rPr lang="en-GB" sz="1500" i="1" dirty="0">
                <a:solidFill>
                  <a:srgbClr val="FF0000"/>
                </a:solidFill>
              </a:rPr>
              <a:t>b) eligible to participate in and receive funding through the EU Framework Programme for </a:t>
            </a:r>
            <a:r>
              <a:rPr lang="en-GB" sz="1500" i="1" dirty="0" smtClean="0">
                <a:solidFill>
                  <a:srgbClr val="FF0000"/>
                </a:solidFill>
              </a:rPr>
              <a:t>       </a:t>
            </a:r>
          </a:p>
          <a:p>
            <a:pPr marL="0" indent="0">
              <a:buNone/>
            </a:pPr>
            <a:r>
              <a:rPr lang="en-GB" sz="1500" i="1" dirty="0">
                <a:solidFill>
                  <a:srgbClr val="FF0000"/>
                </a:solidFill>
              </a:rPr>
              <a:t> </a:t>
            </a:r>
            <a:r>
              <a:rPr lang="en-GB" sz="1500" i="1" dirty="0" smtClean="0">
                <a:solidFill>
                  <a:srgbClr val="FF0000"/>
                </a:solidFill>
              </a:rPr>
              <a:t>       Research and Innovation Horizon 2020’’</a:t>
            </a:r>
            <a:r>
              <a:rPr lang="en-GB" sz="1800" i="1" dirty="0">
                <a:solidFill>
                  <a:srgbClr val="FF0000"/>
                </a:solidFill>
              </a:rPr>
              <a:t> </a:t>
            </a:r>
            <a:endParaRPr lang="en-GB" sz="1800" i="1" dirty="0" smtClean="0">
              <a:solidFill>
                <a:srgbClr val="FF0000"/>
              </a:solidFill>
            </a:endParaRPr>
          </a:p>
          <a:p>
            <a:pPr marL="0" indent="0" algn="ctr">
              <a:buNone/>
            </a:pPr>
            <a:endParaRPr lang="en-GB" sz="1800" i="1" dirty="0"/>
          </a:p>
          <a:p>
            <a:pPr marL="0" indent="0" algn="ctr">
              <a:buNone/>
            </a:pPr>
            <a:r>
              <a:rPr lang="en-GB" sz="1500" b="1" dirty="0" smtClean="0"/>
              <a:t>In </a:t>
            </a:r>
            <a:r>
              <a:rPr lang="en-GB" sz="1500" b="1" dirty="0"/>
              <a:t>its current state, the membership rules </a:t>
            </a:r>
            <a:r>
              <a:rPr lang="en-GB" sz="1500" b="1" dirty="0" smtClean="0"/>
              <a:t>exclude non-EU EEA (European Economic Area) entities  </a:t>
            </a:r>
            <a:r>
              <a:rPr lang="en-GB" sz="1500" b="1" dirty="0"/>
              <a:t>from being part of </a:t>
            </a:r>
            <a:r>
              <a:rPr lang="en-GB" sz="1500" b="1" dirty="0" smtClean="0"/>
              <a:t>HNI</a:t>
            </a:r>
            <a:endParaRPr lang="en-GB" sz="1800" i="1" dirty="0" smtClean="0"/>
          </a:p>
          <a:p>
            <a:endParaRPr lang="en-GB" u="sng" dirty="0" smtClean="0"/>
          </a:p>
          <a:p>
            <a:pPr marL="0" indent="0">
              <a:buNone/>
            </a:pPr>
            <a:endParaRPr lang="en-GB" u="sng" dirty="0"/>
          </a:p>
        </p:txBody>
      </p:sp>
      <p:sp>
        <p:nvSpPr>
          <p:cNvPr id="5" name="Footer Placeholder 4"/>
          <p:cNvSpPr>
            <a:spLocks noGrp="1"/>
          </p:cNvSpPr>
          <p:nvPr>
            <p:ph type="ftr" sz="quarter" idx="11"/>
          </p:nvPr>
        </p:nvSpPr>
        <p:spPr/>
        <p:txBody>
          <a:bodyPr/>
          <a:lstStyle/>
          <a:p>
            <a:pPr lvl="0"/>
            <a:r>
              <a:rPr lang="en-US" b="1" dirty="0">
                <a:solidFill>
                  <a:prstClr val="black"/>
                </a:solidFill>
                <a:latin typeface="Times New Roman" pitchFamily="18" charset="0"/>
                <a:ea typeface="Calibri" pitchFamily="34" charset="0"/>
                <a:cs typeface="Times New Roman" pitchFamily="18" charset="0"/>
              </a:rPr>
              <a:t>January 21 2016</a:t>
            </a:r>
          </a:p>
          <a:p>
            <a:endParaRPr lang="it-IT" dirty="0"/>
          </a:p>
        </p:txBody>
      </p:sp>
      <p:sp>
        <p:nvSpPr>
          <p:cNvPr id="6" name="Slide Number Placeholder 5"/>
          <p:cNvSpPr>
            <a:spLocks noGrp="1"/>
          </p:cNvSpPr>
          <p:nvPr>
            <p:ph type="sldNum" sz="quarter" idx="12"/>
          </p:nvPr>
        </p:nvSpPr>
        <p:spPr/>
        <p:txBody>
          <a:bodyPr/>
          <a:lstStyle/>
          <a:p>
            <a:fld id="{1B4CF184-3B2B-4964-9C67-307F6FF6270D}" type="slidenum">
              <a:rPr lang="it-IT" smtClean="0"/>
              <a:pPr/>
              <a:t>11</a:t>
            </a:fld>
            <a:endParaRPr lang="it-IT"/>
          </a:p>
        </p:txBody>
      </p:sp>
    </p:spTree>
    <p:extLst>
      <p:ext uri="{BB962C8B-B14F-4D97-AF65-F5344CB8AC3E}">
        <p14:creationId xmlns:p14="http://schemas.microsoft.com/office/powerpoint/2010/main" val="22496229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t>HNI Governance – </a:t>
            </a:r>
            <a:r>
              <a:rPr lang="en-GB" sz="3200" b="1" dirty="0" smtClean="0"/>
              <a:t>amendment </a:t>
            </a:r>
            <a:r>
              <a:rPr lang="en-GB" sz="3200" b="1" dirty="0"/>
              <a:t>proposed</a:t>
            </a:r>
            <a:endParaRPr lang="en-GB" sz="3200" dirty="0"/>
          </a:p>
        </p:txBody>
      </p:sp>
      <p:sp>
        <p:nvSpPr>
          <p:cNvPr id="3" name="Content Placeholder 2"/>
          <p:cNvSpPr>
            <a:spLocks noGrp="1"/>
          </p:cNvSpPr>
          <p:nvPr>
            <p:ph idx="1"/>
          </p:nvPr>
        </p:nvSpPr>
        <p:spPr>
          <a:xfrm>
            <a:off x="457200" y="1268760"/>
            <a:ext cx="8229600" cy="4525963"/>
          </a:xfrm>
        </p:spPr>
        <p:txBody>
          <a:bodyPr>
            <a:normAutofit fontScale="92500" lnSpcReduction="10000"/>
          </a:bodyPr>
          <a:lstStyle/>
          <a:p>
            <a:r>
              <a:rPr lang="en-GB" sz="2400" b="1" u="sng" dirty="0"/>
              <a:t>Motion: </a:t>
            </a:r>
            <a:r>
              <a:rPr lang="en-GB" sz="2400" b="1" dirty="0"/>
              <a:t> place </a:t>
            </a:r>
            <a:r>
              <a:rPr lang="en-GB" sz="2400" b="1" u="sng" dirty="0"/>
              <a:t>‘’or’’ </a:t>
            </a:r>
            <a:r>
              <a:rPr lang="en-GB" sz="2400" b="1" dirty="0"/>
              <a:t>between (a) and (b</a:t>
            </a:r>
            <a:r>
              <a:rPr lang="en-GB" sz="2400" b="1" dirty="0" smtClean="0"/>
              <a:t>)</a:t>
            </a:r>
          </a:p>
          <a:p>
            <a:endParaRPr lang="en-GB" b="1" u="sng" dirty="0"/>
          </a:p>
          <a:p>
            <a:pPr algn="ctr"/>
            <a:r>
              <a:rPr lang="en-GB" sz="2400" i="1" dirty="0">
                <a:solidFill>
                  <a:schemeClr val="tx1"/>
                </a:solidFill>
              </a:rPr>
              <a:t>7. As “European” in the sense of the Helix Nebula Membership Rules shall be considered those organisations who fulfil the following criteria: </a:t>
            </a:r>
          </a:p>
          <a:p>
            <a:pPr marL="0" indent="0" algn="ctr">
              <a:buNone/>
            </a:pPr>
            <a:r>
              <a:rPr lang="en-GB" sz="2400" i="1" dirty="0">
                <a:solidFill>
                  <a:schemeClr val="tx1"/>
                </a:solidFill>
              </a:rPr>
              <a:t>        (a) any legal entity established in an EU Member </a:t>
            </a:r>
            <a:r>
              <a:rPr lang="en-GB" sz="2400" i="1" dirty="0" smtClean="0">
                <a:solidFill>
                  <a:schemeClr val="tx1"/>
                </a:solidFill>
              </a:rPr>
              <a:t>State</a:t>
            </a:r>
            <a:r>
              <a:rPr lang="en-GB" sz="2400" i="1" dirty="0">
                <a:solidFill>
                  <a:schemeClr val="tx1"/>
                </a:solidFill>
              </a:rPr>
              <a:t> </a:t>
            </a:r>
            <a:endParaRPr lang="en-GB" sz="2400" i="1" dirty="0" smtClean="0">
              <a:solidFill>
                <a:schemeClr val="tx1"/>
              </a:solidFill>
            </a:endParaRPr>
          </a:p>
          <a:p>
            <a:pPr marL="0" indent="0" algn="ctr">
              <a:buNone/>
            </a:pPr>
            <a:r>
              <a:rPr lang="en-GB" sz="2400" i="1" dirty="0" smtClean="0">
                <a:solidFill>
                  <a:srgbClr val="FF0000"/>
                </a:solidFill>
              </a:rPr>
              <a:t>or</a:t>
            </a:r>
          </a:p>
          <a:p>
            <a:pPr marL="0" indent="0" algn="ctr">
              <a:buNone/>
            </a:pPr>
            <a:r>
              <a:rPr lang="en-GB" sz="2400" i="1" dirty="0">
                <a:solidFill>
                  <a:schemeClr val="tx1"/>
                </a:solidFill>
              </a:rPr>
              <a:t>        (b) eligible to participate in and receive funding through the EU Framework Programme for        </a:t>
            </a:r>
          </a:p>
          <a:p>
            <a:pPr marL="0" indent="0" algn="ctr">
              <a:buNone/>
            </a:pPr>
            <a:r>
              <a:rPr lang="en-GB" sz="2400" i="1" dirty="0">
                <a:solidFill>
                  <a:schemeClr val="tx1"/>
                </a:solidFill>
              </a:rPr>
              <a:t>        Research and Innovation Horizon 2020’’ </a:t>
            </a:r>
            <a:endParaRPr lang="en-GB" sz="2400" i="1" dirty="0" smtClean="0">
              <a:solidFill>
                <a:schemeClr val="tx1"/>
              </a:solidFill>
            </a:endParaRPr>
          </a:p>
          <a:p>
            <a:pPr marL="0" indent="0" algn="ctr">
              <a:buNone/>
            </a:pPr>
            <a:endParaRPr lang="en-GB" sz="2400" i="1" dirty="0" smtClean="0">
              <a:solidFill>
                <a:schemeClr val="tx1"/>
              </a:solidFill>
            </a:endParaRPr>
          </a:p>
          <a:p>
            <a:pPr marL="0" indent="0" algn="ctr">
              <a:buNone/>
            </a:pPr>
            <a:r>
              <a:rPr lang="en-GB" sz="2400" b="1" i="1" dirty="0" smtClean="0">
                <a:solidFill>
                  <a:srgbClr val="FF0000"/>
                </a:solidFill>
              </a:rPr>
              <a:t>Action: </a:t>
            </a:r>
            <a:r>
              <a:rPr lang="en-GB" sz="2400" i="1" dirty="0" smtClean="0">
                <a:solidFill>
                  <a:schemeClr val="tx1"/>
                </a:solidFill>
              </a:rPr>
              <a:t>Endorse the new phrasing</a:t>
            </a:r>
            <a:endParaRPr lang="en-GB" sz="2400" i="1" dirty="0">
              <a:solidFill>
                <a:schemeClr val="tx1"/>
              </a:solidFill>
            </a:endParaRPr>
          </a:p>
          <a:p>
            <a:pPr marL="0" indent="0">
              <a:buNone/>
            </a:pPr>
            <a:endParaRPr lang="en-GB" u="sng" dirty="0"/>
          </a:p>
          <a:p>
            <a:pPr marL="0" indent="0">
              <a:buNone/>
            </a:pPr>
            <a:endParaRPr lang="en-GB" dirty="0" smtClean="0"/>
          </a:p>
          <a:p>
            <a:pPr marL="0" indent="0">
              <a:buNone/>
            </a:pPr>
            <a:endParaRPr lang="en-GB" dirty="0"/>
          </a:p>
        </p:txBody>
      </p:sp>
      <p:sp>
        <p:nvSpPr>
          <p:cNvPr id="4" name="Footer Placeholder 3"/>
          <p:cNvSpPr>
            <a:spLocks noGrp="1"/>
          </p:cNvSpPr>
          <p:nvPr>
            <p:ph type="ftr" sz="quarter" idx="11"/>
          </p:nvPr>
        </p:nvSpPr>
        <p:spPr/>
        <p:txBody>
          <a:bodyPr/>
          <a:lstStyle/>
          <a:p>
            <a:pPr lvl="0" eaLnBrk="0" fontAlgn="base" hangingPunct="0">
              <a:spcBef>
                <a:spcPct val="0"/>
              </a:spcBef>
              <a:spcAft>
                <a:spcPct val="0"/>
              </a:spcAft>
            </a:pPr>
            <a:r>
              <a:rPr lang="en-US" b="1" dirty="0">
                <a:solidFill>
                  <a:prstClr val="black"/>
                </a:solidFill>
                <a:latin typeface="Times New Roman" pitchFamily="18" charset="0"/>
                <a:ea typeface="Calibri" pitchFamily="34" charset="0"/>
                <a:cs typeface="Times New Roman" pitchFamily="18" charset="0"/>
              </a:rPr>
              <a:t>January 21 2016</a:t>
            </a:r>
          </a:p>
          <a:p>
            <a:endParaRPr lang="it-IT" dirty="0"/>
          </a:p>
        </p:txBody>
      </p:sp>
      <p:sp>
        <p:nvSpPr>
          <p:cNvPr id="5" name="Slide Number Placeholder 4"/>
          <p:cNvSpPr>
            <a:spLocks noGrp="1"/>
          </p:cNvSpPr>
          <p:nvPr>
            <p:ph type="sldNum" sz="quarter" idx="12"/>
          </p:nvPr>
        </p:nvSpPr>
        <p:spPr/>
        <p:txBody>
          <a:bodyPr/>
          <a:lstStyle/>
          <a:p>
            <a:fld id="{1B4CF184-3B2B-4964-9C67-307F6FF6270D}" type="slidenum">
              <a:rPr lang="it-IT" smtClean="0"/>
              <a:pPr/>
              <a:t>12</a:t>
            </a:fld>
            <a:endParaRPr lang="it-IT"/>
          </a:p>
        </p:txBody>
      </p:sp>
    </p:spTree>
    <p:extLst>
      <p:ext uri="{BB962C8B-B14F-4D97-AF65-F5344CB8AC3E}">
        <p14:creationId xmlns:p14="http://schemas.microsoft.com/office/powerpoint/2010/main" val="5250476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42107"/>
            <a:ext cx="8229600" cy="1143000"/>
          </a:xfrm>
        </p:spPr>
        <p:txBody>
          <a:bodyPr>
            <a:normAutofit/>
          </a:bodyPr>
          <a:lstStyle/>
          <a:p>
            <a:pPr algn="ctr"/>
            <a:r>
              <a:rPr lang="en-GB" sz="3200" b="1" dirty="0" smtClean="0"/>
              <a:t>Helix Nebula Initiative Trademark Policy</a:t>
            </a:r>
            <a:endParaRPr lang="en-GB" sz="3200" b="1" dirty="0"/>
          </a:p>
        </p:txBody>
      </p:sp>
      <p:sp>
        <p:nvSpPr>
          <p:cNvPr id="3" name="Content Placeholder 2"/>
          <p:cNvSpPr>
            <a:spLocks noGrp="1"/>
          </p:cNvSpPr>
          <p:nvPr>
            <p:ph idx="1"/>
          </p:nvPr>
        </p:nvSpPr>
        <p:spPr>
          <a:xfrm>
            <a:off x="457200" y="1600201"/>
            <a:ext cx="8229600" cy="3845024"/>
          </a:xfrm>
        </p:spPr>
        <p:txBody>
          <a:bodyPr>
            <a:normAutofit fontScale="77500" lnSpcReduction="20000"/>
          </a:bodyPr>
          <a:lstStyle/>
          <a:p>
            <a:r>
              <a:rPr lang="en-GB" sz="2600" dirty="0"/>
              <a:t>In order to be able to use the HNI trademark, you are required to </a:t>
            </a:r>
            <a:r>
              <a:rPr lang="en-GB" sz="2600" b="1" dirty="0">
                <a:hlinkClick r:id="rId2"/>
              </a:rPr>
              <a:t>apply</a:t>
            </a:r>
            <a:r>
              <a:rPr lang="en-GB" sz="2600" dirty="0"/>
              <a:t> for and obtain a trademark </a:t>
            </a:r>
            <a:r>
              <a:rPr lang="en-GB" sz="2600" dirty="0" smtClean="0"/>
              <a:t>license: </a:t>
            </a:r>
          </a:p>
          <a:p>
            <a:pPr marL="0" indent="0">
              <a:buNone/>
            </a:pPr>
            <a:endParaRPr lang="en-GB" sz="2400" dirty="0"/>
          </a:p>
          <a:p>
            <a:r>
              <a:rPr lang="en-GB" sz="2400" dirty="0" smtClean="0"/>
              <a:t> </a:t>
            </a:r>
            <a:r>
              <a:rPr lang="en-GB" sz="2600" dirty="0"/>
              <a:t>Prior to your application, please read carefully the ''Helix Nebula'' </a:t>
            </a:r>
            <a:r>
              <a:rPr lang="en-GB" sz="2600" b="1" dirty="0">
                <a:solidFill>
                  <a:schemeClr val="accent1"/>
                </a:solidFill>
                <a:hlinkClick r:id="rId3"/>
              </a:rPr>
              <a:t>Trademark Policy conditions of use</a:t>
            </a:r>
            <a:r>
              <a:rPr lang="en-GB" sz="2600" dirty="0"/>
              <a:t>. </a:t>
            </a:r>
            <a:endParaRPr lang="en-GB" sz="2600" dirty="0" smtClean="0"/>
          </a:p>
          <a:p>
            <a:endParaRPr lang="en-GB" sz="2600" dirty="0"/>
          </a:p>
          <a:p>
            <a:r>
              <a:rPr lang="en-GB" sz="2600" dirty="0"/>
              <a:t>Signing the Helix Nebula Initiative Non-Disclosure Agreement is a necessary precondition for using the Helix Nebula Trademark.</a:t>
            </a:r>
          </a:p>
          <a:p>
            <a:pPr marL="0" indent="0">
              <a:buNone/>
            </a:pPr>
            <a:endParaRPr lang="en-GB" sz="2600" dirty="0" smtClean="0"/>
          </a:p>
          <a:p>
            <a:r>
              <a:rPr lang="en-GB" sz="2600" dirty="0" smtClean="0"/>
              <a:t>The online application form can be found </a:t>
            </a:r>
            <a:r>
              <a:rPr lang="en-GB" sz="2600" b="1" dirty="0" smtClean="0">
                <a:hlinkClick r:id="rId4"/>
              </a:rPr>
              <a:t>here</a:t>
            </a:r>
            <a:endParaRPr lang="en-GB" sz="2600" b="1" dirty="0" smtClean="0"/>
          </a:p>
          <a:p>
            <a:endParaRPr lang="en-GB" sz="2600" b="1" dirty="0"/>
          </a:p>
          <a:p>
            <a:r>
              <a:rPr lang="en-GB" sz="2600" dirty="0"/>
              <a:t>Provided that permission for the use of the trademark is </a:t>
            </a:r>
            <a:r>
              <a:rPr lang="en-GB" sz="2600" dirty="0" smtClean="0"/>
              <a:t>granted by CERN, </a:t>
            </a:r>
            <a:r>
              <a:rPr lang="en-GB" sz="2600" dirty="0"/>
              <a:t>members will receive an official </a:t>
            </a:r>
            <a:r>
              <a:rPr lang="en-GB" sz="2600" b="1" dirty="0">
                <a:hlinkClick r:id="rId5"/>
              </a:rPr>
              <a:t>Authorisation Letter</a:t>
            </a:r>
            <a:r>
              <a:rPr lang="en-GB" sz="2600" dirty="0">
                <a:hlinkClick r:id="rId5"/>
              </a:rPr>
              <a:t> </a:t>
            </a:r>
            <a:r>
              <a:rPr lang="en-GB" sz="2600" dirty="0" smtClean="0"/>
              <a:t> for</a:t>
            </a:r>
            <a:r>
              <a:rPr lang="en-GB" sz="2600" dirty="0"/>
              <a:t> its use.</a:t>
            </a:r>
            <a:endParaRPr lang="en-GB" sz="2600" b="1" dirty="0" smtClean="0"/>
          </a:p>
          <a:p>
            <a:endParaRPr lang="en-GB" sz="2600" b="1" dirty="0"/>
          </a:p>
          <a:p>
            <a:endParaRPr lang="en-GB" sz="2600" b="1" dirty="0" smtClean="0"/>
          </a:p>
          <a:p>
            <a:pPr marL="0" indent="0">
              <a:buNone/>
            </a:pPr>
            <a:endParaRPr lang="en-GB" sz="2400" b="1" dirty="0" smtClean="0"/>
          </a:p>
          <a:p>
            <a:endParaRPr lang="en-GB" sz="2400" b="1" dirty="0"/>
          </a:p>
          <a:p>
            <a:endParaRPr lang="en-GB" sz="2400" b="1" dirty="0" smtClean="0"/>
          </a:p>
          <a:p>
            <a:endParaRPr lang="en-GB" sz="2400" dirty="0"/>
          </a:p>
          <a:p>
            <a:endParaRPr lang="en-GB" sz="2400" dirty="0"/>
          </a:p>
        </p:txBody>
      </p:sp>
      <p:sp>
        <p:nvSpPr>
          <p:cNvPr id="4" name="Footer Placeholder 3"/>
          <p:cNvSpPr>
            <a:spLocks noGrp="1"/>
          </p:cNvSpPr>
          <p:nvPr>
            <p:ph type="ftr" sz="quarter" idx="11"/>
          </p:nvPr>
        </p:nvSpPr>
        <p:spPr/>
        <p:txBody>
          <a:bodyPr/>
          <a:lstStyle/>
          <a:p>
            <a:pPr lvl="0"/>
            <a:r>
              <a:rPr lang="en-US" b="1" dirty="0" smtClean="0">
                <a:solidFill>
                  <a:prstClr val="black"/>
                </a:solidFill>
                <a:latin typeface="Times New Roman" pitchFamily="18" charset="0"/>
                <a:ea typeface="Calibri" pitchFamily="34" charset="0"/>
                <a:cs typeface="Times New Roman" pitchFamily="18" charset="0"/>
              </a:rPr>
              <a:t>January 21 2016</a:t>
            </a:r>
            <a:endParaRPr lang="en-US" b="1" dirty="0">
              <a:solidFill>
                <a:prstClr val="black"/>
              </a:solidFill>
              <a:latin typeface="Times New Roman" pitchFamily="18" charset="0"/>
              <a:ea typeface="Calibri" pitchFamily="34" charset="0"/>
              <a:cs typeface="Times New Roman" pitchFamily="18" charset="0"/>
            </a:endParaRPr>
          </a:p>
          <a:p>
            <a:endParaRPr lang="it-IT" dirty="0"/>
          </a:p>
        </p:txBody>
      </p:sp>
      <p:sp>
        <p:nvSpPr>
          <p:cNvPr id="5" name="Slide Number Placeholder 4"/>
          <p:cNvSpPr>
            <a:spLocks noGrp="1"/>
          </p:cNvSpPr>
          <p:nvPr>
            <p:ph type="sldNum" sz="quarter" idx="12"/>
          </p:nvPr>
        </p:nvSpPr>
        <p:spPr/>
        <p:txBody>
          <a:bodyPr/>
          <a:lstStyle/>
          <a:p>
            <a:fld id="{1B4CF184-3B2B-4964-9C67-307F6FF6270D}" type="slidenum">
              <a:rPr lang="it-IT" smtClean="0"/>
              <a:pPr/>
              <a:t>13</a:t>
            </a:fld>
            <a:endParaRPr lang="it-IT"/>
          </a:p>
        </p:txBody>
      </p:sp>
    </p:spTree>
    <p:extLst>
      <p:ext uri="{BB962C8B-B14F-4D97-AF65-F5344CB8AC3E}">
        <p14:creationId xmlns:p14="http://schemas.microsoft.com/office/powerpoint/2010/main" val="34519231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t>HNI – membership registration procedure</a:t>
            </a:r>
            <a:endParaRPr lang="en-GB" sz="3200" dirty="0"/>
          </a:p>
        </p:txBody>
      </p:sp>
      <p:sp>
        <p:nvSpPr>
          <p:cNvPr id="3" name="Content Placeholder 2"/>
          <p:cNvSpPr>
            <a:spLocks noGrp="1"/>
          </p:cNvSpPr>
          <p:nvPr>
            <p:ph idx="1"/>
          </p:nvPr>
        </p:nvSpPr>
        <p:spPr/>
        <p:txBody>
          <a:bodyPr>
            <a:normAutofit lnSpcReduction="10000"/>
          </a:bodyPr>
          <a:lstStyle/>
          <a:p>
            <a:pPr lvl="0"/>
            <a:r>
              <a:rPr lang="en-GB" sz="2000" dirty="0"/>
              <a:t>Applicants register </a:t>
            </a:r>
            <a:r>
              <a:rPr lang="en-GB" sz="2000" dirty="0" smtClean="0"/>
              <a:t>online at the </a:t>
            </a:r>
            <a:r>
              <a:rPr lang="en-GB" sz="2000" dirty="0" smtClean="0">
                <a:hlinkClick r:id="rId2"/>
              </a:rPr>
              <a:t>HNI membership application</a:t>
            </a:r>
            <a:endParaRPr lang="en-GB" sz="2000" u="sng" dirty="0"/>
          </a:p>
          <a:p>
            <a:pPr marL="0" lvl="0" indent="0">
              <a:buNone/>
            </a:pPr>
            <a:endParaRPr lang="en-GB" sz="2000" u="sng" dirty="0" smtClean="0"/>
          </a:p>
          <a:p>
            <a:r>
              <a:rPr lang="en-US" sz="2000" dirty="0"/>
              <a:t>If the </a:t>
            </a:r>
            <a:r>
              <a:rPr lang="en-US" sz="2000" dirty="0" smtClean="0"/>
              <a:t>applicant </a:t>
            </a:r>
            <a:r>
              <a:rPr lang="en-US" sz="2000" dirty="0"/>
              <a:t>wishes </a:t>
            </a:r>
            <a:r>
              <a:rPr lang="en-US" sz="2000" dirty="0" smtClean="0"/>
              <a:t>to become a service provider or user, they must complete the </a:t>
            </a:r>
            <a:r>
              <a:rPr lang="en-US" sz="2000" dirty="0"/>
              <a:t>relevant application on the Helix Nebula </a:t>
            </a:r>
            <a:r>
              <a:rPr lang="en-US" sz="2000" dirty="0" smtClean="0"/>
              <a:t>website </a:t>
            </a:r>
            <a:r>
              <a:rPr lang="en-US" sz="2000" u="sng" dirty="0" smtClean="0">
                <a:hlinkClick r:id="rId3"/>
              </a:rPr>
              <a:t>http</a:t>
            </a:r>
            <a:r>
              <a:rPr lang="en-US" sz="2000" u="sng" dirty="0">
                <a:hlinkClick r:id="rId3"/>
              </a:rPr>
              <a:t>://</a:t>
            </a:r>
            <a:r>
              <a:rPr lang="en-US" sz="2000" u="sng" dirty="0" smtClean="0">
                <a:hlinkClick r:id="rId3"/>
              </a:rPr>
              <a:t>www.helix-nebula.eu/become-new-member</a:t>
            </a:r>
            <a:r>
              <a:rPr lang="en-US" sz="2000" u="sng" dirty="0" smtClean="0"/>
              <a:t> , </a:t>
            </a:r>
            <a:r>
              <a:rPr lang="en-US" sz="2000" dirty="0" smtClean="0"/>
              <a:t>otherwise they are classified as ‘’Adopter’’</a:t>
            </a:r>
          </a:p>
          <a:p>
            <a:pPr marL="0" indent="0">
              <a:buNone/>
            </a:pPr>
            <a:endParaRPr lang="en-US" sz="2000" dirty="0" smtClean="0"/>
          </a:p>
          <a:p>
            <a:pPr lvl="0"/>
            <a:r>
              <a:rPr lang="en-GB" sz="2000" dirty="0"/>
              <a:t>The secretariat sends the NDA </a:t>
            </a:r>
            <a:r>
              <a:rPr lang="en-GB" sz="2000" dirty="0" smtClean="0"/>
              <a:t> </a:t>
            </a:r>
            <a:r>
              <a:rPr lang="en-GB" sz="2000" dirty="0"/>
              <a:t>for signature to the new </a:t>
            </a:r>
            <a:r>
              <a:rPr lang="en-GB" sz="2000" dirty="0" smtClean="0"/>
              <a:t>party</a:t>
            </a:r>
          </a:p>
          <a:p>
            <a:pPr marL="0" lvl="0" indent="0">
              <a:buNone/>
            </a:pPr>
            <a:endParaRPr lang="en-GB" sz="2000" dirty="0" smtClean="0"/>
          </a:p>
          <a:p>
            <a:pPr lvl="0"/>
            <a:r>
              <a:rPr lang="en-GB" sz="2000" dirty="0"/>
              <a:t>The General Assembly decides if the company/organization is granted voting rights, and classifies the party </a:t>
            </a:r>
            <a:endParaRPr lang="en-GB" sz="2000" dirty="0" smtClean="0"/>
          </a:p>
          <a:p>
            <a:pPr lvl="0"/>
            <a:endParaRPr lang="en-GB" sz="2000" dirty="0"/>
          </a:p>
          <a:p>
            <a:r>
              <a:rPr lang="en-US" sz="2000" dirty="0"/>
              <a:t>The party is invited to attend face to face meetings of the General </a:t>
            </a:r>
            <a:r>
              <a:rPr lang="en-US" sz="2000" dirty="0" smtClean="0"/>
              <a:t>Assembly</a:t>
            </a:r>
            <a:endParaRPr lang="en-GB" sz="2000" dirty="0"/>
          </a:p>
          <a:p>
            <a:pPr marL="0" lvl="0" indent="0">
              <a:buNone/>
            </a:pPr>
            <a:endParaRPr lang="en-GB" sz="2000" dirty="0" smtClean="0"/>
          </a:p>
          <a:p>
            <a:pPr lvl="0"/>
            <a:endParaRPr lang="en-GB" sz="2000" dirty="0"/>
          </a:p>
          <a:p>
            <a:endParaRPr lang="en-GB" sz="2000" dirty="0"/>
          </a:p>
          <a:p>
            <a:pPr lvl="0"/>
            <a:endParaRPr lang="en-GB" sz="2000" u="sng" dirty="0"/>
          </a:p>
        </p:txBody>
      </p:sp>
      <p:sp>
        <p:nvSpPr>
          <p:cNvPr id="4" name="Footer Placeholder 3"/>
          <p:cNvSpPr>
            <a:spLocks noGrp="1"/>
          </p:cNvSpPr>
          <p:nvPr>
            <p:ph type="ftr" sz="quarter" idx="11"/>
          </p:nvPr>
        </p:nvSpPr>
        <p:spPr/>
        <p:txBody>
          <a:bodyPr/>
          <a:lstStyle/>
          <a:p>
            <a:pPr lvl="0" eaLnBrk="0" fontAlgn="base" hangingPunct="0">
              <a:spcBef>
                <a:spcPct val="0"/>
              </a:spcBef>
              <a:spcAft>
                <a:spcPct val="0"/>
              </a:spcAft>
            </a:pPr>
            <a:r>
              <a:rPr lang="en-US" b="1" dirty="0">
                <a:solidFill>
                  <a:prstClr val="black"/>
                </a:solidFill>
                <a:latin typeface="Times New Roman" pitchFamily="18" charset="0"/>
                <a:ea typeface="Calibri" pitchFamily="34" charset="0"/>
                <a:cs typeface="Times New Roman" pitchFamily="18" charset="0"/>
              </a:rPr>
              <a:t>January 21 2016</a:t>
            </a:r>
          </a:p>
          <a:p>
            <a:endParaRPr lang="it-IT" dirty="0"/>
          </a:p>
        </p:txBody>
      </p:sp>
      <p:sp>
        <p:nvSpPr>
          <p:cNvPr id="5" name="Slide Number Placeholder 4"/>
          <p:cNvSpPr>
            <a:spLocks noGrp="1"/>
          </p:cNvSpPr>
          <p:nvPr>
            <p:ph type="sldNum" sz="quarter" idx="12"/>
          </p:nvPr>
        </p:nvSpPr>
        <p:spPr/>
        <p:txBody>
          <a:bodyPr/>
          <a:lstStyle/>
          <a:p>
            <a:fld id="{1B4CF184-3B2B-4964-9C67-307F6FF6270D}" type="slidenum">
              <a:rPr lang="it-IT" smtClean="0"/>
              <a:pPr/>
              <a:t>14</a:t>
            </a:fld>
            <a:endParaRPr lang="it-IT"/>
          </a:p>
        </p:txBody>
      </p:sp>
    </p:spTree>
    <p:extLst>
      <p:ext uri="{BB962C8B-B14F-4D97-AF65-F5344CB8AC3E}">
        <p14:creationId xmlns:p14="http://schemas.microsoft.com/office/powerpoint/2010/main" val="2569160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sz="4000" dirty="0" smtClean="0"/>
              <a:t>Q/A ?</a:t>
            </a:r>
          </a:p>
          <a:p>
            <a:pPr marL="0" indent="0">
              <a:buNone/>
            </a:pPr>
            <a:endParaRPr lang="en-GB" sz="4000" dirty="0" smtClean="0"/>
          </a:p>
          <a:p>
            <a:r>
              <a:rPr lang="fr-CH" sz="4000" dirty="0" err="1" smtClean="0"/>
              <a:t>AoB</a:t>
            </a:r>
            <a:r>
              <a:rPr lang="fr-CH" sz="4000" dirty="0" smtClean="0"/>
              <a:t>?</a:t>
            </a:r>
            <a:endParaRPr lang="en-GB" sz="4000" dirty="0" smtClean="0"/>
          </a:p>
          <a:p>
            <a:endParaRPr lang="en-GB" sz="4000" dirty="0"/>
          </a:p>
          <a:p>
            <a:endParaRPr lang="en-GB" sz="4000" dirty="0" smtClean="0"/>
          </a:p>
          <a:p>
            <a:pPr algn="ctr"/>
            <a:endParaRPr lang="en-GB" sz="4000" dirty="0"/>
          </a:p>
          <a:p>
            <a:pPr algn="ctr"/>
            <a:endParaRPr lang="en-GB" sz="4000" dirty="0" smtClean="0"/>
          </a:p>
          <a:p>
            <a:endParaRPr lang="en-GB" dirty="0"/>
          </a:p>
          <a:p>
            <a:endParaRPr lang="en-GB" dirty="0"/>
          </a:p>
        </p:txBody>
      </p:sp>
      <p:sp>
        <p:nvSpPr>
          <p:cNvPr id="4" name="Footer Placeholder 3"/>
          <p:cNvSpPr>
            <a:spLocks noGrp="1"/>
          </p:cNvSpPr>
          <p:nvPr>
            <p:ph type="ftr" sz="quarter" idx="11"/>
          </p:nvPr>
        </p:nvSpPr>
        <p:spPr/>
        <p:txBody>
          <a:bodyPr/>
          <a:lstStyle/>
          <a:p>
            <a:pPr lvl="0" eaLnBrk="0" fontAlgn="base" hangingPunct="0">
              <a:spcBef>
                <a:spcPct val="0"/>
              </a:spcBef>
              <a:spcAft>
                <a:spcPct val="0"/>
              </a:spcAft>
            </a:pPr>
            <a:r>
              <a:rPr lang="en-US" b="1" dirty="0">
                <a:solidFill>
                  <a:prstClr val="black"/>
                </a:solidFill>
                <a:latin typeface="Times New Roman" pitchFamily="18" charset="0"/>
                <a:ea typeface="Calibri" pitchFamily="34" charset="0"/>
                <a:cs typeface="Times New Roman" pitchFamily="18" charset="0"/>
              </a:rPr>
              <a:t>January 21 2016</a:t>
            </a:r>
          </a:p>
          <a:p>
            <a:endParaRPr lang="it-IT" dirty="0"/>
          </a:p>
        </p:txBody>
      </p:sp>
      <p:sp>
        <p:nvSpPr>
          <p:cNvPr id="5" name="Slide Number Placeholder 4"/>
          <p:cNvSpPr>
            <a:spLocks noGrp="1"/>
          </p:cNvSpPr>
          <p:nvPr>
            <p:ph type="sldNum" sz="quarter" idx="12"/>
          </p:nvPr>
        </p:nvSpPr>
        <p:spPr/>
        <p:txBody>
          <a:bodyPr/>
          <a:lstStyle/>
          <a:p>
            <a:fld id="{1B4CF184-3B2B-4964-9C67-307F6FF6270D}" type="slidenum">
              <a:rPr lang="it-IT" smtClean="0"/>
              <a:pPr/>
              <a:t>15</a:t>
            </a:fld>
            <a:endParaRPr lang="it-IT"/>
          </a:p>
        </p:txBody>
      </p:sp>
    </p:spTree>
    <p:extLst>
      <p:ext uri="{BB962C8B-B14F-4D97-AF65-F5344CB8AC3E}">
        <p14:creationId xmlns:p14="http://schemas.microsoft.com/office/powerpoint/2010/main" val="1094565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GB" dirty="0" smtClean="0"/>
              <a:t>Content</a:t>
            </a:r>
            <a:endParaRPr lang="el-GR" dirty="0"/>
          </a:p>
        </p:txBody>
      </p:sp>
      <p:sp>
        <p:nvSpPr>
          <p:cNvPr id="3" name="2 - Θέση περιεχομένου"/>
          <p:cNvSpPr>
            <a:spLocks noGrp="1"/>
          </p:cNvSpPr>
          <p:nvPr>
            <p:ph idx="1"/>
          </p:nvPr>
        </p:nvSpPr>
        <p:spPr/>
        <p:txBody>
          <a:bodyPr/>
          <a:lstStyle/>
          <a:p>
            <a:r>
              <a:rPr lang="en-GB" dirty="0" smtClean="0"/>
              <a:t>Introduction</a:t>
            </a:r>
          </a:p>
          <a:p>
            <a:r>
              <a:rPr lang="en-GB" dirty="0" smtClean="0"/>
              <a:t>HNI 2016 members </a:t>
            </a:r>
          </a:p>
          <a:p>
            <a:r>
              <a:rPr lang="en-GB" dirty="0" smtClean="0"/>
              <a:t>Chairmanship voting  results</a:t>
            </a:r>
          </a:p>
          <a:p>
            <a:r>
              <a:rPr lang="en-GB" dirty="0" smtClean="0"/>
              <a:t>HNI Governance - amendment proposed</a:t>
            </a:r>
          </a:p>
          <a:p>
            <a:r>
              <a:rPr lang="en-GB" dirty="0" smtClean="0"/>
              <a:t>Helix Nebula Trademark Policy</a:t>
            </a:r>
          </a:p>
          <a:p>
            <a:r>
              <a:rPr lang="en-GB" dirty="0"/>
              <a:t>HNI – membership registration procedure</a:t>
            </a:r>
            <a:endParaRPr lang="en-GB" dirty="0" smtClean="0"/>
          </a:p>
          <a:p>
            <a:endParaRPr lang="en-GB" dirty="0" smtClean="0"/>
          </a:p>
          <a:p>
            <a:endParaRPr lang="el-GR" dirty="0"/>
          </a:p>
        </p:txBody>
      </p:sp>
      <p:sp>
        <p:nvSpPr>
          <p:cNvPr id="4" name="Footer Placeholder 3"/>
          <p:cNvSpPr>
            <a:spLocks noGrp="1"/>
          </p:cNvSpPr>
          <p:nvPr>
            <p:ph type="ftr" sz="quarter" idx="11"/>
          </p:nvPr>
        </p:nvSpPr>
        <p:spPr/>
        <p:txBody>
          <a:bodyPr/>
          <a:lstStyle/>
          <a:p>
            <a:pPr lvl="0" eaLnBrk="0" fontAlgn="base" hangingPunct="0">
              <a:spcBef>
                <a:spcPct val="0"/>
              </a:spcBef>
              <a:spcAft>
                <a:spcPct val="0"/>
              </a:spcAft>
            </a:pPr>
            <a:r>
              <a:rPr lang="en-US" b="1" dirty="0">
                <a:solidFill>
                  <a:prstClr val="black"/>
                </a:solidFill>
                <a:latin typeface="Times New Roman" pitchFamily="18" charset="0"/>
                <a:ea typeface="Calibri" pitchFamily="34" charset="0"/>
                <a:cs typeface="Times New Roman" pitchFamily="18" charset="0"/>
              </a:rPr>
              <a:t>January 21 2016</a:t>
            </a:r>
          </a:p>
          <a:p>
            <a:endParaRPr lang="it-IT" dirty="0"/>
          </a:p>
        </p:txBody>
      </p:sp>
      <p:sp>
        <p:nvSpPr>
          <p:cNvPr id="5" name="Slide Number Placeholder 4"/>
          <p:cNvSpPr>
            <a:spLocks noGrp="1"/>
          </p:cNvSpPr>
          <p:nvPr>
            <p:ph type="sldNum" sz="quarter" idx="12"/>
          </p:nvPr>
        </p:nvSpPr>
        <p:spPr/>
        <p:txBody>
          <a:bodyPr/>
          <a:lstStyle/>
          <a:p>
            <a:fld id="{1B4CF184-3B2B-4964-9C67-307F6FF6270D}" type="slidenum">
              <a:rPr lang="it-IT" smtClean="0"/>
              <a:pPr/>
              <a:t>2</a:t>
            </a:fld>
            <a:endParaRPr lang="it-IT"/>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stretch>
            <a:fillRect/>
          </a:stretch>
        </p:blipFill>
        <p:spPr>
          <a:xfrm>
            <a:off x="6971166" y="51929"/>
            <a:ext cx="2163999" cy="1322759"/>
          </a:xfrm>
          <a:prstGeom prst="rect">
            <a:avLst/>
          </a:prstGeom>
        </p:spPr>
      </p:pic>
      <p:sp>
        <p:nvSpPr>
          <p:cNvPr id="4" name="Title 3"/>
          <p:cNvSpPr>
            <a:spLocks noGrp="1"/>
          </p:cNvSpPr>
          <p:nvPr>
            <p:ph type="title"/>
          </p:nvPr>
        </p:nvSpPr>
        <p:spPr>
          <a:xfrm>
            <a:off x="323528" y="116632"/>
            <a:ext cx="8229600" cy="1143000"/>
          </a:xfrm>
        </p:spPr>
        <p:txBody>
          <a:bodyPr>
            <a:normAutofit/>
          </a:bodyPr>
          <a:lstStyle/>
          <a:p>
            <a:pPr algn="l"/>
            <a:r>
              <a:rPr lang="en-GB" sz="2800" dirty="0" smtClean="0"/>
              <a:t>The European cloud public-private partnership </a:t>
            </a:r>
            <a:br>
              <a:rPr lang="en-GB" sz="2800" dirty="0" smtClean="0"/>
            </a:br>
            <a:endParaRPr lang="en-GB" sz="2800" dirty="0"/>
          </a:p>
        </p:txBody>
      </p:sp>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652" y="1268760"/>
            <a:ext cx="8691398"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p:nvSpPr>
        <p:spPr>
          <a:xfrm>
            <a:off x="251520" y="1421140"/>
            <a:ext cx="1611280" cy="4536504"/>
          </a:xfrm>
          <a:prstGeom prst="roundRect">
            <a:avLst/>
          </a:prstGeom>
          <a:gradFill>
            <a:gsLst>
              <a:gs pos="0">
                <a:schemeClr val="accent6">
                  <a:lumMod val="20000"/>
                  <a:lumOff val="80000"/>
                </a:schemeClr>
              </a:gs>
              <a:gs pos="100000">
                <a:schemeClr val="bg1"/>
              </a:gs>
            </a:gsLst>
          </a:gradFill>
          <a:ln w="25400">
            <a:solidFill>
              <a:schemeClr val="tx2"/>
            </a:solidFill>
          </a:ln>
        </p:spPr>
        <p:style>
          <a:lnRef idx="1">
            <a:schemeClr val="accent1"/>
          </a:lnRef>
          <a:fillRef idx="3">
            <a:schemeClr val="accent1"/>
          </a:fillRef>
          <a:effectRef idx="2">
            <a:schemeClr val="accent1"/>
          </a:effectRef>
          <a:fontRef idx="minor">
            <a:schemeClr val="lt1"/>
          </a:fontRef>
        </p:style>
        <p:txBody>
          <a:bodyPr tIns="1188000" rtlCol="0" anchor="t" anchorCtr="0"/>
          <a:lstStyle/>
          <a:p>
            <a:r>
              <a:rPr lang="en-GB" sz="1400" b="1" dirty="0" smtClean="0">
                <a:solidFill>
                  <a:prstClr val="black"/>
                </a:solidFill>
              </a:rPr>
              <a:t>Strategic Plan</a:t>
            </a:r>
          </a:p>
          <a:p>
            <a:pPr marL="285750" indent="-285750">
              <a:buClr>
                <a:srgbClr val="F79646"/>
              </a:buClr>
              <a:buFont typeface="Wingdings 3" pitchFamily="18" charset="2"/>
              <a:buChar char=""/>
            </a:pPr>
            <a:endParaRPr lang="en-GB" sz="1200" dirty="0" smtClean="0">
              <a:solidFill>
                <a:prstClr val="black"/>
              </a:solidFill>
            </a:endParaRPr>
          </a:p>
          <a:p>
            <a:pPr marL="285750" indent="-285750">
              <a:buClr>
                <a:srgbClr val="F79646"/>
              </a:buClr>
              <a:buFont typeface="Wingdings 3" pitchFamily="18" charset="2"/>
              <a:buChar char=""/>
            </a:pPr>
            <a:r>
              <a:rPr lang="en-GB" sz="1100" dirty="0" smtClean="0">
                <a:solidFill>
                  <a:prstClr val="black"/>
                </a:solidFill>
              </a:rPr>
              <a:t>Establish multi-tenant, multi-provider cloud infrastructure</a:t>
            </a:r>
          </a:p>
          <a:p>
            <a:pPr marL="285750" indent="-285750">
              <a:buClr>
                <a:srgbClr val="F79646"/>
              </a:buClr>
              <a:buFont typeface="Wingdings 3" pitchFamily="18" charset="2"/>
              <a:buChar char=""/>
            </a:pPr>
            <a:endParaRPr lang="en-GB" sz="1100" dirty="0" smtClean="0">
              <a:solidFill>
                <a:prstClr val="black"/>
              </a:solidFill>
            </a:endParaRPr>
          </a:p>
          <a:p>
            <a:pPr marL="285750" indent="-285750">
              <a:buClr>
                <a:srgbClr val="F79646"/>
              </a:buClr>
              <a:buFont typeface="Wingdings 3" pitchFamily="18" charset="2"/>
              <a:buChar char=""/>
            </a:pPr>
            <a:r>
              <a:rPr lang="en-GB" sz="1100" dirty="0" smtClean="0">
                <a:solidFill>
                  <a:prstClr val="black"/>
                </a:solidFill>
              </a:rPr>
              <a:t>Identify and adopt policies for trust, security and privacy</a:t>
            </a:r>
          </a:p>
          <a:p>
            <a:pPr marL="285750" indent="-285750">
              <a:buClr>
                <a:srgbClr val="F79646"/>
              </a:buClr>
              <a:buFont typeface="Wingdings 3" pitchFamily="18" charset="2"/>
              <a:buChar char=""/>
            </a:pPr>
            <a:endParaRPr lang="en-GB" sz="1100" dirty="0" smtClean="0">
              <a:solidFill>
                <a:prstClr val="black"/>
              </a:solidFill>
            </a:endParaRPr>
          </a:p>
          <a:p>
            <a:pPr marL="285750" indent="-285750">
              <a:buClr>
                <a:srgbClr val="F79646"/>
              </a:buClr>
              <a:buFont typeface="Wingdings 3" pitchFamily="18" charset="2"/>
              <a:buChar char=""/>
            </a:pPr>
            <a:r>
              <a:rPr lang="en-GB" sz="1100" dirty="0" smtClean="0">
                <a:solidFill>
                  <a:prstClr val="black"/>
                </a:solidFill>
              </a:rPr>
              <a:t>Create governance structure</a:t>
            </a:r>
          </a:p>
          <a:p>
            <a:pPr marL="285750" indent="-285750">
              <a:buClr>
                <a:srgbClr val="F79646"/>
              </a:buClr>
              <a:buFont typeface="Wingdings 3" pitchFamily="18" charset="2"/>
              <a:buChar char=""/>
            </a:pPr>
            <a:endParaRPr lang="en-GB" sz="1100" dirty="0" smtClean="0">
              <a:solidFill>
                <a:prstClr val="black"/>
              </a:solidFill>
            </a:endParaRPr>
          </a:p>
          <a:p>
            <a:pPr marL="285750" indent="-285750">
              <a:buClr>
                <a:srgbClr val="F79646"/>
              </a:buClr>
              <a:buFont typeface="Wingdings 3" pitchFamily="18" charset="2"/>
              <a:buChar char=""/>
            </a:pPr>
            <a:r>
              <a:rPr lang="en-GB" sz="1100" dirty="0" smtClean="0">
                <a:solidFill>
                  <a:prstClr val="black"/>
                </a:solidFill>
              </a:rPr>
              <a:t>Define funding schemes</a:t>
            </a:r>
            <a:endParaRPr lang="en-GB" sz="1100" dirty="0">
              <a:solidFill>
                <a:prstClr val="black"/>
              </a:solidFill>
            </a:endParaRPr>
          </a:p>
        </p:txBody>
      </p:sp>
      <p:sp>
        <p:nvSpPr>
          <p:cNvPr id="11" name="Rounded Rectangle 10"/>
          <p:cNvSpPr/>
          <p:nvPr/>
        </p:nvSpPr>
        <p:spPr>
          <a:xfrm>
            <a:off x="2089534" y="1554512"/>
            <a:ext cx="1440160" cy="2088231"/>
          </a:xfrm>
          <a:prstGeom prst="roundRect">
            <a:avLst/>
          </a:prstGeom>
          <a:gradFill>
            <a:gsLst>
              <a:gs pos="0">
                <a:schemeClr val="accent6">
                  <a:lumMod val="20000"/>
                  <a:lumOff val="80000"/>
                </a:schemeClr>
              </a:gs>
              <a:gs pos="100000">
                <a:schemeClr val="bg1"/>
              </a:gs>
            </a:gsLst>
          </a:gradFill>
          <a:ln w="25400">
            <a:solidFill>
              <a:schemeClr val="tx2"/>
            </a:solidFill>
          </a:ln>
        </p:spPr>
        <p:style>
          <a:lnRef idx="1">
            <a:schemeClr val="accent1"/>
          </a:lnRef>
          <a:fillRef idx="3">
            <a:schemeClr val="accent1"/>
          </a:fillRef>
          <a:effectRef idx="2">
            <a:schemeClr val="accent1"/>
          </a:effectRef>
          <a:fontRef idx="minor">
            <a:schemeClr val="lt1"/>
          </a:fontRef>
        </p:style>
        <p:txBody>
          <a:bodyPr lIns="36000" tIns="720000" rIns="36000" rtlCol="0" anchor="ctr"/>
          <a:lstStyle/>
          <a:p>
            <a:pPr algn="ctr"/>
            <a:r>
              <a:rPr lang="en-GB" sz="1100" dirty="0" smtClean="0">
                <a:solidFill>
                  <a:srgbClr val="000000"/>
                </a:solidFill>
              </a:rPr>
              <a:t>To support the computing capacity needs for the ATLAS experiment</a:t>
            </a:r>
          </a:p>
          <a:p>
            <a:pPr algn="ctr"/>
            <a:endParaRPr lang="en-GB" sz="1100" dirty="0" smtClean="0">
              <a:solidFill>
                <a:srgbClr val="000000"/>
              </a:solidFill>
            </a:endParaRPr>
          </a:p>
          <a:p>
            <a:pPr algn="ctr"/>
            <a:endParaRPr lang="en-GB" sz="1200" dirty="0">
              <a:solidFill>
                <a:srgbClr val="000000"/>
              </a:solidFill>
            </a:endParaRPr>
          </a:p>
        </p:txBody>
      </p:sp>
      <p:sp>
        <p:nvSpPr>
          <p:cNvPr id="12" name="Rounded Rectangle 11"/>
          <p:cNvSpPr/>
          <p:nvPr/>
        </p:nvSpPr>
        <p:spPr>
          <a:xfrm>
            <a:off x="3784343" y="1547943"/>
            <a:ext cx="1440000" cy="2088232"/>
          </a:xfrm>
          <a:prstGeom prst="roundRect">
            <a:avLst/>
          </a:prstGeom>
          <a:gradFill>
            <a:gsLst>
              <a:gs pos="0">
                <a:schemeClr val="accent6">
                  <a:lumMod val="20000"/>
                  <a:lumOff val="80000"/>
                </a:schemeClr>
              </a:gs>
              <a:gs pos="100000">
                <a:schemeClr val="bg1"/>
              </a:gs>
            </a:gsLst>
          </a:gradFill>
          <a:ln w="25400">
            <a:solidFill>
              <a:schemeClr val="tx2"/>
            </a:solidFill>
          </a:ln>
        </p:spPr>
        <p:style>
          <a:lnRef idx="1">
            <a:schemeClr val="accent1"/>
          </a:lnRef>
          <a:fillRef idx="3">
            <a:schemeClr val="accent1"/>
          </a:fillRef>
          <a:effectRef idx="2">
            <a:schemeClr val="accent1"/>
          </a:effectRef>
          <a:fontRef idx="minor">
            <a:schemeClr val="lt1"/>
          </a:fontRef>
        </p:style>
        <p:txBody>
          <a:bodyPr lIns="36000" tIns="720000" rIns="36000" rtlCol="0" anchor="ctr"/>
          <a:lstStyle/>
          <a:p>
            <a:pPr algn="ctr"/>
            <a:r>
              <a:rPr lang="en-GB" sz="1100" dirty="0" smtClean="0">
                <a:solidFill>
                  <a:srgbClr val="000000"/>
                </a:solidFill>
              </a:rPr>
              <a:t>Setting up a new service to simplify analysis of large genomes, for a deeper insight into evolution and biodiversity</a:t>
            </a:r>
            <a:endParaRPr lang="en-GB" sz="1400" dirty="0">
              <a:solidFill>
                <a:prstClr val="white"/>
              </a:solidFill>
            </a:endParaRPr>
          </a:p>
        </p:txBody>
      </p:sp>
      <p:sp>
        <p:nvSpPr>
          <p:cNvPr id="13" name="Rounded Rectangle 12"/>
          <p:cNvSpPr/>
          <p:nvPr/>
        </p:nvSpPr>
        <p:spPr>
          <a:xfrm>
            <a:off x="5483873" y="1547943"/>
            <a:ext cx="1440000" cy="2088232"/>
          </a:xfrm>
          <a:prstGeom prst="roundRect">
            <a:avLst/>
          </a:prstGeom>
          <a:gradFill>
            <a:gsLst>
              <a:gs pos="0">
                <a:schemeClr val="accent6">
                  <a:lumMod val="20000"/>
                  <a:lumOff val="80000"/>
                </a:schemeClr>
              </a:gs>
              <a:gs pos="100000">
                <a:schemeClr val="bg1"/>
              </a:gs>
            </a:gsLst>
          </a:gradFill>
          <a:ln w="25400">
            <a:solidFill>
              <a:schemeClr val="tx2"/>
            </a:solidFill>
          </a:ln>
        </p:spPr>
        <p:style>
          <a:lnRef idx="1">
            <a:schemeClr val="accent1"/>
          </a:lnRef>
          <a:fillRef idx="3">
            <a:schemeClr val="accent1"/>
          </a:fillRef>
          <a:effectRef idx="2">
            <a:schemeClr val="accent1"/>
          </a:effectRef>
          <a:fontRef idx="minor">
            <a:schemeClr val="lt1"/>
          </a:fontRef>
        </p:style>
        <p:txBody>
          <a:bodyPr lIns="36000" tIns="720000" rIns="36000" rtlCol="0" anchor="ctr"/>
          <a:lstStyle/>
          <a:p>
            <a:pPr algn="ctr"/>
            <a:r>
              <a:rPr lang="en-GB" sz="1100" dirty="0" smtClean="0">
                <a:solidFill>
                  <a:srgbClr val="000000"/>
                </a:solidFill>
              </a:rPr>
              <a:t>To create an Earth Observation platform, focusing on earthquake and volcano research</a:t>
            </a:r>
          </a:p>
          <a:p>
            <a:pPr algn="ctr"/>
            <a:endParaRPr lang="en-GB" sz="1100" dirty="0">
              <a:solidFill>
                <a:srgbClr val="000000"/>
              </a:solidFill>
            </a:endParaRPr>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88047" y="1724283"/>
            <a:ext cx="1232592" cy="523135"/>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03405" y="1629863"/>
            <a:ext cx="1236898" cy="487158"/>
          </a:xfrm>
          <a:prstGeom prst="rect">
            <a:avLst/>
          </a:prstGeom>
        </p:spPr>
      </p:pic>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7080" y="1700808"/>
            <a:ext cx="1440160" cy="766132"/>
          </a:xfrm>
          <a:prstGeom prst="rect">
            <a:avLst/>
          </a:prstGeom>
        </p:spPr>
      </p:pic>
      <p:pic>
        <p:nvPicPr>
          <p:cNvPr id="27" name="Picture 2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502887" y="2118409"/>
            <a:ext cx="263550" cy="282074"/>
          </a:xfrm>
          <a:prstGeom prst="rect">
            <a:avLst/>
          </a:prstGeom>
        </p:spPr>
      </p:pic>
      <p:pic>
        <p:nvPicPr>
          <p:cNvPr id="1027"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79740" y="2141325"/>
            <a:ext cx="251139" cy="213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805782" y="2097488"/>
            <a:ext cx="297784" cy="297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449574" y="1640503"/>
            <a:ext cx="720080" cy="720080"/>
          </a:xfrm>
          <a:prstGeom prst="rect">
            <a:avLst/>
          </a:prstGeom>
        </p:spPr>
      </p:pic>
      <p:sp>
        <p:nvSpPr>
          <p:cNvPr id="57" name="Rounded Rectangle 56"/>
          <p:cNvSpPr/>
          <p:nvPr/>
        </p:nvSpPr>
        <p:spPr>
          <a:xfrm>
            <a:off x="7236296" y="1564717"/>
            <a:ext cx="1440000" cy="2080308"/>
          </a:xfrm>
          <a:prstGeom prst="roundRect">
            <a:avLst/>
          </a:prstGeom>
          <a:gradFill>
            <a:gsLst>
              <a:gs pos="0">
                <a:schemeClr val="accent6">
                  <a:lumMod val="20000"/>
                  <a:lumOff val="80000"/>
                </a:schemeClr>
              </a:gs>
              <a:gs pos="100000">
                <a:schemeClr val="bg1"/>
              </a:gs>
            </a:gsLst>
          </a:gradFill>
          <a:ln w="25400">
            <a:solidFill>
              <a:schemeClr val="tx2"/>
            </a:solidFill>
          </a:ln>
        </p:spPr>
        <p:style>
          <a:lnRef idx="1">
            <a:schemeClr val="accent1"/>
          </a:lnRef>
          <a:fillRef idx="3">
            <a:schemeClr val="accent1"/>
          </a:fillRef>
          <a:effectRef idx="2">
            <a:schemeClr val="accent1"/>
          </a:effectRef>
          <a:fontRef idx="minor">
            <a:schemeClr val="lt1"/>
          </a:fontRef>
        </p:style>
        <p:txBody>
          <a:bodyPr lIns="36000" tIns="720000" rIns="36000" rtlCol="0" anchor="ctr"/>
          <a:lstStyle/>
          <a:p>
            <a:pPr algn="ctr"/>
            <a:endParaRPr lang="en-GB" sz="1200" dirty="0" smtClean="0">
              <a:solidFill>
                <a:srgbClr val="000000"/>
              </a:solidFill>
            </a:endParaRPr>
          </a:p>
          <a:p>
            <a:pPr algn="ctr"/>
            <a:r>
              <a:rPr lang="en-GB" sz="1100" dirty="0" smtClean="0">
                <a:solidFill>
                  <a:srgbClr val="000000"/>
                </a:solidFill>
              </a:rPr>
              <a:t>To improve the speed and quality of research for finding surrogate biomarkers based on brain images</a:t>
            </a:r>
          </a:p>
          <a:p>
            <a:pPr algn="ctr"/>
            <a:endParaRPr lang="en-GB" sz="1100" dirty="0">
              <a:solidFill>
                <a:srgbClr val="000000"/>
              </a:solidFill>
            </a:endParaRPr>
          </a:p>
        </p:txBody>
      </p:sp>
      <p:pic>
        <p:nvPicPr>
          <p:cNvPr id="65" name="Picture 64" descr="PIC.png"/>
          <p:cNvPicPr>
            <a:picLocks noChangeAspect="1"/>
          </p:cNvPicPr>
          <p:nvPr/>
        </p:nvPicPr>
        <p:blipFill>
          <a:blip r:embed="rId12" cstate="print"/>
          <a:stretch>
            <a:fillRect/>
          </a:stretch>
        </p:blipFill>
        <p:spPr>
          <a:xfrm>
            <a:off x="7308304" y="1700808"/>
            <a:ext cx="1317748" cy="648072"/>
          </a:xfrm>
          <a:prstGeom prst="rect">
            <a:avLst/>
          </a:prstGeom>
        </p:spPr>
      </p:pic>
      <p:grpSp>
        <p:nvGrpSpPr>
          <p:cNvPr id="74" name="Group 73"/>
          <p:cNvGrpSpPr/>
          <p:nvPr/>
        </p:nvGrpSpPr>
        <p:grpSpPr>
          <a:xfrm>
            <a:off x="2046153" y="4270251"/>
            <a:ext cx="6662272" cy="2088232"/>
            <a:chOff x="2305697" y="4193405"/>
            <a:chExt cx="6378753" cy="2016224"/>
          </a:xfrm>
        </p:grpSpPr>
        <p:sp>
          <p:nvSpPr>
            <p:cNvPr id="40" name="Rounded Rectangle 39"/>
            <p:cNvSpPr/>
            <p:nvPr/>
          </p:nvSpPr>
          <p:spPr>
            <a:xfrm>
              <a:off x="2305697" y="4193405"/>
              <a:ext cx="6378753" cy="2016224"/>
            </a:xfrm>
            <a:prstGeom prst="roundRect">
              <a:avLst/>
            </a:prstGeom>
            <a:gradFill>
              <a:gsLst>
                <a:gs pos="0">
                  <a:schemeClr val="accent6">
                    <a:lumMod val="20000"/>
                    <a:lumOff val="80000"/>
                  </a:schemeClr>
                </a:gs>
                <a:gs pos="100000">
                  <a:schemeClr val="bg1"/>
                </a:gs>
              </a:gsLst>
            </a:gradFill>
            <a:ln w="25400">
              <a:solidFill>
                <a:schemeClr val="tx2"/>
              </a:solidFill>
            </a:ln>
          </p:spPr>
          <p:style>
            <a:lnRef idx="1">
              <a:schemeClr val="accent1"/>
            </a:lnRef>
            <a:fillRef idx="3">
              <a:schemeClr val="accent1"/>
            </a:fillRef>
            <a:effectRef idx="2">
              <a:schemeClr val="accent1"/>
            </a:effectRef>
            <a:fontRef idx="minor">
              <a:schemeClr val="lt1"/>
            </a:fontRef>
          </p:style>
          <p:txBody>
            <a:bodyPr lIns="36000" tIns="720000" rIns="36000" rtlCol="0" anchor="ctr"/>
            <a:lstStyle/>
            <a:p>
              <a:pPr algn="ctr"/>
              <a:endParaRPr lang="en-GB" sz="1200" dirty="0">
                <a:solidFill>
                  <a:prstClr val="black"/>
                </a:solidFill>
              </a:endParaRPr>
            </a:p>
          </p:txBody>
        </p:sp>
        <p:pic>
          <p:nvPicPr>
            <p:cNvPr id="41" name="Picture 4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464829" y="4761644"/>
              <a:ext cx="432048" cy="140936"/>
            </a:xfrm>
            <a:prstGeom prst="rect">
              <a:avLst/>
            </a:prstGeom>
          </p:spPr>
        </p:pic>
        <p:pic>
          <p:nvPicPr>
            <p:cNvPr id="42" name="Picture 4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17259" y="4634831"/>
              <a:ext cx="822349" cy="280541"/>
            </a:xfrm>
            <a:prstGeom prst="rect">
              <a:avLst/>
            </a:prstGeom>
          </p:spPr>
        </p:pic>
        <p:pic>
          <p:nvPicPr>
            <p:cNvPr id="45" name="Picture 4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055987" y="4973660"/>
              <a:ext cx="366373" cy="366373"/>
            </a:xfrm>
            <a:prstGeom prst="rect">
              <a:avLst/>
            </a:prstGeom>
          </p:spPr>
        </p:pic>
        <p:pic>
          <p:nvPicPr>
            <p:cNvPr id="46" name="Picture 4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232220" y="4972921"/>
              <a:ext cx="549245" cy="343278"/>
            </a:xfrm>
            <a:prstGeom prst="rect">
              <a:avLst/>
            </a:prstGeom>
          </p:spPr>
        </p:pic>
        <p:pic>
          <p:nvPicPr>
            <p:cNvPr id="48" name="Picture 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775315" y="4638899"/>
              <a:ext cx="504056" cy="282272"/>
            </a:xfrm>
            <a:prstGeom prst="rect">
              <a:avLst/>
            </a:prstGeom>
          </p:spPr>
        </p:pic>
        <p:pic>
          <p:nvPicPr>
            <p:cNvPr id="51" name="Picture 50"/>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4575536" y="5900625"/>
              <a:ext cx="720080" cy="191418"/>
            </a:xfrm>
            <a:prstGeom prst="rect">
              <a:avLst/>
            </a:prstGeom>
          </p:spPr>
        </p:pic>
        <p:pic>
          <p:nvPicPr>
            <p:cNvPr id="53" name="Picture 52"/>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809336" y="5573884"/>
              <a:ext cx="586303" cy="221713"/>
            </a:xfrm>
            <a:prstGeom prst="rect">
              <a:avLst/>
            </a:prstGeom>
          </p:spPr>
        </p:pic>
        <p:pic>
          <p:nvPicPr>
            <p:cNvPr id="54" name="Picture 53"/>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262663" y="5046559"/>
              <a:ext cx="864096" cy="201228"/>
            </a:xfrm>
            <a:prstGeom prst="rect">
              <a:avLst/>
            </a:prstGeom>
          </p:spPr>
        </p:pic>
        <p:pic>
          <p:nvPicPr>
            <p:cNvPr id="55" name="Picture 54" descr="terradue_web.jpg"/>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863267" y="5890911"/>
              <a:ext cx="659921" cy="210845"/>
            </a:xfrm>
            <a:prstGeom prst="rect">
              <a:avLst/>
            </a:prstGeom>
          </p:spPr>
        </p:pic>
        <p:pic>
          <p:nvPicPr>
            <p:cNvPr id="56" name="Picture 55" descr="CSA_Logo-SM_RGB_Med-300dpi.jpg"/>
            <p:cNvPicPr>
              <a:picLocks noChangeAspect="1"/>
            </p:cNvPicPr>
            <p:nvPr/>
          </p:nvPicPr>
          <p:blipFill>
            <a:blip r:embed="rId22" cstate="print"/>
            <a:stretch>
              <a:fillRect/>
            </a:stretch>
          </p:blipFill>
          <p:spPr>
            <a:xfrm>
              <a:off x="3785700" y="5574441"/>
              <a:ext cx="710729" cy="220008"/>
            </a:xfrm>
            <a:prstGeom prst="rect">
              <a:avLst/>
            </a:prstGeom>
          </p:spPr>
        </p:pic>
        <p:pic>
          <p:nvPicPr>
            <p:cNvPr id="59" name="Picture 58" descr="C:\Users\RAMSAGHR\AppData\Local\Microsoft\Windows\Temporary Internet Files\Content.Outlook\GX41OULQ\Logo-Ifremer_image_node_full (2).png"/>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5239173" y="5562815"/>
              <a:ext cx="689819" cy="200826"/>
            </a:xfrm>
            <a:prstGeom prst="rect">
              <a:avLst/>
            </a:prstGeom>
            <a:noFill/>
            <a:ln>
              <a:noFill/>
            </a:ln>
          </p:spPr>
        </p:pic>
        <p:sp>
          <p:nvSpPr>
            <p:cNvPr id="60" name="TextBox 59"/>
            <p:cNvSpPr txBox="1"/>
            <p:nvPr/>
          </p:nvSpPr>
          <p:spPr>
            <a:xfrm>
              <a:off x="5076056" y="5312241"/>
              <a:ext cx="1368152" cy="276999"/>
            </a:xfrm>
            <a:prstGeom prst="rect">
              <a:avLst/>
            </a:prstGeom>
            <a:noFill/>
          </p:spPr>
          <p:txBody>
            <a:bodyPr wrap="square" rtlCol="0">
              <a:spAutoFit/>
            </a:bodyPr>
            <a:lstStyle/>
            <a:p>
              <a:r>
                <a:rPr lang="it-IT" sz="1200" dirty="0" smtClean="0">
                  <a:solidFill>
                    <a:prstClr val="black"/>
                  </a:solidFill>
                </a:rPr>
                <a:t>Adopters</a:t>
              </a:r>
              <a:endParaRPr lang="it-IT" sz="1200" dirty="0">
                <a:solidFill>
                  <a:prstClr val="black"/>
                </a:solidFill>
              </a:endParaRPr>
            </a:p>
          </p:txBody>
        </p:sp>
        <p:pic>
          <p:nvPicPr>
            <p:cNvPr id="61" name="Picture 60" descr="AWST Home">
              <a:hlinkClick r:id="rId24"/>
            </p:cNvPr>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3079111" y="5589705"/>
              <a:ext cx="578364" cy="232907"/>
            </a:xfrm>
            <a:prstGeom prst="rect">
              <a:avLst/>
            </a:prstGeom>
            <a:noFill/>
            <a:ln>
              <a:noFill/>
            </a:ln>
          </p:spPr>
        </p:pic>
        <p:pic>
          <p:nvPicPr>
            <p:cNvPr id="62" name="Picture 61" descr="logo trust.jpg"/>
            <p:cNvPicPr>
              <a:picLocks noChangeAspect="1"/>
            </p:cNvPicPr>
            <p:nvPr/>
          </p:nvPicPr>
          <p:blipFill>
            <a:blip r:embed="rId26" cstate="print"/>
            <a:stretch>
              <a:fillRect/>
            </a:stretch>
          </p:blipFill>
          <p:spPr>
            <a:xfrm>
              <a:off x="5400311" y="5920819"/>
              <a:ext cx="648072" cy="178183"/>
            </a:xfrm>
            <a:prstGeom prst="rect">
              <a:avLst/>
            </a:prstGeom>
          </p:spPr>
        </p:pic>
        <p:pic>
          <p:nvPicPr>
            <p:cNvPr id="1026" name="Picture 2"/>
            <p:cNvPicPr>
              <a:picLocks noChangeAspect="1" noChangeArrowheads="1"/>
            </p:cNvPicPr>
            <p:nvPr/>
          </p:nvPicPr>
          <p:blipFill>
            <a:blip r:embed="rId27" cstate="print"/>
            <a:srcRect/>
            <a:stretch>
              <a:fillRect/>
            </a:stretch>
          </p:blipFill>
          <p:spPr bwMode="auto">
            <a:xfrm>
              <a:off x="5562300" y="5057519"/>
              <a:ext cx="648072" cy="177207"/>
            </a:xfrm>
            <a:prstGeom prst="rect">
              <a:avLst/>
            </a:prstGeom>
            <a:noFill/>
            <a:ln w="9525">
              <a:noFill/>
              <a:miter lim="800000"/>
              <a:headEnd/>
              <a:tailEnd/>
            </a:ln>
          </p:spPr>
        </p:pic>
        <p:pic>
          <p:nvPicPr>
            <p:cNvPr id="68" name="Picture 67" descr="memset-logo.jpg"/>
            <p:cNvPicPr>
              <a:picLocks noChangeAspect="1"/>
            </p:cNvPicPr>
            <p:nvPr/>
          </p:nvPicPr>
          <p:blipFill>
            <a:blip r:embed="rId28" cstate="print"/>
            <a:stretch>
              <a:fillRect/>
            </a:stretch>
          </p:blipFill>
          <p:spPr>
            <a:xfrm>
              <a:off x="6063201" y="5605252"/>
              <a:ext cx="677892" cy="158389"/>
            </a:xfrm>
            <a:prstGeom prst="rect">
              <a:avLst/>
            </a:prstGeom>
          </p:spPr>
        </p:pic>
        <p:pic>
          <p:nvPicPr>
            <p:cNvPr id="70" name="Picture 69" descr="yandex_eng_logo.png"/>
            <p:cNvPicPr>
              <a:picLocks noChangeAspect="1"/>
            </p:cNvPicPr>
            <p:nvPr/>
          </p:nvPicPr>
          <p:blipFill>
            <a:blip r:embed="rId29" cstate="print"/>
            <a:stretch>
              <a:fillRect/>
            </a:stretch>
          </p:blipFill>
          <p:spPr>
            <a:xfrm>
              <a:off x="7596220" y="5905664"/>
              <a:ext cx="418685" cy="181341"/>
            </a:xfrm>
            <a:prstGeom prst="rect">
              <a:avLst/>
            </a:prstGeom>
          </p:spPr>
        </p:pic>
        <p:sp>
          <p:nvSpPr>
            <p:cNvPr id="71" name="TextBox 70"/>
            <p:cNvSpPr txBox="1"/>
            <p:nvPr/>
          </p:nvSpPr>
          <p:spPr>
            <a:xfrm>
              <a:off x="5076056" y="4221088"/>
              <a:ext cx="1368152" cy="276999"/>
            </a:xfrm>
            <a:prstGeom prst="rect">
              <a:avLst/>
            </a:prstGeom>
            <a:noFill/>
          </p:spPr>
          <p:txBody>
            <a:bodyPr wrap="square" rtlCol="0">
              <a:spAutoFit/>
            </a:bodyPr>
            <a:lstStyle/>
            <a:p>
              <a:r>
                <a:rPr lang="it-IT" sz="1200" dirty="0" smtClean="0">
                  <a:solidFill>
                    <a:prstClr val="black"/>
                  </a:solidFill>
                </a:rPr>
                <a:t>Suppliers</a:t>
              </a:r>
              <a:endParaRPr lang="it-IT" sz="1200" dirty="0">
                <a:solidFill>
                  <a:prstClr val="black"/>
                </a:solidFill>
              </a:endParaRPr>
            </a:p>
          </p:txBody>
        </p:sp>
        <p:pic>
          <p:nvPicPr>
            <p:cNvPr id="49" name="Picture 48" descr="CLOUDEOlogo.png"/>
            <p:cNvPicPr>
              <a:picLocks noChangeAspect="1"/>
            </p:cNvPicPr>
            <p:nvPr/>
          </p:nvPicPr>
          <p:blipFill>
            <a:blip r:embed="rId30" cstate="print"/>
            <a:stretch>
              <a:fillRect/>
            </a:stretch>
          </p:blipFill>
          <p:spPr>
            <a:xfrm>
              <a:off x="2842385" y="4591681"/>
              <a:ext cx="845133" cy="425867"/>
            </a:xfrm>
            <a:prstGeom prst="rect">
              <a:avLst/>
            </a:prstGeom>
          </p:spPr>
        </p:pic>
        <p:pic>
          <p:nvPicPr>
            <p:cNvPr id="64" name="Picture 63" descr="logo-prologue.jpg"/>
            <p:cNvPicPr>
              <a:picLocks noChangeAspect="1"/>
            </p:cNvPicPr>
            <p:nvPr/>
          </p:nvPicPr>
          <p:blipFill>
            <a:blip r:embed="rId31" cstate="print"/>
            <a:stretch>
              <a:fillRect/>
            </a:stretch>
          </p:blipFill>
          <p:spPr>
            <a:xfrm>
              <a:off x="4255017" y="5029079"/>
              <a:ext cx="640306" cy="177207"/>
            </a:xfrm>
            <a:prstGeom prst="rect">
              <a:avLst/>
            </a:prstGeom>
          </p:spPr>
        </p:pic>
        <p:pic>
          <p:nvPicPr>
            <p:cNvPr id="73" name="Picture 72" descr="Data Centred Horizontal RGB clear medium-large.png"/>
            <p:cNvPicPr>
              <a:picLocks noChangeAspect="1"/>
            </p:cNvPicPr>
            <p:nvPr/>
          </p:nvPicPr>
          <p:blipFill>
            <a:blip r:embed="rId32" cstate="print"/>
            <a:stretch>
              <a:fillRect/>
            </a:stretch>
          </p:blipFill>
          <p:spPr>
            <a:xfrm>
              <a:off x="5760875" y="4626481"/>
              <a:ext cx="1033876" cy="307110"/>
            </a:xfrm>
            <a:prstGeom prst="rect">
              <a:avLst/>
            </a:prstGeom>
          </p:spPr>
        </p:pic>
      </p:grpSp>
      <p:sp>
        <p:nvSpPr>
          <p:cNvPr id="69" name="Rounded Rectangle 68"/>
          <p:cNvSpPr/>
          <p:nvPr/>
        </p:nvSpPr>
        <p:spPr>
          <a:xfrm>
            <a:off x="2046152" y="3735423"/>
            <a:ext cx="6692358" cy="467244"/>
          </a:xfrm>
          <a:prstGeom prst="roundRect">
            <a:avLst/>
          </a:prstGeom>
          <a:gradFill>
            <a:gsLst>
              <a:gs pos="0">
                <a:schemeClr val="accent6">
                  <a:lumMod val="20000"/>
                  <a:lumOff val="80000"/>
                </a:schemeClr>
              </a:gs>
              <a:gs pos="100000">
                <a:schemeClr val="bg1"/>
              </a:gs>
            </a:gsLst>
          </a:gradFill>
          <a:ln w="25400">
            <a:solidFill>
              <a:schemeClr val="tx2"/>
            </a:solidFill>
          </a:ln>
        </p:spPr>
        <p:style>
          <a:lnRef idx="1">
            <a:schemeClr val="accent1"/>
          </a:lnRef>
          <a:fillRef idx="3">
            <a:schemeClr val="accent1"/>
          </a:fillRef>
          <a:effectRef idx="2">
            <a:schemeClr val="accent1"/>
          </a:effectRef>
          <a:fontRef idx="minor">
            <a:schemeClr val="lt1"/>
          </a:fontRef>
        </p:style>
        <p:txBody>
          <a:bodyPr lIns="36000" tIns="720000" rIns="36000" rtlCol="0" anchor="ctr"/>
          <a:lstStyle/>
          <a:p>
            <a:pPr algn="ctr"/>
            <a:endParaRPr lang="en-GB" sz="1200" dirty="0" smtClean="0">
              <a:solidFill>
                <a:srgbClr val="000000"/>
              </a:solidFill>
            </a:endParaRPr>
          </a:p>
        </p:txBody>
      </p:sp>
      <p:sp>
        <p:nvSpPr>
          <p:cNvPr id="76" name="TextBox 75"/>
          <p:cNvSpPr txBox="1"/>
          <p:nvPr/>
        </p:nvSpPr>
        <p:spPr>
          <a:xfrm>
            <a:off x="1989888" y="3870790"/>
            <a:ext cx="1368152" cy="246221"/>
          </a:xfrm>
          <a:prstGeom prst="rect">
            <a:avLst/>
          </a:prstGeom>
          <a:noFill/>
        </p:spPr>
        <p:txBody>
          <a:bodyPr wrap="square" rtlCol="0">
            <a:spAutoFit/>
          </a:bodyPr>
          <a:lstStyle/>
          <a:p>
            <a:r>
              <a:rPr lang="it-IT" sz="1000" dirty="0" smtClean="0">
                <a:solidFill>
                  <a:prstClr val="black"/>
                </a:solidFill>
              </a:rPr>
              <a:t>Additional Users:</a:t>
            </a:r>
            <a:endParaRPr lang="it-IT" sz="1000" dirty="0">
              <a:solidFill>
                <a:prstClr val="black"/>
              </a:solidFill>
            </a:endParaRPr>
          </a:p>
        </p:txBody>
      </p:sp>
      <p:pic>
        <p:nvPicPr>
          <p:cNvPr id="78" name="Picture 77" descr="ECMWF.png"/>
          <p:cNvPicPr>
            <a:picLocks noChangeAspect="1"/>
          </p:cNvPicPr>
          <p:nvPr/>
        </p:nvPicPr>
        <p:blipFill>
          <a:blip r:embed="rId33" cstate="print"/>
          <a:stretch>
            <a:fillRect/>
          </a:stretch>
        </p:blipFill>
        <p:spPr>
          <a:xfrm>
            <a:off x="4476969" y="3936907"/>
            <a:ext cx="698178" cy="196713"/>
          </a:xfrm>
          <a:prstGeom prst="rect">
            <a:avLst/>
          </a:prstGeom>
        </p:spPr>
      </p:pic>
      <p:pic>
        <p:nvPicPr>
          <p:cNvPr id="2053" name="Picture 5"/>
          <p:cNvPicPr>
            <a:picLocks noChangeAspect="1" noChangeArrowheads="1"/>
          </p:cNvPicPr>
          <p:nvPr/>
        </p:nvPicPr>
        <p:blipFill>
          <a:blip r:embed="rId34" cstate="print"/>
          <a:srcRect/>
          <a:stretch>
            <a:fillRect/>
          </a:stretch>
        </p:blipFill>
        <p:spPr bwMode="auto">
          <a:xfrm>
            <a:off x="5530318" y="3819486"/>
            <a:ext cx="360040" cy="351592"/>
          </a:xfrm>
          <a:prstGeom prst="rect">
            <a:avLst/>
          </a:prstGeom>
          <a:noFill/>
          <a:ln w="9525">
            <a:noFill/>
            <a:miter lim="800000"/>
            <a:headEnd/>
            <a:tailEnd/>
          </a:ln>
        </p:spPr>
      </p:pic>
      <p:pic>
        <p:nvPicPr>
          <p:cNvPr id="79" name="Picture 78" descr="Ultimum Technologies Logo.png"/>
          <p:cNvPicPr>
            <a:picLocks noChangeAspect="1"/>
          </p:cNvPicPr>
          <p:nvPr/>
        </p:nvPicPr>
        <p:blipFill>
          <a:blip r:embed="rId35" cstate="print"/>
          <a:stretch>
            <a:fillRect/>
          </a:stretch>
        </p:blipFill>
        <p:spPr>
          <a:xfrm>
            <a:off x="7859424" y="5094888"/>
            <a:ext cx="355508" cy="422719"/>
          </a:xfrm>
          <a:prstGeom prst="rect">
            <a:avLst/>
          </a:prstGeom>
        </p:spPr>
      </p:pic>
      <p:pic>
        <p:nvPicPr>
          <p:cNvPr id="80" name="Picture 79" descr="VITO logo.png"/>
          <p:cNvPicPr>
            <a:picLocks noChangeAspect="1"/>
          </p:cNvPicPr>
          <p:nvPr/>
        </p:nvPicPr>
        <p:blipFill>
          <a:blip r:embed="rId36" cstate="print"/>
          <a:stretch>
            <a:fillRect/>
          </a:stretch>
        </p:blipFill>
        <p:spPr>
          <a:xfrm>
            <a:off x="6047170" y="6028981"/>
            <a:ext cx="654941" cy="199732"/>
          </a:xfrm>
          <a:prstGeom prst="rect">
            <a:avLst/>
          </a:prstGeom>
        </p:spPr>
      </p:pic>
      <p:pic>
        <p:nvPicPr>
          <p:cNvPr id="75" name="Picture 74" descr="eso-logo-p3005.jpg"/>
          <p:cNvPicPr>
            <a:picLocks noChangeAspect="1"/>
          </p:cNvPicPr>
          <p:nvPr/>
        </p:nvPicPr>
        <p:blipFill>
          <a:blip r:embed="rId37" cstate="print"/>
          <a:stretch>
            <a:fillRect/>
          </a:stretch>
        </p:blipFill>
        <p:spPr>
          <a:xfrm>
            <a:off x="5243628" y="3829015"/>
            <a:ext cx="240245" cy="324250"/>
          </a:xfrm>
          <a:prstGeom prst="rect">
            <a:avLst/>
          </a:prstGeom>
        </p:spPr>
      </p:pic>
      <p:pic>
        <p:nvPicPr>
          <p:cNvPr id="7" name="Picture 6"/>
          <p:cNvPicPr>
            <a:picLocks noChangeAspect="1"/>
          </p:cNvPicPr>
          <p:nvPr/>
        </p:nvPicPr>
        <p:blipFill>
          <a:blip r:embed="rId38" cstate="print">
            <a:extLst>
              <a:ext uri="{28A0092B-C50C-407E-A947-70E740481C1C}">
                <a14:useLocalDpi xmlns:a14="http://schemas.microsoft.com/office/drawing/2010/main" val="0"/>
              </a:ext>
            </a:extLst>
          </a:blip>
          <a:stretch>
            <a:fillRect/>
          </a:stretch>
        </p:blipFill>
        <p:spPr>
          <a:xfrm>
            <a:off x="2842473" y="5111017"/>
            <a:ext cx="563453" cy="299092"/>
          </a:xfrm>
          <a:prstGeom prst="rect">
            <a:avLst/>
          </a:prstGeom>
        </p:spPr>
      </p:pic>
      <p:pic>
        <p:nvPicPr>
          <p:cNvPr id="14" name="Picture 13"/>
          <p:cNvPicPr>
            <a:picLocks noChangeAspect="1"/>
          </p:cNvPicPr>
          <p:nvPr/>
        </p:nvPicPr>
        <p:blipFill>
          <a:blip r:embed="rId39" cstate="print">
            <a:extLst>
              <a:ext uri="{28A0092B-C50C-407E-A947-70E740481C1C}">
                <a14:useLocalDpi xmlns:a14="http://schemas.microsoft.com/office/drawing/2010/main" val="0"/>
              </a:ext>
            </a:extLst>
          </a:blip>
          <a:stretch>
            <a:fillRect/>
          </a:stretch>
        </p:blipFill>
        <p:spPr>
          <a:xfrm>
            <a:off x="6792357" y="6049498"/>
            <a:ext cx="617081" cy="191102"/>
          </a:xfrm>
          <a:prstGeom prst="rect">
            <a:avLst/>
          </a:prstGeom>
        </p:spPr>
      </p:pic>
      <p:pic>
        <p:nvPicPr>
          <p:cNvPr id="15" name="Picture 14"/>
          <p:cNvPicPr>
            <a:picLocks noChangeAspect="1"/>
          </p:cNvPicPr>
          <p:nvPr/>
        </p:nvPicPr>
        <p:blipFill>
          <a:blip r:embed="rId40"/>
          <a:stretch>
            <a:fillRect/>
          </a:stretch>
        </p:blipFill>
        <p:spPr>
          <a:xfrm>
            <a:off x="4449914" y="5710671"/>
            <a:ext cx="556767" cy="207745"/>
          </a:xfrm>
          <a:prstGeom prst="rect">
            <a:avLst/>
          </a:prstGeom>
        </p:spPr>
      </p:pic>
      <p:pic>
        <p:nvPicPr>
          <p:cNvPr id="17" name="Picture 16"/>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7326022" y="5707684"/>
            <a:ext cx="576742" cy="241095"/>
          </a:xfrm>
          <a:prstGeom prst="rect">
            <a:avLst/>
          </a:prstGeom>
        </p:spPr>
      </p:pic>
      <p:pic>
        <p:nvPicPr>
          <p:cNvPr id="18" name="Picture 17"/>
          <p:cNvPicPr>
            <a:picLocks noChangeAspect="1"/>
          </p:cNvPicPr>
          <p:nvPr/>
        </p:nvPicPr>
        <p:blipFill>
          <a:blip r:embed="rId42">
            <a:extLst>
              <a:ext uri="{28A0092B-C50C-407E-A947-70E740481C1C}">
                <a14:useLocalDpi xmlns:a14="http://schemas.microsoft.com/office/drawing/2010/main" val="0"/>
              </a:ext>
            </a:extLst>
          </a:blip>
          <a:stretch>
            <a:fillRect/>
          </a:stretch>
        </p:blipFill>
        <p:spPr>
          <a:xfrm>
            <a:off x="4493772" y="4783889"/>
            <a:ext cx="840177" cy="238803"/>
          </a:xfrm>
          <a:prstGeom prst="rect">
            <a:avLst/>
          </a:prstGeom>
        </p:spPr>
      </p:pic>
      <p:pic>
        <p:nvPicPr>
          <p:cNvPr id="5" name="Picture 4"/>
          <p:cNvPicPr>
            <a:picLocks noChangeAspect="1"/>
          </p:cNvPicPr>
          <p:nvPr/>
        </p:nvPicPr>
        <p:blipFill>
          <a:blip r:embed="rId43" cstate="print">
            <a:extLst>
              <a:ext uri="{28A0092B-C50C-407E-A947-70E740481C1C}">
                <a14:useLocalDpi xmlns:a14="http://schemas.microsoft.com/office/drawing/2010/main" val="0"/>
              </a:ext>
            </a:extLst>
          </a:blip>
          <a:stretch>
            <a:fillRect/>
          </a:stretch>
        </p:blipFill>
        <p:spPr>
          <a:xfrm>
            <a:off x="6840303" y="4712059"/>
            <a:ext cx="856284" cy="309931"/>
          </a:xfrm>
          <a:prstGeom prst="rect">
            <a:avLst/>
          </a:prstGeom>
        </p:spPr>
      </p:pic>
      <p:sp>
        <p:nvSpPr>
          <p:cNvPr id="58" name="TextBox 57"/>
          <p:cNvSpPr txBox="1"/>
          <p:nvPr/>
        </p:nvSpPr>
        <p:spPr>
          <a:xfrm>
            <a:off x="803357" y="6113029"/>
            <a:ext cx="1429750" cy="369332"/>
          </a:xfrm>
          <a:prstGeom prst="rect">
            <a:avLst/>
          </a:prstGeom>
          <a:noFill/>
        </p:spPr>
        <p:txBody>
          <a:bodyPr wrap="none" rtlCol="0">
            <a:spAutoFit/>
          </a:bodyPr>
          <a:lstStyle/>
          <a:p>
            <a:pPr defTabSz="913903"/>
            <a:r>
              <a:rPr lang="en-GB" dirty="0" smtClean="0">
                <a:solidFill>
                  <a:prstClr val="black"/>
                </a:solidFill>
              </a:rPr>
              <a:t>January 2016</a:t>
            </a:r>
            <a:endParaRPr lang="en-GB" dirty="0">
              <a:solidFill>
                <a:prstClr val="black"/>
              </a:solidFill>
            </a:endParaRPr>
          </a:p>
        </p:txBody>
      </p:sp>
      <p:pic>
        <p:nvPicPr>
          <p:cNvPr id="16" name="Picture 15"/>
          <p:cNvPicPr>
            <a:picLocks noChangeAspect="1"/>
          </p:cNvPicPr>
          <p:nvPr/>
        </p:nvPicPr>
        <p:blipFill>
          <a:blip r:embed="rId44"/>
          <a:stretch>
            <a:fillRect/>
          </a:stretch>
        </p:blipFill>
        <p:spPr>
          <a:xfrm>
            <a:off x="2295907" y="5138971"/>
            <a:ext cx="475809" cy="318860"/>
          </a:xfrm>
          <a:prstGeom prst="rect">
            <a:avLst/>
          </a:prstGeom>
        </p:spPr>
      </p:pic>
      <p:sp>
        <p:nvSpPr>
          <p:cNvPr id="19" name="Footer Placeholder 18"/>
          <p:cNvSpPr>
            <a:spLocks noGrp="1"/>
          </p:cNvSpPr>
          <p:nvPr>
            <p:ph type="ftr" sz="quarter" idx="11"/>
          </p:nvPr>
        </p:nvSpPr>
        <p:spPr>
          <a:xfrm>
            <a:off x="7097087" y="6441514"/>
            <a:ext cx="2895600" cy="365125"/>
          </a:xfrm>
        </p:spPr>
        <p:txBody>
          <a:bodyPr/>
          <a:lstStyle/>
          <a:p>
            <a:r>
              <a:rPr lang="it-IT" dirty="0" smtClean="0">
                <a:solidFill>
                  <a:prstClr val="black">
                    <a:tint val="75000"/>
                  </a:prstClr>
                </a:solidFill>
              </a:rPr>
              <a:t>3</a:t>
            </a:r>
            <a:endParaRPr lang="it-IT" dirty="0">
              <a:solidFill>
                <a:prstClr val="black">
                  <a:tint val="75000"/>
                </a:prstClr>
              </a:solidFill>
            </a:endParaRPr>
          </a:p>
        </p:txBody>
      </p:sp>
      <p:pic>
        <p:nvPicPr>
          <p:cNvPr id="22" name="Picture 21"/>
          <p:cNvPicPr>
            <a:picLocks noChangeAspect="1"/>
          </p:cNvPicPr>
          <p:nvPr/>
        </p:nvPicPr>
        <p:blipFill>
          <a:blip r:embed="rId45" cstate="print">
            <a:extLst>
              <a:ext uri="{28A0092B-C50C-407E-A947-70E740481C1C}">
                <a14:useLocalDpi xmlns:a14="http://schemas.microsoft.com/office/drawing/2010/main" val="0"/>
              </a:ext>
            </a:extLst>
          </a:blip>
          <a:stretch>
            <a:fillRect/>
          </a:stretch>
        </p:blipFill>
        <p:spPr>
          <a:xfrm>
            <a:off x="6392044" y="3829363"/>
            <a:ext cx="342690" cy="342690"/>
          </a:xfrm>
          <a:prstGeom prst="rect">
            <a:avLst/>
          </a:prstGeom>
        </p:spPr>
      </p:pic>
      <p:pic>
        <p:nvPicPr>
          <p:cNvPr id="23" name="Picture 22"/>
          <p:cNvPicPr>
            <a:picLocks noChangeAspect="1"/>
          </p:cNvPicPr>
          <p:nvPr/>
        </p:nvPicPr>
        <p:blipFill>
          <a:blip r:embed="rId46" cstate="print">
            <a:extLst>
              <a:ext uri="{28A0092B-C50C-407E-A947-70E740481C1C}">
                <a14:useLocalDpi xmlns:a14="http://schemas.microsoft.com/office/drawing/2010/main" val="0"/>
              </a:ext>
            </a:extLst>
          </a:blip>
          <a:stretch>
            <a:fillRect/>
          </a:stretch>
        </p:blipFill>
        <p:spPr>
          <a:xfrm>
            <a:off x="3048044" y="3850335"/>
            <a:ext cx="396732" cy="323998"/>
          </a:xfrm>
          <a:prstGeom prst="rect">
            <a:avLst/>
          </a:prstGeom>
        </p:spPr>
      </p:pic>
      <p:pic>
        <p:nvPicPr>
          <p:cNvPr id="24" name="Picture 23"/>
          <p:cNvPicPr>
            <a:picLocks noChangeAspect="1"/>
          </p:cNvPicPr>
          <p:nvPr/>
        </p:nvPicPr>
        <p:blipFill>
          <a:blip r:embed="rId47" cstate="print">
            <a:extLst>
              <a:ext uri="{28A0092B-C50C-407E-A947-70E740481C1C}">
                <a14:useLocalDpi xmlns:a14="http://schemas.microsoft.com/office/drawing/2010/main" val="0"/>
              </a:ext>
            </a:extLst>
          </a:blip>
          <a:stretch>
            <a:fillRect/>
          </a:stretch>
        </p:blipFill>
        <p:spPr>
          <a:xfrm>
            <a:off x="6793304" y="3912423"/>
            <a:ext cx="732438" cy="183434"/>
          </a:xfrm>
          <a:prstGeom prst="rect">
            <a:avLst/>
          </a:prstGeom>
          <a:solidFill>
            <a:schemeClr val="tx2"/>
          </a:solidFill>
        </p:spPr>
      </p:pic>
      <p:pic>
        <p:nvPicPr>
          <p:cNvPr id="25" name="Picture 24"/>
          <p:cNvPicPr>
            <a:picLocks noChangeAspect="1"/>
          </p:cNvPicPr>
          <p:nvPr/>
        </p:nvPicPr>
        <p:blipFill>
          <a:blip r:embed="rId48" cstate="print">
            <a:extLst>
              <a:ext uri="{28A0092B-C50C-407E-A947-70E740481C1C}">
                <a14:useLocalDpi xmlns:a14="http://schemas.microsoft.com/office/drawing/2010/main" val="0"/>
              </a:ext>
            </a:extLst>
          </a:blip>
          <a:stretch>
            <a:fillRect/>
          </a:stretch>
        </p:blipFill>
        <p:spPr>
          <a:xfrm>
            <a:off x="7623681" y="3870790"/>
            <a:ext cx="398430" cy="284838"/>
          </a:xfrm>
          <a:prstGeom prst="rect">
            <a:avLst/>
          </a:prstGeom>
        </p:spPr>
      </p:pic>
      <p:pic>
        <p:nvPicPr>
          <p:cNvPr id="26" name="Picture 25"/>
          <p:cNvPicPr>
            <a:picLocks noChangeAspect="1"/>
          </p:cNvPicPr>
          <p:nvPr/>
        </p:nvPicPr>
        <p:blipFill>
          <a:blip r:embed="rId49" cstate="print">
            <a:extLst>
              <a:ext uri="{28A0092B-C50C-407E-A947-70E740481C1C}">
                <a14:useLocalDpi xmlns:a14="http://schemas.microsoft.com/office/drawing/2010/main" val="0"/>
              </a:ext>
            </a:extLst>
          </a:blip>
          <a:stretch>
            <a:fillRect/>
          </a:stretch>
        </p:blipFill>
        <p:spPr>
          <a:xfrm>
            <a:off x="8105215" y="3891270"/>
            <a:ext cx="603210" cy="225741"/>
          </a:xfrm>
          <a:prstGeom prst="rect">
            <a:avLst/>
          </a:prstGeom>
        </p:spPr>
      </p:pic>
      <p:pic>
        <p:nvPicPr>
          <p:cNvPr id="28" name="Picture 27"/>
          <p:cNvPicPr>
            <a:picLocks noChangeAspect="1"/>
          </p:cNvPicPr>
          <p:nvPr/>
        </p:nvPicPr>
        <p:blipFill>
          <a:blip r:embed="rId50" cstate="print">
            <a:extLst>
              <a:ext uri="{28A0092B-C50C-407E-A947-70E740481C1C}">
                <a14:useLocalDpi xmlns:a14="http://schemas.microsoft.com/office/drawing/2010/main" val="0"/>
              </a:ext>
            </a:extLst>
          </a:blip>
          <a:stretch>
            <a:fillRect/>
          </a:stretch>
        </p:blipFill>
        <p:spPr>
          <a:xfrm>
            <a:off x="5931879" y="3822366"/>
            <a:ext cx="412431" cy="349907"/>
          </a:xfrm>
          <a:prstGeom prst="rect">
            <a:avLst/>
          </a:prstGeom>
        </p:spPr>
      </p:pic>
      <p:pic>
        <p:nvPicPr>
          <p:cNvPr id="29" name="Picture 28"/>
          <p:cNvPicPr>
            <a:picLocks noChangeAspect="1"/>
          </p:cNvPicPr>
          <p:nvPr/>
        </p:nvPicPr>
        <p:blipFill>
          <a:blip r:embed="rId51">
            <a:extLst>
              <a:ext uri="{28A0092B-C50C-407E-A947-70E740481C1C}">
                <a14:useLocalDpi xmlns:a14="http://schemas.microsoft.com/office/drawing/2010/main" val="0"/>
              </a:ext>
            </a:extLst>
          </a:blip>
          <a:stretch>
            <a:fillRect/>
          </a:stretch>
        </p:blipFill>
        <p:spPr>
          <a:xfrm>
            <a:off x="3495335" y="5153654"/>
            <a:ext cx="618158" cy="221506"/>
          </a:xfrm>
          <a:prstGeom prst="rect">
            <a:avLst/>
          </a:prstGeom>
          <a:solidFill>
            <a:schemeClr val="bg1"/>
          </a:solidFill>
        </p:spPr>
      </p:pic>
      <p:pic>
        <p:nvPicPr>
          <p:cNvPr id="30" name="Picture 29"/>
          <p:cNvPicPr>
            <a:picLocks noChangeAspect="1"/>
          </p:cNvPicPr>
          <p:nvPr/>
        </p:nvPicPr>
        <p:blipFill>
          <a:blip r:embed="rId52" cstate="print">
            <a:extLst>
              <a:ext uri="{28A0092B-C50C-407E-A947-70E740481C1C}">
                <a14:useLocalDpi xmlns:a14="http://schemas.microsoft.com/office/drawing/2010/main" val="0"/>
              </a:ext>
            </a:extLst>
          </a:blip>
          <a:stretch>
            <a:fillRect/>
          </a:stretch>
        </p:blipFill>
        <p:spPr>
          <a:xfrm>
            <a:off x="4113493" y="3841372"/>
            <a:ext cx="319232" cy="311893"/>
          </a:xfrm>
          <a:prstGeom prst="rect">
            <a:avLst/>
          </a:prstGeom>
        </p:spPr>
      </p:pic>
      <p:pic>
        <p:nvPicPr>
          <p:cNvPr id="10" name="Picture 9"/>
          <p:cNvPicPr>
            <a:picLocks noChangeAspect="1"/>
          </p:cNvPicPr>
          <p:nvPr/>
        </p:nvPicPr>
        <p:blipFill>
          <a:blip r:embed="rId53" cstate="print">
            <a:extLst>
              <a:ext uri="{28A0092B-C50C-407E-A947-70E740481C1C}">
                <a14:useLocalDpi xmlns:a14="http://schemas.microsoft.com/office/drawing/2010/main" val="0"/>
              </a:ext>
            </a:extLst>
          </a:blip>
          <a:stretch>
            <a:fillRect/>
          </a:stretch>
        </p:blipFill>
        <p:spPr>
          <a:xfrm>
            <a:off x="3486507" y="3912423"/>
            <a:ext cx="574390" cy="158969"/>
          </a:xfrm>
          <a:prstGeom prst="rect">
            <a:avLst/>
          </a:prstGeom>
        </p:spPr>
      </p:pic>
      <p:pic>
        <p:nvPicPr>
          <p:cNvPr id="20" name="Picture 19"/>
          <p:cNvPicPr>
            <a:picLocks noChangeAspect="1"/>
          </p:cNvPicPr>
          <p:nvPr/>
        </p:nvPicPr>
        <p:blipFill>
          <a:blip r:embed="rId54" cstate="print">
            <a:extLst>
              <a:ext uri="{28A0092B-C50C-407E-A947-70E740481C1C}">
                <a14:useLocalDpi xmlns:a14="http://schemas.microsoft.com/office/drawing/2010/main" val="0"/>
              </a:ext>
            </a:extLst>
          </a:blip>
          <a:stretch>
            <a:fillRect/>
          </a:stretch>
        </p:blipFill>
        <p:spPr>
          <a:xfrm>
            <a:off x="2888953" y="6030727"/>
            <a:ext cx="787532" cy="205970"/>
          </a:xfrm>
          <a:prstGeom prst="rect">
            <a:avLst/>
          </a:prstGeom>
        </p:spPr>
      </p:pic>
    </p:spTree>
    <p:extLst>
      <p:ext uri="{BB962C8B-B14F-4D97-AF65-F5344CB8AC3E}">
        <p14:creationId xmlns:p14="http://schemas.microsoft.com/office/powerpoint/2010/main" val="27391659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229600" cy="679938"/>
          </a:xfrm>
        </p:spPr>
        <p:txBody>
          <a:bodyPr>
            <a:normAutofit/>
          </a:bodyPr>
          <a:lstStyle/>
          <a:p>
            <a:pPr algn="ctr"/>
            <a:r>
              <a:rPr lang="fr-CH" sz="2800" dirty="0" smtClean="0"/>
              <a:t>  </a:t>
            </a:r>
            <a:r>
              <a:rPr lang="fr-CH" sz="2500" b="1" dirty="0" err="1" smtClean="0"/>
              <a:t>Helix</a:t>
            </a:r>
            <a:r>
              <a:rPr lang="fr-CH" sz="2500" b="1" dirty="0" smtClean="0"/>
              <a:t> </a:t>
            </a:r>
            <a:r>
              <a:rPr lang="fr-CH" sz="2500" b="1" dirty="0" err="1" smtClean="0"/>
              <a:t>Nebula</a:t>
            </a:r>
            <a:r>
              <a:rPr lang="fr-CH" sz="2500" b="1" dirty="0" smtClean="0"/>
              <a:t> Initiative </a:t>
            </a:r>
            <a:r>
              <a:rPr lang="fr-CH" sz="2500" b="1" dirty="0" err="1" smtClean="0"/>
              <a:t>members</a:t>
            </a:r>
            <a:r>
              <a:rPr lang="fr-CH" sz="2500" b="1" dirty="0" smtClean="0"/>
              <a:t>, 2016</a:t>
            </a:r>
            <a:endParaRPr lang="en-GB" sz="25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88186020"/>
              </p:ext>
            </p:extLst>
          </p:nvPr>
        </p:nvGraphicFramePr>
        <p:xfrm>
          <a:off x="1691680" y="692696"/>
          <a:ext cx="5688633" cy="6101381"/>
        </p:xfrm>
        <a:graphic>
          <a:graphicData uri="http://schemas.openxmlformats.org/drawingml/2006/table">
            <a:tbl>
              <a:tblPr firstRow="1" bandRow="1">
                <a:tableStyleId>{5C22544A-7EE6-4342-B048-85BDC9FD1C3A}</a:tableStyleId>
              </a:tblPr>
              <a:tblGrid>
                <a:gridCol w="239742"/>
                <a:gridCol w="1644601"/>
                <a:gridCol w="1860074"/>
                <a:gridCol w="1944216"/>
              </a:tblGrid>
              <a:tr h="311900">
                <a:tc>
                  <a:txBody>
                    <a:bodyPr/>
                    <a:lstStyle/>
                    <a:p>
                      <a:r>
                        <a:rPr lang="fr-CH" sz="1200" b="1" dirty="0" smtClean="0"/>
                        <a:t>#</a:t>
                      </a:r>
                      <a:endParaRPr lang="en-GB" sz="1200" b="1" dirty="0"/>
                    </a:p>
                  </a:txBody>
                  <a:tcPr/>
                </a:tc>
                <a:tc>
                  <a:txBody>
                    <a:bodyPr/>
                    <a:lstStyle/>
                    <a:p>
                      <a:r>
                        <a:rPr lang="fr-CH" sz="1200" dirty="0" smtClean="0"/>
                        <a:t>Organisation</a:t>
                      </a:r>
                      <a:endParaRPr lang="en-GB" sz="1200" dirty="0"/>
                    </a:p>
                  </a:txBody>
                  <a:tcPr/>
                </a:tc>
                <a:tc>
                  <a:txBody>
                    <a:bodyPr/>
                    <a:lstStyle/>
                    <a:p>
                      <a:pPr algn="ctr"/>
                      <a:r>
                        <a:rPr lang="fr-CH" sz="1200" dirty="0" smtClean="0"/>
                        <a:t>Entry </a:t>
                      </a:r>
                      <a:r>
                        <a:rPr lang="fr-CH" sz="1200" dirty="0" err="1" smtClean="0"/>
                        <a:t>Role</a:t>
                      </a:r>
                      <a:endParaRPr lang="en-GB" sz="1200" dirty="0"/>
                    </a:p>
                  </a:txBody>
                  <a:tcPr/>
                </a:tc>
                <a:tc>
                  <a:txBody>
                    <a:bodyPr/>
                    <a:lstStyle/>
                    <a:p>
                      <a:pPr algn="ctr"/>
                      <a:r>
                        <a:rPr lang="fr-CH" sz="1200" dirty="0" smtClean="0"/>
                        <a:t>Date</a:t>
                      </a:r>
                      <a:endParaRPr lang="en-GB" sz="1200" dirty="0"/>
                    </a:p>
                  </a:txBody>
                  <a:tcPr/>
                </a:tc>
              </a:tr>
              <a:tr h="247872">
                <a:tc>
                  <a:txBody>
                    <a:bodyPr/>
                    <a:lstStyle/>
                    <a:p>
                      <a:pPr algn="ctr" rtl="0" fontAlgn="ctr"/>
                      <a:r>
                        <a:rPr lang="en-GB" sz="1200" b="0" i="0" u="none" strike="noStrike" dirty="0">
                          <a:solidFill>
                            <a:srgbClr val="000000"/>
                          </a:solidFill>
                          <a:effectLst/>
                          <a:latin typeface="Calibri" panose="020F0502020204030204" pitchFamily="34" charset="0"/>
                        </a:rPr>
                        <a:t>1</a:t>
                      </a: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CERN</a:t>
                      </a:r>
                    </a:p>
                  </a:txBody>
                  <a:tcPr marL="9525" marR="9525" marT="9525" marB="0" anchor="ctr"/>
                </a:tc>
                <a:tc>
                  <a:txBody>
                    <a:bodyPr/>
                    <a:lstStyle/>
                    <a:p>
                      <a:pPr algn="ctr" rtl="0" fontAlgn="ctr"/>
                      <a:r>
                        <a:rPr lang="en-GB" sz="1200" b="0" i="0" u="none" strike="noStrike">
                          <a:solidFill>
                            <a:srgbClr val="000000"/>
                          </a:solidFill>
                          <a:effectLst/>
                          <a:latin typeface="Calibri" panose="020F0502020204030204" pitchFamily="34" charset="0"/>
                        </a:rPr>
                        <a:t>User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Feb-12</a:t>
                      </a:r>
                    </a:p>
                  </a:txBody>
                  <a:tcPr marL="9525" marR="9525" marT="9525" marB="0" anchor="ctr"/>
                </a:tc>
              </a:tr>
              <a:tr h="247872">
                <a:tc>
                  <a:txBody>
                    <a:bodyPr/>
                    <a:lstStyle/>
                    <a:p>
                      <a:pPr algn="ctr" rtl="0" fontAlgn="ctr"/>
                      <a:r>
                        <a:rPr lang="en-GB" sz="1200" b="0" i="0" u="none" strike="noStrike">
                          <a:solidFill>
                            <a:srgbClr val="000000"/>
                          </a:solidFill>
                          <a:effectLst/>
                          <a:latin typeface="Calibri" panose="020F0502020204030204" pitchFamily="34" charset="0"/>
                        </a:rPr>
                        <a:t>2</a:t>
                      </a: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EMBL</a:t>
                      </a:r>
                    </a:p>
                  </a:txBody>
                  <a:tcPr marL="9525" marR="9525" marT="9525" marB="0" anchor="ctr"/>
                </a:tc>
                <a:tc>
                  <a:txBody>
                    <a:bodyPr/>
                    <a:lstStyle/>
                    <a:p>
                      <a:pPr algn="ctr" rtl="0" fontAlgn="ctr"/>
                      <a:r>
                        <a:rPr lang="en-GB" sz="1200" b="0" i="0" u="none" strike="noStrike">
                          <a:solidFill>
                            <a:srgbClr val="000000"/>
                          </a:solidFill>
                          <a:effectLst/>
                          <a:latin typeface="Calibri" panose="020F0502020204030204" pitchFamily="34" charset="0"/>
                        </a:rPr>
                        <a:t>User</a:t>
                      </a:r>
                    </a:p>
                  </a:txBody>
                  <a:tcPr marL="9525" marR="9525" marT="9525" marB="0" anchor="ctr"/>
                </a:tc>
                <a:tc>
                  <a:txBody>
                    <a:bodyPr/>
                    <a:lstStyle/>
                    <a:p>
                      <a:pPr algn="ctr" rtl="0" fontAlgn="ctr"/>
                      <a:r>
                        <a:rPr lang="en-GB" sz="1200" b="0" i="0" u="none" strike="noStrike">
                          <a:solidFill>
                            <a:srgbClr val="000000"/>
                          </a:solidFill>
                          <a:effectLst/>
                          <a:latin typeface="Calibri" panose="020F0502020204030204" pitchFamily="34" charset="0"/>
                        </a:rPr>
                        <a:t>Feb-12</a:t>
                      </a:r>
                    </a:p>
                  </a:txBody>
                  <a:tcPr marL="9525" marR="9525" marT="9525" marB="0" anchor="ctr"/>
                </a:tc>
              </a:tr>
              <a:tr h="247872">
                <a:tc>
                  <a:txBody>
                    <a:bodyPr/>
                    <a:lstStyle/>
                    <a:p>
                      <a:pPr algn="ctr" rtl="0" fontAlgn="ctr"/>
                      <a:r>
                        <a:rPr lang="en-GB" sz="1200" b="0" i="0" u="none" strike="noStrike">
                          <a:solidFill>
                            <a:srgbClr val="000000"/>
                          </a:solidFill>
                          <a:effectLst/>
                          <a:latin typeface="Calibri" panose="020F0502020204030204" pitchFamily="34" charset="0"/>
                        </a:rPr>
                        <a:t>3</a:t>
                      </a: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ESA</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User</a:t>
                      </a:r>
                    </a:p>
                  </a:txBody>
                  <a:tcPr marL="9525" marR="9525" marT="9525" marB="0" anchor="ctr"/>
                </a:tc>
                <a:tc>
                  <a:txBody>
                    <a:bodyPr/>
                    <a:lstStyle/>
                    <a:p>
                      <a:pPr algn="ctr" rtl="0" fontAlgn="ctr"/>
                      <a:r>
                        <a:rPr lang="en-GB" sz="1200" b="0" i="0" u="none" strike="noStrike">
                          <a:solidFill>
                            <a:srgbClr val="000000"/>
                          </a:solidFill>
                          <a:effectLst/>
                          <a:latin typeface="Calibri" panose="020F0502020204030204" pitchFamily="34" charset="0"/>
                        </a:rPr>
                        <a:t>Feb-12</a:t>
                      </a:r>
                    </a:p>
                  </a:txBody>
                  <a:tcPr marL="9525" marR="9525" marT="9525" marB="0" anchor="ctr"/>
                </a:tc>
              </a:tr>
              <a:tr h="247872">
                <a:tc>
                  <a:txBody>
                    <a:bodyPr/>
                    <a:lstStyle/>
                    <a:p>
                      <a:pPr algn="ctr" rtl="0" fontAlgn="ctr"/>
                      <a:r>
                        <a:rPr lang="en-GB" sz="1200" b="0" i="0" u="none" strike="noStrike">
                          <a:solidFill>
                            <a:srgbClr val="000000"/>
                          </a:solidFill>
                          <a:effectLst/>
                          <a:latin typeface="Calibri" panose="020F0502020204030204" pitchFamily="34" charset="0"/>
                        </a:rPr>
                        <a:t>4</a:t>
                      </a: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Orange Business Services</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Adopter</a:t>
                      </a:r>
                    </a:p>
                  </a:txBody>
                  <a:tcPr marL="9525" marR="9525" marT="9525" marB="0" anchor="ctr"/>
                </a:tc>
                <a:tc>
                  <a:txBody>
                    <a:bodyPr/>
                    <a:lstStyle/>
                    <a:p>
                      <a:pPr algn="ctr" rtl="0" fontAlgn="ctr"/>
                      <a:r>
                        <a:rPr lang="en-GB" sz="1200" b="0" i="0" u="none" strike="noStrike">
                          <a:solidFill>
                            <a:srgbClr val="000000"/>
                          </a:solidFill>
                          <a:effectLst/>
                          <a:latin typeface="Calibri" panose="020F0502020204030204" pitchFamily="34" charset="0"/>
                        </a:rPr>
                        <a:t>Feb-12</a:t>
                      </a:r>
                    </a:p>
                  </a:txBody>
                  <a:tcPr marL="9525" marR="9525" marT="9525" marB="0" anchor="ctr"/>
                </a:tc>
              </a:tr>
              <a:tr h="247872">
                <a:tc>
                  <a:txBody>
                    <a:bodyPr/>
                    <a:lstStyle/>
                    <a:p>
                      <a:pPr algn="ctr" rtl="0" fontAlgn="ctr"/>
                      <a:r>
                        <a:rPr lang="en-GB" sz="1200" b="0" i="0" u="none" strike="noStrike">
                          <a:solidFill>
                            <a:srgbClr val="000000"/>
                          </a:solidFill>
                          <a:effectLst/>
                          <a:latin typeface="Calibri" panose="020F0502020204030204" pitchFamily="34" charset="0"/>
                        </a:rPr>
                        <a:t>5</a:t>
                      </a: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Thales</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Adopter</a:t>
                      </a:r>
                    </a:p>
                  </a:txBody>
                  <a:tcPr marL="9525" marR="9525" marT="9525" marB="0" anchor="ctr"/>
                </a:tc>
                <a:tc>
                  <a:txBody>
                    <a:bodyPr/>
                    <a:lstStyle/>
                    <a:p>
                      <a:pPr algn="ctr" rtl="0" fontAlgn="ctr"/>
                      <a:r>
                        <a:rPr lang="en-GB" sz="1200" b="0" i="0" u="none" strike="noStrike">
                          <a:solidFill>
                            <a:srgbClr val="000000"/>
                          </a:solidFill>
                          <a:effectLst/>
                          <a:latin typeface="Calibri" panose="020F0502020204030204" pitchFamily="34" charset="0"/>
                        </a:rPr>
                        <a:t>Feb-12</a:t>
                      </a:r>
                    </a:p>
                  </a:txBody>
                  <a:tcPr marL="9525" marR="9525" marT="9525" marB="0" anchor="ctr"/>
                </a:tc>
              </a:tr>
              <a:tr h="247872">
                <a:tc>
                  <a:txBody>
                    <a:bodyPr/>
                    <a:lstStyle/>
                    <a:p>
                      <a:pPr algn="ctr" rtl="0" fontAlgn="ctr"/>
                      <a:r>
                        <a:rPr lang="en-GB" sz="1200" b="0" i="0" u="none" strike="noStrike">
                          <a:solidFill>
                            <a:srgbClr val="000000"/>
                          </a:solidFill>
                          <a:effectLst/>
                          <a:latin typeface="Calibri" panose="020F0502020204030204" pitchFamily="34" charset="0"/>
                        </a:rPr>
                        <a:t>6</a:t>
                      </a:r>
                    </a:p>
                  </a:txBody>
                  <a:tcPr marL="9525" marR="9525" marT="9525" marB="0" anchor="ctr"/>
                </a:tc>
                <a:tc>
                  <a:txBody>
                    <a:bodyPr/>
                    <a:lstStyle/>
                    <a:p>
                      <a:pPr algn="l" rtl="0" fontAlgn="ctr"/>
                      <a:r>
                        <a:rPr lang="en-GB" sz="1200" b="0" i="0" u="none" strike="noStrike" dirty="0" err="1">
                          <a:solidFill>
                            <a:srgbClr val="000000"/>
                          </a:solidFill>
                          <a:effectLst/>
                          <a:latin typeface="Calibri" panose="020F0502020204030204" pitchFamily="34" charset="0"/>
                        </a:rPr>
                        <a:t>Terradue</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Adopter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Feb-12</a:t>
                      </a:r>
                    </a:p>
                  </a:txBody>
                  <a:tcPr marL="9525" marR="9525" marT="9525" marB="0" anchor="ctr"/>
                </a:tc>
              </a:tr>
              <a:tr h="247872">
                <a:tc>
                  <a:txBody>
                    <a:bodyPr/>
                    <a:lstStyle/>
                    <a:p>
                      <a:pPr algn="ctr" rtl="0" fontAlgn="ctr"/>
                      <a:r>
                        <a:rPr lang="en-GB" sz="1200" b="0" i="0" u="none" strike="noStrike">
                          <a:solidFill>
                            <a:srgbClr val="000000"/>
                          </a:solidFill>
                          <a:effectLst/>
                          <a:latin typeface="Calibri" panose="020F0502020204030204" pitchFamily="34" charset="0"/>
                        </a:rPr>
                        <a:t>7</a:t>
                      </a: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The Servers Labs</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Supplier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Feb-12</a:t>
                      </a:r>
                    </a:p>
                  </a:txBody>
                  <a:tcPr marL="9525" marR="9525" marT="9525" marB="0" anchor="ctr"/>
                </a:tc>
              </a:tr>
              <a:tr h="247872">
                <a:tc>
                  <a:txBody>
                    <a:bodyPr/>
                    <a:lstStyle/>
                    <a:p>
                      <a:pPr algn="ctr" rtl="0" fontAlgn="ctr"/>
                      <a:r>
                        <a:rPr lang="en-GB" sz="1200" b="0" i="0" u="none" strike="noStrike">
                          <a:solidFill>
                            <a:srgbClr val="000000"/>
                          </a:solidFill>
                          <a:effectLst/>
                          <a:latin typeface="Calibri" panose="020F0502020204030204" pitchFamily="34" charset="0"/>
                        </a:rPr>
                        <a:t>8</a:t>
                      </a:r>
                    </a:p>
                  </a:txBody>
                  <a:tcPr marL="9525" marR="9525" marT="9525" marB="0" anchor="ctr"/>
                </a:tc>
                <a:tc>
                  <a:txBody>
                    <a:bodyPr/>
                    <a:lstStyle/>
                    <a:p>
                      <a:pPr algn="l" rtl="0" fontAlgn="ctr"/>
                      <a:r>
                        <a:rPr lang="en-GB" sz="1200" b="0" i="0" u="none" strike="noStrike" dirty="0" err="1">
                          <a:solidFill>
                            <a:srgbClr val="000000"/>
                          </a:solidFill>
                          <a:effectLst/>
                          <a:latin typeface="Calibri" panose="020F0502020204030204" pitchFamily="34" charset="0"/>
                        </a:rPr>
                        <a:t>Sixsq</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Supplier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Feb-12</a:t>
                      </a:r>
                    </a:p>
                  </a:txBody>
                  <a:tcPr marL="9525" marR="9525" marT="9525" marB="0" anchor="ctr"/>
                </a:tc>
              </a:tr>
              <a:tr h="247872">
                <a:tc>
                  <a:txBody>
                    <a:bodyPr/>
                    <a:lstStyle/>
                    <a:p>
                      <a:pPr algn="ctr" rtl="0" fontAlgn="ctr"/>
                      <a:r>
                        <a:rPr lang="en-GB" sz="1200" b="0" i="0" u="none" strike="noStrike" dirty="0" smtClean="0">
                          <a:solidFill>
                            <a:srgbClr val="000000"/>
                          </a:solidFill>
                          <a:effectLst/>
                          <a:latin typeface="Calibri" panose="020F0502020204030204" pitchFamily="34" charset="0"/>
                        </a:rPr>
                        <a:t>9</a:t>
                      </a: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Atos</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Supplier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Feb-12</a:t>
                      </a:r>
                    </a:p>
                  </a:txBody>
                  <a:tcPr marL="9525" marR="9525" marT="9525" marB="0" anchor="ctr"/>
                </a:tc>
              </a:tr>
              <a:tr h="247872">
                <a:tc>
                  <a:txBody>
                    <a:bodyPr/>
                    <a:lstStyle/>
                    <a:p>
                      <a:pPr algn="ctr" rtl="0" fontAlgn="ctr"/>
                      <a:r>
                        <a:rPr lang="en-GB" sz="1200" b="0" i="0" u="none" strike="noStrike" dirty="0" smtClean="0">
                          <a:solidFill>
                            <a:srgbClr val="000000"/>
                          </a:solidFill>
                          <a:effectLst/>
                          <a:latin typeface="Calibri" panose="020F0502020204030204" pitchFamily="34" charset="0"/>
                        </a:rPr>
                        <a:t>10</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EGI.eu</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Supplier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Feb-12</a:t>
                      </a:r>
                    </a:p>
                  </a:txBody>
                  <a:tcPr marL="9525" marR="9525" marT="9525" marB="0" anchor="ctr"/>
                </a:tc>
              </a:tr>
              <a:tr h="247872">
                <a:tc>
                  <a:txBody>
                    <a:bodyPr/>
                    <a:lstStyle/>
                    <a:p>
                      <a:pPr algn="ctr" rtl="0" fontAlgn="ctr"/>
                      <a:r>
                        <a:rPr lang="en-GB" sz="1200" b="0" i="0" u="none" strike="noStrike" dirty="0" smtClean="0">
                          <a:solidFill>
                            <a:srgbClr val="000000"/>
                          </a:solidFill>
                          <a:effectLst/>
                          <a:latin typeface="Calibri" panose="020F0502020204030204" pitchFamily="34" charset="0"/>
                        </a:rPr>
                        <a:t>11</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T-Systems</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Supplier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Feb-12</a:t>
                      </a:r>
                    </a:p>
                  </a:txBody>
                  <a:tcPr marL="9525" marR="9525" marT="9525" marB="0" anchor="ctr"/>
                </a:tc>
              </a:tr>
              <a:tr h="247872">
                <a:tc>
                  <a:txBody>
                    <a:bodyPr/>
                    <a:lstStyle/>
                    <a:p>
                      <a:pPr algn="ctr" rtl="0" fontAlgn="ctr"/>
                      <a:r>
                        <a:rPr lang="en-GB" sz="1200" b="0" i="0" u="none" strike="noStrike" dirty="0" smtClean="0">
                          <a:solidFill>
                            <a:srgbClr val="000000"/>
                          </a:solidFill>
                          <a:effectLst/>
                          <a:latin typeface="Calibri" panose="020F0502020204030204" pitchFamily="34" charset="0"/>
                        </a:rPr>
                        <a:t>12</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err="1">
                          <a:solidFill>
                            <a:srgbClr val="000000"/>
                          </a:solidFill>
                          <a:effectLst/>
                          <a:latin typeface="Calibri" panose="020F0502020204030204" pitchFamily="34" charset="0"/>
                        </a:rPr>
                        <a:t>Cloudsigma</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Supplier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Feb-12</a:t>
                      </a:r>
                    </a:p>
                  </a:txBody>
                  <a:tcPr marL="9525" marR="9525" marT="9525" marB="0" anchor="ctr"/>
                </a:tc>
              </a:tr>
              <a:tr h="247872">
                <a:tc>
                  <a:txBody>
                    <a:bodyPr/>
                    <a:lstStyle/>
                    <a:p>
                      <a:pPr algn="ctr" rtl="0" fontAlgn="ctr"/>
                      <a:r>
                        <a:rPr lang="en-GB" sz="1200" b="0" i="0" u="none" strike="noStrike" dirty="0" smtClean="0">
                          <a:solidFill>
                            <a:schemeClr val="tx1"/>
                          </a:solidFill>
                          <a:effectLst/>
                          <a:latin typeface="Calibri" panose="020F0502020204030204" pitchFamily="34" charset="0"/>
                        </a:rPr>
                        <a:t>13</a:t>
                      </a:r>
                      <a:endParaRPr lang="en-GB" sz="1200" b="0" i="0" u="none" strike="noStrike" dirty="0">
                        <a:solidFill>
                          <a:schemeClr val="tx1"/>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CSA EMEA</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Supplier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Apr-12</a:t>
                      </a:r>
                    </a:p>
                  </a:txBody>
                  <a:tcPr marL="9525" marR="9525" marT="9525" marB="0" anchor="ctr"/>
                </a:tc>
              </a:tr>
              <a:tr h="247872">
                <a:tc>
                  <a:txBody>
                    <a:bodyPr/>
                    <a:lstStyle/>
                    <a:p>
                      <a:pPr algn="ctr" rtl="0" fontAlgn="ctr"/>
                      <a:r>
                        <a:rPr lang="en-GB" sz="1200" b="0" i="0" u="none" strike="noStrike" dirty="0" smtClean="0">
                          <a:solidFill>
                            <a:srgbClr val="000000"/>
                          </a:solidFill>
                          <a:effectLst/>
                          <a:latin typeface="Calibri" panose="020F0502020204030204" pitchFamily="34" charset="0"/>
                        </a:rPr>
                        <a:t>14</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Trust IT</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Adopter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Apr-12</a:t>
                      </a:r>
                    </a:p>
                  </a:txBody>
                  <a:tcPr marL="9525" marR="9525" marT="9525" marB="0" anchor="ctr"/>
                </a:tc>
              </a:tr>
              <a:tr h="247872">
                <a:tc>
                  <a:txBody>
                    <a:bodyPr/>
                    <a:lstStyle/>
                    <a:p>
                      <a:pPr algn="ctr" rtl="0" fontAlgn="ctr"/>
                      <a:r>
                        <a:rPr lang="en-GB" sz="1200" b="0" i="0" u="none" strike="noStrike" dirty="0" smtClean="0">
                          <a:solidFill>
                            <a:srgbClr val="000000"/>
                          </a:solidFill>
                          <a:effectLst/>
                          <a:latin typeface="Calibri" panose="020F0502020204030204" pitchFamily="34" charset="0"/>
                        </a:rPr>
                        <a:t>15</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err="1">
                          <a:solidFill>
                            <a:srgbClr val="000000"/>
                          </a:solidFill>
                          <a:effectLst/>
                          <a:latin typeface="Calibri" panose="020F0502020204030204" pitchFamily="34" charset="0"/>
                        </a:rPr>
                        <a:t>Nextworks</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Adopter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Sep-12</a:t>
                      </a:r>
                    </a:p>
                  </a:txBody>
                  <a:tcPr marL="9525" marR="9525" marT="9525" marB="0" anchor="ctr"/>
                </a:tc>
              </a:tr>
              <a:tr h="247872">
                <a:tc>
                  <a:txBody>
                    <a:bodyPr/>
                    <a:lstStyle/>
                    <a:p>
                      <a:pPr algn="ctr" rtl="0" fontAlgn="ctr"/>
                      <a:r>
                        <a:rPr lang="en-GB" sz="1200" b="0" i="0" u="none" strike="noStrike" dirty="0" smtClean="0">
                          <a:solidFill>
                            <a:srgbClr val="000000"/>
                          </a:solidFill>
                          <a:effectLst/>
                          <a:latin typeface="Calibri" panose="020F0502020204030204" pitchFamily="34" charset="0"/>
                        </a:rPr>
                        <a:t>16</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CNES</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User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Jun-12</a:t>
                      </a:r>
                    </a:p>
                  </a:txBody>
                  <a:tcPr marL="9525" marR="9525" marT="9525" marB="0" anchor="ctr"/>
                </a:tc>
              </a:tr>
              <a:tr h="247872">
                <a:tc>
                  <a:txBody>
                    <a:bodyPr/>
                    <a:lstStyle/>
                    <a:p>
                      <a:pPr algn="ctr" rtl="0" fontAlgn="ctr"/>
                      <a:r>
                        <a:rPr lang="en-GB" sz="1200" b="0" i="0" u="none" strike="noStrike" dirty="0" smtClean="0">
                          <a:solidFill>
                            <a:srgbClr val="000000"/>
                          </a:solidFill>
                          <a:effectLst/>
                          <a:latin typeface="Calibri" panose="020F0502020204030204" pitchFamily="34" charset="0"/>
                        </a:rPr>
                        <a:t>17</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CNR-IREA</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User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Jun-12</a:t>
                      </a:r>
                    </a:p>
                  </a:txBody>
                  <a:tcPr marL="9525" marR="9525" marT="9525" marB="0" anchor="ctr"/>
                </a:tc>
              </a:tr>
              <a:tr h="247872">
                <a:tc>
                  <a:txBody>
                    <a:bodyPr/>
                    <a:lstStyle/>
                    <a:p>
                      <a:pPr algn="ctr" rtl="0" fontAlgn="ctr"/>
                      <a:r>
                        <a:rPr lang="en-GB" sz="1200" b="0" i="0" u="none" strike="noStrike" dirty="0" smtClean="0">
                          <a:solidFill>
                            <a:srgbClr val="000000"/>
                          </a:solidFill>
                          <a:effectLst/>
                          <a:latin typeface="Calibri" panose="020F0502020204030204" pitchFamily="34" charset="0"/>
                        </a:rPr>
                        <a:t>18</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chemeClr val="tx1"/>
                          </a:solidFill>
                          <a:effectLst/>
                          <a:latin typeface="Calibri" panose="020F0502020204030204" pitchFamily="34" charset="0"/>
                        </a:rPr>
                        <a:t>GEANT </a:t>
                      </a:r>
                    </a:p>
                  </a:txBody>
                  <a:tcPr marL="9525" marR="9525" marT="9525" marB="0" anchor="ctr"/>
                </a:tc>
                <a:tc>
                  <a:txBody>
                    <a:bodyPr/>
                    <a:lstStyle/>
                    <a:p>
                      <a:pPr algn="ctr" rtl="0" fontAlgn="ctr"/>
                      <a:r>
                        <a:rPr lang="en-GB" sz="1200" b="0" i="0" u="none" strike="noStrike" dirty="0">
                          <a:solidFill>
                            <a:schemeClr val="tx1"/>
                          </a:solidFill>
                          <a:effectLst/>
                          <a:latin typeface="Calibri" panose="020F0502020204030204" pitchFamily="34" charset="0"/>
                        </a:rPr>
                        <a:t>Supplier</a:t>
                      </a:r>
                    </a:p>
                  </a:txBody>
                  <a:tcPr marL="9525" marR="9525" marT="9525" marB="0" anchor="ctr"/>
                </a:tc>
                <a:tc>
                  <a:txBody>
                    <a:bodyPr/>
                    <a:lstStyle/>
                    <a:p>
                      <a:pPr algn="ctr" rtl="0" fontAlgn="ctr"/>
                      <a:r>
                        <a:rPr lang="en-GB" sz="1200" b="0" i="0" u="none" strike="noStrike" dirty="0">
                          <a:solidFill>
                            <a:schemeClr val="tx1"/>
                          </a:solidFill>
                          <a:effectLst/>
                          <a:latin typeface="Calibri" panose="020F0502020204030204" pitchFamily="34" charset="0"/>
                        </a:rPr>
                        <a:t>Oct-12</a:t>
                      </a:r>
                    </a:p>
                  </a:txBody>
                  <a:tcPr marL="9525" marR="9525" marT="9525" marB="0" anchor="ctr"/>
                </a:tc>
              </a:tr>
              <a:tr h="247872">
                <a:tc>
                  <a:txBody>
                    <a:bodyPr/>
                    <a:lstStyle/>
                    <a:p>
                      <a:pPr algn="ctr" rtl="0" fontAlgn="ctr"/>
                      <a:r>
                        <a:rPr lang="en-GB" sz="1200" b="0" i="0" u="none" strike="noStrike" dirty="0" smtClean="0">
                          <a:solidFill>
                            <a:schemeClr val="tx1"/>
                          </a:solidFill>
                          <a:effectLst/>
                          <a:latin typeface="Calibri" panose="020F0502020204030204" pitchFamily="34" charset="0"/>
                        </a:rPr>
                        <a:t>19</a:t>
                      </a:r>
                      <a:endParaRPr lang="en-GB" sz="1200" b="0" i="0" u="none" strike="noStrike" dirty="0">
                        <a:solidFill>
                          <a:schemeClr val="tx1"/>
                        </a:solidFill>
                        <a:effectLst/>
                        <a:latin typeface="Calibri" panose="020F0502020204030204" pitchFamily="34" charset="0"/>
                      </a:endParaRPr>
                    </a:p>
                  </a:txBody>
                  <a:tcPr marL="9525" marR="9525" marT="9525" marB="0" anchor="ctr"/>
                </a:tc>
                <a:tc>
                  <a:txBody>
                    <a:bodyPr/>
                    <a:lstStyle/>
                    <a:p>
                      <a:pPr algn="l" rtl="0" fontAlgn="ctr"/>
                      <a:r>
                        <a:rPr lang="de-DE" sz="1200" b="0" i="0" u="none" strike="noStrike" dirty="0">
                          <a:solidFill>
                            <a:srgbClr val="000000"/>
                          </a:solidFill>
                          <a:effectLst/>
                          <a:latin typeface="Calibri" panose="020F0502020204030204" pitchFamily="34" charset="0"/>
                        </a:rPr>
                        <a:t>AW Software und Technologie GmbH</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Adopter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Nov-12</a:t>
                      </a:r>
                    </a:p>
                  </a:txBody>
                  <a:tcPr marL="9525" marR="9525" marT="9525" marB="0" anchor="ctr"/>
                </a:tc>
              </a:tr>
              <a:tr h="82624">
                <a:tc>
                  <a:txBody>
                    <a:bodyPr/>
                    <a:lstStyle/>
                    <a:p>
                      <a:pPr algn="l" rtl="0" fontAlgn="ctr"/>
                      <a:r>
                        <a:rPr lang="en-GB" sz="1200" b="0" i="0" u="none" strike="noStrike" dirty="0" smtClean="0">
                          <a:solidFill>
                            <a:srgbClr val="000000"/>
                          </a:solidFill>
                          <a:effectLst/>
                          <a:latin typeface="Calibri" panose="020F0502020204030204" pitchFamily="34" charset="0"/>
                        </a:rPr>
                        <a:t>20</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ECMWF</a:t>
                      </a:r>
                    </a:p>
                  </a:txBody>
                  <a:tcPr marL="9525" marR="9525" marT="9525" marB="0" anchor="ctr"/>
                </a:tc>
                <a:tc>
                  <a:txBody>
                    <a:bodyPr/>
                    <a:lstStyle/>
                    <a:p>
                      <a:pPr algn="ctr" rtl="0" fontAlgn="ctr"/>
                      <a:r>
                        <a:rPr lang="en-GB" sz="1200" b="0" i="0" u="none" strike="noStrike" dirty="0" smtClean="0">
                          <a:solidFill>
                            <a:srgbClr val="000000"/>
                          </a:solidFill>
                          <a:effectLst/>
                          <a:latin typeface="Calibri" panose="020F0502020204030204" pitchFamily="34" charset="0"/>
                        </a:rPr>
                        <a:t> User</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Dec-12</a:t>
                      </a:r>
                    </a:p>
                  </a:txBody>
                  <a:tcPr marL="9525" marR="9525" marT="9525" marB="0" anchor="ctr"/>
                </a:tc>
              </a:tr>
              <a:tr h="0">
                <a:tc>
                  <a:txBody>
                    <a:bodyPr/>
                    <a:lstStyle/>
                    <a:p>
                      <a:pPr algn="l" rtl="0" fontAlgn="ctr"/>
                      <a:r>
                        <a:rPr lang="en-GB" sz="1200" b="0" i="0" u="none" strike="noStrike" dirty="0" smtClean="0">
                          <a:solidFill>
                            <a:srgbClr val="000000"/>
                          </a:solidFill>
                          <a:effectLst/>
                          <a:latin typeface="Calibri" panose="020F0502020204030204" pitchFamily="34" charset="0"/>
                        </a:rPr>
                        <a:t>21</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IFREMER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Adopter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Dec-12</a:t>
                      </a:r>
                    </a:p>
                  </a:txBody>
                  <a:tcPr marL="9525" marR="9525" marT="9525" marB="0" anchor="ctr"/>
                </a:tc>
              </a:tr>
              <a:tr h="96203">
                <a:tc>
                  <a:txBody>
                    <a:bodyPr/>
                    <a:lstStyle/>
                    <a:p>
                      <a:pPr algn="l" rtl="0" fontAlgn="ctr"/>
                      <a:r>
                        <a:rPr lang="en-GB" sz="1200" b="0" i="0" u="none" strike="noStrike" dirty="0" smtClean="0">
                          <a:solidFill>
                            <a:srgbClr val="000000"/>
                          </a:solidFill>
                          <a:effectLst/>
                          <a:latin typeface="Calibri" panose="020F0502020204030204" pitchFamily="34" charset="0"/>
                        </a:rPr>
                        <a:t>22</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SWITCH</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Supplier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Jan-13</a:t>
                      </a:r>
                    </a:p>
                  </a:txBody>
                  <a:tcPr marL="9525" marR="9525" marT="9525" marB="0" anchor="ctr"/>
                </a:tc>
              </a:tr>
              <a:tr h="0">
                <a:tc>
                  <a:txBody>
                    <a:bodyPr/>
                    <a:lstStyle/>
                    <a:p>
                      <a:pPr algn="l" rtl="0" fontAlgn="ctr"/>
                      <a:r>
                        <a:rPr lang="en-GB" sz="1200" b="0" i="0" u="none" strike="noStrike" dirty="0" smtClean="0">
                          <a:solidFill>
                            <a:srgbClr val="000000"/>
                          </a:solidFill>
                          <a:effectLst/>
                          <a:latin typeface="Calibri" panose="020F0502020204030204" pitchFamily="34" charset="0"/>
                        </a:rPr>
                        <a:t>23</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Port </a:t>
                      </a:r>
                      <a:r>
                        <a:rPr lang="en-GB" sz="1200" b="0" i="0" u="none" strike="noStrike" dirty="0" err="1">
                          <a:solidFill>
                            <a:srgbClr val="000000"/>
                          </a:solidFill>
                          <a:effectLst/>
                          <a:latin typeface="Calibri" panose="020F0502020204030204" pitchFamily="34" charset="0"/>
                        </a:rPr>
                        <a:t>d'Informació</a:t>
                      </a:r>
                      <a:r>
                        <a:rPr lang="en-GB" sz="1200" b="0" i="0" u="none" strike="noStrike" dirty="0">
                          <a:solidFill>
                            <a:srgbClr val="000000"/>
                          </a:solidFill>
                          <a:effectLst/>
                          <a:latin typeface="Calibri" panose="020F0502020204030204" pitchFamily="34" charset="0"/>
                        </a:rPr>
                        <a:t> </a:t>
                      </a:r>
                      <a:r>
                        <a:rPr lang="en-GB" sz="1200" b="0" i="0" u="none" strike="noStrike" dirty="0" err="1">
                          <a:solidFill>
                            <a:srgbClr val="000000"/>
                          </a:solidFill>
                          <a:effectLst/>
                          <a:latin typeface="Calibri" panose="020F0502020204030204" pitchFamily="34" charset="0"/>
                        </a:rPr>
                        <a:t>Científica</a:t>
                      </a:r>
                      <a:r>
                        <a:rPr lang="en-GB" sz="1200" b="0" i="0" u="none" strike="noStrike" dirty="0">
                          <a:solidFill>
                            <a:srgbClr val="000000"/>
                          </a:solidFill>
                          <a:effectLst/>
                          <a:latin typeface="Calibri" panose="020F0502020204030204" pitchFamily="34" charset="0"/>
                        </a:rPr>
                        <a:t> (PIC)</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User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Sep-13</a:t>
                      </a:r>
                    </a:p>
                  </a:txBody>
                  <a:tcPr marL="9525" marR="9525" marT="9525" marB="0" anchor="ctr"/>
                </a:tc>
              </a:tr>
            </a:tbl>
          </a:graphicData>
        </a:graphic>
      </p:graphicFrame>
    </p:spTree>
    <p:extLst>
      <p:ext uri="{BB962C8B-B14F-4D97-AF65-F5344CB8AC3E}">
        <p14:creationId xmlns:p14="http://schemas.microsoft.com/office/powerpoint/2010/main" val="5455654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0622"/>
            <a:ext cx="8229600" cy="418058"/>
          </a:xfrm>
        </p:spPr>
        <p:txBody>
          <a:bodyPr>
            <a:normAutofit fontScale="90000"/>
          </a:bodyPr>
          <a:lstStyle/>
          <a:p>
            <a:pPr algn="ctr"/>
            <a:r>
              <a:rPr lang="fr-CH" sz="1400" b="1" dirty="0" smtClean="0"/>
              <a:t> </a:t>
            </a:r>
            <a:r>
              <a:rPr lang="fr-CH" sz="2800" b="1" dirty="0" err="1" smtClean="0"/>
              <a:t>Helix</a:t>
            </a:r>
            <a:r>
              <a:rPr lang="fr-CH" sz="2800" b="1" dirty="0" smtClean="0"/>
              <a:t> </a:t>
            </a:r>
            <a:r>
              <a:rPr lang="fr-CH" sz="2800" b="1" dirty="0" err="1" smtClean="0"/>
              <a:t>Nebula</a:t>
            </a:r>
            <a:r>
              <a:rPr lang="fr-CH" sz="2800" b="1" dirty="0" smtClean="0"/>
              <a:t> Initiative </a:t>
            </a:r>
            <a:r>
              <a:rPr lang="fr-CH" sz="2800" b="1" dirty="0" err="1" smtClean="0"/>
              <a:t>members</a:t>
            </a:r>
            <a:r>
              <a:rPr lang="fr-CH" sz="2800" b="1" dirty="0" smtClean="0"/>
              <a:t>, 2016</a:t>
            </a:r>
            <a:endParaRPr lang="en-GB" sz="28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81810269"/>
              </p:ext>
            </p:extLst>
          </p:nvPr>
        </p:nvGraphicFramePr>
        <p:xfrm>
          <a:off x="1547664" y="548680"/>
          <a:ext cx="5832647" cy="6169725"/>
        </p:xfrm>
        <a:graphic>
          <a:graphicData uri="http://schemas.openxmlformats.org/drawingml/2006/table">
            <a:tbl>
              <a:tblPr firstRow="1" bandRow="1">
                <a:tableStyleId>{5C22544A-7EE6-4342-B048-85BDC9FD1C3A}</a:tableStyleId>
              </a:tblPr>
              <a:tblGrid>
                <a:gridCol w="558683"/>
                <a:gridCol w="2011258"/>
                <a:gridCol w="1877172"/>
                <a:gridCol w="1385534"/>
              </a:tblGrid>
              <a:tr h="225488">
                <a:tc>
                  <a:txBody>
                    <a:bodyPr/>
                    <a:lstStyle/>
                    <a:p>
                      <a:pPr algn="l" rtl="0" fontAlgn="ctr"/>
                      <a:r>
                        <a:rPr lang="en-GB" sz="1200" b="0" i="0" u="none" strike="noStrike" dirty="0" smtClean="0">
                          <a:solidFill>
                            <a:srgbClr val="000000"/>
                          </a:solidFill>
                          <a:effectLst/>
                          <a:latin typeface="Calibri" panose="020F0502020204030204" pitchFamily="34" charset="0"/>
                        </a:rPr>
                        <a:t>24</a:t>
                      </a:r>
                      <a:endParaRPr lang="en-GB" sz="1200" b="0" i="0" u="none" strike="noStrike" dirty="0">
                        <a:solidFill>
                          <a:srgbClr val="000000"/>
                        </a:solidFill>
                        <a:effectLst/>
                        <a:latin typeface="Calibri" panose="020F0502020204030204" pitchFamily="34" charset="0"/>
                      </a:endParaRPr>
                    </a:p>
                  </a:txBody>
                  <a:tcPr marL="9525" marR="9525" marT="9525" marB="0" anchor="ctr">
                    <a:solidFill>
                      <a:schemeClr val="accent1">
                        <a:lumMod val="20000"/>
                        <a:lumOff val="80000"/>
                      </a:schemeClr>
                    </a:solidFill>
                  </a:tcPr>
                </a:tc>
                <a:tc>
                  <a:txBody>
                    <a:bodyPr/>
                    <a:lstStyle/>
                    <a:p>
                      <a:pPr algn="l" rtl="0" fontAlgn="ctr"/>
                      <a:r>
                        <a:rPr lang="en-GB" sz="1200" b="0" i="0" u="none" strike="noStrike" dirty="0">
                          <a:solidFill>
                            <a:srgbClr val="000000"/>
                          </a:solidFill>
                          <a:effectLst/>
                          <a:latin typeface="Calibri" panose="020F0502020204030204" pitchFamily="34" charset="0"/>
                        </a:rPr>
                        <a:t>Memset</a:t>
                      </a:r>
                    </a:p>
                  </a:txBody>
                  <a:tcPr marL="9525" marR="9525" marT="9525" marB="0" anchor="ctr">
                    <a:solidFill>
                      <a:schemeClr val="accent1">
                        <a:lumMod val="20000"/>
                        <a:lumOff val="80000"/>
                      </a:schemeClr>
                    </a:solidFill>
                  </a:tcPr>
                </a:tc>
                <a:tc>
                  <a:txBody>
                    <a:bodyPr/>
                    <a:lstStyle/>
                    <a:p>
                      <a:pPr algn="ctr" rtl="0" fontAlgn="ctr"/>
                      <a:r>
                        <a:rPr lang="en-GB" sz="1200" b="0" i="0" u="none" strike="noStrike" dirty="0">
                          <a:solidFill>
                            <a:srgbClr val="000000"/>
                          </a:solidFill>
                          <a:effectLst/>
                          <a:latin typeface="Calibri" panose="020F0502020204030204" pitchFamily="34" charset="0"/>
                        </a:rPr>
                        <a:t>Supplier</a:t>
                      </a:r>
                    </a:p>
                  </a:txBody>
                  <a:tcPr marL="9525" marR="9525" marT="9525" marB="0" anchor="ctr">
                    <a:solidFill>
                      <a:schemeClr val="accent1">
                        <a:lumMod val="20000"/>
                        <a:lumOff val="80000"/>
                      </a:schemeClr>
                    </a:solidFill>
                  </a:tcPr>
                </a:tc>
                <a:tc>
                  <a:txBody>
                    <a:bodyPr/>
                    <a:lstStyle/>
                    <a:p>
                      <a:pPr algn="ctr" rtl="0" fontAlgn="ctr"/>
                      <a:r>
                        <a:rPr lang="en-GB" sz="1200" b="0" i="0" u="none" strike="noStrike" dirty="0">
                          <a:solidFill>
                            <a:srgbClr val="000000"/>
                          </a:solidFill>
                          <a:effectLst/>
                          <a:latin typeface="Calibri" panose="020F0502020204030204" pitchFamily="34" charset="0"/>
                        </a:rPr>
                        <a:t>Jan-14</a:t>
                      </a:r>
                    </a:p>
                  </a:txBody>
                  <a:tcPr marL="9525" marR="9525" marT="9525" marB="0" anchor="ctr">
                    <a:solidFill>
                      <a:schemeClr val="accent1">
                        <a:lumMod val="20000"/>
                        <a:lumOff val="80000"/>
                      </a:schemeClr>
                    </a:solidFill>
                  </a:tcPr>
                </a:tc>
              </a:tr>
              <a:tr h="225488">
                <a:tc>
                  <a:txBody>
                    <a:bodyPr/>
                    <a:lstStyle/>
                    <a:p>
                      <a:pPr algn="l" rtl="0" fontAlgn="ctr"/>
                      <a:r>
                        <a:rPr lang="en-GB" sz="1200" b="0" i="0" u="none" strike="noStrike" dirty="0" smtClean="0">
                          <a:solidFill>
                            <a:srgbClr val="000000"/>
                          </a:solidFill>
                          <a:effectLst/>
                          <a:latin typeface="Calibri" panose="020F0502020204030204" pitchFamily="34" charset="0"/>
                        </a:rPr>
                        <a:t>25</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err="1">
                          <a:solidFill>
                            <a:srgbClr val="000000"/>
                          </a:solidFill>
                          <a:effectLst/>
                          <a:latin typeface="Calibri" panose="020F0502020204030204" pitchFamily="34" charset="0"/>
                        </a:rPr>
                        <a:t>Yandex</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Adopter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Jan-14</a:t>
                      </a:r>
                    </a:p>
                  </a:txBody>
                  <a:tcPr marL="9525" marR="9525" marT="9525" marB="0" anchor="ctr"/>
                </a:tc>
              </a:tr>
              <a:tr h="225488">
                <a:tc>
                  <a:txBody>
                    <a:bodyPr/>
                    <a:lstStyle/>
                    <a:p>
                      <a:pPr algn="l" rtl="0" fontAlgn="ctr"/>
                      <a:r>
                        <a:rPr lang="en-GB" sz="1200" b="0" i="0" u="none" strike="noStrike" dirty="0" smtClean="0">
                          <a:solidFill>
                            <a:srgbClr val="000000"/>
                          </a:solidFill>
                          <a:effectLst/>
                          <a:latin typeface="Calibri" panose="020F0502020204030204" pitchFamily="34" charset="0"/>
                        </a:rPr>
                        <a:t>26</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err="1">
                          <a:solidFill>
                            <a:srgbClr val="000000"/>
                          </a:solidFill>
                          <a:effectLst/>
                          <a:latin typeface="Calibri" panose="020F0502020204030204" pitchFamily="34" charset="0"/>
                        </a:rPr>
                        <a:t>Ultimum</a:t>
                      </a:r>
                      <a:r>
                        <a:rPr lang="en-GB" sz="1200" b="0" i="0" u="none" strike="noStrike" dirty="0">
                          <a:solidFill>
                            <a:srgbClr val="000000"/>
                          </a:solidFill>
                          <a:effectLst/>
                          <a:latin typeface="Calibri" panose="020F0502020204030204" pitchFamily="34" charset="0"/>
                        </a:rPr>
                        <a:t> Technologies</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Supplier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Jan-14</a:t>
                      </a:r>
                    </a:p>
                  </a:txBody>
                  <a:tcPr marL="9525" marR="9525" marT="9525" marB="0" anchor="ctr"/>
                </a:tc>
              </a:tr>
              <a:tr h="225488">
                <a:tc>
                  <a:txBody>
                    <a:bodyPr/>
                    <a:lstStyle/>
                    <a:p>
                      <a:pPr algn="l" rtl="0" fontAlgn="ctr"/>
                      <a:r>
                        <a:rPr lang="en-GB" sz="1200" b="0" i="0" u="none" strike="noStrike" dirty="0" smtClean="0">
                          <a:solidFill>
                            <a:srgbClr val="000000"/>
                          </a:solidFill>
                          <a:effectLst/>
                          <a:latin typeface="Calibri" panose="020F0502020204030204" pitchFamily="34" charset="0"/>
                        </a:rPr>
                        <a:t>27</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a:solidFill>
                            <a:srgbClr val="000000"/>
                          </a:solidFill>
                          <a:effectLst/>
                          <a:latin typeface="Calibri" panose="020F0502020204030204" pitchFamily="34" charset="0"/>
                        </a:rPr>
                        <a:t>CloudEO</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Supplier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Apr-14</a:t>
                      </a:r>
                    </a:p>
                  </a:txBody>
                  <a:tcPr marL="9525" marR="9525" marT="9525" marB="0" anchor="ctr"/>
                </a:tc>
              </a:tr>
              <a:tr h="225488">
                <a:tc>
                  <a:txBody>
                    <a:bodyPr/>
                    <a:lstStyle/>
                    <a:p>
                      <a:pPr algn="l" rtl="0" fontAlgn="ctr"/>
                      <a:r>
                        <a:rPr lang="en-GB" sz="1200" b="0" i="0" u="none" strike="noStrike" dirty="0" smtClean="0">
                          <a:solidFill>
                            <a:srgbClr val="000000"/>
                          </a:solidFill>
                          <a:effectLst/>
                          <a:latin typeface="Calibri" panose="020F0502020204030204" pitchFamily="34" charset="0"/>
                        </a:rPr>
                        <a:t>28</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a:solidFill>
                            <a:srgbClr val="000000"/>
                          </a:solidFill>
                          <a:effectLst/>
                          <a:latin typeface="Calibri" panose="020F0502020204030204" pitchFamily="34" charset="0"/>
                        </a:rPr>
                        <a:t>European Organisation for Astronomical Research in the Southern Hemisphere (ESO)</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Adopter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May-14</a:t>
                      </a:r>
                    </a:p>
                  </a:txBody>
                  <a:tcPr marL="9525" marR="9525" marT="9525" marB="0" anchor="ctr"/>
                </a:tc>
              </a:tr>
              <a:tr h="225488">
                <a:tc>
                  <a:txBody>
                    <a:bodyPr/>
                    <a:lstStyle/>
                    <a:p>
                      <a:pPr algn="l" rtl="0" fontAlgn="ctr"/>
                      <a:r>
                        <a:rPr lang="en-GB" sz="1200" b="0" i="0" u="none" strike="noStrike" dirty="0" smtClean="0">
                          <a:solidFill>
                            <a:srgbClr val="000000"/>
                          </a:solidFill>
                          <a:effectLst/>
                          <a:latin typeface="Calibri" panose="020F0502020204030204" pitchFamily="34" charset="0"/>
                        </a:rPr>
                        <a:t>29</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Prologue</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Supplier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Jun-14</a:t>
                      </a:r>
                    </a:p>
                  </a:txBody>
                  <a:tcPr marL="9525" marR="9525" marT="9525" marB="0" anchor="ctr"/>
                </a:tc>
              </a:tr>
              <a:tr h="225488">
                <a:tc>
                  <a:txBody>
                    <a:bodyPr/>
                    <a:lstStyle/>
                    <a:p>
                      <a:pPr algn="l" rtl="0" fontAlgn="ctr"/>
                      <a:r>
                        <a:rPr lang="en-GB" sz="1200" b="0" i="0" u="none" strike="noStrike" dirty="0" smtClean="0">
                          <a:solidFill>
                            <a:srgbClr val="000000"/>
                          </a:solidFill>
                          <a:effectLst/>
                          <a:latin typeface="Calibri" panose="020F0502020204030204" pitchFamily="34" charset="0"/>
                        </a:rPr>
                        <a:t>30</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err="1">
                          <a:solidFill>
                            <a:srgbClr val="000000"/>
                          </a:solidFill>
                          <a:effectLst/>
                          <a:latin typeface="Calibri" panose="020F0502020204030204" pitchFamily="34" charset="0"/>
                        </a:rPr>
                        <a:t>DataCentered</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Supplier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Jul-14</a:t>
                      </a:r>
                    </a:p>
                  </a:txBody>
                  <a:tcPr marL="9525" marR="9525" marT="9525" marB="0" anchor="ctr"/>
                </a:tc>
              </a:tr>
              <a:tr h="225488">
                <a:tc>
                  <a:txBody>
                    <a:bodyPr/>
                    <a:lstStyle/>
                    <a:p>
                      <a:pPr algn="l" rtl="0" fontAlgn="ctr"/>
                      <a:r>
                        <a:rPr lang="en-GB" sz="1200" b="0" i="0" u="none" strike="noStrike" dirty="0" smtClean="0">
                          <a:solidFill>
                            <a:srgbClr val="000000"/>
                          </a:solidFill>
                          <a:effectLst/>
                          <a:latin typeface="Calibri" panose="020F0502020204030204" pitchFamily="34" charset="0"/>
                        </a:rPr>
                        <a:t>31</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sv-SE" sz="1200" b="0" i="0" u="none" strike="noStrike">
                          <a:solidFill>
                            <a:srgbClr val="000000"/>
                          </a:solidFill>
                          <a:effectLst/>
                          <a:latin typeface="Calibri" panose="020F0502020204030204" pitchFamily="34" charset="0"/>
                        </a:rPr>
                        <a:t>Digitalas Ekonomikas Attistibas Centrs (DEAC)</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Supplier</a:t>
                      </a: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Sep-14</a:t>
                      </a:r>
                    </a:p>
                  </a:txBody>
                  <a:tcPr marL="9525" marR="9525" marT="9525" marB="0" anchor="ctr"/>
                </a:tc>
              </a:tr>
              <a:tr h="225488">
                <a:tc>
                  <a:txBody>
                    <a:bodyPr/>
                    <a:lstStyle/>
                    <a:p>
                      <a:pPr algn="l" rtl="0" fontAlgn="ctr"/>
                      <a:r>
                        <a:rPr lang="en-GB" sz="1200" b="0" i="0" u="none" strike="noStrike" dirty="0" smtClean="0">
                          <a:solidFill>
                            <a:srgbClr val="000000"/>
                          </a:solidFill>
                          <a:effectLst/>
                          <a:latin typeface="Calibri" panose="020F0502020204030204" pitchFamily="34" charset="0"/>
                        </a:rPr>
                        <a:t>32</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ESRF</a:t>
                      </a:r>
                    </a:p>
                  </a:txBody>
                  <a:tcPr marL="9525" marR="9525" marT="9525" marB="0" anchor="ctr"/>
                </a:tc>
                <a:tc>
                  <a:txBody>
                    <a:bodyPr/>
                    <a:lstStyle/>
                    <a:p>
                      <a:pPr algn="ctr" rtl="0" fontAlgn="ctr"/>
                      <a:r>
                        <a:rPr lang="en-GB" sz="1200" b="0" i="0" u="none" strike="noStrike" dirty="0" smtClean="0">
                          <a:solidFill>
                            <a:srgbClr val="000000"/>
                          </a:solidFill>
                          <a:effectLst/>
                          <a:latin typeface="Calibri" panose="020F0502020204030204" pitchFamily="34" charset="0"/>
                        </a:rPr>
                        <a:t>User</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Oct-14</a:t>
                      </a:r>
                    </a:p>
                  </a:txBody>
                  <a:tcPr marL="9525" marR="9525" marT="9525" marB="0" anchor="ctr"/>
                </a:tc>
              </a:tr>
              <a:tr h="324240">
                <a:tc>
                  <a:txBody>
                    <a:bodyPr/>
                    <a:lstStyle/>
                    <a:p>
                      <a:pPr algn="l" rtl="0" fontAlgn="ctr"/>
                      <a:r>
                        <a:rPr lang="en-GB" sz="1200" b="0" i="0" u="none" strike="noStrike" dirty="0" smtClean="0">
                          <a:solidFill>
                            <a:srgbClr val="000000"/>
                          </a:solidFill>
                          <a:effectLst/>
                          <a:latin typeface="Calibri" panose="020F0502020204030204" pitchFamily="34" charset="0"/>
                        </a:rPr>
                        <a:t>33</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rgbClr val="000000"/>
                          </a:solidFill>
                          <a:effectLst/>
                          <a:latin typeface="Calibri" panose="020F0502020204030204" pitchFamily="34" charset="0"/>
                        </a:rPr>
                        <a:t>VITO</a:t>
                      </a:r>
                    </a:p>
                  </a:txBody>
                  <a:tcPr marL="9525" marR="9525" marT="9525" marB="0" anchor="ctr"/>
                </a:tc>
                <a:tc>
                  <a:txBody>
                    <a:bodyPr/>
                    <a:lstStyle/>
                    <a:p>
                      <a:pPr algn="ctr" rtl="0" fontAlgn="ctr"/>
                      <a:r>
                        <a:rPr lang="en-GB" sz="1200" b="0" i="0" u="none" strike="noStrike" dirty="0" smtClean="0">
                          <a:solidFill>
                            <a:srgbClr val="000000"/>
                          </a:solidFill>
                          <a:effectLst/>
                          <a:latin typeface="Calibri" panose="020F0502020204030204" pitchFamily="34" charset="0"/>
                        </a:rPr>
                        <a:t>Supplier</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200" b="0" i="0" u="none" strike="noStrike" dirty="0">
                          <a:solidFill>
                            <a:srgbClr val="000000"/>
                          </a:solidFill>
                          <a:effectLst/>
                          <a:latin typeface="Calibri" panose="020F0502020204030204" pitchFamily="34" charset="0"/>
                        </a:rPr>
                        <a:t>Nov-14</a:t>
                      </a:r>
                    </a:p>
                  </a:txBody>
                  <a:tcPr marL="9525" marR="9525" marT="9525" marB="0" anchor="ctr"/>
                </a:tc>
              </a:tr>
              <a:tr h="225488">
                <a:tc>
                  <a:txBody>
                    <a:bodyPr/>
                    <a:lstStyle/>
                    <a:p>
                      <a:pPr algn="l" rtl="0" fontAlgn="ctr"/>
                      <a:r>
                        <a:rPr lang="en-GB" sz="1200" b="0" i="0" u="none" strike="noStrike" dirty="0" smtClean="0">
                          <a:solidFill>
                            <a:srgbClr val="000000"/>
                          </a:solidFill>
                          <a:effectLst/>
                          <a:latin typeface="Calibri" panose="020F0502020204030204" pitchFamily="34" charset="0"/>
                        </a:rPr>
                        <a:t>34</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nb-NO" sz="1200" b="0" i="0" u="none" strike="noStrike" dirty="0">
                          <a:solidFill>
                            <a:schemeClr val="tx1"/>
                          </a:solidFill>
                          <a:effectLst/>
                          <a:latin typeface="Calibri" panose="020F0502020204030204" pitchFamily="34" charset="0"/>
                        </a:rPr>
                        <a:t>Akenes SA Trading under </a:t>
                      </a:r>
                      <a:r>
                        <a:rPr lang="nb-NO" sz="1200" b="0" i="0" u="none" strike="noStrike" dirty="0" smtClean="0">
                          <a:solidFill>
                            <a:schemeClr val="tx1"/>
                          </a:solidFill>
                          <a:effectLst/>
                          <a:latin typeface="Calibri" panose="020F0502020204030204" pitchFamily="34" charset="0"/>
                        </a:rPr>
                        <a:t>Exoscale </a:t>
                      </a:r>
                      <a:endParaRPr lang="nb-NO" sz="12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0" i="0" u="none" strike="noStrike" dirty="0" smtClean="0">
                          <a:solidFill>
                            <a:schemeClr val="tx1"/>
                          </a:solidFill>
                          <a:effectLst/>
                          <a:latin typeface="Calibri" panose="020F0502020204030204" pitchFamily="34" charset="0"/>
                        </a:rPr>
                        <a:t>Supplier</a:t>
                      </a:r>
                      <a:endParaRPr lang="en-GB" sz="12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0" i="0" u="none" strike="noStrike" dirty="0">
                          <a:solidFill>
                            <a:schemeClr val="tx1"/>
                          </a:solidFill>
                          <a:effectLst/>
                          <a:latin typeface="Calibri" panose="020F0502020204030204" pitchFamily="34" charset="0"/>
                        </a:rPr>
                        <a:t>Apr-15</a:t>
                      </a:r>
                    </a:p>
                  </a:txBody>
                  <a:tcPr marL="9525" marR="9525" marT="9525" marB="0" anchor="ctr"/>
                </a:tc>
              </a:tr>
              <a:tr h="225488">
                <a:tc>
                  <a:txBody>
                    <a:bodyPr/>
                    <a:lstStyle/>
                    <a:p>
                      <a:pPr algn="l" rtl="0" fontAlgn="ctr"/>
                      <a:r>
                        <a:rPr lang="en-GB" sz="1200" b="0" i="0" u="none" strike="noStrike" dirty="0" smtClean="0">
                          <a:solidFill>
                            <a:schemeClr val="tx1"/>
                          </a:solidFill>
                          <a:effectLst/>
                          <a:latin typeface="Calibri" panose="020F0502020204030204" pitchFamily="34" charset="0"/>
                        </a:rPr>
                        <a:t>35</a:t>
                      </a:r>
                      <a:endParaRPr lang="en-GB" sz="1200" b="0" i="0" u="none" strike="noStrike" dirty="0">
                        <a:solidFill>
                          <a:schemeClr val="tx1"/>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chemeClr val="tx1"/>
                          </a:solidFill>
                          <a:effectLst/>
                          <a:latin typeface="Calibri" panose="020F0502020204030204" pitchFamily="34" charset="0"/>
                        </a:rPr>
                        <a:t>Deutsche </a:t>
                      </a:r>
                      <a:r>
                        <a:rPr lang="en-GB" sz="1200" b="0" i="0" u="none" strike="noStrike" dirty="0" err="1">
                          <a:solidFill>
                            <a:schemeClr val="tx1"/>
                          </a:solidFill>
                          <a:effectLst/>
                          <a:latin typeface="Calibri" panose="020F0502020204030204" pitchFamily="34" charset="0"/>
                        </a:rPr>
                        <a:t>Börse</a:t>
                      </a:r>
                      <a:r>
                        <a:rPr lang="en-GB" sz="1200" b="0" i="0" u="none" strike="noStrike" dirty="0">
                          <a:solidFill>
                            <a:schemeClr val="tx1"/>
                          </a:solidFill>
                          <a:effectLst/>
                          <a:latin typeface="Calibri" panose="020F0502020204030204" pitchFamily="34" charset="0"/>
                        </a:rPr>
                        <a:t> Cloud Exchange</a:t>
                      </a:r>
                    </a:p>
                  </a:txBody>
                  <a:tcPr marL="9525" marR="9525" marT="9525" marB="0" anchor="ctr"/>
                </a:tc>
                <a:tc>
                  <a:txBody>
                    <a:bodyPr/>
                    <a:lstStyle/>
                    <a:p>
                      <a:pPr algn="ctr" rtl="0" fontAlgn="ctr"/>
                      <a:r>
                        <a:rPr lang="en-GB" sz="1200" b="0" i="0" u="none" strike="noStrike" dirty="0" smtClean="0">
                          <a:solidFill>
                            <a:schemeClr val="tx1"/>
                          </a:solidFill>
                          <a:effectLst/>
                          <a:latin typeface="Calibri" panose="020F0502020204030204" pitchFamily="34" charset="0"/>
                        </a:rPr>
                        <a:t>Supplier</a:t>
                      </a:r>
                      <a:endParaRPr lang="en-GB" sz="12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0" i="0" u="none" strike="noStrike" dirty="0">
                          <a:solidFill>
                            <a:schemeClr val="tx1"/>
                          </a:solidFill>
                          <a:effectLst/>
                          <a:latin typeface="Calibri" panose="020F0502020204030204" pitchFamily="34" charset="0"/>
                        </a:rPr>
                        <a:t>May-15</a:t>
                      </a:r>
                    </a:p>
                  </a:txBody>
                  <a:tcPr marL="9525" marR="9525" marT="9525" marB="0" anchor="ctr"/>
                </a:tc>
              </a:tr>
              <a:tr h="225488">
                <a:tc>
                  <a:txBody>
                    <a:bodyPr/>
                    <a:lstStyle/>
                    <a:p>
                      <a:pPr algn="l" rtl="0" fontAlgn="ctr"/>
                      <a:r>
                        <a:rPr lang="en-GB" sz="1200" b="0" i="0" u="none" strike="noStrike" dirty="0" smtClean="0">
                          <a:solidFill>
                            <a:srgbClr val="000000"/>
                          </a:solidFill>
                          <a:effectLst/>
                          <a:latin typeface="Calibri" panose="020F0502020204030204" pitchFamily="34" charset="0"/>
                        </a:rPr>
                        <a:t>36</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chemeClr val="tx1"/>
                          </a:solidFill>
                          <a:effectLst/>
                          <a:latin typeface="Calibri" panose="020F0502020204030204" pitchFamily="34" charset="0"/>
                        </a:rPr>
                        <a:t>University of Amsterdam</a:t>
                      </a:r>
                    </a:p>
                  </a:txBody>
                  <a:tcPr marL="9525" marR="9525" marT="9525" marB="0" anchor="ctr"/>
                </a:tc>
                <a:tc>
                  <a:txBody>
                    <a:bodyPr/>
                    <a:lstStyle/>
                    <a:p>
                      <a:pPr algn="ctr" rtl="0" fontAlgn="ctr"/>
                      <a:r>
                        <a:rPr lang="en-GB" sz="1200" b="0" i="0" u="none" strike="noStrike" dirty="0" smtClean="0">
                          <a:solidFill>
                            <a:schemeClr val="tx1"/>
                          </a:solidFill>
                          <a:effectLst/>
                          <a:latin typeface="Calibri" panose="020F0502020204030204" pitchFamily="34" charset="0"/>
                        </a:rPr>
                        <a:t>Adopter</a:t>
                      </a:r>
                      <a:endParaRPr lang="en-GB" sz="12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0" i="0" u="none" strike="noStrike" dirty="0">
                          <a:solidFill>
                            <a:schemeClr val="tx1"/>
                          </a:solidFill>
                          <a:effectLst/>
                          <a:latin typeface="Calibri" panose="020F0502020204030204" pitchFamily="34" charset="0"/>
                        </a:rPr>
                        <a:t>May-15</a:t>
                      </a:r>
                    </a:p>
                  </a:txBody>
                  <a:tcPr marL="9525" marR="9525" marT="9525" marB="0" anchor="ctr"/>
                </a:tc>
              </a:tr>
              <a:tr h="225488">
                <a:tc>
                  <a:txBody>
                    <a:bodyPr/>
                    <a:lstStyle/>
                    <a:p>
                      <a:pPr algn="l" rtl="0" fontAlgn="ctr"/>
                      <a:r>
                        <a:rPr lang="fr-CH" sz="1200" b="0" i="0" u="none" strike="noStrike" dirty="0" smtClean="0">
                          <a:solidFill>
                            <a:schemeClr val="tx1"/>
                          </a:solidFill>
                          <a:effectLst/>
                          <a:latin typeface="Calibri" panose="020F0502020204030204" pitchFamily="34" charset="0"/>
                        </a:rPr>
                        <a:t>37</a:t>
                      </a:r>
                      <a:endParaRPr lang="en-GB" sz="1200" b="0" i="0" u="none" strike="noStrike" dirty="0">
                        <a:solidFill>
                          <a:schemeClr val="tx1"/>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err="1">
                          <a:solidFill>
                            <a:schemeClr val="tx1"/>
                          </a:solidFill>
                          <a:effectLst/>
                          <a:latin typeface="Calibri" panose="020F0502020204030204" pitchFamily="34" charset="0"/>
                        </a:rPr>
                        <a:t>Cloudwatt</a:t>
                      </a:r>
                      <a:endParaRPr lang="en-GB" sz="12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0" i="0" u="none" strike="noStrike" dirty="0" smtClean="0">
                          <a:solidFill>
                            <a:schemeClr val="tx1"/>
                          </a:solidFill>
                          <a:effectLst/>
                          <a:latin typeface="Calibri" panose="020F0502020204030204" pitchFamily="34" charset="0"/>
                        </a:rPr>
                        <a:t>Supplier</a:t>
                      </a:r>
                      <a:endParaRPr lang="en-GB" sz="12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0" i="0" u="none" strike="noStrike" dirty="0">
                          <a:solidFill>
                            <a:schemeClr val="tx1"/>
                          </a:solidFill>
                          <a:effectLst/>
                          <a:latin typeface="Calibri" panose="020F0502020204030204" pitchFamily="34" charset="0"/>
                        </a:rPr>
                        <a:t>Apr-15</a:t>
                      </a:r>
                    </a:p>
                  </a:txBody>
                  <a:tcPr marL="9525" marR="9525" marT="9525" marB="0" anchor="ctr"/>
                </a:tc>
              </a:tr>
              <a:tr h="225488">
                <a:tc>
                  <a:txBody>
                    <a:bodyPr/>
                    <a:lstStyle/>
                    <a:p>
                      <a:pPr algn="l" rtl="0" fontAlgn="ctr"/>
                      <a:r>
                        <a:rPr lang="en-GB" sz="1200" b="0" i="0" u="none" strike="noStrike" dirty="0" smtClean="0">
                          <a:solidFill>
                            <a:srgbClr val="000000"/>
                          </a:solidFill>
                          <a:effectLst/>
                          <a:latin typeface="Calibri" panose="020F0502020204030204" pitchFamily="34" charset="0"/>
                        </a:rPr>
                        <a:t>38</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0" i="0" u="none" strike="noStrike" dirty="0">
                          <a:solidFill>
                            <a:schemeClr val="tx1"/>
                          </a:solidFill>
                          <a:effectLst/>
                          <a:latin typeface="Calibri" panose="020F0502020204030204" pitchFamily="34" charset="0"/>
                        </a:rPr>
                        <a:t>RHEA</a:t>
                      </a:r>
                    </a:p>
                  </a:txBody>
                  <a:tcPr marL="9525" marR="9525" marT="9525" marB="0" anchor="ctr"/>
                </a:tc>
                <a:tc>
                  <a:txBody>
                    <a:bodyPr/>
                    <a:lstStyle/>
                    <a:p>
                      <a:pPr algn="ctr" rtl="0" fontAlgn="ctr"/>
                      <a:r>
                        <a:rPr lang="en-GB" sz="1200" b="0" i="0" u="none" strike="noStrike" dirty="0" smtClean="0">
                          <a:solidFill>
                            <a:schemeClr val="tx1"/>
                          </a:solidFill>
                          <a:effectLst/>
                          <a:latin typeface="Calibri" panose="020F0502020204030204" pitchFamily="34" charset="0"/>
                        </a:rPr>
                        <a:t>Adopter</a:t>
                      </a:r>
                      <a:endParaRPr lang="en-GB" sz="12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0" i="0" u="none" strike="noStrike" dirty="0">
                          <a:solidFill>
                            <a:schemeClr val="tx1"/>
                          </a:solidFill>
                          <a:effectLst/>
                          <a:latin typeface="Calibri" panose="020F0502020204030204" pitchFamily="34" charset="0"/>
                        </a:rPr>
                        <a:t>May-15</a:t>
                      </a:r>
                    </a:p>
                  </a:txBody>
                  <a:tcPr marL="9525" marR="9525" marT="9525" marB="0" anchor="ctr"/>
                </a:tc>
              </a:tr>
              <a:tr h="225488">
                <a:tc>
                  <a:txBody>
                    <a:bodyPr/>
                    <a:lstStyle/>
                    <a:p>
                      <a:pPr algn="l" rtl="0" fontAlgn="ctr"/>
                      <a:r>
                        <a:rPr lang="en-GB" sz="1200" b="0" i="0" u="none" strike="noStrike" dirty="0" smtClean="0">
                          <a:solidFill>
                            <a:srgbClr val="000000"/>
                          </a:solidFill>
                          <a:effectLst/>
                          <a:latin typeface="Calibri" panose="020F0502020204030204" pitchFamily="34" charset="0"/>
                        </a:rPr>
                        <a:t>39</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r>
                        <a:rPr lang="en-GB" sz="1200" b="1" dirty="0" smtClean="0"/>
                        <a:t>CNRS  </a:t>
                      </a:r>
                      <a:r>
                        <a:rPr lang="en-GB" sz="1200" b="1" dirty="0" smtClean="0">
                          <a:solidFill>
                            <a:srgbClr val="FF0000"/>
                          </a:solidFill>
                        </a:rPr>
                        <a:t>NEW</a:t>
                      </a:r>
                      <a:endParaRPr lang="en-GB" sz="1200" b="1" dirty="0"/>
                    </a:p>
                  </a:txBody>
                  <a:tcPr marL="9525" marR="9525" marT="9525" marB="0" anchor="ctr"/>
                </a:tc>
                <a:tc>
                  <a:txBody>
                    <a:bodyPr/>
                    <a:lstStyle/>
                    <a:p>
                      <a:pPr algn="ctr"/>
                      <a:r>
                        <a:rPr lang="en-GB" sz="1200" b="1" dirty="0" smtClean="0"/>
                        <a:t>User</a:t>
                      </a:r>
                      <a:endParaRPr lang="en-GB" sz="1200" b="1" dirty="0"/>
                    </a:p>
                  </a:txBody>
                  <a:tcPr marL="9525" marR="9525" marT="9525" marB="0" anchor="ctr"/>
                </a:tc>
                <a:tc>
                  <a:txBody>
                    <a:bodyPr/>
                    <a:lstStyle/>
                    <a:p>
                      <a:pPr algn="ctr"/>
                      <a:r>
                        <a:rPr lang="en-GB" sz="1200" b="1" dirty="0" smtClean="0"/>
                        <a:t>Oct-15</a:t>
                      </a:r>
                      <a:endParaRPr lang="en-GB" sz="1200" b="1" dirty="0"/>
                    </a:p>
                  </a:txBody>
                  <a:tcPr marL="9525" marR="9525" marT="9525" marB="0" anchor="ctr"/>
                </a:tc>
              </a:tr>
              <a:tr h="225488">
                <a:tc>
                  <a:txBody>
                    <a:bodyPr/>
                    <a:lstStyle/>
                    <a:p>
                      <a:pPr algn="l" rtl="0" fontAlgn="ctr"/>
                      <a:r>
                        <a:rPr lang="en-GB" sz="1200" b="0" i="0" u="none" strike="noStrike" dirty="0" smtClean="0">
                          <a:solidFill>
                            <a:srgbClr val="000000"/>
                          </a:solidFill>
                          <a:effectLst/>
                          <a:latin typeface="Calibri" panose="020F0502020204030204" pitchFamily="34" charset="0"/>
                        </a:rPr>
                        <a:t>40</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1" i="0" u="none" strike="noStrike" dirty="0" smtClean="0">
                          <a:solidFill>
                            <a:schemeClr val="tx1"/>
                          </a:solidFill>
                          <a:effectLst/>
                          <a:latin typeface="Calibri" panose="020F0502020204030204" pitchFamily="34" charset="0"/>
                        </a:rPr>
                        <a:t>STFC  </a:t>
                      </a:r>
                      <a:r>
                        <a:rPr lang="en-GB" sz="1200" b="1" i="0" u="none" strike="noStrike" dirty="0" smtClean="0">
                          <a:solidFill>
                            <a:srgbClr val="FF0000"/>
                          </a:solidFill>
                          <a:effectLst/>
                          <a:latin typeface="Calibri" panose="020F0502020204030204" pitchFamily="34" charset="0"/>
                        </a:rPr>
                        <a:t>NEW</a:t>
                      </a:r>
                      <a:endParaRPr lang="en-GB" sz="12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GB" sz="1200" b="1" i="0" u="none" strike="noStrike" dirty="0" smtClean="0">
                          <a:solidFill>
                            <a:schemeClr val="tx1"/>
                          </a:solidFill>
                          <a:effectLst/>
                          <a:latin typeface="Calibri" panose="020F0502020204030204" pitchFamily="34" charset="0"/>
                        </a:rPr>
                        <a:t>User</a:t>
                      </a:r>
                      <a:endParaRPr lang="en-GB" sz="1200" b="1"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1" i="0" u="none" strike="noStrike" dirty="0" smtClean="0">
                          <a:solidFill>
                            <a:schemeClr val="tx1"/>
                          </a:solidFill>
                          <a:effectLst/>
                          <a:latin typeface="Calibri" panose="020F0502020204030204" pitchFamily="34" charset="0"/>
                        </a:rPr>
                        <a:t>Oct-15</a:t>
                      </a:r>
                      <a:endParaRPr lang="en-GB" sz="1200" b="1" i="0" u="none" strike="noStrike" dirty="0">
                        <a:solidFill>
                          <a:schemeClr val="tx1"/>
                        </a:solidFill>
                        <a:effectLst/>
                        <a:latin typeface="Calibri" panose="020F0502020204030204" pitchFamily="34" charset="0"/>
                      </a:endParaRPr>
                    </a:p>
                  </a:txBody>
                  <a:tcPr marL="9525" marR="9525" marT="9525" marB="0" anchor="ctr"/>
                </a:tc>
              </a:tr>
              <a:tr h="225488">
                <a:tc>
                  <a:txBody>
                    <a:bodyPr/>
                    <a:lstStyle/>
                    <a:p>
                      <a:pPr algn="l" rtl="0" fontAlgn="ctr"/>
                      <a:r>
                        <a:rPr lang="en-GB" sz="1200" b="0" i="0" u="none" strike="noStrike" dirty="0" smtClean="0">
                          <a:solidFill>
                            <a:schemeClr val="tx1"/>
                          </a:solidFill>
                          <a:effectLst/>
                          <a:latin typeface="Calibri" panose="020F0502020204030204" pitchFamily="34" charset="0"/>
                        </a:rPr>
                        <a:t>41</a:t>
                      </a:r>
                      <a:endParaRPr lang="en-GB" sz="1200" b="0" i="0" u="none" strike="noStrike" dirty="0">
                        <a:solidFill>
                          <a:schemeClr val="tx1"/>
                        </a:solidFill>
                        <a:effectLst/>
                        <a:latin typeface="Calibri" panose="020F0502020204030204" pitchFamily="34" charset="0"/>
                      </a:endParaRPr>
                    </a:p>
                  </a:txBody>
                  <a:tcPr marL="9525" marR="9525" marT="9525" marB="0" anchor="ctr"/>
                </a:tc>
                <a:tc>
                  <a:txBody>
                    <a:bodyPr/>
                    <a:lstStyle/>
                    <a:p>
                      <a:pPr algn="l" rtl="0" fontAlgn="ctr"/>
                      <a:r>
                        <a:rPr lang="en-GB" sz="1200" b="1" i="0" u="none" strike="noStrike" dirty="0" smtClean="0">
                          <a:solidFill>
                            <a:schemeClr val="tx1"/>
                          </a:solidFill>
                          <a:effectLst/>
                          <a:latin typeface="Calibri" panose="020F0502020204030204" pitchFamily="34" charset="0"/>
                        </a:rPr>
                        <a:t>INFN-CNAF  </a:t>
                      </a:r>
                      <a:r>
                        <a:rPr lang="en-GB" sz="1200" b="1" i="0" u="none" strike="noStrike" dirty="0" smtClean="0">
                          <a:solidFill>
                            <a:srgbClr val="FF0000"/>
                          </a:solidFill>
                          <a:effectLst/>
                          <a:latin typeface="Calibri" panose="020F0502020204030204" pitchFamily="34" charset="0"/>
                        </a:rPr>
                        <a:t>NEW</a:t>
                      </a:r>
                      <a:endParaRPr lang="en-GB" sz="12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GB" sz="1200" b="1" i="0" u="none" strike="noStrike" dirty="0" smtClean="0">
                          <a:solidFill>
                            <a:schemeClr val="tx1"/>
                          </a:solidFill>
                          <a:effectLst/>
                          <a:latin typeface="Calibri" panose="020F0502020204030204" pitchFamily="34" charset="0"/>
                        </a:rPr>
                        <a:t>User</a:t>
                      </a:r>
                      <a:endParaRPr lang="en-GB" sz="1200" b="1"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1" i="0" u="none" strike="noStrike" dirty="0" smtClean="0">
                          <a:solidFill>
                            <a:schemeClr val="tx1"/>
                          </a:solidFill>
                          <a:effectLst/>
                          <a:latin typeface="Calibri" panose="020F0502020204030204" pitchFamily="34" charset="0"/>
                        </a:rPr>
                        <a:t>Oct-15</a:t>
                      </a:r>
                      <a:endParaRPr lang="en-GB" sz="1200" b="1" i="0" u="none" strike="noStrike" dirty="0">
                        <a:solidFill>
                          <a:schemeClr val="tx1"/>
                        </a:solidFill>
                        <a:effectLst/>
                        <a:latin typeface="Calibri" panose="020F0502020204030204" pitchFamily="34" charset="0"/>
                      </a:endParaRPr>
                    </a:p>
                  </a:txBody>
                  <a:tcPr marL="9525" marR="9525" marT="9525" marB="0" anchor="ctr"/>
                </a:tc>
              </a:tr>
              <a:tr h="225488">
                <a:tc>
                  <a:txBody>
                    <a:bodyPr/>
                    <a:lstStyle/>
                    <a:p>
                      <a:pPr algn="l" rtl="0" fontAlgn="ctr"/>
                      <a:r>
                        <a:rPr lang="en-GB" sz="1200" b="0" i="0" u="none" strike="noStrike" dirty="0" smtClean="0">
                          <a:solidFill>
                            <a:srgbClr val="000000"/>
                          </a:solidFill>
                          <a:effectLst/>
                          <a:latin typeface="Calibri" panose="020F0502020204030204" pitchFamily="34" charset="0"/>
                        </a:rPr>
                        <a:t>42</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1" i="0" u="none" strike="noStrike" dirty="0" smtClean="0">
                          <a:solidFill>
                            <a:schemeClr val="tx1"/>
                          </a:solidFill>
                          <a:effectLst/>
                          <a:latin typeface="Calibri" panose="020F0502020204030204" pitchFamily="34" charset="0"/>
                        </a:rPr>
                        <a:t>KIT  </a:t>
                      </a:r>
                      <a:r>
                        <a:rPr lang="en-GB" sz="1200" b="1" i="0" u="none" strike="noStrike" dirty="0" smtClean="0">
                          <a:solidFill>
                            <a:srgbClr val="FF0000"/>
                          </a:solidFill>
                          <a:effectLst/>
                          <a:latin typeface="Calibri" panose="020F0502020204030204" pitchFamily="34" charset="0"/>
                        </a:rPr>
                        <a:t>NEW</a:t>
                      </a:r>
                      <a:endParaRPr lang="en-GB" sz="12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GB" sz="1200" b="1" i="0" u="none" strike="noStrike" dirty="0" smtClean="0">
                          <a:solidFill>
                            <a:schemeClr val="tx1"/>
                          </a:solidFill>
                          <a:effectLst/>
                          <a:latin typeface="Calibri" panose="020F0502020204030204" pitchFamily="34" charset="0"/>
                        </a:rPr>
                        <a:t>User</a:t>
                      </a:r>
                      <a:endParaRPr lang="en-GB" sz="1200" b="1"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1" i="0" u="none" strike="noStrike" smtClean="0">
                          <a:solidFill>
                            <a:schemeClr val="tx1"/>
                          </a:solidFill>
                          <a:effectLst/>
                          <a:latin typeface="Calibri" panose="020F0502020204030204" pitchFamily="34" charset="0"/>
                        </a:rPr>
                        <a:t>Oct-15</a:t>
                      </a:r>
                      <a:endParaRPr lang="en-GB" sz="1200" b="1" i="0" u="none" strike="noStrike" dirty="0">
                        <a:solidFill>
                          <a:schemeClr val="tx1"/>
                        </a:solidFill>
                        <a:effectLst/>
                        <a:latin typeface="Calibri" panose="020F0502020204030204" pitchFamily="34" charset="0"/>
                      </a:endParaRPr>
                    </a:p>
                  </a:txBody>
                  <a:tcPr marL="9525" marR="9525" marT="9525" marB="0" anchor="ctr"/>
                </a:tc>
              </a:tr>
              <a:tr h="56372">
                <a:tc>
                  <a:txBody>
                    <a:bodyPr/>
                    <a:lstStyle/>
                    <a:p>
                      <a:pPr algn="l" rtl="0" fontAlgn="ctr"/>
                      <a:r>
                        <a:rPr lang="en-GB" sz="1200" b="0" i="0" u="none" strike="noStrike" dirty="0" smtClean="0">
                          <a:solidFill>
                            <a:srgbClr val="000000"/>
                          </a:solidFill>
                          <a:effectLst/>
                          <a:latin typeface="Calibri" panose="020F0502020204030204" pitchFamily="34" charset="0"/>
                        </a:rPr>
                        <a:t>43</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1" i="0" u="none" strike="noStrike" dirty="0" smtClean="0">
                          <a:solidFill>
                            <a:schemeClr val="tx1"/>
                          </a:solidFill>
                          <a:effectLst/>
                          <a:latin typeface="Calibri" panose="020F0502020204030204" pitchFamily="34" charset="0"/>
                        </a:rPr>
                        <a:t>ITER  </a:t>
                      </a:r>
                      <a:r>
                        <a:rPr lang="en-GB" sz="1200" b="1" i="0" u="none" strike="noStrike" dirty="0" smtClean="0">
                          <a:solidFill>
                            <a:srgbClr val="FF0000"/>
                          </a:solidFill>
                          <a:effectLst/>
                          <a:latin typeface="Calibri" panose="020F0502020204030204" pitchFamily="34" charset="0"/>
                        </a:rPr>
                        <a:t>NEW</a:t>
                      </a:r>
                      <a:r>
                        <a:rPr lang="en-GB" sz="1200" b="1" i="0" u="none" strike="noStrike" dirty="0" smtClean="0">
                          <a:solidFill>
                            <a:schemeClr val="tx1"/>
                          </a:solidFill>
                          <a:effectLst/>
                          <a:latin typeface="Calibri" panose="020F0502020204030204" pitchFamily="34" charset="0"/>
                        </a:rPr>
                        <a:t> </a:t>
                      </a:r>
                      <a:endParaRPr lang="en-GB" sz="1200" b="1"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1" i="0" u="none" strike="noStrike" dirty="0" smtClean="0">
                          <a:solidFill>
                            <a:schemeClr val="tx1"/>
                          </a:solidFill>
                          <a:effectLst/>
                          <a:latin typeface="Calibri" panose="020F0502020204030204" pitchFamily="34" charset="0"/>
                        </a:rPr>
                        <a:t>User</a:t>
                      </a:r>
                      <a:endParaRPr lang="en-GB" sz="1200" b="1"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1" i="0" u="none" strike="noStrike" dirty="0" smtClean="0">
                          <a:solidFill>
                            <a:schemeClr val="tx1"/>
                          </a:solidFill>
                          <a:effectLst/>
                          <a:latin typeface="Calibri" panose="020F0502020204030204" pitchFamily="34" charset="0"/>
                        </a:rPr>
                        <a:t>Oct-15</a:t>
                      </a:r>
                      <a:endParaRPr lang="en-GB" sz="1200" b="1" i="0" u="none" strike="noStrike" dirty="0">
                        <a:solidFill>
                          <a:schemeClr val="tx1"/>
                        </a:solidFill>
                        <a:effectLst/>
                        <a:latin typeface="Calibri" panose="020F0502020204030204" pitchFamily="34" charset="0"/>
                      </a:endParaRPr>
                    </a:p>
                  </a:txBody>
                  <a:tcPr marL="9525" marR="9525" marT="9525" marB="0" anchor="ctr"/>
                </a:tc>
              </a:tr>
              <a:tr h="136033">
                <a:tc>
                  <a:txBody>
                    <a:bodyPr/>
                    <a:lstStyle/>
                    <a:p>
                      <a:pPr algn="l" rtl="0" fontAlgn="ctr"/>
                      <a:r>
                        <a:rPr lang="en-GB" sz="1200" b="0" i="0" u="none" strike="noStrike" dirty="0" smtClean="0">
                          <a:solidFill>
                            <a:srgbClr val="000000"/>
                          </a:solidFill>
                          <a:effectLst/>
                          <a:latin typeface="Calibri" panose="020F0502020204030204" pitchFamily="34" charset="0"/>
                        </a:rPr>
                        <a:t>44</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1" i="0" u="none" strike="noStrike" dirty="0" err="1" smtClean="0">
                          <a:solidFill>
                            <a:schemeClr val="tx1"/>
                          </a:solidFill>
                          <a:effectLst/>
                          <a:latin typeface="Calibri" panose="020F0502020204030204" pitchFamily="34" charset="0"/>
                        </a:rPr>
                        <a:t>SURFSara</a:t>
                      </a:r>
                      <a:r>
                        <a:rPr lang="en-GB" sz="1200" b="1" i="0" u="none" strike="noStrike" dirty="0" smtClean="0">
                          <a:solidFill>
                            <a:schemeClr val="tx1"/>
                          </a:solidFill>
                          <a:effectLst/>
                          <a:latin typeface="Calibri" panose="020F0502020204030204" pitchFamily="34" charset="0"/>
                        </a:rPr>
                        <a:t>  </a:t>
                      </a:r>
                      <a:r>
                        <a:rPr lang="en-GB" sz="1200" b="1" i="0" u="none" strike="noStrike" dirty="0" smtClean="0">
                          <a:solidFill>
                            <a:srgbClr val="FF0000"/>
                          </a:solidFill>
                          <a:effectLst/>
                          <a:latin typeface="Calibri" panose="020F0502020204030204" pitchFamily="34" charset="0"/>
                        </a:rPr>
                        <a:t>NEW</a:t>
                      </a:r>
                      <a:endParaRPr lang="en-GB" sz="12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GB" sz="1200" b="1" i="0" u="none" strike="noStrike" dirty="0" smtClean="0">
                          <a:solidFill>
                            <a:schemeClr val="tx1"/>
                          </a:solidFill>
                          <a:effectLst/>
                          <a:latin typeface="Calibri" panose="020F0502020204030204" pitchFamily="34" charset="0"/>
                        </a:rPr>
                        <a:t>User</a:t>
                      </a:r>
                      <a:endParaRPr lang="en-GB" sz="1200" b="1"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1" i="0" u="none" strike="noStrike" dirty="0" smtClean="0">
                          <a:solidFill>
                            <a:schemeClr val="tx1"/>
                          </a:solidFill>
                          <a:effectLst/>
                          <a:latin typeface="Calibri" panose="020F0502020204030204" pitchFamily="34" charset="0"/>
                        </a:rPr>
                        <a:t>Nov-15</a:t>
                      </a:r>
                      <a:endParaRPr lang="en-GB" sz="1200" b="1" i="0" u="none" strike="noStrike" dirty="0">
                        <a:solidFill>
                          <a:schemeClr val="tx1"/>
                        </a:solidFill>
                        <a:effectLst/>
                        <a:latin typeface="Calibri" panose="020F0502020204030204" pitchFamily="34" charset="0"/>
                      </a:endParaRPr>
                    </a:p>
                  </a:txBody>
                  <a:tcPr marL="9525" marR="9525" marT="9525" marB="0" anchor="ctr"/>
                </a:tc>
              </a:tr>
              <a:tr h="0">
                <a:tc>
                  <a:txBody>
                    <a:bodyPr/>
                    <a:lstStyle/>
                    <a:p>
                      <a:pPr algn="l" rtl="0" fontAlgn="ctr"/>
                      <a:r>
                        <a:rPr lang="en-GB" sz="1200" b="0" i="0" u="none" strike="noStrike" dirty="0" smtClean="0">
                          <a:solidFill>
                            <a:srgbClr val="000000"/>
                          </a:solidFill>
                          <a:effectLst/>
                          <a:latin typeface="Calibri" panose="020F0502020204030204" pitchFamily="34" charset="0"/>
                        </a:rPr>
                        <a:t>45</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1" i="0" u="none" strike="noStrike" dirty="0" err="1" smtClean="0">
                          <a:solidFill>
                            <a:schemeClr val="tx1"/>
                          </a:solidFill>
                          <a:effectLst/>
                          <a:latin typeface="Calibri" panose="020F0502020204030204" pitchFamily="34" charset="0"/>
                        </a:rPr>
                        <a:t>iNNOVO</a:t>
                      </a:r>
                      <a:r>
                        <a:rPr lang="en-GB" sz="1200" b="1" i="0" u="none" strike="noStrike" baseline="0" dirty="0" smtClean="0">
                          <a:solidFill>
                            <a:schemeClr val="tx1"/>
                          </a:solidFill>
                          <a:effectLst/>
                          <a:latin typeface="Calibri" panose="020F0502020204030204" pitchFamily="34" charset="0"/>
                        </a:rPr>
                        <a:t> Cloud  </a:t>
                      </a:r>
                      <a:r>
                        <a:rPr lang="en-GB" sz="1200" b="1" i="0" u="none" strike="noStrike" baseline="0" dirty="0" smtClean="0">
                          <a:solidFill>
                            <a:srgbClr val="FF0000"/>
                          </a:solidFill>
                          <a:effectLst/>
                          <a:latin typeface="Calibri" panose="020F0502020204030204" pitchFamily="34" charset="0"/>
                        </a:rPr>
                        <a:t>NEW</a:t>
                      </a:r>
                      <a:endParaRPr lang="en-GB" sz="12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GB" sz="1200" b="1" i="0" u="none" strike="noStrike" dirty="0" smtClean="0">
                          <a:solidFill>
                            <a:schemeClr val="tx1"/>
                          </a:solidFill>
                          <a:effectLst/>
                          <a:latin typeface="Calibri" panose="020F0502020204030204" pitchFamily="34" charset="0"/>
                        </a:rPr>
                        <a:t>Supplier</a:t>
                      </a:r>
                      <a:endParaRPr lang="en-GB" sz="1200" b="1"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1" i="0" u="none" strike="noStrike" dirty="0" smtClean="0">
                          <a:solidFill>
                            <a:schemeClr val="tx1"/>
                          </a:solidFill>
                          <a:effectLst/>
                          <a:latin typeface="Calibri" panose="020F0502020204030204" pitchFamily="34" charset="0"/>
                        </a:rPr>
                        <a:t>Dec-15</a:t>
                      </a:r>
                      <a:endParaRPr lang="en-GB" sz="1200" b="1" i="0" u="none" strike="noStrike" dirty="0">
                        <a:solidFill>
                          <a:schemeClr val="tx1"/>
                        </a:solidFill>
                        <a:effectLst/>
                        <a:latin typeface="Calibri" panose="020F0502020204030204" pitchFamily="34" charset="0"/>
                      </a:endParaRPr>
                    </a:p>
                  </a:txBody>
                  <a:tcPr marL="9525" marR="9525" marT="9525" marB="0" anchor="ctr"/>
                </a:tc>
              </a:tr>
              <a:tr h="96203">
                <a:tc>
                  <a:txBody>
                    <a:bodyPr/>
                    <a:lstStyle/>
                    <a:p>
                      <a:pPr algn="l" rtl="0" fontAlgn="ctr"/>
                      <a:r>
                        <a:rPr lang="en-GB" sz="1200" b="0" i="0" u="none" strike="noStrike" dirty="0" smtClean="0">
                          <a:solidFill>
                            <a:srgbClr val="000000"/>
                          </a:solidFill>
                          <a:effectLst/>
                          <a:latin typeface="Calibri" panose="020F0502020204030204" pitchFamily="34" charset="0"/>
                        </a:rPr>
                        <a:t>46</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GB" sz="1200" b="1" i="0" u="none" strike="noStrike" dirty="0" smtClean="0">
                          <a:solidFill>
                            <a:schemeClr val="tx1"/>
                          </a:solidFill>
                          <a:effectLst/>
                          <a:latin typeface="Calibri" panose="020F0502020204030204" pitchFamily="34" charset="0"/>
                        </a:rPr>
                        <a:t>DESY  </a:t>
                      </a:r>
                      <a:r>
                        <a:rPr lang="en-GB" sz="1200" b="1" i="0" u="none" strike="noStrike" dirty="0" smtClean="0">
                          <a:solidFill>
                            <a:srgbClr val="FF0000"/>
                          </a:solidFill>
                          <a:effectLst/>
                          <a:latin typeface="Calibri" panose="020F0502020204030204" pitchFamily="34" charset="0"/>
                        </a:rPr>
                        <a:t>NEW</a:t>
                      </a:r>
                    </a:p>
                  </a:txBody>
                  <a:tcPr marL="9525" marR="9525" marT="9525" marB="0" anchor="ctr"/>
                </a:tc>
                <a:tc>
                  <a:txBody>
                    <a:bodyPr/>
                    <a:lstStyle/>
                    <a:p>
                      <a:pPr algn="ctr" rtl="0" fontAlgn="ctr"/>
                      <a:r>
                        <a:rPr lang="en-GB" sz="1200" b="1" i="0" u="none" strike="noStrike" dirty="0" smtClean="0">
                          <a:solidFill>
                            <a:schemeClr val="tx1"/>
                          </a:solidFill>
                          <a:effectLst/>
                          <a:latin typeface="Calibri" panose="020F0502020204030204" pitchFamily="34" charset="0"/>
                        </a:rPr>
                        <a:t>User</a:t>
                      </a:r>
                      <a:endParaRPr lang="en-GB" sz="1200" b="1"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1" i="0" u="none" strike="noStrike" dirty="0" smtClean="0">
                          <a:solidFill>
                            <a:schemeClr val="tx1"/>
                          </a:solidFill>
                          <a:effectLst/>
                          <a:latin typeface="Calibri" panose="020F0502020204030204" pitchFamily="34" charset="0"/>
                        </a:rPr>
                        <a:t>Dec-15</a:t>
                      </a:r>
                      <a:endParaRPr lang="en-GB" sz="1200" b="1" i="0" u="none" strike="noStrike" dirty="0">
                        <a:solidFill>
                          <a:schemeClr val="tx1"/>
                        </a:solidFill>
                        <a:effectLst/>
                        <a:latin typeface="Calibri" panose="020F0502020204030204" pitchFamily="34" charset="0"/>
                      </a:endParaRPr>
                    </a:p>
                  </a:txBody>
                  <a:tcPr marL="9525" marR="9525" marT="9525" marB="0" anchor="ctr"/>
                </a:tc>
              </a:tr>
              <a:tr h="96203">
                <a:tc>
                  <a:txBody>
                    <a:bodyPr/>
                    <a:lstStyle/>
                    <a:p>
                      <a:pPr algn="l" rtl="0" fontAlgn="ctr"/>
                      <a:r>
                        <a:rPr lang="en-GB" sz="1200" b="0" i="0" u="none" strike="noStrike" dirty="0" smtClean="0">
                          <a:solidFill>
                            <a:srgbClr val="000000"/>
                          </a:solidFill>
                          <a:effectLst/>
                          <a:latin typeface="Calibri" panose="020F0502020204030204" pitchFamily="34" charset="0"/>
                        </a:rPr>
                        <a:t>47</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en-GB" sz="1200" b="1" i="0" u="none" strike="noStrike" dirty="0" smtClean="0">
                          <a:solidFill>
                            <a:schemeClr val="tx1"/>
                          </a:solidFill>
                          <a:effectLst/>
                          <a:latin typeface="Calibri" panose="020F0502020204030204" pitchFamily="34" charset="0"/>
                        </a:rPr>
                        <a:t>Strategic Blue  </a:t>
                      </a:r>
                      <a:r>
                        <a:rPr lang="en-GB" sz="1200" b="1" i="0" u="none" strike="noStrike" dirty="0" smtClean="0">
                          <a:solidFill>
                            <a:srgbClr val="FF0000"/>
                          </a:solidFill>
                          <a:effectLst/>
                          <a:latin typeface="Calibri" panose="020F0502020204030204" pitchFamily="34" charset="0"/>
                        </a:rPr>
                        <a:t>NEW</a:t>
                      </a:r>
                      <a:endParaRPr lang="en-GB" sz="12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GB" sz="1200" b="1" i="0" u="none" strike="noStrike" dirty="0" smtClean="0">
                          <a:solidFill>
                            <a:schemeClr val="tx1"/>
                          </a:solidFill>
                          <a:effectLst/>
                          <a:latin typeface="Calibri" panose="020F0502020204030204" pitchFamily="34" charset="0"/>
                        </a:rPr>
                        <a:t>Adopter</a:t>
                      </a:r>
                      <a:endParaRPr lang="en-GB" sz="1200" b="1"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1" i="0" u="none" strike="noStrike" dirty="0" smtClean="0">
                          <a:solidFill>
                            <a:schemeClr val="tx1"/>
                          </a:solidFill>
                          <a:effectLst/>
                          <a:latin typeface="Calibri" panose="020F0502020204030204" pitchFamily="34" charset="0"/>
                        </a:rPr>
                        <a:t>Dec-15</a:t>
                      </a:r>
                      <a:endParaRPr lang="en-GB" sz="1200" b="1" i="0" u="none" strike="noStrike" dirty="0">
                        <a:solidFill>
                          <a:schemeClr val="tx1"/>
                        </a:solidFill>
                        <a:effectLst/>
                        <a:latin typeface="Calibri" panose="020F0502020204030204" pitchFamily="34" charset="0"/>
                      </a:endParaRPr>
                    </a:p>
                  </a:txBody>
                  <a:tcPr marL="9525" marR="9525" marT="9525" marB="0" anchor="ctr"/>
                </a:tc>
              </a:tr>
              <a:tr h="0">
                <a:tc>
                  <a:txBody>
                    <a:bodyPr/>
                    <a:lstStyle/>
                    <a:p>
                      <a:pPr algn="l" rtl="0" fontAlgn="ctr"/>
                      <a:r>
                        <a:rPr lang="en-GB" sz="1200" b="0" i="0" u="none" strike="noStrike" dirty="0" smtClean="0">
                          <a:solidFill>
                            <a:srgbClr val="000000"/>
                          </a:solidFill>
                          <a:effectLst/>
                          <a:latin typeface="Calibri" panose="020F0502020204030204" pitchFamily="34" charset="0"/>
                        </a:rPr>
                        <a:t>48</a:t>
                      </a:r>
                      <a:endParaRPr lang="en-GB"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100" b="1" i="0" u="none" strike="noStrike" dirty="0">
                          <a:solidFill>
                            <a:srgbClr val="000000"/>
                          </a:solidFill>
                          <a:effectLst/>
                          <a:latin typeface="Calibri" panose="020F0502020204030204" pitchFamily="34" charset="0"/>
                        </a:rPr>
                        <a:t>CRS4 </a:t>
                      </a:r>
                      <a:r>
                        <a:rPr lang="en-GB" sz="1100" b="1" i="0" u="none" strike="noStrike" dirty="0" err="1">
                          <a:solidFill>
                            <a:srgbClr val="000000"/>
                          </a:solidFill>
                          <a:effectLst/>
                          <a:latin typeface="Calibri" panose="020F0502020204030204" pitchFamily="34" charset="0"/>
                        </a:rPr>
                        <a:t>Srl</a:t>
                      </a:r>
                      <a:r>
                        <a:rPr lang="en-GB" sz="1100" b="1" i="0" u="none" strike="noStrike" dirty="0">
                          <a:solidFill>
                            <a:srgbClr val="000000"/>
                          </a:solidFill>
                          <a:effectLst/>
                          <a:latin typeface="Calibri" panose="020F0502020204030204" pitchFamily="34" charset="0"/>
                        </a:rPr>
                        <a:t> </a:t>
                      </a:r>
                      <a:r>
                        <a:rPr lang="en-GB" sz="1100" b="1" i="0" u="none" strike="noStrike" dirty="0" err="1" smtClean="0">
                          <a:solidFill>
                            <a:srgbClr val="000000"/>
                          </a:solidFill>
                          <a:effectLst/>
                          <a:latin typeface="Calibri" panose="020F0502020204030204" pitchFamily="34" charset="0"/>
                        </a:rPr>
                        <a:t>Uninominale</a:t>
                      </a:r>
                      <a:r>
                        <a:rPr lang="en-GB" sz="1100" b="1" i="0" u="none" strike="noStrike" dirty="0" smtClean="0">
                          <a:solidFill>
                            <a:srgbClr val="000000"/>
                          </a:solidFill>
                          <a:effectLst/>
                          <a:latin typeface="Calibri" panose="020F0502020204030204" pitchFamily="34" charset="0"/>
                        </a:rPr>
                        <a:t>  </a:t>
                      </a:r>
                      <a:r>
                        <a:rPr lang="en-GB" sz="1100" b="1" i="0" u="none" strike="noStrike" dirty="0" smtClean="0">
                          <a:solidFill>
                            <a:srgbClr val="FF0000"/>
                          </a:solidFill>
                          <a:effectLst/>
                          <a:latin typeface="Calibri" panose="020F0502020204030204" pitchFamily="34" charset="0"/>
                        </a:rPr>
                        <a:t>NEW</a:t>
                      </a:r>
                      <a:endParaRPr lang="en-GB" sz="1100" b="1" i="0" u="none" strike="noStrike" dirty="0">
                        <a:solidFill>
                          <a:srgbClr val="FF0000"/>
                        </a:solidFill>
                        <a:effectLst/>
                        <a:latin typeface="Calibri" panose="020F0502020204030204" pitchFamily="34" charset="0"/>
                      </a:endParaRPr>
                    </a:p>
                  </a:txBody>
                  <a:tcPr marL="9525" marR="9525" marT="9525" marB="0" anchor="b"/>
                </a:tc>
                <a:tc>
                  <a:txBody>
                    <a:bodyPr/>
                    <a:lstStyle/>
                    <a:p>
                      <a:pPr algn="ctr" rtl="0" fontAlgn="ctr"/>
                      <a:r>
                        <a:rPr lang="en-GB" sz="1200" b="1" i="0" u="none" strike="noStrike" dirty="0" smtClean="0">
                          <a:solidFill>
                            <a:schemeClr val="tx1"/>
                          </a:solidFill>
                          <a:effectLst/>
                          <a:latin typeface="Calibri" panose="020F0502020204030204" pitchFamily="34" charset="0"/>
                        </a:rPr>
                        <a:t>User</a:t>
                      </a:r>
                      <a:endParaRPr lang="en-GB" sz="1200" b="1" i="0" u="none" strike="noStrike" dirty="0">
                        <a:solidFill>
                          <a:schemeClr val="tx1"/>
                        </a:solidFill>
                        <a:effectLst/>
                        <a:latin typeface="Calibri" panose="020F0502020204030204" pitchFamily="34" charset="0"/>
                      </a:endParaRPr>
                    </a:p>
                  </a:txBody>
                  <a:tcPr marL="9525" marR="9525" marT="9525" marB="0" anchor="ctr"/>
                </a:tc>
                <a:tc>
                  <a:txBody>
                    <a:bodyPr/>
                    <a:lstStyle/>
                    <a:p>
                      <a:pPr algn="ctr" rtl="0" fontAlgn="ctr"/>
                      <a:r>
                        <a:rPr lang="en-GB" sz="1200" b="1" i="0" u="none" strike="noStrike" dirty="0" smtClean="0">
                          <a:solidFill>
                            <a:schemeClr val="tx1"/>
                          </a:solidFill>
                          <a:effectLst/>
                          <a:latin typeface="Calibri" panose="020F0502020204030204" pitchFamily="34" charset="0"/>
                        </a:rPr>
                        <a:t>Jan-16</a:t>
                      </a:r>
                      <a:endParaRPr lang="en-GB" sz="1200" b="1" i="0" u="none" strike="noStrike" dirty="0">
                        <a:solidFill>
                          <a:schemeClr val="tx1"/>
                        </a:solidFill>
                        <a:effectLst/>
                        <a:latin typeface="Calibri" panose="020F0502020204030204" pitchFamily="34" charset="0"/>
                      </a:endParaRPr>
                    </a:p>
                  </a:txBody>
                  <a:tcPr marL="9525" marR="9525" marT="9525" marB="0" anchor="ctr"/>
                </a:tc>
              </a:tr>
            </a:tbl>
          </a:graphicData>
        </a:graphic>
      </p:graphicFrame>
    </p:spTree>
    <p:extLst>
      <p:ext uri="{BB962C8B-B14F-4D97-AF65-F5344CB8AC3E}">
        <p14:creationId xmlns:p14="http://schemas.microsoft.com/office/powerpoint/2010/main" val="32778106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3000" b="1" dirty="0" smtClean="0"/>
              <a:t>Helix Nebula Initiative members, 2016</a:t>
            </a:r>
            <a:endParaRPr lang="en-GB" sz="3000" b="1" dirty="0"/>
          </a:p>
        </p:txBody>
      </p:sp>
      <p:sp>
        <p:nvSpPr>
          <p:cNvPr id="14" name="Text Placeholder 13"/>
          <p:cNvSpPr>
            <a:spLocks noGrp="1"/>
          </p:cNvSpPr>
          <p:nvPr>
            <p:ph type="body" idx="1"/>
          </p:nvPr>
        </p:nvSpPr>
        <p:spPr/>
        <p:txBody>
          <a:bodyPr/>
          <a:lstStyle/>
          <a:p>
            <a:endParaRPr lang="en-GB"/>
          </a:p>
        </p:txBody>
      </p:sp>
      <p:graphicFrame>
        <p:nvGraphicFramePr>
          <p:cNvPr id="10" name="Content Placeholder 9"/>
          <p:cNvGraphicFramePr>
            <a:graphicFrameLocks noGrp="1"/>
          </p:cNvGraphicFramePr>
          <p:nvPr>
            <p:ph sz="half" idx="2"/>
            <p:extLst>
              <p:ext uri="{D42A27DB-BD31-4B8C-83A1-F6EECF244321}">
                <p14:modId xmlns:p14="http://schemas.microsoft.com/office/powerpoint/2010/main" val="639445166"/>
              </p:ext>
            </p:extLst>
          </p:nvPr>
        </p:nvGraphicFramePr>
        <p:xfrm>
          <a:off x="457200" y="1988840"/>
          <a:ext cx="4762872" cy="4248472"/>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 Placeholder 14"/>
          <p:cNvSpPr>
            <a:spLocks noGrp="1"/>
          </p:cNvSpPr>
          <p:nvPr>
            <p:ph type="body" sz="quarter" idx="3"/>
          </p:nvPr>
        </p:nvSpPr>
        <p:spPr/>
        <p:txBody>
          <a:bodyPr/>
          <a:lstStyle/>
          <a:p>
            <a:endParaRPr lang="en-GB"/>
          </a:p>
        </p:txBody>
      </p:sp>
      <p:sp>
        <p:nvSpPr>
          <p:cNvPr id="13" name="Content Placeholder 12"/>
          <p:cNvSpPr>
            <a:spLocks noGrp="1"/>
          </p:cNvSpPr>
          <p:nvPr>
            <p:ph sz="quarter" idx="4"/>
          </p:nvPr>
        </p:nvSpPr>
        <p:spPr>
          <a:xfrm>
            <a:off x="5580112" y="2174875"/>
            <a:ext cx="2592288" cy="4181475"/>
          </a:xfrm>
          <a:ln>
            <a:noFill/>
          </a:ln>
        </p:spPr>
        <p:txBody>
          <a:bodyPr>
            <a:normAutofit/>
          </a:bodyPr>
          <a:lstStyle/>
          <a:p>
            <a:pPr>
              <a:buFont typeface="Arial" panose="020B0604020202020204" pitchFamily="34" charset="0"/>
              <a:buChar char="•"/>
            </a:pPr>
            <a:r>
              <a:rPr lang="en-GB" sz="2000" dirty="0" smtClean="0"/>
              <a:t>Service Providers: 20</a:t>
            </a:r>
          </a:p>
          <a:p>
            <a:pPr>
              <a:buFont typeface="Arial" panose="020B0604020202020204" pitchFamily="34" charset="0"/>
              <a:buChar char="•"/>
            </a:pPr>
            <a:r>
              <a:rPr lang="en-GB" sz="2000" dirty="0" smtClean="0"/>
              <a:t>Service Users: 15</a:t>
            </a:r>
          </a:p>
          <a:p>
            <a:pPr>
              <a:buFont typeface="Arial" panose="020B0604020202020204" pitchFamily="34" charset="0"/>
              <a:buChar char="•"/>
            </a:pPr>
            <a:r>
              <a:rPr lang="en-GB" sz="2000" dirty="0" smtClean="0"/>
              <a:t>Service Adopters : 13</a:t>
            </a:r>
          </a:p>
          <a:p>
            <a:pPr marL="0" indent="0">
              <a:buNone/>
            </a:pPr>
            <a:r>
              <a:rPr lang="en-GB" sz="2200" b="1" dirty="0" smtClean="0"/>
              <a:t>TOTAL: 48 members</a:t>
            </a:r>
          </a:p>
          <a:p>
            <a:pPr marL="0" indent="0">
              <a:buNone/>
            </a:pPr>
            <a:endParaRPr lang="en-GB" sz="2200" b="1" dirty="0"/>
          </a:p>
          <a:p>
            <a:pPr>
              <a:buFont typeface="Arial" panose="020B0604020202020204" pitchFamily="34" charset="0"/>
              <a:buChar char="•"/>
            </a:pPr>
            <a:r>
              <a:rPr lang="en-GB" sz="1800" dirty="0" smtClean="0"/>
              <a:t>The </a:t>
            </a:r>
            <a:r>
              <a:rPr lang="en-GB" sz="1800" dirty="0" smtClean="0"/>
              <a:t>consoli</a:t>
            </a:r>
            <a:r>
              <a:rPr lang="en-GB" sz="1800" dirty="0" smtClean="0"/>
              <a:t>dated </a:t>
            </a:r>
            <a:r>
              <a:rPr lang="en-GB" sz="1800" dirty="0" smtClean="0"/>
              <a:t>NDA </a:t>
            </a:r>
            <a:r>
              <a:rPr lang="en-GB" sz="1800" dirty="0" smtClean="0"/>
              <a:t>and </a:t>
            </a:r>
            <a:r>
              <a:rPr lang="en-GB" sz="1800" dirty="0" smtClean="0"/>
              <a:t>Governance rules for HNI can be found </a:t>
            </a:r>
            <a:r>
              <a:rPr lang="en-GB" sz="1800" b="1" dirty="0" smtClean="0">
                <a:hlinkClick r:id="rId3"/>
              </a:rPr>
              <a:t>here</a:t>
            </a:r>
            <a:endParaRPr lang="en-GB" sz="1800" b="1" dirty="0"/>
          </a:p>
        </p:txBody>
      </p:sp>
      <p:sp>
        <p:nvSpPr>
          <p:cNvPr id="4" name="Footer Placeholder 3"/>
          <p:cNvSpPr>
            <a:spLocks noGrp="1"/>
          </p:cNvSpPr>
          <p:nvPr>
            <p:ph type="ftr" sz="quarter" idx="11"/>
          </p:nvPr>
        </p:nvSpPr>
        <p:spPr/>
        <p:txBody>
          <a:bodyPr/>
          <a:lstStyle/>
          <a:p>
            <a:pPr lvl="0"/>
            <a:r>
              <a:rPr lang="en-US" b="1" smtClean="0">
                <a:solidFill>
                  <a:prstClr val="black"/>
                </a:solidFill>
                <a:latin typeface="Times New Roman" pitchFamily="18" charset="0"/>
                <a:ea typeface="Calibri" pitchFamily="34" charset="0"/>
                <a:cs typeface="Times New Roman" pitchFamily="18" charset="0"/>
              </a:rPr>
              <a:t>January 21 2016</a:t>
            </a:r>
            <a:endParaRPr lang="en-US" b="1" dirty="0">
              <a:solidFill>
                <a:prstClr val="black"/>
              </a:solidFill>
              <a:latin typeface="Times New Roman" pitchFamily="18" charset="0"/>
              <a:ea typeface="Calibri" pitchFamily="34" charset="0"/>
              <a:cs typeface="Times New Roman" pitchFamily="18" charset="0"/>
            </a:endParaRPr>
          </a:p>
          <a:p>
            <a:endParaRPr lang="it-IT" dirty="0"/>
          </a:p>
        </p:txBody>
      </p:sp>
      <p:sp>
        <p:nvSpPr>
          <p:cNvPr id="5" name="Slide Number Placeholder 4"/>
          <p:cNvSpPr>
            <a:spLocks noGrp="1"/>
          </p:cNvSpPr>
          <p:nvPr>
            <p:ph type="sldNum" sz="quarter" idx="12"/>
          </p:nvPr>
        </p:nvSpPr>
        <p:spPr/>
        <p:txBody>
          <a:bodyPr/>
          <a:lstStyle/>
          <a:p>
            <a:fld id="{1B4CF184-3B2B-4964-9C67-307F6FF6270D}" type="slidenum">
              <a:rPr lang="it-IT" smtClean="0"/>
              <a:pPr/>
              <a:t>6</a:t>
            </a:fld>
            <a:endParaRPr lang="it-IT"/>
          </a:p>
        </p:txBody>
      </p:sp>
    </p:spTree>
    <p:extLst>
      <p:ext uri="{BB962C8B-B14F-4D97-AF65-F5344CB8AC3E}">
        <p14:creationId xmlns:p14="http://schemas.microsoft.com/office/powerpoint/2010/main" val="20840267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3200" b="1" dirty="0"/>
              <a:t>Helix Nebula Initiative members, </a:t>
            </a:r>
            <a:r>
              <a:rPr lang="en-GB" sz="3200" b="1" dirty="0" smtClean="0"/>
              <a:t>2016</a:t>
            </a:r>
            <a:endParaRPr lang="en-GB" sz="3200" dirty="0"/>
          </a:p>
        </p:txBody>
      </p:sp>
      <p:sp>
        <p:nvSpPr>
          <p:cNvPr id="9" name="Content Placeholder 8"/>
          <p:cNvSpPr>
            <a:spLocks noGrp="1"/>
          </p:cNvSpPr>
          <p:nvPr>
            <p:ph sz="half" idx="1"/>
          </p:nvPr>
        </p:nvSpPr>
        <p:spPr>
          <a:xfrm>
            <a:off x="2628900" y="1600199"/>
            <a:ext cx="4038600" cy="4525963"/>
          </a:xfrm>
        </p:spPr>
        <p:txBody>
          <a:bodyPr>
            <a:normAutofit/>
          </a:bodyPr>
          <a:lstStyle/>
          <a:p>
            <a:r>
              <a:rPr lang="en-GB" u="sng" dirty="0" smtClean="0"/>
              <a:t>Pending memberships:</a:t>
            </a:r>
          </a:p>
          <a:p>
            <a:pPr marL="0" indent="0">
              <a:buNone/>
            </a:pPr>
            <a:endParaRPr lang="en-GB" sz="1800" dirty="0"/>
          </a:p>
          <a:p>
            <a:r>
              <a:rPr lang="en-GB" sz="2400" b="1" dirty="0" err="1" smtClean="0"/>
              <a:t>Interoute</a:t>
            </a:r>
            <a:r>
              <a:rPr lang="en-GB" sz="2400" b="1" dirty="0" smtClean="0"/>
              <a:t>: </a:t>
            </a:r>
            <a:r>
              <a:rPr lang="en-GB" sz="2400" dirty="0" smtClean="0"/>
              <a:t>confirmed interest through ESA, </a:t>
            </a:r>
            <a:r>
              <a:rPr lang="en-GB" sz="2400" dirty="0"/>
              <a:t>NDA signature </a:t>
            </a:r>
            <a:r>
              <a:rPr lang="en-GB" sz="2400" dirty="0" smtClean="0"/>
              <a:t>missing</a:t>
            </a:r>
            <a:endParaRPr lang="en-GB" sz="2400" dirty="0"/>
          </a:p>
          <a:p>
            <a:r>
              <a:rPr lang="en-GB" sz="2400" b="1" dirty="0" smtClean="0"/>
              <a:t>Capgemini: </a:t>
            </a:r>
            <a:r>
              <a:rPr lang="en-GB" sz="2400" dirty="0" smtClean="0"/>
              <a:t>confirmed </a:t>
            </a:r>
            <a:r>
              <a:rPr lang="en-GB" sz="2400" dirty="0"/>
              <a:t>interest through ESA, NDA signature </a:t>
            </a:r>
            <a:r>
              <a:rPr lang="en-GB" sz="2400" dirty="0" smtClean="0"/>
              <a:t>missing</a:t>
            </a:r>
          </a:p>
          <a:p>
            <a:r>
              <a:rPr lang="en-GB" sz="2400" b="1" dirty="0" smtClean="0"/>
              <a:t>UNICO: </a:t>
            </a:r>
            <a:r>
              <a:rPr lang="en-GB" sz="2400" dirty="0" smtClean="0"/>
              <a:t>membership application sent, NDA signature pending</a:t>
            </a:r>
            <a:endParaRPr lang="en-GB" sz="2400" dirty="0"/>
          </a:p>
        </p:txBody>
      </p:sp>
      <p:sp>
        <p:nvSpPr>
          <p:cNvPr id="7" name="Footer Placeholder 6"/>
          <p:cNvSpPr>
            <a:spLocks noGrp="1"/>
          </p:cNvSpPr>
          <p:nvPr>
            <p:ph type="ftr" sz="quarter" idx="11"/>
          </p:nvPr>
        </p:nvSpPr>
        <p:spPr/>
        <p:txBody>
          <a:bodyPr/>
          <a:lstStyle/>
          <a:p>
            <a:pPr lvl="0" eaLnBrk="0" fontAlgn="base" hangingPunct="0">
              <a:spcBef>
                <a:spcPct val="0"/>
              </a:spcBef>
              <a:spcAft>
                <a:spcPct val="0"/>
              </a:spcAft>
            </a:pPr>
            <a:r>
              <a:rPr lang="en-US" b="1" dirty="0">
                <a:solidFill>
                  <a:prstClr val="black"/>
                </a:solidFill>
                <a:latin typeface="Times New Roman" pitchFamily="18" charset="0"/>
                <a:ea typeface="Calibri" pitchFamily="34" charset="0"/>
                <a:cs typeface="Times New Roman" pitchFamily="18" charset="0"/>
              </a:rPr>
              <a:t>January 21 2016</a:t>
            </a:r>
          </a:p>
          <a:p>
            <a:endParaRPr lang="it-IT" dirty="0"/>
          </a:p>
        </p:txBody>
      </p:sp>
      <p:sp>
        <p:nvSpPr>
          <p:cNvPr id="8" name="Slide Number Placeholder 7"/>
          <p:cNvSpPr>
            <a:spLocks noGrp="1"/>
          </p:cNvSpPr>
          <p:nvPr>
            <p:ph type="sldNum" sz="quarter" idx="12"/>
          </p:nvPr>
        </p:nvSpPr>
        <p:spPr/>
        <p:txBody>
          <a:bodyPr/>
          <a:lstStyle/>
          <a:p>
            <a:fld id="{1B4CF184-3B2B-4964-9C67-307F6FF6270D}" type="slidenum">
              <a:rPr lang="it-IT" smtClean="0"/>
              <a:pPr/>
              <a:t>7</a:t>
            </a:fld>
            <a:endParaRPr lang="it-IT"/>
          </a:p>
        </p:txBody>
      </p:sp>
    </p:spTree>
    <p:extLst>
      <p:ext uri="{BB962C8B-B14F-4D97-AF65-F5344CB8AC3E}">
        <p14:creationId xmlns:p14="http://schemas.microsoft.com/office/powerpoint/2010/main" val="22397013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42107"/>
            <a:ext cx="8229600" cy="926653"/>
          </a:xfrm>
        </p:spPr>
        <p:txBody>
          <a:bodyPr>
            <a:normAutofit fontScale="90000"/>
          </a:bodyPr>
          <a:lstStyle/>
          <a:p>
            <a:pPr algn="ctr"/>
            <a:r>
              <a:rPr lang="en-GB" sz="3200" dirty="0" smtClean="0"/>
              <a:t>Helix Nebula Initiative, endorsement of </a:t>
            </a:r>
            <a:br>
              <a:rPr lang="en-GB" sz="3200" dirty="0" smtClean="0"/>
            </a:br>
            <a:r>
              <a:rPr lang="en-GB" sz="3200" dirty="0" smtClean="0"/>
              <a:t>new members</a:t>
            </a:r>
            <a:endParaRPr lang="en-GB" sz="3200" dirty="0"/>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3719036244"/>
              </p:ext>
            </p:extLst>
          </p:nvPr>
        </p:nvGraphicFramePr>
        <p:xfrm>
          <a:off x="2304728" y="1340768"/>
          <a:ext cx="4248472" cy="4266565"/>
        </p:xfrm>
        <a:graphic>
          <a:graphicData uri="http://schemas.openxmlformats.org/drawingml/2006/table">
            <a:tbl>
              <a:tblPr firstRow="1" bandRow="1">
                <a:tableStyleId>{5C22544A-7EE6-4342-B048-85BDC9FD1C3A}</a:tableStyleId>
              </a:tblPr>
              <a:tblGrid>
                <a:gridCol w="1512168"/>
                <a:gridCol w="720080"/>
                <a:gridCol w="1008112"/>
                <a:gridCol w="1008112"/>
              </a:tblGrid>
              <a:tr h="370840">
                <a:tc>
                  <a:txBody>
                    <a:bodyPr/>
                    <a:lstStyle/>
                    <a:p>
                      <a:r>
                        <a:rPr lang="en-GB" sz="1400" dirty="0" smtClean="0"/>
                        <a:t>Organisation</a:t>
                      </a:r>
                      <a:endParaRPr lang="en-GB" sz="1400" dirty="0"/>
                    </a:p>
                  </a:txBody>
                  <a:tcPr/>
                </a:tc>
                <a:tc>
                  <a:txBody>
                    <a:bodyPr/>
                    <a:lstStyle/>
                    <a:p>
                      <a:pPr algn="ctr"/>
                      <a:r>
                        <a:rPr lang="en-GB" sz="1400" dirty="0" smtClean="0"/>
                        <a:t>User</a:t>
                      </a:r>
                      <a:endParaRPr lang="en-GB" sz="1400" dirty="0"/>
                    </a:p>
                  </a:txBody>
                  <a:tcPr/>
                </a:tc>
                <a:tc>
                  <a:txBody>
                    <a:bodyPr/>
                    <a:lstStyle/>
                    <a:p>
                      <a:pPr algn="ctr"/>
                      <a:r>
                        <a:rPr lang="en-GB" sz="1400" dirty="0" smtClean="0"/>
                        <a:t>Supplier</a:t>
                      </a:r>
                      <a:endParaRPr lang="en-GB" sz="1400" dirty="0"/>
                    </a:p>
                  </a:txBody>
                  <a:tcPr/>
                </a:tc>
                <a:tc>
                  <a:txBody>
                    <a:bodyPr/>
                    <a:lstStyle/>
                    <a:p>
                      <a:pPr algn="ctr"/>
                      <a:r>
                        <a:rPr lang="en-GB" sz="1400" dirty="0" smtClean="0"/>
                        <a:t>Adopter</a:t>
                      </a:r>
                      <a:endParaRPr lang="en-GB" sz="1400" dirty="0"/>
                    </a:p>
                  </a:txBody>
                  <a:tcPr/>
                </a:tc>
              </a:tr>
              <a:tr h="370840">
                <a:tc>
                  <a:txBody>
                    <a:bodyPr/>
                    <a:lstStyle/>
                    <a:p>
                      <a:r>
                        <a:rPr lang="en-GB" sz="1800" b="1" dirty="0" smtClean="0"/>
                        <a:t>CNRS  </a:t>
                      </a:r>
                      <a:endParaRPr lang="en-GB" sz="1800" b="1" dirty="0"/>
                    </a:p>
                  </a:txBody>
                  <a:tcPr marL="9525" marR="9525" marT="9525" marB="0" anchor="ctr"/>
                </a:tc>
                <a:tc>
                  <a:txBody>
                    <a:bodyPr/>
                    <a:lstStyle/>
                    <a:p>
                      <a:pPr algn="ctr"/>
                      <a:r>
                        <a:rPr lang="en-GB" sz="1800" dirty="0" smtClean="0"/>
                        <a:t>X</a:t>
                      </a:r>
                      <a:endParaRPr lang="en-GB" sz="1800" dirty="0"/>
                    </a:p>
                  </a:txBody>
                  <a:tcPr/>
                </a:tc>
                <a:tc>
                  <a:txBody>
                    <a:bodyPr/>
                    <a:lstStyle/>
                    <a:p>
                      <a:pPr algn="ctr"/>
                      <a:endParaRPr lang="en-GB" sz="1800"/>
                    </a:p>
                  </a:txBody>
                  <a:tcPr/>
                </a:tc>
                <a:tc>
                  <a:txBody>
                    <a:bodyPr/>
                    <a:lstStyle/>
                    <a:p>
                      <a:pPr algn="ctr"/>
                      <a:endParaRPr lang="en-GB" sz="1800" dirty="0"/>
                    </a:p>
                  </a:txBody>
                  <a:tcPr/>
                </a:tc>
              </a:tr>
              <a:tr h="370840">
                <a:tc>
                  <a:txBody>
                    <a:bodyPr/>
                    <a:lstStyle/>
                    <a:p>
                      <a:pPr algn="l" rtl="0" fontAlgn="ctr"/>
                      <a:r>
                        <a:rPr lang="en-GB" sz="1800" b="1" i="0" u="none" strike="noStrike" dirty="0" smtClean="0">
                          <a:solidFill>
                            <a:schemeClr val="tx1"/>
                          </a:solidFill>
                          <a:effectLst/>
                          <a:latin typeface="Calibri" panose="020F0502020204030204" pitchFamily="34" charset="0"/>
                        </a:rPr>
                        <a:t>STFC  </a:t>
                      </a:r>
                      <a:endParaRPr lang="en-GB" sz="18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a:r>
                        <a:rPr lang="en-GB" sz="1800" dirty="0" smtClean="0"/>
                        <a:t>X</a:t>
                      </a:r>
                      <a:endParaRPr lang="en-GB" sz="1800" dirty="0"/>
                    </a:p>
                  </a:txBody>
                  <a:tcPr/>
                </a:tc>
                <a:tc>
                  <a:txBody>
                    <a:bodyPr/>
                    <a:lstStyle/>
                    <a:p>
                      <a:pPr algn="ctr"/>
                      <a:endParaRPr lang="en-GB" sz="1800"/>
                    </a:p>
                  </a:txBody>
                  <a:tcPr/>
                </a:tc>
                <a:tc>
                  <a:txBody>
                    <a:bodyPr/>
                    <a:lstStyle/>
                    <a:p>
                      <a:pPr algn="ctr"/>
                      <a:endParaRPr lang="en-GB" sz="1800" dirty="0"/>
                    </a:p>
                  </a:txBody>
                  <a:tcPr/>
                </a:tc>
              </a:tr>
              <a:tr h="370840">
                <a:tc>
                  <a:txBody>
                    <a:bodyPr/>
                    <a:lstStyle/>
                    <a:p>
                      <a:pPr algn="l" rtl="0" fontAlgn="ctr"/>
                      <a:r>
                        <a:rPr lang="en-GB" sz="1800" b="1" i="0" u="none" strike="noStrike" dirty="0" smtClean="0">
                          <a:solidFill>
                            <a:schemeClr val="tx1"/>
                          </a:solidFill>
                          <a:effectLst/>
                          <a:latin typeface="Calibri" panose="020F0502020204030204" pitchFamily="34" charset="0"/>
                        </a:rPr>
                        <a:t>INFN-CNAF  </a:t>
                      </a:r>
                      <a:endParaRPr lang="en-GB" sz="18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a:r>
                        <a:rPr lang="en-GB" sz="1800" dirty="0" smtClean="0"/>
                        <a:t>X</a:t>
                      </a:r>
                      <a:endParaRPr lang="en-GB" sz="1800" dirty="0"/>
                    </a:p>
                  </a:txBody>
                  <a:tcPr/>
                </a:tc>
                <a:tc>
                  <a:txBody>
                    <a:bodyPr/>
                    <a:lstStyle/>
                    <a:p>
                      <a:pPr algn="ctr"/>
                      <a:endParaRPr lang="en-GB" sz="1800" dirty="0"/>
                    </a:p>
                  </a:txBody>
                  <a:tcPr/>
                </a:tc>
                <a:tc>
                  <a:txBody>
                    <a:bodyPr/>
                    <a:lstStyle/>
                    <a:p>
                      <a:pPr algn="ctr"/>
                      <a:endParaRPr lang="en-GB" sz="1800" dirty="0"/>
                    </a:p>
                  </a:txBody>
                  <a:tcPr/>
                </a:tc>
              </a:tr>
              <a:tr h="370840">
                <a:tc>
                  <a:txBody>
                    <a:bodyPr/>
                    <a:lstStyle/>
                    <a:p>
                      <a:pPr algn="l" rtl="0" fontAlgn="ctr"/>
                      <a:r>
                        <a:rPr lang="en-GB" sz="1800" b="1" i="0" u="none" strike="noStrike" dirty="0" smtClean="0">
                          <a:solidFill>
                            <a:schemeClr val="tx1"/>
                          </a:solidFill>
                          <a:effectLst/>
                          <a:latin typeface="Calibri" panose="020F0502020204030204" pitchFamily="34" charset="0"/>
                        </a:rPr>
                        <a:t>KIT  </a:t>
                      </a:r>
                      <a:endParaRPr lang="en-GB" sz="18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a:r>
                        <a:rPr lang="en-GB" sz="1800" dirty="0" smtClean="0"/>
                        <a:t>X</a:t>
                      </a:r>
                      <a:endParaRPr lang="en-GB" sz="1800" dirty="0"/>
                    </a:p>
                  </a:txBody>
                  <a:tcPr/>
                </a:tc>
                <a:tc>
                  <a:txBody>
                    <a:bodyPr/>
                    <a:lstStyle/>
                    <a:p>
                      <a:pPr algn="ctr"/>
                      <a:endParaRPr lang="en-GB" sz="1800" dirty="0"/>
                    </a:p>
                  </a:txBody>
                  <a:tcPr/>
                </a:tc>
                <a:tc>
                  <a:txBody>
                    <a:bodyPr/>
                    <a:lstStyle/>
                    <a:p>
                      <a:pPr algn="ctr"/>
                      <a:endParaRPr lang="en-GB" sz="1800" dirty="0"/>
                    </a:p>
                  </a:txBody>
                  <a:tcPr/>
                </a:tc>
              </a:tr>
              <a:tr h="370840">
                <a:tc>
                  <a:txBody>
                    <a:bodyPr/>
                    <a:lstStyle/>
                    <a:p>
                      <a:pPr algn="l" rtl="0" fontAlgn="ctr"/>
                      <a:r>
                        <a:rPr lang="en-GB" sz="1800" b="1" i="0" u="none" strike="noStrike" dirty="0" smtClean="0">
                          <a:solidFill>
                            <a:schemeClr val="tx1"/>
                          </a:solidFill>
                          <a:effectLst/>
                          <a:latin typeface="Calibri" panose="020F0502020204030204" pitchFamily="34" charset="0"/>
                        </a:rPr>
                        <a:t>ITER  </a:t>
                      </a:r>
                      <a:endParaRPr lang="en-GB" sz="1800" b="1" i="0" u="none" strike="noStrike" dirty="0">
                        <a:solidFill>
                          <a:schemeClr val="tx1"/>
                        </a:solidFill>
                        <a:effectLst/>
                        <a:latin typeface="Calibri" panose="020F0502020204030204" pitchFamily="34" charset="0"/>
                      </a:endParaRPr>
                    </a:p>
                  </a:txBody>
                  <a:tcPr marL="9525" marR="9525" marT="9525" marB="0" anchor="ctr"/>
                </a:tc>
                <a:tc>
                  <a:txBody>
                    <a:bodyPr/>
                    <a:lstStyle/>
                    <a:p>
                      <a:pPr algn="ctr"/>
                      <a:r>
                        <a:rPr lang="en-GB" sz="1800" dirty="0" smtClean="0"/>
                        <a:t>X</a:t>
                      </a:r>
                      <a:endParaRPr lang="en-GB" sz="1800" dirty="0"/>
                    </a:p>
                  </a:txBody>
                  <a:tcPr/>
                </a:tc>
                <a:tc>
                  <a:txBody>
                    <a:bodyPr/>
                    <a:lstStyle/>
                    <a:p>
                      <a:pPr algn="ctr"/>
                      <a:endParaRPr lang="en-GB" sz="1800" dirty="0"/>
                    </a:p>
                  </a:txBody>
                  <a:tcPr/>
                </a:tc>
                <a:tc>
                  <a:txBody>
                    <a:bodyPr/>
                    <a:lstStyle/>
                    <a:p>
                      <a:pPr algn="ctr"/>
                      <a:endParaRPr lang="en-GB" sz="1800" dirty="0"/>
                    </a:p>
                  </a:txBody>
                  <a:tcPr/>
                </a:tc>
              </a:tr>
              <a:tr h="370840">
                <a:tc>
                  <a:txBody>
                    <a:bodyPr/>
                    <a:lstStyle/>
                    <a:p>
                      <a:pPr algn="l" rtl="0" fontAlgn="ctr"/>
                      <a:r>
                        <a:rPr lang="en-GB" sz="1800" b="1" i="0" u="none" strike="noStrike" dirty="0" err="1" smtClean="0">
                          <a:solidFill>
                            <a:schemeClr val="tx1"/>
                          </a:solidFill>
                          <a:effectLst/>
                          <a:latin typeface="Calibri" panose="020F0502020204030204" pitchFamily="34" charset="0"/>
                        </a:rPr>
                        <a:t>SURFSara</a:t>
                      </a:r>
                      <a:r>
                        <a:rPr lang="en-GB" sz="1800" b="1" i="0" u="none" strike="noStrike" dirty="0" smtClean="0">
                          <a:solidFill>
                            <a:schemeClr val="tx1"/>
                          </a:solidFill>
                          <a:effectLst/>
                          <a:latin typeface="Calibri" panose="020F0502020204030204" pitchFamily="34" charset="0"/>
                        </a:rPr>
                        <a:t>  </a:t>
                      </a:r>
                      <a:endParaRPr lang="en-GB" sz="18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a:r>
                        <a:rPr lang="en-GB" sz="1800" dirty="0" smtClean="0"/>
                        <a:t>X</a:t>
                      </a:r>
                      <a:endParaRPr lang="en-GB" sz="1800" dirty="0"/>
                    </a:p>
                  </a:txBody>
                  <a:tcPr/>
                </a:tc>
                <a:tc>
                  <a:txBody>
                    <a:bodyPr/>
                    <a:lstStyle/>
                    <a:p>
                      <a:pPr algn="ctr"/>
                      <a:endParaRPr lang="en-GB" sz="1800" dirty="0"/>
                    </a:p>
                  </a:txBody>
                  <a:tcPr/>
                </a:tc>
                <a:tc>
                  <a:txBody>
                    <a:bodyPr/>
                    <a:lstStyle/>
                    <a:p>
                      <a:pPr algn="ctr"/>
                      <a:endParaRPr lang="en-GB" sz="1800" dirty="0"/>
                    </a:p>
                  </a:txBody>
                  <a:tcPr/>
                </a:tc>
              </a:tr>
              <a:tr h="370840">
                <a:tc>
                  <a:txBody>
                    <a:bodyPr/>
                    <a:lstStyle/>
                    <a:p>
                      <a:pPr algn="l" rtl="0" fontAlgn="ctr"/>
                      <a:r>
                        <a:rPr lang="en-GB" sz="1800" b="1" i="0" u="none" strike="noStrike" dirty="0" err="1" smtClean="0">
                          <a:solidFill>
                            <a:schemeClr val="tx1"/>
                          </a:solidFill>
                          <a:effectLst/>
                          <a:latin typeface="Calibri" panose="020F0502020204030204" pitchFamily="34" charset="0"/>
                        </a:rPr>
                        <a:t>iNNOVO</a:t>
                      </a:r>
                      <a:r>
                        <a:rPr lang="en-GB" sz="1800" b="1" i="0" u="none" strike="noStrike" baseline="0" dirty="0" smtClean="0">
                          <a:solidFill>
                            <a:schemeClr val="tx1"/>
                          </a:solidFill>
                          <a:effectLst/>
                          <a:latin typeface="Calibri" panose="020F0502020204030204" pitchFamily="34" charset="0"/>
                        </a:rPr>
                        <a:t> Cloud  </a:t>
                      </a:r>
                      <a:endParaRPr lang="en-GB" sz="18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a:endParaRPr lang="en-GB" sz="1800" dirty="0"/>
                    </a:p>
                  </a:txBody>
                  <a:tcPr/>
                </a:tc>
                <a:tc>
                  <a:txBody>
                    <a:bodyPr/>
                    <a:lstStyle/>
                    <a:p>
                      <a:pPr algn="ctr"/>
                      <a:r>
                        <a:rPr lang="en-GB" sz="1800" dirty="0" smtClean="0"/>
                        <a:t>X</a:t>
                      </a:r>
                      <a:endParaRPr lang="en-GB" sz="1800" dirty="0"/>
                    </a:p>
                  </a:txBody>
                  <a:tcPr/>
                </a:tc>
                <a:tc>
                  <a:txBody>
                    <a:bodyPr/>
                    <a:lstStyle/>
                    <a:p>
                      <a:pPr algn="ctr"/>
                      <a:endParaRPr lang="en-GB" sz="1800" dirty="0"/>
                    </a:p>
                  </a:txBody>
                  <a:tcPr/>
                </a:tc>
              </a:tr>
              <a:tr h="37084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GB" sz="1800" b="1" i="0" u="none" strike="noStrike" dirty="0" smtClean="0">
                          <a:solidFill>
                            <a:schemeClr val="tx1"/>
                          </a:solidFill>
                          <a:effectLst/>
                          <a:latin typeface="Calibri" panose="020F0502020204030204" pitchFamily="34" charset="0"/>
                        </a:rPr>
                        <a:t>DESY  </a:t>
                      </a:r>
                      <a:endParaRPr lang="en-GB" sz="1800" b="1" i="0" u="none" strike="noStrike" dirty="0" smtClean="0">
                        <a:solidFill>
                          <a:srgbClr val="FF0000"/>
                        </a:solidFill>
                        <a:effectLst/>
                        <a:latin typeface="Calibri" panose="020F0502020204030204" pitchFamily="34" charset="0"/>
                      </a:endParaRPr>
                    </a:p>
                  </a:txBody>
                  <a:tcPr marL="9525" marR="9525" marT="9525" marB="0" anchor="ctr"/>
                </a:tc>
                <a:tc>
                  <a:txBody>
                    <a:bodyPr/>
                    <a:lstStyle/>
                    <a:p>
                      <a:pPr algn="ctr"/>
                      <a:r>
                        <a:rPr lang="en-GB" sz="1800" dirty="0" smtClean="0"/>
                        <a:t>X</a:t>
                      </a:r>
                      <a:endParaRPr lang="en-GB" sz="1800" dirty="0"/>
                    </a:p>
                  </a:txBody>
                  <a:tcPr/>
                </a:tc>
                <a:tc>
                  <a:txBody>
                    <a:bodyPr/>
                    <a:lstStyle/>
                    <a:p>
                      <a:pPr algn="ctr"/>
                      <a:endParaRPr lang="en-GB" sz="1800" dirty="0"/>
                    </a:p>
                  </a:txBody>
                  <a:tcPr/>
                </a:tc>
                <a:tc>
                  <a:txBody>
                    <a:bodyPr/>
                    <a:lstStyle/>
                    <a:p>
                      <a:pPr algn="ctr"/>
                      <a:endParaRPr lang="en-GB" sz="1800" dirty="0"/>
                    </a:p>
                  </a:txBody>
                  <a:tcPr/>
                </a:tc>
              </a:tr>
              <a:tr h="370840">
                <a:tc>
                  <a:txBody>
                    <a:bodyPr/>
                    <a:lstStyle/>
                    <a:p>
                      <a:pPr algn="l" rtl="0" fontAlgn="ctr"/>
                      <a:r>
                        <a:rPr lang="en-GB" sz="1800" b="1" i="0" u="none" strike="noStrike" dirty="0" smtClean="0">
                          <a:solidFill>
                            <a:schemeClr val="tx1"/>
                          </a:solidFill>
                          <a:effectLst/>
                          <a:latin typeface="Calibri" panose="020F0502020204030204" pitchFamily="34" charset="0"/>
                        </a:rPr>
                        <a:t>Strategic Blue  </a:t>
                      </a:r>
                      <a:endParaRPr lang="en-GB" sz="18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a:endParaRPr lang="en-GB" sz="1800" dirty="0"/>
                    </a:p>
                  </a:txBody>
                  <a:tcPr/>
                </a:tc>
                <a:tc>
                  <a:txBody>
                    <a:bodyPr/>
                    <a:lstStyle/>
                    <a:p>
                      <a:pPr algn="ctr"/>
                      <a:endParaRPr lang="en-GB" sz="1800" dirty="0"/>
                    </a:p>
                  </a:txBody>
                  <a:tcPr/>
                </a:tc>
                <a:tc>
                  <a:txBody>
                    <a:bodyPr/>
                    <a:lstStyle/>
                    <a:p>
                      <a:pPr algn="ctr"/>
                      <a:r>
                        <a:rPr lang="en-GB" sz="1800" dirty="0" smtClean="0"/>
                        <a:t>X</a:t>
                      </a:r>
                      <a:endParaRPr lang="en-GB" sz="1800" dirty="0"/>
                    </a:p>
                  </a:txBody>
                  <a:tcPr/>
                </a:tc>
              </a:tr>
              <a:tr h="370840">
                <a:tc>
                  <a:txBody>
                    <a:bodyPr/>
                    <a:lstStyle/>
                    <a:p>
                      <a:pPr algn="l" fontAlgn="b"/>
                      <a:r>
                        <a:rPr lang="en-GB" sz="1800" b="1" i="0" u="none" strike="noStrike" dirty="0">
                          <a:solidFill>
                            <a:srgbClr val="000000"/>
                          </a:solidFill>
                          <a:effectLst/>
                          <a:latin typeface="Calibri" panose="020F0502020204030204" pitchFamily="34" charset="0"/>
                        </a:rPr>
                        <a:t>CRS4 </a:t>
                      </a:r>
                      <a:r>
                        <a:rPr lang="en-GB" sz="1800" b="1" i="0" u="none" strike="noStrike" dirty="0" err="1">
                          <a:solidFill>
                            <a:srgbClr val="000000"/>
                          </a:solidFill>
                          <a:effectLst/>
                          <a:latin typeface="Calibri" panose="020F0502020204030204" pitchFamily="34" charset="0"/>
                        </a:rPr>
                        <a:t>Srl</a:t>
                      </a:r>
                      <a:r>
                        <a:rPr lang="en-GB" sz="1800" b="1" i="0" u="none" strike="noStrike" dirty="0">
                          <a:solidFill>
                            <a:srgbClr val="000000"/>
                          </a:solidFill>
                          <a:effectLst/>
                          <a:latin typeface="Calibri" panose="020F0502020204030204" pitchFamily="34" charset="0"/>
                        </a:rPr>
                        <a:t> </a:t>
                      </a:r>
                      <a:r>
                        <a:rPr lang="en-GB" sz="1800" b="1" i="0" u="none" strike="noStrike" dirty="0" err="1" smtClean="0">
                          <a:solidFill>
                            <a:srgbClr val="000000"/>
                          </a:solidFill>
                          <a:effectLst/>
                          <a:latin typeface="Calibri" panose="020F0502020204030204" pitchFamily="34" charset="0"/>
                        </a:rPr>
                        <a:t>Uninominale</a:t>
                      </a:r>
                      <a:r>
                        <a:rPr lang="en-GB" sz="1800" b="1" i="0" u="none" strike="noStrike" dirty="0" smtClean="0">
                          <a:solidFill>
                            <a:srgbClr val="000000"/>
                          </a:solidFill>
                          <a:effectLst/>
                          <a:latin typeface="Calibri" panose="020F0502020204030204" pitchFamily="34" charset="0"/>
                        </a:rPr>
                        <a:t> </a:t>
                      </a:r>
                      <a:endParaRPr lang="en-GB" sz="1800" b="1" i="0" u="none" strike="noStrike" dirty="0">
                        <a:solidFill>
                          <a:srgbClr val="FF0000"/>
                        </a:solidFill>
                        <a:effectLst/>
                        <a:latin typeface="Calibri" panose="020F0502020204030204" pitchFamily="34" charset="0"/>
                      </a:endParaRPr>
                    </a:p>
                  </a:txBody>
                  <a:tcPr marL="9525" marR="9525" marT="9525" marB="0" anchor="b"/>
                </a:tc>
                <a:tc>
                  <a:txBody>
                    <a:bodyPr/>
                    <a:lstStyle/>
                    <a:p>
                      <a:pPr algn="ctr"/>
                      <a:r>
                        <a:rPr lang="en-GB" sz="1800" dirty="0" smtClean="0"/>
                        <a:t>X</a:t>
                      </a:r>
                      <a:endParaRPr lang="en-GB" sz="1800" dirty="0"/>
                    </a:p>
                  </a:txBody>
                  <a:tcPr/>
                </a:tc>
                <a:tc>
                  <a:txBody>
                    <a:bodyPr/>
                    <a:lstStyle/>
                    <a:p>
                      <a:pPr algn="ctr"/>
                      <a:endParaRPr lang="en-GB" sz="1800" dirty="0"/>
                    </a:p>
                  </a:txBody>
                  <a:tcPr/>
                </a:tc>
                <a:tc>
                  <a:txBody>
                    <a:bodyPr/>
                    <a:lstStyle/>
                    <a:p>
                      <a:pPr algn="ctr"/>
                      <a:endParaRPr lang="en-GB" sz="1800" dirty="0"/>
                    </a:p>
                  </a:txBody>
                  <a:tcPr/>
                </a:tc>
              </a:tr>
            </a:tbl>
          </a:graphicData>
        </a:graphic>
      </p:graphicFrame>
      <p:sp>
        <p:nvSpPr>
          <p:cNvPr id="5" name="Footer Placeholder 4"/>
          <p:cNvSpPr>
            <a:spLocks noGrp="1"/>
          </p:cNvSpPr>
          <p:nvPr>
            <p:ph type="ftr" sz="quarter" idx="11"/>
          </p:nvPr>
        </p:nvSpPr>
        <p:spPr>
          <a:xfrm>
            <a:off x="3176552" y="6477625"/>
            <a:ext cx="2895600" cy="365125"/>
          </a:xfrm>
        </p:spPr>
        <p:txBody>
          <a:bodyPr/>
          <a:lstStyle/>
          <a:p>
            <a:pPr lvl="0"/>
            <a:r>
              <a:rPr lang="en-US" b="1" dirty="0">
                <a:solidFill>
                  <a:prstClr val="black"/>
                </a:solidFill>
                <a:latin typeface="Times New Roman" pitchFamily="18" charset="0"/>
                <a:ea typeface="Calibri" pitchFamily="34" charset="0"/>
                <a:cs typeface="Times New Roman" pitchFamily="18" charset="0"/>
              </a:rPr>
              <a:t>January 21 2016</a:t>
            </a:r>
          </a:p>
          <a:p>
            <a:endParaRPr lang="it-IT" dirty="0"/>
          </a:p>
        </p:txBody>
      </p:sp>
      <p:sp>
        <p:nvSpPr>
          <p:cNvPr id="6" name="Slide Number Placeholder 5"/>
          <p:cNvSpPr>
            <a:spLocks noGrp="1"/>
          </p:cNvSpPr>
          <p:nvPr>
            <p:ph type="sldNum" sz="quarter" idx="12"/>
          </p:nvPr>
        </p:nvSpPr>
        <p:spPr/>
        <p:txBody>
          <a:bodyPr/>
          <a:lstStyle/>
          <a:p>
            <a:fld id="{1B4CF184-3B2B-4964-9C67-307F6FF6270D}" type="slidenum">
              <a:rPr lang="it-IT" smtClean="0"/>
              <a:pPr/>
              <a:t>8</a:t>
            </a:fld>
            <a:endParaRPr lang="it-IT"/>
          </a:p>
        </p:txBody>
      </p:sp>
      <p:sp>
        <p:nvSpPr>
          <p:cNvPr id="8" name="TextBox 7"/>
          <p:cNvSpPr txBox="1"/>
          <p:nvPr/>
        </p:nvSpPr>
        <p:spPr>
          <a:xfrm>
            <a:off x="2987824" y="5797174"/>
            <a:ext cx="3096344" cy="646331"/>
          </a:xfrm>
          <a:prstGeom prst="rect">
            <a:avLst/>
          </a:prstGeom>
          <a:noFill/>
        </p:spPr>
        <p:txBody>
          <a:bodyPr wrap="square" rtlCol="0">
            <a:spAutoFit/>
          </a:bodyPr>
          <a:lstStyle/>
          <a:p>
            <a:pPr algn="ctr"/>
            <a:r>
              <a:rPr lang="en-GB" b="1" i="1" dirty="0" smtClean="0">
                <a:solidFill>
                  <a:srgbClr val="FF0000"/>
                </a:solidFill>
              </a:rPr>
              <a:t>Action</a:t>
            </a:r>
            <a:r>
              <a:rPr lang="en-GB" i="1" dirty="0" smtClean="0"/>
              <a:t>: Endorse new members and their status</a:t>
            </a:r>
            <a:endParaRPr lang="en-GB" i="1" dirty="0"/>
          </a:p>
        </p:txBody>
      </p:sp>
    </p:spTree>
    <p:extLst>
      <p:ext uri="{BB962C8B-B14F-4D97-AF65-F5344CB8AC3E}">
        <p14:creationId xmlns:p14="http://schemas.microsoft.com/office/powerpoint/2010/main" val="34470433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3200" b="1" dirty="0" smtClean="0"/>
              <a:t>Chairmanship voting results</a:t>
            </a:r>
            <a:endParaRPr lang="en-GB" sz="3200" b="1" dirty="0"/>
          </a:p>
        </p:txBody>
      </p:sp>
      <p:sp>
        <p:nvSpPr>
          <p:cNvPr id="5" name="Content Placeholder 4"/>
          <p:cNvSpPr>
            <a:spLocks noGrp="1"/>
          </p:cNvSpPr>
          <p:nvPr>
            <p:ph sz="half" idx="1"/>
          </p:nvPr>
        </p:nvSpPr>
        <p:spPr>
          <a:solidFill>
            <a:schemeClr val="accent1">
              <a:lumMod val="20000"/>
              <a:lumOff val="80000"/>
            </a:schemeClr>
          </a:solidFill>
          <a:ln>
            <a:solidFill>
              <a:schemeClr val="tx1"/>
            </a:solidFill>
          </a:ln>
        </p:spPr>
        <p:txBody>
          <a:bodyPr>
            <a:normAutofit lnSpcReduction="10000"/>
          </a:bodyPr>
          <a:lstStyle/>
          <a:p>
            <a:pPr algn="ctr"/>
            <a:r>
              <a:rPr lang="en-GB" u="sng" dirty="0" smtClean="0"/>
              <a:t>DEMAND SIDE</a:t>
            </a:r>
          </a:p>
          <a:p>
            <a:pPr marL="0" indent="0">
              <a:buNone/>
            </a:pPr>
            <a:endParaRPr lang="en-GB" dirty="0"/>
          </a:p>
          <a:p>
            <a:pPr algn="ctr"/>
            <a:r>
              <a:rPr lang="en-GB" sz="2400" u="sng" dirty="0" smtClean="0"/>
              <a:t>Candidate:</a:t>
            </a:r>
            <a:r>
              <a:rPr lang="en-GB" sz="2400" dirty="0" smtClean="0"/>
              <a:t> Steven Newhouse(EMBL-EBI)</a:t>
            </a:r>
          </a:p>
          <a:p>
            <a:pPr algn="ctr"/>
            <a:endParaRPr lang="en-GB" sz="2400" dirty="0"/>
          </a:p>
          <a:p>
            <a:pPr algn="ctr"/>
            <a:r>
              <a:rPr lang="en-GB" sz="1600" dirty="0" smtClean="0"/>
              <a:t>The HNI Secretariat screened candidatures to ensure eligibility, collected and counted votes</a:t>
            </a:r>
          </a:p>
          <a:p>
            <a:pPr marL="0" indent="0">
              <a:buNone/>
            </a:pPr>
            <a:endParaRPr lang="en-GB" sz="2400" dirty="0"/>
          </a:p>
          <a:p>
            <a:pPr algn="ctr"/>
            <a:r>
              <a:rPr lang="en-GB" sz="2400" u="sng" dirty="0" smtClean="0"/>
              <a:t>Results:</a:t>
            </a:r>
            <a:r>
              <a:rPr lang="en-GB" sz="2400" dirty="0" smtClean="0"/>
              <a:t>   </a:t>
            </a:r>
          </a:p>
          <a:p>
            <a:pPr marL="0" indent="0" algn="ctr">
              <a:buNone/>
            </a:pPr>
            <a:r>
              <a:rPr lang="en-GB" sz="2400" dirty="0" smtClean="0"/>
              <a:t>    </a:t>
            </a:r>
            <a:r>
              <a:rPr lang="en-GB" sz="2400" b="1" dirty="0" smtClean="0"/>
              <a:t>Steven Newhouse elected</a:t>
            </a:r>
          </a:p>
          <a:p>
            <a:pPr marL="0" indent="0" algn="ctr">
              <a:buNone/>
            </a:pPr>
            <a:r>
              <a:rPr lang="en-GB" sz="2400" dirty="0"/>
              <a:t> </a:t>
            </a:r>
            <a:r>
              <a:rPr lang="en-GB" sz="2400" dirty="0" smtClean="0"/>
              <a:t>      </a:t>
            </a:r>
            <a:endParaRPr lang="en-GB" sz="2400" dirty="0"/>
          </a:p>
        </p:txBody>
      </p:sp>
      <p:sp>
        <p:nvSpPr>
          <p:cNvPr id="7" name="Content Placeholder 6"/>
          <p:cNvSpPr>
            <a:spLocks noGrp="1"/>
          </p:cNvSpPr>
          <p:nvPr>
            <p:ph sz="half" idx="2"/>
          </p:nvPr>
        </p:nvSpPr>
        <p:spPr>
          <a:solidFill>
            <a:schemeClr val="accent3">
              <a:lumMod val="20000"/>
              <a:lumOff val="80000"/>
            </a:schemeClr>
          </a:solidFill>
          <a:ln>
            <a:solidFill>
              <a:schemeClr val="tx1"/>
            </a:solidFill>
          </a:ln>
        </p:spPr>
        <p:txBody>
          <a:bodyPr>
            <a:normAutofit lnSpcReduction="10000"/>
          </a:bodyPr>
          <a:lstStyle/>
          <a:p>
            <a:pPr algn="ctr"/>
            <a:r>
              <a:rPr lang="en-GB" u="sng" dirty="0" smtClean="0"/>
              <a:t>SUPPLY SIDE</a:t>
            </a:r>
          </a:p>
          <a:p>
            <a:pPr marL="0" indent="0">
              <a:buNone/>
            </a:pPr>
            <a:endParaRPr lang="en-GB" dirty="0"/>
          </a:p>
          <a:p>
            <a:pPr algn="ctr"/>
            <a:r>
              <a:rPr lang="en-GB" sz="2400" u="sng" dirty="0" smtClean="0"/>
              <a:t>Candidate:</a:t>
            </a:r>
            <a:r>
              <a:rPr lang="en-GB" sz="2400" dirty="0" smtClean="0"/>
              <a:t> Michael Symonds (Canopy/Atos) </a:t>
            </a:r>
          </a:p>
          <a:p>
            <a:pPr algn="ctr"/>
            <a:endParaRPr lang="en-GB" sz="2400" dirty="0" smtClean="0"/>
          </a:p>
          <a:p>
            <a:pPr algn="ctr"/>
            <a:r>
              <a:rPr lang="en-GB" sz="1600" dirty="0" smtClean="0"/>
              <a:t>The HNI Secretariat screened candidatures to ensure eligibility, collected and counted votes</a:t>
            </a:r>
          </a:p>
          <a:p>
            <a:pPr marL="0" indent="0" algn="ctr">
              <a:buNone/>
            </a:pPr>
            <a:endParaRPr lang="en-GB" sz="1600" dirty="0"/>
          </a:p>
          <a:p>
            <a:pPr algn="ctr"/>
            <a:r>
              <a:rPr lang="en-GB" sz="2400" u="sng" dirty="0" smtClean="0"/>
              <a:t>Results:</a:t>
            </a:r>
          </a:p>
          <a:p>
            <a:pPr marL="0" indent="0" algn="ctr">
              <a:buNone/>
            </a:pPr>
            <a:r>
              <a:rPr lang="en-GB" sz="2400" dirty="0" smtClean="0"/>
              <a:t>Mick Symonds </a:t>
            </a:r>
          </a:p>
        </p:txBody>
      </p:sp>
      <p:sp>
        <p:nvSpPr>
          <p:cNvPr id="4" name="Footer Placeholder 3"/>
          <p:cNvSpPr>
            <a:spLocks noGrp="1"/>
          </p:cNvSpPr>
          <p:nvPr>
            <p:ph type="ftr" sz="quarter" idx="11"/>
          </p:nvPr>
        </p:nvSpPr>
        <p:spPr/>
        <p:txBody>
          <a:bodyPr/>
          <a:lstStyle/>
          <a:p>
            <a:pPr lvl="0"/>
            <a:r>
              <a:rPr lang="en-US" b="1" dirty="0" smtClean="0">
                <a:solidFill>
                  <a:prstClr val="black"/>
                </a:solidFill>
                <a:latin typeface="Times New Roman" pitchFamily="18" charset="0"/>
                <a:ea typeface="Calibri" pitchFamily="34" charset="0"/>
                <a:cs typeface="Times New Roman" pitchFamily="18" charset="0"/>
              </a:rPr>
              <a:t>January </a:t>
            </a:r>
            <a:r>
              <a:rPr lang="en-US" b="1" smtClean="0">
                <a:solidFill>
                  <a:prstClr val="black"/>
                </a:solidFill>
                <a:latin typeface="Times New Roman" pitchFamily="18" charset="0"/>
                <a:ea typeface="Calibri" pitchFamily="34" charset="0"/>
                <a:cs typeface="Times New Roman" pitchFamily="18" charset="0"/>
              </a:rPr>
              <a:t>21 2016</a:t>
            </a:r>
            <a:endParaRPr lang="en-US" b="1" dirty="0">
              <a:solidFill>
                <a:prstClr val="black"/>
              </a:solidFill>
              <a:latin typeface="Times New Roman" pitchFamily="18" charset="0"/>
              <a:ea typeface="Calibri" pitchFamily="34" charset="0"/>
              <a:cs typeface="Times New Roman" pitchFamily="18" charset="0"/>
            </a:endParaRPr>
          </a:p>
          <a:p>
            <a:endParaRPr lang="it-IT" dirty="0"/>
          </a:p>
        </p:txBody>
      </p:sp>
      <p:sp>
        <p:nvSpPr>
          <p:cNvPr id="6" name="Slide Number Placeholder 5"/>
          <p:cNvSpPr>
            <a:spLocks noGrp="1"/>
          </p:cNvSpPr>
          <p:nvPr>
            <p:ph type="sldNum" sz="quarter" idx="12"/>
          </p:nvPr>
        </p:nvSpPr>
        <p:spPr/>
        <p:txBody>
          <a:bodyPr/>
          <a:lstStyle/>
          <a:p>
            <a:fld id="{1B4CF184-3B2B-4964-9C67-307F6FF6270D}" type="slidenum">
              <a:rPr lang="it-IT" smtClean="0"/>
              <a:pPr/>
              <a:t>9</a:t>
            </a:fld>
            <a:endParaRPr lang="it-IT" dirty="0"/>
          </a:p>
        </p:txBody>
      </p:sp>
    </p:spTree>
    <p:extLst>
      <p:ext uri="{BB962C8B-B14F-4D97-AF65-F5344CB8AC3E}">
        <p14:creationId xmlns:p14="http://schemas.microsoft.com/office/powerpoint/2010/main" val="3244275988"/>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 template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6_ppt template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3C6392CBA53B343AB8D6B1559B88AF9" ma:contentTypeVersion="0" ma:contentTypeDescription="Create a new document." ma:contentTypeScope="" ma:versionID="b77c2f83f7a197a4ce692c0eb26165d5">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095545-397C-4CD6-8A88-286692C22039}">
  <ds:schemaRefs>
    <ds:schemaRef ds:uri="http://schemas.microsoft.com/sharepoint/v3/contenttype/forms"/>
  </ds:schemaRefs>
</ds:datastoreItem>
</file>

<file path=customXml/itemProps2.xml><?xml version="1.0" encoding="utf-8"?>
<ds:datastoreItem xmlns:ds="http://schemas.openxmlformats.org/officeDocument/2006/customXml" ds:itemID="{5DD52B48-0268-4D61-A08A-FB8D1BE682E1}">
  <ds:schemaRefs>
    <ds:schemaRef ds:uri="http://purl.org/dc/dcmitype/"/>
    <ds:schemaRef ds:uri="http://schemas.microsoft.com/office/2006/metadata/properties"/>
    <ds:schemaRef ds:uri="http://schemas.microsoft.com/office/infopath/2007/PartnerControls"/>
    <ds:schemaRef ds:uri="http://www.w3.org/XML/1998/namespace"/>
    <ds:schemaRef ds:uri="http://purl.org/dc/elements/1.1/"/>
    <ds:schemaRef ds:uri="http://purl.org/dc/terms/"/>
    <ds:schemaRef ds:uri="http://schemas.microsoft.com/office/2006/documentManagement/types"/>
    <ds:schemaRef ds:uri="http://schemas.openxmlformats.org/package/2006/metadata/core-properties"/>
  </ds:schemaRefs>
</ds:datastoreItem>
</file>

<file path=customXml/itemProps3.xml><?xml version="1.0" encoding="utf-8"?>
<ds:datastoreItem xmlns:ds="http://schemas.openxmlformats.org/officeDocument/2006/customXml" ds:itemID="{CC2F42CA-BDA1-4276-9DCE-876A720196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ppt template (1)</Template>
  <TotalTime>759</TotalTime>
  <Words>927</Words>
  <Application>Microsoft Office PowerPoint</Application>
  <PresentationFormat>On-screen Show (4:3)</PresentationFormat>
  <Paragraphs>379</Paragraphs>
  <Slides>15</Slides>
  <Notes>2</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ppt template (1)</vt:lpstr>
      <vt:lpstr>6_ppt template (1)</vt:lpstr>
      <vt:lpstr>The HNI Governance Model </vt:lpstr>
      <vt:lpstr>Content</vt:lpstr>
      <vt:lpstr>The European cloud public-private partnership  </vt:lpstr>
      <vt:lpstr>  Helix Nebula Initiative members, 2016</vt:lpstr>
      <vt:lpstr> Helix Nebula Initiative members, 2016</vt:lpstr>
      <vt:lpstr>Helix Nebula Initiative members, 2016</vt:lpstr>
      <vt:lpstr>Helix Nebula Initiative members, 2016</vt:lpstr>
      <vt:lpstr>Helix Nebula Initiative, endorsement of  new members</vt:lpstr>
      <vt:lpstr>Chairmanship voting results</vt:lpstr>
      <vt:lpstr> Chairmanship voting results</vt:lpstr>
      <vt:lpstr>HNI Governance – amendment proposed</vt:lpstr>
      <vt:lpstr>HNI Governance – amendment proposed</vt:lpstr>
      <vt:lpstr>Helix Nebula Initiative Trademark Policy</vt:lpstr>
      <vt:lpstr>HNI – membership registration procedure</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Rachida Amsaghrou</dc:creator>
  <cp:lastModifiedBy>Lefteris</cp:lastModifiedBy>
  <cp:revision>63</cp:revision>
  <dcterms:created xsi:type="dcterms:W3CDTF">2012-08-27T12:32:40Z</dcterms:created>
  <dcterms:modified xsi:type="dcterms:W3CDTF">2016-01-18T14:49:20Z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0x01010043C6392CBA53B343AB8D6B1559B88AF9</vt:lpwstr>
  </property>
</Properties>
</file>