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  <p:sldMasterId id="2147483803" r:id="rId2"/>
    <p:sldMasterId id="2147483818" r:id="rId3"/>
  </p:sldMasterIdLst>
  <p:notesMasterIdLst>
    <p:notesMasterId r:id="rId24"/>
  </p:notesMasterIdLst>
  <p:handoutMasterIdLst>
    <p:handoutMasterId r:id="rId25"/>
  </p:handoutMasterIdLst>
  <p:sldIdLst>
    <p:sldId id="662" r:id="rId4"/>
    <p:sldId id="611" r:id="rId5"/>
    <p:sldId id="743" r:id="rId6"/>
    <p:sldId id="796" r:id="rId7"/>
    <p:sldId id="797" r:id="rId8"/>
    <p:sldId id="798" r:id="rId9"/>
    <p:sldId id="799" r:id="rId10"/>
    <p:sldId id="803" r:id="rId11"/>
    <p:sldId id="805" r:id="rId12"/>
    <p:sldId id="806" r:id="rId13"/>
    <p:sldId id="800" r:id="rId14"/>
    <p:sldId id="801" r:id="rId15"/>
    <p:sldId id="802" r:id="rId16"/>
    <p:sldId id="750" r:id="rId17"/>
    <p:sldId id="753" r:id="rId18"/>
    <p:sldId id="811" r:id="rId19"/>
    <p:sldId id="808" r:id="rId20"/>
    <p:sldId id="746" r:id="rId21"/>
    <p:sldId id="772" r:id="rId22"/>
    <p:sldId id="758" r:id="rId23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mbria Math" panose="02040503050406030204" pitchFamily="18" charset="0"/>
      <p:regular r:id="rId30"/>
    </p:embeddedFon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377B"/>
    <a:srgbClr val="0000FF"/>
    <a:srgbClr val="FF3300"/>
    <a:srgbClr val="EAEFF7"/>
    <a:srgbClr val="FF6600"/>
    <a:srgbClr val="D2DEEF"/>
    <a:srgbClr val="F7F7F7"/>
    <a:srgbClr val="BBD3F8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2540" autoAdjust="0"/>
  </p:normalViewPr>
  <p:slideViewPr>
    <p:cSldViewPr>
      <p:cViewPr varScale="1">
        <p:scale>
          <a:sx n="57" d="100"/>
          <a:sy n="57" d="100"/>
        </p:scale>
        <p:origin x="12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9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\dfs\Workspaces\d\dschoerlWS\FCC\EuroCirCol\CostofMargin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CS (FCC)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Sheet1!$P$2:$P$62</c:f>
              <c:numCache>
                <c:formatCode>General</c:formatCode>
                <c:ptCount val="61"/>
                <c:pt idx="0">
                  <c:v>16</c:v>
                </c:pt>
                <c:pt idx="1">
                  <c:v>16.100000000000001</c:v>
                </c:pt>
                <c:pt idx="2">
                  <c:v>16.200000000000003</c:v>
                </c:pt>
                <c:pt idx="3">
                  <c:v>16.300000000000004</c:v>
                </c:pt>
                <c:pt idx="4">
                  <c:v>16.400000000000006</c:v>
                </c:pt>
                <c:pt idx="5">
                  <c:v>16.500000000000007</c:v>
                </c:pt>
                <c:pt idx="6">
                  <c:v>16.600000000000009</c:v>
                </c:pt>
                <c:pt idx="7">
                  <c:v>16.70000000000001</c:v>
                </c:pt>
                <c:pt idx="8">
                  <c:v>16.800000000000011</c:v>
                </c:pt>
                <c:pt idx="9">
                  <c:v>16.900000000000013</c:v>
                </c:pt>
                <c:pt idx="10">
                  <c:v>17.000000000000014</c:v>
                </c:pt>
                <c:pt idx="11">
                  <c:v>17.100000000000016</c:v>
                </c:pt>
                <c:pt idx="12">
                  <c:v>17.200000000000017</c:v>
                </c:pt>
                <c:pt idx="13">
                  <c:v>17.300000000000018</c:v>
                </c:pt>
                <c:pt idx="14">
                  <c:v>17.40000000000002</c:v>
                </c:pt>
                <c:pt idx="15">
                  <c:v>17.500000000000021</c:v>
                </c:pt>
                <c:pt idx="16">
                  <c:v>17.600000000000023</c:v>
                </c:pt>
                <c:pt idx="17">
                  <c:v>17.700000000000024</c:v>
                </c:pt>
                <c:pt idx="18">
                  <c:v>17.800000000000026</c:v>
                </c:pt>
                <c:pt idx="19">
                  <c:v>17.900000000000027</c:v>
                </c:pt>
                <c:pt idx="20">
                  <c:v>18.000000000000028</c:v>
                </c:pt>
                <c:pt idx="21">
                  <c:v>18.10000000000003</c:v>
                </c:pt>
                <c:pt idx="22">
                  <c:v>18.200000000000031</c:v>
                </c:pt>
                <c:pt idx="23">
                  <c:v>18.300000000000033</c:v>
                </c:pt>
                <c:pt idx="24">
                  <c:v>18.400000000000034</c:v>
                </c:pt>
                <c:pt idx="25">
                  <c:v>18.500000000000036</c:v>
                </c:pt>
                <c:pt idx="26">
                  <c:v>18.600000000000037</c:v>
                </c:pt>
                <c:pt idx="27">
                  <c:v>18.700000000000038</c:v>
                </c:pt>
                <c:pt idx="28">
                  <c:v>18.80000000000004</c:v>
                </c:pt>
                <c:pt idx="29">
                  <c:v>18.900000000000041</c:v>
                </c:pt>
                <c:pt idx="30">
                  <c:v>19.000000000000043</c:v>
                </c:pt>
                <c:pt idx="31">
                  <c:v>19.100000000000044</c:v>
                </c:pt>
                <c:pt idx="32">
                  <c:v>19.200000000000045</c:v>
                </c:pt>
                <c:pt idx="33">
                  <c:v>19.300000000000047</c:v>
                </c:pt>
                <c:pt idx="34">
                  <c:v>19.400000000000048</c:v>
                </c:pt>
                <c:pt idx="35">
                  <c:v>19.50000000000005</c:v>
                </c:pt>
                <c:pt idx="36">
                  <c:v>19.600000000000051</c:v>
                </c:pt>
                <c:pt idx="37">
                  <c:v>19.700000000000053</c:v>
                </c:pt>
                <c:pt idx="38">
                  <c:v>19.800000000000054</c:v>
                </c:pt>
                <c:pt idx="39">
                  <c:v>19.900000000000055</c:v>
                </c:pt>
                <c:pt idx="40">
                  <c:v>20.000000000000057</c:v>
                </c:pt>
                <c:pt idx="41">
                  <c:v>20.100000000000058</c:v>
                </c:pt>
                <c:pt idx="42">
                  <c:v>20.20000000000006</c:v>
                </c:pt>
                <c:pt idx="43">
                  <c:v>20.300000000000061</c:v>
                </c:pt>
                <c:pt idx="44">
                  <c:v>20.400000000000063</c:v>
                </c:pt>
                <c:pt idx="45">
                  <c:v>20.500000000000064</c:v>
                </c:pt>
                <c:pt idx="46">
                  <c:v>20.600000000000065</c:v>
                </c:pt>
                <c:pt idx="47">
                  <c:v>20.700000000000067</c:v>
                </c:pt>
                <c:pt idx="48">
                  <c:v>20.800000000000068</c:v>
                </c:pt>
                <c:pt idx="49">
                  <c:v>20.90000000000007</c:v>
                </c:pt>
                <c:pt idx="50">
                  <c:v>21.000000000000071</c:v>
                </c:pt>
                <c:pt idx="51">
                  <c:v>21.100000000000072</c:v>
                </c:pt>
                <c:pt idx="52">
                  <c:v>21.200000000000074</c:v>
                </c:pt>
                <c:pt idx="53">
                  <c:v>21.300000000000075</c:v>
                </c:pt>
                <c:pt idx="54">
                  <c:v>21.400000000000077</c:v>
                </c:pt>
                <c:pt idx="55">
                  <c:v>21.500000000000078</c:v>
                </c:pt>
                <c:pt idx="56">
                  <c:v>21.60000000000008</c:v>
                </c:pt>
                <c:pt idx="57">
                  <c:v>21.700000000000081</c:v>
                </c:pt>
                <c:pt idx="58">
                  <c:v>21.800000000000082</c:v>
                </c:pt>
                <c:pt idx="59">
                  <c:v>21.900000000000084</c:v>
                </c:pt>
                <c:pt idx="60">
                  <c:v>22.000000000000085</c:v>
                </c:pt>
              </c:numCache>
            </c:numRef>
          </c:xVal>
          <c:yVal>
            <c:numRef>
              <c:f>Sheet1!$Q$2:$Q$62</c:f>
              <c:numCache>
                <c:formatCode>General</c:formatCode>
                <c:ptCount val="61"/>
                <c:pt idx="0">
                  <c:v>1.5</c:v>
                </c:pt>
                <c:pt idx="1">
                  <c:v>1.4653</c:v>
                </c:pt>
                <c:pt idx="2">
                  <c:v>1.4311</c:v>
                </c:pt>
                <c:pt idx="3">
                  <c:v>1.3974</c:v>
                </c:pt>
                <c:pt idx="4">
                  <c:v>1.3643000000000001</c:v>
                </c:pt>
                <c:pt idx="5">
                  <c:v>1.3317000000000001</c:v>
                </c:pt>
                <c:pt idx="6">
                  <c:v>1.2995000000000001</c:v>
                </c:pt>
                <c:pt idx="7">
                  <c:v>1.2679</c:v>
                </c:pt>
                <c:pt idx="8">
                  <c:v>1.2367999999999999</c:v>
                </c:pt>
                <c:pt idx="9">
                  <c:v>1.2061999999999999</c:v>
                </c:pt>
                <c:pt idx="10">
                  <c:v>1.1760999999999999</c:v>
                </c:pt>
                <c:pt idx="11">
                  <c:v>1.1464000000000001</c:v>
                </c:pt>
                <c:pt idx="12">
                  <c:v>1.1173</c:v>
                </c:pt>
                <c:pt idx="13">
                  <c:v>1.0886</c:v>
                </c:pt>
                <c:pt idx="14">
                  <c:v>1.0603</c:v>
                </c:pt>
                <c:pt idx="15">
                  <c:v>1.0326</c:v>
                </c:pt>
                <c:pt idx="16">
                  <c:v>1.0053000000000001</c:v>
                </c:pt>
                <c:pt idx="17">
                  <c:v>0.97840000000000005</c:v>
                </c:pt>
                <c:pt idx="18">
                  <c:v>0.95199999999999996</c:v>
                </c:pt>
                <c:pt idx="19">
                  <c:v>0.92600000000000005</c:v>
                </c:pt>
                <c:pt idx="20">
                  <c:v>0.90049999999999997</c:v>
                </c:pt>
                <c:pt idx="21">
                  <c:v>0.87539999999999996</c:v>
                </c:pt>
                <c:pt idx="22">
                  <c:v>0.8508</c:v>
                </c:pt>
                <c:pt idx="23">
                  <c:v>0.8266</c:v>
                </c:pt>
                <c:pt idx="24">
                  <c:v>0.80279999999999996</c:v>
                </c:pt>
                <c:pt idx="25">
                  <c:v>0.77939999999999998</c:v>
                </c:pt>
                <c:pt idx="26">
                  <c:v>0.75639999999999996</c:v>
                </c:pt>
                <c:pt idx="27">
                  <c:v>0.7339</c:v>
                </c:pt>
                <c:pt idx="28">
                  <c:v>0.7117</c:v>
                </c:pt>
                <c:pt idx="29">
                  <c:v>0.69</c:v>
                </c:pt>
                <c:pt idx="30">
                  <c:v>0.66869999999999996</c:v>
                </c:pt>
                <c:pt idx="31">
                  <c:v>0.64770000000000005</c:v>
                </c:pt>
                <c:pt idx="32">
                  <c:v>0.62719999999999998</c:v>
                </c:pt>
                <c:pt idx="33">
                  <c:v>0.60699999999999998</c:v>
                </c:pt>
                <c:pt idx="34">
                  <c:v>0.58720000000000006</c:v>
                </c:pt>
                <c:pt idx="35">
                  <c:v>0.56779999999999997</c:v>
                </c:pt>
                <c:pt idx="36">
                  <c:v>0.54879999999999995</c:v>
                </c:pt>
                <c:pt idx="37">
                  <c:v>0.5302</c:v>
                </c:pt>
                <c:pt idx="38">
                  <c:v>0.51190000000000002</c:v>
                </c:pt>
                <c:pt idx="39">
                  <c:v>0.49399999999999999</c:v>
                </c:pt>
                <c:pt idx="40">
                  <c:v>0.47649999999999998</c:v>
                </c:pt>
                <c:pt idx="41">
                  <c:v>0.45929999999999999</c:v>
                </c:pt>
                <c:pt idx="42">
                  <c:v>0.4425</c:v>
                </c:pt>
                <c:pt idx="43">
                  <c:v>0.42609999999999998</c:v>
                </c:pt>
                <c:pt idx="44">
                  <c:v>0.41</c:v>
                </c:pt>
                <c:pt idx="45">
                  <c:v>0.39429999999999998</c:v>
                </c:pt>
                <c:pt idx="46">
                  <c:v>0.37890000000000001</c:v>
                </c:pt>
                <c:pt idx="47">
                  <c:v>0.36380000000000001</c:v>
                </c:pt>
                <c:pt idx="48">
                  <c:v>0.34910000000000002</c:v>
                </c:pt>
                <c:pt idx="49">
                  <c:v>0.33479999999999999</c:v>
                </c:pt>
                <c:pt idx="50">
                  <c:v>0.32069999999999999</c:v>
                </c:pt>
                <c:pt idx="51">
                  <c:v>0.30709999999999998</c:v>
                </c:pt>
                <c:pt idx="52">
                  <c:v>0.29370000000000002</c:v>
                </c:pt>
                <c:pt idx="53">
                  <c:v>0.28070000000000001</c:v>
                </c:pt>
                <c:pt idx="54">
                  <c:v>0.26800000000000002</c:v>
                </c:pt>
                <c:pt idx="55">
                  <c:v>0.25559999999999999</c:v>
                </c:pt>
                <c:pt idx="56">
                  <c:v>0.24360000000000001</c:v>
                </c:pt>
                <c:pt idx="57">
                  <c:v>0.23180000000000001</c:v>
                </c:pt>
                <c:pt idx="58">
                  <c:v>0.22040000000000001</c:v>
                </c:pt>
                <c:pt idx="59">
                  <c:v>0.20930000000000001</c:v>
                </c:pt>
                <c:pt idx="60">
                  <c:v>0.19850000000000001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Sheet1!$R$1</c:f>
              <c:strCache>
                <c:ptCount val="1"/>
                <c:pt idx="0">
                  <c:v>CS (HL-LHC)</c:v>
                </c:pt>
              </c:strCache>
            </c:strRef>
          </c:tx>
          <c:spPr>
            <a:ln w="508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Sheet1!$P$2:$P$62</c:f>
              <c:numCache>
                <c:formatCode>General</c:formatCode>
                <c:ptCount val="61"/>
                <c:pt idx="0">
                  <c:v>16</c:v>
                </c:pt>
                <c:pt idx="1">
                  <c:v>16.100000000000001</c:v>
                </c:pt>
                <c:pt idx="2">
                  <c:v>16.200000000000003</c:v>
                </c:pt>
                <c:pt idx="3">
                  <c:v>16.300000000000004</c:v>
                </c:pt>
                <c:pt idx="4">
                  <c:v>16.400000000000006</c:v>
                </c:pt>
                <c:pt idx="5">
                  <c:v>16.500000000000007</c:v>
                </c:pt>
                <c:pt idx="6">
                  <c:v>16.600000000000009</c:v>
                </c:pt>
                <c:pt idx="7">
                  <c:v>16.70000000000001</c:v>
                </c:pt>
                <c:pt idx="8">
                  <c:v>16.800000000000011</c:v>
                </c:pt>
                <c:pt idx="9">
                  <c:v>16.900000000000013</c:v>
                </c:pt>
                <c:pt idx="10">
                  <c:v>17.000000000000014</c:v>
                </c:pt>
                <c:pt idx="11">
                  <c:v>17.100000000000016</c:v>
                </c:pt>
                <c:pt idx="12">
                  <c:v>17.200000000000017</c:v>
                </c:pt>
                <c:pt idx="13">
                  <c:v>17.300000000000018</c:v>
                </c:pt>
                <c:pt idx="14">
                  <c:v>17.40000000000002</c:v>
                </c:pt>
                <c:pt idx="15">
                  <c:v>17.500000000000021</c:v>
                </c:pt>
                <c:pt idx="16">
                  <c:v>17.600000000000023</c:v>
                </c:pt>
                <c:pt idx="17">
                  <c:v>17.700000000000024</c:v>
                </c:pt>
                <c:pt idx="18">
                  <c:v>17.800000000000026</c:v>
                </c:pt>
                <c:pt idx="19">
                  <c:v>17.900000000000027</c:v>
                </c:pt>
                <c:pt idx="20">
                  <c:v>18.000000000000028</c:v>
                </c:pt>
                <c:pt idx="21">
                  <c:v>18.10000000000003</c:v>
                </c:pt>
                <c:pt idx="22">
                  <c:v>18.200000000000031</c:v>
                </c:pt>
                <c:pt idx="23">
                  <c:v>18.300000000000033</c:v>
                </c:pt>
                <c:pt idx="24">
                  <c:v>18.400000000000034</c:v>
                </c:pt>
                <c:pt idx="25">
                  <c:v>18.500000000000036</c:v>
                </c:pt>
                <c:pt idx="26">
                  <c:v>18.600000000000037</c:v>
                </c:pt>
                <c:pt idx="27">
                  <c:v>18.700000000000038</c:v>
                </c:pt>
                <c:pt idx="28">
                  <c:v>18.80000000000004</c:v>
                </c:pt>
                <c:pt idx="29">
                  <c:v>18.900000000000041</c:v>
                </c:pt>
                <c:pt idx="30">
                  <c:v>19.000000000000043</c:v>
                </c:pt>
                <c:pt idx="31">
                  <c:v>19.100000000000044</c:v>
                </c:pt>
                <c:pt idx="32">
                  <c:v>19.200000000000045</c:v>
                </c:pt>
                <c:pt idx="33">
                  <c:v>19.300000000000047</c:v>
                </c:pt>
                <c:pt idx="34">
                  <c:v>19.400000000000048</c:v>
                </c:pt>
                <c:pt idx="35">
                  <c:v>19.50000000000005</c:v>
                </c:pt>
                <c:pt idx="36">
                  <c:v>19.600000000000051</c:v>
                </c:pt>
                <c:pt idx="37">
                  <c:v>19.700000000000053</c:v>
                </c:pt>
                <c:pt idx="38">
                  <c:v>19.800000000000054</c:v>
                </c:pt>
                <c:pt idx="39">
                  <c:v>19.900000000000055</c:v>
                </c:pt>
                <c:pt idx="40">
                  <c:v>20.000000000000057</c:v>
                </c:pt>
                <c:pt idx="41">
                  <c:v>20.100000000000058</c:v>
                </c:pt>
                <c:pt idx="42">
                  <c:v>20.20000000000006</c:v>
                </c:pt>
                <c:pt idx="43">
                  <c:v>20.300000000000061</c:v>
                </c:pt>
                <c:pt idx="44">
                  <c:v>20.400000000000063</c:v>
                </c:pt>
                <c:pt idx="45">
                  <c:v>20.500000000000064</c:v>
                </c:pt>
                <c:pt idx="46">
                  <c:v>20.600000000000065</c:v>
                </c:pt>
                <c:pt idx="47">
                  <c:v>20.700000000000067</c:v>
                </c:pt>
                <c:pt idx="48">
                  <c:v>20.800000000000068</c:v>
                </c:pt>
                <c:pt idx="49">
                  <c:v>20.90000000000007</c:v>
                </c:pt>
                <c:pt idx="50">
                  <c:v>21.000000000000071</c:v>
                </c:pt>
                <c:pt idx="51">
                  <c:v>21.100000000000072</c:v>
                </c:pt>
                <c:pt idx="52">
                  <c:v>21.200000000000074</c:v>
                </c:pt>
                <c:pt idx="53">
                  <c:v>21.300000000000075</c:v>
                </c:pt>
                <c:pt idx="54">
                  <c:v>21.400000000000077</c:v>
                </c:pt>
                <c:pt idx="55">
                  <c:v>21.500000000000078</c:v>
                </c:pt>
                <c:pt idx="56">
                  <c:v>21.60000000000008</c:v>
                </c:pt>
                <c:pt idx="57">
                  <c:v>21.700000000000081</c:v>
                </c:pt>
                <c:pt idx="58">
                  <c:v>21.800000000000082</c:v>
                </c:pt>
                <c:pt idx="59">
                  <c:v>21.900000000000084</c:v>
                </c:pt>
                <c:pt idx="60">
                  <c:v>22.000000000000085</c:v>
                </c:pt>
              </c:numCache>
            </c:numRef>
          </c:xVal>
          <c:yVal>
            <c:numRef>
              <c:f>Sheet1!$R$2:$R$62</c:f>
              <c:numCache>
                <c:formatCode>General</c:formatCode>
                <c:ptCount val="61"/>
                <c:pt idx="0">
                  <c:v>1.0763</c:v>
                </c:pt>
                <c:pt idx="1">
                  <c:v>1.0513999999999999</c:v>
                </c:pt>
                <c:pt idx="2">
                  <c:v>1.0268999999999999</c:v>
                </c:pt>
                <c:pt idx="3">
                  <c:v>1.0026999999999999</c:v>
                </c:pt>
                <c:pt idx="4">
                  <c:v>0.97889999999999999</c:v>
                </c:pt>
                <c:pt idx="5">
                  <c:v>0.95550000000000002</c:v>
                </c:pt>
                <c:pt idx="6">
                  <c:v>0.9325</c:v>
                </c:pt>
                <c:pt idx="7">
                  <c:v>0.90980000000000005</c:v>
                </c:pt>
                <c:pt idx="8">
                  <c:v>0.88749999999999996</c:v>
                </c:pt>
                <c:pt idx="9">
                  <c:v>0.86550000000000005</c:v>
                </c:pt>
                <c:pt idx="10">
                  <c:v>0.84389999999999998</c:v>
                </c:pt>
                <c:pt idx="11">
                  <c:v>0.8226</c:v>
                </c:pt>
                <c:pt idx="12">
                  <c:v>0.80169999999999997</c:v>
                </c:pt>
                <c:pt idx="13">
                  <c:v>0.78110000000000002</c:v>
                </c:pt>
                <c:pt idx="14">
                  <c:v>0.76080000000000003</c:v>
                </c:pt>
                <c:pt idx="15">
                  <c:v>0.7409</c:v>
                </c:pt>
                <c:pt idx="16">
                  <c:v>0.72130000000000005</c:v>
                </c:pt>
                <c:pt idx="17">
                  <c:v>0.70209999999999995</c:v>
                </c:pt>
                <c:pt idx="18">
                  <c:v>0.68310000000000004</c:v>
                </c:pt>
                <c:pt idx="19">
                  <c:v>0.66449999999999998</c:v>
                </c:pt>
                <c:pt idx="20">
                  <c:v>0.6462</c:v>
                </c:pt>
                <c:pt idx="21">
                  <c:v>0.62819999999999998</c:v>
                </c:pt>
                <c:pt idx="22">
                  <c:v>0.61050000000000004</c:v>
                </c:pt>
                <c:pt idx="23">
                  <c:v>0.59309999999999996</c:v>
                </c:pt>
                <c:pt idx="24">
                  <c:v>0.57599999999999996</c:v>
                </c:pt>
                <c:pt idx="25">
                  <c:v>0.55920000000000003</c:v>
                </c:pt>
                <c:pt idx="26">
                  <c:v>0.54279999999999995</c:v>
                </c:pt>
                <c:pt idx="27">
                  <c:v>0.52659999999999996</c:v>
                </c:pt>
                <c:pt idx="28">
                  <c:v>0.51070000000000004</c:v>
                </c:pt>
                <c:pt idx="29">
                  <c:v>0.49509999999999998</c:v>
                </c:pt>
                <c:pt idx="30">
                  <c:v>0.4798</c:v>
                </c:pt>
                <c:pt idx="31">
                  <c:v>0.46479999999999999</c:v>
                </c:pt>
                <c:pt idx="32">
                  <c:v>0.45</c:v>
                </c:pt>
                <c:pt idx="33">
                  <c:v>0.4355</c:v>
                </c:pt>
                <c:pt idx="34">
                  <c:v>0.4214</c:v>
                </c:pt>
                <c:pt idx="35">
                  <c:v>0.40739999999999998</c:v>
                </c:pt>
                <c:pt idx="36">
                  <c:v>0.39379999999999998</c:v>
                </c:pt>
                <c:pt idx="37">
                  <c:v>0.38040000000000002</c:v>
                </c:pt>
                <c:pt idx="38">
                  <c:v>0.36730000000000002</c:v>
                </c:pt>
                <c:pt idx="39">
                  <c:v>0.35449999999999998</c:v>
                </c:pt>
                <c:pt idx="40">
                  <c:v>0.34189999999999998</c:v>
                </c:pt>
                <c:pt idx="41">
                  <c:v>0.3296</c:v>
                </c:pt>
                <c:pt idx="42">
                  <c:v>0.3175</c:v>
                </c:pt>
                <c:pt idx="43">
                  <c:v>0.30570000000000003</c:v>
                </c:pt>
                <c:pt idx="44">
                  <c:v>0.29420000000000002</c:v>
                </c:pt>
                <c:pt idx="45">
                  <c:v>0.28289999999999998</c:v>
                </c:pt>
                <c:pt idx="46">
                  <c:v>0.27189999999999998</c:v>
                </c:pt>
                <c:pt idx="47">
                  <c:v>0.2611</c:v>
                </c:pt>
                <c:pt idx="48">
                  <c:v>0.2505</c:v>
                </c:pt>
                <c:pt idx="49">
                  <c:v>0.2402</c:v>
                </c:pt>
                <c:pt idx="50">
                  <c:v>0.2301</c:v>
                </c:pt>
                <c:pt idx="51">
                  <c:v>0.2203</c:v>
                </c:pt>
                <c:pt idx="52">
                  <c:v>0.2107</c:v>
                </c:pt>
                <c:pt idx="53">
                  <c:v>0.2014</c:v>
                </c:pt>
                <c:pt idx="54">
                  <c:v>0.1923</c:v>
                </c:pt>
                <c:pt idx="55">
                  <c:v>0.18340000000000001</c:v>
                </c:pt>
                <c:pt idx="56">
                  <c:v>0.17480000000000001</c:v>
                </c:pt>
                <c:pt idx="57">
                  <c:v>0.1663</c:v>
                </c:pt>
                <c:pt idx="58">
                  <c:v>0.15809999999999999</c:v>
                </c:pt>
                <c:pt idx="59">
                  <c:v>0.1502</c:v>
                </c:pt>
                <c:pt idx="60">
                  <c:v>0.1424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Sheet1!$T$17</c:f>
              <c:strCache>
                <c:ptCount val="1"/>
                <c:pt idx="0">
                  <c:v>10 % margin FCC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34925" cap="rnd">
                <a:solidFill>
                  <a:srgbClr val="C00000"/>
                </a:solidFill>
                <a:round/>
              </a:ln>
              <a:effectLst/>
            </c:spPr>
          </c:dPt>
          <c:xVal>
            <c:numRef>
              <c:f>Sheet1!$T$18:$T$19</c:f>
              <c:numCache>
                <c:formatCode>General</c:formatCode>
                <c:ptCount val="2"/>
                <c:pt idx="0">
                  <c:v>0</c:v>
                </c:pt>
                <c:pt idx="1">
                  <c:v>17.8</c:v>
                </c:pt>
              </c:numCache>
            </c:numRef>
          </c:xVal>
          <c:yVal>
            <c:numRef>
              <c:f>Sheet1!$U$18:$U$19</c:f>
              <c:numCache>
                <c:formatCode>General</c:formatCode>
                <c:ptCount val="2"/>
                <c:pt idx="0">
                  <c:v>0</c:v>
                </c:pt>
                <c:pt idx="1">
                  <c:v>0.95199999999999996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Sheet1!$T$20</c:f>
              <c:strCache>
                <c:ptCount val="1"/>
                <c:pt idx="0">
                  <c:v>10% margin HL-LHC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34925" cap="rnd">
                <a:solidFill>
                  <a:srgbClr val="B2B2B2">
                    <a:lumMod val="75000"/>
                  </a:srgbClr>
                </a:solidFill>
                <a:round/>
              </a:ln>
              <a:effectLst/>
            </c:spPr>
          </c:dPt>
          <c:xVal>
            <c:numRef>
              <c:f>Sheet1!$T$21:$T$22</c:f>
              <c:numCache>
                <c:formatCode>General</c:formatCode>
                <c:ptCount val="2"/>
                <c:pt idx="0">
                  <c:v>0</c:v>
                </c:pt>
                <c:pt idx="1">
                  <c:v>17.8</c:v>
                </c:pt>
              </c:numCache>
            </c:numRef>
          </c:xVal>
          <c:yVal>
            <c:numRef>
              <c:f>Sheet1!$U$21:$U$22</c:f>
              <c:numCache>
                <c:formatCode>General</c:formatCode>
                <c:ptCount val="2"/>
                <c:pt idx="0">
                  <c:v>0</c:v>
                </c:pt>
                <c:pt idx="1">
                  <c:v>0.68310000000000004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Sheet1!$U$23</c:f>
              <c:strCache>
                <c:ptCount val="1"/>
                <c:pt idx="0">
                  <c:v>16 T</c:v>
                </c:pt>
              </c:strCache>
            </c:strRef>
          </c:tx>
          <c:spPr>
            <a:ln w="508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Sheet1!$T$24:$T$25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xVal>
          <c:yVal>
            <c:numRef>
              <c:f>Sheet1!$U$24:$U$25</c:f>
              <c:numCache>
                <c:formatCode>General</c:formatCode>
                <c:ptCount val="2"/>
                <c:pt idx="0">
                  <c:v>0</c:v>
                </c:pt>
                <c:pt idx="1">
                  <c:v>1.5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Sheet1!$AH$1</c:f>
              <c:strCache>
                <c:ptCount val="1"/>
                <c:pt idx="0">
                  <c:v>Nb-Ti</c:v>
                </c:pt>
              </c:strCache>
            </c:strRef>
          </c:tx>
          <c:spPr>
            <a:ln w="50800" cap="rnd">
              <a:solidFill>
                <a:srgbClr val="0055A0">
                  <a:lumMod val="50000"/>
                </a:srgbClr>
              </a:solidFill>
              <a:round/>
            </a:ln>
            <a:effectLst/>
          </c:spPr>
          <c:marker>
            <c:symbol val="none"/>
          </c:marker>
          <c:xVal>
            <c:numRef>
              <c:f>Sheet1!$AG$2:$AG$87</c:f>
              <c:numCache>
                <c:formatCode>General</c:formatCode>
                <c:ptCount val="86"/>
                <c:pt idx="0">
                  <c:v>5</c:v>
                </c:pt>
                <c:pt idx="1">
                  <c:v>5.0999999999999996</c:v>
                </c:pt>
                <c:pt idx="2">
                  <c:v>5.1999999999999993</c:v>
                </c:pt>
                <c:pt idx="3">
                  <c:v>5.2999999999999989</c:v>
                </c:pt>
                <c:pt idx="4">
                  <c:v>5.3999999999999986</c:v>
                </c:pt>
                <c:pt idx="5">
                  <c:v>5.4999999999999982</c:v>
                </c:pt>
                <c:pt idx="6">
                  <c:v>5.5999999999999979</c:v>
                </c:pt>
                <c:pt idx="7">
                  <c:v>5.6999999999999975</c:v>
                </c:pt>
                <c:pt idx="8">
                  <c:v>5.7999999999999972</c:v>
                </c:pt>
                <c:pt idx="9">
                  <c:v>5.8999999999999968</c:v>
                </c:pt>
                <c:pt idx="10">
                  <c:v>5.9999999999999964</c:v>
                </c:pt>
                <c:pt idx="11">
                  <c:v>6.0999999999999961</c:v>
                </c:pt>
                <c:pt idx="12">
                  <c:v>6.1999999999999957</c:v>
                </c:pt>
                <c:pt idx="13">
                  <c:v>6.2999999999999954</c:v>
                </c:pt>
                <c:pt idx="14">
                  <c:v>6.399999999999995</c:v>
                </c:pt>
                <c:pt idx="15">
                  <c:v>6.4999999999999947</c:v>
                </c:pt>
                <c:pt idx="16">
                  <c:v>6.5999999999999943</c:v>
                </c:pt>
                <c:pt idx="17">
                  <c:v>6.699999999999994</c:v>
                </c:pt>
                <c:pt idx="18">
                  <c:v>6.7999999999999936</c:v>
                </c:pt>
                <c:pt idx="19">
                  <c:v>6.8999999999999932</c:v>
                </c:pt>
                <c:pt idx="20">
                  <c:v>6.9999999999999929</c:v>
                </c:pt>
                <c:pt idx="21">
                  <c:v>7.0999999999999925</c:v>
                </c:pt>
                <c:pt idx="22">
                  <c:v>7.1999999999999922</c:v>
                </c:pt>
                <c:pt idx="23">
                  <c:v>7.2999999999999918</c:v>
                </c:pt>
                <c:pt idx="24">
                  <c:v>7.3999999999999915</c:v>
                </c:pt>
                <c:pt idx="25">
                  <c:v>7.4999999999999911</c:v>
                </c:pt>
                <c:pt idx="26">
                  <c:v>7.5999999999999908</c:v>
                </c:pt>
                <c:pt idx="27">
                  <c:v>7.6999999999999904</c:v>
                </c:pt>
                <c:pt idx="28">
                  <c:v>7.7999999999999901</c:v>
                </c:pt>
                <c:pt idx="29">
                  <c:v>7.8999999999999897</c:v>
                </c:pt>
                <c:pt idx="30">
                  <c:v>7.9999999999999893</c:v>
                </c:pt>
                <c:pt idx="31">
                  <c:v>8.099999999999989</c:v>
                </c:pt>
                <c:pt idx="32">
                  <c:v>8.1999999999999886</c:v>
                </c:pt>
                <c:pt idx="33">
                  <c:v>8.2999999999999883</c:v>
                </c:pt>
                <c:pt idx="34">
                  <c:v>8.3999999999999879</c:v>
                </c:pt>
                <c:pt idx="35">
                  <c:v>8.4999999999999876</c:v>
                </c:pt>
                <c:pt idx="36">
                  <c:v>8.5999999999999872</c:v>
                </c:pt>
                <c:pt idx="37">
                  <c:v>8.6999999999999869</c:v>
                </c:pt>
                <c:pt idx="38">
                  <c:v>8.7999999999999865</c:v>
                </c:pt>
                <c:pt idx="39">
                  <c:v>8.8999999999999861</c:v>
                </c:pt>
                <c:pt idx="40">
                  <c:v>8.9999999999999858</c:v>
                </c:pt>
                <c:pt idx="41">
                  <c:v>9.0999999999999854</c:v>
                </c:pt>
                <c:pt idx="42">
                  <c:v>9.1999999999999851</c:v>
                </c:pt>
                <c:pt idx="43">
                  <c:v>9.2999999999999847</c:v>
                </c:pt>
                <c:pt idx="44">
                  <c:v>9.3999999999999844</c:v>
                </c:pt>
                <c:pt idx="45">
                  <c:v>9.499999999999984</c:v>
                </c:pt>
                <c:pt idx="46">
                  <c:v>9.5999999999999837</c:v>
                </c:pt>
                <c:pt idx="47">
                  <c:v>9.6999999999999833</c:v>
                </c:pt>
                <c:pt idx="48">
                  <c:v>9.7999999999999829</c:v>
                </c:pt>
                <c:pt idx="49">
                  <c:v>9.8999999999999826</c:v>
                </c:pt>
                <c:pt idx="50">
                  <c:v>9.9999999999999822</c:v>
                </c:pt>
                <c:pt idx="51">
                  <c:v>10.099999999999982</c:v>
                </c:pt>
                <c:pt idx="52">
                  <c:v>10.199999999999982</c:v>
                </c:pt>
                <c:pt idx="53">
                  <c:v>10.299999999999981</c:v>
                </c:pt>
                <c:pt idx="54">
                  <c:v>10.399999999999981</c:v>
                </c:pt>
                <c:pt idx="55">
                  <c:v>10.49999999999998</c:v>
                </c:pt>
                <c:pt idx="56">
                  <c:v>10.59999999999998</c:v>
                </c:pt>
                <c:pt idx="57">
                  <c:v>10.69999999999998</c:v>
                </c:pt>
                <c:pt idx="58">
                  <c:v>10.799999999999979</c:v>
                </c:pt>
                <c:pt idx="59">
                  <c:v>10.899999999999979</c:v>
                </c:pt>
                <c:pt idx="60">
                  <c:v>10.999999999999979</c:v>
                </c:pt>
                <c:pt idx="61">
                  <c:v>11.099999999999978</c:v>
                </c:pt>
                <c:pt idx="62">
                  <c:v>11.199999999999978</c:v>
                </c:pt>
                <c:pt idx="63">
                  <c:v>11.299999999999978</c:v>
                </c:pt>
                <c:pt idx="64">
                  <c:v>11.399999999999977</c:v>
                </c:pt>
                <c:pt idx="65">
                  <c:v>11.499999999999977</c:v>
                </c:pt>
                <c:pt idx="66">
                  <c:v>11.599999999999977</c:v>
                </c:pt>
                <c:pt idx="67">
                  <c:v>11.699999999999976</c:v>
                </c:pt>
                <c:pt idx="68">
                  <c:v>11.799999999999976</c:v>
                </c:pt>
                <c:pt idx="69">
                  <c:v>11.899999999999975</c:v>
                </c:pt>
                <c:pt idx="70">
                  <c:v>11.999999999999975</c:v>
                </c:pt>
                <c:pt idx="71">
                  <c:v>12.099999999999975</c:v>
                </c:pt>
                <c:pt idx="72">
                  <c:v>12.199999999999974</c:v>
                </c:pt>
                <c:pt idx="73">
                  <c:v>12.299999999999974</c:v>
                </c:pt>
                <c:pt idx="74">
                  <c:v>12.399999999999974</c:v>
                </c:pt>
                <c:pt idx="75">
                  <c:v>12.499999999999973</c:v>
                </c:pt>
                <c:pt idx="76">
                  <c:v>12.599999999999973</c:v>
                </c:pt>
                <c:pt idx="77">
                  <c:v>12.699999999999973</c:v>
                </c:pt>
                <c:pt idx="78">
                  <c:v>12.799999999999972</c:v>
                </c:pt>
                <c:pt idx="79">
                  <c:v>12.899999999999972</c:v>
                </c:pt>
                <c:pt idx="80">
                  <c:v>12.999999999999972</c:v>
                </c:pt>
                <c:pt idx="81">
                  <c:v>13.099999999999971</c:v>
                </c:pt>
                <c:pt idx="82">
                  <c:v>13.199999999999971</c:v>
                </c:pt>
                <c:pt idx="83">
                  <c:v>13.299999999999971</c:v>
                </c:pt>
                <c:pt idx="84">
                  <c:v>13.39999999999997</c:v>
                </c:pt>
                <c:pt idx="85">
                  <c:v>13.49999999999997</c:v>
                </c:pt>
              </c:numCache>
            </c:numRef>
          </c:xVal>
          <c:yVal>
            <c:numRef>
              <c:f>Sheet1!$AH$2:$AH$87</c:f>
              <c:numCache>
                <c:formatCode>General</c:formatCode>
                <c:ptCount val="86"/>
                <c:pt idx="0">
                  <c:v>5.1626913219474062</c:v>
                </c:pt>
                <c:pt idx="1">
                  <c:v>5.0646846539091444</c:v>
                </c:pt>
                <c:pt idx="2">
                  <c:v>4.9687262873981606</c:v>
                </c:pt>
                <c:pt idx="3">
                  <c:v>4.8747244449774252</c:v>
                </c:pt>
                <c:pt idx="4">
                  <c:v>4.7825930486748911</c:v>
                </c:pt>
                <c:pt idx="5">
                  <c:v>4.6922512623888535</c:v>
                </c:pt>
                <c:pt idx="6">
                  <c:v>4.6036230784877361</c:v>
                </c:pt>
                <c:pt idx="7">
                  <c:v>4.5166369436146772</c:v>
                </c:pt>
                <c:pt idx="8">
                  <c:v>4.4312254193470686</c:v>
                </c:pt>
                <c:pt idx="9">
                  <c:v>4.3473248739090637</c:v>
                </c:pt>
                <c:pt idx="10">
                  <c:v>4.2648752016059683</c:v>
                </c:pt>
                <c:pt idx="11">
                  <c:v>4.1838195670549663</c:v>
                </c:pt>
                <c:pt idx="12">
                  <c:v>4.104104171637017</c:v>
                </c:pt>
                <c:pt idx="13">
                  <c:v>4.0256780398980352</c:v>
                </c:pt>
                <c:pt idx="14">
                  <c:v>3.9484928238907995</c:v>
                </c:pt>
                <c:pt idx="15">
                  <c:v>3.8725026236779825</c:v>
                </c:pt>
                <c:pt idx="16">
                  <c:v>3.7976638224165034</c:v>
                </c:pt>
                <c:pt idx="17">
                  <c:v>3.7239349346177706</c:v>
                </c:pt>
                <c:pt idx="18">
                  <c:v>3.6512764663311872</c:v>
                </c:pt>
                <c:pt idx="19">
                  <c:v>3.5796507861323175</c:v>
                </c:pt>
                <c:pt idx="20">
                  <c:v>3.5090220059148147</c:v>
                </c:pt>
                <c:pt idx="21">
                  <c:v>3.4393558705889378</c:v>
                </c:pt>
                <c:pt idx="22">
                  <c:v>3.3706196558809118</c:v>
                </c:pt>
                <c:pt idx="23">
                  <c:v>3.302782073508109</c:v>
                </c:pt>
                <c:pt idx="24">
                  <c:v>3.23581318307646</c:v>
                </c:pt>
                <c:pt idx="25">
                  <c:v>3.1696843101097354</c:v>
                </c:pt>
                <c:pt idx="26">
                  <c:v>3.1043679696764288</c:v>
                </c:pt>
                <c:pt idx="27">
                  <c:v>3.0398377951296274</c:v>
                </c:pt>
                <c:pt idx="28">
                  <c:v>2.9760684715194987</c:v>
                </c:pt>
                <c:pt idx="29">
                  <c:v>2.9130356732771845</c:v>
                </c:pt>
                <c:pt idx="30">
                  <c:v>2.8507160058036654</c:v>
                </c:pt>
                <c:pt idx="31">
                  <c:v>2.7890869506281057</c:v>
                </c:pt>
                <c:pt idx="32">
                  <c:v>2.7281268138275347</c:v>
                </c:pt>
                <c:pt idx="33">
                  <c:v>2.6678146774238698</c:v>
                </c:pt>
                <c:pt idx="34">
                  <c:v>2.6081303534956666</c:v>
                </c:pt>
                <c:pt idx="35">
                  <c:v>2.5490543407606765</c:v>
                </c:pt>
                <c:pt idx="36">
                  <c:v>2.4905677834014983</c:v>
                </c:pt>
                <c:pt idx="37">
                  <c:v>2.4326524319207325</c:v>
                </c:pt>
                <c:pt idx="38">
                  <c:v>2.3752906058238685</c:v>
                </c:pt>
                <c:pt idx="39">
                  <c:v>2.3184651579380331</c:v>
                </c:pt>
                <c:pt idx="40">
                  <c:v>2.2621594401826219</c:v>
                </c:pt>
                <c:pt idx="41">
                  <c:v>2.206357270613728</c:v>
                </c:pt>
                <c:pt idx="42">
                  <c:v>2.1510429015682622</c:v>
                </c:pt>
                <c:pt idx="43">
                  <c:v>2.0962009887355295</c:v>
                </c:pt>
                <c:pt idx="44">
                  <c:v>2.0418165609837473</c:v>
                </c:pt>
                <c:pt idx="45">
                  <c:v>1.9878749907663686</c:v>
                </c:pt>
                <c:pt idx="46">
                  <c:v>1.9343619649278716</c:v>
                </c:pt>
                <c:pt idx="47">
                  <c:v>1.8812634557205403</c:v>
                </c:pt>
                <c:pt idx="48">
                  <c:v>1.8285656918322766</c:v>
                </c:pt>
                <c:pt idx="49">
                  <c:v>1.776255129210123</c:v>
                </c:pt>
                <c:pt idx="50">
                  <c:v>1.724318421444158</c:v>
                </c:pt>
                <c:pt idx="51">
                  <c:v>1.672742389450889</c:v>
                </c:pt>
                <c:pt idx="52">
                  <c:v>1.6215139901629376</c:v>
                </c:pt>
                <c:pt idx="53">
                  <c:v>1.5706202838913135</c:v>
                </c:pt>
                <c:pt idx="54">
                  <c:v>1.5200483999756811</c:v>
                </c:pt>
                <c:pt idx="55">
                  <c:v>1.4697855002743889</c:v>
                </c:pt>
                <c:pt idx="56">
                  <c:v>1.419818739966118</c:v>
                </c:pt>
                <c:pt idx="57">
                  <c:v>1.3701352250343695</c:v>
                </c:pt>
                <c:pt idx="58">
                  <c:v>1.3207219656787845</c:v>
                </c:pt>
                <c:pt idx="59">
                  <c:v>1.2715658247354056</c:v>
                </c:pt>
                <c:pt idx="60">
                  <c:v>1.2226534599807419</c:v>
                </c:pt>
                <c:pt idx="61">
                  <c:v>1.1739712589271227</c:v>
                </c:pt>
                <c:pt idx="62">
                  <c:v>1.1255052643690115</c:v>
                </c:pt>
                <c:pt idx="63">
                  <c:v>1.0772410884830359</c:v>
                </c:pt>
                <c:pt idx="64">
                  <c:v>1.0291638126783771</c:v>
                </c:pt>
                <c:pt idx="65">
                  <c:v>0.98125786958058503</c:v>
                </c:pt>
                <c:pt idx="66">
                  <c:v>0.93350690242634848</c:v>
                </c:pt>
                <c:pt idx="67">
                  <c:v>0.88589359562377834</c:v>
                </c:pt>
                <c:pt idx="68">
                  <c:v>0.83839946810276245</c:v>
                </c:pt>
                <c:pt idx="69">
                  <c:v>0.7910046180510345</c:v>
                </c:pt>
                <c:pt idx="70">
                  <c:v>0.74368740324413718</c:v>
                </c:pt>
                <c:pt idx="71">
                  <c:v>0.6964240346898648</c:v>
                </c:pt>
                <c:pt idx="72">
                  <c:v>0.64918805149076786</c:v>
                </c:pt>
                <c:pt idx="73">
                  <c:v>0.60194962958105291</c:v>
                </c:pt>
                <c:pt idx="74">
                  <c:v>0.55467465259968629</c:v>
                </c:pt>
                <c:pt idx="75">
                  <c:v>0.50732343277830949</c:v>
                </c:pt>
                <c:pt idx="76">
                  <c:v>0.45984890016959629</c:v>
                </c:pt>
                <c:pt idx="77">
                  <c:v>0.41219395302712347</c:v>
                </c:pt>
                <c:pt idx="78">
                  <c:v>0.36428742263818242</c:v>
                </c:pt>
                <c:pt idx="79">
                  <c:v>0.31603761662241214</c:v>
                </c:pt>
                <c:pt idx="80">
                  <c:v>0.26732131598451642</c:v>
                </c:pt>
                <c:pt idx="81">
                  <c:v>0.21796339460813455</c:v>
                </c:pt>
                <c:pt idx="82">
                  <c:v>0.16769440264924562</c:v>
                </c:pt>
                <c:pt idx="83">
                  <c:v>0.11604515648335986</c:v>
                </c:pt>
                <c:pt idx="84">
                  <c:v>6.198707800435449E-2</c:v>
                </c:pt>
                <c:pt idx="85">
                  <c:v>3.3113821404133855E-13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931840"/>
        <c:axId val="554932232"/>
      </c:scatterChart>
      <c:valAx>
        <c:axId val="554931840"/>
        <c:scaling>
          <c:orientation val="minMax"/>
          <c:max val="2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1">
                        <a:lumMod val="1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4932232"/>
        <c:crosses val="autoZero"/>
        <c:crossBetween val="midCat"/>
      </c:valAx>
      <c:valAx>
        <c:axId val="554932232"/>
        <c:scaling>
          <c:orientation val="minMax"/>
          <c:max val="1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1">
                        <a:lumMod val="1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i="1" dirty="0" err="1" smtClean="0"/>
                  <a:t>J</a:t>
                </a:r>
                <a:r>
                  <a:rPr lang="en-GB" baseline="-25000" dirty="0" err="1" smtClean="0"/>
                  <a:t>c</a:t>
                </a:r>
                <a:r>
                  <a:rPr lang="en-GB" dirty="0" smtClean="0"/>
                  <a:t> </a:t>
                </a:r>
                <a:r>
                  <a:rPr lang="en-GB" dirty="0"/>
                  <a:t>in kA/mm</a:t>
                </a:r>
                <a:r>
                  <a:rPr lang="en-GB" baseline="30000" dirty="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4931840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accent1">
              <a:lumMod val="10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27/09/2015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61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85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0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01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34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35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84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86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5313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717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680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57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79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371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9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37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FCC News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Frank Zimmermann</a:t>
            </a:r>
            <a:endParaRPr lang="en-US" sz="1000" b="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err="1" smtClean="0">
                <a:solidFill>
                  <a:schemeClr val="bg1"/>
                </a:solidFill>
              </a:rPr>
              <a:t>LHeC</a:t>
            </a:r>
            <a:r>
              <a:rPr lang="en-GB" sz="1000" b="0" baseline="0" dirty="0" smtClean="0">
                <a:solidFill>
                  <a:schemeClr val="bg1"/>
                </a:solidFill>
              </a:rPr>
              <a:t>-CG, 2 October 2015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  <p:sldLayoutId id="2147483817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1778" y="0"/>
            <a:ext cx="9132222" cy="850561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/>
          <a:p>
            <a:pPr marL="0" lvl="0" algn="ctr" defTabSz="914400"/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51520" y="959188"/>
            <a:ext cx="8568952" cy="51669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FCC Status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Frank</a:t>
            </a:r>
            <a:r>
              <a:rPr lang="en-GB" sz="1000" b="1" baseline="0" dirty="0" smtClean="0">
                <a:solidFill>
                  <a:srgbClr val="FFFFFF"/>
                </a:solidFill>
              </a:rPr>
              <a:t> Zimmermann</a:t>
            </a:r>
          </a:p>
          <a:p>
            <a:r>
              <a:rPr lang="en-GB" sz="1000" b="1" baseline="0" dirty="0" err="1" smtClean="0">
                <a:solidFill>
                  <a:srgbClr val="FFFFFF"/>
                </a:solidFill>
              </a:rPr>
              <a:t>LHeC</a:t>
            </a:r>
            <a:r>
              <a:rPr lang="en-GB" sz="1000" b="1" baseline="0" dirty="0" smtClean="0">
                <a:solidFill>
                  <a:srgbClr val="FFFFFF"/>
                </a:solidFill>
              </a:rPr>
              <a:t>-CG, 2 October 2015</a:t>
            </a:r>
            <a:endParaRPr lang="en-US" sz="1000" dirty="0" smtClean="0">
              <a:solidFill>
                <a:srgbClr val="FFFFFF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65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lang="en-US" sz="3600" b="1" kern="1200" dirty="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6.png"/><Relationship Id="rId26" Type="http://schemas.openxmlformats.org/officeDocument/2006/relationships/image" Target="../media/image55.png"/><Relationship Id="rId3" Type="http://schemas.openxmlformats.org/officeDocument/2006/relationships/image" Target="../media/image30.png"/><Relationship Id="rId21" Type="http://schemas.openxmlformats.org/officeDocument/2006/relationships/image" Target="../media/image5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5.png"/><Relationship Id="rId25" Type="http://schemas.openxmlformats.org/officeDocument/2006/relationships/image" Target="../media/image54.png"/><Relationship Id="rId2" Type="http://schemas.openxmlformats.org/officeDocument/2006/relationships/image" Target="../media/image29.jpg"/><Relationship Id="rId16" Type="http://schemas.openxmlformats.org/officeDocument/2006/relationships/image" Target="../media/image44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3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2.png"/><Relationship Id="rId10" Type="http://schemas.openxmlformats.org/officeDocument/2006/relationships/image" Target="../media/image37.png"/><Relationship Id="rId19" Type="http://schemas.openxmlformats.org/officeDocument/2006/relationships/image" Target="../media/image4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51.png"/><Relationship Id="rId27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png"/><Relationship Id="rId7" Type="http://schemas.openxmlformats.org/officeDocument/2006/relationships/image" Target="../media/image6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597" y="-36909"/>
            <a:ext cx="9277109" cy="6917447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5" name="Arc 14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300856" y="-564769"/>
            <a:ext cx="835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48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8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FCC status</a:t>
            </a:r>
            <a:endParaRPr lang="en-GB" sz="8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3299" y="1647612"/>
            <a:ext cx="5547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</a:rPr>
              <a:t>F. Zimmermann on behalf of the FCC Collaboration</a:t>
            </a:r>
            <a:endParaRPr lang="en-GB" sz="3600" dirty="0" smtClean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02856" y="3212976"/>
            <a:ext cx="58001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LHeC</a:t>
            </a:r>
            <a:r>
              <a:rPr lang="en-GB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Coordination Group</a:t>
            </a:r>
            <a:endParaRPr lang="en-GB" sz="2800" dirty="0" smtClean="0"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 October </a:t>
            </a:r>
            <a:r>
              <a:rPr lang="en-GB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2015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17232"/>
            <a:ext cx="1512168" cy="13011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07" y="5877272"/>
            <a:ext cx="2307485" cy="9650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80729" y="6195959"/>
            <a:ext cx="3044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many thanks to </a:t>
            </a:r>
          </a:p>
          <a:p>
            <a:r>
              <a:rPr lang="en-GB" dirty="0" smtClean="0"/>
              <a:t>M. Benedikt and J. Gutleber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5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   </a:t>
            </a:r>
            <a:r>
              <a:rPr lang="en-US" sz="3600" b="1" dirty="0" err="1" smtClean="0">
                <a:solidFill>
                  <a:srgbClr val="FFFF00"/>
                </a:solidFill>
              </a:rPr>
              <a:t>e</a:t>
            </a:r>
            <a:r>
              <a:rPr lang="en-US" sz="3600" b="1" baseline="30000" dirty="0" err="1" smtClean="0">
                <a:solidFill>
                  <a:srgbClr val="FFFF00"/>
                </a:solidFill>
              </a:rPr>
              <a:t>+</a:t>
            </a:r>
            <a:r>
              <a:rPr lang="en-US" sz="3600" b="1" dirty="0" err="1" smtClean="0">
                <a:solidFill>
                  <a:srgbClr val="FFFF00"/>
                </a:solidFill>
              </a:rPr>
              <a:t>e</a:t>
            </a:r>
            <a:r>
              <a:rPr lang="en-US" sz="3600" b="1" baseline="30000" dirty="0" smtClean="0">
                <a:solidFill>
                  <a:srgbClr val="FFFF00"/>
                </a:solidFill>
              </a:rPr>
              <a:t>-</a:t>
            </a:r>
            <a:r>
              <a:rPr lang="en-US" sz="3600" b="1" dirty="0" smtClean="0">
                <a:solidFill>
                  <a:srgbClr val="FFFF00"/>
                </a:solidFill>
              </a:rPr>
              <a:t> luminosity vs. </a:t>
            </a:r>
            <a:r>
              <a:rPr lang="en-US" sz="3600" b="1" dirty="0" err="1" smtClean="0">
                <a:solidFill>
                  <a:srgbClr val="FFFF00"/>
                </a:solidFill>
              </a:rPr>
              <a:t>c.m</a:t>
            </a:r>
            <a:r>
              <a:rPr lang="en-US" sz="3600" b="1" dirty="0" smtClean="0">
                <a:solidFill>
                  <a:srgbClr val="FFFF00"/>
                </a:solidFill>
              </a:rPr>
              <a:t>. energy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82" y="862405"/>
            <a:ext cx="7842019" cy="498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sosceles Triangle 2"/>
          <p:cNvSpPr/>
          <p:nvPr/>
        </p:nvSpPr>
        <p:spPr>
          <a:xfrm>
            <a:off x="4503223" y="4427487"/>
            <a:ext cx="261743" cy="216024"/>
          </a:xfrm>
          <a:prstGeom prst="triangl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0708" y="3862627"/>
            <a:ext cx="359216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6401" y="3862627"/>
            <a:ext cx="68449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WW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7019" y="3852192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HZ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4017" y="3852192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H?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80747" y="3836803"/>
            <a:ext cx="73222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GB" b="1" i="1" kern="0" baseline="-25000" dirty="0" err="1">
                <a:solidFill>
                  <a:srgbClr val="FF0000"/>
                </a:solidFill>
              </a:rPr>
              <a:t>QED</a:t>
            </a:r>
            <a:endParaRPr lang="fr-FR" b="1" i="1" kern="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0314" y="3836803"/>
            <a:ext cx="359216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?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751120" y="3843391"/>
                <a:ext cx="543068" cy="407804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GB" b="1" i="1" kern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 kern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m:oMathPara>
                </a14:m>
                <a:endParaRPr lang="fr-FR" b="1" i="1" kern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120" y="3843391"/>
                <a:ext cx="543068" cy="407804"/>
              </a:xfrm>
              <a:prstGeom prst="rect">
                <a:avLst/>
              </a:prstGeom>
              <a:blipFill rotWithShape="0">
                <a:blip r:embed="rId3"/>
                <a:stretch>
                  <a:fillRect r="-3444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224906" y="463317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 smtClean="0">
                <a:solidFill>
                  <a:srgbClr val="00B050"/>
                </a:solidFill>
              </a:rPr>
              <a:t>CEPC</a:t>
            </a:r>
            <a:r>
              <a:rPr lang="de-AT" dirty="0" smtClean="0">
                <a:solidFill>
                  <a:srgbClr val="0C377B"/>
                </a:solidFill>
              </a:rPr>
              <a:t> </a:t>
            </a:r>
            <a:endParaRPr lang="de-AT" dirty="0">
              <a:solidFill>
                <a:srgbClr val="0C377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37025" y="15567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 smtClean="0">
                <a:solidFill>
                  <a:srgbClr val="7030A0"/>
                </a:solidFill>
              </a:rPr>
              <a:t>FCC ee</a:t>
            </a:r>
            <a:r>
              <a:rPr lang="de-AT" dirty="0" smtClean="0">
                <a:solidFill>
                  <a:srgbClr val="7030A0"/>
                </a:solidFill>
              </a:rPr>
              <a:t> </a:t>
            </a:r>
            <a:endParaRPr lang="de-AT" dirty="0">
              <a:solidFill>
                <a:srgbClr val="7030A0"/>
              </a:solidFill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12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87"/>
          <a:stretch/>
        </p:blipFill>
        <p:spPr bwMode="auto">
          <a:xfrm>
            <a:off x="441424" y="908722"/>
            <a:ext cx="8307040" cy="522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3933056"/>
            <a:ext cx="8307040" cy="2062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buFont typeface="Arial"/>
              <a:buChar char="•"/>
            </a:pPr>
            <a:r>
              <a:rPr lang="en-US" sz="3200" dirty="0" smtClean="0"/>
              <a:t>90 – 100 km fits geological situation well</a:t>
            </a:r>
          </a:p>
          <a:p>
            <a:pPr marL="365125" indent="-279400">
              <a:buFont typeface="Arial"/>
              <a:buChar char="•"/>
            </a:pPr>
            <a:endParaRPr lang="en-US" sz="3200" dirty="0" smtClean="0"/>
          </a:p>
          <a:p>
            <a:pPr marL="365125" indent="-279400">
              <a:buFont typeface="Arial"/>
              <a:buChar char="•"/>
            </a:pPr>
            <a:r>
              <a:rPr lang="en-US" sz="3200" dirty="0" smtClean="0"/>
              <a:t>LHC suitable as potential injector</a:t>
            </a:r>
            <a:endParaRPr lang="en-US" sz="3200" dirty="0"/>
          </a:p>
          <a:p>
            <a:pPr marL="365125" indent="-279400">
              <a:buFont typeface="Arial"/>
              <a:buChar char="•"/>
            </a:pPr>
            <a:endParaRPr lang="en-US" sz="32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3336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             Site investigations</a:t>
            </a:r>
            <a:endParaRPr lang="en-US" sz="4400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93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17140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12"/>
          <p:cNvGrpSpPr/>
          <p:nvPr/>
        </p:nvGrpSpPr>
        <p:grpSpPr>
          <a:xfrm>
            <a:off x="2880102" y="325668"/>
            <a:ext cx="5905690" cy="5738183"/>
            <a:chOff x="0" y="0"/>
            <a:chExt cx="8399202" cy="8160970"/>
          </a:xfrm>
        </p:grpSpPr>
        <p:grpSp>
          <p:nvGrpSpPr>
            <p:cNvPr id="17" name="Group 84"/>
            <p:cNvGrpSpPr/>
            <p:nvPr/>
          </p:nvGrpSpPr>
          <p:grpSpPr>
            <a:xfrm>
              <a:off x="0" y="-1"/>
              <a:ext cx="4200582" cy="8160972"/>
              <a:chOff x="0" y="0"/>
              <a:chExt cx="4200581" cy="8160970"/>
            </a:xfrm>
          </p:grpSpPr>
          <p:sp>
            <p:nvSpPr>
              <p:cNvPr id="45" name="Shape 58"/>
              <p:cNvSpPr/>
              <p:nvPr/>
            </p:nvSpPr>
            <p:spPr>
              <a:xfrm flipV="1">
                <a:off x="217840" y="3508400"/>
                <a:ext cx="115201" cy="34911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46" name="Shape 59"/>
              <p:cNvSpPr/>
              <p:nvPr/>
            </p:nvSpPr>
            <p:spPr>
              <a:xfrm>
                <a:off x="217840" y="4291872"/>
                <a:ext cx="115201" cy="349114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grpSp>
            <p:nvGrpSpPr>
              <p:cNvPr id="47" name="Group 70"/>
              <p:cNvGrpSpPr/>
              <p:nvPr/>
            </p:nvGrpSpPr>
            <p:grpSpPr>
              <a:xfrm>
                <a:off x="217077" y="-1"/>
                <a:ext cx="3983505" cy="3525471"/>
                <a:chOff x="0" y="0"/>
                <a:chExt cx="3983504" cy="3525469"/>
              </a:xfrm>
            </p:grpSpPr>
            <p:grpSp>
              <p:nvGrpSpPr>
                <p:cNvPr id="61" name="Group 63"/>
                <p:cNvGrpSpPr/>
                <p:nvPr/>
              </p:nvGrpSpPr>
              <p:grpSpPr>
                <a:xfrm>
                  <a:off x="0" y="315920"/>
                  <a:ext cx="2339442" cy="3209550"/>
                  <a:chOff x="0" y="0"/>
                  <a:chExt cx="2339441" cy="3209549"/>
                </a:xfrm>
              </p:grpSpPr>
              <p:sp>
                <p:nvSpPr>
                  <p:cNvPr id="68" name="Shape 60"/>
                  <p:cNvSpPr/>
                  <p:nvPr/>
                </p:nvSpPr>
                <p:spPr>
                  <a:xfrm>
                    <a:off x="0" y="870001"/>
                    <a:ext cx="1041543" cy="23395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69" name="Shape 61"/>
                  <p:cNvSpPr/>
                  <p:nvPr/>
                </p:nvSpPr>
                <p:spPr>
                  <a:xfrm>
                    <a:off x="1314709" y="0"/>
                    <a:ext cx="1024733" cy="6312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70" name="Shape 62"/>
                  <p:cNvSpPr/>
                  <p:nvPr/>
                </p:nvSpPr>
                <p:spPr>
                  <a:xfrm flipV="1">
                    <a:off x="1034004" y="620297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62" name="Shape 64"/>
                <p:cNvSpPr/>
                <p:nvPr/>
              </p:nvSpPr>
              <p:spPr>
                <a:xfrm>
                  <a:off x="2333871" y="-1"/>
                  <a:ext cx="1649634" cy="3130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3" name="Shape 65"/>
                <p:cNvSpPr/>
                <p:nvPr/>
              </p:nvSpPr>
              <p:spPr>
                <a:xfrm>
                  <a:off x="107559" y="1256129"/>
                  <a:ext cx="1010288" cy="22693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4" name="Shape 66"/>
                <p:cNvSpPr/>
                <p:nvPr/>
              </p:nvSpPr>
              <p:spPr>
                <a:xfrm>
                  <a:off x="1382815" y="412235"/>
                  <a:ext cx="993982" cy="6122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5" name="Shape 67"/>
                <p:cNvSpPr/>
                <p:nvPr/>
              </p:nvSpPr>
              <p:spPr>
                <a:xfrm flipV="1">
                  <a:off x="1110534" y="1013918"/>
                  <a:ext cx="283914" cy="249413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6" name="Shape 68"/>
                <p:cNvSpPr/>
                <p:nvPr/>
              </p:nvSpPr>
              <p:spPr>
                <a:xfrm rot="10800000" flipH="1">
                  <a:off x="2371040" y="50338"/>
                  <a:ext cx="1600394" cy="359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7" name="Shape 69"/>
                <p:cNvSpPr/>
                <p:nvPr/>
              </p:nvSpPr>
              <p:spPr>
                <a:xfrm>
                  <a:off x="2570641" y="171978"/>
                  <a:ext cx="1409734" cy="163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48" name="Group 80"/>
              <p:cNvGrpSpPr/>
              <p:nvPr/>
            </p:nvGrpSpPr>
            <p:grpSpPr>
              <a:xfrm>
                <a:off x="217077" y="4635500"/>
                <a:ext cx="3983505" cy="3525470"/>
                <a:chOff x="0" y="0"/>
                <a:chExt cx="3983504" cy="3525469"/>
              </a:xfrm>
            </p:grpSpPr>
            <p:sp>
              <p:nvSpPr>
                <p:cNvPr id="52" name="Shape 71"/>
                <p:cNvSpPr/>
                <p:nvPr/>
              </p:nvSpPr>
              <p:spPr>
                <a:xfrm rot="10800000" flipH="1">
                  <a:off x="0" y="0"/>
                  <a:ext cx="1041543" cy="23395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3" name="Shape 72"/>
                <p:cNvSpPr/>
                <p:nvPr/>
              </p:nvSpPr>
              <p:spPr>
                <a:xfrm rot="10800000" flipH="1">
                  <a:off x="1314709" y="2578327"/>
                  <a:ext cx="1024733" cy="631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4" name="Shape 73"/>
                <p:cNvSpPr/>
                <p:nvPr/>
              </p:nvSpPr>
              <p:spPr>
                <a:xfrm>
                  <a:off x="1034004" y="2332123"/>
                  <a:ext cx="292697" cy="257129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5" name="Shape 74"/>
                <p:cNvSpPr/>
                <p:nvPr/>
              </p:nvSpPr>
              <p:spPr>
                <a:xfrm rot="10800000" flipH="1">
                  <a:off x="2333871" y="3212464"/>
                  <a:ext cx="1649634" cy="3130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6" name="Shape 75"/>
                <p:cNvSpPr/>
                <p:nvPr/>
              </p:nvSpPr>
              <p:spPr>
                <a:xfrm rot="10800000" flipH="1">
                  <a:off x="107559" y="0"/>
                  <a:ext cx="1010288" cy="22693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7" name="Shape 76"/>
                <p:cNvSpPr/>
                <p:nvPr/>
              </p:nvSpPr>
              <p:spPr>
                <a:xfrm rot="10800000" flipH="1">
                  <a:off x="1382815" y="2500955"/>
                  <a:ext cx="993982" cy="6122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8" name="Shape 77"/>
                <p:cNvSpPr/>
                <p:nvPr/>
              </p:nvSpPr>
              <p:spPr>
                <a:xfrm>
                  <a:off x="1110534" y="2262139"/>
                  <a:ext cx="283914" cy="249413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59" name="Shape 78"/>
                <p:cNvSpPr/>
                <p:nvPr/>
              </p:nvSpPr>
              <p:spPr>
                <a:xfrm>
                  <a:off x="2371040" y="3115358"/>
                  <a:ext cx="1600394" cy="359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60" name="Shape 79"/>
                <p:cNvSpPr/>
                <p:nvPr/>
              </p:nvSpPr>
              <p:spPr>
                <a:xfrm rot="10800000" flipH="1">
                  <a:off x="2570641" y="3189891"/>
                  <a:ext cx="1409734" cy="163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sp>
            <p:nvSpPr>
              <p:cNvPr id="49" name="Shape 81"/>
              <p:cNvSpPr/>
              <p:nvPr/>
            </p:nvSpPr>
            <p:spPr>
              <a:xfrm>
                <a:off x="0" y="3844423"/>
                <a:ext cx="404376" cy="472124"/>
              </a:xfrm>
              <a:prstGeom prst="rect">
                <a:avLst/>
              </a:prstGeom>
              <a:blipFill rotWithShape="1">
                <a:blip r:embed="rId3"/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50" name="Shape 82"/>
              <p:cNvSpPr/>
              <p:nvPr/>
            </p:nvSpPr>
            <p:spPr>
              <a:xfrm>
                <a:off x="217840" y="3512819"/>
                <a:ext cx="3260" cy="344256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51" name="Shape 83"/>
              <p:cNvSpPr/>
              <p:nvPr/>
            </p:nvSpPr>
            <p:spPr>
              <a:xfrm flipV="1">
                <a:off x="217840" y="4291752"/>
                <a:ext cx="3260" cy="344256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</p:grpSp>
        <p:grpSp>
          <p:nvGrpSpPr>
            <p:cNvPr id="18" name="Group 111"/>
            <p:cNvGrpSpPr/>
            <p:nvPr/>
          </p:nvGrpSpPr>
          <p:grpSpPr>
            <a:xfrm rot="10800000">
              <a:off x="4198620" y="-1"/>
              <a:ext cx="4200583" cy="8160972"/>
              <a:chOff x="0" y="0"/>
              <a:chExt cx="4200581" cy="8160970"/>
            </a:xfrm>
          </p:grpSpPr>
          <p:sp>
            <p:nvSpPr>
              <p:cNvPr id="19" name="Shape 85"/>
              <p:cNvSpPr/>
              <p:nvPr/>
            </p:nvSpPr>
            <p:spPr>
              <a:xfrm flipV="1">
                <a:off x="217840" y="3508400"/>
                <a:ext cx="115201" cy="34911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20" name="Shape 86"/>
              <p:cNvSpPr/>
              <p:nvPr/>
            </p:nvSpPr>
            <p:spPr>
              <a:xfrm>
                <a:off x="217840" y="4291872"/>
                <a:ext cx="115201" cy="349114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grpSp>
            <p:nvGrpSpPr>
              <p:cNvPr id="21" name="Group 97"/>
              <p:cNvGrpSpPr/>
              <p:nvPr/>
            </p:nvGrpSpPr>
            <p:grpSpPr>
              <a:xfrm>
                <a:off x="217077" y="-1"/>
                <a:ext cx="3983505" cy="3525471"/>
                <a:chOff x="0" y="0"/>
                <a:chExt cx="3983504" cy="3525469"/>
              </a:xfrm>
            </p:grpSpPr>
            <p:grpSp>
              <p:nvGrpSpPr>
                <p:cNvPr id="35" name="Group 90"/>
                <p:cNvGrpSpPr/>
                <p:nvPr/>
              </p:nvGrpSpPr>
              <p:grpSpPr>
                <a:xfrm>
                  <a:off x="0" y="315920"/>
                  <a:ext cx="2339442" cy="3209550"/>
                  <a:chOff x="0" y="0"/>
                  <a:chExt cx="2339441" cy="3209549"/>
                </a:xfrm>
              </p:grpSpPr>
              <p:sp>
                <p:nvSpPr>
                  <p:cNvPr id="42" name="Shape 87"/>
                  <p:cNvSpPr/>
                  <p:nvPr/>
                </p:nvSpPr>
                <p:spPr>
                  <a:xfrm>
                    <a:off x="0" y="870001"/>
                    <a:ext cx="1041543" cy="23395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43" name="Shape 88"/>
                  <p:cNvSpPr/>
                  <p:nvPr/>
                </p:nvSpPr>
                <p:spPr>
                  <a:xfrm>
                    <a:off x="1314709" y="0"/>
                    <a:ext cx="1024733" cy="6312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44" name="Shape 89"/>
                  <p:cNvSpPr/>
                  <p:nvPr/>
                </p:nvSpPr>
                <p:spPr>
                  <a:xfrm flipV="1">
                    <a:off x="1034004" y="620297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36" name="Shape 91"/>
                <p:cNvSpPr/>
                <p:nvPr/>
              </p:nvSpPr>
              <p:spPr>
                <a:xfrm>
                  <a:off x="2333871" y="-1"/>
                  <a:ext cx="1649634" cy="3130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7" name="Shape 92"/>
                <p:cNvSpPr/>
                <p:nvPr/>
              </p:nvSpPr>
              <p:spPr>
                <a:xfrm>
                  <a:off x="107559" y="1256129"/>
                  <a:ext cx="1010288" cy="22693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8" name="Shape 93"/>
                <p:cNvSpPr/>
                <p:nvPr/>
              </p:nvSpPr>
              <p:spPr>
                <a:xfrm>
                  <a:off x="1382815" y="412235"/>
                  <a:ext cx="993982" cy="6122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9" name="Shape 94"/>
                <p:cNvSpPr/>
                <p:nvPr/>
              </p:nvSpPr>
              <p:spPr>
                <a:xfrm flipV="1">
                  <a:off x="1110534" y="1013918"/>
                  <a:ext cx="283914" cy="249413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40" name="Shape 95"/>
                <p:cNvSpPr/>
                <p:nvPr/>
              </p:nvSpPr>
              <p:spPr>
                <a:xfrm rot="10800000" flipH="1">
                  <a:off x="2371040" y="50338"/>
                  <a:ext cx="1600394" cy="359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41" name="Shape 96"/>
                <p:cNvSpPr/>
                <p:nvPr/>
              </p:nvSpPr>
              <p:spPr>
                <a:xfrm>
                  <a:off x="2570641" y="171978"/>
                  <a:ext cx="1409734" cy="163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22" name="Group 107"/>
              <p:cNvGrpSpPr/>
              <p:nvPr/>
            </p:nvGrpSpPr>
            <p:grpSpPr>
              <a:xfrm>
                <a:off x="217077" y="4635500"/>
                <a:ext cx="3983505" cy="3525470"/>
                <a:chOff x="0" y="0"/>
                <a:chExt cx="3983504" cy="3525469"/>
              </a:xfrm>
            </p:grpSpPr>
            <p:sp>
              <p:nvSpPr>
                <p:cNvPr id="26" name="Shape 98"/>
                <p:cNvSpPr/>
                <p:nvPr/>
              </p:nvSpPr>
              <p:spPr>
                <a:xfrm rot="10800000" flipH="1">
                  <a:off x="0" y="0"/>
                  <a:ext cx="1041543" cy="23395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27" name="Shape 99"/>
                <p:cNvSpPr/>
                <p:nvPr/>
              </p:nvSpPr>
              <p:spPr>
                <a:xfrm rot="10800000" flipH="1">
                  <a:off x="1314709" y="2578327"/>
                  <a:ext cx="1024733" cy="631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28" name="Shape 100"/>
                <p:cNvSpPr/>
                <p:nvPr/>
              </p:nvSpPr>
              <p:spPr>
                <a:xfrm>
                  <a:off x="1034004" y="2332123"/>
                  <a:ext cx="292697" cy="257129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29" name="Shape 101"/>
                <p:cNvSpPr/>
                <p:nvPr/>
              </p:nvSpPr>
              <p:spPr>
                <a:xfrm rot="10800000" flipH="1">
                  <a:off x="2333871" y="3212464"/>
                  <a:ext cx="1649634" cy="3130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0" name="Shape 102"/>
                <p:cNvSpPr/>
                <p:nvPr/>
              </p:nvSpPr>
              <p:spPr>
                <a:xfrm rot="10800000" flipH="1">
                  <a:off x="107559" y="0"/>
                  <a:ext cx="1010288" cy="22693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1" name="Shape 103"/>
                <p:cNvSpPr/>
                <p:nvPr/>
              </p:nvSpPr>
              <p:spPr>
                <a:xfrm rot="10800000" flipH="1">
                  <a:off x="1382815" y="2500955"/>
                  <a:ext cx="993982" cy="6122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2" name="Shape 104"/>
                <p:cNvSpPr/>
                <p:nvPr/>
              </p:nvSpPr>
              <p:spPr>
                <a:xfrm>
                  <a:off x="1110534" y="2262139"/>
                  <a:ext cx="283914" cy="249413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3" name="Shape 105"/>
                <p:cNvSpPr/>
                <p:nvPr/>
              </p:nvSpPr>
              <p:spPr>
                <a:xfrm>
                  <a:off x="2371040" y="3115358"/>
                  <a:ext cx="1600394" cy="359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34" name="Shape 106"/>
                <p:cNvSpPr/>
                <p:nvPr/>
              </p:nvSpPr>
              <p:spPr>
                <a:xfrm rot="10800000" flipH="1">
                  <a:off x="2570641" y="3189891"/>
                  <a:ext cx="1409734" cy="163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sp>
            <p:nvSpPr>
              <p:cNvPr id="23" name="Shape 108"/>
              <p:cNvSpPr/>
              <p:nvPr/>
            </p:nvSpPr>
            <p:spPr>
              <a:xfrm>
                <a:off x="0" y="3844423"/>
                <a:ext cx="404376" cy="472124"/>
              </a:xfrm>
              <a:prstGeom prst="rect">
                <a:avLst/>
              </a:prstGeom>
              <a:blipFill rotWithShape="1">
                <a:blip r:embed="rId3"/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24" name="Shape 109"/>
              <p:cNvSpPr/>
              <p:nvPr/>
            </p:nvSpPr>
            <p:spPr>
              <a:xfrm>
                <a:off x="217840" y="3512819"/>
                <a:ext cx="3260" cy="344256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  <p:sp>
            <p:nvSpPr>
              <p:cNvPr id="25" name="Shape 110"/>
              <p:cNvSpPr/>
              <p:nvPr/>
            </p:nvSpPr>
            <p:spPr>
              <a:xfrm flipV="1">
                <a:off x="217840" y="4291752"/>
                <a:ext cx="3260" cy="344256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endParaRPr sz="2250"/>
              </a:p>
            </p:txBody>
          </p:sp>
        </p:grpSp>
      </p:grpSp>
      <p:sp>
        <p:nvSpPr>
          <p:cNvPr id="71" name="Shape 113"/>
          <p:cNvSpPr/>
          <p:nvPr/>
        </p:nvSpPr>
        <p:spPr>
          <a:xfrm>
            <a:off x="6117361" y="330098"/>
            <a:ext cx="33712" cy="71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38" h="21600" extrusionOk="0">
                <a:moveTo>
                  <a:pt x="0" y="0"/>
                </a:moveTo>
                <a:cubicBezTo>
                  <a:pt x="12398" y="538"/>
                  <a:pt x="21600" y="6189"/>
                  <a:pt x="20071" y="12370"/>
                </a:cubicBezTo>
                <a:cubicBezTo>
                  <a:pt x="18833" y="17379"/>
                  <a:pt x="10642" y="21233"/>
                  <a:pt x="610" y="2160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72" name="Shape 114"/>
          <p:cNvSpPr/>
          <p:nvPr/>
        </p:nvSpPr>
        <p:spPr>
          <a:xfrm>
            <a:off x="5508426" y="37623"/>
            <a:ext cx="1" cy="281650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73" name="Shape 115"/>
          <p:cNvSpPr/>
          <p:nvPr/>
        </p:nvSpPr>
        <p:spPr>
          <a:xfrm flipV="1">
            <a:off x="5508426" y="407973"/>
            <a:ext cx="1" cy="281650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74" name="Shape 116"/>
          <p:cNvSpPr/>
          <p:nvPr/>
        </p:nvSpPr>
        <p:spPr>
          <a:xfrm>
            <a:off x="4971566" y="645568"/>
            <a:ext cx="581891" cy="238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547" dirty="0"/>
              <a:t>∼12 m</a:t>
            </a:r>
          </a:p>
        </p:txBody>
      </p:sp>
      <p:sp>
        <p:nvSpPr>
          <p:cNvPr id="75" name="Shape 117"/>
          <p:cNvSpPr/>
          <p:nvPr/>
        </p:nvSpPr>
        <p:spPr>
          <a:xfrm>
            <a:off x="6103826" y="70277"/>
            <a:ext cx="663643" cy="21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406"/>
              <a:t>30 mrad</a:t>
            </a:r>
          </a:p>
        </p:txBody>
      </p:sp>
      <p:sp>
        <p:nvSpPr>
          <p:cNvPr id="76" name="Shape 118"/>
          <p:cNvSpPr/>
          <p:nvPr/>
        </p:nvSpPr>
        <p:spPr>
          <a:xfrm>
            <a:off x="5832906" y="66747"/>
            <a:ext cx="1" cy="281650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77" name="Shape 119"/>
          <p:cNvSpPr/>
          <p:nvPr/>
        </p:nvSpPr>
        <p:spPr>
          <a:xfrm flipV="1">
            <a:off x="5832906" y="446027"/>
            <a:ext cx="1" cy="281650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78" name="Shape 120"/>
          <p:cNvSpPr/>
          <p:nvPr/>
        </p:nvSpPr>
        <p:spPr>
          <a:xfrm>
            <a:off x="5690047" y="727667"/>
            <a:ext cx="330219" cy="238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547"/>
              <a:t>9 m</a:t>
            </a:r>
          </a:p>
        </p:txBody>
      </p:sp>
      <p:sp>
        <p:nvSpPr>
          <p:cNvPr id="79" name="Shape 121"/>
          <p:cNvSpPr/>
          <p:nvPr/>
        </p:nvSpPr>
        <p:spPr>
          <a:xfrm flipV="1">
            <a:off x="3648407" y="895415"/>
            <a:ext cx="293872" cy="255459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80" name="Shape 122"/>
          <p:cNvSpPr/>
          <p:nvPr/>
        </p:nvSpPr>
        <p:spPr>
          <a:xfrm>
            <a:off x="2720040" y="571543"/>
            <a:ext cx="1163780" cy="3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266">
                <a:latin typeface="Palatino"/>
                <a:ea typeface="Palatino"/>
                <a:cs typeface="Palatino"/>
                <a:sym typeface="Palatino"/>
              </a:rPr>
              <a:t>“Middle straight”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266">
                <a:latin typeface="Palatino"/>
                <a:ea typeface="Palatino"/>
                <a:cs typeface="Palatino"/>
                <a:sym typeface="Palatino"/>
              </a:rPr>
              <a:t>∼1570 m</a:t>
            </a:r>
          </a:p>
        </p:txBody>
      </p:sp>
      <p:sp>
        <p:nvSpPr>
          <p:cNvPr id="81" name="Shape 123"/>
          <p:cNvSpPr/>
          <p:nvPr/>
        </p:nvSpPr>
        <p:spPr>
          <a:xfrm>
            <a:off x="5909160" y="489805"/>
            <a:ext cx="535403" cy="183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700">
                <a:solidFill>
                  <a:srgbClr val="007D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95"/>
              <a:t>FCC-hh</a:t>
            </a:r>
          </a:p>
        </p:txBody>
      </p:sp>
      <p:sp>
        <p:nvSpPr>
          <p:cNvPr id="82" name="Shape 124"/>
          <p:cNvSpPr/>
          <p:nvPr/>
        </p:nvSpPr>
        <p:spPr>
          <a:xfrm>
            <a:off x="3185926" y="3021635"/>
            <a:ext cx="585097" cy="34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125">
                <a:latin typeface="Palatino"/>
                <a:ea typeface="Palatino"/>
                <a:cs typeface="Palatino"/>
                <a:sym typeface="Palatino"/>
              </a:rPr>
              <a:t>Common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125">
                <a:latin typeface="Palatino"/>
                <a:ea typeface="Palatino"/>
                <a:cs typeface="Palatino"/>
                <a:sym typeface="Palatino"/>
              </a:rPr>
              <a:t>RF</a:t>
            </a:r>
          </a:p>
        </p:txBody>
      </p:sp>
      <p:sp>
        <p:nvSpPr>
          <p:cNvPr id="83" name="Shape 125"/>
          <p:cNvSpPr/>
          <p:nvPr/>
        </p:nvSpPr>
        <p:spPr>
          <a:xfrm>
            <a:off x="7732922" y="3021635"/>
            <a:ext cx="585097" cy="34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125">
                <a:latin typeface="Palatino"/>
                <a:ea typeface="Palatino"/>
                <a:cs typeface="Palatino"/>
                <a:sym typeface="Palatino"/>
              </a:rPr>
              <a:t>Common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125">
                <a:latin typeface="Palatino"/>
                <a:ea typeface="Palatino"/>
                <a:cs typeface="Palatino"/>
                <a:sym typeface="Palatino"/>
              </a:rPr>
              <a:t>RF</a:t>
            </a:r>
          </a:p>
        </p:txBody>
      </p:sp>
      <p:sp>
        <p:nvSpPr>
          <p:cNvPr id="84" name="Shape 126"/>
          <p:cNvSpPr/>
          <p:nvPr/>
        </p:nvSpPr>
        <p:spPr>
          <a:xfrm flipV="1">
            <a:off x="2775422" y="2846737"/>
            <a:ext cx="1" cy="696045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85" name="Shape 127"/>
          <p:cNvSpPr/>
          <p:nvPr/>
        </p:nvSpPr>
        <p:spPr>
          <a:xfrm>
            <a:off x="1397580" y="2999962"/>
            <a:ext cx="1179810" cy="3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266">
                <a:latin typeface="Palatino"/>
                <a:ea typeface="Palatino"/>
                <a:cs typeface="Palatino"/>
                <a:sym typeface="Palatino"/>
              </a:rPr>
              <a:t>“90/270 straight”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266">
                <a:latin typeface="Palatino"/>
                <a:ea typeface="Palatino"/>
                <a:cs typeface="Palatino"/>
                <a:sym typeface="Palatino"/>
              </a:rPr>
              <a:t>∼4.7 km</a:t>
            </a:r>
          </a:p>
        </p:txBody>
      </p:sp>
      <p:sp>
        <p:nvSpPr>
          <p:cNvPr id="86" name="Shape 128"/>
          <p:cNvSpPr/>
          <p:nvPr/>
        </p:nvSpPr>
        <p:spPr>
          <a:xfrm>
            <a:off x="5900499" y="-45355"/>
            <a:ext cx="187552" cy="238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547" dirty="0"/>
              <a:t>IP</a:t>
            </a:r>
          </a:p>
        </p:txBody>
      </p:sp>
      <p:sp>
        <p:nvSpPr>
          <p:cNvPr id="87" name="Shape 129"/>
          <p:cNvSpPr/>
          <p:nvPr/>
        </p:nvSpPr>
        <p:spPr>
          <a:xfrm>
            <a:off x="5758008" y="5640781"/>
            <a:ext cx="187552" cy="238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547"/>
              <a:t>IP</a:t>
            </a:r>
          </a:p>
        </p:txBody>
      </p:sp>
      <p:sp>
        <p:nvSpPr>
          <p:cNvPr id="88" name="Shape 130"/>
          <p:cNvSpPr txBox="1">
            <a:spLocks/>
          </p:cNvSpPr>
          <p:nvPr/>
        </p:nvSpPr>
        <p:spPr>
          <a:xfrm>
            <a:off x="28691" y="982991"/>
            <a:ext cx="2743109" cy="7898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defTabSz="28041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sz="3504" kern="1200" cap="none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1800"/>
            </a:pPr>
            <a:r>
              <a:rPr lang="en-GB" sz="2400" b="1" dirty="0" smtClean="0"/>
              <a:t>FCC </a:t>
            </a:r>
            <a:r>
              <a:rPr lang="en-GB" sz="2400" b="1" dirty="0" smtClean="0"/>
              <a:t>layout</a:t>
            </a:r>
          </a:p>
          <a:p>
            <a:pPr>
              <a:defRPr sz="1800"/>
            </a:pPr>
            <a:endParaRPr lang="en-GB" sz="2000" b="1" dirty="0" smtClean="0"/>
          </a:p>
          <a:p>
            <a:pPr>
              <a:defRPr sz="1800"/>
            </a:pPr>
            <a:endParaRPr lang="en-GB" sz="2000" b="1" dirty="0" smtClean="0"/>
          </a:p>
          <a:p>
            <a:pPr>
              <a:defRPr sz="1800"/>
            </a:pPr>
            <a:r>
              <a:rPr lang="en-GB" sz="2000" dirty="0" smtClean="0"/>
              <a:t>compatible layouts </a:t>
            </a:r>
          </a:p>
          <a:p>
            <a:pPr>
              <a:defRPr sz="1800"/>
            </a:pPr>
            <a:r>
              <a:rPr lang="en-GB" sz="2000" dirty="0" smtClean="0"/>
              <a:t>for </a:t>
            </a:r>
            <a:r>
              <a:rPr lang="en-GB" sz="2000" dirty="0" err="1" smtClean="0"/>
              <a:t>hh</a:t>
            </a:r>
            <a:r>
              <a:rPr lang="en-GB" sz="2000" dirty="0" smtClean="0"/>
              <a:t> and </a:t>
            </a:r>
            <a:r>
              <a:rPr lang="en-GB" sz="2000" dirty="0" err="1" smtClean="0"/>
              <a:t>ee</a:t>
            </a:r>
            <a:endParaRPr lang="en-GB" sz="2000" dirty="0"/>
          </a:p>
        </p:txBody>
      </p:sp>
      <p:sp>
        <p:nvSpPr>
          <p:cNvPr id="89" name="Shape 131"/>
          <p:cNvSpPr/>
          <p:nvPr/>
        </p:nvSpPr>
        <p:spPr>
          <a:xfrm flipH="1">
            <a:off x="4729440" y="347889"/>
            <a:ext cx="261624" cy="76553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0" name="Shape 132"/>
          <p:cNvSpPr/>
          <p:nvPr/>
        </p:nvSpPr>
        <p:spPr>
          <a:xfrm>
            <a:off x="6672540" y="347889"/>
            <a:ext cx="261624" cy="76553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1" name="Shape 133"/>
          <p:cNvSpPr/>
          <p:nvPr/>
        </p:nvSpPr>
        <p:spPr>
          <a:xfrm flipH="1" flipV="1">
            <a:off x="4650859" y="5953946"/>
            <a:ext cx="261624" cy="76553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2" name="Shape 134"/>
          <p:cNvSpPr/>
          <p:nvPr/>
        </p:nvSpPr>
        <p:spPr>
          <a:xfrm flipV="1">
            <a:off x="6690400" y="5953946"/>
            <a:ext cx="261624" cy="76553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3" name="Shape 135"/>
          <p:cNvSpPr/>
          <p:nvPr/>
        </p:nvSpPr>
        <p:spPr>
          <a:xfrm>
            <a:off x="3056175" y="1447315"/>
            <a:ext cx="298314" cy="18640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4" name="Shape 136"/>
          <p:cNvSpPr/>
          <p:nvPr/>
        </p:nvSpPr>
        <p:spPr>
          <a:xfrm flipH="1" flipV="1">
            <a:off x="3445509" y="1693774"/>
            <a:ext cx="298314" cy="18640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95" name="Shape 137"/>
          <p:cNvSpPr/>
          <p:nvPr/>
        </p:nvSpPr>
        <p:spPr>
          <a:xfrm>
            <a:off x="2476237" y="1245313"/>
            <a:ext cx="538609" cy="259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sz="1687" dirty="0"/>
              <a:t>0.8 m</a:t>
            </a:r>
          </a:p>
        </p:txBody>
      </p:sp>
      <p:sp>
        <p:nvSpPr>
          <p:cNvPr id="96" name="Shape 138"/>
          <p:cNvSpPr/>
          <p:nvPr/>
        </p:nvSpPr>
        <p:spPr>
          <a:xfrm>
            <a:off x="4136630" y="4794619"/>
            <a:ext cx="3392634" cy="367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195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rPr>
              <a:t>As the separation of 3(4) rings is within 15 m,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195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rPr>
              <a:t>one wide tunnel may be possible around the IR.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2499301" y="5517232"/>
            <a:ext cx="992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K. </a:t>
            </a:r>
            <a:r>
              <a:rPr lang="en-GB" b="1" dirty="0" smtClean="0">
                <a:solidFill>
                  <a:srgbClr val="000000"/>
                </a:solidFill>
              </a:rPr>
              <a:t>Oide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2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0"/>
          <p:cNvSpPr txBox="1">
            <a:spLocks/>
          </p:cNvSpPr>
          <p:nvPr/>
        </p:nvSpPr>
        <p:spPr>
          <a:xfrm>
            <a:off x="42657" y="187445"/>
            <a:ext cx="2743109" cy="789825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ctr" defTabSz="28041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sz="3504" kern="1200" cap="none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1800"/>
            </a:pPr>
            <a:r>
              <a:rPr lang="en-GB" sz="2464" dirty="0"/>
              <a:t>z</a:t>
            </a:r>
            <a:r>
              <a:rPr lang="en-GB" sz="2464" dirty="0" smtClean="0"/>
              <a:t>oomed view</a:t>
            </a:r>
          </a:p>
          <a:p>
            <a:pPr>
              <a:defRPr sz="1800"/>
            </a:pPr>
            <a:r>
              <a:rPr lang="en-GB" sz="2464" dirty="0"/>
              <a:t>a</a:t>
            </a:r>
            <a:r>
              <a:rPr lang="en-GB" sz="2464" dirty="0" smtClean="0"/>
              <a:t>round the IP</a:t>
            </a:r>
            <a:endParaRPr lang="en-GB" sz="2464" dirty="0"/>
          </a:p>
        </p:txBody>
      </p:sp>
      <p:pic>
        <p:nvPicPr>
          <p:cNvPr id="3" name="ScreenShot 2015-08-30 10.38.41 .png"/>
          <p:cNvPicPr/>
          <p:nvPr/>
        </p:nvPicPr>
        <p:blipFill>
          <a:blip r:embed="rId2">
            <a:extLst/>
          </a:blip>
          <a:srcRect l="24055" t="19370" r="18320" b="12733"/>
          <a:stretch>
            <a:fillRect/>
          </a:stretch>
        </p:blipFill>
        <p:spPr>
          <a:xfrm>
            <a:off x="2889982" y="20175"/>
            <a:ext cx="2807012" cy="270252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" name="Group 146"/>
          <p:cNvGrpSpPr/>
          <p:nvPr/>
        </p:nvGrpSpPr>
        <p:grpSpPr>
          <a:xfrm>
            <a:off x="2658954" y="2107407"/>
            <a:ext cx="3468943" cy="2886116"/>
            <a:chOff x="0" y="0"/>
            <a:chExt cx="4933606" cy="4104698"/>
          </a:xfrm>
        </p:grpSpPr>
        <p:pic>
          <p:nvPicPr>
            <p:cNvPr id="5" name="ScreenShot 2015-08-30 10.46.17 .png"/>
            <p:cNvPicPr/>
            <p:nvPr/>
          </p:nvPicPr>
          <p:blipFill>
            <a:blip r:embed="rId3">
              <a:extLst/>
            </a:blip>
            <a:srcRect l="10438" t="17439" r="6182" b="12149"/>
            <a:stretch>
              <a:fillRect/>
            </a:stretch>
          </p:blipFill>
          <p:spPr>
            <a:xfrm>
              <a:off x="0" y="700286"/>
              <a:ext cx="4933607" cy="34044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Shape 143"/>
            <p:cNvSpPr/>
            <p:nvPr/>
          </p:nvSpPr>
          <p:spPr>
            <a:xfrm>
              <a:off x="1864320" y="0"/>
              <a:ext cx="1289813" cy="381000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7" name="Shape 144"/>
            <p:cNvSpPr/>
            <p:nvPr/>
          </p:nvSpPr>
          <p:spPr>
            <a:xfrm flipV="1">
              <a:off x="485542" y="18752"/>
              <a:ext cx="1408016" cy="110305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8" name="Shape 145"/>
            <p:cNvSpPr/>
            <p:nvPr/>
          </p:nvSpPr>
          <p:spPr>
            <a:xfrm flipH="1" flipV="1">
              <a:off x="3152542" y="18752"/>
              <a:ext cx="1633838" cy="1102254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</p:grpSp>
      <p:grpSp>
        <p:nvGrpSpPr>
          <p:cNvPr id="9" name="Group 151"/>
          <p:cNvGrpSpPr/>
          <p:nvPr/>
        </p:nvGrpSpPr>
        <p:grpSpPr>
          <a:xfrm>
            <a:off x="42657" y="4340609"/>
            <a:ext cx="4991865" cy="2499573"/>
            <a:chOff x="0" y="0"/>
            <a:chExt cx="7099540" cy="3554946"/>
          </a:xfrm>
        </p:grpSpPr>
        <p:pic>
          <p:nvPicPr>
            <p:cNvPr id="10" name="ScreenShot 2015-08-30 10.47.57 .png"/>
            <p:cNvPicPr/>
            <p:nvPr/>
          </p:nvPicPr>
          <p:blipFill>
            <a:blip r:embed="rId4">
              <a:extLst/>
            </a:blip>
            <a:srcRect l="12307" t="17956" r="4985" b="12197"/>
            <a:stretch>
              <a:fillRect/>
            </a:stretch>
          </p:blipFill>
          <p:spPr>
            <a:xfrm>
              <a:off x="0" y="0"/>
              <a:ext cx="5151759" cy="35549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" name="Shape 148"/>
            <p:cNvSpPr/>
            <p:nvPr/>
          </p:nvSpPr>
          <p:spPr>
            <a:xfrm>
              <a:off x="5677257" y="151288"/>
              <a:ext cx="1397953" cy="38100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2" name="Shape 149"/>
            <p:cNvSpPr/>
            <p:nvPr/>
          </p:nvSpPr>
          <p:spPr>
            <a:xfrm flipV="1">
              <a:off x="4945903" y="162044"/>
              <a:ext cx="744811" cy="24189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3" name="Shape 150"/>
            <p:cNvSpPr/>
            <p:nvPr/>
          </p:nvSpPr>
          <p:spPr>
            <a:xfrm flipV="1">
              <a:off x="4991682" y="563483"/>
              <a:ext cx="2107859" cy="2634457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</p:grpSp>
      <p:grpSp>
        <p:nvGrpSpPr>
          <p:cNvPr id="14" name="Group 156"/>
          <p:cNvGrpSpPr/>
          <p:nvPr/>
        </p:nvGrpSpPr>
        <p:grpSpPr>
          <a:xfrm>
            <a:off x="5296885" y="3384240"/>
            <a:ext cx="3622331" cy="3455942"/>
            <a:chOff x="0" y="0"/>
            <a:chExt cx="5151758" cy="4915116"/>
          </a:xfrm>
        </p:grpSpPr>
        <p:sp>
          <p:nvSpPr>
            <p:cNvPr id="15" name="Shape 152"/>
            <p:cNvSpPr/>
            <p:nvPr/>
          </p:nvSpPr>
          <p:spPr>
            <a:xfrm>
              <a:off x="464000" y="0"/>
              <a:ext cx="118350" cy="178118"/>
            </a:xfrm>
            <a:prstGeom prst="rect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pic>
          <p:nvPicPr>
            <p:cNvPr id="16" name="ScreenShot 2015-08-30 10.53.19 .png"/>
            <p:cNvPicPr/>
            <p:nvPr/>
          </p:nvPicPr>
          <p:blipFill>
            <a:blip r:embed="rId5">
              <a:extLst/>
            </a:blip>
            <a:srcRect l="10318" t="17603" r="5341" b="11173"/>
            <a:stretch>
              <a:fillRect/>
            </a:stretch>
          </p:blipFill>
          <p:spPr>
            <a:xfrm>
              <a:off x="0" y="1360170"/>
              <a:ext cx="5151759" cy="35549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" name="Shape 154"/>
            <p:cNvSpPr/>
            <p:nvPr/>
          </p:nvSpPr>
          <p:spPr>
            <a:xfrm flipH="1" flipV="1">
              <a:off x="446419" y="170140"/>
              <a:ext cx="62271" cy="163131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8" name="Shape 155"/>
            <p:cNvSpPr/>
            <p:nvPr/>
          </p:nvSpPr>
          <p:spPr>
            <a:xfrm flipH="1" flipV="1">
              <a:off x="569252" y="155098"/>
              <a:ext cx="4372293" cy="163131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755885" y="3717032"/>
            <a:ext cx="992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K. </a:t>
            </a:r>
            <a:r>
              <a:rPr lang="en-GB" b="1" dirty="0" smtClean="0">
                <a:solidFill>
                  <a:srgbClr val="000000"/>
                </a:solidFill>
              </a:rPr>
              <a:t>Oide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hart 31"/>
          <p:cNvGraphicFramePr>
            <a:graphicFrameLocks/>
          </p:cNvGraphicFramePr>
          <p:nvPr>
            <p:extLst/>
          </p:nvPr>
        </p:nvGraphicFramePr>
        <p:xfrm>
          <a:off x="1419224" y="1110323"/>
          <a:ext cx="6305550" cy="353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494" y="4680269"/>
            <a:ext cx="1358231" cy="11167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287058" y="5579704"/>
            <a:ext cx="1399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~10% margin</a:t>
            </a:r>
          </a:p>
          <a:p>
            <a:pPr algn="ctr"/>
            <a:r>
              <a:rPr lang="en-GB" sz="1600" dirty="0"/>
              <a:t>FCC ultimate</a:t>
            </a:r>
          </a:p>
          <a:p>
            <a:pPr algn="ctr"/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7428924" y="4446541"/>
            <a:ext cx="1116011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3150 mm</a:t>
            </a:r>
            <a:r>
              <a:rPr lang="en-GB" sz="1600" baseline="30000" dirty="0" smtClean="0"/>
              <a:t>2</a:t>
            </a:r>
          </a:p>
          <a:p>
            <a:pPr algn="ctr"/>
            <a:endParaRPr lang="en-GB" sz="1600" baseline="30000" dirty="0"/>
          </a:p>
        </p:txBody>
      </p:sp>
      <p:sp>
        <p:nvSpPr>
          <p:cNvPr id="50" name="Oval 49"/>
          <p:cNvSpPr/>
          <p:nvPr/>
        </p:nvSpPr>
        <p:spPr>
          <a:xfrm>
            <a:off x="7244494" y="4514811"/>
            <a:ext cx="216024" cy="216024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5529695" y="4868774"/>
            <a:ext cx="1229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~1.7 times less SC</a:t>
            </a:r>
            <a:endParaRPr lang="en-GB" sz="16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382386" y="5493912"/>
            <a:ext cx="158417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08535" y="5623666"/>
            <a:ext cx="1399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~10% margin</a:t>
            </a:r>
          </a:p>
          <a:p>
            <a:pPr algn="ctr"/>
            <a:r>
              <a:rPr lang="en-GB" sz="1600" dirty="0" smtClean="0"/>
              <a:t>HL-LHC</a:t>
            </a:r>
            <a:endParaRPr lang="en-GB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3928537" y="4481715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5400 mm</a:t>
            </a:r>
            <a:r>
              <a:rPr lang="en-GB" sz="1600" baseline="30000" dirty="0" smtClean="0"/>
              <a:t>2</a:t>
            </a:r>
          </a:p>
        </p:txBody>
      </p:sp>
      <p:sp>
        <p:nvSpPr>
          <p:cNvPr id="64" name="Oval 63"/>
          <p:cNvSpPr/>
          <p:nvPr/>
        </p:nvSpPr>
        <p:spPr>
          <a:xfrm>
            <a:off x="3672584" y="4538798"/>
            <a:ext cx="216024" cy="216024"/>
          </a:xfrm>
          <a:prstGeom prst="ellipse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Box 27"/>
          <p:cNvSpPr txBox="1">
            <a:spLocks noChangeArrowheads="1"/>
          </p:cNvSpPr>
          <p:nvPr/>
        </p:nvSpPr>
        <p:spPr bwMode="auto">
          <a:xfrm rot="-5400000">
            <a:off x="5403835" y="3049307"/>
            <a:ext cx="1168067" cy="48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16 T</a:t>
            </a:r>
            <a:endParaRPr kumimoji="0" lang="de-CH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 rot="3357420">
            <a:off x="5416814" y="1426310"/>
            <a:ext cx="1105295" cy="156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Critical surface FCC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 rot="2336996">
            <a:off x="6135345" y="3105648"/>
            <a:ext cx="1168067" cy="83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en-US" b="0" i="0" u="none" strike="noStrike" cap="none" normalizeH="0" baseline="0" dirty="0" smtClean="0">
                <a:ln>
                  <a:noFill/>
                </a:ln>
                <a:solidFill>
                  <a:srgbClr val="C459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HL-LHC</a:t>
            </a:r>
            <a:endParaRPr kumimoji="0" lang="de-CH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2363151" y="1307741"/>
            <a:ext cx="2141046" cy="43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Nb3Sn</a:t>
            </a:r>
            <a:r>
              <a:rPr kumimoji="0" lang="en-GB" altLang="en-US" b="1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kumimoji="0" lang="en-GB" alt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4.5 K</a:t>
            </a:r>
            <a:endParaRPr kumimoji="0" lang="en-GB" altLang="en-US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76305" y="14796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0" y="19575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423400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958450" y="2351174"/>
            <a:ext cx="216024" cy="216024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958450" y="2742317"/>
            <a:ext cx="216024" cy="216024"/>
          </a:xfrm>
          <a:prstGeom prst="ellipse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 rot="4378140">
            <a:off x="4375028" y="181603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LHC at 1.9 K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170" y="5013206"/>
            <a:ext cx="1454244" cy="646331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tx1">
                    <a:lumMod val="75000"/>
                  </a:schemeClr>
                </a:solidFill>
              </a:rPr>
              <a:t>Nb-Ti</a:t>
            </a:r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Not possible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893174" y="5504274"/>
            <a:ext cx="1584176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94346" y="4899550"/>
            <a:ext cx="1229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Different technology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625" y="4690701"/>
            <a:ext cx="1358231" cy="1116720"/>
          </a:xfrm>
          <a:prstGeom prst="rect">
            <a:avLst/>
          </a:prstGeom>
        </p:spPr>
      </p:pic>
      <p:sp>
        <p:nvSpPr>
          <p:cNvPr id="30" name="Title 1"/>
          <p:cNvSpPr txBox="1">
            <a:spLocks/>
          </p:cNvSpPr>
          <p:nvPr/>
        </p:nvSpPr>
        <p:spPr>
          <a:xfrm>
            <a:off x="-3059" y="1522"/>
            <a:ext cx="9150188" cy="846076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             Superconductor performance</a:t>
            </a:r>
            <a:endParaRPr lang="en-GB" dirty="0"/>
          </a:p>
        </p:txBody>
      </p:sp>
      <p:pic>
        <p:nvPicPr>
          <p:cNvPr id="3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8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375962"/>
              </p:ext>
            </p:extLst>
          </p:nvPr>
        </p:nvGraphicFramePr>
        <p:xfrm>
          <a:off x="59379" y="980728"/>
          <a:ext cx="9001000" cy="3642528"/>
        </p:xfrm>
        <a:graphic>
          <a:graphicData uri="http://schemas.openxmlformats.org/drawingml/2006/table">
            <a:tbl>
              <a:tblPr/>
              <a:tblGrid>
                <a:gridCol w="825596"/>
                <a:gridCol w="4733292"/>
                <a:gridCol w="369047"/>
                <a:gridCol w="271561"/>
                <a:gridCol w="269242"/>
                <a:gridCol w="271562"/>
                <a:gridCol w="269242"/>
                <a:gridCol w="269242"/>
                <a:gridCol w="271561"/>
                <a:gridCol w="269242"/>
                <a:gridCol w="271562"/>
                <a:gridCol w="269242"/>
                <a:gridCol w="269242"/>
                <a:gridCol w="371367"/>
              </a:tblGrid>
              <a:tr h="401703">
                <a:tc gridSpan="14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Milestones of the FCC Magnets Technologies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6412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Milestone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kumimoji="0" lang="en-GB" altLang="de-D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kumimoji="0" lang="en-GB" alt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M0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</a:t>
                      </a: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kumimoji="0" lang="en-GB" alt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wire development with industry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Supporting wound conductor test program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377B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16T ERMC with existing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35991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 T RMM with existing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M4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of 35 km enhanced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AEFF7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M5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</a:rPr>
                        <a:t>Design &amp; manufacture 16T demonstrator magnet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M6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70 km of enhanced high </a:t>
                      </a: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kumimoji="0" lang="en-GB" alt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wire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30566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M7</a:t>
                      </a: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EuroCirCol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design 16T accelerator quality model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33016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test of </a:t>
                      </a:r>
                      <a:r>
                        <a:rPr kumimoji="0" lang="en-GB" alt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the 16 T EuroCirCol </a:t>
                      </a: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model</a:t>
                      </a:r>
                      <a:endParaRPr kumimoji="0" lang="en-GB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kumimoji="0" lang="en-GB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FCC magnet technology program</a:t>
            </a:r>
            <a:endParaRPr lang="en-US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4810221"/>
            <a:ext cx="825517" cy="9088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895328"/>
            <a:ext cx="691724" cy="608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256" y="4897919"/>
            <a:ext cx="877434" cy="771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53674"/>
          <a:stretch/>
        </p:blipFill>
        <p:spPr>
          <a:xfrm>
            <a:off x="7596336" y="4635229"/>
            <a:ext cx="1263252" cy="12322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53674"/>
          <a:stretch/>
        </p:blipFill>
        <p:spPr>
          <a:xfrm>
            <a:off x="4499992" y="4654614"/>
            <a:ext cx="1263252" cy="123228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043608" y="4641494"/>
            <a:ext cx="1263252" cy="1232283"/>
            <a:chOff x="3308747" y="4519352"/>
            <a:chExt cx="1263252" cy="123228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/>
            <a:srcRect l="53674"/>
            <a:stretch/>
          </p:blipFill>
          <p:spPr>
            <a:xfrm>
              <a:off x="3308747" y="4519352"/>
              <a:ext cx="1263252" cy="123228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0046F8"/>
                </a:clrFrom>
                <a:clrTo>
                  <a:srgbClr val="0046F8">
                    <a:alpha val="0"/>
                  </a:srgbClr>
                </a:clrTo>
              </a:clrChange>
            </a:blip>
            <a:srcRect l="25926" t="25789" r="28883" b="25965"/>
            <a:stretch/>
          </p:blipFill>
          <p:spPr>
            <a:xfrm>
              <a:off x="3666485" y="4863682"/>
              <a:ext cx="527635" cy="543624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198585" y="5746694"/>
            <a:ext cx="8932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ERMC (16 T mid-plane field)       RMM (16 T in 50 mm cavity)     Demonstrator (16 T, 50 mm gap)</a:t>
            </a:r>
          </a:p>
        </p:txBody>
      </p:sp>
    </p:spTree>
    <p:extLst>
      <p:ext uri="{BB962C8B-B14F-4D97-AF65-F5344CB8AC3E}">
        <p14:creationId xmlns:p14="http://schemas.microsoft.com/office/powerpoint/2010/main" val="135414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-27384"/>
            <a:ext cx="914712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          SC RF R&amp;D towards FCC</a:t>
            </a:r>
            <a:endParaRPr lang="en-GB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6"/>
              <p:cNvSpPr txBox="1">
                <a:spLocks/>
              </p:cNvSpPr>
              <p:nvPr/>
            </p:nvSpPr>
            <p:spPr>
              <a:xfrm>
                <a:off x="-21481" y="836712"/>
                <a:ext cx="9147129" cy="518457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ClrTx/>
                  <a:buNone/>
                </a:pPr>
                <a:r>
                  <a:rPr lang="en-GB" dirty="0">
                    <a:solidFill>
                      <a:srgbClr val="0C377B"/>
                    </a:solidFill>
                  </a:rPr>
                  <a:t>M</a:t>
                </a:r>
                <a:r>
                  <a:rPr lang="en-GB" dirty="0" smtClean="0">
                    <a:solidFill>
                      <a:srgbClr val="0C377B"/>
                    </a:solidFill>
                  </a:rPr>
                  <a:t>any pertinent R&amp;D and construction efforts at CERN:</a:t>
                </a:r>
                <a:endParaRPr lang="en-GB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R&amp;D and production of </a:t>
                </a:r>
                <a:r>
                  <a:rPr lang="en-GB" sz="2000" b="1" i="1" dirty="0" err="1" smtClean="0">
                    <a:solidFill>
                      <a:srgbClr val="0C377B"/>
                    </a:solidFill>
                  </a:rPr>
                  <a:t>Nb</a:t>
                </a:r>
                <a:r>
                  <a:rPr lang="en-GB" sz="2000" b="1" i="1" dirty="0" smtClean="0">
                    <a:solidFill>
                      <a:srgbClr val="0C377B"/>
                    </a:solidFill>
                  </a:rPr>
                  <a:t>/Cu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 sputtered 401- MHz LHC cavities,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and of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HL-LHC 401-MHz crab cavities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(with US-LARP </a:t>
                </a:r>
                <a:r>
                  <a:rPr lang="en-GB" sz="2000" dirty="0">
                    <a:solidFill>
                      <a:srgbClr val="0C377B"/>
                    </a:solidFill>
                  </a:rPr>
                  <a:t>and U. Lancaster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), </a:t>
                </a: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fabrication of 802 MHz cavities </a:t>
                </a:r>
                <a:r>
                  <a:rPr lang="en-GB" sz="2000" dirty="0">
                    <a:solidFill>
                      <a:srgbClr val="0C377B"/>
                    </a:solidFill>
                  </a:rPr>
                  <a:t>&amp;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 CM’s for HL-LHC (with JLAB &amp; CEA)</a:t>
                </a:r>
                <a:endParaRPr lang="en-GB" sz="2000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>
                    <a:solidFill>
                      <a:srgbClr val="0C377B"/>
                    </a:solidFill>
                  </a:rPr>
                  <a:t>t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esting 704-MHz </a:t>
                </a:r>
                <a:r>
                  <a:rPr lang="en-GB" sz="2000" i="1" dirty="0" err="1">
                    <a:solidFill>
                      <a:srgbClr val="0C377B"/>
                    </a:solidFill>
                  </a:rPr>
                  <a:t>Nb</a:t>
                </a:r>
                <a:r>
                  <a:rPr lang="en-GB" sz="2000" dirty="0">
                    <a:solidFill>
                      <a:srgbClr val="0C377B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cavities, </a:t>
                </a:r>
                <a:r>
                  <a:rPr lang="en-GB" sz="2000" dirty="0">
                    <a:solidFill>
                      <a:srgbClr val="0C377B"/>
                    </a:solidFill>
                  </a:rPr>
                  <a:t>complete string and CM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assembly (w ESS)</a:t>
                </a:r>
              </a:p>
              <a:p>
                <a:pPr marL="357188" indent="-357188">
                  <a:buClrTx/>
                </a:pPr>
                <a:r>
                  <a:rPr lang="en-GB" sz="2000" dirty="0">
                    <a:solidFill>
                      <a:srgbClr val="0C377B"/>
                    </a:solidFill>
                  </a:rPr>
                  <a:t>c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ontinue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R&amp;D on “high-</a:t>
                </a:r>
                <a14:m>
                  <m:oMath xmlns:m="http://schemas.openxmlformats.org/officeDocument/2006/math">
                    <m:r>
                      <a:rPr lang="en-GB" sz="2000" b="1" i="1" dirty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GB" sz="2000" b="1" dirty="0">
                    <a:solidFill>
                      <a:srgbClr val="0C377B"/>
                    </a:solidFill>
                  </a:rPr>
                  <a:t>” technologies such as “N</a:t>
                </a:r>
                <a:r>
                  <a:rPr lang="en-GB" sz="2000" b="1" baseline="-25000" dirty="0">
                    <a:solidFill>
                      <a:srgbClr val="0C377B"/>
                    </a:solidFill>
                  </a:rPr>
                  <a:t>2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 doping” or Nb</a:t>
                </a:r>
                <a:r>
                  <a:rPr lang="en-GB" sz="2000" b="1" baseline="-25000" dirty="0">
                    <a:solidFill>
                      <a:srgbClr val="0C377B"/>
                    </a:solidFill>
                  </a:rPr>
                  <a:t>3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Sn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coating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(with Cornell and FNAL)</a:t>
                </a: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contributions to int’l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projects like ILC &amp;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PIP-II</a:t>
                </a:r>
                <a:endParaRPr lang="en-GB" sz="2000" b="1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dirty="0" smtClean="0">
                    <a:solidFill>
                      <a:srgbClr val="0C377B"/>
                    </a:solidFill>
                  </a:rPr>
                  <a:t>optimized </a:t>
                </a:r>
                <a:r>
                  <a:rPr lang="en-GB" sz="2000" dirty="0">
                    <a:solidFill>
                      <a:srgbClr val="0C377B"/>
                    </a:solidFill>
                  </a:rPr>
                  <a:t>cool-down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schemes</a:t>
                </a:r>
              </a:p>
              <a:p>
                <a:pPr marL="357188" indent="-357188">
                  <a:buClrTx/>
                </a:pPr>
                <a:r>
                  <a:rPr lang="en-GB" sz="2000" b="1" dirty="0">
                    <a:solidFill>
                      <a:srgbClr val="0C377B"/>
                    </a:solidFill>
                  </a:rPr>
                  <a:t>n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ew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fabrication techniques </a:t>
                </a:r>
                <a:r>
                  <a:rPr lang="en-GB" sz="2000" b="1" dirty="0" smtClean="0">
                    <a:solidFill>
                      <a:srgbClr val="0C377B"/>
                    </a:solidFill>
                  </a:rPr>
                  <a:t>                                                                      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>
                    <a:solidFill>
                      <a:srgbClr val="0C377B"/>
                    </a:solidFill>
                  </a:rPr>
                  <a:t>3D-print, rapid forming, seamless cavities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…)</a:t>
                </a: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new materials 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Nb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(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Ti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)N, V</a:t>
                </a:r>
                <a:r>
                  <a:rPr lang="en-GB" sz="2000" baseline="-25000" dirty="0" smtClean="0">
                    <a:solidFill>
                      <a:srgbClr val="0C377B"/>
                    </a:solidFill>
                  </a:rPr>
                  <a:t>3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Si, TBBCO…) </a:t>
                </a:r>
              </a:p>
              <a:p>
                <a:pPr marL="357188" indent="-357188">
                  <a:buClrTx/>
                </a:pPr>
                <a:r>
                  <a:rPr lang="en-US" sz="2000" dirty="0" smtClean="0">
                    <a:solidFill>
                      <a:srgbClr val="0C377B"/>
                    </a:solidFill>
                  </a:rPr>
                  <a:t>RF </a:t>
                </a:r>
                <a:r>
                  <a:rPr lang="en-US" sz="2000" dirty="0">
                    <a:solidFill>
                      <a:srgbClr val="0C377B"/>
                    </a:solidFill>
                  </a:rPr>
                  <a:t>power </a:t>
                </a:r>
                <a:r>
                  <a:rPr lang="en-US" sz="2000" dirty="0" smtClean="0">
                    <a:solidFill>
                      <a:srgbClr val="0C377B"/>
                    </a:solidFill>
                  </a:rPr>
                  <a:t>sources </a:t>
                </a:r>
                <a:r>
                  <a:rPr lang="en-US" sz="2000" b="1" dirty="0" smtClean="0">
                    <a:solidFill>
                      <a:srgbClr val="0C377B"/>
                    </a:solidFill>
                  </a:rPr>
                  <a:t>energy conversion efficiency</a:t>
                </a:r>
                <a:endParaRPr lang="en-GB" sz="2000" b="1" dirty="0" smtClean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r>
                  <a:rPr lang="en-GB" sz="2000" b="1" dirty="0" smtClean="0">
                    <a:solidFill>
                      <a:srgbClr val="0C377B"/>
                    </a:solidFill>
                  </a:rPr>
                  <a:t>more </a:t>
                </a:r>
                <a:r>
                  <a:rPr lang="en-GB" sz="2000" b="1" dirty="0">
                    <a:solidFill>
                      <a:srgbClr val="0C377B"/>
                    </a:solidFill>
                  </a:rPr>
                  <a:t>efficient cryogenics </a:t>
                </a:r>
                <a:r>
                  <a:rPr lang="en-GB" sz="2000" dirty="0">
                    <a:solidFill>
                      <a:srgbClr val="0C377B"/>
                    </a:solidFill>
                  </a:rPr>
                  <a:t>(optimum </a:t>
                </a:r>
                <a14:m>
                  <m:oMath xmlns:m="http://schemas.openxmlformats.org/officeDocument/2006/math">
                    <m:r>
                      <a:rPr lang="en-GB" sz="2000" i="1" dirty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2000" dirty="0" smtClean="0">
                    <a:solidFill>
                      <a:srgbClr val="0C377B"/>
                    </a:solidFill>
                  </a:rPr>
                  <a:t>?); 			          improved </a:t>
                </a:r>
                <a:r>
                  <a:rPr lang="en-GB" sz="2000" dirty="0" err="1" smtClean="0">
                    <a:solidFill>
                      <a:srgbClr val="0C377B"/>
                    </a:solidFill>
                  </a:rPr>
                  <a:t>cryomodule</a:t>
                </a:r>
                <a:r>
                  <a:rPr lang="en-GB" sz="2000" dirty="0" smtClean="0">
                    <a:solidFill>
                      <a:srgbClr val="0C377B"/>
                    </a:solidFill>
                  </a:rPr>
                  <a:t> design</a:t>
                </a:r>
                <a:endParaRPr lang="en-GB" sz="2000" dirty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endParaRPr lang="en-GB" sz="2000" dirty="0" smtClean="0">
                  <a:solidFill>
                    <a:srgbClr val="0C377B"/>
                  </a:solidFill>
                </a:endParaRPr>
              </a:p>
              <a:p>
                <a:pPr marL="357188" indent="-357188">
                  <a:buClrTx/>
                </a:pPr>
                <a:endParaRPr lang="en-GB" sz="2000" dirty="0" smtClean="0">
                  <a:solidFill>
                    <a:srgbClr val="0C377B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481" y="836712"/>
                <a:ext cx="9147129" cy="5184576"/>
              </a:xfrm>
              <a:prstGeom prst="rect">
                <a:avLst/>
              </a:prstGeom>
              <a:blipFill rotWithShape="0">
                <a:blip r:embed="rId3"/>
                <a:stretch>
                  <a:fillRect l="-999" t="-823" b="-5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3056628"/>
            <a:ext cx="3266712" cy="3142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44181" y="4797152"/>
            <a:ext cx="140294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I. </a:t>
            </a:r>
            <a:r>
              <a:rPr lang="en-GB" dirty="0" err="1" smtClean="0">
                <a:solidFill>
                  <a:srgbClr val="000000"/>
                </a:solidFill>
              </a:rPr>
              <a:t>Syratchev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6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986719"/>
            <a:ext cx="8686800" cy="1106577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Core aspects of hadron collider design: </a:t>
            </a:r>
            <a:r>
              <a:rPr lang="en-GB" sz="2000" dirty="0" smtClean="0">
                <a:solidFill>
                  <a:srgbClr val="FF0000"/>
                </a:solidFill>
              </a:rPr>
              <a:t>arc &amp; IR optics design, 16 </a:t>
            </a:r>
            <a:r>
              <a:rPr lang="en-GB" sz="2000" dirty="0">
                <a:solidFill>
                  <a:srgbClr val="FF0000"/>
                </a:solidFill>
              </a:rPr>
              <a:t>T magnet </a:t>
            </a:r>
            <a:r>
              <a:rPr lang="en-GB" sz="2000" dirty="0" smtClean="0">
                <a:solidFill>
                  <a:srgbClr val="FF0000"/>
                </a:solidFill>
              </a:rPr>
              <a:t>program, </a:t>
            </a:r>
            <a:r>
              <a:rPr lang="en-GB" sz="2000" dirty="0">
                <a:solidFill>
                  <a:srgbClr val="FF0000"/>
                </a:solidFill>
              </a:rPr>
              <a:t>cryogenic </a:t>
            </a:r>
            <a:r>
              <a:rPr lang="en-GB" sz="2000" dirty="0" smtClean="0">
                <a:solidFill>
                  <a:srgbClr val="FF0000"/>
                </a:solidFill>
              </a:rPr>
              <a:t>beam vacuum system </a:t>
            </a:r>
          </a:p>
          <a:p>
            <a:r>
              <a:rPr lang="en-GB" b="1" dirty="0"/>
              <a:t>Recognition of FCC Study by European </a:t>
            </a:r>
            <a:r>
              <a:rPr lang="en-GB" b="1" dirty="0" smtClean="0"/>
              <a:t>Commission.</a:t>
            </a:r>
            <a:endParaRPr lang="en-GB" b="1" dirty="0"/>
          </a:p>
          <a:p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059829"/>
            <a:ext cx="8226854" cy="6773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EC contributes with funding to FCC-</a:t>
            </a:r>
            <a:r>
              <a:rPr lang="en-GB" dirty="0" err="1" smtClean="0"/>
              <a:t>hh</a:t>
            </a:r>
            <a:r>
              <a:rPr lang="en-GB" dirty="0" smtClean="0"/>
              <a:t> study</a:t>
            </a:r>
            <a:endParaRPr lang="fr-CH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37163"/>
            <a:ext cx="8393723" cy="315482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dirty="0" err="1" smtClean="0"/>
              <a:t>EuroCirCol</a:t>
            </a:r>
            <a:r>
              <a:rPr lang="en-GB" dirty="0" smtClean="0"/>
              <a:t> EU </a:t>
            </a:r>
            <a:r>
              <a:rPr lang="en-GB" dirty="0"/>
              <a:t>Horizon 2020 Grant</a:t>
            </a:r>
            <a:endParaRPr lang="en-US" dirty="0"/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48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 363"/>
          <p:cNvGrpSpPr/>
          <p:nvPr/>
        </p:nvGrpSpPr>
        <p:grpSpPr>
          <a:xfrm>
            <a:off x="-8450876" y="1797732"/>
            <a:ext cx="17273129" cy="4317592"/>
            <a:chOff x="-8603276" y="1645332"/>
            <a:chExt cx="17273129" cy="4317592"/>
          </a:xfrm>
        </p:grpSpPr>
        <p:grpSp>
          <p:nvGrpSpPr>
            <p:cNvPr id="365" name="Group 364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418" name="Picture 4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419" name="Group 418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420" name="Picture 4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1" name="Picture 4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2" name="Picture 4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3" name="Picture 4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4" name="Picture 4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5" name="Picture 4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6" name="Picture 4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7" name="Picture 4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8" name="Picture 4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9" name="Picture 4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0" name="Picture 4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1" name="Picture 4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2" name="Picture 4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3" name="Picture 4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4" name="Picture 4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5" name="Picture 4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6" name="Picture 4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7" name="Picture 4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8" name="Picture 4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9" name="Picture 4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0" name="Picture 4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1" name="Picture 4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2" name="Picture 4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3" name="Picture 4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4" name="Picture 4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5" name="Picture 4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6" name="Picture 4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7" name="Picture 4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8" name="Picture 4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9" name="Picture 4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0" name="Picture 4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1" name="Picture 4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2" name="Picture 4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3" name="Picture 4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4" name="Picture 4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5" name="Picture 4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6" name="Picture 4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7" name="Picture 4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8" name="Picture 4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9" name="Picture 4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0" name="Picture 4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1" name="Picture 4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2" name="Picture 4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3" name="Picture 4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4" name="Picture 46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5" name="Picture 4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6" name="Picture 4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7" name="Picture 4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66" name="Group 365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367" name="Picture 36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68" name="Group 367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369" name="Picture 3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0" name="Picture 3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1" name="Picture 3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2" name="Picture 3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3" name="Picture 3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4" name="Picture 3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5" name="Picture 3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6" name="Picture 3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7" name="Picture 3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8" name="Picture 3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9" name="Picture 3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0" name="Picture 3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1" name="Picture 3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2" name="Picture 3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3" name="Picture 3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4" name="Picture 3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5" name="Picture 3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6" name="Picture 3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7" name="Picture 3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8" name="Picture 3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9" name="Picture 3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0" name="Picture 3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1" name="Picture 3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2" name="Picture 3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3" name="Picture 3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4" name="Picture 3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5" name="Picture 3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6" name="Picture 3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7" name="Picture 3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8" name="Picture 3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9" name="Picture 3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0" name="Picture 3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1" name="Picture 4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2" name="Picture 4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3" name="Picture 4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4" name="Picture 4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5" name="Picture 4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6" name="Picture 4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7" name="Picture 4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8" name="Picture 4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9" name="Picture 4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0" name="Picture 4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1" name="Picture 4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2" name="Picture 4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3" name="Picture 4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4" name="Picture 41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5" name="Picture 41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6" name="Picture 4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7" name="Picture 4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260" name="Group 259"/>
          <p:cNvGrpSpPr/>
          <p:nvPr/>
        </p:nvGrpSpPr>
        <p:grpSpPr>
          <a:xfrm>
            <a:off x="-8603276" y="1645332"/>
            <a:ext cx="17273129" cy="4317592"/>
            <a:chOff x="-8603276" y="1645332"/>
            <a:chExt cx="17273129" cy="4317592"/>
          </a:xfrm>
        </p:grpSpPr>
        <p:grpSp>
          <p:nvGrpSpPr>
            <p:cNvPr id="261" name="Group 260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314" name="Picture 3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15" name="Group 314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316" name="Picture 3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7" name="Picture 3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8" name="Picture 31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9" name="Picture 31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0" name="Picture 3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1" name="Picture 3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2" name="Picture 3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3" name="Picture 3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4" name="Picture 3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5" name="Picture 3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6" name="Picture 3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7" name="Picture 3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8" name="Picture 3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9" name="Picture 3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0" name="Picture 3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1" name="Picture 3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2" name="Picture 3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3" name="Picture 3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4" name="Picture 3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5" name="Picture 3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6" name="Picture 3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7" name="Picture 3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8" name="Picture 3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9" name="Picture 3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0" name="Picture 3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1" name="Picture 3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2" name="Picture 3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3" name="Picture 3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4" name="Picture 3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5" name="Picture 3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6" name="Picture 3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7" name="Picture 3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8" name="Picture 3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9" name="Picture 3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0" name="Picture 3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1" name="Picture 3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2" name="Picture 3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3" name="Picture 3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4" name="Picture 3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5" name="Picture 3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6" name="Picture 3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7" name="Picture 3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8" name="Picture 3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9" name="Picture 3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0" name="Picture 3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1" name="Picture 3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2" name="Picture 3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3" name="Picture 3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2" name="Group 261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263" name="Picture 26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264" name="Group 263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265" name="Picture 2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6" name="Picture 2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7" name="Picture 2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8" name="Picture 26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9" name="Picture 2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0" name="Picture 2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1" name="Picture 2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2" name="Picture 2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3" name="Picture 2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4" name="Picture 2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5" name="Picture 2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6" name="Picture 2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7" name="Picture 2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8" name="Picture 2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9" name="Picture 2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0" name="Picture 2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1" name="Picture 2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2" name="Picture 2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3" name="Picture 2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4" name="Picture 2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5" name="Picture 2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6" name="Picture 2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7" name="Picture 2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8" name="Picture 2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9" name="Picture 2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0" name="Picture 2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1" name="Picture 2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2" name="Picture 2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3" name="Picture 2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4" name="Picture 2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5" name="Picture 2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6" name="Picture 2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7" name="Picture 2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8" name="Picture 2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9" name="Picture 2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0" name="Picture 2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1" name="Picture 3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2" name="Picture 3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3" name="Picture 3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4" name="Picture 3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5" name="Picture 3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6" name="Picture 3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7" name="Picture 3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8" name="Picture 3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9" name="Picture 3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0" name="Picture 3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1" name="Picture 3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2" name="Picture 3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3" name="Picture 3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1" name="Freeform 130"/>
          <p:cNvSpPr/>
          <p:nvPr/>
        </p:nvSpPr>
        <p:spPr>
          <a:xfrm>
            <a:off x="-17322" y="1573839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3037"/>
          </a:xfrm>
        </p:spPr>
        <p:txBody>
          <a:bodyPr>
            <a:normAutofit/>
          </a:bodyPr>
          <a:lstStyle/>
          <a:p>
            <a:r>
              <a:rPr lang="en-GB" dirty="0" smtClean="0"/>
              <a:t>Collaboration Status</a:t>
            </a:r>
            <a:endParaRPr lang="fr-C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97151" y="1062268"/>
            <a:ext cx="8226854" cy="997659"/>
          </a:xfrm>
        </p:spPr>
        <p:txBody>
          <a:bodyPr>
            <a:normAutofit/>
          </a:bodyPr>
          <a:lstStyle/>
          <a:p>
            <a:r>
              <a:rPr lang="en-GB" dirty="0" smtClean="0"/>
              <a:t>62 </a:t>
            </a:r>
            <a:r>
              <a:rPr lang="en-GB" dirty="0" smtClean="0"/>
              <a:t>institutes</a:t>
            </a:r>
          </a:p>
          <a:p>
            <a:r>
              <a:rPr lang="en-GB" dirty="0" smtClean="0"/>
              <a:t>23 countries + EC</a:t>
            </a: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710" y="2082679"/>
            <a:ext cx="540000" cy="5400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564" y="3159000"/>
            <a:ext cx="540000" cy="5400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8895"/>
            <a:ext cx="540000" cy="5400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8895"/>
            <a:ext cx="540000" cy="5400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8895"/>
            <a:ext cx="540000" cy="5400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04" y="3698895"/>
            <a:ext cx="540000" cy="5400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677" y="5870903"/>
            <a:ext cx="2053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Status: </a:t>
            </a:r>
            <a:r>
              <a:rPr lang="en-GB" sz="1200" dirty="0" smtClean="0"/>
              <a:t>28</a:t>
            </a:r>
            <a:r>
              <a:rPr lang="en-GB" sz="1200" dirty="0" smtClean="0"/>
              <a:t> </a:t>
            </a:r>
            <a:r>
              <a:rPr lang="en-GB" sz="1200" dirty="0" smtClean="0"/>
              <a:t>September 2015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sp>
        <p:nvSpPr>
          <p:cNvPr id="258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FCC International Collaboration</a:t>
            </a:r>
            <a:endParaRPr lang="en-US" dirty="0"/>
          </a:p>
        </p:txBody>
      </p:sp>
      <p:pic>
        <p:nvPicPr>
          <p:cNvPr id="25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8" name="Oval 467"/>
          <p:cNvSpPr/>
          <p:nvPr/>
        </p:nvSpPr>
        <p:spPr>
          <a:xfrm>
            <a:off x="4231969" y="170121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1F497D">
                    <a:lumMod val="75000"/>
                    <a:alpha val="45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47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6" dur="4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8" dur="40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-93736" y="993772"/>
            <a:ext cx="9337942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62 </a:t>
            </a: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collaboration members &amp; CERN as host institute, </a:t>
            </a: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28</a:t>
            </a: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 </a:t>
            </a: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September </a:t>
            </a:r>
            <a:r>
              <a:rPr lang="en-GB" sz="2400" b="1" dirty="0" smtClean="0">
                <a:solidFill>
                  <a:srgbClr val="FF3300"/>
                </a:solidFill>
                <a:latin typeface="Calibri"/>
              </a:rPr>
              <a:t>2015</a:t>
            </a:r>
            <a:endParaRPr lang="en-GB" sz="2400" b="1" dirty="0">
              <a:solidFill>
                <a:srgbClr val="FF3300"/>
              </a:solidFill>
              <a:latin typeface="Calibri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2918" y="1412409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ALBA/CELLS,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Ankara U., Turkey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Belgrade,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Serbia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Bern, Switzerland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BINP, 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 (SUNY/BNL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USA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CBPF, Brazil </a:t>
            </a:r>
            <a:endParaRPr kumimoji="0" lang="en-GB" sz="15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CEA Grenoble, 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CEA </a:t>
            </a:r>
            <a:r>
              <a:rPr kumimoji="0" lang="en-GB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Saclay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France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CIEMAT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CNRS, 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Cockcroft Institute, UK </a:t>
            </a:r>
            <a:endParaRPr kumimoji="0" lang="en-GB" sz="15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Colima, Mexico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CSIC/IFIC,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 Darmstadt,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 Delft, Netherlands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DESY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Germany </a:t>
            </a:r>
            <a:endParaRPr kumimoji="0" lang="en-GB" sz="15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 Dresden,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Duke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U,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EPFL,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GWNU,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929230" y="1420861"/>
            <a:ext cx="345638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Geneva, 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Goethe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Frankfurt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GSI,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U. Guanajuato, Mexico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Hellenic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Open U, Greece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HEPHY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Houston, 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IIT Kanpur, India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IFJ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PAN Krakow,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INFN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Italy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INP Minsk,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Belarus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Iowa,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IPM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Iran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UC Irvine, USA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Istanbul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Aydin U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., Turkey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JAI/Oxford, 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JINR 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Dubna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FZ 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Jülich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KAIST,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KEK, </a:t>
            </a:r>
            <a:r>
              <a:rPr kumimoji="0" lang="en-GB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Japan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KIAS,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6385614" y="1462994"/>
            <a:ext cx="2843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King’s 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College London, 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KIT Karlsruhe, Germany</a:t>
            </a:r>
            <a:endParaRPr lang="en-GB" sz="15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Korea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 </a:t>
            </a:r>
            <a:r>
              <a:rPr lang="en-GB" sz="1500" b="1" dirty="0" err="1">
                <a:solidFill>
                  <a:srgbClr val="0C377B"/>
                </a:solidFill>
                <a:cs typeface="Arial" panose="020B0604020202020204" pitchFamily="34" charset="0"/>
              </a:rPr>
              <a:t>Sejong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, 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err="1">
                <a:solidFill>
                  <a:srgbClr val="0C377B"/>
                </a:solidFill>
                <a:cs typeface="Arial" panose="020B0604020202020204" pitchFamily="34" charset="0"/>
              </a:rPr>
              <a:t>MEPhI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, Russia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MIT,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NBI, Denmark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N</a:t>
            </a:r>
            <a:r>
              <a:rPr lang="en-GB" sz="1500" b="1" dirty="0" err="1" smtClean="0">
                <a:solidFill>
                  <a:srgbClr val="0C377B"/>
                </a:solidFill>
                <a:cs typeface="Arial" panose="020B0604020202020204" pitchFamily="34" charset="0"/>
              </a:rPr>
              <a:t>orthern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 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Illinois U.,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NC PHEP Minsk, Belarus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U. Liverpool, 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U Oxford,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PSI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, Switzerland </a:t>
            </a:r>
            <a:endParaRPr lang="en-GB" sz="1500" b="1" dirty="0" smtClean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U. Rostock, Germany</a:t>
            </a:r>
            <a:endParaRPr lang="en-GB" sz="15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500" b="1" dirty="0" err="1">
                <a:solidFill>
                  <a:srgbClr val="0C377B"/>
                </a:solidFill>
                <a:cs typeface="Arial" panose="020B0604020202020204" pitchFamily="34" charset="0"/>
              </a:rPr>
              <a:t>Sapienza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/Roma, Italy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UC Santa Barbara,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U Silesia,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Poland</a:t>
            </a:r>
            <a:endParaRPr lang="en-GB" sz="15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TU 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Tampere,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Finland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TOBB,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U </a:t>
            </a:r>
            <a:r>
              <a:rPr lang="en-GB" sz="1500" b="1" dirty="0" err="1">
                <a:solidFill>
                  <a:srgbClr val="0C377B"/>
                </a:solidFill>
                <a:cs typeface="Arial" panose="020B0604020202020204" pitchFamily="34" charset="0"/>
              </a:rPr>
              <a:t>Twente</a:t>
            </a: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,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Netherlands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TU Vienna, Austria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500" b="1" dirty="0">
                <a:solidFill>
                  <a:srgbClr val="0C377B"/>
                </a:solidFill>
                <a:cs typeface="Arial" panose="020B0604020202020204" pitchFamily="34" charset="0"/>
              </a:rPr>
              <a:t>Wroclaw </a:t>
            </a:r>
            <a:r>
              <a:rPr lang="en-GB" sz="1500" b="1" dirty="0" smtClean="0">
                <a:solidFill>
                  <a:srgbClr val="0C377B"/>
                </a:solidFill>
                <a:cs typeface="Arial" panose="020B0604020202020204" pitchFamily="34" charset="0"/>
              </a:rPr>
              <a:t>UT, Poland</a:t>
            </a:r>
          </a:p>
          <a:p>
            <a:pPr algn="l">
              <a:defRPr/>
            </a:pPr>
            <a:endParaRPr lang="en-GB" sz="1500" b="1" dirty="0">
              <a:solidFill>
                <a:srgbClr val="0C377B"/>
              </a:solidFill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Collaboration Status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99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504" y="980728"/>
            <a:ext cx="4291663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80-100 </a:t>
            </a:r>
            <a:r>
              <a:rPr lang="en-US" sz="2000" b="1" kern="0" dirty="0">
                <a:cs typeface="Calibri" pitchFamily="34" charset="0"/>
              </a:rPr>
              <a:t>km infrastructure </a:t>
            </a:r>
            <a:r>
              <a:rPr lang="en-US" sz="2000" kern="0" dirty="0">
                <a:cs typeface="Calibri" pitchFamily="34" charset="0"/>
              </a:rPr>
              <a:t>in Geneva area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intermediate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(FCC-he) </a:t>
            </a:r>
            <a:r>
              <a:rPr lang="en-US" sz="2000" b="1" kern="0" dirty="0" smtClean="0">
                <a:cs typeface="Calibri" pitchFamily="34" charset="0"/>
              </a:rPr>
              <a:t>option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HE-LHC</a:t>
            </a:r>
            <a:r>
              <a:rPr lang="en-US" sz="2000" kern="0" dirty="0" smtClean="0">
                <a:cs typeface="Calibri" pitchFamily="34" charset="0"/>
              </a:rPr>
              <a:t> with FCC-</a:t>
            </a:r>
            <a:r>
              <a:rPr lang="en-US" sz="2000" kern="0" dirty="0" err="1" smtClean="0">
                <a:cs typeface="Calibri" pitchFamily="34" charset="0"/>
              </a:rPr>
              <a:t>hh</a:t>
            </a:r>
            <a:r>
              <a:rPr lang="en-US" sz="2000" kern="0" dirty="0" smtClean="0">
                <a:cs typeface="Calibri" pitchFamily="34" charset="0"/>
              </a:rPr>
              <a:t> technology</a:t>
            </a:r>
            <a:endParaRPr lang="en-US" sz="2000" kern="0" dirty="0"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136" y="3212976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-27384"/>
            <a:ext cx="914399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Study </a:t>
            </a:r>
            <a:endParaRPr lang="en-GB" sz="3200" b="1" kern="0" dirty="0">
              <a:solidFill>
                <a:srgbClr val="FFFF00"/>
              </a:solidFill>
              <a:cs typeface="Calibri" pitchFamily="34" charset="0"/>
            </a:endParaRPr>
          </a:p>
          <a:p>
            <a:pPr lvl="0" algn="ctr">
              <a:defRPr/>
            </a:pP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GOAL: CDR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and cost review for the next ESU (2018)</a:t>
            </a:r>
            <a:endParaRPr lang="en-GB" sz="2000" b="1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26" y="5574367"/>
            <a:ext cx="9142374" cy="1283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0"/>
            <a:ext cx="9150188" cy="1169233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FCC Week 2016</a:t>
            </a:r>
            <a:endParaRPr lang="en-US" sz="4000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9025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" y="1029891"/>
            <a:ext cx="9140232" cy="4271317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3852313" y="1221541"/>
            <a:ext cx="5291688" cy="686308"/>
          </a:xfrm>
          <a:prstGeom prst="rect">
            <a:avLst/>
          </a:prstGeom>
        </p:spPr>
        <p:txBody>
          <a:bodyPr numCol="1" spcCol="36000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Rome, 11-15 April 2016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669" y="5394517"/>
            <a:ext cx="1346409" cy="13464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" y="5390282"/>
            <a:ext cx="3189184" cy="1068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626" y="5334234"/>
            <a:ext cx="2070019" cy="1473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" y="6422698"/>
            <a:ext cx="3230353" cy="411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657" y="5574367"/>
            <a:ext cx="19050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1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3336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	Hadron collider parameters</a:t>
            </a:r>
            <a:endParaRPr lang="en-US" sz="3200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113920"/>
              </p:ext>
            </p:extLst>
          </p:nvPr>
        </p:nvGraphicFramePr>
        <p:xfrm>
          <a:off x="102456" y="1193224"/>
          <a:ext cx="8967548" cy="3881224"/>
        </p:xfrm>
        <a:graphic>
          <a:graphicData uri="http://schemas.openxmlformats.org/drawingml/2006/table">
            <a:tbl>
              <a:tblPr firstRow="1" bandRow="1"/>
              <a:tblGrid>
                <a:gridCol w="3206908"/>
                <a:gridCol w="864096"/>
                <a:gridCol w="1296144"/>
                <a:gridCol w="1296144"/>
                <a:gridCol w="1052201"/>
                <a:gridCol w="171935"/>
                <a:gridCol w="1080120"/>
              </a:tblGrid>
              <a:tr h="5040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HL 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collision energy </a:t>
                      </a:r>
                      <a:r>
                        <a:rPr lang="en-GB" sz="1800" b="1" dirty="0" err="1" smtClean="0"/>
                        <a:t>cms</a:t>
                      </a:r>
                      <a:r>
                        <a:rPr lang="en-GB" sz="1800" b="1" dirty="0" smtClean="0"/>
                        <a:t> [</a:t>
                      </a:r>
                      <a:r>
                        <a:rPr lang="en-GB" sz="1800" b="1" dirty="0" err="1" smtClean="0"/>
                        <a:t>TeV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14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dipole field [T]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8.3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4155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# IP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2 main &amp;</a:t>
                      </a:r>
                      <a:r>
                        <a:rPr lang="en-GB" sz="1800" b="1" baseline="0" dirty="0" smtClean="0"/>
                        <a:t> 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 main &amp; 2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intensity  [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1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 (0.2)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1.1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spacing  [ns]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25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 (5)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luminosity/</a:t>
                      </a:r>
                      <a:r>
                        <a:rPr lang="en-GB" sz="1800" b="1" dirty="0" err="1" smtClean="0"/>
                        <a:t>Ip</a:t>
                      </a:r>
                      <a:r>
                        <a:rPr lang="en-GB" sz="1800" b="1" baseline="-25000" dirty="0" smtClean="0"/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baseline="300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1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5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baseline="0" dirty="0" smtClean="0"/>
                        <a:t>events/</a:t>
                      </a:r>
                      <a:r>
                        <a:rPr lang="en-GB" sz="1800" b="1" baseline="0" dirty="0" err="1" smtClean="0"/>
                        <a:t>bx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170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850 (170)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400 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27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135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stored energy/beam [GJ]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0.36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0.7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err="1" smtClean="0"/>
                        <a:t>synchr</a:t>
                      </a:r>
                      <a:r>
                        <a:rPr lang="en-GB" sz="1800" b="1" dirty="0" smtClean="0"/>
                        <a:t>. rad. [W/m/</a:t>
                      </a:r>
                      <a:r>
                        <a:rPr lang="en-GB" sz="1800" b="1" dirty="0" err="1" smtClean="0"/>
                        <a:t>apert</a:t>
                      </a:r>
                      <a:r>
                        <a:rPr lang="en-GB" sz="1800" b="1" dirty="0" smtClean="0"/>
                        <a:t>.]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0.35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2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05593"/>
            <a:ext cx="8972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C377B"/>
                </a:solidFill>
              </a:rPr>
              <a:t>Two parameter </a:t>
            </a:r>
            <a:r>
              <a:rPr lang="en-GB" sz="2400" b="1" dirty="0">
                <a:solidFill>
                  <a:srgbClr val="0C377B"/>
                </a:solidFill>
              </a:rPr>
              <a:t>sets for two operation phases</a:t>
            </a:r>
            <a:r>
              <a:rPr lang="en-GB" sz="2400" b="1" dirty="0" smtClean="0">
                <a:solidFill>
                  <a:srgbClr val="0C377B"/>
                </a:solidFill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400" b="1" dirty="0">
              <a:solidFill>
                <a:srgbClr val="0C377B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400" b="1" dirty="0">
                <a:solidFill>
                  <a:srgbClr val="FF0000"/>
                </a:solidFill>
              </a:rPr>
              <a:t>Phase 1 (baseline): 5 x 10</a:t>
            </a:r>
            <a:r>
              <a:rPr lang="en-GB" sz="2400" b="1" baseline="30000" dirty="0">
                <a:solidFill>
                  <a:srgbClr val="FF0000"/>
                </a:solidFill>
              </a:rPr>
              <a:t>34</a:t>
            </a:r>
            <a:r>
              <a:rPr lang="en-GB" sz="2400" b="1" dirty="0">
                <a:solidFill>
                  <a:srgbClr val="FF0000"/>
                </a:solidFill>
              </a:rPr>
              <a:t> cm</a:t>
            </a:r>
            <a:r>
              <a:rPr lang="en-GB" sz="2400" b="1" baseline="30000" dirty="0">
                <a:solidFill>
                  <a:srgbClr val="FF0000"/>
                </a:solidFill>
              </a:rPr>
              <a:t>-2</a:t>
            </a:r>
            <a:r>
              <a:rPr lang="en-GB" sz="2400" b="1" dirty="0">
                <a:solidFill>
                  <a:srgbClr val="FF0000"/>
                </a:solidFill>
              </a:rPr>
              <a:t>s</a:t>
            </a:r>
            <a:r>
              <a:rPr lang="en-GB" sz="2400" b="1" baseline="30000" dirty="0">
                <a:solidFill>
                  <a:srgbClr val="FF0000"/>
                </a:solidFill>
              </a:rPr>
              <a:t>-1</a:t>
            </a:r>
            <a:r>
              <a:rPr lang="en-GB" sz="2400" b="1" dirty="0">
                <a:solidFill>
                  <a:srgbClr val="FF0000"/>
                </a:solidFill>
              </a:rPr>
              <a:t> (peak),</a:t>
            </a:r>
            <a:br>
              <a:rPr lang="en-GB" sz="2400" b="1" dirty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0C377B"/>
                </a:solidFill>
              </a:rPr>
              <a:t>250 fb</a:t>
            </a:r>
            <a:r>
              <a:rPr lang="en-GB" sz="2400" baseline="30000" dirty="0" smtClean="0">
                <a:solidFill>
                  <a:srgbClr val="0C377B"/>
                </a:solidFill>
              </a:rPr>
              <a:t>-1</a:t>
            </a:r>
            <a:r>
              <a:rPr lang="en-GB" sz="2400" dirty="0" smtClean="0">
                <a:solidFill>
                  <a:srgbClr val="0C377B"/>
                </a:solidFill>
              </a:rPr>
              <a:t>/year (averaged)       </a:t>
            </a:r>
            <a:endParaRPr lang="en-GB" sz="2400" dirty="0">
              <a:solidFill>
                <a:srgbClr val="0C377B"/>
              </a:solidFill>
            </a:endParaRPr>
          </a:p>
          <a:p>
            <a:pPr lvl="2"/>
            <a:r>
              <a:rPr lang="en-GB" sz="2400" dirty="0" smtClean="0">
                <a:solidFill>
                  <a:srgbClr val="0C377B"/>
                </a:solidFill>
              </a:rPr>
              <a:t>2500 </a:t>
            </a:r>
            <a:r>
              <a:rPr lang="en-GB" sz="2400" dirty="0">
                <a:solidFill>
                  <a:srgbClr val="0C377B"/>
                </a:solidFill>
              </a:rPr>
              <a:t>fb</a:t>
            </a:r>
            <a:r>
              <a:rPr lang="en-GB" sz="2400" baseline="30000" dirty="0">
                <a:solidFill>
                  <a:srgbClr val="0C377B"/>
                </a:solidFill>
              </a:rPr>
              <a:t>-1</a:t>
            </a:r>
            <a:r>
              <a:rPr lang="en-GB" sz="2400" dirty="0">
                <a:solidFill>
                  <a:srgbClr val="0C377B"/>
                </a:solidFill>
              </a:rPr>
              <a:t> within </a:t>
            </a:r>
            <a:r>
              <a:rPr lang="en-GB" sz="2400" dirty="0" smtClean="0">
                <a:solidFill>
                  <a:srgbClr val="0C377B"/>
                </a:solidFill>
              </a:rPr>
              <a:t>10 </a:t>
            </a:r>
            <a:r>
              <a:rPr lang="en-GB" sz="2400" dirty="0">
                <a:solidFill>
                  <a:srgbClr val="0C377B"/>
                </a:solidFill>
              </a:rPr>
              <a:t>years (~HL LHC total luminosity)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3501008"/>
            <a:ext cx="8487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</a:rPr>
              <a:t>Phase 2 (ultimate): ~2.5 x 10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35</a:t>
            </a:r>
            <a:r>
              <a:rPr lang="en-GB" sz="2400" b="1" dirty="0" smtClean="0">
                <a:solidFill>
                  <a:srgbClr val="FF0000"/>
                </a:solidFill>
              </a:rPr>
              <a:t> cm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-2</a:t>
            </a:r>
            <a:r>
              <a:rPr lang="en-GB" sz="2400" b="1" dirty="0" smtClean="0">
                <a:solidFill>
                  <a:srgbClr val="FF0000"/>
                </a:solidFill>
              </a:rPr>
              <a:t>s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b="1" dirty="0" smtClean="0">
                <a:solidFill>
                  <a:srgbClr val="FF0000"/>
                </a:solidFill>
              </a:rPr>
              <a:t> (peak)</a:t>
            </a:r>
            <a:r>
              <a:rPr lang="en-GB" sz="2400" b="1" dirty="0" smtClean="0">
                <a:solidFill>
                  <a:srgbClr val="0C377B"/>
                </a:solidFill>
              </a:rPr>
              <a:t>,</a:t>
            </a:r>
            <a:br>
              <a:rPr lang="en-GB" sz="2400" b="1" dirty="0" smtClean="0">
                <a:solidFill>
                  <a:srgbClr val="0C377B"/>
                </a:solidFill>
              </a:rPr>
            </a:br>
            <a:r>
              <a:rPr lang="en-GB" sz="2400" dirty="0" smtClean="0">
                <a:solidFill>
                  <a:srgbClr val="0C377B"/>
                </a:solidFill>
              </a:rPr>
              <a:t>1000 fb</a:t>
            </a:r>
            <a:r>
              <a:rPr lang="en-GB" sz="2400" baseline="30000" dirty="0" smtClean="0">
                <a:solidFill>
                  <a:srgbClr val="0C377B"/>
                </a:solidFill>
              </a:rPr>
              <a:t>-1</a:t>
            </a:r>
            <a:r>
              <a:rPr lang="en-GB" sz="2400" dirty="0" smtClean="0">
                <a:solidFill>
                  <a:srgbClr val="0C377B"/>
                </a:solidFill>
              </a:rPr>
              <a:t>/year (averaged)</a:t>
            </a:r>
          </a:p>
          <a:p>
            <a:pPr lvl="1"/>
            <a:r>
              <a:rPr lang="en-GB" sz="2400" dirty="0">
                <a:solidFill>
                  <a:srgbClr val="0C377B"/>
                </a:solidFill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solidFill>
                  <a:srgbClr val="0C377B"/>
                </a:solidFill>
                <a:sym typeface="Wingdings" panose="05000000000000000000" pitchFamily="2" charset="2"/>
              </a:rPr>
              <a:t></a:t>
            </a:r>
            <a:r>
              <a:rPr lang="en-GB" sz="2400" dirty="0" smtClean="0">
                <a:solidFill>
                  <a:srgbClr val="0C377B"/>
                </a:solidFill>
              </a:rPr>
              <a:t> 15,000 </a:t>
            </a:r>
            <a:r>
              <a:rPr lang="en-GB" sz="2400" dirty="0">
                <a:solidFill>
                  <a:srgbClr val="0C377B"/>
                </a:solidFill>
              </a:rPr>
              <a:t>fb</a:t>
            </a:r>
            <a:r>
              <a:rPr lang="en-GB" sz="2400" baseline="30000" dirty="0">
                <a:solidFill>
                  <a:srgbClr val="0C377B"/>
                </a:solidFill>
              </a:rPr>
              <a:t>-1</a:t>
            </a:r>
            <a:r>
              <a:rPr lang="en-GB" sz="2400" dirty="0">
                <a:solidFill>
                  <a:srgbClr val="0C377B"/>
                </a:solidFill>
              </a:rPr>
              <a:t> within 15 </a:t>
            </a:r>
            <a:r>
              <a:rPr lang="en-GB" sz="2400" dirty="0" smtClean="0">
                <a:solidFill>
                  <a:srgbClr val="0C377B"/>
                </a:solidFill>
              </a:rPr>
              <a:t>years </a:t>
            </a:r>
          </a:p>
          <a:p>
            <a:pPr lvl="1"/>
            <a:endParaRPr lang="en-GB" sz="24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901" y="5058698"/>
            <a:ext cx="8487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en-GB" sz="2400" b="1" dirty="0">
                <a:solidFill>
                  <a:srgbClr val="FF0000"/>
                </a:solidFill>
              </a:rPr>
              <a:t>Y</a:t>
            </a:r>
            <a:r>
              <a:rPr lang="en-GB" sz="2400" b="1" dirty="0" smtClean="0">
                <a:solidFill>
                  <a:srgbClr val="FF0000"/>
                </a:solidFill>
              </a:rPr>
              <a:t>ielding total luminosity O(20,000) fb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-1	</a:t>
            </a:r>
            <a:r>
              <a:rPr lang="en-GB" sz="2400" b="1" dirty="0" smtClean="0">
                <a:solidFill>
                  <a:srgbClr val="FF0000"/>
                </a:solidFill>
              </a:rPr>
              <a:t>      over ~25 years of operation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FF00"/>
                </a:solidFill>
              </a:rPr>
              <a:t>               FCC-</a:t>
            </a:r>
            <a:r>
              <a:rPr lang="en-US" sz="3200" b="1" dirty="0" err="1" smtClean="0">
                <a:solidFill>
                  <a:srgbClr val="FFFF00"/>
                </a:solidFill>
              </a:rPr>
              <a:t>hh</a:t>
            </a:r>
            <a:r>
              <a:rPr lang="en-US" sz="3200" b="1" dirty="0" smtClean="0">
                <a:solidFill>
                  <a:srgbClr val="FFFF00"/>
                </a:solidFill>
              </a:rPr>
              <a:t> luminosity goals &amp; phases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87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21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9488"/>
            <a:ext cx="9180512" cy="6798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3808" y="5589240"/>
            <a:ext cx="3879588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3200" kern="0" dirty="0" smtClean="0">
                <a:solidFill>
                  <a:srgbClr val="01AF01"/>
                </a:solidFill>
              </a:rPr>
              <a:t> 20 ab</a:t>
            </a:r>
            <a:r>
              <a:rPr lang="en-GB" sz="3200" kern="0" baseline="30000" dirty="0" smtClean="0">
                <a:solidFill>
                  <a:srgbClr val="01AF01"/>
                </a:solidFill>
              </a:rPr>
              <a:t>-1</a:t>
            </a:r>
            <a:r>
              <a:rPr lang="en-GB" sz="3200" kern="0" dirty="0" smtClean="0">
                <a:solidFill>
                  <a:srgbClr val="01AF01"/>
                </a:solidFill>
              </a:rPr>
              <a:t> OK for physics</a:t>
            </a:r>
            <a:endParaRPr lang="fr-FR" sz="3200" kern="0" dirty="0" smtClean="0">
              <a:solidFill>
                <a:srgbClr val="01AF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8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9566" y="5233371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p</a:t>
            </a:r>
            <a:r>
              <a:rPr lang="en-GB" sz="2400" b="1" dirty="0" smtClean="0">
                <a:solidFill>
                  <a:srgbClr val="C00000"/>
                </a:solidFill>
              </a:rPr>
              <a:t>hase 1: 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C00000"/>
                </a:solidFill>
              </a:rPr>
              <a:t>*=1.1 m,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 smtClean="0">
                <a:solidFill>
                  <a:srgbClr val="C00000"/>
                </a:solidFill>
              </a:rPr>
              <a:t>Q</a:t>
            </a:r>
            <a:r>
              <a:rPr lang="en-GB" sz="2400" b="1" baseline="-25000" dirty="0" err="1" smtClean="0">
                <a:solidFill>
                  <a:srgbClr val="C00000"/>
                </a:solidFill>
              </a:rPr>
              <a:t>tot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=0.01</a:t>
            </a:r>
            <a:r>
              <a:rPr lang="en-GB" sz="2400" b="1" dirty="0" smtClean="0">
                <a:solidFill>
                  <a:srgbClr val="C00000"/>
                </a:solidFill>
              </a:rPr>
              <a:t>, </a:t>
            </a:r>
            <a:r>
              <a:rPr lang="en-GB" sz="2400" b="1" i="1" dirty="0" err="1" smtClean="0">
                <a:solidFill>
                  <a:srgbClr val="C000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C00000"/>
                </a:solidFill>
              </a:rPr>
              <a:t>ta</a:t>
            </a:r>
            <a:r>
              <a:rPr lang="en-GB" sz="2400" b="1" dirty="0" smtClean="0">
                <a:solidFill>
                  <a:srgbClr val="C00000"/>
                </a:solidFill>
              </a:rPr>
              <a:t>=5 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7026" y="5693162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6600"/>
                </a:solidFill>
              </a:rPr>
              <a:t>p</a:t>
            </a:r>
            <a:r>
              <a:rPr lang="en-GB" sz="2400" b="1" dirty="0" smtClean="0">
                <a:solidFill>
                  <a:srgbClr val="FF6600"/>
                </a:solidFill>
              </a:rPr>
              <a:t>hase 2: 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FF6600"/>
                </a:solidFill>
              </a:rPr>
              <a:t>*=0.3 m,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FF66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 smtClean="0">
                <a:solidFill>
                  <a:srgbClr val="FF6600"/>
                </a:solidFill>
              </a:rPr>
              <a:t>Q</a:t>
            </a:r>
            <a:r>
              <a:rPr lang="en-GB" sz="2400" b="1" baseline="-25000" dirty="0" err="1" smtClean="0">
                <a:solidFill>
                  <a:srgbClr val="FF6600"/>
                </a:solidFill>
              </a:rPr>
              <a:t>tot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=0.03</a:t>
            </a:r>
            <a:r>
              <a:rPr lang="en-GB" sz="2400" b="1" dirty="0" smtClean="0">
                <a:solidFill>
                  <a:srgbClr val="FF6600"/>
                </a:solidFill>
              </a:rPr>
              <a:t>, </a:t>
            </a:r>
            <a:r>
              <a:rPr lang="en-GB" sz="2400" b="1" i="1" dirty="0" err="1" smtClean="0">
                <a:solidFill>
                  <a:srgbClr val="FF66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FF6600"/>
                </a:solidFill>
              </a:rPr>
              <a:t>ta</a:t>
            </a:r>
            <a:r>
              <a:rPr lang="en-GB" sz="2400" b="1" dirty="0" smtClean="0">
                <a:solidFill>
                  <a:srgbClr val="FF6600"/>
                </a:solidFill>
              </a:rPr>
              <a:t>=4 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76" y="1179488"/>
            <a:ext cx="5890824" cy="3919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91158" y="1439016"/>
            <a:ext cx="20952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/>
            <a:r>
              <a:rPr lang="en-GB" sz="2000" dirty="0">
                <a:solidFill>
                  <a:srgbClr val="000000"/>
                </a:solidFill>
              </a:rPr>
              <a:t>f</a:t>
            </a:r>
            <a:r>
              <a:rPr lang="en-GB" sz="2000" dirty="0" smtClean="0">
                <a:solidFill>
                  <a:srgbClr val="000000"/>
                </a:solidFill>
              </a:rPr>
              <a:t>or both phases:</a:t>
            </a:r>
          </a:p>
          <a:p>
            <a:pPr marL="268288" lvl="1"/>
            <a:endParaRPr lang="en-GB" sz="2000" dirty="0" smtClean="0">
              <a:solidFill>
                <a:srgbClr val="000000"/>
              </a:solidFill>
            </a:endParaRPr>
          </a:p>
          <a:p>
            <a:pPr marL="268288" lvl="1"/>
            <a:r>
              <a:rPr lang="en-GB" sz="2000" b="1" dirty="0" smtClean="0">
                <a:solidFill>
                  <a:srgbClr val="000000"/>
                </a:solidFill>
              </a:rPr>
              <a:t>beam current </a:t>
            </a:r>
            <a:r>
              <a:rPr lang="en-GB" sz="2000" b="1" dirty="0">
                <a:solidFill>
                  <a:srgbClr val="000000"/>
                </a:solidFill>
              </a:rPr>
              <a:t>0.5 </a:t>
            </a:r>
            <a:r>
              <a:rPr lang="en-GB" sz="2000" b="1" dirty="0" smtClean="0">
                <a:solidFill>
                  <a:srgbClr val="000000"/>
                </a:solidFill>
              </a:rPr>
              <a:t>A unchanged!</a:t>
            </a:r>
          </a:p>
          <a:p>
            <a:pPr marL="268288" lvl="1"/>
            <a:endParaRPr lang="en-GB" sz="2000" dirty="0">
              <a:solidFill>
                <a:srgbClr val="000000"/>
              </a:solidFill>
            </a:endParaRPr>
          </a:p>
          <a:p>
            <a:pPr marL="268288" lvl="1"/>
            <a:r>
              <a:rPr lang="en-GB" sz="2000" dirty="0" smtClean="0">
                <a:solidFill>
                  <a:srgbClr val="000000"/>
                </a:solidFill>
              </a:rPr>
              <a:t>total </a:t>
            </a:r>
            <a:r>
              <a:rPr lang="en-GB" sz="2000" dirty="0">
                <a:solidFill>
                  <a:srgbClr val="000000"/>
                </a:solidFill>
              </a:rPr>
              <a:t>synchrotron radiation </a:t>
            </a:r>
            <a:r>
              <a:rPr lang="en-GB" sz="2000" dirty="0" smtClean="0">
                <a:solidFill>
                  <a:srgbClr val="000000"/>
                </a:solidFill>
              </a:rPr>
              <a:t>power ~5 </a:t>
            </a:r>
            <a:r>
              <a:rPr lang="en-GB" sz="2000" dirty="0">
                <a:solidFill>
                  <a:srgbClr val="000000"/>
                </a:solidFill>
              </a:rPr>
              <a:t>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09343" y="1124744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adiation damping: </a:t>
            </a:r>
            <a:r>
              <a:rPr lang="en-GB" dirty="0" smtClean="0">
                <a:latin typeface="Symbol" panose="05050102010706020507" pitchFamily="18" charset="2"/>
              </a:rPr>
              <a:t>t</a:t>
            </a:r>
            <a:r>
              <a:rPr lang="en-GB" dirty="0" smtClean="0"/>
              <a:t>~1 h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</a:rPr>
              <a:t>  Luminosity evolution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10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39" y="1593368"/>
            <a:ext cx="2386925" cy="3375464"/>
          </a:xfrm>
          <a:prstGeom prst="rect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</a:t>
            </a:r>
            <a:r>
              <a:rPr lang="en-GB" sz="4000" kern="0" dirty="0" smtClean="0">
                <a:cs typeface="Calibri" pitchFamily="34" charset="0"/>
              </a:rPr>
              <a:t>High-Energy LHC</a:t>
            </a:r>
            <a:endParaRPr lang="en-GB" sz="4000" kern="0" dirty="0">
              <a:cs typeface="Calibri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148224"/>
            <a:ext cx="8977971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FCC study continues effort on </a:t>
            </a:r>
            <a:r>
              <a:rPr lang="en-GB" sz="2400" b="1" dirty="0" smtClean="0"/>
              <a:t>high-field collider in LHC tunnel</a:t>
            </a:r>
          </a:p>
          <a:p>
            <a:r>
              <a:rPr lang="en-GB" sz="2400" dirty="0"/>
              <a:t> </a:t>
            </a:r>
            <a:r>
              <a:rPr lang="en-GB" sz="2000" dirty="0" smtClean="0"/>
              <a:t>2010 </a:t>
            </a:r>
            <a:r>
              <a:rPr lang="en-GB" sz="2000" dirty="0" err="1" smtClean="0"/>
              <a:t>EuCARD</a:t>
            </a:r>
            <a:r>
              <a:rPr lang="en-GB" sz="2000" dirty="0" smtClean="0"/>
              <a:t> Workshop Malta;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Yellow Report CERN-2011-1</a:t>
            </a:r>
          </a:p>
          <a:p>
            <a:endParaRPr lang="en-GB" sz="2800" dirty="0" smtClean="0"/>
          </a:p>
          <a:p>
            <a:endParaRPr lang="en-GB" sz="20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based on 16-T dipoles developed for FCC-</a:t>
            </a:r>
            <a:r>
              <a:rPr lang="en-GB" sz="2400" dirty="0" err="1" smtClean="0"/>
              <a:t>hh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extrapolation of other parts from the present (HL-)LHC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and from FCC developments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27" y="2350024"/>
            <a:ext cx="3888432" cy="25922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74863" y="1822541"/>
            <a:ext cx="22580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prstClr val="black"/>
                </a:solidFill>
                <a:latin typeface="Calibri"/>
              </a:rPr>
              <a:t>EuCARD-AccNet-EuroLumi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Workshop: The High-Energy Large Hadron Collider -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HE-LHC10, 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E.  Todesco and F. Zimmermann 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(eds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.), EuCARD-CON-2011-001; arXiv:1111.7188; CERN-2011-003 (2011)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547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" b="4004"/>
          <a:stretch/>
        </p:blipFill>
        <p:spPr>
          <a:xfrm>
            <a:off x="-60134" y="639683"/>
            <a:ext cx="9223384" cy="55687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965046"/>
            <a:ext cx="80714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FF00"/>
                </a:solidFill>
              </a:rPr>
              <a:t>c</a:t>
            </a:r>
            <a:r>
              <a:rPr lang="en-GB" sz="2800" b="1" dirty="0" smtClean="0">
                <a:solidFill>
                  <a:srgbClr val="FFFF00"/>
                </a:solidFill>
              </a:rPr>
              <a:t>ircumference 27 km</a:t>
            </a:r>
          </a:p>
          <a:p>
            <a:r>
              <a:rPr lang="en-GB" sz="2800" b="1" dirty="0" smtClean="0">
                <a:solidFill>
                  <a:srgbClr val="FFFF00"/>
                </a:solidFill>
              </a:rPr>
              <a:t>in operation from 1989 to 2000</a:t>
            </a:r>
          </a:p>
          <a:p>
            <a:r>
              <a:rPr lang="en-GB" sz="2800" b="1" dirty="0" smtClean="0">
                <a:solidFill>
                  <a:srgbClr val="FFFF00"/>
                </a:solidFill>
              </a:rPr>
              <a:t>maximum </a:t>
            </a:r>
            <a:r>
              <a:rPr lang="en-GB" sz="2800" b="1" dirty="0" err="1" smtClean="0">
                <a:solidFill>
                  <a:srgbClr val="FFFF00"/>
                </a:solidFill>
              </a:rPr>
              <a:t>c.m</a:t>
            </a:r>
            <a:r>
              <a:rPr lang="en-GB" sz="2800" b="1" dirty="0" smtClean="0">
                <a:solidFill>
                  <a:srgbClr val="FFFF00"/>
                </a:solidFill>
              </a:rPr>
              <a:t>. energy 209 </a:t>
            </a:r>
            <a:r>
              <a:rPr lang="en-GB" sz="2800" b="1" dirty="0" err="1" smtClean="0">
                <a:solidFill>
                  <a:srgbClr val="FFFF00"/>
                </a:solidFill>
              </a:rPr>
              <a:t>GeV</a:t>
            </a:r>
            <a:endParaRPr lang="en-GB" sz="2800" b="1" dirty="0" smtClean="0">
              <a:solidFill>
                <a:srgbClr val="FFFF00"/>
              </a:solidFill>
            </a:endParaRPr>
          </a:p>
          <a:p>
            <a:r>
              <a:rPr lang="en-GB" sz="2800" b="1" dirty="0">
                <a:solidFill>
                  <a:srgbClr val="FFFF00"/>
                </a:solidFill>
              </a:rPr>
              <a:t>m</a:t>
            </a:r>
            <a:r>
              <a:rPr lang="en-GB" sz="2800" b="1" dirty="0" smtClean="0">
                <a:solidFill>
                  <a:srgbClr val="FFFF00"/>
                </a:solidFill>
              </a:rPr>
              <a:t>aximum synchrotron radiation power 23 MW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6512" y="-27384"/>
            <a:ext cx="9180512" cy="1008112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FF00"/>
                </a:solidFill>
              </a:rPr>
              <a:t>LEP – </a:t>
            </a:r>
            <a:r>
              <a:rPr lang="en-US" sz="3200" b="1" dirty="0">
                <a:solidFill>
                  <a:srgbClr val="FFFF00"/>
                </a:solidFill>
              </a:rPr>
              <a:t>highest </a:t>
            </a:r>
            <a:r>
              <a:rPr lang="en-US" sz="3200" b="1" dirty="0" smtClean="0">
                <a:solidFill>
                  <a:srgbClr val="FFFF00"/>
                </a:solidFill>
              </a:rPr>
              <a:t>energy </a:t>
            </a:r>
            <a:r>
              <a:rPr lang="en-US" sz="3200" b="1" dirty="0" err="1" smtClean="0">
                <a:solidFill>
                  <a:srgbClr val="FFFF00"/>
                </a:solidFill>
              </a:rPr>
              <a:t>e</a:t>
            </a:r>
            <a:r>
              <a:rPr lang="en-US" sz="3200" b="1" baseline="30000" dirty="0" err="1" smtClean="0">
                <a:solidFill>
                  <a:srgbClr val="FFFF00"/>
                </a:solidFill>
              </a:rPr>
              <a:t>+</a:t>
            </a:r>
            <a:r>
              <a:rPr lang="en-US" sz="3200" b="1" dirty="0" err="1" smtClean="0">
                <a:solidFill>
                  <a:srgbClr val="FFFF00"/>
                </a:solidFill>
              </a:rPr>
              <a:t>e</a:t>
            </a:r>
            <a:r>
              <a:rPr lang="en-US" sz="3200" b="1" baseline="30000" dirty="0" smtClean="0">
                <a:solidFill>
                  <a:srgbClr val="FFFF00"/>
                </a:solidFill>
              </a:rPr>
              <a:t>-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>
                <a:solidFill>
                  <a:srgbClr val="FFFF00"/>
                </a:solidFill>
              </a:rPr>
              <a:t>collider so far  </a:t>
            </a:r>
          </a:p>
        </p:txBody>
      </p:sp>
    </p:spTree>
    <p:extLst>
      <p:ext uri="{BB962C8B-B14F-4D97-AF65-F5344CB8AC3E}">
        <p14:creationId xmlns:p14="http://schemas.microsoft.com/office/powerpoint/2010/main" val="61003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   Lepton collider key parameters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18872" y="932994"/>
          <a:ext cx="8903511" cy="4494650"/>
        </p:xfrm>
        <a:graphic>
          <a:graphicData uri="http://schemas.openxmlformats.org/drawingml/2006/table">
            <a:tbl>
              <a:tblPr firstRow="1" bandRow="1"/>
              <a:tblGrid>
                <a:gridCol w="3363660"/>
                <a:gridCol w="1276108"/>
                <a:gridCol w="996060"/>
                <a:gridCol w="1057176"/>
                <a:gridCol w="1210188"/>
                <a:gridCol w="1000319"/>
              </a:tblGrid>
              <a:tr h="51189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/>
                        <a:t>parameter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FCC-</a:t>
                      </a:r>
                      <a:r>
                        <a:rPr lang="en-GB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CEPC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0" dirty="0" smtClean="0"/>
                        <a:t>LEP2</a:t>
                      </a:r>
                      <a:endParaRPr lang="en-GB" sz="2400" b="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45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13000- 60000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500- 1400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51- 98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aseline="0" dirty="0" smtClean="0"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 cm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21 - 280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5 - 11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1.5 - 2.6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aseline="30000" dirty="0" smtClean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469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0.2-2.5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3.6-5.5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11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400732" y="5487970"/>
            <a:ext cx="8226854" cy="67733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b="1" dirty="0" smtClean="0">
                <a:solidFill>
                  <a:srgbClr val="0055A0"/>
                </a:solidFill>
                <a:latin typeface="Calibri"/>
              </a:rPr>
              <a:t>FCC-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ee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: 2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separate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 rings		CEPC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baseline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: single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beam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 pipe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like</a:t>
            </a:r>
            <a:r>
              <a:rPr lang="fr-CH" b="1" dirty="0">
                <a:solidFill>
                  <a:srgbClr val="0055A0"/>
                </a:solidFill>
                <a:latin typeface="Calibri"/>
              </a:rPr>
              <a:t> 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LEP</a:t>
            </a:r>
          </a:p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dirty="0" err="1" smtClean="0">
                <a:solidFill>
                  <a:srgbClr val="0055A0"/>
                </a:solidFill>
                <a:latin typeface="Calibri"/>
              </a:rPr>
              <a:t>Dependency</a:t>
            </a:r>
            <a:r>
              <a:rPr lang="fr-CH" dirty="0" smtClean="0">
                <a:solidFill>
                  <a:srgbClr val="0055A0"/>
                </a:solidFill>
                <a:latin typeface="Calibri"/>
              </a:rPr>
              <a:t> FCC-</a:t>
            </a:r>
            <a:r>
              <a:rPr lang="fr-CH" dirty="0" err="1" smtClean="0">
                <a:solidFill>
                  <a:srgbClr val="0055A0"/>
                </a:solidFill>
                <a:latin typeface="Calibri"/>
              </a:rPr>
              <a:t>ee</a:t>
            </a:r>
            <a:r>
              <a:rPr lang="fr-CH" dirty="0" smtClean="0">
                <a:solidFill>
                  <a:srgbClr val="0055A0"/>
                </a:solidFill>
                <a:latin typeface="Calibri"/>
              </a:rPr>
              <a:t>: crab-waist vs. </a:t>
            </a:r>
            <a:r>
              <a:rPr lang="fr-CH" dirty="0" err="1" smtClean="0">
                <a:solidFill>
                  <a:srgbClr val="0055A0"/>
                </a:solidFill>
                <a:latin typeface="Calibri"/>
              </a:rPr>
              <a:t>baseline</a:t>
            </a:r>
            <a:r>
              <a:rPr lang="fr-CH" dirty="0" smtClean="0">
                <a:solidFill>
                  <a:srgbClr val="0055A0"/>
                </a:solidFill>
                <a:latin typeface="Calibri"/>
              </a:rPr>
              <a:t> </a:t>
            </a:r>
            <a:r>
              <a:rPr lang="fr-CH" dirty="0" err="1" smtClean="0">
                <a:solidFill>
                  <a:srgbClr val="0055A0"/>
                </a:solidFill>
                <a:latin typeface="Calibri"/>
              </a:rPr>
              <a:t>optics</a:t>
            </a:r>
            <a:r>
              <a:rPr lang="fr-CH" dirty="0" smtClean="0">
                <a:solidFill>
                  <a:srgbClr val="0055A0"/>
                </a:solidFill>
                <a:latin typeface="Calibri"/>
              </a:rPr>
              <a:t> and 2 vs. 4 </a:t>
            </a:r>
            <a:r>
              <a:rPr lang="fr-CH" dirty="0" err="1" smtClean="0">
                <a:solidFill>
                  <a:srgbClr val="0055A0"/>
                </a:solidFill>
                <a:latin typeface="Calibri"/>
              </a:rPr>
              <a:t>IPs</a:t>
            </a:r>
            <a:endParaRPr lang="fr-CH" dirty="0">
              <a:solidFill>
                <a:srgbClr val="0055A0"/>
              </a:solidFill>
              <a:latin typeface="Calibri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27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5800</TotalTime>
  <Words>1227</Words>
  <Application>Microsoft Office PowerPoint</Application>
  <PresentationFormat>On-screen Show (4:3)</PresentationFormat>
  <Paragraphs>445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Calibri</vt:lpstr>
      <vt:lpstr>Cambria Math</vt:lpstr>
      <vt:lpstr>Symbol</vt:lpstr>
      <vt:lpstr>Palatino</vt:lpstr>
      <vt:lpstr>Times New Roman</vt:lpstr>
      <vt:lpstr>Verdana</vt:lpstr>
      <vt:lpstr>Arial</vt:lpstr>
      <vt:lpstr>Wingdings</vt:lpstr>
      <vt:lpstr>FC5643-CERN3027 - Scale of contributions</vt:lpstr>
      <vt:lpstr>Custom Design</vt:lpstr>
      <vt:lpstr>1_FC5643-CERN3027 -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Collaboration Status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Frank Zimmermann</cp:lastModifiedBy>
  <cp:revision>831</cp:revision>
  <cp:lastPrinted>2015-09-27T21:18:00Z</cp:lastPrinted>
  <dcterms:created xsi:type="dcterms:W3CDTF">2012-06-07T06:34:51Z</dcterms:created>
  <dcterms:modified xsi:type="dcterms:W3CDTF">2015-10-01T21:57:50Z</dcterms:modified>
</cp:coreProperties>
</file>