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omments/comment3.xml" ContentType="application/vnd.openxmlformats-officedocument.presentationml.comment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omments/comment4.xml" ContentType="application/vnd.openxmlformats-officedocument.presentationml.comments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comments/comment5.xml" ContentType="application/vnd.openxmlformats-officedocument.presentationml.comments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comments/comment6.xml" ContentType="application/vnd.openxmlformats-officedocument.presentationml.comments+xml"/>
  <Override PartName="/ppt/notesSlides/notesSlide40.xml" ContentType="application/vnd.openxmlformats-officedocument.presentationml.notesSlide+xml"/>
  <Override PartName="/ppt/comments/comment7.xml" ContentType="application/vnd.openxmlformats-officedocument.presentationml.comments+xml"/>
  <Override PartName="/ppt/notesSlides/notesSlide41.xml" ContentType="application/vnd.openxmlformats-officedocument.presentationml.notesSlide+xml"/>
  <Override PartName="/ppt/comments/comment8.xml" ContentType="application/vnd.openxmlformats-officedocument.presentationml.comments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comments/comment9.xml" ContentType="application/vnd.openxmlformats-officedocument.presentationml.comments+xml"/>
  <Override PartName="/ppt/notesSlides/notesSlide4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8" r:id="rId1"/>
  </p:sldMasterIdLst>
  <p:notesMasterIdLst>
    <p:notesMasterId r:id="rId5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</p:sldIdLst>
  <p:sldSz cx="9906000" cy="6858000" type="A4"/>
  <p:notesSz cx="9601200" cy="73152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ikos Kasioumis" initials="" lastIdx="4" clrIdx="0"/>
  <p:cmAuthor id="1" name="Kamil Król" initials="" lastIdx="16" clrIdx="1"/>
  <p:cmAuthor id="2" name="Joshua Smith" initials="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5" d="100"/>
          <a:sy n="125" d="100"/>
        </p:scale>
        <p:origin x="8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idx="7">
    <p:pos x="6000" y="0"/>
    <p:text>And HOW slides...</p:text>
  </p:cm>
  <p:cm authorId="2" idx="1">
    <p:pos x="6000" y="100"/>
    <p:text>Struggling to see this</p:text>
  </p:cm>
  <p:cm authorId="1" idx="16">
    <p:pos x="6000" y="200"/>
    <p:text>Yep, i need to make more printer friendly slides.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idx="12">
    <p:pos x="6000" y="0"/>
    <p:text>Show that it's growing ...</p:text>
  </p:cm>
  <p:cm authorId="1" idx="13">
    <p:pos x="6000" y="100"/>
    <p:text>Maybe more as introduction? challenge?</p:text>
  </p:cm>
  <p:cm authorId="1" idx="14">
    <p:pos x="6000" y="200"/>
    <p:text>Message should be here!</p:text>
  </p:cm>
  <p:cm authorId="1" idx="15">
    <p:pos x="6000" y="300"/>
    <p:text>Source ?</p:tex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idx="11">
    <p:pos x="6000" y="0"/>
    <p:text>One big release after several month - many commit.</p:tex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idx="8">
    <p:pos x="6000" y="0"/>
    <p:text>larger image, and polution..</p:text>
  </p:cm>
  <p:cm authorId="1" idx="9">
    <p:pos x="6000" y="100"/>
    <p:text>cloud - how comfortable you are clikcking the 'deploy' button?</p:text>
  </p:cm>
  <p:cm authorId="1" idx="10">
    <p:pos x="6000" y="200"/>
    <p:text>highlight the button ? write what we do here/</p:tex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idx="2">
    <p:pos x="6000" y="0"/>
    <p:text>introduction slide with monitoring and quality assurance  - and proper summary refering this ...</p:text>
  </p:cm>
  <p:cm authorId="0" idx="3">
    <p:pos x="6000" y="100"/>
    <p:text>mention that the quality starts from the source code to the final solution</p:tex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idx="5">
    <p:pos x="6000" y="0"/>
    <p:text>callouts.</p:text>
  </p:cm>
  <p:cm authorId="1" idx="6">
    <p:pos x="6000" y="100"/>
    <p:text>remove some unportant stuf..</p:text>
  </p:cm>
</p:cmLst>
</file>

<file path=ppt/comments/comment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idx="4">
    <p:pos x="6000" y="0"/>
    <p:text>bigger.</p:text>
  </p:cm>
</p:cmLst>
</file>

<file path=ppt/comments/comment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idx="2">
    <p:pos x="6000" y="0"/>
    <p:text>explain color codding of the coverage.</p:text>
  </p:cm>
  <p:cm authorId="1" idx="3">
    <p:pos x="6000" y="100"/>
    <p:text>bigggger</p:text>
  </p:cm>
</p:cmLst>
</file>

<file path=ppt/comments/comment9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idx="1">
    <p:pos x="6000" y="0"/>
    <p:text>You have multiple ways of checking quality - choose your own.</p:text>
  </p:cm>
  <p:cm authorId="0" idx="4">
    <p:pos x="6000" y="100"/>
    <p:text>why ? how ?</p:text>
  </p:cm>
  <p:cm authorId="1" idx="1">
    <p:pos x="6000" y="200"/>
    <p:text>Do not have a reason - don't need to be ashamed.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2970213" y="701675"/>
            <a:ext cx="3657600" cy="25336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1486271" y="3480935"/>
            <a:ext cx="6636101" cy="281026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33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706025" marR="0" lvl="1" indent="-274224" algn="l" rtl="0">
              <a:spcBef>
                <a:spcPts val="33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086193" marR="0" lvl="2" indent="-222593" algn="l" rtl="0">
              <a:spcBef>
                <a:spcPts val="33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520670" marR="0" lvl="3" indent="-225269" algn="l" rtl="0">
              <a:spcBef>
                <a:spcPts val="33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955147" marR="0" lvl="4" indent="-227946" algn="l" rtl="0">
              <a:spcBef>
                <a:spcPts val="33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172386" marR="0" lvl="5" indent="-686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606863" marR="0" lvl="6" indent="-3362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041340" marR="0" lvl="7" indent="-6039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475817" marR="0" lvl="8" indent="-8716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7734095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 noRot="1" noChangeAspect="1"/>
          </p:cNvSpPr>
          <p:nvPr>
            <p:ph type="sldImg" idx="2"/>
          </p:nvPr>
        </p:nvSpPr>
        <p:spPr>
          <a:xfrm>
            <a:off x="2970213" y="701675"/>
            <a:ext cx="3657600" cy="25336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1486271" y="3480935"/>
            <a:ext cx="6636101" cy="2810266"/>
          </a:xfrm>
          <a:prstGeom prst="rect">
            <a:avLst/>
          </a:prstGeom>
          <a:noFill/>
          <a:ln>
            <a:noFill/>
          </a:ln>
        </p:spPr>
        <p:txBody>
          <a:bodyPr lIns="86850" tIns="43425" rIns="86850" bIns="43425" anchor="ctr" anchorCtr="0">
            <a:noAutofit/>
          </a:bodyPr>
          <a:lstStyle/>
          <a:p>
            <a:pPr marL="228600" marR="0" lvl="0" indent="-22860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endParaRPr sz="11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069211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>
            <a:spLocks noGrp="1" noRot="1" noChangeAspect="1"/>
          </p:cNvSpPr>
          <p:nvPr>
            <p:ph type="sldImg" idx="2"/>
          </p:nvPr>
        </p:nvSpPr>
        <p:spPr>
          <a:xfrm>
            <a:off x="2970213" y="701675"/>
            <a:ext cx="3657600" cy="25336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1486271" y="3480935"/>
            <a:ext cx="6635999" cy="281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079865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 idx="2"/>
          </p:nvPr>
        </p:nvSpPr>
        <p:spPr>
          <a:xfrm>
            <a:off x="2970213" y="701675"/>
            <a:ext cx="3657600" cy="2533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1486271" y="3480935"/>
            <a:ext cx="6635999" cy="281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478447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>
            <a:spLocks noGrp="1" noRot="1" noChangeAspect="1"/>
          </p:cNvSpPr>
          <p:nvPr>
            <p:ph type="sldImg" idx="2"/>
          </p:nvPr>
        </p:nvSpPr>
        <p:spPr>
          <a:xfrm>
            <a:off x="2970213" y="701675"/>
            <a:ext cx="3657600" cy="25336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1486271" y="3480935"/>
            <a:ext cx="6635999" cy="281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91149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>
            <a:spLocks noGrp="1" noRot="1" noChangeAspect="1"/>
          </p:cNvSpPr>
          <p:nvPr>
            <p:ph type="sldImg" idx="2"/>
          </p:nvPr>
        </p:nvSpPr>
        <p:spPr>
          <a:xfrm>
            <a:off x="2970213" y="701675"/>
            <a:ext cx="3657600" cy="2533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1486271" y="3480935"/>
            <a:ext cx="6635999" cy="281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>
              <a:spcBef>
                <a:spcPts val="0"/>
              </a:spcBef>
              <a:buAutoNum type="arabicPeriod"/>
            </a:pPr>
            <a:r>
              <a:rPr lang="en-GB"/>
              <a:t>“it works on my machine” / “in my case it works”</a:t>
            </a:r>
          </a:p>
        </p:txBody>
      </p:sp>
    </p:spTree>
    <p:extLst>
      <p:ext uri="{BB962C8B-B14F-4D97-AF65-F5344CB8AC3E}">
        <p14:creationId xmlns:p14="http://schemas.microsoft.com/office/powerpoint/2010/main" val="30971521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>
            <a:spLocks noGrp="1" noRot="1" noChangeAspect="1"/>
          </p:cNvSpPr>
          <p:nvPr>
            <p:ph type="sldImg" idx="2"/>
          </p:nvPr>
        </p:nvSpPr>
        <p:spPr>
          <a:xfrm>
            <a:off x="2970213" y="701675"/>
            <a:ext cx="3657600" cy="2533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1486271" y="3480935"/>
            <a:ext cx="6635999" cy="281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667161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>
            <a:spLocks noGrp="1" noRot="1" noChangeAspect="1"/>
          </p:cNvSpPr>
          <p:nvPr>
            <p:ph type="sldImg" idx="2"/>
          </p:nvPr>
        </p:nvSpPr>
        <p:spPr>
          <a:xfrm>
            <a:off x="2970213" y="701675"/>
            <a:ext cx="3657600" cy="25336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Shape 195"/>
          <p:cNvSpPr txBox="1">
            <a:spLocks noGrp="1"/>
          </p:cNvSpPr>
          <p:nvPr>
            <p:ph type="body" idx="1"/>
          </p:nvPr>
        </p:nvSpPr>
        <p:spPr>
          <a:xfrm>
            <a:off x="1486271" y="3480935"/>
            <a:ext cx="6635999" cy="281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AutoNum type="arabicPeriod"/>
            </a:pPr>
            <a:r>
              <a:rPr lang="en-GB"/>
              <a:t>“it works on my machine” / “in my case it works”</a:t>
            </a:r>
          </a:p>
        </p:txBody>
      </p:sp>
    </p:spTree>
    <p:extLst>
      <p:ext uri="{BB962C8B-B14F-4D97-AF65-F5344CB8AC3E}">
        <p14:creationId xmlns:p14="http://schemas.microsoft.com/office/powerpoint/2010/main" val="22195637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>
            <a:spLocks noGrp="1" noRot="1" noChangeAspect="1"/>
          </p:cNvSpPr>
          <p:nvPr>
            <p:ph type="sldImg" idx="2"/>
          </p:nvPr>
        </p:nvSpPr>
        <p:spPr>
          <a:xfrm>
            <a:off x="2970213" y="701675"/>
            <a:ext cx="3657600" cy="2533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Shape 204"/>
          <p:cNvSpPr txBox="1">
            <a:spLocks noGrp="1"/>
          </p:cNvSpPr>
          <p:nvPr>
            <p:ph type="body" idx="1"/>
          </p:nvPr>
        </p:nvSpPr>
        <p:spPr>
          <a:xfrm>
            <a:off x="1486271" y="3480935"/>
            <a:ext cx="6635999" cy="281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674983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>
            <a:spLocks noGrp="1" noRot="1" noChangeAspect="1"/>
          </p:cNvSpPr>
          <p:nvPr>
            <p:ph type="sldImg" idx="2"/>
          </p:nvPr>
        </p:nvSpPr>
        <p:spPr>
          <a:xfrm>
            <a:off x="2970213" y="701675"/>
            <a:ext cx="3657600" cy="2533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Shape 222"/>
          <p:cNvSpPr txBox="1">
            <a:spLocks noGrp="1"/>
          </p:cNvSpPr>
          <p:nvPr>
            <p:ph type="body" idx="1"/>
          </p:nvPr>
        </p:nvSpPr>
        <p:spPr>
          <a:xfrm>
            <a:off x="1486271" y="3480935"/>
            <a:ext cx="6635999" cy="281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Questions to the audience?</a:t>
            </a:r>
          </a:p>
          <a:p>
            <a:pPr marL="457200" lvl="0" indent="-228600" rtl="0">
              <a:spcBef>
                <a:spcPts val="0"/>
              </a:spcBef>
              <a:buAutoNum type="arabicPeriod"/>
            </a:pPr>
            <a:r>
              <a:rPr lang="en-GB"/>
              <a:t>How easy is to find the bug? Small release v. big release?</a:t>
            </a:r>
          </a:p>
          <a:p>
            <a:pPr marL="457200" lvl="0" indent="-228600" rtl="0">
              <a:spcBef>
                <a:spcPts val="0"/>
              </a:spcBef>
              <a:buAutoNum type="arabicPeriod"/>
            </a:pPr>
            <a:r>
              <a:rPr lang="en-GB"/>
              <a:t>How often do you hear the task is done? </a:t>
            </a:r>
          </a:p>
          <a:p>
            <a:pPr marL="457200" lvl="0" indent="-228600">
              <a:spcBef>
                <a:spcPts val="0"/>
              </a:spcBef>
              <a:buAutoNum type="arabicPeriod"/>
            </a:pPr>
            <a:r>
              <a:rPr lang="en-GB"/>
              <a:t>We cannot see what is important/how good is the functionality until the user starts using it</a:t>
            </a:r>
          </a:p>
        </p:txBody>
      </p:sp>
    </p:spTree>
    <p:extLst>
      <p:ext uri="{BB962C8B-B14F-4D97-AF65-F5344CB8AC3E}">
        <p14:creationId xmlns:p14="http://schemas.microsoft.com/office/powerpoint/2010/main" val="36122939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>
            <a:spLocks noGrp="1" noRot="1" noChangeAspect="1"/>
          </p:cNvSpPr>
          <p:nvPr>
            <p:ph type="sldImg" idx="2"/>
          </p:nvPr>
        </p:nvSpPr>
        <p:spPr>
          <a:xfrm>
            <a:off x="2970213" y="701675"/>
            <a:ext cx="3657600" cy="2533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Shape 228"/>
          <p:cNvSpPr txBox="1">
            <a:spLocks noGrp="1"/>
          </p:cNvSpPr>
          <p:nvPr>
            <p:ph type="body" idx="1"/>
          </p:nvPr>
        </p:nvSpPr>
        <p:spPr>
          <a:xfrm>
            <a:off x="1486271" y="3480935"/>
            <a:ext cx="6635999" cy="281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002958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>
            <a:spLocks noGrp="1" noRot="1" noChangeAspect="1"/>
          </p:cNvSpPr>
          <p:nvPr>
            <p:ph type="sldImg" idx="2"/>
          </p:nvPr>
        </p:nvSpPr>
        <p:spPr>
          <a:xfrm>
            <a:off x="2970213" y="701675"/>
            <a:ext cx="3657600" cy="25336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Shape 239"/>
          <p:cNvSpPr txBox="1">
            <a:spLocks noGrp="1"/>
          </p:cNvSpPr>
          <p:nvPr>
            <p:ph type="body" idx="1"/>
          </p:nvPr>
        </p:nvSpPr>
        <p:spPr>
          <a:xfrm>
            <a:off x="1486271" y="3480935"/>
            <a:ext cx="6635999" cy="281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950297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>
            <a:spLocks noGrp="1" noRot="1" noChangeAspect="1"/>
          </p:cNvSpPr>
          <p:nvPr>
            <p:ph type="sldImg" idx="2"/>
          </p:nvPr>
        </p:nvSpPr>
        <p:spPr>
          <a:xfrm>
            <a:off x="2970213" y="701675"/>
            <a:ext cx="3657600" cy="25336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1486271" y="3480935"/>
            <a:ext cx="6635999" cy="281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662504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>
            <a:spLocks noGrp="1" noRot="1" noChangeAspect="1"/>
          </p:cNvSpPr>
          <p:nvPr>
            <p:ph type="sldImg" idx="2"/>
          </p:nvPr>
        </p:nvSpPr>
        <p:spPr>
          <a:xfrm>
            <a:off x="2970213" y="701675"/>
            <a:ext cx="3657600" cy="2533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Shape 245"/>
          <p:cNvSpPr txBox="1">
            <a:spLocks noGrp="1"/>
          </p:cNvSpPr>
          <p:nvPr>
            <p:ph type="body" idx="1"/>
          </p:nvPr>
        </p:nvSpPr>
        <p:spPr>
          <a:xfrm>
            <a:off x="1486271" y="3480935"/>
            <a:ext cx="6635999" cy="281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257877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>
            <a:spLocks noGrp="1" noRot="1" noChangeAspect="1"/>
          </p:cNvSpPr>
          <p:nvPr>
            <p:ph type="sldImg" idx="2"/>
          </p:nvPr>
        </p:nvSpPr>
        <p:spPr>
          <a:xfrm>
            <a:off x="2970213" y="701675"/>
            <a:ext cx="3657600" cy="2533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Shape 252"/>
          <p:cNvSpPr txBox="1">
            <a:spLocks noGrp="1"/>
          </p:cNvSpPr>
          <p:nvPr>
            <p:ph type="body" idx="1"/>
          </p:nvPr>
        </p:nvSpPr>
        <p:spPr>
          <a:xfrm>
            <a:off x="1486271" y="3480935"/>
            <a:ext cx="6635999" cy="281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295640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>
            <a:spLocks noGrp="1" noRot="1" noChangeAspect="1"/>
          </p:cNvSpPr>
          <p:nvPr>
            <p:ph type="sldImg" idx="2"/>
          </p:nvPr>
        </p:nvSpPr>
        <p:spPr>
          <a:xfrm>
            <a:off x="2970213" y="701675"/>
            <a:ext cx="3657600" cy="2533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Shape 261"/>
          <p:cNvSpPr txBox="1">
            <a:spLocks noGrp="1"/>
          </p:cNvSpPr>
          <p:nvPr>
            <p:ph type="body" idx="1"/>
          </p:nvPr>
        </p:nvSpPr>
        <p:spPr>
          <a:xfrm>
            <a:off x="1486271" y="3480935"/>
            <a:ext cx="6635999" cy="281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906564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>
            <a:spLocks noGrp="1" noRot="1" noChangeAspect="1"/>
          </p:cNvSpPr>
          <p:nvPr>
            <p:ph type="sldImg" idx="2"/>
          </p:nvPr>
        </p:nvSpPr>
        <p:spPr>
          <a:xfrm>
            <a:off x="2970213" y="701675"/>
            <a:ext cx="3657600" cy="2533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" name="Shape 272"/>
          <p:cNvSpPr txBox="1">
            <a:spLocks noGrp="1"/>
          </p:cNvSpPr>
          <p:nvPr>
            <p:ph type="body" idx="1"/>
          </p:nvPr>
        </p:nvSpPr>
        <p:spPr>
          <a:xfrm>
            <a:off x="1486271" y="3480935"/>
            <a:ext cx="6635999" cy="281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7228610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Shape 278"/>
          <p:cNvSpPr>
            <a:spLocks noGrp="1" noRot="1" noChangeAspect="1"/>
          </p:cNvSpPr>
          <p:nvPr>
            <p:ph type="sldImg" idx="2"/>
          </p:nvPr>
        </p:nvSpPr>
        <p:spPr>
          <a:xfrm>
            <a:off x="2970213" y="701675"/>
            <a:ext cx="3657600" cy="2533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9" name="Shape 279"/>
          <p:cNvSpPr txBox="1">
            <a:spLocks noGrp="1"/>
          </p:cNvSpPr>
          <p:nvPr>
            <p:ph type="body" idx="1"/>
          </p:nvPr>
        </p:nvSpPr>
        <p:spPr>
          <a:xfrm>
            <a:off x="1486271" y="3480935"/>
            <a:ext cx="6635999" cy="281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4813964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Shape 288"/>
          <p:cNvSpPr>
            <a:spLocks noGrp="1" noRot="1" noChangeAspect="1"/>
          </p:cNvSpPr>
          <p:nvPr>
            <p:ph type="sldImg" idx="2"/>
          </p:nvPr>
        </p:nvSpPr>
        <p:spPr>
          <a:xfrm>
            <a:off x="2970213" y="701675"/>
            <a:ext cx="3657600" cy="2533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9" name="Shape 289"/>
          <p:cNvSpPr txBox="1">
            <a:spLocks noGrp="1"/>
          </p:cNvSpPr>
          <p:nvPr>
            <p:ph type="body" idx="1"/>
          </p:nvPr>
        </p:nvSpPr>
        <p:spPr>
          <a:xfrm>
            <a:off x="1486271" y="3480935"/>
            <a:ext cx="6635999" cy="281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7129535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Shape 295"/>
          <p:cNvSpPr>
            <a:spLocks noGrp="1" noRot="1" noChangeAspect="1"/>
          </p:cNvSpPr>
          <p:nvPr>
            <p:ph type="sldImg" idx="2"/>
          </p:nvPr>
        </p:nvSpPr>
        <p:spPr>
          <a:xfrm>
            <a:off x="2970213" y="701675"/>
            <a:ext cx="3657600" cy="25336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6" name="Shape 296"/>
          <p:cNvSpPr txBox="1">
            <a:spLocks noGrp="1"/>
          </p:cNvSpPr>
          <p:nvPr>
            <p:ph type="body" idx="1"/>
          </p:nvPr>
        </p:nvSpPr>
        <p:spPr>
          <a:xfrm>
            <a:off x="1486271" y="3480935"/>
            <a:ext cx="6635999" cy="281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705940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Shape 303"/>
          <p:cNvSpPr>
            <a:spLocks noGrp="1" noRot="1" noChangeAspect="1"/>
          </p:cNvSpPr>
          <p:nvPr>
            <p:ph type="sldImg" idx="2"/>
          </p:nvPr>
        </p:nvSpPr>
        <p:spPr>
          <a:xfrm>
            <a:off x="2970213" y="701675"/>
            <a:ext cx="3657600" cy="2533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4" name="Shape 304"/>
          <p:cNvSpPr txBox="1">
            <a:spLocks noGrp="1"/>
          </p:cNvSpPr>
          <p:nvPr>
            <p:ph type="body" idx="1"/>
          </p:nvPr>
        </p:nvSpPr>
        <p:spPr>
          <a:xfrm>
            <a:off x="1486271" y="3480935"/>
            <a:ext cx="6635999" cy="281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9920286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Shape 310"/>
          <p:cNvSpPr>
            <a:spLocks noGrp="1" noRot="1" noChangeAspect="1"/>
          </p:cNvSpPr>
          <p:nvPr>
            <p:ph type="sldImg" idx="2"/>
          </p:nvPr>
        </p:nvSpPr>
        <p:spPr>
          <a:xfrm>
            <a:off x="2970213" y="701675"/>
            <a:ext cx="3657600" cy="2533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1" name="Shape 311"/>
          <p:cNvSpPr txBox="1">
            <a:spLocks noGrp="1"/>
          </p:cNvSpPr>
          <p:nvPr>
            <p:ph type="body" idx="1"/>
          </p:nvPr>
        </p:nvSpPr>
        <p:spPr>
          <a:xfrm>
            <a:off x="1486271" y="3480935"/>
            <a:ext cx="6635999" cy="281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6771662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>
            <a:spLocks noGrp="1" noRot="1" noChangeAspect="1"/>
          </p:cNvSpPr>
          <p:nvPr>
            <p:ph type="sldImg" idx="2"/>
          </p:nvPr>
        </p:nvSpPr>
        <p:spPr>
          <a:xfrm>
            <a:off x="2970213" y="701675"/>
            <a:ext cx="3657600" cy="2533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" name="Shape 318"/>
          <p:cNvSpPr txBox="1">
            <a:spLocks noGrp="1"/>
          </p:cNvSpPr>
          <p:nvPr>
            <p:ph type="body" idx="1"/>
          </p:nvPr>
        </p:nvSpPr>
        <p:spPr>
          <a:xfrm>
            <a:off x="1486271" y="3480935"/>
            <a:ext cx="6635999" cy="281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002226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2970213" y="701675"/>
            <a:ext cx="3657600" cy="2533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1486271" y="3480935"/>
            <a:ext cx="6635999" cy="281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Example for quality degradations: Leave the project for half a year, what happens with quality?</a:t>
            </a:r>
          </a:p>
        </p:txBody>
      </p:sp>
    </p:spTree>
    <p:extLst>
      <p:ext uri="{BB962C8B-B14F-4D97-AF65-F5344CB8AC3E}">
        <p14:creationId xmlns:p14="http://schemas.microsoft.com/office/powerpoint/2010/main" val="88904223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Shape 322"/>
          <p:cNvSpPr>
            <a:spLocks noGrp="1" noRot="1" noChangeAspect="1"/>
          </p:cNvSpPr>
          <p:nvPr>
            <p:ph type="sldImg" idx="2"/>
          </p:nvPr>
        </p:nvSpPr>
        <p:spPr>
          <a:xfrm>
            <a:off x="2970213" y="701675"/>
            <a:ext cx="3657600" cy="2533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Shape 323"/>
          <p:cNvSpPr txBox="1">
            <a:spLocks noGrp="1"/>
          </p:cNvSpPr>
          <p:nvPr>
            <p:ph type="body" idx="1"/>
          </p:nvPr>
        </p:nvSpPr>
        <p:spPr>
          <a:xfrm>
            <a:off x="1486271" y="3480935"/>
            <a:ext cx="6635999" cy="281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5206018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Shape 328"/>
          <p:cNvSpPr>
            <a:spLocks noGrp="1" noRot="1" noChangeAspect="1"/>
          </p:cNvSpPr>
          <p:nvPr>
            <p:ph type="sldImg" idx="2"/>
          </p:nvPr>
        </p:nvSpPr>
        <p:spPr>
          <a:xfrm>
            <a:off x="2970213" y="701675"/>
            <a:ext cx="3657600" cy="25336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9" name="Shape 329"/>
          <p:cNvSpPr txBox="1">
            <a:spLocks noGrp="1"/>
          </p:cNvSpPr>
          <p:nvPr>
            <p:ph type="body" idx="1"/>
          </p:nvPr>
        </p:nvSpPr>
        <p:spPr>
          <a:xfrm>
            <a:off x="1486271" y="3480935"/>
            <a:ext cx="6635999" cy="281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9125221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Shape 338"/>
          <p:cNvSpPr>
            <a:spLocks noGrp="1" noRot="1" noChangeAspect="1"/>
          </p:cNvSpPr>
          <p:nvPr>
            <p:ph type="sldImg" idx="2"/>
          </p:nvPr>
        </p:nvSpPr>
        <p:spPr>
          <a:xfrm>
            <a:off x="2970213" y="701675"/>
            <a:ext cx="3657600" cy="2533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Shape 339"/>
          <p:cNvSpPr txBox="1">
            <a:spLocks noGrp="1"/>
          </p:cNvSpPr>
          <p:nvPr>
            <p:ph type="body" idx="1"/>
          </p:nvPr>
        </p:nvSpPr>
        <p:spPr>
          <a:xfrm>
            <a:off x="1486271" y="3480935"/>
            <a:ext cx="6635999" cy="281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0462156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Shape 345"/>
          <p:cNvSpPr>
            <a:spLocks noGrp="1" noRot="1" noChangeAspect="1"/>
          </p:cNvSpPr>
          <p:nvPr>
            <p:ph type="sldImg" idx="2"/>
          </p:nvPr>
        </p:nvSpPr>
        <p:spPr>
          <a:xfrm>
            <a:off x="2970213" y="701675"/>
            <a:ext cx="3657600" cy="2533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Shape 346"/>
          <p:cNvSpPr txBox="1">
            <a:spLocks noGrp="1"/>
          </p:cNvSpPr>
          <p:nvPr>
            <p:ph type="body" idx="1"/>
          </p:nvPr>
        </p:nvSpPr>
        <p:spPr>
          <a:xfrm>
            <a:off x="1486271" y="3480935"/>
            <a:ext cx="6635999" cy="281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Example with: experiment documenteation etc...</a:t>
            </a:r>
          </a:p>
        </p:txBody>
      </p:sp>
    </p:spTree>
    <p:extLst>
      <p:ext uri="{BB962C8B-B14F-4D97-AF65-F5344CB8AC3E}">
        <p14:creationId xmlns:p14="http://schemas.microsoft.com/office/powerpoint/2010/main" val="381492697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Shape 351"/>
          <p:cNvSpPr>
            <a:spLocks noGrp="1" noRot="1" noChangeAspect="1"/>
          </p:cNvSpPr>
          <p:nvPr>
            <p:ph type="sldImg" idx="2"/>
          </p:nvPr>
        </p:nvSpPr>
        <p:spPr>
          <a:xfrm>
            <a:off x="2970213" y="701675"/>
            <a:ext cx="3657600" cy="2533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2" name="Shape 352"/>
          <p:cNvSpPr txBox="1">
            <a:spLocks noGrp="1"/>
          </p:cNvSpPr>
          <p:nvPr>
            <p:ph type="body" idx="1"/>
          </p:nvPr>
        </p:nvSpPr>
        <p:spPr>
          <a:xfrm>
            <a:off x="1486271" y="3480935"/>
            <a:ext cx="6635999" cy="281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Example with: experiment documenteation etc...</a:t>
            </a:r>
          </a:p>
        </p:txBody>
      </p:sp>
    </p:spTree>
    <p:extLst>
      <p:ext uri="{BB962C8B-B14F-4D97-AF65-F5344CB8AC3E}">
        <p14:creationId xmlns:p14="http://schemas.microsoft.com/office/powerpoint/2010/main" val="113257995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Shape 362"/>
          <p:cNvSpPr>
            <a:spLocks noGrp="1" noRot="1" noChangeAspect="1"/>
          </p:cNvSpPr>
          <p:nvPr>
            <p:ph type="sldImg" idx="2"/>
          </p:nvPr>
        </p:nvSpPr>
        <p:spPr>
          <a:xfrm>
            <a:off x="2970213" y="701675"/>
            <a:ext cx="3657600" cy="2533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" name="Shape 363"/>
          <p:cNvSpPr txBox="1">
            <a:spLocks noGrp="1"/>
          </p:cNvSpPr>
          <p:nvPr>
            <p:ph type="body" idx="1"/>
          </p:nvPr>
        </p:nvSpPr>
        <p:spPr>
          <a:xfrm>
            <a:off x="1486271" y="3480935"/>
            <a:ext cx="6635999" cy="281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//TO BE REMOVED FROM THE PRINTABLE VERSION</a:t>
            </a:r>
          </a:p>
        </p:txBody>
      </p:sp>
    </p:spTree>
    <p:extLst>
      <p:ext uri="{BB962C8B-B14F-4D97-AF65-F5344CB8AC3E}">
        <p14:creationId xmlns:p14="http://schemas.microsoft.com/office/powerpoint/2010/main" val="13915880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Shape 370"/>
          <p:cNvSpPr>
            <a:spLocks noGrp="1" noRot="1" noChangeAspect="1"/>
          </p:cNvSpPr>
          <p:nvPr>
            <p:ph type="sldImg" idx="2"/>
          </p:nvPr>
        </p:nvSpPr>
        <p:spPr>
          <a:xfrm>
            <a:off x="2970213" y="701675"/>
            <a:ext cx="3657600" cy="2533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1" name="Shape 371"/>
          <p:cNvSpPr txBox="1">
            <a:spLocks noGrp="1"/>
          </p:cNvSpPr>
          <p:nvPr>
            <p:ph type="body" idx="1"/>
          </p:nvPr>
        </p:nvSpPr>
        <p:spPr>
          <a:xfrm>
            <a:off x="1486271" y="3480935"/>
            <a:ext cx="6635999" cy="281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5190897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Shape 376"/>
          <p:cNvSpPr>
            <a:spLocks noGrp="1" noRot="1" noChangeAspect="1"/>
          </p:cNvSpPr>
          <p:nvPr>
            <p:ph type="sldImg" idx="2"/>
          </p:nvPr>
        </p:nvSpPr>
        <p:spPr>
          <a:xfrm>
            <a:off x="2970213" y="701675"/>
            <a:ext cx="3657600" cy="25336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7" name="Shape 377"/>
          <p:cNvSpPr txBox="1">
            <a:spLocks noGrp="1"/>
          </p:cNvSpPr>
          <p:nvPr>
            <p:ph type="body" idx="1"/>
          </p:nvPr>
        </p:nvSpPr>
        <p:spPr>
          <a:xfrm>
            <a:off x="1486271" y="3480935"/>
            <a:ext cx="6635999" cy="281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2640633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Shape 385"/>
          <p:cNvSpPr>
            <a:spLocks noGrp="1" noRot="1" noChangeAspect="1"/>
          </p:cNvSpPr>
          <p:nvPr>
            <p:ph type="sldImg" idx="2"/>
          </p:nvPr>
        </p:nvSpPr>
        <p:spPr>
          <a:xfrm>
            <a:off x="2970213" y="701675"/>
            <a:ext cx="3657600" cy="25336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" name="Shape 386"/>
          <p:cNvSpPr txBox="1">
            <a:spLocks noGrp="1"/>
          </p:cNvSpPr>
          <p:nvPr>
            <p:ph type="body" idx="1"/>
          </p:nvPr>
        </p:nvSpPr>
        <p:spPr>
          <a:xfrm>
            <a:off x="1486271" y="3480935"/>
            <a:ext cx="6635999" cy="281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//TODO: Find a better word than ‘online’</a:t>
            </a:r>
          </a:p>
        </p:txBody>
      </p:sp>
    </p:spTree>
    <p:extLst>
      <p:ext uri="{BB962C8B-B14F-4D97-AF65-F5344CB8AC3E}">
        <p14:creationId xmlns:p14="http://schemas.microsoft.com/office/powerpoint/2010/main" val="192543051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Shape 400"/>
          <p:cNvSpPr>
            <a:spLocks noGrp="1" noRot="1" noChangeAspect="1"/>
          </p:cNvSpPr>
          <p:nvPr>
            <p:ph type="sldImg" idx="2"/>
          </p:nvPr>
        </p:nvSpPr>
        <p:spPr>
          <a:xfrm>
            <a:off x="2970213" y="701675"/>
            <a:ext cx="3657600" cy="2533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1" name="Shape 401"/>
          <p:cNvSpPr txBox="1">
            <a:spLocks noGrp="1"/>
          </p:cNvSpPr>
          <p:nvPr>
            <p:ph type="body" idx="1"/>
          </p:nvPr>
        </p:nvSpPr>
        <p:spPr>
          <a:xfrm>
            <a:off x="1486271" y="3480935"/>
            <a:ext cx="6635999" cy="281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077956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 noRot="1" noChangeAspect="1"/>
          </p:cNvSpPr>
          <p:nvPr>
            <p:ph type="sldImg" idx="2"/>
          </p:nvPr>
        </p:nvSpPr>
        <p:spPr>
          <a:xfrm>
            <a:off x="2970213" y="701675"/>
            <a:ext cx="3657600" cy="2533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1486271" y="3480935"/>
            <a:ext cx="6635999" cy="281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797989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Shape 409"/>
          <p:cNvSpPr>
            <a:spLocks noGrp="1" noRot="1" noChangeAspect="1"/>
          </p:cNvSpPr>
          <p:nvPr>
            <p:ph type="sldImg" idx="2"/>
          </p:nvPr>
        </p:nvSpPr>
        <p:spPr>
          <a:xfrm>
            <a:off x="2970213" y="701675"/>
            <a:ext cx="3657600" cy="2533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0" name="Shape 410"/>
          <p:cNvSpPr txBox="1">
            <a:spLocks noGrp="1"/>
          </p:cNvSpPr>
          <p:nvPr>
            <p:ph type="body" idx="1"/>
          </p:nvPr>
        </p:nvSpPr>
        <p:spPr>
          <a:xfrm>
            <a:off x="1486271" y="3480935"/>
            <a:ext cx="6635999" cy="281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3523347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Shape 417"/>
          <p:cNvSpPr>
            <a:spLocks noGrp="1" noRot="1" noChangeAspect="1"/>
          </p:cNvSpPr>
          <p:nvPr>
            <p:ph type="sldImg" idx="2"/>
          </p:nvPr>
        </p:nvSpPr>
        <p:spPr>
          <a:xfrm>
            <a:off x="2970213" y="701675"/>
            <a:ext cx="3657600" cy="2533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8" name="Shape 418"/>
          <p:cNvSpPr txBox="1">
            <a:spLocks noGrp="1"/>
          </p:cNvSpPr>
          <p:nvPr>
            <p:ph type="body" idx="1"/>
          </p:nvPr>
        </p:nvSpPr>
        <p:spPr>
          <a:xfrm>
            <a:off x="1486271" y="3480935"/>
            <a:ext cx="6635999" cy="281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2748673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Shape 424"/>
          <p:cNvSpPr>
            <a:spLocks noGrp="1" noRot="1" noChangeAspect="1"/>
          </p:cNvSpPr>
          <p:nvPr>
            <p:ph type="sldImg" idx="2"/>
          </p:nvPr>
        </p:nvSpPr>
        <p:spPr>
          <a:xfrm>
            <a:off x="2970213" y="701675"/>
            <a:ext cx="3657600" cy="2533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5" name="Shape 425"/>
          <p:cNvSpPr txBox="1">
            <a:spLocks noGrp="1"/>
          </p:cNvSpPr>
          <p:nvPr>
            <p:ph type="body" idx="1"/>
          </p:nvPr>
        </p:nvSpPr>
        <p:spPr>
          <a:xfrm>
            <a:off x="1486271" y="3480935"/>
            <a:ext cx="6635999" cy="281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Question to the audience: Which code is better tested?</a:t>
            </a:r>
          </a:p>
        </p:txBody>
      </p:sp>
    </p:spTree>
    <p:extLst>
      <p:ext uri="{BB962C8B-B14F-4D97-AF65-F5344CB8AC3E}">
        <p14:creationId xmlns:p14="http://schemas.microsoft.com/office/powerpoint/2010/main" val="91351732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Shape 433"/>
          <p:cNvSpPr>
            <a:spLocks noGrp="1" noRot="1" noChangeAspect="1"/>
          </p:cNvSpPr>
          <p:nvPr>
            <p:ph type="sldImg" idx="2"/>
          </p:nvPr>
        </p:nvSpPr>
        <p:spPr>
          <a:xfrm>
            <a:off x="2970213" y="701675"/>
            <a:ext cx="3657600" cy="2533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4" name="Shape 434"/>
          <p:cNvSpPr txBox="1">
            <a:spLocks noGrp="1"/>
          </p:cNvSpPr>
          <p:nvPr>
            <p:ph type="body" idx="1"/>
          </p:nvPr>
        </p:nvSpPr>
        <p:spPr>
          <a:xfrm>
            <a:off x="1486271" y="3480935"/>
            <a:ext cx="6635999" cy="281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10961800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Shape 440"/>
          <p:cNvSpPr>
            <a:spLocks noGrp="1" noRot="1" noChangeAspect="1"/>
          </p:cNvSpPr>
          <p:nvPr>
            <p:ph type="sldImg" idx="2"/>
          </p:nvPr>
        </p:nvSpPr>
        <p:spPr>
          <a:xfrm>
            <a:off x="2970213" y="701675"/>
            <a:ext cx="3657600" cy="2533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Shape 441"/>
          <p:cNvSpPr txBox="1">
            <a:spLocks noGrp="1"/>
          </p:cNvSpPr>
          <p:nvPr>
            <p:ph type="body" idx="1"/>
          </p:nvPr>
        </p:nvSpPr>
        <p:spPr>
          <a:xfrm>
            <a:off x="1486271" y="3480935"/>
            <a:ext cx="6635999" cy="281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3151139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Shape 457"/>
          <p:cNvSpPr>
            <a:spLocks noGrp="1" noRot="1" noChangeAspect="1"/>
          </p:cNvSpPr>
          <p:nvPr>
            <p:ph type="sldImg" idx="2"/>
          </p:nvPr>
        </p:nvSpPr>
        <p:spPr>
          <a:xfrm>
            <a:off x="2970213" y="701675"/>
            <a:ext cx="3657600" cy="2533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8" name="Shape 458"/>
          <p:cNvSpPr txBox="1">
            <a:spLocks noGrp="1"/>
          </p:cNvSpPr>
          <p:nvPr>
            <p:ph type="body" idx="1"/>
          </p:nvPr>
        </p:nvSpPr>
        <p:spPr>
          <a:xfrm>
            <a:off x="1486271" y="3480935"/>
            <a:ext cx="6635999" cy="281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2513116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Shape 467"/>
          <p:cNvSpPr>
            <a:spLocks noGrp="1" noRot="1" noChangeAspect="1"/>
          </p:cNvSpPr>
          <p:nvPr>
            <p:ph type="sldImg" idx="2"/>
          </p:nvPr>
        </p:nvSpPr>
        <p:spPr>
          <a:xfrm>
            <a:off x="2970213" y="701675"/>
            <a:ext cx="3657600" cy="2533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8" name="Shape 468"/>
          <p:cNvSpPr txBox="1">
            <a:spLocks noGrp="1"/>
          </p:cNvSpPr>
          <p:nvPr>
            <p:ph type="body" idx="1"/>
          </p:nvPr>
        </p:nvSpPr>
        <p:spPr>
          <a:xfrm>
            <a:off x="1486271" y="3480935"/>
            <a:ext cx="6635999" cy="281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80422327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Shape 474"/>
          <p:cNvSpPr>
            <a:spLocks noGrp="1" noRot="1" noChangeAspect="1"/>
          </p:cNvSpPr>
          <p:nvPr>
            <p:ph type="sldImg" idx="2"/>
          </p:nvPr>
        </p:nvSpPr>
        <p:spPr>
          <a:xfrm>
            <a:off x="2970213" y="701675"/>
            <a:ext cx="3657600" cy="2533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5" name="Shape 475"/>
          <p:cNvSpPr txBox="1">
            <a:spLocks noGrp="1"/>
          </p:cNvSpPr>
          <p:nvPr>
            <p:ph type="body" idx="1"/>
          </p:nvPr>
        </p:nvSpPr>
        <p:spPr>
          <a:xfrm>
            <a:off x="1486271" y="3480935"/>
            <a:ext cx="6635999" cy="281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51239225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Shape 481"/>
          <p:cNvSpPr>
            <a:spLocks noGrp="1" noRot="1" noChangeAspect="1"/>
          </p:cNvSpPr>
          <p:nvPr>
            <p:ph type="sldImg" idx="2"/>
          </p:nvPr>
        </p:nvSpPr>
        <p:spPr>
          <a:xfrm>
            <a:off x="2970213" y="701675"/>
            <a:ext cx="3657600" cy="2533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2" name="Shape 482"/>
          <p:cNvSpPr txBox="1">
            <a:spLocks noGrp="1"/>
          </p:cNvSpPr>
          <p:nvPr>
            <p:ph type="body" idx="1"/>
          </p:nvPr>
        </p:nvSpPr>
        <p:spPr>
          <a:xfrm>
            <a:off x="1486271" y="3480935"/>
            <a:ext cx="6635999" cy="281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7620104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Shape 490"/>
          <p:cNvSpPr>
            <a:spLocks noGrp="1" noRot="1" noChangeAspect="1"/>
          </p:cNvSpPr>
          <p:nvPr>
            <p:ph type="sldImg" idx="2"/>
          </p:nvPr>
        </p:nvSpPr>
        <p:spPr>
          <a:xfrm>
            <a:off x="2970213" y="701675"/>
            <a:ext cx="3657600" cy="2533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1" name="Shape 491"/>
          <p:cNvSpPr txBox="1">
            <a:spLocks noGrp="1"/>
          </p:cNvSpPr>
          <p:nvPr>
            <p:ph type="body" idx="1"/>
          </p:nvPr>
        </p:nvSpPr>
        <p:spPr>
          <a:xfrm>
            <a:off x="1486271" y="3480935"/>
            <a:ext cx="6635999" cy="281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135811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2970213" y="701675"/>
            <a:ext cx="3657600" cy="2533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1486271" y="3480935"/>
            <a:ext cx="6635999" cy="281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892391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2970213" y="701675"/>
            <a:ext cx="3657600" cy="25336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1486271" y="3480935"/>
            <a:ext cx="6635999" cy="281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546632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2970213" y="701675"/>
            <a:ext cx="3657600" cy="25336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1486271" y="3480935"/>
            <a:ext cx="6635999" cy="281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487621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2970213" y="701675"/>
            <a:ext cx="3657600" cy="2533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1486271" y="3480935"/>
            <a:ext cx="6635999" cy="281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679302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 noRot="1" noChangeAspect="1"/>
          </p:cNvSpPr>
          <p:nvPr>
            <p:ph type="sldImg" idx="2"/>
          </p:nvPr>
        </p:nvSpPr>
        <p:spPr>
          <a:xfrm>
            <a:off x="2970213" y="701675"/>
            <a:ext cx="3657600" cy="25336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1486271" y="3480935"/>
            <a:ext cx="6635999" cy="281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Question to the audience to raise hands!</a:t>
            </a:r>
          </a:p>
        </p:txBody>
      </p:sp>
    </p:spTree>
    <p:extLst>
      <p:ext uri="{BB962C8B-B14F-4D97-AF65-F5344CB8AC3E}">
        <p14:creationId xmlns:p14="http://schemas.microsoft.com/office/powerpoint/2010/main" val="2184385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719" cy="760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rgbClr val="00669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10340" marR="0" lvl="1" indent="-207140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615509" marR="0" lvl="2" indent="-209108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820679" marR="0" lvl="3" indent="-211078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025849" marR="0" lvl="4" indent="-213049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1460326" marR="0" lvl="5" indent="-215725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1894803" marR="0" lvl="6" indent="-205702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2329280" marR="0" lvl="7" indent="-208379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2763757" marR="0" lvl="8" indent="-211057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 rot="5400000">
            <a:off x="5438512" y="2319304"/>
            <a:ext cx="5875816" cy="22885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rgbClr val="00669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10340" marR="0" lvl="1" indent="-207140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615509" marR="0" lvl="2" indent="-209108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820679" marR="0" lvl="3" indent="-211078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025849" marR="0" lvl="4" indent="-213049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1460326" marR="0" lvl="5" indent="-215725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1894803" marR="0" lvl="6" indent="-205702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2329280" marR="0" lvl="7" indent="-208379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2763757" marR="0" lvl="8" indent="-211057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 rot="5400000">
            <a:off x="785811" y="104884"/>
            <a:ext cx="5875816" cy="67173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10340" marR="0" lvl="0" indent="-162690" algn="l" rtl="0">
              <a:lnSpc>
                <a:spcPct val="90000"/>
              </a:lnSpc>
              <a:spcBef>
                <a:spcPts val="1840"/>
              </a:spcBef>
              <a:spcAft>
                <a:spcPts val="0"/>
              </a:spcAft>
              <a:buClr>
                <a:srgbClr val="006699"/>
              </a:buClr>
              <a:buSzPct val="100000"/>
              <a:buFont typeface="Noto Sans Symbols"/>
              <a:buChar char="▪"/>
              <a:defRPr sz="23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820679" marR="0" lvl="1" indent="-128528" algn="l" rtl="0">
              <a:lnSpc>
                <a:spcPct val="90000"/>
              </a:lnSpc>
              <a:spcBef>
                <a:spcPts val="460"/>
              </a:spcBef>
              <a:spcAft>
                <a:spcPts val="0"/>
              </a:spcAft>
              <a:buClr>
                <a:srgbClr val="009999"/>
              </a:buClr>
              <a:buSzPct val="100000"/>
              <a:buFont typeface="Noto Sans Symbols"/>
              <a:buChar char="▪"/>
              <a:defRPr sz="2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231019" marR="0" lvl="2" indent="-94369" algn="l" rtl="0">
              <a:lnSpc>
                <a:spcPct val="93000"/>
              </a:lnSpc>
              <a:spcBef>
                <a:spcPts val="0"/>
              </a:spcBef>
              <a:spcAft>
                <a:spcPts val="808"/>
              </a:spcAft>
              <a:buClr>
                <a:srgbClr val="009999"/>
              </a:buClr>
              <a:buSzPct val="100000"/>
              <a:buFont typeface="Noto Sans Symbols"/>
              <a:buChar char="▪"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41358" marR="0" lvl="3" indent="-120532" algn="l" rtl="0">
              <a:lnSpc>
                <a:spcPct val="93000"/>
              </a:lnSpc>
              <a:spcBef>
                <a:spcPts val="0"/>
              </a:spcBef>
              <a:spcAft>
                <a:spcPts val="546"/>
              </a:spcAft>
              <a:buClr>
                <a:srgbClr val="000000"/>
              </a:buClr>
              <a:buSzPct val="75000"/>
              <a:buFont typeface="Noto Sans Symbols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1698" marR="0" lvl="4" indent="-158762" algn="l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Noto Sans Symbols"/>
              <a:buChar char="●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486175" marR="0" lvl="5" indent="-161439" algn="l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Noto Sans Symbols"/>
              <a:buChar char="●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20652" marR="0" lvl="6" indent="-164116" algn="l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Noto Sans Symbols"/>
              <a:buChar char="●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355129" marR="0" lvl="7" indent="-154093" algn="l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Noto Sans Symbols"/>
              <a:buChar char="●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789606" marR="0" lvl="8" indent="-156771" algn="l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Noto Sans Symbols"/>
              <a:buChar char="●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719" cy="760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rgbClr val="00669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10340" marR="0" lvl="1" indent="-207140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615509" marR="0" lvl="2" indent="-209108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820679" marR="0" lvl="3" indent="-211078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025849" marR="0" lvl="4" indent="-213049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1460326" marR="0" lvl="5" indent="-215725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1894803" marR="0" lvl="6" indent="-205702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2329280" marR="0" lvl="7" indent="-208379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2763757" marR="0" lvl="8" indent="-211057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60200" y="1562565"/>
            <a:ext cx="9060479" cy="48389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10340" marR="0" lvl="0" indent="-162690" algn="l" rtl="0">
              <a:lnSpc>
                <a:spcPct val="90000"/>
              </a:lnSpc>
              <a:spcBef>
                <a:spcPts val="1840"/>
              </a:spcBef>
              <a:spcAft>
                <a:spcPts val="0"/>
              </a:spcAft>
              <a:buClr>
                <a:srgbClr val="006699"/>
              </a:buClr>
              <a:buSzPct val="100000"/>
              <a:buFont typeface="Noto Sans Symbols"/>
              <a:buChar char="▪"/>
              <a:defRPr sz="23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820679" marR="0" lvl="1" indent="-128528" algn="l" rtl="0">
              <a:lnSpc>
                <a:spcPct val="90000"/>
              </a:lnSpc>
              <a:spcBef>
                <a:spcPts val="460"/>
              </a:spcBef>
              <a:spcAft>
                <a:spcPts val="0"/>
              </a:spcAft>
              <a:buClr>
                <a:srgbClr val="009999"/>
              </a:buClr>
              <a:buSzPct val="100000"/>
              <a:buFont typeface="Noto Sans Symbols"/>
              <a:buChar char="▪"/>
              <a:defRPr sz="2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231019" marR="0" lvl="2" indent="-94369" algn="l" rtl="0">
              <a:lnSpc>
                <a:spcPct val="93000"/>
              </a:lnSpc>
              <a:spcBef>
                <a:spcPts val="0"/>
              </a:spcBef>
              <a:spcAft>
                <a:spcPts val="808"/>
              </a:spcAft>
              <a:buClr>
                <a:srgbClr val="009999"/>
              </a:buClr>
              <a:buSzPct val="100000"/>
              <a:buFont typeface="Noto Sans Symbols"/>
              <a:buChar char="▪"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41358" marR="0" lvl="3" indent="-120532" algn="l" rtl="0">
              <a:lnSpc>
                <a:spcPct val="93000"/>
              </a:lnSpc>
              <a:spcBef>
                <a:spcPts val="0"/>
              </a:spcBef>
              <a:spcAft>
                <a:spcPts val="546"/>
              </a:spcAft>
              <a:buClr>
                <a:srgbClr val="000000"/>
              </a:buClr>
              <a:buSzPct val="75000"/>
              <a:buFont typeface="Noto Sans Symbols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1698" marR="0" lvl="4" indent="-158762" algn="l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Noto Sans Symbols"/>
              <a:buChar char="●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486175" marR="0" lvl="5" indent="-161439" algn="l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Noto Sans Symbols"/>
              <a:buChar char="●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20652" marR="0" lvl="6" indent="-164116" algn="l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Noto Sans Symbols"/>
              <a:buChar char="●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355129" marR="0" lvl="7" indent="-154093" algn="l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Noto Sans Symbols"/>
              <a:buChar char="●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789606" marR="0" lvl="8" indent="-156771" algn="l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Noto Sans Symbols"/>
              <a:buChar char="●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ctrTitle"/>
          </p:nvPr>
        </p:nvSpPr>
        <p:spPr>
          <a:xfrm>
            <a:off x="742560" y="2129983"/>
            <a:ext cx="8420880" cy="14703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rgbClr val="00669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10340" marR="0" lvl="1" indent="-207140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615509" marR="0" lvl="2" indent="-209108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820679" marR="0" lvl="3" indent="-211078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025849" marR="0" lvl="4" indent="-213049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1460326" marR="0" lvl="5" indent="-215725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1894803" marR="0" lvl="6" indent="-205702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2329280" marR="0" lvl="7" indent="-208379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2763757" marR="0" lvl="8" indent="-211057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subTitle" idx="1"/>
          </p:nvPr>
        </p:nvSpPr>
        <p:spPr>
          <a:xfrm>
            <a:off x="1486680" y="3885528"/>
            <a:ext cx="6934199" cy="175266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90000"/>
              </a:lnSpc>
              <a:spcBef>
                <a:spcPts val="1840"/>
              </a:spcBef>
              <a:spcAft>
                <a:spcPts val="0"/>
              </a:spcAft>
              <a:buClr>
                <a:srgbClr val="006699"/>
              </a:buClr>
              <a:buFont typeface="Noto Sans Symbols"/>
              <a:buNone/>
              <a:defRPr sz="23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34477" marR="0" lvl="1" indent="-2677" algn="ctr" rtl="0">
              <a:lnSpc>
                <a:spcPct val="90000"/>
              </a:lnSpc>
              <a:spcBef>
                <a:spcPts val="460"/>
              </a:spcBef>
              <a:spcAft>
                <a:spcPts val="0"/>
              </a:spcAft>
              <a:buClr>
                <a:srgbClr val="009999"/>
              </a:buClr>
              <a:buFont typeface="Noto Sans Symbols"/>
              <a:buNone/>
              <a:defRPr sz="2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68954" marR="0" lvl="2" indent="-5354" algn="ctr" rtl="0">
              <a:lnSpc>
                <a:spcPct val="93000"/>
              </a:lnSpc>
              <a:spcBef>
                <a:spcPts val="0"/>
              </a:spcBef>
              <a:spcAft>
                <a:spcPts val="808"/>
              </a:spcAft>
              <a:buClr>
                <a:srgbClr val="009999"/>
              </a:buClr>
              <a:buFont typeface="Noto Sans Symbols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03431" marR="0" lvl="3" indent="-8031" algn="ctr" rtl="0">
              <a:lnSpc>
                <a:spcPct val="93000"/>
              </a:lnSpc>
              <a:spcBef>
                <a:spcPts val="0"/>
              </a:spcBef>
              <a:spcAft>
                <a:spcPts val="546"/>
              </a:spcAft>
              <a:buClr>
                <a:srgbClr val="000000"/>
              </a:buClr>
              <a:buFont typeface="Noto Sans Symbols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737909" marR="0" lvl="4" indent="-10709" algn="ctr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Font typeface="Noto Sans Symbols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172386" marR="0" lvl="5" indent="-686" algn="ctr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Font typeface="Noto Sans Symbols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606863" marR="0" lvl="6" indent="-3362" algn="ctr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Font typeface="Noto Sans Symbols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041340" marR="0" lvl="7" indent="-6039" algn="ctr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Font typeface="Noto Sans Symbols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475817" marR="0" lvl="8" indent="-8716" algn="ctr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Font typeface="Noto Sans Symbols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719" cy="760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rgbClr val="00669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10340" marR="0" lvl="1" indent="-207140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615509" marR="0" lvl="2" indent="-209108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820679" marR="0" lvl="3" indent="-211078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025849" marR="0" lvl="4" indent="-213049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1460326" marR="0" lvl="5" indent="-215725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1894803" marR="0" lvl="6" indent="-205702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2329280" marR="0" lvl="7" indent="-208379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2763757" marR="0" lvl="8" indent="-211057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460200" y="1562565"/>
            <a:ext cx="4455360" cy="48389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10340" marR="0" lvl="0" indent="-137290" algn="l" rtl="0">
              <a:lnSpc>
                <a:spcPct val="90000"/>
              </a:lnSpc>
              <a:spcBef>
                <a:spcPts val="2160"/>
              </a:spcBef>
              <a:spcAft>
                <a:spcPts val="0"/>
              </a:spcAft>
              <a:buClr>
                <a:srgbClr val="006699"/>
              </a:buClr>
              <a:buSzPct val="100000"/>
              <a:buFont typeface="Noto Sans Symbols"/>
              <a:buChar char="▪"/>
              <a:defRPr sz="27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820679" marR="0" lvl="1" indent="-128528" algn="l" rtl="0">
              <a:lnSpc>
                <a:spcPct val="90000"/>
              </a:lnSpc>
              <a:spcBef>
                <a:spcPts val="460"/>
              </a:spcBef>
              <a:spcAft>
                <a:spcPts val="0"/>
              </a:spcAft>
              <a:buClr>
                <a:srgbClr val="009999"/>
              </a:buClr>
              <a:buSzPct val="100000"/>
              <a:buFont typeface="Noto Sans Symbols"/>
              <a:buChar char="▪"/>
              <a:defRPr sz="2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231019" marR="0" lvl="2" indent="-94369" algn="l" rtl="0">
              <a:lnSpc>
                <a:spcPct val="93000"/>
              </a:lnSpc>
              <a:spcBef>
                <a:spcPts val="0"/>
              </a:spcBef>
              <a:spcAft>
                <a:spcPts val="808"/>
              </a:spcAft>
              <a:buClr>
                <a:srgbClr val="009999"/>
              </a:buClr>
              <a:buSzPct val="100000"/>
              <a:buFont typeface="Noto Sans Symbols"/>
              <a:buChar char="▪"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41358" marR="0" lvl="3" indent="-125295" algn="l" rtl="0">
              <a:lnSpc>
                <a:spcPct val="93000"/>
              </a:lnSpc>
              <a:spcBef>
                <a:spcPts val="0"/>
              </a:spcBef>
              <a:spcAft>
                <a:spcPts val="546"/>
              </a:spcAft>
              <a:buClr>
                <a:srgbClr val="000000"/>
              </a:buClr>
              <a:buSzPct val="75000"/>
              <a:buFont typeface="Noto Sans Symbols"/>
              <a:buChar char="–"/>
              <a:defRPr sz="1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1698" marR="0" lvl="4" indent="-161620" algn="l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Noto Sans Symbols"/>
              <a:buChar char="●"/>
              <a:defRPr sz="1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486175" marR="0" lvl="5" indent="-164297" algn="l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Noto Sans Symbols"/>
              <a:buChar char="●"/>
              <a:defRPr sz="1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20652" marR="0" lvl="6" indent="-166974" algn="l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Noto Sans Symbols"/>
              <a:buChar char="●"/>
              <a:defRPr sz="1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355129" marR="0" lvl="7" indent="-156951" algn="l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Noto Sans Symbols"/>
              <a:buChar char="●"/>
              <a:defRPr sz="1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789606" marR="0" lvl="8" indent="-159628" algn="l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Noto Sans Symbols"/>
              <a:buChar char="●"/>
              <a:defRPr sz="1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2"/>
          </p:nvPr>
        </p:nvSpPr>
        <p:spPr>
          <a:xfrm>
            <a:off x="5065319" y="1562565"/>
            <a:ext cx="4455360" cy="48389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10340" marR="0" lvl="0" indent="-137290" algn="l" rtl="0">
              <a:lnSpc>
                <a:spcPct val="90000"/>
              </a:lnSpc>
              <a:spcBef>
                <a:spcPts val="2160"/>
              </a:spcBef>
              <a:spcAft>
                <a:spcPts val="0"/>
              </a:spcAft>
              <a:buClr>
                <a:srgbClr val="006699"/>
              </a:buClr>
              <a:buSzPct val="100000"/>
              <a:buFont typeface="Noto Sans Symbols"/>
              <a:buChar char="▪"/>
              <a:defRPr sz="27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820679" marR="0" lvl="1" indent="-128528" algn="l" rtl="0">
              <a:lnSpc>
                <a:spcPct val="90000"/>
              </a:lnSpc>
              <a:spcBef>
                <a:spcPts val="460"/>
              </a:spcBef>
              <a:spcAft>
                <a:spcPts val="0"/>
              </a:spcAft>
              <a:buClr>
                <a:srgbClr val="009999"/>
              </a:buClr>
              <a:buSzPct val="100000"/>
              <a:buFont typeface="Noto Sans Symbols"/>
              <a:buChar char="▪"/>
              <a:defRPr sz="2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231019" marR="0" lvl="2" indent="-94369" algn="l" rtl="0">
              <a:lnSpc>
                <a:spcPct val="93000"/>
              </a:lnSpc>
              <a:spcBef>
                <a:spcPts val="0"/>
              </a:spcBef>
              <a:spcAft>
                <a:spcPts val="808"/>
              </a:spcAft>
              <a:buClr>
                <a:srgbClr val="009999"/>
              </a:buClr>
              <a:buSzPct val="100000"/>
              <a:buFont typeface="Noto Sans Symbols"/>
              <a:buChar char="▪"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41358" marR="0" lvl="3" indent="-125295" algn="l" rtl="0">
              <a:lnSpc>
                <a:spcPct val="93000"/>
              </a:lnSpc>
              <a:spcBef>
                <a:spcPts val="0"/>
              </a:spcBef>
              <a:spcAft>
                <a:spcPts val="546"/>
              </a:spcAft>
              <a:buClr>
                <a:srgbClr val="000000"/>
              </a:buClr>
              <a:buSzPct val="75000"/>
              <a:buFont typeface="Noto Sans Symbols"/>
              <a:buChar char="–"/>
              <a:defRPr sz="1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1698" marR="0" lvl="4" indent="-161620" algn="l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Noto Sans Symbols"/>
              <a:buChar char="●"/>
              <a:defRPr sz="1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486175" marR="0" lvl="5" indent="-164297" algn="l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Noto Sans Symbols"/>
              <a:buChar char="●"/>
              <a:defRPr sz="1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20652" marR="0" lvl="6" indent="-166974" algn="l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Noto Sans Symbols"/>
              <a:buChar char="●"/>
              <a:defRPr sz="1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355129" marR="0" lvl="7" indent="-156951" algn="l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Noto Sans Symbols"/>
              <a:buChar char="●"/>
              <a:defRPr sz="1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789606" marR="0" lvl="8" indent="-159628" algn="l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Noto Sans Symbols"/>
              <a:buChar char="●"/>
              <a:defRPr sz="1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719" cy="760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rgbClr val="00669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10340" marR="0" lvl="1" indent="-207140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615509" marR="0" lvl="2" indent="-209108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820679" marR="0" lvl="3" indent="-211078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025849" marR="0" lvl="4" indent="-213049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1460326" marR="0" lvl="5" indent="-215725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1894803" marR="0" lvl="6" indent="-205702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2329280" marR="0" lvl="7" indent="-208379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2763757" marR="0" lvl="8" indent="-211057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496079" y="273629"/>
            <a:ext cx="3258839" cy="11607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900" b="1" i="0" u="none" strike="noStrike" cap="none">
                <a:solidFill>
                  <a:srgbClr val="00669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10340" marR="0" lvl="1" indent="-207140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615509" marR="0" lvl="2" indent="-209108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820679" marR="0" lvl="3" indent="-211078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025849" marR="0" lvl="4" indent="-213049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1460326" marR="0" lvl="5" indent="-215725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1894803" marR="0" lvl="6" indent="-205702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2329280" marR="0" lvl="7" indent="-208379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2763757" marR="0" lvl="8" indent="-211057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3873480" y="273629"/>
            <a:ext cx="5537999" cy="585277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10340" marR="0" lvl="0" indent="-118240" algn="l" rtl="0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>
                <a:srgbClr val="006699"/>
              </a:buClr>
              <a:buSzPct val="100000"/>
              <a:buFont typeface="Noto Sans Symbols"/>
              <a:buChar char="▪"/>
              <a:defRPr sz="3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820679" marR="0" lvl="1" indent="-10312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rgbClr val="009999"/>
              </a:buClr>
              <a:buSzPct val="100000"/>
              <a:buFont typeface="Noto Sans Symbols"/>
              <a:buChar char="▪"/>
              <a:defRPr sz="2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231019" marR="0" lvl="2" indent="-68969" algn="l" rtl="0">
              <a:lnSpc>
                <a:spcPct val="93000"/>
              </a:lnSpc>
              <a:spcBef>
                <a:spcPts val="0"/>
              </a:spcBef>
              <a:spcAft>
                <a:spcPts val="808"/>
              </a:spcAft>
              <a:buClr>
                <a:srgbClr val="009999"/>
              </a:buClr>
              <a:buSzPct val="100000"/>
              <a:buFont typeface="Noto Sans Symbols"/>
              <a:buChar char="▪"/>
              <a:defRPr sz="2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41358" marR="0" lvl="3" indent="-115770" algn="l" rtl="0">
              <a:lnSpc>
                <a:spcPct val="93000"/>
              </a:lnSpc>
              <a:spcBef>
                <a:spcPts val="0"/>
              </a:spcBef>
              <a:spcAft>
                <a:spcPts val="546"/>
              </a:spcAft>
              <a:buClr>
                <a:srgbClr val="000000"/>
              </a:buClr>
              <a:buSzPct val="75000"/>
              <a:buFont typeface="Noto Sans Symbols"/>
              <a:buChar char="–"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1698" marR="0" lvl="4" indent="-155905" algn="l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Noto Sans Symbols"/>
              <a:buChar char="●"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486175" marR="0" lvl="5" indent="-158582" algn="l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Noto Sans Symbols"/>
              <a:buChar char="●"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20652" marR="0" lvl="6" indent="-161259" algn="l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Noto Sans Symbols"/>
              <a:buChar char="●"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355129" marR="0" lvl="7" indent="-151236" algn="l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Noto Sans Symbols"/>
              <a:buChar char="●"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789606" marR="0" lvl="8" indent="-153913" algn="l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Noto Sans Symbols"/>
              <a:buChar char="●"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2"/>
          </p:nvPr>
        </p:nvSpPr>
        <p:spPr>
          <a:xfrm>
            <a:off x="496079" y="1434391"/>
            <a:ext cx="3258839" cy="46920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40"/>
              </a:spcBef>
              <a:spcAft>
                <a:spcPts val="0"/>
              </a:spcAft>
              <a:buClr>
                <a:srgbClr val="006699"/>
              </a:buClr>
              <a:buFont typeface="Noto Sans Symbols"/>
              <a:buNone/>
              <a:defRPr sz="13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34477" marR="0" lvl="1" indent="-2677" algn="l" rtl="0">
              <a:lnSpc>
                <a:spcPct val="90000"/>
              </a:lnSpc>
              <a:spcBef>
                <a:spcPts val="220"/>
              </a:spcBef>
              <a:spcAft>
                <a:spcPts val="0"/>
              </a:spcAft>
              <a:buClr>
                <a:srgbClr val="009999"/>
              </a:buClr>
              <a:buFont typeface="Noto Sans Symbols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68954" marR="0" lvl="2" indent="-5354" algn="l" rtl="0">
              <a:lnSpc>
                <a:spcPct val="93000"/>
              </a:lnSpc>
              <a:spcBef>
                <a:spcPts val="0"/>
              </a:spcBef>
              <a:spcAft>
                <a:spcPts val="808"/>
              </a:spcAft>
              <a:buClr>
                <a:srgbClr val="009999"/>
              </a:buClr>
              <a:buFont typeface="Noto Sans Symbols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03431" marR="0" lvl="3" indent="-8031" algn="l" rtl="0">
              <a:lnSpc>
                <a:spcPct val="93000"/>
              </a:lnSpc>
              <a:spcBef>
                <a:spcPts val="0"/>
              </a:spcBef>
              <a:spcAft>
                <a:spcPts val="546"/>
              </a:spcAft>
              <a:buClr>
                <a:srgbClr val="000000"/>
              </a:buClr>
              <a:buFont typeface="Noto Sans Symbols"/>
              <a:buNone/>
              <a:def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737909" marR="0" lvl="4" indent="-10709" algn="l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Font typeface="Noto Sans Symbols"/>
              <a:buNone/>
              <a:def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172386" marR="0" lvl="5" indent="-686" algn="l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Font typeface="Noto Sans Symbols"/>
              <a:buNone/>
              <a:def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606863" marR="0" lvl="6" indent="-3362" algn="l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Font typeface="Noto Sans Symbols"/>
              <a:buNone/>
              <a:def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041340" marR="0" lvl="7" indent="-6039" algn="l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Font typeface="Noto Sans Symbols"/>
              <a:buNone/>
              <a:def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475817" marR="0" lvl="8" indent="-8716" algn="l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Font typeface="Noto Sans Symbols"/>
              <a:buNone/>
              <a:def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1942200" y="4800025"/>
            <a:ext cx="5943599" cy="56742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900" b="1" i="0" u="none" strike="noStrike" cap="none">
                <a:solidFill>
                  <a:srgbClr val="00669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10340" marR="0" lvl="1" indent="-207140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615509" marR="0" lvl="2" indent="-209108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820679" marR="0" lvl="3" indent="-211078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025849" marR="0" lvl="4" indent="-213049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1460326" marR="0" lvl="5" indent="-215725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1894803" marR="0" lvl="6" indent="-205702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2329280" marR="0" lvl="7" indent="-208379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2763757" marR="0" lvl="8" indent="-211057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pic" idx="2"/>
          </p:nvPr>
        </p:nvSpPr>
        <p:spPr>
          <a:xfrm>
            <a:off x="1942200" y="612064"/>
            <a:ext cx="5943599" cy="411595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>
                <a:srgbClr val="006699"/>
              </a:buClr>
              <a:buFont typeface="Noto Sans Symbols"/>
              <a:buNone/>
              <a:defRPr sz="3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34477" marR="0" lvl="1" indent="-267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rgbClr val="009999"/>
              </a:buClr>
              <a:buFont typeface="Noto Sans Symbols"/>
              <a:buNone/>
              <a:defRPr sz="2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68954" marR="0" lvl="2" indent="-5354" algn="l" rtl="0">
              <a:lnSpc>
                <a:spcPct val="93000"/>
              </a:lnSpc>
              <a:spcBef>
                <a:spcPts val="0"/>
              </a:spcBef>
              <a:spcAft>
                <a:spcPts val="808"/>
              </a:spcAft>
              <a:buClr>
                <a:srgbClr val="009999"/>
              </a:buClr>
              <a:buFont typeface="Noto Sans Symbols"/>
              <a:buNone/>
              <a:defRPr sz="2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03431" marR="0" lvl="3" indent="-8031" algn="l" rtl="0">
              <a:lnSpc>
                <a:spcPct val="93000"/>
              </a:lnSpc>
              <a:spcBef>
                <a:spcPts val="0"/>
              </a:spcBef>
              <a:spcAft>
                <a:spcPts val="546"/>
              </a:spcAft>
              <a:buClr>
                <a:srgbClr val="000000"/>
              </a:buClr>
              <a:buFont typeface="Noto Sans Symbols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737909" marR="0" lvl="4" indent="-10709" algn="l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Font typeface="Noto Sans Symbols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172386" marR="0" lvl="5" indent="-686" algn="l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Font typeface="Noto Sans Symbols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606863" marR="0" lvl="6" indent="-3362" algn="l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Font typeface="Noto Sans Symbols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041340" marR="0" lvl="7" indent="-6039" algn="l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Font typeface="Noto Sans Symbols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475817" marR="0" lvl="8" indent="-8716" algn="l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Font typeface="Noto Sans Symbols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1942200" y="5367444"/>
            <a:ext cx="5943599" cy="80504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40"/>
              </a:spcBef>
              <a:spcAft>
                <a:spcPts val="0"/>
              </a:spcAft>
              <a:buClr>
                <a:srgbClr val="006699"/>
              </a:buClr>
              <a:buFont typeface="Noto Sans Symbols"/>
              <a:buNone/>
              <a:defRPr sz="13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34477" marR="0" lvl="1" indent="-2677" algn="l" rtl="0">
              <a:lnSpc>
                <a:spcPct val="90000"/>
              </a:lnSpc>
              <a:spcBef>
                <a:spcPts val="220"/>
              </a:spcBef>
              <a:spcAft>
                <a:spcPts val="0"/>
              </a:spcAft>
              <a:buClr>
                <a:srgbClr val="009999"/>
              </a:buClr>
              <a:buFont typeface="Noto Sans Symbols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68954" marR="0" lvl="2" indent="-5354" algn="l" rtl="0">
              <a:lnSpc>
                <a:spcPct val="93000"/>
              </a:lnSpc>
              <a:spcBef>
                <a:spcPts val="0"/>
              </a:spcBef>
              <a:spcAft>
                <a:spcPts val="808"/>
              </a:spcAft>
              <a:buClr>
                <a:srgbClr val="009999"/>
              </a:buClr>
              <a:buFont typeface="Noto Sans Symbols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03431" marR="0" lvl="3" indent="-8031" algn="l" rtl="0">
              <a:lnSpc>
                <a:spcPct val="93000"/>
              </a:lnSpc>
              <a:spcBef>
                <a:spcPts val="0"/>
              </a:spcBef>
              <a:spcAft>
                <a:spcPts val="546"/>
              </a:spcAft>
              <a:buClr>
                <a:srgbClr val="000000"/>
              </a:buClr>
              <a:buFont typeface="Noto Sans Symbols"/>
              <a:buNone/>
              <a:def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737909" marR="0" lvl="4" indent="-10709" algn="l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Font typeface="Noto Sans Symbols"/>
              <a:buNone/>
              <a:def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172386" marR="0" lvl="5" indent="-686" algn="l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Font typeface="Noto Sans Symbols"/>
              <a:buNone/>
              <a:def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606863" marR="0" lvl="6" indent="-3362" algn="l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Font typeface="Noto Sans Symbols"/>
              <a:buNone/>
              <a:def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041340" marR="0" lvl="7" indent="-6039" algn="l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Font typeface="Noto Sans Symbols"/>
              <a:buNone/>
              <a:def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475817" marR="0" lvl="8" indent="-8716" algn="l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Font typeface="Noto Sans Symbols"/>
              <a:buNone/>
              <a:def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719" cy="760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rgbClr val="00669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10340" marR="0" lvl="1" indent="-207140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615509" marR="0" lvl="2" indent="-209108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820679" marR="0" lvl="3" indent="-211078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025849" marR="0" lvl="4" indent="-213049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1460326" marR="0" lvl="5" indent="-215725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1894803" marR="0" lvl="6" indent="-205702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2329280" marR="0" lvl="7" indent="-208379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2763757" marR="0" lvl="8" indent="-211057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 rot="5400000">
            <a:off x="2570985" y="-548220"/>
            <a:ext cx="4838907" cy="90604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10340" marR="0" lvl="0" indent="-162690" algn="l" rtl="0">
              <a:lnSpc>
                <a:spcPct val="90000"/>
              </a:lnSpc>
              <a:spcBef>
                <a:spcPts val="1840"/>
              </a:spcBef>
              <a:spcAft>
                <a:spcPts val="0"/>
              </a:spcAft>
              <a:buClr>
                <a:srgbClr val="006699"/>
              </a:buClr>
              <a:buSzPct val="100000"/>
              <a:buFont typeface="Noto Sans Symbols"/>
              <a:buChar char="▪"/>
              <a:defRPr sz="23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820679" marR="0" lvl="1" indent="-128528" algn="l" rtl="0">
              <a:lnSpc>
                <a:spcPct val="90000"/>
              </a:lnSpc>
              <a:spcBef>
                <a:spcPts val="460"/>
              </a:spcBef>
              <a:spcAft>
                <a:spcPts val="0"/>
              </a:spcAft>
              <a:buClr>
                <a:srgbClr val="009999"/>
              </a:buClr>
              <a:buSzPct val="100000"/>
              <a:buFont typeface="Noto Sans Symbols"/>
              <a:buChar char="▪"/>
              <a:defRPr sz="2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231019" marR="0" lvl="2" indent="-94369" algn="l" rtl="0">
              <a:lnSpc>
                <a:spcPct val="93000"/>
              </a:lnSpc>
              <a:spcBef>
                <a:spcPts val="0"/>
              </a:spcBef>
              <a:spcAft>
                <a:spcPts val="808"/>
              </a:spcAft>
              <a:buClr>
                <a:srgbClr val="009999"/>
              </a:buClr>
              <a:buSzPct val="100000"/>
              <a:buFont typeface="Noto Sans Symbols"/>
              <a:buChar char="▪"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41358" marR="0" lvl="3" indent="-120532" algn="l" rtl="0">
              <a:lnSpc>
                <a:spcPct val="93000"/>
              </a:lnSpc>
              <a:spcBef>
                <a:spcPts val="0"/>
              </a:spcBef>
              <a:spcAft>
                <a:spcPts val="546"/>
              </a:spcAft>
              <a:buClr>
                <a:srgbClr val="000000"/>
              </a:buClr>
              <a:buSzPct val="75000"/>
              <a:buFont typeface="Noto Sans Symbols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1698" marR="0" lvl="4" indent="-158762" algn="l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Noto Sans Symbols"/>
              <a:buChar char="●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486175" marR="0" lvl="5" indent="-161439" algn="l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Noto Sans Symbols"/>
              <a:buChar char="●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20652" marR="0" lvl="6" indent="-164116" algn="l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Noto Sans Symbols"/>
              <a:buChar char="●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355129" marR="0" lvl="7" indent="-154093" algn="l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Noto Sans Symbols"/>
              <a:buChar char="●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789606" marR="0" lvl="8" indent="-156771" algn="l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Noto Sans Symbols"/>
              <a:buChar char="●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Shape 6"/>
          <p:cNvGrpSpPr/>
          <p:nvPr/>
        </p:nvGrpSpPr>
        <p:grpSpPr>
          <a:xfrm>
            <a:off x="6140630" y="5295435"/>
            <a:ext cx="3594240" cy="1382545"/>
            <a:chOff x="6248878" y="5837237"/>
            <a:chExt cx="3657600" cy="1524000"/>
          </a:xfrm>
        </p:grpSpPr>
        <p:cxnSp>
          <p:nvCxnSpPr>
            <p:cNvPr id="7" name="Shape 7"/>
            <p:cNvCxnSpPr/>
            <p:nvPr/>
          </p:nvCxnSpPr>
          <p:spPr>
            <a:xfrm rot="5400000">
              <a:off x="9129234" y="6599237"/>
              <a:ext cx="1524000" cy="0"/>
            </a:xfrm>
            <a:prstGeom prst="straightConnector1">
              <a:avLst/>
            </a:prstGeom>
            <a:solidFill>
              <a:srgbClr val="00B8FF"/>
            </a:solidFill>
            <a:ln w="57150" cap="flat" cmpd="sng">
              <a:solidFill>
                <a:srgbClr val="00669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" name="Shape 8"/>
            <p:cNvCxnSpPr/>
            <p:nvPr/>
          </p:nvCxnSpPr>
          <p:spPr>
            <a:xfrm>
              <a:off x="6248878" y="7361236"/>
              <a:ext cx="3657600" cy="0"/>
            </a:xfrm>
            <a:prstGeom prst="straightConnector1">
              <a:avLst/>
            </a:prstGeom>
            <a:solidFill>
              <a:srgbClr val="00B8FF"/>
            </a:solidFill>
            <a:ln w="57150" cap="flat" cmpd="sng">
              <a:solidFill>
                <a:srgbClr val="006699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9" name="Shape 9"/>
          <p:cNvSpPr txBox="1"/>
          <p:nvPr/>
        </p:nvSpPr>
        <p:spPr>
          <a:xfrm>
            <a:off x="3968639" y="112331"/>
            <a:ext cx="2943113" cy="15741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Noto Sans Symbols"/>
              <a:buNone/>
            </a:pPr>
            <a:r>
              <a:rPr lang="en-GB" sz="1100" b="1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Continuous Delivery and Quality Monitoring</a:t>
            </a:r>
          </a:p>
        </p:txBody>
      </p:sp>
      <p:pic>
        <p:nvPicPr>
          <p:cNvPr id="10" name="Shape 10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8424000" y="51846"/>
            <a:ext cx="1375920" cy="70711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hape 11"/>
          <p:cNvSpPr txBox="1"/>
          <p:nvPr/>
        </p:nvSpPr>
        <p:spPr>
          <a:xfrm>
            <a:off x="233100" y="6446117"/>
            <a:ext cx="299762" cy="27193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Noto Sans Symbols"/>
              <a:buNone/>
            </a:pPr>
            <a:fld id="{00000000-1234-1234-1234-123412341234}" type="slidenum">
              <a:rPr lang="en-GB" sz="1900" b="1" i="0" u="none" strike="noStrike" cap="none">
                <a:solidFill>
                  <a:srgbClr val="80808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900" b="1" i="0" u="none" strike="noStrike" cap="none">
              <a:solidFill>
                <a:srgbClr val="80808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Shape 12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719" cy="760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rgbClr val="00669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10340" marR="0" lvl="1" indent="-207140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615509" marR="0" lvl="2" indent="-209108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820679" marR="0" lvl="3" indent="-211078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025849" marR="0" lvl="4" indent="-213049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1460326" marR="0" lvl="5" indent="-215725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1894803" marR="0" lvl="6" indent="-205702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2329280" marR="0" lvl="7" indent="-208379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2763757" marR="0" lvl="8" indent="-211057" algn="l" rtl="0"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body" idx="1"/>
          </p:nvPr>
        </p:nvSpPr>
        <p:spPr>
          <a:xfrm>
            <a:off x="460200" y="1562565"/>
            <a:ext cx="9060479" cy="48389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10340" marR="0" lvl="0" indent="-162690" algn="l" rtl="0">
              <a:lnSpc>
                <a:spcPct val="90000"/>
              </a:lnSpc>
              <a:spcBef>
                <a:spcPts val="1840"/>
              </a:spcBef>
              <a:spcAft>
                <a:spcPts val="0"/>
              </a:spcAft>
              <a:buClr>
                <a:srgbClr val="006699"/>
              </a:buClr>
              <a:buSzPct val="100000"/>
              <a:buFont typeface="Noto Sans Symbols"/>
              <a:buChar char="▪"/>
              <a:defRPr sz="23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820679" marR="0" lvl="1" indent="-128528" algn="l" rtl="0">
              <a:lnSpc>
                <a:spcPct val="90000"/>
              </a:lnSpc>
              <a:spcBef>
                <a:spcPts val="460"/>
              </a:spcBef>
              <a:spcAft>
                <a:spcPts val="0"/>
              </a:spcAft>
              <a:buClr>
                <a:srgbClr val="009999"/>
              </a:buClr>
              <a:buSzPct val="100000"/>
              <a:buFont typeface="Noto Sans Symbols"/>
              <a:buChar char="▪"/>
              <a:defRPr sz="2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231019" marR="0" lvl="2" indent="-94369" algn="l" rtl="0">
              <a:lnSpc>
                <a:spcPct val="93000"/>
              </a:lnSpc>
              <a:spcBef>
                <a:spcPts val="0"/>
              </a:spcBef>
              <a:spcAft>
                <a:spcPts val="808"/>
              </a:spcAft>
              <a:buClr>
                <a:srgbClr val="009999"/>
              </a:buClr>
              <a:buSzPct val="100000"/>
              <a:buFont typeface="Noto Sans Symbols"/>
              <a:buChar char="▪"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41358" marR="0" lvl="3" indent="-120532" algn="l" rtl="0">
              <a:lnSpc>
                <a:spcPct val="93000"/>
              </a:lnSpc>
              <a:spcBef>
                <a:spcPts val="0"/>
              </a:spcBef>
              <a:spcAft>
                <a:spcPts val="546"/>
              </a:spcAft>
              <a:buClr>
                <a:srgbClr val="000000"/>
              </a:buClr>
              <a:buSzPct val="75000"/>
              <a:buFont typeface="Noto Sans Symbols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1698" marR="0" lvl="4" indent="-158762" algn="l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Noto Sans Symbols"/>
              <a:buChar char="●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486175" marR="0" lvl="5" indent="-161439" algn="l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Noto Sans Symbols"/>
              <a:buChar char="●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20652" marR="0" lvl="6" indent="-164116" algn="l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Noto Sans Symbols"/>
              <a:buChar char="●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355129" marR="0" lvl="7" indent="-154093" algn="l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Noto Sans Symbols"/>
              <a:buChar char="●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789606" marR="0" lvl="8" indent="-156771" algn="l" rtl="0">
              <a:lnSpc>
                <a:spcPct val="93000"/>
              </a:lnSpc>
              <a:spcBef>
                <a:spcPts val="0"/>
              </a:spcBef>
              <a:spcAft>
                <a:spcPts val="274"/>
              </a:spcAft>
              <a:buClr>
                <a:srgbClr val="000000"/>
              </a:buClr>
              <a:buSzPct val="45000"/>
              <a:buFont typeface="Noto Sans Symbols"/>
              <a:buChar char="●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/>
          <p:nvPr/>
        </p:nvSpPr>
        <p:spPr>
          <a:xfrm>
            <a:off x="1583400" y="6608853"/>
            <a:ext cx="4193280" cy="15741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Noto Sans Symbols"/>
              <a:buNone/>
            </a:pPr>
            <a:r>
              <a:rPr lang="en-GB" sz="1100" b="1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iCSC2016, Kamil Henryk Król, CERN</a:t>
            </a:r>
          </a:p>
        </p:txBody>
      </p:sp>
      <p:grpSp>
        <p:nvGrpSpPr>
          <p:cNvPr id="15" name="Shape 15"/>
          <p:cNvGrpSpPr/>
          <p:nvPr/>
        </p:nvGrpSpPr>
        <p:grpSpPr>
          <a:xfrm rot="10800000">
            <a:off x="160680" y="180017"/>
            <a:ext cx="3594240" cy="1382545"/>
            <a:chOff x="6248878" y="5837237"/>
            <a:chExt cx="3657600" cy="1524000"/>
          </a:xfrm>
        </p:grpSpPr>
        <p:cxnSp>
          <p:nvCxnSpPr>
            <p:cNvPr id="16" name="Shape 16"/>
            <p:cNvCxnSpPr/>
            <p:nvPr/>
          </p:nvCxnSpPr>
          <p:spPr>
            <a:xfrm rot="5400000">
              <a:off x="9129234" y="6599237"/>
              <a:ext cx="1524000" cy="0"/>
            </a:xfrm>
            <a:prstGeom prst="straightConnector1">
              <a:avLst/>
            </a:prstGeom>
            <a:solidFill>
              <a:srgbClr val="00B8FF"/>
            </a:solidFill>
            <a:ln w="57150" cap="flat" cmpd="sng">
              <a:solidFill>
                <a:srgbClr val="00669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" name="Shape 17"/>
            <p:cNvCxnSpPr/>
            <p:nvPr/>
          </p:nvCxnSpPr>
          <p:spPr>
            <a:xfrm>
              <a:off x="6248878" y="7361236"/>
              <a:ext cx="3657600" cy="0"/>
            </a:xfrm>
            <a:prstGeom prst="straightConnector1">
              <a:avLst/>
            </a:prstGeom>
            <a:solidFill>
              <a:srgbClr val="00B8FF"/>
            </a:solidFill>
            <a:ln w="57150" cap="flat" cmpd="sng">
              <a:solidFill>
                <a:srgbClr val="006699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gilemanifesto.org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3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4" Type="http://schemas.openxmlformats.org/officeDocument/2006/relationships/comments" Target="../comments/commen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5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racle.com/technetwork/java/codeconventions-150003.pdf" TargetMode="Externa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hyperlink" Target="http://geosoft.no/development/cppstyle.html" TargetMode="External"/><Relationship Id="rId4" Type="http://schemas.openxmlformats.org/officeDocument/2006/relationships/hyperlink" Target="https://www.python.org/dev/peps/pep-0008/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Relationship Id="rId4" Type="http://schemas.openxmlformats.org/officeDocument/2006/relationships/comments" Target="../comments/commen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Relationship Id="rId4" Type="http://schemas.openxmlformats.org/officeDocument/2006/relationships/comments" Target="../comments/commen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Relationship Id="rId4" Type="http://schemas.openxmlformats.org/officeDocument/2006/relationships/comments" Target="../comments/comment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10" Type="http://schemas.openxmlformats.org/officeDocument/2006/relationships/image" Target="../media/image50.jpg"/><Relationship Id="rId4" Type="http://schemas.openxmlformats.org/officeDocument/2006/relationships/image" Target="../media/image44.png"/><Relationship Id="rId9" Type="http://schemas.openxmlformats.org/officeDocument/2006/relationships/image" Target="../media/image49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sonar.cern.ch" TargetMode="Externa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9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Relationship Id="rId9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subTitle" idx="4294967295"/>
          </p:nvPr>
        </p:nvSpPr>
        <p:spPr>
          <a:xfrm>
            <a:off x="599039" y="1355182"/>
            <a:ext cx="8723520" cy="51514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rgbClr val="006699"/>
              </a:buClr>
              <a:buSzPct val="25000"/>
              <a:buFont typeface="Noto Sans Symbols"/>
              <a:buNone/>
            </a:pPr>
            <a:endParaRPr sz="3800" b="1" i="0" u="none" strike="noStrike" cap="none">
              <a:solidFill>
                <a:srgbClr val="00669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75000"/>
              </a:lnSpc>
              <a:spcBef>
                <a:spcPts val="3040"/>
              </a:spcBef>
              <a:spcAft>
                <a:spcPts val="0"/>
              </a:spcAft>
              <a:buClr>
                <a:srgbClr val="006699"/>
              </a:buClr>
              <a:buSzPct val="25000"/>
              <a:buFont typeface="Noto Sans Symbols"/>
              <a:buNone/>
            </a:pPr>
            <a:r>
              <a:rPr lang="en-GB" sz="3800" b="1" i="0" u="none" strike="noStrike" cap="none">
                <a:solidFill>
                  <a:srgbClr val="006699"/>
                </a:solidFill>
                <a:latin typeface="Arial"/>
                <a:ea typeface="Arial"/>
                <a:cs typeface="Arial"/>
                <a:sym typeface="Arial"/>
              </a:rPr>
              <a:t>Continuous Delivery</a:t>
            </a:r>
          </a:p>
          <a:p>
            <a:pPr marL="0" marR="0" lvl="0" indent="0" algn="ctr" rtl="0">
              <a:lnSpc>
                <a:spcPct val="75000"/>
              </a:lnSpc>
              <a:spcBef>
                <a:spcPts val="3040"/>
              </a:spcBef>
              <a:spcAft>
                <a:spcPts val="0"/>
              </a:spcAft>
              <a:buClr>
                <a:srgbClr val="006699"/>
              </a:buClr>
              <a:buSzPct val="25000"/>
              <a:buFont typeface="Noto Sans Symbols"/>
              <a:buNone/>
            </a:pPr>
            <a:r>
              <a:rPr lang="en-GB" sz="3800" b="1" i="0" u="none" strike="noStrike" cap="none">
                <a:solidFill>
                  <a:srgbClr val="006699"/>
                </a:solidFill>
                <a:latin typeface="Arial"/>
                <a:ea typeface="Arial"/>
                <a:cs typeface="Arial"/>
                <a:sym typeface="Arial"/>
              </a:rPr>
              <a:t>and Quality Monitoring</a:t>
            </a:r>
          </a:p>
          <a:p>
            <a:pPr marL="0" marR="0" lvl="0" indent="0" algn="ctr" rtl="0">
              <a:lnSpc>
                <a:spcPct val="75000"/>
              </a:lnSpc>
              <a:spcBef>
                <a:spcPts val="2720"/>
              </a:spcBef>
              <a:spcAft>
                <a:spcPts val="0"/>
              </a:spcAft>
              <a:buClr>
                <a:srgbClr val="006699"/>
              </a:buClr>
              <a:buSzPct val="25000"/>
              <a:buFont typeface="Noto Sans Symbols"/>
              <a:buNone/>
            </a:pPr>
            <a:endParaRPr sz="3400" b="1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lnSpc>
                <a:spcPct val="75000"/>
              </a:lnSpc>
              <a:spcBef>
                <a:spcPts val="1520"/>
              </a:spcBef>
              <a:spcAft>
                <a:spcPts val="0"/>
              </a:spcAft>
              <a:buClr>
                <a:srgbClr val="006699"/>
              </a:buClr>
              <a:buSzPct val="25000"/>
              <a:buFont typeface="Noto Sans Symbols"/>
              <a:buNone/>
            </a:pPr>
            <a:r>
              <a:rPr lang="en-GB" sz="1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Kamil Henryk Król</a:t>
            </a:r>
          </a:p>
          <a:p>
            <a:pPr marL="0" marR="0" lvl="0" indent="0" algn="ctr" rtl="0">
              <a:lnSpc>
                <a:spcPct val="75000"/>
              </a:lnSpc>
              <a:spcBef>
                <a:spcPts val="1520"/>
              </a:spcBef>
              <a:spcAft>
                <a:spcPts val="0"/>
              </a:spcAft>
              <a:buClr>
                <a:srgbClr val="006699"/>
              </a:buClr>
              <a:buSzPct val="25000"/>
              <a:buFont typeface="Noto Sans Symbols"/>
              <a:buNone/>
            </a:pPr>
            <a:r>
              <a:rPr lang="en-GB" sz="1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CERN</a:t>
            </a:r>
          </a:p>
          <a:p>
            <a:pPr marL="0" marR="0" lvl="0" indent="0" algn="ctr" rtl="0">
              <a:lnSpc>
                <a:spcPct val="75000"/>
              </a:lnSpc>
              <a:spcBef>
                <a:spcPts val="1520"/>
              </a:spcBef>
              <a:spcAft>
                <a:spcPts val="0"/>
              </a:spcAft>
              <a:buClr>
                <a:srgbClr val="006699"/>
              </a:buClr>
              <a:buSzPct val="25000"/>
              <a:buFont typeface="Noto Sans Symbols"/>
              <a:buNone/>
            </a:pPr>
            <a:endParaRPr sz="19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75000"/>
              </a:lnSpc>
              <a:spcBef>
                <a:spcPts val="1040"/>
              </a:spcBef>
              <a:spcAft>
                <a:spcPts val="0"/>
              </a:spcAft>
              <a:buClr>
                <a:srgbClr val="006699"/>
              </a:buClr>
              <a:buSzPct val="25000"/>
              <a:buFont typeface="Noto Sans Symbols"/>
              <a:buNone/>
            </a:pPr>
            <a:r>
              <a:rPr lang="en-GB" sz="13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Inverted CERN School of Computing, 29 February – 2 March 2016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599" cy="7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en-GB" sz="2000"/>
              <a:t>Continuous Delivery</a:t>
            </a:r>
          </a:p>
          <a:p>
            <a:pPr lvl="0">
              <a:spcBef>
                <a:spcPts val="0"/>
              </a:spcBef>
              <a:buNone/>
            </a:pPr>
            <a:r>
              <a:rPr lang="en-GB"/>
              <a:t>The Agile Manifesto</a:t>
            </a:r>
          </a:p>
        </p:txBody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460200" y="1562565"/>
            <a:ext cx="9060600" cy="4839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-GB" sz="2400" dirty="0"/>
              <a:t>….</a:t>
            </a:r>
          </a:p>
          <a:p>
            <a:pPr lvl="0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-GB" sz="2400" i="1" dirty="0"/>
              <a:t>We follow these principles:</a:t>
            </a:r>
          </a:p>
          <a:p>
            <a:pPr lvl="0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-GB" sz="2400" b="0" dirty="0"/>
              <a:t>Our highest priority is to satisfy the customer</a:t>
            </a:r>
          </a:p>
          <a:p>
            <a:pPr lvl="0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-GB" sz="2400" b="0" dirty="0"/>
              <a:t>through early and </a:t>
            </a:r>
            <a:r>
              <a:rPr lang="en-GB" sz="2400" dirty="0"/>
              <a:t>CONTINUOUS DELIVERY</a:t>
            </a:r>
          </a:p>
          <a:p>
            <a:pPr lvl="0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-GB" sz="2400" b="0" dirty="0"/>
              <a:t>of valuable software.</a:t>
            </a:r>
          </a:p>
          <a:p>
            <a:pPr lvl="0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-GB" sz="2400" dirty="0"/>
              <a:t>....</a:t>
            </a:r>
          </a:p>
          <a:p>
            <a:pPr lvl="0" algn="r">
              <a:lnSpc>
                <a:spcPct val="150000"/>
              </a:lnSpc>
              <a:spcBef>
                <a:spcPts val="0"/>
              </a:spcBef>
              <a:buNone/>
            </a:pPr>
            <a:r>
              <a:rPr lang="en-GB" sz="2400" b="0" dirty="0"/>
              <a:t>@see: </a:t>
            </a:r>
            <a:r>
              <a:rPr lang="en-GB" sz="2400" b="0" u="sng" dirty="0">
                <a:hlinkClick r:id="rId3"/>
              </a:rPr>
              <a:t>Agile Manifesto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/>
          <p:nvPr/>
        </p:nvSpPr>
        <p:spPr>
          <a:xfrm>
            <a:off x="422825" y="1619350"/>
            <a:ext cx="5925300" cy="4910400"/>
          </a:xfrm>
          <a:prstGeom prst="ellipse">
            <a:avLst/>
          </a:prstGeom>
          <a:noFill/>
          <a:ln w="28575" cap="flat" cmpd="sng">
            <a:solidFill>
              <a:srgbClr val="A4C2F4"/>
            </a:solidFill>
            <a:prstDash val="dot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2" name="Shape 152"/>
          <p:cNvSpPr/>
          <p:nvPr/>
        </p:nvSpPr>
        <p:spPr>
          <a:xfrm rot="10799114">
            <a:off x="2385578" y="4440203"/>
            <a:ext cx="2328300" cy="523200"/>
          </a:xfrm>
          <a:prstGeom prst="rightArrow">
            <a:avLst>
              <a:gd name="adj1" fmla="val 54483"/>
              <a:gd name="adj2" fmla="val 50476"/>
            </a:avLst>
          </a:prstGeom>
          <a:solidFill>
            <a:srgbClr val="00FF00">
              <a:alpha val="38850"/>
            </a:srgbClr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3" name="Shape 153"/>
          <p:cNvSpPr/>
          <p:nvPr/>
        </p:nvSpPr>
        <p:spPr>
          <a:xfrm rot="3706844">
            <a:off x="3242024" y="3021885"/>
            <a:ext cx="2328448" cy="522919"/>
          </a:xfrm>
          <a:prstGeom prst="rightArrow">
            <a:avLst>
              <a:gd name="adj1" fmla="val 54483"/>
              <a:gd name="adj2" fmla="val 50476"/>
            </a:avLst>
          </a:prstGeom>
          <a:solidFill>
            <a:srgbClr val="FF0000">
              <a:alpha val="31920"/>
            </a:srgbClr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4" name="Shape 154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599" cy="7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en-GB" sz="2000"/>
              <a:t>Continuous Delivery</a:t>
            </a:r>
          </a:p>
          <a:p>
            <a:pPr lvl="0">
              <a:spcBef>
                <a:spcPts val="0"/>
              </a:spcBef>
              <a:buNone/>
            </a:pPr>
            <a:r>
              <a:rPr lang="en-GB"/>
              <a:t>Incremental development</a:t>
            </a:r>
          </a:p>
        </p:txBody>
      </p:sp>
      <p:sp>
        <p:nvSpPr>
          <p:cNvPr id="155" name="Shape 155"/>
          <p:cNvSpPr/>
          <p:nvPr/>
        </p:nvSpPr>
        <p:spPr>
          <a:xfrm>
            <a:off x="2594525" y="2029800"/>
            <a:ext cx="1581900" cy="791100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GB" sz="1800" b="1"/>
              <a:t>TEST </a:t>
            </a:r>
          </a:p>
        </p:txBody>
      </p:sp>
      <p:sp>
        <p:nvSpPr>
          <p:cNvPr id="156" name="Shape 156"/>
          <p:cNvSpPr/>
          <p:nvPr/>
        </p:nvSpPr>
        <p:spPr>
          <a:xfrm>
            <a:off x="4325675" y="4306250"/>
            <a:ext cx="1581900" cy="791100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sz="1800" b="1"/>
              <a:t>IMPLEMENT</a:t>
            </a:r>
          </a:p>
        </p:txBody>
      </p:sp>
      <p:sp>
        <p:nvSpPr>
          <p:cNvPr id="157" name="Shape 157"/>
          <p:cNvSpPr/>
          <p:nvPr/>
        </p:nvSpPr>
        <p:spPr>
          <a:xfrm rot="-3991393">
            <a:off x="969083" y="3607784"/>
            <a:ext cx="2328445" cy="523052"/>
          </a:xfrm>
          <a:prstGeom prst="rightArrow">
            <a:avLst>
              <a:gd name="adj1" fmla="val 54483"/>
              <a:gd name="adj2" fmla="val 50476"/>
            </a:avLst>
          </a:prstGeom>
          <a:solidFill>
            <a:srgbClr val="00FFFF">
              <a:alpha val="30379"/>
            </a:srgbClr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8" name="Shape 158"/>
          <p:cNvSpPr/>
          <p:nvPr/>
        </p:nvSpPr>
        <p:spPr>
          <a:xfrm>
            <a:off x="803675" y="4365975"/>
            <a:ext cx="1581900" cy="791100"/>
          </a:xfrm>
          <a:prstGeom prst="rect">
            <a:avLst/>
          </a:prstGeom>
          <a:solidFill>
            <a:srgbClr val="00FFFF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sz="1800" b="1"/>
              <a:t>REFACTOR</a:t>
            </a:r>
          </a:p>
        </p:txBody>
      </p:sp>
      <p:grpSp>
        <p:nvGrpSpPr>
          <p:cNvPr id="159" name="Shape 159"/>
          <p:cNvGrpSpPr/>
          <p:nvPr/>
        </p:nvGrpSpPr>
        <p:grpSpPr>
          <a:xfrm>
            <a:off x="7396300" y="3302025"/>
            <a:ext cx="2059667" cy="1545048"/>
            <a:chOff x="7396300" y="3302025"/>
            <a:chExt cx="2059667" cy="1545048"/>
          </a:xfrm>
        </p:grpSpPr>
        <p:sp>
          <p:nvSpPr>
            <p:cNvPr id="160" name="Shape 160"/>
            <p:cNvSpPr/>
            <p:nvPr/>
          </p:nvSpPr>
          <p:spPr>
            <a:xfrm>
              <a:off x="7396300" y="3302025"/>
              <a:ext cx="2059667" cy="1545048"/>
            </a:xfrm>
            <a:prstGeom prst="cloud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pic>
          <p:nvPicPr>
            <p:cNvPr id="161" name="Shape 161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7686750" y="3637248"/>
              <a:ext cx="237608" cy="3657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2" name="Shape 16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8000062" y="3637248"/>
              <a:ext cx="237608" cy="3657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3" name="Shape 163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8313374" y="3637248"/>
              <a:ext cx="237608" cy="3657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4" name="Shape 16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8626686" y="3637248"/>
              <a:ext cx="237608" cy="3657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5" name="Shape 16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7686750" y="4062576"/>
              <a:ext cx="237608" cy="3657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6" name="Shape 166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8000062" y="4062576"/>
              <a:ext cx="237608" cy="3657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7" name="Shape 16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8313374" y="4062576"/>
              <a:ext cx="237608" cy="3657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8" name="Shape 168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8626686" y="4062576"/>
              <a:ext cx="237608" cy="3657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9" name="Shape 169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8927917" y="3637248"/>
              <a:ext cx="237608" cy="365771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170" name="Shape 170"/>
          <p:cNvCxnSpPr>
            <a:stCxn id="151" idx="6"/>
            <a:endCxn id="160" idx="2"/>
          </p:cNvCxnSpPr>
          <p:nvPr/>
        </p:nvCxnSpPr>
        <p:spPr>
          <a:xfrm>
            <a:off x="6348125" y="4074550"/>
            <a:ext cx="1054500" cy="0"/>
          </a:xfrm>
          <a:prstGeom prst="straightConnector1">
            <a:avLst/>
          </a:prstGeom>
          <a:noFill/>
          <a:ln w="28575" cap="flat" cmpd="sng">
            <a:solidFill>
              <a:srgbClr val="A4C2F4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71" name="Shape 171"/>
          <p:cNvSpPr txBox="1"/>
          <p:nvPr/>
        </p:nvSpPr>
        <p:spPr>
          <a:xfrm>
            <a:off x="6566950" y="3283550"/>
            <a:ext cx="1298399" cy="1171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 sz="4800" b="1">
                <a:solidFill>
                  <a:srgbClr val="A4C2F4"/>
                </a:solidFill>
              </a:rPr>
              <a:t>?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599" cy="7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en-GB" sz="2000"/>
              <a:t>Continuous Delivery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/>
              <a:t>The definition</a:t>
            </a:r>
          </a:p>
        </p:txBody>
      </p:sp>
      <p:sp>
        <p:nvSpPr>
          <p:cNvPr id="178" name="Shape 178"/>
          <p:cNvSpPr txBox="1">
            <a:spLocks noGrp="1"/>
          </p:cNvSpPr>
          <p:nvPr>
            <p:ph type="body" idx="1"/>
          </p:nvPr>
        </p:nvSpPr>
        <p:spPr>
          <a:xfrm>
            <a:off x="365039" y="1676564"/>
            <a:ext cx="9015181" cy="438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3000" b="0" i="1" dirty="0"/>
              <a:t>“Continuous Delivery is a software development discipline where you build software in such a way that the software </a:t>
            </a:r>
            <a:r>
              <a:rPr lang="en-GB" sz="3000" b="0" i="1" u="sng" dirty="0"/>
              <a:t>can be released</a:t>
            </a:r>
            <a:r>
              <a:rPr lang="en-GB" sz="3000" b="0" i="1" dirty="0"/>
              <a:t> to production  </a:t>
            </a:r>
            <a:r>
              <a:rPr lang="en-GB" sz="3000" b="0" i="1" u="sng" dirty="0"/>
              <a:t>at any time</a:t>
            </a:r>
            <a:r>
              <a:rPr lang="en-GB" sz="3000" b="0" i="1" dirty="0"/>
              <a:t>.“</a:t>
            </a:r>
          </a:p>
          <a:p>
            <a:pPr lvl="0" rtl="0">
              <a:spcBef>
                <a:spcPts val="0"/>
              </a:spcBef>
              <a:buNone/>
            </a:pPr>
            <a:endParaRPr sz="3000" b="0" dirty="0"/>
          </a:p>
          <a:p>
            <a:pPr lvl="0" algn="r" rtl="0">
              <a:spcBef>
                <a:spcPts val="0"/>
              </a:spcBef>
              <a:buNone/>
            </a:pPr>
            <a:r>
              <a:rPr lang="en-GB" sz="3000" b="0" dirty="0"/>
              <a:t>@Martin Fowler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599" cy="7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en-GB" sz="2000"/>
              <a:t>Continuous Delivery</a:t>
            </a:r>
          </a:p>
          <a:p>
            <a:pPr lvl="0">
              <a:spcBef>
                <a:spcPts val="0"/>
              </a:spcBef>
              <a:buNone/>
            </a:pPr>
            <a:r>
              <a:rPr lang="en-GB"/>
              <a:t>Principles</a:t>
            </a:r>
          </a:p>
        </p:txBody>
      </p:sp>
      <p:sp>
        <p:nvSpPr>
          <p:cNvPr id="184" name="Shape 184"/>
          <p:cNvSpPr txBox="1">
            <a:spLocks noGrp="1"/>
          </p:cNvSpPr>
          <p:nvPr>
            <p:ph type="body" idx="1"/>
          </p:nvPr>
        </p:nvSpPr>
        <p:spPr>
          <a:xfrm>
            <a:off x="460200" y="1562575"/>
            <a:ext cx="4882799" cy="4839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GB" sz="2400"/>
              <a:t>Continuous Delivery needs to be built on the solid Continuous Integration</a:t>
            </a:r>
          </a:p>
          <a:p>
            <a:pPr marL="914400" lvl="1" indent="-381000" rtl="0">
              <a:spcBef>
                <a:spcPts val="0"/>
              </a:spcBef>
              <a:buSzPct val="100000"/>
            </a:pPr>
            <a:r>
              <a:rPr lang="en-GB" sz="2400"/>
              <a:t>Frequent integration with others - (ideally) one main trunk</a:t>
            </a:r>
          </a:p>
          <a:p>
            <a:pPr marL="914400" lvl="1" indent="-381000" rtl="0">
              <a:spcBef>
                <a:spcPts val="0"/>
              </a:spcBef>
              <a:buSzPct val="100000"/>
            </a:pPr>
            <a:r>
              <a:rPr lang="en-GB" sz="2400"/>
              <a:t>Confident tests protecting our development</a:t>
            </a:r>
          </a:p>
          <a:p>
            <a:pPr marL="914400" lvl="1" indent="-381000" rtl="0">
              <a:spcBef>
                <a:spcPts val="0"/>
              </a:spcBef>
              <a:buSzPct val="100000"/>
            </a:pPr>
            <a:r>
              <a:rPr lang="en-GB" sz="2400"/>
              <a:t>Easy rollback should be possible</a:t>
            </a:r>
          </a:p>
        </p:txBody>
      </p:sp>
      <p:pic>
        <p:nvPicPr>
          <p:cNvPr id="185" name="Shape 185"/>
          <p:cNvPicPr preferRelativeResize="0"/>
          <p:nvPr/>
        </p:nvPicPr>
        <p:blipFill rotWithShape="1">
          <a:blip r:embed="rId3">
            <a:alphaModFix/>
          </a:blip>
          <a:srcRect l="14162" t="10725" r="13394" b="16260"/>
          <a:stretch/>
        </p:blipFill>
        <p:spPr>
          <a:xfrm>
            <a:off x="5343000" y="1903651"/>
            <a:ext cx="4037299" cy="3050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599" cy="7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2000"/>
              <a:t>Continuous Delivery</a:t>
            </a:r>
          </a:p>
          <a:p>
            <a:pPr lvl="0">
              <a:spcBef>
                <a:spcPts val="0"/>
              </a:spcBef>
              <a:buNone/>
            </a:pPr>
            <a:r>
              <a:rPr lang="en-GB"/>
              <a:t>Principles</a:t>
            </a:r>
          </a:p>
        </p:txBody>
      </p:sp>
      <p:sp>
        <p:nvSpPr>
          <p:cNvPr id="191" name="Shape 191"/>
          <p:cNvSpPr txBox="1">
            <a:spLocks noGrp="1"/>
          </p:cNvSpPr>
          <p:nvPr>
            <p:ph type="body" idx="1"/>
          </p:nvPr>
        </p:nvSpPr>
        <p:spPr>
          <a:xfrm>
            <a:off x="4504700" y="1562575"/>
            <a:ext cx="5016000" cy="4839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GB" sz="2400" b="0">
                <a:solidFill>
                  <a:schemeClr val="dk1"/>
                </a:solidFill>
              </a:rPr>
              <a:t>Introduce as much </a:t>
            </a:r>
            <a:r>
              <a:rPr lang="en-GB" sz="2400">
                <a:solidFill>
                  <a:schemeClr val="dk1"/>
                </a:solidFill>
              </a:rPr>
              <a:t>automation </a:t>
            </a:r>
            <a:r>
              <a:rPr lang="en-GB" sz="2400" b="0">
                <a:solidFill>
                  <a:schemeClr val="dk1"/>
                </a:solidFill>
              </a:rPr>
              <a:t>as possible</a:t>
            </a:r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GB" sz="2400" b="0">
                <a:solidFill>
                  <a:schemeClr val="dk1"/>
                </a:solidFill>
              </a:rPr>
              <a:t>Test close to the production</a:t>
            </a:r>
          </a:p>
          <a:p>
            <a:pPr marL="914400" lvl="1" indent="-381000" rtl="0">
              <a:spcBef>
                <a:spcPts val="0"/>
              </a:spcBef>
              <a:buSzPct val="100000"/>
            </a:pPr>
            <a:r>
              <a:rPr lang="en-GB" sz="2400">
                <a:solidFill>
                  <a:schemeClr val="dk1"/>
                </a:solidFill>
              </a:rPr>
              <a:t>T</a:t>
            </a:r>
            <a:r>
              <a:rPr lang="en-GB" sz="2400" b="0">
                <a:solidFill>
                  <a:schemeClr val="dk1"/>
                </a:solidFill>
              </a:rPr>
              <a:t>est environments and testing approaches should be similar to real life use cases</a:t>
            </a:r>
          </a:p>
          <a:p>
            <a:pPr marL="247650" lvl="0" indent="0">
              <a:spcBef>
                <a:spcPts val="0"/>
              </a:spcBef>
              <a:buNone/>
            </a:pPr>
            <a:endParaRPr sz="2400" b="0"/>
          </a:p>
        </p:txBody>
      </p:sp>
      <p:pic>
        <p:nvPicPr>
          <p:cNvPr id="192" name="Shape 1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5050" y="2107062"/>
            <a:ext cx="3984574" cy="26438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599" cy="7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en-GB" sz="2000"/>
              <a:t>Continuous Delivery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/>
              <a:t>Principles</a:t>
            </a:r>
          </a:p>
        </p:txBody>
      </p:sp>
      <p:sp>
        <p:nvSpPr>
          <p:cNvPr id="198" name="Shape 198"/>
          <p:cNvSpPr txBox="1">
            <a:spLocks noGrp="1"/>
          </p:cNvSpPr>
          <p:nvPr>
            <p:ph type="body" idx="1"/>
          </p:nvPr>
        </p:nvSpPr>
        <p:spPr>
          <a:xfrm>
            <a:off x="460200" y="1562569"/>
            <a:ext cx="4823099" cy="2064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GB" sz="2400"/>
              <a:t>Avoid:</a:t>
            </a:r>
          </a:p>
          <a:p>
            <a:pPr marL="914400" lvl="1" indent="-381000" rtl="0">
              <a:spcBef>
                <a:spcPts val="0"/>
              </a:spcBef>
              <a:buSzPct val="100000"/>
            </a:pPr>
            <a:r>
              <a:rPr lang="en-GB" sz="2400"/>
              <a:t>unofficial releases</a:t>
            </a:r>
          </a:p>
          <a:p>
            <a:pPr marL="914400" lvl="1" indent="-381000" rtl="0">
              <a:spcBef>
                <a:spcPts val="0"/>
              </a:spcBef>
              <a:buSzPct val="100000"/>
            </a:pPr>
            <a:r>
              <a:rPr lang="en-GB" sz="2400"/>
              <a:t>hot fixes without releasing</a:t>
            </a:r>
          </a:p>
          <a:p>
            <a:pPr marL="914400" lvl="1" indent="-381000" rtl="0">
              <a:spcBef>
                <a:spcPts val="0"/>
              </a:spcBef>
              <a:buSzPct val="100000"/>
            </a:pPr>
            <a:r>
              <a:rPr lang="en-GB" sz="2400"/>
              <a:t>patches sent via e-mail</a:t>
            </a:r>
          </a:p>
        </p:txBody>
      </p:sp>
      <p:sp>
        <p:nvSpPr>
          <p:cNvPr id="199" name="Shape 199"/>
          <p:cNvSpPr txBox="1">
            <a:spLocks noGrp="1"/>
          </p:cNvSpPr>
          <p:nvPr>
            <p:ph type="body" idx="1"/>
          </p:nvPr>
        </p:nvSpPr>
        <p:spPr>
          <a:xfrm>
            <a:off x="1043100" y="4335775"/>
            <a:ext cx="3657299" cy="10088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840"/>
              </a:spcBef>
              <a:spcAft>
                <a:spcPts val="0"/>
              </a:spcAft>
              <a:buNone/>
            </a:pPr>
            <a:r>
              <a:rPr lang="en-GB" sz="2400"/>
              <a:t>Full history of releases</a:t>
            </a:r>
          </a:p>
        </p:txBody>
      </p:sp>
      <p:sp>
        <p:nvSpPr>
          <p:cNvPr id="200" name="Shape 200"/>
          <p:cNvSpPr/>
          <p:nvPr/>
        </p:nvSpPr>
        <p:spPr>
          <a:xfrm>
            <a:off x="2425638" y="3303321"/>
            <a:ext cx="656699" cy="7089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CFE2F3"/>
          </a:solidFill>
          <a:ln w="28575" cap="flat" cmpd="sng">
            <a:solidFill>
              <a:srgbClr val="9FC5E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201" name="Shape 20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47775" y="1751525"/>
            <a:ext cx="4480074" cy="3354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599" cy="7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2000"/>
              <a:t>Continuous Delivery</a:t>
            </a:r>
          </a:p>
          <a:p>
            <a:pPr lvl="0">
              <a:spcBef>
                <a:spcPts val="0"/>
              </a:spcBef>
              <a:buNone/>
            </a:pPr>
            <a:r>
              <a:rPr lang="en-GB"/>
              <a:t>Principles</a:t>
            </a:r>
          </a:p>
        </p:txBody>
      </p:sp>
      <p:sp>
        <p:nvSpPr>
          <p:cNvPr id="207" name="Shape 207"/>
          <p:cNvSpPr txBox="1">
            <a:spLocks noGrp="1"/>
          </p:cNvSpPr>
          <p:nvPr>
            <p:ph type="body" idx="1"/>
          </p:nvPr>
        </p:nvSpPr>
        <p:spPr>
          <a:xfrm>
            <a:off x="460200" y="1562567"/>
            <a:ext cx="9060600" cy="1302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-GB" sz="2400"/>
              <a:t>More releases =&gt; smaller releases</a:t>
            </a:r>
          </a:p>
          <a:p>
            <a:pPr marL="457200" lvl="0" indent="-381000" rtl="0"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-GB" sz="2400"/>
              <a:t>Avoid release chains</a:t>
            </a:r>
          </a:p>
        </p:txBody>
      </p:sp>
      <p:sp>
        <p:nvSpPr>
          <p:cNvPr id="208" name="Shape 208"/>
          <p:cNvSpPr/>
          <p:nvPr/>
        </p:nvSpPr>
        <p:spPr>
          <a:xfrm>
            <a:off x="917875" y="3499900"/>
            <a:ext cx="1559700" cy="582000"/>
          </a:xfrm>
          <a:prstGeom prst="rect">
            <a:avLst/>
          </a:prstGeom>
          <a:solidFill>
            <a:srgbClr val="C9DAF8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GB" sz="1600" b="1"/>
              <a:t>ALFA</a:t>
            </a:r>
          </a:p>
        </p:txBody>
      </p:sp>
      <p:sp>
        <p:nvSpPr>
          <p:cNvPr id="209" name="Shape 209"/>
          <p:cNvSpPr/>
          <p:nvPr/>
        </p:nvSpPr>
        <p:spPr>
          <a:xfrm>
            <a:off x="3112578" y="3499900"/>
            <a:ext cx="1559700" cy="582000"/>
          </a:xfrm>
          <a:prstGeom prst="rect">
            <a:avLst/>
          </a:prstGeom>
          <a:solidFill>
            <a:srgbClr val="C9DAF8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sz="1600" b="1"/>
              <a:t>BETA</a:t>
            </a:r>
          </a:p>
        </p:txBody>
      </p:sp>
      <p:sp>
        <p:nvSpPr>
          <p:cNvPr id="210" name="Shape 210"/>
          <p:cNvSpPr/>
          <p:nvPr/>
        </p:nvSpPr>
        <p:spPr>
          <a:xfrm>
            <a:off x="5307275" y="3499900"/>
            <a:ext cx="1559700" cy="582000"/>
          </a:xfrm>
          <a:prstGeom prst="rect">
            <a:avLst/>
          </a:prstGeom>
          <a:solidFill>
            <a:srgbClr val="C9DAF8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sz="1600" b="1"/>
              <a:t>RC</a:t>
            </a:r>
          </a:p>
        </p:txBody>
      </p:sp>
      <p:sp>
        <p:nvSpPr>
          <p:cNvPr id="211" name="Shape 211"/>
          <p:cNvSpPr/>
          <p:nvPr/>
        </p:nvSpPr>
        <p:spPr>
          <a:xfrm>
            <a:off x="7501975" y="3499900"/>
            <a:ext cx="1559700" cy="582000"/>
          </a:xfrm>
          <a:prstGeom prst="rect">
            <a:avLst/>
          </a:prstGeom>
          <a:solidFill>
            <a:srgbClr val="C9DAF8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sz="1600" b="1"/>
              <a:t>PRODUCTION</a:t>
            </a:r>
          </a:p>
        </p:txBody>
      </p:sp>
      <p:cxnSp>
        <p:nvCxnSpPr>
          <p:cNvPr id="212" name="Shape 212"/>
          <p:cNvCxnSpPr>
            <a:endCxn id="209" idx="1"/>
          </p:cNvCxnSpPr>
          <p:nvPr/>
        </p:nvCxnSpPr>
        <p:spPr>
          <a:xfrm>
            <a:off x="2477478" y="3790900"/>
            <a:ext cx="6351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213" name="Shape 213"/>
          <p:cNvCxnSpPr>
            <a:stCxn id="209" idx="3"/>
            <a:endCxn id="210" idx="1"/>
          </p:cNvCxnSpPr>
          <p:nvPr/>
        </p:nvCxnSpPr>
        <p:spPr>
          <a:xfrm>
            <a:off x="4672278" y="3790900"/>
            <a:ext cx="6351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214" name="Shape 214"/>
          <p:cNvCxnSpPr>
            <a:stCxn id="210" idx="3"/>
            <a:endCxn id="211" idx="1"/>
          </p:cNvCxnSpPr>
          <p:nvPr/>
        </p:nvCxnSpPr>
        <p:spPr>
          <a:xfrm>
            <a:off x="6866975" y="3790900"/>
            <a:ext cx="6351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215" name="Shape 215"/>
          <p:cNvCxnSpPr/>
          <p:nvPr/>
        </p:nvCxnSpPr>
        <p:spPr>
          <a:xfrm>
            <a:off x="917875" y="4835675"/>
            <a:ext cx="8163899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216" name="Shape 216"/>
          <p:cNvSpPr txBox="1"/>
          <p:nvPr/>
        </p:nvSpPr>
        <p:spPr>
          <a:xfrm>
            <a:off x="1313425" y="4817600"/>
            <a:ext cx="768599" cy="223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 sz="1800" b="1"/>
              <a:t>2012</a:t>
            </a:r>
          </a:p>
        </p:txBody>
      </p:sp>
      <p:sp>
        <p:nvSpPr>
          <p:cNvPr id="217" name="Shape 217"/>
          <p:cNvSpPr txBox="1"/>
          <p:nvPr/>
        </p:nvSpPr>
        <p:spPr>
          <a:xfrm>
            <a:off x="3508125" y="4817600"/>
            <a:ext cx="768599" cy="223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1800" b="1"/>
              <a:t>2013</a:t>
            </a:r>
          </a:p>
        </p:txBody>
      </p:sp>
      <p:sp>
        <p:nvSpPr>
          <p:cNvPr id="218" name="Shape 218"/>
          <p:cNvSpPr txBox="1"/>
          <p:nvPr/>
        </p:nvSpPr>
        <p:spPr>
          <a:xfrm>
            <a:off x="5702825" y="4817600"/>
            <a:ext cx="768599" cy="223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1800" b="1"/>
              <a:t>2014</a:t>
            </a:r>
          </a:p>
        </p:txBody>
      </p:sp>
      <p:sp>
        <p:nvSpPr>
          <p:cNvPr id="219" name="Shape 219"/>
          <p:cNvSpPr txBox="1"/>
          <p:nvPr/>
        </p:nvSpPr>
        <p:spPr>
          <a:xfrm>
            <a:off x="7897525" y="4817600"/>
            <a:ext cx="768599" cy="223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1800" b="1"/>
              <a:t>2015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599" cy="7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en-GB" sz="2000"/>
              <a:t>Continuous Delivery</a:t>
            </a:r>
          </a:p>
          <a:p>
            <a:pPr lvl="0">
              <a:spcBef>
                <a:spcPts val="0"/>
              </a:spcBef>
              <a:buNone/>
            </a:pPr>
            <a:r>
              <a:rPr lang="en-GB"/>
              <a:t>Why?</a:t>
            </a:r>
          </a:p>
        </p:txBody>
      </p:sp>
      <p:sp>
        <p:nvSpPr>
          <p:cNvPr id="225" name="Shape 225"/>
          <p:cNvSpPr txBox="1">
            <a:spLocks noGrp="1"/>
          </p:cNvSpPr>
          <p:nvPr>
            <p:ph type="body" idx="1"/>
          </p:nvPr>
        </p:nvSpPr>
        <p:spPr>
          <a:xfrm>
            <a:off x="460200" y="1562565"/>
            <a:ext cx="9060600" cy="4839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460"/>
              </a:spcBef>
              <a:buClr>
                <a:srgbClr val="009999"/>
              </a:buClr>
              <a:buSzPct val="100000"/>
            </a:pPr>
            <a:r>
              <a:rPr lang="en-GB" sz="2400" b="0">
                <a:solidFill>
                  <a:schemeClr val="dk1"/>
                </a:solidFill>
              </a:rPr>
              <a:t>Small release v. big release?</a:t>
            </a:r>
          </a:p>
          <a:p>
            <a:pPr marL="914400" lvl="1" indent="-381000" rtl="0">
              <a:spcBef>
                <a:spcPts val="0"/>
              </a:spcBef>
              <a:buSzPct val="100000"/>
            </a:pPr>
            <a:r>
              <a:rPr lang="en-GB" sz="2400" b="1"/>
              <a:t>Lower the deployment risk</a:t>
            </a:r>
          </a:p>
          <a:p>
            <a:pPr marL="457200" lvl="0" indent="-381000" rtl="0">
              <a:spcBef>
                <a:spcPts val="460"/>
              </a:spcBef>
              <a:buSzPct val="100000"/>
            </a:pPr>
            <a:r>
              <a:rPr lang="en-GB" sz="2400" b="0">
                <a:solidFill>
                  <a:schemeClr val="dk1"/>
                </a:solidFill>
              </a:rPr>
              <a:t>As a developer, when do you consider the functionality done (completed)?</a:t>
            </a:r>
          </a:p>
          <a:p>
            <a:pPr marL="914400" lvl="1" indent="-381000" rtl="0">
              <a:spcBef>
                <a:spcPts val="460"/>
              </a:spcBef>
              <a:buSzPct val="100000"/>
            </a:pPr>
            <a:r>
              <a:rPr lang="en-GB" sz="2400" b="1"/>
              <a:t>Sense of progress</a:t>
            </a:r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GB" sz="2400" b="0"/>
              <a:t>How do you validate/test application functionalities?</a:t>
            </a:r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GB" sz="2400" b="0"/>
              <a:t>Do we work on the right thing?</a:t>
            </a:r>
          </a:p>
          <a:p>
            <a:pPr marL="914400" lvl="1" indent="-381000" rtl="0">
              <a:spcBef>
                <a:spcPts val="0"/>
              </a:spcBef>
              <a:buSzPct val="100000"/>
            </a:pPr>
            <a:r>
              <a:rPr lang="en-GB" sz="2400" b="1"/>
              <a:t>Quick user feedback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599" cy="7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en-GB" sz="2000"/>
              <a:t>Continuous Delivery</a:t>
            </a:r>
          </a:p>
          <a:p>
            <a:pPr lvl="0">
              <a:spcBef>
                <a:spcPts val="0"/>
              </a:spcBef>
              <a:buNone/>
            </a:pPr>
            <a:r>
              <a:rPr lang="en-GB"/>
              <a:t>Why?</a:t>
            </a:r>
          </a:p>
        </p:txBody>
      </p:sp>
      <p:pic>
        <p:nvPicPr>
          <p:cNvPr id="231" name="Shape 2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5037" y="1636125"/>
            <a:ext cx="4992224" cy="2260774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Shape 232"/>
          <p:cNvSpPr txBox="1"/>
          <p:nvPr/>
        </p:nvSpPr>
        <p:spPr>
          <a:xfrm>
            <a:off x="2575850" y="4392112"/>
            <a:ext cx="570600" cy="61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 sz="2400" b="1"/>
              <a:t>V.</a:t>
            </a:r>
          </a:p>
        </p:txBody>
      </p:sp>
      <p:pic>
        <p:nvPicPr>
          <p:cNvPr id="233" name="Shape 2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5050" y="5348125"/>
            <a:ext cx="4992200" cy="669604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Shape 234"/>
          <p:cNvSpPr txBox="1"/>
          <p:nvPr/>
        </p:nvSpPr>
        <p:spPr>
          <a:xfrm>
            <a:off x="5536450" y="1483725"/>
            <a:ext cx="4190700" cy="2715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SzPct val="100000"/>
              <a:buChar char="●"/>
            </a:pPr>
            <a:r>
              <a:rPr lang="en-GB" sz="2400" b="1"/>
              <a:t>RELEASE A - 5 changes</a:t>
            </a:r>
          </a:p>
          <a:p>
            <a:pPr marL="457200" lvl="0" indent="-381000" rtl="0">
              <a:spcBef>
                <a:spcPts val="0"/>
              </a:spcBef>
              <a:buSzPct val="100000"/>
              <a:buChar char="●"/>
            </a:pPr>
            <a:r>
              <a:rPr lang="en-GB" sz="2400" b="1"/>
              <a:t>RELEASE B - 1 change</a:t>
            </a:r>
          </a:p>
          <a:p>
            <a:pPr lvl="0" rtl="0">
              <a:spcBef>
                <a:spcPts val="0"/>
              </a:spcBef>
              <a:buNone/>
            </a:pPr>
            <a:endParaRPr sz="2400" b="1"/>
          </a:p>
          <a:p>
            <a:pPr lvl="0" rtl="0">
              <a:spcBef>
                <a:spcPts val="0"/>
              </a:spcBef>
              <a:buNone/>
            </a:pPr>
            <a:endParaRPr sz="2400" b="1"/>
          </a:p>
          <a:p>
            <a:pPr lvl="0">
              <a:spcBef>
                <a:spcPts val="0"/>
              </a:spcBef>
              <a:buNone/>
            </a:pPr>
            <a:r>
              <a:rPr lang="en-GB" sz="2400" b="1"/>
              <a:t>Something goes wrong during the release...</a:t>
            </a:r>
          </a:p>
        </p:txBody>
      </p:sp>
      <p:sp>
        <p:nvSpPr>
          <p:cNvPr id="235" name="Shape 235"/>
          <p:cNvSpPr/>
          <p:nvPr/>
        </p:nvSpPr>
        <p:spPr>
          <a:xfrm>
            <a:off x="7134000" y="4004500"/>
            <a:ext cx="656699" cy="7089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CFE2F3"/>
          </a:solidFill>
          <a:ln w="28575" cap="flat" cmpd="sng">
            <a:solidFill>
              <a:srgbClr val="9FC5E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36" name="Shape 236"/>
          <p:cNvSpPr txBox="1"/>
          <p:nvPr/>
        </p:nvSpPr>
        <p:spPr>
          <a:xfrm>
            <a:off x="5536450" y="4900775"/>
            <a:ext cx="4190700" cy="1376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2400" b="1"/>
              <a:t>In case of which release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 sz="2400" b="1"/>
              <a:t>is easier to locate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 sz="2400" b="1"/>
              <a:t>the problem?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599" cy="7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en-GB" sz="2000"/>
              <a:t>Continuous Delivery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/>
              <a:t>Why?</a:t>
            </a:r>
          </a:p>
        </p:txBody>
      </p:sp>
      <p:sp>
        <p:nvSpPr>
          <p:cNvPr id="242" name="Shape 242"/>
          <p:cNvSpPr txBox="1">
            <a:spLocks noGrp="1"/>
          </p:cNvSpPr>
          <p:nvPr>
            <p:ph type="body" idx="1"/>
          </p:nvPr>
        </p:nvSpPr>
        <p:spPr>
          <a:xfrm>
            <a:off x="460200" y="1707345"/>
            <a:ext cx="9060600" cy="4839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 b="0" dirty="0"/>
              <a:t>“</a:t>
            </a:r>
            <a:r>
              <a:rPr lang="en-GB" i="1" dirty="0"/>
              <a:t>50% or more of functionality delivered is rarely or never used.</a:t>
            </a:r>
            <a:r>
              <a:rPr lang="en-GB" b="0" dirty="0"/>
              <a:t>“</a:t>
            </a:r>
          </a:p>
          <a:p>
            <a:pPr marL="0" lvl="0" indent="0" rtl="0">
              <a:spcBef>
                <a:spcPts val="0"/>
              </a:spcBef>
              <a:buNone/>
            </a:pPr>
            <a:r>
              <a:rPr lang="en-GB" b="0" dirty="0"/>
              <a:t>@</a:t>
            </a:r>
            <a:r>
              <a:rPr lang="en-GB" b="0" i="1" dirty="0"/>
              <a:t>Jim Highsmith, Adaptive Leadership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599" cy="7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Outline</a:t>
            </a:r>
          </a:p>
        </p:txBody>
      </p:sp>
      <p:sp>
        <p:nvSpPr>
          <p:cNvPr id="57" name="Shape 57"/>
          <p:cNvSpPr txBox="1"/>
          <p:nvPr/>
        </p:nvSpPr>
        <p:spPr>
          <a:xfrm>
            <a:off x="1143250" y="2074575"/>
            <a:ext cx="6925199" cy="843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lnSpc>
                <a:spcPct val="75000"/>
              </a:lnSpc>
              <a:spcBef>
                <a:spcPts val="0"/>
              </a:spcBef>
              <a:buNone/>
            </a:pPr>
            <a:r>
              <a:rPr lang="en-GB" sz="3800" b="1">
                <a:solidFill>
                  <a:srgbClr val="006699"/>
                </a:solidFill>
              </a:rPr>
              <a:t>Continuous Delivery</a:t>
            </a:r>
          </a:p>
        </p:txBody>
      </p:sp>
      <p:sp>
        <p:nvSpPr>
          <p:cNvPr id="58" name="Shape 58"/>
          <p:cNvSpPr/>
          <p:nvPr/>
        </p:nvSpPr>
        <p:spPr>
          <a:xfrm>
            <a:off x="4054438" y="2780715"/>
            <a:ext cx="1102799" cy="12387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CFE2F3"/>
          </a:solidFill>
          <a:ln w="28575" cap="flat" cmpd="sng">
            <a:solidFill>
              <a:srgbClr val="9FC5E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9" name="Shape 59"/>
          <p:cNvSpPr txBox="1"/>
          <p:nvPr/>
        </p:nvSpPr>
        <p:spPr>
          <a:xfrm>
            <a:off x="1143250" y="4204525"/>
            <a:ext cx="6925199" cy="843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lnSpc>
                <a:spcPct val="75000"/>
              </a:lnSpc>
              <a:spcBef>
                <a:spcPts val="0"/>
              </a:spcBef>
              <a:buNone/>
            </a:pPr>
            <a:r>
              <a:rPr lang="en-GB" sz="3800" b="1">
                <a:solidFill>
                  <a:srgbClr val="006699"/>
                </a:solidFill>
              </a:rPr>
              <a:t>Quality Monitoring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599" cy="7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2000"/>
              <a:t>Continuous Delivery</a:t>
            </a:r>
          </a:p>
          <a:p>
            <a:pPr lvl="0">
              <a:spcBef>
                <a:spcPts val="0"/>
              </a:spcBef>
              <a:buNone/>
            </a:pPr>
            <a:r>
              <a:rPr lang="en-GB"/>
              <a:t>Why?</a:t>
            </a:r>
          </a:p>
        </p:txBody>
      </p:sp>
      <p:sp>
        <p:nvSpPr>
          <p:cNvPr id="248" name="Shape 248"/>
          <p:cNvSpPr txBox="1">
            <a:spLocks noGrp="1"/>
          </p:cNvSpPr>
          <p:nvPr>
            <p:ph type="body" idx="1"/>
          </p:nvPr>
        </p:nvSpPr>
        <p:spPr>
          <a:xfrm>
            <a:off x="460200" y="1562565"/>
            <a:ext cx="9060600" cy="4839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GB" sz="2400">
                <a:solidFill>
                  <a:schemeClr val="dk1"/>
                </a:solidFill>
              </a:rPr>
              <a:t>We can do the same work, but:</a:t>
            </a:r>
          </a:p>
          <a:p>
            <a:pPr marL="914400" lvl="1" indent="-381000" rtl="0">
              <a:spcBef>
                <a:spcPts val="0"/>
              </a:spcBef>
              <a:buSzPct val="100000"/>
            </a:pPr>
            <a:r>
              <a:rPr lang="en-GB" sz="2400">
                <a:solidFill>
                  <a:schemeClr val="dk1"/>
                </a:solidFill>
              </a:rPr>
              <a:t>Working less</a:t>
            </a:r>
          </a:p>
          <a:p>
            <a:pPr marL="914400" lvl="1" indent="-381000" rtl="0">
              <a:spcBef>
                <a:spcPts val="0"/>
              </a:spcBef>
              <a:buSzPct val="100000"/>
            </a:pPr>
            <a:r>
              <a:rPr lang="en-GB" sz="2400">
                <a:solidFill>
                  <a:schemeClr val="dk1"/>
                </a:solidFill>
              </a:rPr>
              <a:t>In more relaxed environment</a:t>
            </a:r>
          </a:p>
          <a:p>
            <a:pPr marL="914400" lvl="1" indent="-381000" rtl="0">
              <a:spcBef>
                <a:spcPts val="0"/>
              </a:spcBef>
              <a:buSzPct val="100000"/>
            </a:pPr>
            <a:r>
              <a:rPr lang="en-GB" sz="2400">
                <a:solidFill>
                  <a:schemeClr val="dk1"/>
                </a:solidFill>
              </a:rPr>
              <a:t>Avoiding risk</a:t>
            </a:r>
          </a:p>
          <a:p>
            <a:pPr marL="914400" lvl="1" indent="-381000" rtl="0">
              <a:spcBef>
                <a:spcPts val="0"/>
              </a:spcBef>
              <a:buSzPct val="100000"/>
            </a:pPr>
            <a:r>
              <a:rPr lang="en-GB" sz="2400">
                <a:solidFill>
                  <a:schemeClr val="dk1"/>
                </a:solidFill>
              </a:rPr>
              <a:t>Having more constant workload</a:t>
            </a:r>
          </a:p>
          <a:p>
            <a:pPr marL="914400" lvl="1" indent="-381000" rtl="0">
              <a:spcBef>
                <a:spcPts val="0"/>
              </a:spcBef>
              <a:buSzPct val="100000"/>
            </a:pPr>
            <a:r>
              <a:rPr lang="en-GB" sz="2400">
                <a:solidFill>
                  <a:schemeClr val="dk1"/>
                </a:solidFill>
              </a:rPr>
              <a:t>With level of confidence</a:t>
            </a:r>
          </a:p>
          <a:p>
            <a:pPr marL="0" lvl="0" indent="0" rtl="0">
              <a:spcBef>
                <a:spcPts val="0"/>
              </a:spcBef>
              <a:buNone/>
            </a:pPr>
            <a:endParaRPr sz="2400" b="0">
              <a:solidFill>
                <a:schemeClr val="dk1"/>
              </a:solidFill>
            </a:endParaRPr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GB" sz="2400">
                <a:solidFill>
                  <a:schemeClr val="dk1"/>
                </a:solidFill>
              </a:rPr>
              <a:t>“</a:t>
            </a:r>
            <a:r>
              <a:rPr lang="en-GB" sz="2400" i="1">
                <a:solidFill>
                  <a:schemeClr val="dk1"/>
                </a:solidFill>
              </a:rPr>
              <a:t>I wish we did it the old way</a:t>
            </a:r>
            <a:r>
              <a:rPr lang="en-GB" sz="2400">
                <a:solidFill>
                  <a:schemeClr val="dk1"/>
                </a:solidFill>
              </a:rPr>
              <a:t>”</a:t>
            </a:r>
            <a:r>
              <a:rPr lang="en-GB" sz="2400" b="0">
                <a:solidFill>
                  <a:schemeClr val="dk1"/>
                </a:solidFill>
              </a:rPr>
              <a:t> 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-GB" sz="2400">
                <a:solidFill>
                  <a:schemeClr val="dk1"/>
                </a:solidFill>
              </a:rPr>
              <a:t>@noone</a:t>
            </a:r>
          </a:p>
          <a:p>
            <a:pPr marL="0" lvl="0" indent="0">
              <a:spcBef>
                <a:spcPts val="0"/>
              </a:spcBef>
              <a:buNone/>
            </a:pPr>
            <a:endParaRPr sz="2400" b="0">
              <a:solidFill>
                <a:schemeClr val="dk1"/>
              </a:solidFill>
            </a:endParaRPr>
          </a:p>
        </p:txBody>
      </p:sp>
      <p:sp>
        <p:nvSpPr>
          <p:cNvPr id="249" name="Shape 249"/>
          <p:cNvSpPr/>
          <p:nvPr/>
        </p:nvSpPr>
        <p:spPr>
          <a:xfrm>
            <a:off x="7170175" y="1562575"/>
            <a:ext cx="1870499" cy="1752899"/>
          </a:xfrm>
          <a:prstGeom prst="smileyFace">
            <a:avLst>
              <a:gd name="adj" fmla="val 4653"/>
            </a:avLst>
          </a:prstGeom>
          <a:noFill/>
          <a:ln w="76200" cap="flat" cmpd="sng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4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599" cy="7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en-GB" sz="2000"/>
              <a:t>Continuous Delivery</a:t>
            </a:r>
          </a:p>
          <a:p>
            <a:pPr lvl="0">
              <a:spcBef>
                <a:spcPts val="0"/>
              </a:spcBef>
              <a:buNone/>
            </a:pPr>
            <a:r>
              <a:rPr lang="en-GB"/>
              <a:t>How?</a:t>
            </a:r>
          </a:p>
        </p:txBody>
      </p:sp>
      <p:sp>
        <p:nvSpPr>
          <p:cNvPr id="255" name="Shape 255"/>
          <p:cNvSpPr txBox="1">
            <a:spLocks noGrp="1"/>
          </p:cNvSpPr>
          <p:nvPr>
            <p:ph type="body" idx="1"/>
          </p:nvPr>
        </p:nvSpPr>
        <p:spPr>
          <a:xfrm>
            <a:off x="460200" y="1562568"/>
            <a:ext cx="9060600" cy="1452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GB" sz="2400" b="0"/>
              <a:t>Continuous Delivery is the natural continuation of the Continuous Integration processes</a:t>
            </a:r>
          </a:p>
        </p:txBody>
      </p:sp>
      <p:pic>
        <p:nvPicPr>
          <p:cNvPr id="256" name="Shape 2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5600" y="3291300"/>
            <a:ext cx="8854799" cy="2128549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Shape 257"/>
          <p:cNvSpPr txBox="1"/>
          <p:nvPr/>
        </p:nvSpPr>
        <p:spPr>
          <a:xfrm>
            <a:off x="350725" y="2828275"/>
            <a:ext cx="6037199" cy="2591700"/>
          </a:xfrm>
          <a:prstGeom prst="rect">
            <a:avLst/>
          </a:prstGeom>
          <a:noFill/>
          <a:ln w="38100" cap="flat" cmpd="sng">
            <a:solidFill>
              <a:srgbClr val="C9DAF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 sz="2200" b="1"/>
              <a:t>Continuous Integration</a:t>
            </a:r>
          </a:p>
        </p:txBody>
      </p:sp>
      <p:sp>
        <p:nvSpPr>
          <p:cNvPr id="258" name="Shape 258"/>
          <p:cNvSpPr txBox="1"/>
          <p:nvPr/>
        </p:nvSpPr>
        <p:spPr>
          <a:xfrm>
            <a:off x="6477450" y="2828275"/>
            <a:ext cx="3132899" cy="2591700"/>
          </a:xfrm>
          <a:prstGeom prst="rect">
            <a:avLst/>
          </a:prstGeom>
          <a:noFill/>
          <a:ln w="38100" cap="flat" cmpd="sng">
            <a:solidFill>
              <a:srgbClr val="C9DAF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2200" b="1"/>
              <a:t>Continuous Delivery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599" cy="7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en-GB" sz="2000"/>
              <a:t>Continuous Delivery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/>
              <a:t>How?</a:t>
            </a:r>
          </a:p>
        </p:txBody>
      </p:sp>
      <p:sp>
        <p:nvSpPr>
          <p:cNvPr id="264" name="Shape 264"/>
          <p:cNvSpPr txBox="1">
            <a:spLocks noGrp="1"/>
          </p:cNvSpPr>
          <p:nvPr>
            <p:ph type="body" idx="1"/>
          </p:nvPr>
        </p:nvSpPr>
        <p:spPr>
          <a:xfrm>
            <a:off x="460200" y="1562568"/>
            <a:ext cx="9060600" cy="1452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GB" sz="2400" b="0"/>
              <a:t>Continuous Delivery can be implemented using most build servers (both open source and commercial tools available)</a:t>
            </a:r>
          </a:p>
        </p:txBody>
      </p:sp>
      <p:pic>
        <p:nvPicPr>
          <p:cNvPr id="265" name="Shape 265"/>
          <p:cNvPicPr preferRelativeResize="0"/>
          <p:nvPr/>
        </p:nvPicPr>
        <p:blipFill rotWithShape="1">
          <a:blip r:embed="rId3">
            <a:alphaModFix/>
          </a:blip>
          <a:srcRect t="28971" b="31515"/>
          <a:stretch/>
        </p:blipFill>
        <p:spPr>
          <a:xfrm>
            <a:off x="1852987" y="4129862"/>
            <a:ext cx="2496748" cy="61398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Shape 26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53725" y="3102737"/>
            <a:ext cx="2137800" cy="6875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Shape 26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22025" y="5083475"/>
            <a:ext cx="1175899" cy="1086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8" name="Shape 26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234337" y="4056612"/>
            <a:ext cx="2376562" cy="76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9" name="Shape 26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980700" y="3194350"/>
            <a:ext cx="2241325" cy="504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Shape 274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599" cy="7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en-GB" sz="2000"/>
              <a:t>Continuous Delivery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/>
              <a:t>How?</a:t>
            </a:r>
          </a:p>
        </p:txBody>
      </p:sp>
      <p:sp>
        <p:nvSpPr>
          <p:cNvPr id="275" name="Shape 275"/>
          <p:cNvSpPr txBox="1">
            <a:spLocks noGrp="1"/>
          </p:cNvSpPr>
          <p:nvPr>
            <p:ph type="body" idx="1"/>
          </p:nvPr>
        </p:nvSpPr>
        <p:spPr>
          <a:xfrm>
            <a:off x="460200" y="1562575"/>
            <a:ext cx="8386500" cy="2012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GB" sz="2400" b="0"/>
              <a:t>Continuous Delivery is not a complete set of tools which needs to be used</a:t>
            </a:r>
          </a:p>
          <a:p>
            <a:pPr marL="457200" lvl="0" indent="-381000">
              <a:spcBef>
                <a:spcPts val="0"/>
              </a:spcBef>
              <a:buSzPct val="100000"/>
            </a:pPr>
            <a:r>
              <a:rPr lang="en-GB" sz="2400" b="0"/>
              <a:t>It more a way of thinking about the development!</a:t>
            </a:r>
          </a:p>
        </p:txBody>
      </p:sp>
      <p:pic>
        <p:nvPicPr>
          <p:cNvPr id="276" name="Shape 2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66262" y="3383650"/>
            <a:ext cx="2974374" cy="29743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599" cy="7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en-GB" sz="2000"/>
              <a:t>Continuous Delivery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/>
              <a:t>Do we do it right?</a:t>
            </a:r>
          </a:p>
        </p:txBody>
      </p:sp>
      <p:sp>
        <p:nvSpPr>
          <p:cNvPr id="282" name="Shape 282"/>
          <p:cNvSpPr txBox="1">
            <a:spLocks noGrp="1"/>
          </p:cNvSpPr>
          <p:nvPr>
            <p:ph type="body" idx="2"/>
          </p:nvPr>
        </p:nvSpPr>
        <p:spPr>
          <a:xfrm>
            <a:off x="5065325" y="2231550"/>
            <a:ext cx="4550999" cy="4169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endParaRPr sz="2400"/>
          </a:p>
          <a:p>
            <a:pPr marL="0" lvl="0" indent="0" rtl="0">
              <a:spcBef>
                <a:spcPts val="0"/>
              </a:spcBef>
              <a:buNone/>
            </a:pPr>
            <a:r>
              <a:rPr lang="en-GB" sz="2400"/>
              <a:t>Answer these 3 questions</a:t>
            </a:r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GB" sz="2400" b="0"/>
              <a:t>Is it easy to deploy?</a:t>
            </a:r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GB" sz="2400" b="0"/>
              <a:t>Is it easy to rollback?</a:t>
            </a:r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GB" sz="2400" b="0"/>
              <a:t>Clients not affected?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GB" sz="2400"/>
              <a:t>If you answer yes to all questions, you are doing the Continuous Delivery right!</a:t>
            </a:r>
          </a:p>
        </p:txBody>
      </p:sp>
      <p:pic>
        <p:nvPicPr>
          <p:cNvPr id="283" name="Shape 2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5050" y="2023526"/>
            <a:ext cx="4657524" cy="2810949"/>
          </a:xfrm>
          <a:prstGeom prst="rect">
            <a:avLst/>
          </a:prstGeom>
          <a:noFill/>
          <a:ln>
            <a:noFill/>
          </a:ln>
        </p:spPr>
      </p:pic>
      <p:sp>
        <p:nvSpPr>
          <p:cNvPr id="284" name="Shape 284"/>
          <p:cNvSpPr/>
          <p:nvPr/>
        </p:nvSpPr>
        <p:spPr>
          <a:xfrm>
            <a:off x="4122975" y="2785275"/>
            <a:ext cx="434400" cy="1984499"/>
          </a:xfrm>
          <a:prstGeom prst="rect">
            <a:avLst/>
          </a:prstGeom>
          <a:noFill/>
          <a:ln w="28575" cap="flat" cmpd="sng">
            <a:solidFill>
              <a:srgbClr val="4A86E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/>
          <p:nvPr/>
        </p:nvSpPr>
        <p:spPr>
          <a:xfrm>
            <a:off x="5366100" y="971000"/>
            <a:ext cx="3739199" cy="1260599"/>
          </a:xfrm>
          <a:prstGeom prst="wedgeRectCallout">
            <a:avLst>
              <a:gd name="adj1" fmla="val -20833"/>
              <a:gd name="adj2" fmla="val 62500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2400" b="1"/>
              <a:t>The ‘deploy’ button</a:t>
            </a:r>
          </a:p>
          <a:p>
            <a:pPr lvl="0">
              <a:spcBef>
                <a:spcPts val="0"/>
              </a:spcBef>
              <a:buNone/>
            </a:pPr>
            <a:r>
              <a:rPr lang="en-GB" sz="2400" b="1"/>
              <a:t>How confident are you?</a:t>
            </a:r>
          </a:p>
        </p:txBody>
      </p:sp>
      <p:cxnSp>
        <p:nvCxnSpPr>
          <p:cNvPr id="286" name="Shape 286"/>
          <p:cNvCxnSpPr>
            <a:endCxn id="285" idx="4"/>
          </p:cNvCxnSpPr>
          <p:nvPr/>
        </p:nvCxnSpPr>
        <p:spPr>
          <a:xfrm rot="10800000" flipH="1">
            <a:off x="4548412" y="2389174"/>
            <a:ext cx="1908300" cy="4131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Shape 291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599" cy="7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en-GB" sz="2000"/>
              <a:t>Continuous Delivery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/>
              <a:t>Summary	</a:t>
            </a:r>
          </a:p>
        </p:txBody>
      </p:sp>
      <p:sp>
        <p:nvSpPr>
          <p:cNvPr id="292" name="Shape 292"/>
          <p:cNvSpPr txBox="1">
            <a:spLocks noGrp="1"/>
          </p:cNvSpPr>
          <p:nvPr>
            <p:ph type="body" idx="1"/>
          </p:nvPr>
        </p:nvSpPr>
        <p:spPr>
          <a:xfrm>
            <a:off x="460200" y="1607346"/>
            <a:ext cx="9060600" cy="4399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GB" sz="2400" b="0"/>
              <a:t>Continuous Delivery can give us high level of confidence</a:t>
            </a:r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GB" sz="2400" b="0"/>
              <a:t>It imposes the incremental development</a:t>
            </a:r>
          </a:p>
          <a:p>
            <a:pPr marL="914400" lvl="1" indent="-381000" rtl="0">
              <a:spcBef>
                <a:spcPts val="1840"/>
              </a:spcBef>
              <a:buClr>
                <a:srgbClr val="006699"/>
              </a:buClr>
              <a:buSzPct val="100000"/>
            </a:pPr>
            <a:r>
              <a:rPr lang="en-GB" sz="2400">
                <a:solidFill>
                  <a:schemeClr val="dk1"/>
                </a:solidFill>
              </a:rPr>
              <a:t>We build the right thing</a:t>
            </a:r>
          </a:p>
          <a:p>
            <a:pPr marL="914400" lvl="1" indent="-381000" rtl="0">
              <a:spcBef>
                <a:spcPts val="0"/>
              </a:spcBef>
              <a:buSzPct val="100000"/>
            </a:pPr>
            <a:r>
              <a:rPr lang="en-GB" sz="2400"/>
              <a:t>It’s easy to locate problems</a:t>
            </a:r>
          </a:p>
          <a:p>
            <a:pPr marL="914400" lvl="1" indent="-381000" rtl="0">
              <a:spcBef>
                <a:spcPts val="0"/>
              </a:spcBef>
              <a:buSzPct val="100000"/>
            </a:pPr>
            <a:r>
              <a:rPr lang="en-GB" sz="2400"/>
              <a:t>It helps developers see the progress</a:t>
            </a:r>
          </a:p>
          <a:p>
            <a:pPr marL="914400" lvl="1" indent="-381000" rtl="0">
              <a:spcBef>
                <a:spcPts val="0"/>
              </a:spcBef>
              <a:buSzPct val="100000"/>
            </a:pPr>
            <a:r>
              <a:rPr lang="en-GB" sz="2400" b="1"/>
              <a:t>Clients receive functionalities quickly</a:t>
            </a:r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GB" sz="2400" b="0"/>
              <a:t>It’s fashionable</a:t>
            </a:r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GB" sz="2400" b="0"/>
              <a:t>It’s a standard</a:t>
            </a:r>
          </a:p>
        </p:txBody>
      </p:sp>
      <p:pic>
        <p:nvPicPr>
          <p:cNvPr id="293" name="Shape 2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67750" y="3673900"/>
            <a:ext cx="2014875" cy="2654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Shape 298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599" cy="7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Outline</a:t>
            </a:r>
          </a:p>
        </p:txBody>
      </p:sp>
      <p:sp>
        <p:nvSpPr>
          <p:cNvPr id="299" name="Shape 299"/>
          <p:cNvSpPr txBox="1"/>
          <p:nvPr/>
        </p:nvSpPr>
        <p:spPr>
          <a:xfrm>
            <a:off x="1143250" y="2074575"/>
            <a:ext cx="6925199" cy="843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lnSpc>
                <a:spcPct val="75000"/>
              </a:lnSpc>
              <a:spcBef>
                <a:spcPts val="0"/>
              </a:spcBef>
              <a:buNone/>
            </a:pPr>
            <a:r>
              <a:rPr lang="en-GB" sz="3800" b="1">
                <a:solidFill>
                  <a:srgbClr val="DFE9F3"/>
                </a:solidFill>
              </a:rPr>
              <a:t>Continuous Delivery</a:t>
            </a:r>
          </a:p>
        </p:txBody>
      </p:sp>
      <p:sp>
        <p:nvSpPr>
          <p:cNvPr id="300" name="Shape 300"/>
          <p:cNvSpPr/>
          <p:nvPr/>
        </p:nvSpPr>
        <p:spPr>
          <a:xfrm>
            <a:off x="4054438" y="2750235"/>
            <a:ext cx="1102799" cy="12387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DFE9F3"/>
          </a:solidFill>
          <a:ln w="28575" cap="flat" cmpd="sng">
            <a:solidFill>
              <a:srgbClr val="CFE2F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01" name="Shape 301"/>
          <p:cNvSpPr txBox="1"/>
          <p:nvPr/>
        </p:nvSpPr>
        <p:spPr>
          <a:xfrm>
            <a:off x="1143250" y="4204525"/>
            <a:ext cx="6925199" cy="843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lnSpc>
                <a:spcPct val="75000"/>
              </a:lnSpc>
              <a:spcBef>
                <a:spcPts val="0"/>
              </a:spcBef>
              <a:buNone/>
            </a:pPr>
            <a:r>
              <a:rPr lang="en-GB" sz="3800" b="1">
                <a:solidFill>
                  <a:srgbClr val="006699"/>
                </a:solidFill>
              </a:rPr>
              <a:t>Quality Monitoring</a:t>
            </a:r>
          </a:p>
        </p:txBody>
      </p:sp>
    </p:spTree>
  </p:cSld>
  <p:clrMapOvr>
    <a:masterClrMapping/>
  </p:clrMapOvr>
  <p:transition spd="slow">
    <p:cut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Shape 306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599" cy="7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en-GB" sz="2000"/>
              <a:t>Quality Monitoring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28947"/>
              <a:buFont typeface="Arial"/>
              <a:buNone/>
            </a:pPr>
            <a:r>
              <a:rPr lang="en-GB"/>
              <a:t>Quality?</a:t>
            </a:r>
          </a:p>
        </p:txBody>
      </p:sp>
      <p:sp>
        <p:nvSpPr>
          <p:cNvPr id="307" name="Shape 307"/>
          <p:cNvSpPr txBox="1">
            <a:spLocks noGrp="1"/>
          </p:cNvSpPr>
          <p:nvPr>
            <p:ph type="body" idx="1"/>
          </p:nvPr>
        </p:nvSpPr>
        <p:spPr>
          <a:xfrm>
            <a:off x="460200" y="1562568"/>
            <a:ext cx="9060600" cy="1470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2400" i="1"/>
              <a:t>“the standard of something as measured against other things of a similar kind; the degree of excellence of something”</a:t>
            </a:r>
          </a:p>
        </p:txBody>
      </p:sp>
      <p:pic>
        <p:nvPicPr>
          <p:cNvPr id="308" name="Shape 308"/>
          <p:cNvPicPr preferRelativeResize="0"/>
          <p:nvPr/>
        </p:nvPicPr>
        <p:blipFill rotWithShape="1">
          <a:blip r:embed="rId3">
            <a:alphaModFix/>
          </a:blip>
          <a:srcRect l="14059" t="16833" b="8550"/>
          <a:stretch/>
        </p:blipFill>
        <p:spPr>
          <a:xfrm>
            <a:off x="2237090" y="3208849"/>
            <a:ext cx="4737524" cy="2753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Shape 313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599" cy="7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2000"/>
              <a:t>Quality Monitoring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/>
              <a:t>Monitor? Monitoring?</a:t>
            </a:r>
          </a:p>
        </p:txBody>
      </p:sp>
      <p:sp>
        <p:nvSpPr>
          <p:cNvPr id="314" name="Shape 314"/>
          <p:cNvSpPr txBox="1">
            <a:spLocks noGrp="1"/>
          </p:cNvSpPr>
          <p:nvPr>
            <p:ph type="body" idx="1"/>
          </p:nvPr>
        </p:nvSpPr>
        <p:spPr>
          <a:xfrm>
            <a:off x="460200" y="1562568"/>
            <a:ext cx="9060600" cy="1470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2400" i="1"/>
              <a:t>“observe and check the progress or quality of (something) over a period of time; keep under systematic review”</a:t>
            </a:r>
          </a:p>
        </p:txBody>
      </p:sp>
      <p:pic>
        <p:nvPicPr>
          <p:cNvPr id="315" name="Shape 315"/>
          <p:cNvPicPr preferRelativeResize="0"/>
          <p:nvPr/>
        </p:nvPicPr>
        <p:blipFill rotWithShape="1">
          <a:blip r:embed="rId3">
            <a:alphaModFix/>
          </a:blip>
          <a:srcRect l="7209" r="4443"/>
          <a:stretch/>
        </p:blipFill>
        <p:spPr>
          <a:xfrm>
            <a:off x="3434712" y="2846325"/>
            <a:ext cx="3036575" cy="3437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0" name="Shape 320"/>
          <p:cNvPicPr preferRelativeResize="0"/>
          <p:nvPr/>
        </p:nvPicPr>
        <p:blipFill rotWithShape="1">
          <a:blip r:embed="rId3">
            <a:alphaModFix/>
          </a:blip>
          <a:srcRect l="793" t="1167" b="706"/>
          <a:stretch/>
        </p:blipFill>
        <p:spPr>
          <a:xfrm>
            <a:off x="1471762" y="312837"/>
            <a:ext cx="6962474" cy="6232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599" cy="7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Software challenges</a:t>
            </a:r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460200" y="1562565"/>
            <a:ext cx="9060600" cy="4839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GB" sz="2400" b="0"/>
              <a:t>Team work</a:t>
            </a:r>
          </a:p>
          <a:p>
            <a:pPr marL="914400" lvl="1" indent="-381000" rtl="0">
              <a:spcBef>
                <a:spcPts val="0"/>
              </a:spcBef>
              <a:buSzPct val="100000"/>
            </a:pPr>
            <a:r>
              <a:rPr lang="en-GB" sz="2400"/>
              <a:t>Multiple people</a:t>
            </a:r>
          </a:p>
          <a:p>
            <a:pPr marL="914400" lvl="1" indent="-381000" rtl="0">
              <a:spcBef>
                <a:spcPts val="0"/>
              </a:spcBef>
              <a:buSzPct val="100000"/>
            </a:pPr>
            <a:r>
              <a:rPr lang="en-GB" sz="2400"/>
              <a:t>Different backgrounds</a:t>
            </a:r>
          </a:p>
          <a:p>
            <a:pPr marL="914400" lvl="1" indent="-381000" rtl="0">
              <a:spcBef>
                <a:spcPts val="0"/>
              </a:spcBef>
              <a:buSzPct val="100000"/>
            </a:pPr>
            <a:r>
              <a:rPr lang="en-GB" sz="2400"/>
              <a:t>High turnover</a:t>
            </a:r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GB" sz="2400" b="0"/>
              <a:t>Growing complexity of project</a:t>
            </a:r>
          </a:p>
          <a:p>
            <a:pPr marL="457200" lvl="0" indent="-381000">
              <a:spcBef>
                <a:spcPts val="0"/>
              </a:spcBef>
              <a:buSzPct val="100000"/>
            </a:pPr>
            <a:r>
              <a:rPr lang="en-GB" sz="2400" b="0"/>
              <a:t>Quality degradations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Shape 325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599" cy="7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en-GB" sz="2000"/>
              <a:t>Quality Monitoring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28947"/>
              <a:buFont typeface="Arial"/>
              <a:buNone/>
            </a:pPr>
            <a:r>
              <a:rPr lang="en-GB"/>
              <a:t>How do we check the quality?</a:t>
            </a:r>
          </a:p>
        </p:txBody>
      </p:sp>
      <p:sp>
        <p:nvSpPr>
          <p:cNvPr id="326" name="Shape 326"/>
          <p:cNvSpPr txBox="1">
            <a:spLocks noGrp="1"/>
          </p:cNvSpPr>
          <p:nvPr>
            <p:ph type="body" idx="1"/>
          </p:nvPr>
        </p:nvSpPr>
        <p:spPr>
          <a:xfrm>
            <a:off x="460200" y="1562565"/>
            <a:ext cx="9060600" cy="4839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GB" sz="2400"/>
              <a:t>Manual</a:t>
            </a:r>
          </a:p>
          <a:p>
            <a:pPr marL="914400" lvl="1" indent="-381000" rtl="0">
              <a:spcBef>
                <a:spcPts val="0"/>
              </a:spcBef>
              <a:buSzPct val="100000"/>
            </a:pPr>
            <a:r>
              <a:rPr lang="en-GB" sz="2400"/>
              <a:t>Manual testing</a:t>
            </a:r>
          </a:p>
          <a:p>
            <a:pPr marL="914400" lvl="1" indent="-381000" rtl="0">
              <a:spcBef>
                <a:spcPts val="0"/>
              </a:spcBef>
              <a:buSzPct val="100000"/>
            </a:pPr>
            <a:r>
              <a:rPr lang="en-GB" sz="2400"/>
              <a:t>Conventions within the team</a:t>
            </a:r>
          </a:p>
          <a:p>
            <a:pPr marL="914400" lvl="1" indent="-381000" rtl="0">
              <a:spcBef>
                <a:spcPts val="0"/>
              </a:spcBef>
              <a:buSzPct val="100000"/>
            </a:pPr>
            <a:r>
              <a:rPr lang="en-GB" sz="2400"/>
              <a:t>Definition of done</a:t>
            </a:r>
          </a:p>
          <a:p>
            <a:pPr marL="914400" lvl="1" indent="-381000" rtl="0">
              <a:spcBef>
                <a:spcPts val="0"/>
              </a:spcBef>
              <a:buSzPct val="100000"/>
            </a:pPr>
            <a:r>
              <a:rPr lang="en-GB" sz="2400"/>
              <a:t>Pair programming</a:t>
            </a:r>
          </a:p>
          <a:p>
            <a:pPr marL="914400" lvl="1" indent="-381000" rtl="0">
              <a:spcBef>
                <a:spcPts val="0"/>
              </a:spcBef>
              <a:buSzPct val="100000"/>
            </a:pPr>
            <a:r>
              <a:rPr lang="en-GB" sz="2400"/>
              <a:t>Code reviews</a:t>
            </a:r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GB" sz="2400"/>
              <a:t>Automatized</a:t>
            </a:r>
          </a:p>
          <a:p>
            <a:pPr marL="914400" lvl="1" indent="-381000" rtl="0">
              <a:spcBef>
                <a:spcPts val="0"/>
              </a:spcBef>
              <a:buSzPct val="100000"/>
            </a:pPr>
            <a:r>
              <a:rPr lang="en-GB" sz="2400" u="sng"/>
              <a:t>Good</a:t>
            </a:r>
            <a:r>
              <a:rPr lang="en-GB" sz="2400"/>
              <a:t> coverage of </a:t>
            </a:r>
            <a:r>
              <a:rPr lang="en-GB" sz="2400" u="sng"/>
              <a:t>good</a:t>
            </a:r>
            <a:r>
              <a:rPr lang="en-GB" sz="2400"/>
              <a:t> tests</a:t>
            </a:r>
          </a:p>
          <a:p>
            <a:pPr marL="914400" lvl="1" indent="-381000">
              <a:spcBef>
                <a:spcPts val="0"/>
              </a:spcBef>
              <a:buSzPct val="100000"/>
            </a:pPr>
            <a:r>
              <a:rPr lang="en-GB" sz="2400"/>
              <a:t>Static code analysis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Shape 331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599" cy="7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en-GB" sz="2000"/>
              <a:t>Quality Monitoring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/>
              <a:t>Manual testing</a:t>
            </a:r>
          </a:p>
        </p:txBody>
      </p:sp>
      <p:sp>
        <p:nvSpPr>
          <p:cNvPr id="332" name="Shape 332"/>
          <p:cNvSpPr txBox="1">
            <a:spLocks noGrp="1"/>
          </p:cNvSpPr>
          <p:nvPr>
            <p:ph type="body" idx="1"/>
          </p:nvPr>
        </p:nvSpPr>
        <p:spPr>
          <a:xfrm>
            <a:off x="460200" y="3535900"/>
            <a:ext cx="4455300" cy="2865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-GB" b="0"/>
              <a:t>Easy to define</a:t>
            </a:r>
          </a:p>
        </p:txBody>
      </p:sp>
      <p:sp>
        <p:nvSpPr>
          <p:cNvPr id="333" name="Shape 333"/>
          <p:cNvSpPr txBox="1">
            <a:spLocks noGrp="1"/>
          </p:cNvSpPr>
          <p:nvPr>
            <p:ph type="body" idx="2"/>
          </p:nvPr>
        </p:nvSpPr>
        <p:spPr>
          <a:xfrm>
            <a:off x="5042925" y="3634225"/>
            <a:ext cx="4455300" cy="2961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-GB" b="0"/>
              <a:t>Expensive to run on daily basis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-GB" b="0"/>
              <a:t>Prone to human errors</a:t>
            </a:r>
          </a:p>
          <a:p>
            <a:pPr marL="457200" lvl="0" indent="-228600">
              <a:spcBef>
                <a:spcPts val="0"/>
              </a:spcBef>
            </a:pPr>
            <a:r>
              <a:rPr lang="en-GB" b="0"/>
              <a:t>Boring ...</a:t>
            </a:r>
          </a:p>
        </p:txBody>
      </p:sp>
      <p:sp>
        <p:nvSpPr>
          <p:cNvPr id="334" name="Shape 334"/>
          <p:cNvSpPr txBox="1">
            <a:spLocks noGrp="1"/>
          </p:cNvSpPr>
          <p:nvPr>
            <p:ph type="body" idx="1"/>
          </p:nvPr>
        </p:nvSpPr>
        <p:spPr>
          <a:xfrm>
            <a:off x="493200" y="1543342"/>
            <a:ext cx="9060600" cy="1255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-GB" b="0"/>
              <a:t>Tests which are carried manually by a person or the testing team</a:t>
            </a:r>
          </a:p>
        </p:txBody>
      </p:sp>
      <p:pic>
        <p:nvPicPr>
          <p:cNvPr id="335" name="Shape 3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200" y="2847721"/>
            <a:ext cx="670124" cy="638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36" name="Shape 3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42925" y="2847709"/>
            <a:ext cx="670124" cy="6390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Shape 341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599" cy="7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en-GB" sz="2000"/>
              <a:t>Quality Monitoring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/>
              <a:t>Code conventions</a:t>
            </a:r>
          </a:p>
        </p:txBody>
      </p:sp>
      <p:sp>
        <p:nvSpPr>
          <p:cNvPr id="342" name="Shape 342"/>
          <p:cNvSpPr txBox="1">
            <a:spLocks noGrp="1"/>
          </p:cNvSpPr>
          <p:nvPr>
            <p:ph type="body" idx="1"/>
          </p:nvPr>
        </p:nvSpPr>
        <p:spPr>
          <a:xfrm>
            <a:off x="460200" y="1562568"/>
            <a:ext cx="9060600" cy="1541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GB" sz="2400" b="0"/>
              <a:t>Common way of producing the code</a:t>
            </a:r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GB" sz="2400" b="0"/>
              <a:t>Shared within the team / within the organisation</a:t>
            </a:r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GB" sz="2400" b="0"/>
              <a:t>Should be as close as possible to industry standards</a:t>
            </a:r>
          </a:p>
        </p:txBody>
      </p:sp>
      <p:pic>
        <p:nvPicPr>
          <p:cNvPr id="343" name="Shape 3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0200" y="3380700"/>
            <a:ext cx="3596499" cy="20788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Shape 348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599" cy="7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en-GB" sz="2000"/>
              <a:t>Quality Monitoring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/>
              <a:t>Code conventions</a:t>
            </a:r>
          </a:p>
        </p:txBody>
      </p:sp>
      <p:sp>
        <p:nvSpPr>
          <p:cNvPr id="349" name="Shape 349"/>
          <p:cNvSpPr txBox="1">
            <a:spLocks noGrp="1"/>
          </p:cNvSpPr>
          <p:nvPr>
            <p:ph type="body" idx="1"/>
          </p:nvPr>
        </p:nvSpPr>
        <p:spPr>
          <a:xfrm>
            <a:off x="460200" y="1562565"/>
            <a:ext cx="9060600" cy="4839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GB" sz="2400" b="0"/>
              <a:t>Naming conventions</a:t>
            </a:r>
          </a:p>
          <a:p>
            <a:pPr marL="914400" lvl="1" indent="-381000" rtl="0">
              <a:spcBef>
                <a:spcPts val="0"/>
              </a:spcBef>
              <a:buSzPct val="100000"/>
            </a:pPr>
            <a:r>
              <a:rPr lang="en-GB" sz="2400"/>
              <a:t>Variables</a:t>
            </a:r>
          </a:p>
          <a:p>
            <a:pPr marL="914400" lvl="1" indent="-381000" rtl="0">
              <a:spcBef>
                <a:spcPts val="0"/>
              </a:spcBef>
              <a:buSzPct val="100000"/>
            </a:pPr>
            <a:r>
              <a:rPr lang="en-GB" sz="2400"/>
              <a:t>Constants</a:t>
            </a:r>
          </a:p>
          <a:p>
            <a:pPr marL="914400" lvl="1" indent="-381000" rtl="0">
              <a:spcBef>
                <a:spcPts val="0"/>
              </a:spcBef>
              <a:buSzPct val="100000"/>
            </a:pPr>
            <a:r>
              <a:rPr lang="en-GB" sz="2400"/>
              <a:t>Classes</a:t>
            </a:r>
          </a:p>
          <a:p>
            <a:pPr marL="914400" lvl="1" indent="-381000" rtl="0">
              <a:spcBef>
                <a:spcPts val="0"/>
              </a:spcBef>
              <a:buSzPct val="100000"/>
            </a:pPr>
            <a:r>
              <a:rPr lang="en-GB" sz="2400"/>
              <a:t>Enums etc...</a:t>
            </a:r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GB" sz="2400" b="0"/>
              <a:t>Method parameters conventions</a:t>
            </a:r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GB" sz="2400" b="0"/>
              <a:t>Layout conventions</a:t>
            </a:r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GB" sz="2400" b="0"/>
              <a:t>Project structure conventions</a:t>
            </a:r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GB" sz="2400" b="0">
                <a:solidFill>
                  <a:schemeClr val="dk1"/>
                </a:solidFill>
              </a:rPr>
              <a:t>Documentation conventions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Shape 354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599" cy="7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en-GB" sz="2000"/>
              <a:t>Quality Monitoring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/>
              <a:t>Code conventions</a:t>
            </a:r>
          </a:p>
        </p:txBody>
      </p:sp>
      <p:sp>
        <p:nvSpPr>
          <p:cNvPr id="355" name="Shape 355"/>
          <p:cNvSpPr txBox="1">
            <a:spLocks noGrp="1"/>
          </p:cNvSpPr>
          <p:nvPr>
            <p:ph type="body" idx="1"/>
          </p:nvPr>
        </p:nvSpPr>
        <p:spPr>
          <a:xfrm>
            <a:off x="460200" y="1562569"/>
            <a:ext cx="9060600" cy="2310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GB" sz="2400" b="0"/>
              <a:t>Examples:</a:t>
            </a:r>
          </a:p>
          <a:p>
            <a:pPr marL="914400" lvl="1" indent="-381000" rtl="0"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-GB" sz="2400" u="sng">
                <a:hlinkClick r:id="rId3"/>
              </a:rPr>
              <a:t>Java Code Conventions</a:t>
            </a:r>
          </a:p>
          <a:p>
            <a:pPr marL="914400" lvl="1" indent="-381000" rtl="0"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-GB" sz="2400" u="sng">
                <a:hlinkClick r:id="rId4"/>
              </a:rPr>
              <a:t>Python Style Guide</a:t>
            </a:r>
          </a:p>
          <a:p>
            <a:pPr marL="914400" lvl="1" indent="-381000" rtl="0"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-GB" sz="2400" u="sng">
                <a:hlinkClick r:id="rId5"/>
              </a:rPr>
              <a:t>C++ Programming Style Guidelines</a:t>
            </a:r>
          </a:p>
        </p:txBody>
      </p:sp>
      <p:pic>
        <p:nvPicPr>
          <p:cNvPr id="356" name="Shape 356"/>
          <p:cNvPicPr preferRelativeResize="0"/>
          <p:nvPr/>
        </p:nvPicPr>
        <p:blipFill rotWithShape="1">
          <a:blip r:embed="rId6">
            <a:alphaModFix/>
          </a:blip>
          <a:srcRect b="84085"/>
          <a:stretch/>
        </p:blipFill>
        <p:spPr>
          <a:xfrm>
            <a:off x="785225" y="3458275"/>
            <a:ext cx="8410575" cy="474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7" name="Shape 357"/>
          <p:cNvPicPr preferRelativeResize="0"/>
          <p:nvPr/>
        </p:nvPicPr>
        <p:blipFill rotWithShape="1">
          <a:blip r:embed="rId6">
            <a:alphaModFix/>
          </a:blip>
          <a:srcRect t="60019"/>
          <a:stretch/>
        </p:blipFill>
        <p:spPr>
          <a:xfrm>
            <a:off x="747700" y="5322137"/>
            <a:ext cx="8410575" cy="1191962"/>
          </a:xfrm>
          <a:prstGeom prst="rect">
            <a:avLst/>
          </a:prstGeom>
          <a:noFill/>
          <a:ln>
            <a:noFill/>
          </a:ln>
        </p:spPr>
      </p:pic>
      <p:pic>
        <p:nvPicPr>
          <p:cNvPr id="358" name="Shape 358"/>
          <p:cNvPicPr preferRelativeResize="0"/>
          <p:nvPr/>
        </p:nvPicPr>
        <p:blipFill rotWithShape="1">
          <a:blip r:embed="rId6">
            <a:alphaModFix/>
          </a:blip>
          <a:srcRect t="17163" b="68318"/>
          <a:stretch/>
        </p:blipFill>
        <p:spPr>
          <a:xfrm>
            <a:off x="785212" y="3932725"/>
            <a:ext cx="8410575" cy="432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59" name="Shape 359"/>
          <p:cNvPicPr preferRelativeResize="0"/>
          <p:nvPr/>
        </p:nvPicPr>
        <p:blipFill rotWithShape="1">
          <a:blip r:embed="rId6">
            <a:alphaModFix/>
          </a:blip>
          <a:srcRect t="31431" b="54049"/>
          <a:stretch/>
        </p:blipFill>
        <p:spPr>
          <a:xfrm>
            <a:off x="785212" y="4484950"/>
            <a:ext cx="8410575" cy="432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60" name="Shape 360"/>
          <p:cNvPicPr preferRelativeResize="0"/>
          <p:nvPr/>
        </p:nvPicPr>
        <p:blipFill rotWithShape="1">
          <a:blip r:embed="rId6">
            <a:alphaModFix/>
          </a:blip>
          <a:srcRect t="46225" b="41265"/>
          <a:stretch/>
        </p:blipFill>
        <p:spPr>
          <a:xfrm>
            <a:off x="785225" y="4917775"/>
            <a:ext cx="8410575" cy="372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Shape 365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599" cy="7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en-GB" sz="2000"/>
              <a:t>Quality Monitoring</a:t>
            </a:r>
          </a:p>
          <a:p>
            <a:pPr lvl="0">
              <a:spcBef>
                <a:spcPts val="0"/>
              </a:spcBef>
              <a:buNone/>
            </a:pPr>
            <a:r>
              <a:rPr lang="en-GB"/>
              <a:t>Definition of done</a:t>
            </a:r>
          </a:p>
        </p:txBody>
      </p:sp>
      <p:pic>
        <p:nvPicPr>
          <p:cNvPr id="366" name="Shape 366"/>
          <p:cNvPicPr preferRelativeResize="0"/>
          <p:nvPr/>
        </p:nvPicPr>
        <p:blipFill rotWithShape="1">
          <a:blip r:embed="rId3">
            <a:alphaModFix/>
          </a:blip>
          <a:srcRect l="11704" t="25264" r="28242" b="31114"/>
          <a:stretch/>
        </p:blipFill>
        <p:spPr>
          <a:xfrm>
            <a:off x="1243225" y="1567450"/>
            <a:ext cx="7419553" cy="4042076"/>
          </a:xfrm>
          <a:prstGeom prst="rect">
            <a:avLst/>
          </a:prstGeom>
          <a:noFill/>
          <a:ln>
            <a:noFill/>
          </a:ln>
        </p:spPr>
      </p:pic>
      <p:sp>
        <p:nvSpPr>
          <p:cNvPr id="367" name="Shape 367"/>
          <p:cNvSpPr/>
          <p:nvPr/>
        </p:nvSpPr>
        <p:spPr>
          <a:xfrm>
            <a:off x="4676675" y="1940250"/>
            <a:ext cx="2401200" cy="1634399"/>
          </a:xfrm>
          <a:prstGeom prst="rect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68" name="Shape 368"/>
          <p:cNvSpPr txBox="1"/>
          <p:nvPr/>
        </p:nvSpPr>
        <p:spPr>
          <a:xfrm>
            <a:off x="365050" y="5536500"/>
            <a:ext cx="8679599" cy="476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2400"/>
              <a:t>List of conditions which need to be completed before the functionality is considered as DONE.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Shape 373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599" cy="7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en-GB" sz="2000"/>
              <a:t>Quality Monitoring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/>
              <a:t>Definition of done</a:t>
            </a:r>
          </a:p>
        </p:txBody>
      </p:sp>
      <p:pic>
        <p:nvPicPr>
          <p:cNvPr id="374" name="Shape 3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04525" y="1562125"/>
            <a:ext cx="7096949" cy="4681274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  <p:transition spd="slow">
    <p:cut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Shape 379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599" cy="7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en-GB" sz="2000"/>
              <a:t>Quality Monitoring</a:t>
            </a:r>
          </a:p>
          <a:p>
            <a:pPr lvl="0">
              <a:spcBef>
                <a:spcPts val="0"/>
              </a:spcBef>
              <a:buNone/>
            </a:pPr>
            <a:r>
              <a:rPr lang="en-GB"/>
              <a:t>Pair programming</a:t>
            </a:r>
          </a:p>
        </p:txBody>
      </p:sp>
      <p:sp>
        <p:nvSpPr>
          <p:cNvPr id="380" name="Shape 380"/>
          <p:cNvSpPr txBox="1">
            <a:spLocks noGrp="1"/>
          </p:cNvSpPr>
          <p:nvPr>
            <p:ph type="body" idx="2"/>
          </p:nvPr>
        </p:nvSpPr>
        <p:spPr>
          <a:xfrm>
            <a:off x="5065325" y="1562569"/>
            <a:ext cx="4455300" cy="2138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-GB" b="0"/>
              <a:t>2 people - 2 different opinions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-GB" b="0"/>
              <a:t>Driver + Navigator</a:t>
            </a:r>
          </a:p>
          <a:p>
            <a:pPr marL="457200" lvl="0" indent="-228600">
              <a:spcBef>
                <a:spcPts val="0"/>
              </a:spcBef>
            </a:pPr>
            <a:r>
              <a:rPr lang="en-GB" b="0"/>
              <a:t>Often change roles</a:t>
            </a:r>
          </a:p>
        </p:txBody>
      </p:sp>
      <p:sp>
        <p:nvSpPr>
          <p:cNvPr id="381" name="Shape 381"/>
          <p:cNvSpPr/>
          <p:nvPr/>
        </p:nvSpPr>
        <p:spPr>
          <a:xfrm>
            <a:off x="6783400" y="3346818"/>
            <a:ext cx="656699" cy="7089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CFE2F3"/>
          </a:solidFill>
          <a:ln w="28575" cap="flat" cmpd="sng">
            <a:solidFill>
              <a:srgbClr val="9FC5E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82" name="Shape 382"/>
          <p:cNvSpPr txBox="1">
            <a:spLocks noGrp="1"/>
          </p:cNvSpPr>
          <p:nvPr>
            <p:ph type="body" idx="2"/>
          </p:nvPr>
        </p:nvSpPr>
        <p:spPr>
          <a:xfrm>
            <a:off x="5065325" y="4162669"/>
            <a:ext cx="4455300" cy="2138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-GB" b="0"/>
              <a:t>Immediate feedback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-GB" b="0"/>
              <a:t>On-spot bug fixes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-GB"/>
              <a:t>Synergy effect</a:t>
            </a:r>
          </a:p>
        </p:txBody>
      </p:sp>
      <p:pic>
        <p:nvPicPr>
          <p:cNvPr id="383" name="Shape 3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4775" y="1835750"/>
            <a:ext cx="3981774" cy="3981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Shape 388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599" cy="7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en-GB" sz="2000"/>
              <a:t>Quality Monitoring</a:t>
            </a:r>
          </a:p>
          <a:p>
            <a:pPr lvl="0">
              <a:spcBef>
                <a:spcPts val="0"/>
              </a:spcBef>
              <a:buNone/>
            </a:pPr>
            <a:r>
              <a:rPr lang="en-GB"/>
              <a:t>Code reviews</a:t>
            </a:r>
          </a:p>
        </p:txBody>
      </p:sp>
      <p:sp>
        <p:nvSpPr>
          <p:cNvPr id="389" name="Shape 389"/>
          <p:cNvSpPr txBox="1">
            <a:spLocks noGrp="1"/>
          </p:cNvSpPr>
          <p:nvPr>
            <p:ph type="body" idx="2"/>
          </p:nvPr>
        </p:nvSpPr>
        <p:spPr>
          <a:xfrm>
            <a:off x="5065325" y="1562574"/>
            <a:ext cx="4455300" cy="2362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-GB" b="0"/>
              <a:t>Systematic review with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-GB"/>
              <a:t>Co-worker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-GB"/>
              <a:t>Team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-GB"/>
              <a:t>External people</a:t>
            </a:r>
          </a:p>
          <a:p>
            <a:pPr marL="457200" marR="0" lvl="0" indent="-400050" algn="l" rtl="0">
              <a:lnSpc>
                <a:spcPct val="90000"/>
              </a:lnSpc>
              <a:spcBef>
                <a:spcPts val="2160"/>
              </a:spcBef>
              <a:spcAft>
                <a:spcPts val="0"/>
              </a:spcAft>
              <a:buClr>
                <a:srgbClr val="006699"/>
              </a:buClr>
              <a:buSzPct val="100000"/>
              <a:buFont typeface="Noto Sans Symbols"/>
            </a:pPr>
            <a:r>
              <a:rPr lang="en-GB" b="0"/>
              <a:t>Face 2 Face v. ‘Online’</a:t>
            </a:r>
          </a:p>
        </p:txBody>
      </p:sp>
      <p:sp>
        <p:nvSpPr>
          <p:cNvPr id="390" name="Shape 390"/>
          <p:cNvSpPr/>
          <p:nvPr/>
        </p:nvSpPr>
        <p:spPr>
          <a:xfrm>
            <a:off x="6964625" y="3723000"/>
            <a:ext cx="656699" cy="7089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CFE2F3"/>
          </a:solidFill>
          <a:ln w="28575" cap="flat" cmpd="sng">
            <a:solidFill>
              <a:srgbClr val="9FC5E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91" name="Shape 391"/>
          <p:cNvSpPr txBox="1">
            <a:spLocks noGrp="1"/>
          </p:cNvSpPr>
          <p:nvPr>
            <p:ph type="body" idx="2"/>
          </p:nvPr>
        </p:nvSpPr>
        <p:spPr>
          <a:xfrm>
            <a:off x="5065325" y="4447623"/>
            <a:ext cx="4455300" cy="1853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-GB" b="0"/>
              <a:t>Fresh mind reviewers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-GB" b="0"/>
              <a:t>Improvement ideas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-GB" b="0"/>
              <a:t>Great way of sharing knowledge</a:t>
            </a:r>
          </a:p>
        </p:txBody>
      </p:sp>
      <p:grpSp>
        <p:nvGrpSpPr>
          <p:cNvPr id="392" name="Shape 392"/>
          <p:cNvGrpSpPr/>
          <p:nvPr/>
        </p:nvGrpSpPr>
        <p:grpSpPr>
          <a:xfrm>
            <a:off x="311850" y="1774500"/>
            <a:ext cx="4171499" cy="3897000"/>
            <a:chOff x="311850" y="1774500"/>
            <a:chExt cx="4171499" cy="3897000"/>
          </a:xfrm>
        </p:grpSpPr>
        <p:sp>
          <p:nvSpPr>
            <p:cNvPr id="393" name="Shape 393"/>
            <p:cNvSpPr/>
            <p:nvPr/>
          </p:nvSpPr>
          <p:spPr>
            <a:xfrm>
              <a:off x="311850" y="1774500"/>
              <a:ext cx="4171499" cy="3897000"/>
            </a:xfrm>
            <a:prstGeom prst="ellipse">
              <a:avLst/>
            </a:prstGeom>
            <a:noFill/>
            <a:ln w="28575" cap="flat" cmpd="sng">
              <a:solidFill>
                <a:srgbClr val="4A86E8"/>
              </a:solidFill>
              <a:prstDash val="dot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pic>
          <p:nvPicPr>
            <p:cNvPr id="394" name="Shape 39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983650" y="2380525"/>
              <a:ext cx="1433749" cy="13923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95" name="Shape 39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417400" y="2380525"/>
              <a:ext cx="1433749" cy="13923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96" name="Shape 396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983650" y="3772850"/>
              <a:ext cx="1433749" cy="13923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97" name="Shape 39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417400" y="3772850"/>
              <a:ext cx="1433749" cy="139232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98" name="Shape 398"/>
          <p:cNvSpPr txBox="1">
            <a:spLocks noGrp="1"/>
          </p:cNvSpPr>
          <p:nvPr>
            <p:ph type="title"/>
          </p:nvPr>
        </p:nvSpPr>
        <p:spPr>
          <a:xfrm>
            <a:off x="1452450" y="1894450"/>
            <a:ext cx="1890300" cy="553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2400" b="1"/>
              <a:t>Knowledge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Shape 403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599" cy="7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en-GB" sz="2000"/>
              <a:t>Quality Monitoring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/>
              <a:t>Code reviews</a:t>
            </a:r>
          </a:p>
        </p:txBody>
      </p:sp>
      <p:pic>
        <p:nvPicPr>
          <p:cNvPr id="404" name="Shape 4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83688" y="1473275"/>
            <a:ext cx="5738624" cy="4787724"/>
          </a:xfrm>
          <a:prstGeom prst="rect">
            <a:avLst/>
          </a:prstGeom>
          <a:noFill/>
          <a:ln>
            <a:noFill/>
          </a:ln>
        </p:spPr>
      </p:pic>
      <p:sp>
        <p:nvSpPr>
          <p:cNvPr id="405" name="Shape 405"/>
          <p:cNvSpPr/>
          <p:nvPr/>
        </p:nvSpPr>
        <p:spPr>
          <a:xfrm>
            <a:off x="111925" y="2007400"/>
            <a:ext cx="1971899" cy="955199"/>
          </a:xfrm>
          <a:prstGeom prst="wedgeRoundRectCallout">
            <a:avLst>
              <a:gd name="adj1" fmla="val 68471"/>
              <a:gd name="adj2" fmla="val 173438"/>
              <a:gd name="adj3" fmla="val 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 sz="2000"/>
              <a:t>Files under review</a:t>
            </a:r>
          </a:p>
        </p:txBody>
      </p:sp>
      <p:sp>
        <p:nvSpPr>
          <p:cNvPr id="406" name="Shape 406"/>
          <p:cNvSpPr/>
          <p:nvPr/>
        </p:nvSpPr>
        <p:spPr>
          <a:xfrm>
            <a:off x="7861100" y="1540425"/>
            <a:ext cx="1971899" cy="955199"/>
          </a:xfrm>
          <a:prstGeom prst="wedgeRoundRectCallout">
            <a:avLst>
              <a:gd name="adj1" fmla="val -91409"/>
              <a:gd name="adj2" fmla="val 162168"/>
              <a:gd name="adj3" fmla="val 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2000"/>
              <a:t>Review participants</a:t>
            </a:r>
          </a:p>
        </p:txBody>
      </p:sp>
      <p:sp>
        <p:nvSpPr>
          <p:cNvPr id="407" name="Shape 407"/>
          <p:cNvSpPr/>
          <p:nvPr/>
        </p:nvSpPr>
        <p:spPr>
          <a:xfrm>
            <a:off x="7861100" y="3961400"/>
            <a:ext cx="1971899" cy="955199"/>
          </a:xfrm>
          <a:prstGeom prst="wedgeRoundRectCallout">
            <a:avLst>
              <a:gd name="adj1" fmla="val -80056"/>
              <a:gd name="adj2" fmla="val 121995"/>
              <a:gd name="adj3" fmla="val 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2000"/>
              <a:t>Review objectives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599" cy="7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Software challenges</a:t>
            </a:r>
          </a:p>
        </p:txBody>
      </p:sp>
      <p:pic>
        <p:nvPicPr>
          <p:cNvPr id="71" name="Shape 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0275" y="1344812"/>
            <a:ext cx="7085449" cy="4168375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Shape 72"/>
          <p:cNvSpPr txBox="1"/>
          <p:nvPr/>
        </p:nvSpPr>
        <p:spPr>
          <a:xfrm>
            <a:off x="617250" y="5649075"/>
            <a:ext cx="8671500" cy="54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 sz="2400" b="1"/>
              <a:t>The cost of fixing the defect grows exponentially in time!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Shape 412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599" cy="7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en-GB" sz="2000"/>
              <a:t>Quality Monitoring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/>
              <a:t>Code reviews</a:t>
            </a:r>
          </a:p>
        </p:txBody>
      </p:sp>
      <p:pic>
        <p:nvPicPr>
          <p:cNvPr id="413" name="Shape 4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6900" y="2092625"/>
            <a:ext cx="8132201" cy="3071375"/>
          </a:xfrm>
          <a:prstGeom prst="rect">
            <a:avLst/>
          </a:prstGeom>
          <a:noFill/>
          <a:ln>
            <a:noFill/>
          </a:ln>
        </p:spPr>
      </p:pic>
      <p:sp>
        <p:nvSpPr>
          <p:cNvPr id="414" name="Shape 414"/>
          <p:cNvSpPr/>
          <p:nvPr/>
        </p:nvSpPr>
        <p:spPr>
          <a:xfrm>
            <a:off x="5186400" y="611925"/>
            <a:ext cx="1971899" cy="955199"/>
          </a:xfrm>
          <a:prstGeom prst="wedgeRoundRectCallout">
            <a:avLst>
              <a:gd name="adj1" fmla="val -34105"/>
              <a:gd name="adj2" fmla="val 104688"/>
              <a:gd name="adj3" fmla="val 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2000"/>
              <a:t>Code snippets</a:t>
            </a:r>
          </a:p>
        </p:txBody>
      </p:sp>
      <p:sp>
        <p:nvSpPr>
          <p:cNvPr id="415" name="Shape 415"/>
          <p:cNvSpPr/>
          <p:nvPr/>
        </p:nvSpPr>
        <p:spPr>
          <a:xfrm>
            <a:off x="5353725" y="5316425"/>
            <a:ext cx="1971899" cy="955199"/>
          </a:xfrm>
          <a:prstGeom prst="wedgeRoundRectCallout">
            <a:avLst>
              <a:gd name="adj1" fmla="val -73244"/>
              <a:gd name="adj2" fmla="val -92517"/>
              <a:gd name="adj3" fmla="val 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2000"/>
              <a:t>Discussions</a:t>
            </a:r>
          </a:p>
        </p:txBody>
      </p:sp>
    </p:spTree>
  </p:cSld>
  <p:clrMapOvr>
    <a:masterClrMapping/>
  </p:clrMapOvr>
  <p:transition spd="slow">
    <p:cut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Shape 420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599" cy="7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en-GB" sz="2000"/>
              <a:t>Quality Monitoring</a:t>
            </a:r>
          </a:p>
          <a:p>
            <a:pPr lvl="0">
              <a:spcBef>
                <a:spcPts val="0"/>
              </a:spcBef>
              <a:buNone/>
            </a:pPr>
            <a:r>
              <a:rPr lang="en-GB" u="sng"/>
              <a:t>Good</a:t>
            </a:r>
            <a:r>
              <a:rPr lang="en-GB"/>
              <a:t> coverage of </a:t>
            </a:r>
            <a:r>
              <a:rPr lang="en-GB" u="sng"/>
              <a:t>good</a:t>
            </a:r>
            <a:r>
              <a:rPr lang="en-GB"/>
              <a:t> tests</a:t>
            </a:r>
          </a:p>
        </p:txBody>
      </p:sp>
      <p:sp>
        <p:nvSpPr>
          <p:cNvPr id="421" name="Shape 421"/>
          <p:cNvSpPr txBox="1">
            <a:spLocks noGrp="1"/>
          </p:cNvSpPr>
          <p:nvPr>
            <p:ph type="body" idx="2"/>
          </p:nvPr>
        </p:nvSpPr>
        <p:spPr>
          <a:xfrm>
            <a:off x="4471750" y="1562575"/>
            <a:ext cx="5048999" cy="4839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-GB" sz="2400">
                <a:solidFill>
                  <a:schemeClr val="dk1"/>
                </a:solidFill>
              </a:rPr>
              <a:t>We can (should) test at different levels</a:t>
            </a:r>
          </a:p>
          <a:p>
            <a:pPr marL="914400" lvl="1" indent="-381000" rtl="0">
              <a:spcBef>
                <a:spcPts val="0"/>
              </a:spcBef>
              <a:buSzPct val="100000"/>
            </a:pPr>
            <a:r>
              <a:rPr lang="en-GB" sz="2400">
                <a:solidFill>
                  <a:schemeClr val="dk1"/>
                </a:solidFill>
              </a:rPr>
              <a:t>Unit testing</a:t>
            </a:r>
          </a:p>
          <a:p>
            <a:pPr marL="914400" lvl="1" indent="-381000" rtl="0">
              <a:spcBef>
                <a:spcPts val="0"/>
              </a:spcBef>
              <a:buSzPct val="100000"/>
            </a:pPr>
            <a:r>
              <a:rPr lang="en-GB" sz="2400">
                <a:solidFill>
                  <a:schemeClr val="dk1"/>
                </a:solidFill>
              </a:rPr>
              <a:t>Integration testing</a:t>
            </a:r>
          </a:p>
          <a:p>
            <a:pPr marL="914400" lvl="1" indent="-381000" rtl="0">
              <a:spcBef>
                <a:spcPts val="0"/>
              </a:spcBef>
              <a:buSzPct val="100000"/>
            </a:pPr>
            <a:r>
              <a:rPr lang="en-GB" sz="2400">
                <a:solidFill>
                  <a:schemeClr val="dk1"/>
                </a:solidFill>
              </a:rPr>
              <a:t>Acceptance testing</a:t>
            </a:r>
          </a:p>
          <a:p>
            <a:pPr marL="914400" lvl="1" indent="-381000" rtl="0">
              <a:spcBef>
                <a:spcPts val="0"/>
              </a:spcBef>
              <a:buSzPct val="100000"/>
            </a:pPr>
            <a:r>
              <a:rPr lang="en-GB" sz="2400">
                <a:solidFill>
                  <a:schemeClr val="dk1"/>
                </a:solidFill>
              </a:rPr>
              <a:t>System testing</a:t>
            </a:r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GB" sz="2400"/>
              <a:t>Automatic tests</a:t>
            </a:r>
          </a:p>
          <a:p>
            <a:pPr marL="914400" lvl="1" indent="-381000" rtl="0">
              <a:spcBef>
                <a:spcPts val="0"/>
              </a:spcBef>
              <a:buSzPct val="100000"/>
            </a:pPr>
            <a:r>
              <a:rPr lang="en-GB" sz="2400"/>
              <a:t>Quick</a:t>
            </a:r>
          </a:p>
          <a:p>
            <a:pPr marL="914400" lvl="1" indent="-381000" rtl="0">
              <a:spcBef>
                <a:spcPts val="0"/>
              </a:spcBef>
              <a:buSzPct val="100000"/>
            </a:pPr>
            <a:r>
              <a:rPr lang="en-GB" sz="2400"/>
              <a:t>Repeatable</a:t>
            </a:r>
          </a:p>
          <a:p>
            <a:pPr marL="914400" lvl="1" indent="-381000" rtl="0">
              <a:spcBef>
                <a:spcPts val="0"/>
              </a:spcBef>
              <a:buSzPct val="100000"/>
            </a:pPr>
            <a:r>
              <a:rPr lang="en-GB" sz="2400"/>
              <a:t>Easy to maintain</a:t>
            </a:r>
          </a:p>
          <a:p>
            <a:pPr marL="914400" lvl="1" indent="-381000" rtl="0">
              <a:spcBef>
                <a:spcPts val="0"/>
              </a:spcBef>
              <a:buSzPct val="100000"/>
            </a:pPr>
            <a:r>
              <a:rPr lang="en-GB" sz="2400"/>
              <a:t>Need to be executed continuously</a:t>
            </a:r>
          </a:p>
        </p:txBody>
      </p:sp>
      <p:pic>
        <p:nvPicPr>
          <p:cNvPr id="422" name="Shape 4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0275" y="2009250"/>
            <a:ext cx="4181475" cy="3095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Shape 427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599" cy="7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en-GB" sz="2000"/>
              <a:t>Quality Monitoring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 u="sng"/>
              <a:t>Good</a:t>
            </a:r>
            <a:r>
              <a:rPr lang="en-GB"/>
              <a:t> coverage of </a:t>
            </a:r>
            <a:r>
              <a:rPr lang="en-GB" u="sng"/>
              <a:t>good</a:t>
            </a:r>
            <a:r>
              <a:rPr lang="en-GB"/>
              <a:t> tests</a:t>
            </a:r>
          </a:p>
        </p:txBody>
      </p:sp>
      <p:sp>
        <p:nvSpPr>
          <p:cNvPr id="428" name="Shape 428"/>
          <p:cNvSpPr txBox="1">
            <a:spLocks noGrp="1"/>
          </p:cNvSpPr>
          <p:nvPr>
            <p:ph type="body" idx="2"/>
          </p:nvPr>
        </p:nvSpPr>
        <p:spPr>
          <a:xfrm>
            <a:off x="5477450" y="1562575"/>
            <a:ext cx="4043099" cy="4839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GB" sz="2400" b="0"/>
              <a:t>How much do we cover with tests?</a:t>
            </a:r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GB" sz="2400" b="0"/>
              <a:t>Test coverage</a:t>
            </a:r>
          </a:p>
        </p:txBody>
      </p:sp>
      <p:pic>
        <p:nvPicPr>
          <p:cNvPr id="429" name="Shape 4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5050" y="1765550"/>
            <a:ext cx="4881049" cy="1820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430" name="Shape 430"/>
          <p:cNvPicPr preferRelativeResize="0"/>
          <p:nvPr/>
        </p:nvPicPr>
        <p:blipFill rotWithShape="1">
          <a:blip r:embed="rId4">
            <a:alphaModFix/>
          </a:blip>
          <a:srcRect r="17273"/>
          <a:stretch/>
        </p:blipFill>
        <p:spPr>
          <a:xfrm>
            <a:off x="365050" y="3785875"/>
            <a:ext cx="5112400" cy="1588775"/>
          </a:xfrm>
          <a:prstGeom prst="rect">
            <a:avLst/>
          </a:prstGeom>
          <a:noFill/>
          <a:ln>
            <a:noFill/>
          </a:ln>
        </p:spPr>
      </p:pic>
      <p:sp>
        <p:nvSpPr>
          <p:cNvPr id="431" name="Shape 431"/>
          <p:cNvSpPr txBox="1"/>
          <p:nvPr/>
        </p:nvSpPr>
        <p:spPr>
          <a:xfrm>
            <a:off x="5604300" y="4947600"/>
            <a:ext cx="3916200" cy="1454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1800" b="1"/>
              <a:t>Legend:</a:t>
            </a:r>
          </a:p>
          <a:p>
            <a:pPr marL="457200" lvl="0" indent="-342900" rtl="0">
              <a:spcBef>
                <a:spcPts val="0"/>
              </a:spcBef>
              <a:buSzPct val="100000"/>
              <a:buChar char="-"/>
            </a:pPr>
            <a:r>
              <a:rPr lang="en-GB" sz="1800">
                <a:highlight>
                  <a:srgbClr val="00FF00"/>
                </a:highlight>
              </a:rPr>
              <a:t>instruction covered</a:t>
            </a:r>
          </a:p>
          <a:p>
            <a:pPr marL="457200" lvl="0" indent="-342900" rtl="0">
              <a:spcBef>
                <a:spcPts val="0"/>
              </a:spcBef>
              <a:buSzPct val="100000"/>
              <a:buChar char="-"/>
            </a:pPr>
            <a:r>
              <a:rPr lang="en-GB" sz="1800">
                <a:highlight>
                  <a:srgbClr val="FFFF00"/>
                </a:highlight>
              </a:rPr>
              <a:t>instruction partially covered</a:t>
            </a:r>
          </a:p>
          <a:p>
            <a:pPr marL="457200" lvl="0" indent="-342900" rtl="0">
              <a:spcBef>
                <a:spcPts val="0"/>
              </a:spcBef>
              <a:buSzPct val="100000"/>
              <a:buChar char="-"/>
            </a:pPr>
            <a:r>
              <a:rPr lang="en-GB" sz="1800">
                <a:highlight>
                  <a:srgbClr val="FF0000"/>
                </a:highlight>
              </a:rPr>
              <a:t>instruction uncovered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Shape 436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599" cy="7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en-GB" sz="2000"/>
              <a:t>Quality Monitoring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/>
              <a:t>Static code analysis</a:t>
            </a:r>
          </a:p>
        </p:txBody>
      </p:sp>
      <p:pic>
        <p:nvPicPr>
          <p:cNvPr id="437" name="Shape 437"/>
          <p:cNvPicPr preferRelativeResize="0"/>
          <p:nvPr/>
        </p:nvPicPr>
        <p:blipFill rotWithShape="1">
          <a:blip r:embed="rId3">
            <a:alphaModFix/>
          </a:blip>
          <a:srcRect l="5931" r="7481"/>
          <a:stretch/>
        </p:blipFill>
        <p:spPr>
          <a:xfrm>
            <a:off x="365050" y="2761387"/>
            <a:ext cx="3781974" cy="1984174"/>
          </a:xfrm>
          <a:prstGeom prst="rect">
            <a:avLst/>
          </a:prstGeom>
          <a:noFill/>
          <a:ln>
            <a:noFill/>
          </a:ln>
        </p:spPr>
      </p:pic>
      <p:sp>
        <p:nvSpPr>
          <p:cNvPr id="438" name="Shape 438"/>
          <p:cNvSpPr txBox="1">
            <a:spLocks noGrp="1"/>
          </p:cNvSpPr>
          <p:nvPr>
            <p:ph type="body" idx="2"/>
          </p:nvPr>
        </p:nvSpPr>
        <p:spPr>
          <a:xfrm>
            <a:off x="4313300" y="1562575"/>
            <a:ext cx="5207400" cy="4839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GB" sz="2400" b="0"/>
              <a:t>Tools which help you to find bugs </a:t>
            </a:r>
            <a:r>
              <a:rPr lang="en-GB" sz="2400"/>
              <a:t>Are there any?</a:t>
            </a:r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GB" sz="2400" b="0"/>
              <a:t>Static = without running software</a:t>
            </a:r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GB" sz="2400" b="0"/>
              <a:t>Can (or even should!) be automatized</a:t>
            </a:r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GB" sz="2400" b="0"/>
              <a:t>Find errors which are hard to spot by a human</a:t>
            </a:r>
          </a:p>
          <a:p>
            <a:pPr marL="457200" lvl="0" indent="-381000">
              <a:spcBef>
                <a:spcPts val="0"/>
              </a:spcBef>
              <a:buSzPct val="100000"/>
            </a:pPr>
            <a:r>
              <a:rPr lang="en-GB" sz="2400" b="0"/>
              <a:t>Easy shortcut to the better quality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Shape 443"/>
          <p:cNvSpPr/>
          <p:nvPr/>
        </p:nvSpPr>
        <p:spPr>
          <a:xfrm>
            <a:off x="450100" y="1536100"/>
            <a:ext cx="3895499" cy="3253499"/>
          </a:xfrm>
          <a:prstGeom prst="ellipse">
            <a:avLst/>
          </a:prstGeom>
          <a:solidFill>
            <a:srgbClr val="EFEFEF"/>
          </a:solidFill>
          <a:ln w="28575" cap="flat" cmpd="sng">
            <a:solidFill>
              <a:srgbClr val="9FC5E8"/>
            </a:solidFill>
            <a:prstDash val="dot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44" name="Shape 444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599" cy="7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en-GB" sz="2000"/>
              <a:t>Quality Monitoring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/>
              <a:t>Static code analysis</a:t>
            </a:r>
          </a:p>
        </p:txBody>
      </p:sp>
      <p:pic>
        <p:nvPicPr>
          <p:cNvPr id="445" name="Shape 4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7600" y="1927300"/>
            <a:ext cx="1000124" cy="971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46" name="Shape 4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19337" y="2008262"/>
            <a:ext cx="809624" cy="809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447" name="Shape 44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07600" y="3143675"/>
            <a:ext cx="1000125" cy="733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48" name="Shape 44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395487" y="3329412"/>
            <a:ext cx="1257300" cy="361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49" name="Shape 44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712050" y="4121925"/>
            <a:ext cx="1371600" cy="5048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50" name="Shape 450"/>
          <p:cNvCxnSpPr>
            <a:stCxn id="443" idx="4"/>
          </p:cNvCxnSpPr>
          <p:nvPr/>
        </p:nvCxnSpPr>
        <p:spPr>
          <a:xfrm>
            <a:off x="2397849" y="4789599"/>
            <a:ext cx="5100" cy="531000"/>
          </a:xfrm>
          <a:prstGeom prst="straightConnector1">
            <a:avLst/>
          </a:prstGeom>
          <a:noFill/>
          <a:ln w="28575" cap="flat" cmpd="sng">
            <a:solidFill>
              <a:srgbClr val="9FC5E8"/>
            </a:solidFill>
            <a:prstDash val="solid"/>
            <a:round/>
            <a:headEnd type="none" w="lg" len="lg"/>
            <a:tailEnd type="triangle" w="lg" len="lg"/>
          </a:ln>
        </p:spPr>
      </p:cxnSp>
      <p:pic>
        <p:nvPicPr>
          <p:cNvPr id="451" name="Shape 45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935750" y="5096875"/>
            <a:ext cx="2924175" cy="809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52" name="Shape 452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010425" y="4726000"/>
            <a:ext cx="2581274" cy="609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53" name="Shape 453"/>
          <p:cNvPicPr preferRelativeResize="0"/>
          <p:nvPr/>
        </p:nvPicPr>
        <p:blipFill rotWithShape="1">
          <a:blip r:embed="rId10">
            <a:alphaModFix/>
          </a:blip>
          <a:srcRect l="14630" t="24888" r="13828" b="27731"/>
          <a:stretch/>
        </p:blipFill>
        <p:spPr>
          <a:xfrm>
            <a:off x="6220525" y="5522225"/>
            <a:ext cx="2161080" cy="760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54" name="Shape 454"/>
          <p:cNvCxnSpPr>
            <a:stCxn id="451" idx="3"/>
            <a:endCxn id="452" idx="1"/>
          </p:cNvCxnSpPr>
          <p:nvPr/>
        </p:nvCxnSpPr>
        <p:spPr>
          <a:xfrm rot="10800000" flipH="1">
            <a:off x="3859925" y="5030687"/>
            <a:ext cx="2150400" cy="471000"/>
          </a:xfrm>
          <a:prstGeom prst="straightConnector1">
            <a:avLst/>
          </a:prstGeom>
          <a:noFill/>
          <a:ln w="28575" cap="flat" cmpd="sng">
            <a:solidFill>
              <a:srgbClr val="9FC5E8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455" name="Shape 455"/>
          <p:cNvCxnSpPr>
            <a:stCxn id="451" idx="3"/>
            <a:endCxn id="453" idx="1"/>
          </p:cNvCxnSpPr>
          <p:nvPr/>
        </p:nvCxnSpPr>
        <p:spPr>
          <a:xfrm>
            <a:off x="3859925" y="5501687"/>
            <a:ext cx="2360700" cy="400800"/>
          </a:xfrm>
          <a:prstGeom prst="straightConnector1">
            <a:avLst/>
          </a:prstGeom>
          <a:noFill/>
          <a:ln w="28575" cap="flat" cmpd="sng">
            <a:solidFill>
              <a:srgbClr val="9FC5E8"/>
            </a:solidFill>
            <a:prstDash val="solid"/>
            <a:round/>
            <a:headEnd type="none" w="lg" len="lg"/>
            <a:tailEnd type="triangle" w="lg" len="lg"/>
          </a:ln>
        </p:spPr>
      </p:cxn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Shape 460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599" cy="7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en-GB" sz="2000"/>
              <a:t>Quality Monitoring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/>
              <a:t>Static code analysis</a:t>
            </a:r>
          </a:p>
        </p:txBody>
      </p:sp>
      <p:pic>
        <p:nvPicPr>
          <p:cNvPr id="461" name="Shape 4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59975" y="1615050"/>
            <a:ext cx="5586050" cy="4720601"/>
          </a:xfrm>
          <a:prstGeom prst="rect">
            <a:avLst/>
          </a:prstGeom>
          <a:noFill/>
          <a:ln>
            <a:noFill/>
          </a:ln>
        </p:spPr>
      </p:pic>
      <p:sp>
        <p:nvSpPr>
          <p:cNvPr id="462" name="Shape 462"/>
          <p:cNvSpPr/>
          <p:nvPr/>
        </p:nvSpPr>
        <p:spPr>
          <a:xfrm>
            <a:off x="111925" y="2007400"/>
            <a:ext cx="1971899" cy="955199"/>
          </a:xfrm>
          <a:prstGeom prst="wedgeRoundRectCallout">
            <a:avLst>
              <a:gd name="adj1" fmla="val 58991"/>
              <a:gd name="adj2" fmla="val 29688"/>
              <a:gd name="adj3" fmla="val 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2000"/>
              <a:t>Code quality issues</a:t>
            </a:r>
          </a:p>
        </p:txBody>
      </p:sp>
      <p:sp>
        <p:nvSpPr>
          <p:cNvPr id="463" name="Shape 463"/>
          <p:cNvSpPr/>
          <p:nvPr/>
        </p:nvSpPr>
        <p:spPr>
          <a:xfrm>
            <a:off x="111925" y="3585125"/>
            <a:ext cx="1971899" cy="955199"/>
          </a:xfrm>
          <a:prstGeom prst="wedgeRoundRectCallout">
            <a:avLst>
              <a:gd name="adj1" fmla="val 58991"/>
              <a:gd name="adj2" fmla="val 29688"/>
              <a:gd name="adj3" fmla="val 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2000"/>
              <a:t>Test coverage</a:t>
            </a:r>
          </a:p>
        </p:txBody>
      </p:sp>
      <p:sp>
        <p:nvSpPr>
          <p:cNvPr id="464" name="Shape 464"/>
          <p:cNvSpPr/>
          <p:nvPr/>
        </p:nvSpPr>
        <p:spPr>
          <a:xfrm>
            <a:off x="7898400" y="1764275"/>
            <a:ext cx="1971899" cy="955199"/>
          </a:xfrm>
          <a:prstGeom prst="wedgeRoundRectCallout">
            <a:avLst>
              <a:gd name="adj1" fmla="val -65296"/>
              <a:gd name="adj2" fmla="val 42640"/>
              <a:gd name="adj3" fmla="val 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2000"/>
              <a:t>Complexity metrics</a:t>
            </a:r>
          </a:p>
        </p:txBody>
      </p:sp>
      <p:sp>
        <p:nvSpPr>
          <p:cNvPr id="465" name="Shape 465"/>
          <p:cNvSpPr/>
          <p:nvPr/>
        </p:nvSpPr>
        <p:spPr>
          <a:xfrm>
            <a:off x="7898400" y="4230050"/>
            <a:ext cx="1971899" cy="955199"/>
          </a:xfrm>
          <a:prstGeom prst="wedgeRoundRectCallout">
            <a:avLst>
              <a:gd name="adj1" fmla="val -81569"/>
              <a:gd name="adj2" fmla="val 66528"/>
              <a:gd name="adj3" fmla="val 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2000"/>
              <a:t>Project statistics</a:t>
            </a:r>
          </a:p>
        </p:txBody>
      </p:sp>
    </p:spTree>
  </p:cSld>
  <p:clrMapOvr>
    <a:masterClrMapping/>
  </p:clrMapOvr>
  <p:transition spd="slow">
    <p:cut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Shape 470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599" cy="7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2000"/>
              <a:t>Quality Monitoring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/>
              <a:t>Static code analysis</a:t>
            </a:r>
          </a:p>
        </p:txBody>
      </p:sp>
      <p:pic>
        <p:nvPicPr>
          <p:cNvPr id="471" name="Shape 4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5050" y="1592675"/>
            <a:ext cx="4440775" cy="4772174"/>
          </a:xfrm>
          <a:prstGeom prst="rect">
            <a:avLst/>
          </a:prstGeom>
          <a:noFill/>
          <a:ln>
            <a:noFill/>
          </a:ln>
        </p:spPr>
      </p:pic>
      <p:sp>
        <p:nvSpPr>
          <p:cNvPr id="472" name="Shape 472"/>
          <p:cNvSpPr/>
          <p:nvPr/>
        </p:nvSpPr>
        <p:spPr>
          <a:xfrm>
            <a:off x="5499850" y="2115000"/>
            <a:ext cx="4258499" cy="955199"/>
          </a:xfrm>
          <a:prstGeom prst="wedgeRoundRectCallout">
            <a:avLst>
              <a:gd name="adj1" fmla="val -65296"/>
              <a:gd name="adj2" fmla="val 42640"/>
              <a:gd name="adj3" fmla="val 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2000"/>
              <a:t>Project statistics (quality metrics) over the time</a:t>
            </a:r>
          </a:p>
        </p:txBody>
      </p:sp>
    </p:spTree>
  </p:cSld>
  <p:clrMapOvr>
    <a:masterClrMapping/>
  </p:clrMapOvr>
  <p:transition spd="slow">
    <p:cut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Shape 477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599" cy="7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2000"/>
              <a:t>Quality Monitoring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/>
              <a:t>Static code analysis</a:t>
            </a:r>
          </a:p>
        </p:txBody>
      </p:sp>
      <p:pic>
        <p:nvPicPr>
          <p:cNvPr id="478" name="Shape 4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5050" y="2254250"/>
            <a:ext cx="2619924" cy="2867975"/>
          </a:xfrm>
          <a:prstGeom prst="rect">
            <a:avLst/>
          </a:prstGeom>
          <a:noFill/>
          <a:ln>
            <a:noFill/>
          </a:ln>
        </p:spPr>
      </p:pic>
      <p:sp>
        <p:nvSpPr>
          <p:cNvPr id="479" name="Shape 479"/>
          <p:cNvSpPr txBox="1">
            <a:spLocks noGrp="1"/>
          </p:cNvSpPr>
          <p:nvPr>
            <p:ph type="body" idx="2"/>
          </p:nvPr>
        </p:nvSpPr>
        <p:spPr>
          <a:xfrm>
            <a:off x="3835700" y="1562575"/>
            <a:ext cx="5684999" cy="4839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-GB"/>
              <a:t>Life demo time!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-GB" b="0"/>
              <a:t>You can play on your own at: </a:t>
            </a:r>
            <a:r>
              <a:rPr lang="en-GB" b="0" u="sng">
                <a:hlinkClick r:id="rId4"/>
              </a:rPr>
              <a:t>http://sonar.cern.ch</a:t>
            </a:r>
          </a:p>
        </p:txBody>
      </p:sp>
    </p:spTree>
  </p:cSld>
  <p:clrMapOvr>
    <a:masterClrMapping/>
  </p:clrMapOvr>
  <p:transition spd="slow">
    <p:cut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Shape 484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599" cy="7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en-GB" sz="2000"/>
              <a:t>Quality Monitoring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/>
              <a:t>Quality Monitoring - Summary	</a:t>
            </a:r>
          </a:p>
        </p:txBody>
      </p:sp>
      <p:sp>
        <p:nvSpPr>
          <p:cNvPr id="485" name="Shape 485"/>
          <p:cNvSpPr txBox="1">
            <a:spLocks noGrp="1"/>
          </p:cNvSpPr>
          <p:nvPr>
            <p:ph type="body" idx="1"/>
          </p:nvPr>
        </p:nvSpPr>
        <p:spPr>
          <a:xfrm>
            <a:off x="460200" y="1607353"/>
            <a:ext cx="9060600" cy="2250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GB" sz="2400"/>
              <a:t>Code is read much more often than it is written!</a:t>
            </a:r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GB" sz="2400" b="0"/>
              <a:t>Keep an eye on the code quality - continuous monitoring can help you a lot.</a:t>
            </a:r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GB" sz="2400" b="0"/>
              <a:t>Variety of tools available - choose your own set and take advantage of them.</a:t>
            </a:r>
          </a:p>
        </p:txBody>
      </p:sp>
      <p:grpSp>
        <p:nvGrpSpPr>
          <p:cNvPr id="486" name="Shape 486"/>
          <p:cNvGrpSpPr/>
          <p:nvPr/>
        </p:nvGrpSpPr>
        <p:grpSpPr>
          <a:xfrm>
            <a:off x="5778900" y="3670175"/>
            <a:ext cx="3741899" cy="2820249"/>
            <a:chOff x="5778900" y="3670175"/>
            <a:chExt cx="3741899" cy="2820249"/>
          </a:xfrm>
        </p:grpSpPr>
        <p:pic>
          <p:nvPicPr>
            <p:cNvPr id="487" name="Shape 48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5778900" y="3670175"/>
              <a:ext cx="3741899" cy="28202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88" name="Shape 488"/>
            <p:cNvSpPr txBox="1"/>
            <p:nvPr/>
          </p:nvSpPr>
          <p:spPr>
            <a:xfrm>
              <a:off x="6958900" y="5093525"/>
              <a:ext cx="1677900" cy="5367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rPr lang="en-GB" sz="2400" b="1"/>
                <a:t>QUALITY</a:t>
              </a: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Shape 493"/>
          <p:cNvSpPr txBox="1">
            <a:spLocks noGrp="1"/>
          </p:cNvSpPr>
          <p:nvPr>
            <p:ph type="ctrTitle"/>
          </p:nvPr>
        </p:nvSpPr>
        <p:spPr>
          <a:xfrm>
            <a:off x="742550" y="2753653"/>
            <a:ext cx="8420999" cy="846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GB" b="1"/>
              <a:t>Thanks a lot!</a:t>
            </a:r>
          </a:p>
        </p:txBody>
      </p:sp>
      <p:sp>
        <p:nvSpPr>
          <p:cNvPr id="494" name="Shape 494"/>
          <p:cNvSpPr txBox="1">
            <a:spLocks noGrp="1"/>
          </p:cNvSpPr>
          <p:nvPr>
            <p:ph type="subTitle" idx="1"/>
          </p:nvPr>
        </p:nvSpPr>
        <p:spPr>
          <a:xfrm>
            <a:off x="1486680" y="3885528"/>
            <a:ext cx="6934199" cy="175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Any questions?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599" cy="7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Software challenges</a:t>
            </a:r>
          </a:p>
        </p:txBody>
      </p:sp>
      <p:pic>
        <p:nvPicPr>
          <p:cNvPr id="78" name="Shape 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54725" y="2129925"/>
            <a:ext cx="3501850" cy="266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Shape 7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8550" y="1597100"/>
            <a:ext cx="1311349" cy="16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Shape 8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64000" y="1597100"/>
            <a:ext cx="1311350" cy="1850556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Shape 8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387925" y="2935900"/>
            <a:ext cx="1632224" cy="2093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Shape 8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664000" y="3758600"/>
            <a:ext cx="1601275" cy="2017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Shape 8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189537" y="2197100"/>
            <a:ext cx="1632224" cy="2167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Shape 8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298275" y="1510575"/>
            <a:ext cx="2774679" cy="2668399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Shape 85"/>
          <p:cNvSpPr/>
          <p:nvPr/>
        </p:nvSpPr>
        <p:spPr>
          <a:xfrm>
            <a:off x="7298225" y="3656575"/>
            <a:ext cx="2007600" cy="1544700"/>
          </a:xfrm>
          <a:prstGeom prst="verticalScroll">
            <a:avLst>
              <a:gd name="adj" fmla="val 12500"/>
            </a:avLst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Brian Foote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/>
              <a:t>Joseph Yoder</a:t>
            </a:r>
          </a:p>
          <a:p>
            <a:pPr lvl="0">
              <a:spcBef>
                <a:spcPts val="0"/>
              </a:spcBef>
              <a:buNone/>
            </a:pPr>
            <a:r>
              <a:rPr lang="en-GB"/>
              <a:t>“Big Ball of Mud”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599" cy="7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Outline</a:t>
            </a:r>
          </a:p>
        </p:txBody>
      </p:sp>
      <p:sp>
        <p:nvSpPr>
          <p:cNvPr id="91" name="Shape 91"/>
          <p:cNvSpPr txBox="1"/>
          <p:nvPr/>
        </p:nvSpPr>
        <p:spPr>
          <a:xfrm>
            <a:off x="1143250" y="2074575"/>
            <a:ext cx="6925199" cy="843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lnSpc>
                <a:spcPct val="75000"/>
              </a:lnSpc>
              <a:spcBef>
                <a:spcPts val="0"/>
              </a:spcBef>
              <a:buNone/>
            </a:pPr>
            <a:r>
              <a:rPr lang="en-GB" sz="3800" b="1">
                <a:solidFill>
                  <a:srgbClr val="006699"/>
                </a:solidFill>
              </a:rPr>
              <a:t>Continuous Delivery</a:t>
            </a:r>
          </a:p>
        </p:txBody>
      </p:sp>
      <p:sp>
        <p:nvSpPr>
          <p:cNvPr id="92" name="Shape 92"/>
          <p:cNvSpPr/>
          <p:nvPr/>
        </p:nvSpPr>
        <p:spPr>
          <a:xfrm>
            <a:off x="4054438" y="2795955"/>
            <a:ext cx="1102799" cy="12387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DFE9F3"/>
          </a:solidFill>
          <a:ln w="28575" cap="flat" cmpd="sng">
            <a:solidFill>
              <a:srgbClr val="CFE2F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3" name="Shape 93"/>
          <p:cNvSpPr txBox="1"/>
          <p:nvPr/>
        </p:nvSpPr>
        <p:spPr>
          <a:xfrm>
            <a:off x="1143250" y="4204525"/>
            <a:ext cx="6925199" cy="843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lnSpc>
                <a:spcPct val="75000"/>
              </a:lnSpc>
              <a:spcBef>
                <a:spcPts val="0"/>
              </a:spcBef>
              <a:buNone/>
            </a:pPr>
            <a:r>
              <a:rPr lang="en-GB" sz="3800" b="1">
                <a:solidFill>
                  <a:srgbClr val="DFE9F3"/>
                </a:solidFill>
              </a:rPr>
              <a:t>Quality Monitoring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599" cy="7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2000"/>
              <a:t>Continuous Delivery</a:t>
            </a:r>
          </a:p>
          <a:p>
            <a:pPr lvl="0">
              <a:spcBef>
                <a:spcPts val="0"/>
              </a:spcBef>
              <a:buNone/>
            </a:pPr>
            <a:r>
              <a:rPr lang="en-GB"/>
              <a:t>Continuous Integration</a:t>
            </a:r>
          </a:p>
        </p:txBody>
      </p:sp>
      <p:pic>
        <p:nvPicPr>
          <p:cNvPr id="99" name="Shape 9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9586" y="1612925"/>
            <a:ext cx="9112550" cy="4661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599" cy="7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en-GB" sz="2000"/>
              <a:t>Continuous Delivery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/>
              <a:t>The challenge</a:t>
            </a:r>
          </a:p>
        </p:txBody>
      </p:sp>
      <p:pic>
        <p:nvPicPr>
          <p:cNvPr id="105" name="Shape 105"/>
          <p:cNvPicPr preferRelativeResize="0"/>
          <p:nvPr/>
        </p:nvPicPr>
        <p:blipFill rotWithShape="1">
          <a:blip r:embed="rId3">
            <a:alphaModFix/>
          </a:blip>
          <a:srcRect r="34747"/>
          <a:stretch/>
        </p:blipFill>
        <p:spPr>
          <a:xfrm>
            <a:off x="396725" y="1590950"/>
            <a:ext cx="5945950" cy="46614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6" name="Shape 106"/>
          <p:cNvGrpSpPr/>
          <p:nvPr/>
        </p:nvGrpSpPr>
        <p:grpSpPr>
          <a:xfrm>
            <a:off x="7087975" y="1861587"/>
            <a:ext cx="811799" cy="1096574"/>
            <a:chOff x="7087975" y="1286150"/>
            <a:chExt cx="811799" cy="1096574"/>
          </a:xfrm>
        </p:grpSpPr>
        <p:pic>
          <p:nvPicPr>
            <p:cNvPr id="107" name="Shape 107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7234250" y="1286150"/>
              <a:ext cx="519249" cy="8892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8" name="Shape 108"/>
            <p:cNvSpPr txBox="1"/>
            <p:nvPr/>
          </p:nvSpPr>
          <p:spPr>
            <a:xfrm>
              <a:off x="7087975" y="2099225"/>
              <a:ext cx="811799" cy="2834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rPr lang="en-GB" sz="800" b="1"/>
                <a:t>PRO servers</a:t>
              </a:r>
            </a:p>
          </p:txBody>
        </p:sp>
      </p:grpSp>
      <p:grpSp>
        <p:nvGrpSpPr>
          <p:cNvPr id="109" name="Shape 109"/>
          <p:cNvGrpSpPr/>
          <p:nvPr/>
        </p:nvGrpSpPr>
        <p:grpSpPr>
          <a:xfrm>
            <a:off x="7087975" y="3228800"/>
            <a:ext cx="811799" cy="1096574"/>
            <a:chOff x="7087975" y="1286150"/>
            <a:chExt cx="811799" cy="1096574"/>
          </a:xfrm>
        </p:grpSpPr>
        <p:pic>
          <p:nvPicPr>
            <p:cNvPr id="110" name="Shape 110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7234250" y="1286150"/>
              <a:ext cx="519249" cy="8892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1" name="Shape 111"/>
            <p:cNvSpPr txBox="1"/>
            <p:nvPr/>
          </p:nvSpPr>
          <p:spPr>
            <a:xfrm>
              <a:off x="7087975" y="2099225"/>
              <a:ext cx="811799" cy="2834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-GB" sz="800" b="1"/>
                <a:t>DEV servers</a:t>
              </a:r>
            </a:p>
          </p:txBody>
        </p:sp>
      </p:grpSp>
      <p:grpSp>
        <p:nvGrpSpPr>
          <p:cNvPr id="112" name="Shape 112"/>
          <p:cNvGrpSpPr/>
          <p:nvPr/>
        </p:nvGrpSpPr>
        <p:grpSpPr>
          <a:xfrm>
            <a:off x="8374675" y="2664787"/>
            <a:ext cx="953399" cy="1096587"/>
            <a:chOff x="7087975" y="1286150"/>
            <a:chExt cx="953399" cy="1096587"/>
          </a:xfrm>
        </p:grpSpPr>
        <p:pic>
          <p:nvPicPr>
            <p:cNvPr id="113" name="Shape 113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7234250" y="1286150"/>
              <a:ext cx="519249" cy="8892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4" name="Shape 114"/>
            <p:cNvSpPr txBox="1"/>
            <p:nvPr/>
          </p:nvSpPr>
          <p:spPr>
            <a:xfrm>
              <a:off x="7087975" y="2099237"/>
              <a:ext cx="953399" cy="2834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-GB" sz="800" b="1"/>
                <a:t>Backup servers</a:t>
              </a:r>
            </a:p>
          </p:txBody>
        </p:sp>
      </p:grpSp>
      <p:cxnSp>
        <p:nvCxnSpPr>
          <p:cNvPr id="115" name="Shape 115"/>
          <p:cNvCxnSpPr>
            <a:endCxn id="107" idx="1"/>
          </p:cNvCxnSpPr>
          <p:nvPr/>
        </p:nvCxnSpPr>
        <p:spPr>
          <a:xfrm rot="10800000" flipH="1">
            <a:off x="6350449" y="2306225"/>
            <a:ext cx="883800" cy="826800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6" name="Shape 116"/>
          <p:cNvCxnSpPr>
            <a:endCxn id="113" idx="1"/>
          </p:cNvCxnSpPr>
          <p:nvPr/>
        </p:nvCxnSpPr>
        <p:spPr>
          <a:xfrm rot="10800000" flipH="1">
            <a:off x="6340250" y="3109425"/>
            <a:ext cx="2180700" cy="22800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7" name="Shape 117"/>
          <p:cNvCxnSpPr>
            <a:endCxn id="110" idx="1"/>
          </p:cNvCxnSpPr>
          <p:nvPr/>
        </p:nvCxnSpPr>
        <p:spPr>
          <a:xfrm>
            <a:off x="6344449" y="3132237"/>
            <a:ext cx="889799" cy="541200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18" name="Shape 118"/>
          <p:cNvSpPr/>
          <p:nvPr/>
        </p:nvSpPr>
        <p:spPr>
          <a:xfrm>
            <a:off x="6566975" y="4558400"/>
            <a:ext cx="2484971" cy="1805975"/>
          </a:xfrm>
          <a:prstGeom prst="cloud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9" name="Shape 119"/>
          <p:cNvSpPr txBox="1"/>
          <p:nvPr/>
        </p:nvSpPr>
        <p:spPr>
          <a:xfrm>
            <a:off x="7560300" y="4650950"/>
            <a:ext cx="498299" cy="283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800" b="1"/>
              <a:t>Cloud</a:t>
            </a:r>
          </a:p>
        </p:txBody>
      </p:sp>
      <p:pic>
        <p:nvPicPr>
          <p:cNvPr id="120" name="Shape 1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35900" y="4929819"/>
            <a:ext cx="277299" cy="47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Shape 1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01550" y="4929819"/>
            <a:ext cx="277299" cy="47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Shape 1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67200" y="4929819"/>
            <a:ext cx="277299" cy="47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Shape 1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32850" y="4929819"/>
            <a:ext cx="277299" cy="47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Shape 1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35900" y="5482044"/>
            <a:ext cx="277299" cy="47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Shape 1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01550" y="5482044"/>
            <a:ext cx="277299" cy="47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Shape 1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67200" y="5482044"/>
            <a:ext cx="277299" cy="47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Shape 1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32850" y="5482044"/>
            <a:ext cx="277299" cy="47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Shape 1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484400" y="4929819"/>
            <a:ext cx="277299" cy="4749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9" name="Shape 129"/>
          <p:cNvCxnSpPr/>
          <p:nvPr/>
        </p:nvCxnSpPr>
        <p:spPr>
          <a:xfrm>
            <a:off x="6358025" y="3148000"/>
            <a:ext cx="693899" cy="1589399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  <p:grpSp>
        <p:nvGrpSpPr>
          <p:cNvPr id="130" name="Shape 130"/>
          <p:cNvGrpSpPr/>
          <p:nvPr/>
        </p:nvGrpSpPr>
        <p:grpSpPr>
          <a:xfrm>
            <a:off x="5262075" y="4737400"/>
            <a:ext cx="889800" cy="1096574"/>
            <a:chOff x="7087975" y="1286150"/>
            <a:chExt cx="889800" cy="1096574"/>
          </a:xfrm>
        </p:grpSpPr>
        <p:pic>
          <p:nvPicPr>
            <p:cNvPr id="131" name="Shape 131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7234250" y="1286150"/>
              <a:ext cx="519249" cy="8892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2" name="Shape 132"/>
            <p:cNvSpPr txBox="1"/>
            <p:nvPr/>
          </p:nvSpPr>
          <p:spPr>
            <a:xfrm>
              <a:off x="7087975" y="2099225"/>
              <a:ext cx="889800" cy="2834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-GB" sz="800" b="1"/>
                <a:t>Reference servers</a:t>
              </a:r>
            </a:p>
          </p:txBody>
        </p:sp>
      </p:grpSp>
      <p:cxnSp>
        <p:nvCxnSpPr>
          <p:cNvPr id="133" name="Shape 133"/>
          <p:cNvCxnSpPr>
            <a:endCxn id="131" idx="0"/>
          </p:cNvCxnSpPr>
          <p:nvPr/>
        </p:nvCxnSpPr>
        <p:spPr>
          <a:xfrm>
            <a:off x="5664074" y="3446500"/>
            <a:ext cx="3900" cy="1290900"/>
          </a:xfrm>
          <a:prstGeom prst="straightConnector1">
            <a:avLst/>
          </a:prstGeom>
          <a:noFill/>
          <a:ln w="19050" cap="flat" cmpd="sng">
            <a:solidFill>
              <a:srgbClr val="00FF00"/>
            </a:solidFill>
            <a:prstDash val="solid"/>
            <a:round/>
            <a:headEnd type="none" w="lg" len="lg"/>
            <a:tailEnd type="triangle" w="lg" len="lg"/>
          </a:ln>
        </p:spPr>
      </p:cxn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title"/>
          </p:nvPr>
        </p:nvSpPr>
        <p:spPr>
          <a:xfrm>
            <a:off x="365039" y="525656"/>
            <a:ext cx="8481599" cy="7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en-GB" sz="2000"/>
              <a:t>Continuous Delivery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/>
              <a:t>Release</a:t>
            </a:r>
          </a:p>
        </p:txBody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12600" y="1823510"/>
            <a:ext cx="9060600" cy="4839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SzPct val="100000"/>
            </a:pPr>
            <a:r>
              <a:rPr lang="en-GB" sz="3000" b="0"/>
              <a:t>Release == Risk</a:t>
            </a:r>
          </a:p>
          <a:p>
            <a:pPr marL="457200" lvl="0" indent="-419100" rtl="0">
              <a:spcBef>
                <a:spcPts val="0"/>
              </a:spcBef>
              <a:buSzPct val="100000"/>
            </a:pPr>
            <a:r>
              <a:rPr lang="en-GB" sz="3000" b="0"/>
              <a:t>Release == Fear</a:t>
            </a:r>
          </a:p>
          <a:p>
            <a:pPr marL="457200" lvl="0" indent="-419100" rtl="0">
              <a:spcBef>
                <a:spcPts val="0"/>
              </a:spcBef>
              <a:buSzPct val="100000"/>
            </a:pPr>
            <a:r>
              <a:rPr lang="en-GB" sz="3000" b="0"/>
              <a:t>Release == Working over time - frequent calls</a:t>
            </a:r>
          </a:p>
          <a:p>
            <a:pPr marL="457200" lvl="0" indent="-419100" rtl="0">
              <a:spcBef>
                <a:spcPts val="0"/>
              </a:spcBef>
              <a:buSzPct val="100000"/>
            </a:pPr>
            <a:r>
              <a:rPr lang="en-GB" sz="3000" b="0"/>
              <a:t>Release == Working during weekends</a:t>
            </a:r>
          </a:p>
          <a:p>
            <a:pPr marL="457200" lvl="0" indent="-419100" rtl="0">
              <a:spcBef>
                <a:spcPts val="0"/>
              </a:spcBef>
              <a:buSzPct val="100000"/>
            </a:pPr>
            <a:r>
              <a:rPr lang="en-GB" sz="3000" b="0"/>
              <a:t>Release == Long preparations</a:t>
            </a:r>
          </a:p>
          <a:p>
            <a:pPr marL="457200" lvl="0" indent="-419100" rtl="0">
              <a:spcBef>
                <a:spcPts val="0"/>
              </a:spcBef>
              <a:buSzPct val="100000"/>
            </a:pPr>
            <a:r>
              <a:rPr lang="en-GB" sz="3000" b="0"/>
              <a:t>Release == Boring repeatable tasks</a:t>
            </a:r>
          </a:p>
          <a:p>
            <a:pPr marL="0" lvl="0" indent="0" rtl="0">
              <a:spcBef>
                <a:spcPts val="0"/>
              </a:spcBef>
              <a:buNone/>
            </a:pPr>
            <a:endParaRPr sz="3000" b="0"/>
          </a:p>
          <a:p>
            <a:pPr marL="0" lvl="0" indent="0" algn="r" rtl="0">
              <a:spcBef>
                <a:spcPts val="0"/>
              </a:spcBef>
              <a:buNone/>
            </a:pPr>
            <a:r>
              <a:rPr lang="en-GB" sz="3000"/>
              <a:t>Can we do something with it?</a:t>
            </a:r>
          </a:p>
        </p:txBody>
      </p:sp>
      <p:sp>
        <p:nvSpPr>
          <p:cNvPr id="140" name="Shape 140"/>
          <p:cNvSpPr/>
          <p:nvPr/>
        </p:nvSpPr>
        <p:spPr>
          <a:xfrm>
            <a:off x="6976139" y="870981"/>
            <a:ext cx="1870499" cy="1752899"/>
          </a:xfrm>
          <a:prstGeom prst="smileyFace">
            <a:avLst>
              <a:gd name="adj" fmla="val -4653"/>
            </a:avLst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1267</Words>
  <Application>Microsoft Office PowerPoint</Application>
  <PresentationFormat>A4 Paper (210x297 mm)</PresentationFormat>
  <Paragraphs>310</Paragraphs>
  <Slides>49</Slides>
  <Notes>49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3" baseType="lpstr">
      <vt:lpstr>Arial</vt:lpstr>
      <vt:lpstr>Noto Sans Symbols</vt:lpstr>
      <vt:lpstr>Times New Roman</vt:lpstr>
      <vt:lpstr>Default Design</vt:lpstr>
      <vt:lpstr>PowerPoint Presentation</vt:lpstr>
      <vt:lpstr>Outline</vt:lpstr>
      <vt:lpstr>Software challenges</vt:lpstr>
      <vt:lpstr>Software challenges</vt:lpstr>
      <vt:lpstr>Software challenges</vt:lpstr>
      <vt:lpstr>Outline</vt:lpstr>
      <vt:lpstr>Continuous Delivery Continuous Integration</vt:lpstr>
      <vt:lpstr>Continuous Delivery The challenge</vt:lpstr>
      <vt:lpstr>Continuous Delivery Release</vt:lpstr>
      <vt:lpstr>Continuous Delivery The Agile Manifesto</vt:lpstr>
      <vt:lpstr>Continuous Delivery Incremental development</vt:lpstr>
      <vt:lpstr>Continuous Delivery The definition</vt:lpstr>
      <vt:lpstr>Continuous Delivery Principles</vt:lpstr>
      <vt:lpstr>Continuous Delivery Principles</vt:lpstr>
      <vt:lpstr>Continuous Delivery Principles</vt:lpstr>
      <vt:lpstr>Continuous Delivery Principles</vt:lpstr>
      <vt:lpstr>Continuous Delivery Why?</vt:lpstr>
      <vt:lpstr>Continuous Delivery Why?</vt:lpstr>
      <vt:lpstr>Continuous Delivery Why?</vt:lpstr>
      <vt:lpstr>Continuous Delivery Why?</vt:lpstr>
      <vt:lpstr>Continuous Delivery How?</vt:lpstr>
      <vt:lpstr>Continuous Delivery How?</vt:lpstr>
      <vt:lpstr>Continuous Delivery How?</vt:lpstr>
      <vt:lpstr>Continuous Delivery Do we do it right?</vt:lpstr>
      <vt:lpstr>Continuous Delivery Summary </vt:lpstr>
      <vt:lpstr>Outline</vt:lpstr>
      <vt:lpstr>Quality Monitoring Quality?</vt:lpstr>
      <vt:lpstr>Quality Monitoring Monitor? Monitoring?</vt:lpstr>
      <vt:lpstr>PowerPoint Presentation</vt:lpstr>
      <vt:lpstr>Quality Monitoring How do we check the quality?</vt:lpstr>
      <vt:lpstr>Quality Monitoring Manual testing</vt:lpstr>
      <vt:lpstr>Quality Monitoring Code conventions</vt:lpstr>
      <vt:lpstr>Quality Monitoring Code conventions</vt:lpstr>
      <vt:lpstr>Quality Monitoring Code conventions</vt:lpstr>
      <vt:lpstr>Quality Monitoring Definition of done</vt:lpstr>
      <vt:lpstr>Quality Monitoring Definition of done</vt:lpstr>
      <vt:lpstr>Quality Monitoring Pair programming</vt:lpstr>
      <vt:lpstr>Quality Monitoring Code reviews</vt:lpstr>
      <vt:lpstr>Quality Monitoring Code reviews</vt:lpstr>
      <vt:lpstr>Quality Monitoring Code reviews</vt:lpstr>
      <vt:lpstr>Quality Monitoring Good coverage of good tests</vt:lpstr>
      <vt:lpstr>Quality Monitoring Good coverage of good tests</vt:lpstr>
      <vt:lpstr>Quality Monitoring Static code analysis</vt:lpstr>
      <vt:lpstr>Quality Monitoring Static code analysis</vt:lpstr>
      <vt:lpstr>Quality Monitoring Static code analysis</vt:lpstr>
      <vt:lpstr>Quality Monitoring Static code analysis</vt:lpstr>
      <vt:lpstr>Quality Monitoring Static code analysis</vt:lpstr>
      <vt:lpstr>Quality Monitoring Quality Monitoring - Summary </vt:lpstr>
      <vt:lpstr>Thanks a lot!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Kamil Henryk Krol</dc:creator>
  <cp:lastModifiedBy>Kamil Henryk Krol</cp:lastModifiedBy>
  <cp:revision>1</cp:revision>
  <dcterms:modified xsi:type="dcterms:W3CDTF">2016-01-31T15:35:50Z</dcterms:modified>
</cp:coreProperties>
</file>