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66" r:id="rId12"/>
    <p:sldId id="303" r:id="rId13"/>
    <p:sldId id="307" r:id="rId14"/>
    <p:sldId id="269" r:id="rId15"/>
    <p:sldId id="270" r:id="rId16"/>
    <p:sldId id="271" r:id="rId17"/>
    <p:sldId id="272" r:id="rId18"/>
    <p:sldId id="273" r:id="rId19"/>
    <p:sldId id="308" r:id="rId20"/>
    <p:sldId id="274" r:id="rId21"/>
    <p:sldId id="275" r:id="rId22"/>
    <p:sldId id="30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8" r:id="rId34"/>
    <p:sldId id="289" r:id="rId35"/>
    <p:sldId id="305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906000" cy="6858000" type="A4"/>
  <p:notesSz cx="9601200" cy="731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34477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68954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03431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37909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172386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606863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041340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475817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60">
          <p15:clr>
            <a:srgbClr val="A4A3A4"/>
          </p15:clr>
        </p15:guide>
        <p15:guide id="2" pos="283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1970">
          <p15:clr>
            <a:srgbClr val="A4A3A4"/>
          </p15:clr>
        </p15:guide>
        <p15:guide id="2" pos="274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m Albertsson" initials="K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0000"/>
    <a:srgbClr val="009999"/>
    <a:srgbClr val="669999"/>
    <a:srgbClr val="FFCC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45" autoAdjust="0"/>
    <p:restoredTop sz="77683" autoAdjust="0"/>
  </p:normalViewPr>
  <p:slideViewPr>
    <p:cSldViewPr>
      <p:cViewPr varScale="1">
        <p:scale>
          <a:sx n="103" d="100"/>
          <a:sy n="103" d="100"/>
        </p:scale>
        <p:origin x="-584" y="-112"/>
      </p:cViewPr>
      <p:guideLst>
        <p:guide orient="horz" pos="1960"/>
        <p:guide pos="2830"/>
      </p:guideLst>
    </p:cSldViewPr>
  </p:slideViewPr>
  <p:outlineViewPr>
    <p:cViewPr varScale="1">
      <p:scale>
        <a:sx n="170" d="200"/>
        <a:sy n="170" d="200"/>
      </p:scale>
      <p:origin x="0" y="233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2184" y="-104"/>
      </p:cViewPr>
      <p:guideLst>
        <p:guide orient="horz" pos="1970"/>
        <p:guide pos="27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commentAuthors" Target="commentAuthors.xml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92198830650993"/>
          <c:y val="0.0856066"/>
          <c:w val="0.790936336370921"/>
          <c:h val="0.7415632678930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Reqs.</c:v>
                </c:pt>
                <c:pt idx="1">
                  <c:v>Spec.</c:v>
                </c:pt>
                <c:pt idx="2">
                  <c:v>Impl.</c:v>
                </c:pt>
                <c:pt idx="3">
                  <c:v>Prod.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2.0</c:v>
                </c:pt>
                <c:pt idx="1">
                  <c:v>4.0</c:v>
                </c:pt>
                <c:pt idx="2">
                  <c:v>8.0</c:v>
                </c:pt>
                <c:pt idx="3">
                  <c:v>16.0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87396248"/>
        <c:axId val="2087586200"/>
      </c:barChart>
      <c:catAx>
        <c:axId val="20873962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400" b="0" i="0" u="none" strike="noStrike" cap="none" normalizeH="0" baseline="0">
                <a:solidFill>
                  <a:srgbClr val="000000"/>
                </a:solidFill>
                <a:effectLst/>
                <a:latin typeface="Arial"/>
              </a:defRPr>
            </a:pPr>
            <a:endParaRPr lang="en-US"/>
          </a:p>
        </c:txPr>
        <c:crossAx val="2087586200"/>
        <c:crosses val="autoZero"/>
        <c:auto val="1"/>
        <c:lblAlgn val="ctr"/>
        <c:lblOffset val="100"/>
        <c:noMultiLvlLbl val="1"/>
      </c:catAx>
      <c:valAx>
        <c:axId val="2087586200"/>
        <c:scaling>
          <c:orientation val="minMax"/>
          <c:max val="16.0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title>
          <c:tx>
            <c:rich>
              <a:bodyPr rot="-5400000"/>
              <a:lstStyle/>
              <a:p>
                <a:pPr lvl="0">
                  <a:defRPr sz="2400" b="0" i="0" u="none" strike="noStrike" cap="none">
                    <a:solidFill>
                      <a:srgbClr val="000000"/>
                    </a:solidFill>
                    <a:effectLst/>
                    <a:latin typeface="Arial"/>
                  </a:defRPr>
                </a:pPr>
                <a:r>
                  <a:rPr lang="en-US" sz="24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</a:rPr>
                  <a:t>Cost €</a:t>
                </a:r>
              </a:p>
            </c:rich>
          </c:tx>
          <c:layout/>
          <c:overlay val="1"/>
        </c:title>
        <c:numFmt formatCode="General" sourceLinked="0"/>
        <c:majorTickMark val="none"/>
        <c:minorTickMark val="none"/>
        <c:tickLblPos val="none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3387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087396248"/>
        <c:crosses val="autoZero"/>
        <c:crossBetween val="between"/>
        <c:majorUnit val="4.0"/>
        <c:minorUnit val="2.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7255" y="0"/>
            <a:ext cx="4162455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t" anchorCtr="0" compatLnSpc="1">
            <a:prstTxWarp prst="textNoShape">
              <a:avLst/>
            </a:prstTxWarp>
          </a:bodyPr>
          <a:lstStyle>
            <a:lvl1pPr algn="r" defTabSz="868363">
              <a:defRPr sz="1100"/>
            </a:lvl1pPr>
          </a:lstStyle>
          <a:p>
            <a:endParaRPr lang="en-US" dirty="0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151"/>
            <a:ext cx="4160967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b" anchorCtr="0" compatLnSpc="1">
            <a:prstTxWarp prst="textNoShape">
              <a:avLst/>
            </a:prstTxWarp>
          </a:bodyPr>
          <a:lstStyle>
            <a:lvl1pPr defTabSz="868363">
              <a:defRPr sz="1100"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7255" y="6947151"/>
            <a:ext cx="4162455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b" anchorCtr="0" compatLnSpc="1">
            <a:prstTxWarp prst="textNoShape">
              <a:avLst/>
            </a:prstTxWarp>
          </a:bodyPr>
          <a:lstStyle>
            <a:lvl1pPr algn="r" defTabSz="868363">
              <a:defRPr sz="1100"/>
            </a:lvl1pPr>
          </a:lstStyle>
          <a:p>
            <a:fld id="{6BF0BC0D-222B-477D-A42F-A2D6CD08BE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856944" y="6777029"/>
            <a:ext cx="3982256" cy="34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90" tIns="41245" rIns="82490" bIns="41245" anchor="b"/>
          <a:lstStyle/>
          <a:p>
            <a:pPr algn="r" defTabSz="825500"/>
            <a:r>
              <a:rPr lang="en-US" sz="900" b="1" dirty="0" smtClean="0">
                <a:latin typeface="Arial" charset="0"/>
              </a:rPr>
              <a:t>Formal Verification – Robust and Efficient Code </a:t>
            </a:r>
            <a:r>
              <a:rPr lang="en-US" sz="1400" dirty="0" smtClean="0">
                <a:solidFill>
                  <a:srgbClr val="009999"/>
                </a:solidFill>
                <a:latin typeface="Arial" charset="0"/>
              </a:rPr>
              <a:t>Lecture</a:t>
            </a:r>
            <a:r>
              <a:rPr lang="en-US" sz="1400" b="1" dirty="0" smtClean="0">
                <a:solidFill>
                  <a:srgbClr val="009999"/>
                </a:solidFill>
                <a:latin typeface="Arial" charset="0"/>
              </a:rPr>
              <a:t> 1</a:t>
            </a:r>
            <a:endParaRPr lang="en-US" sz="1400" b="1" dirty="0">
              <a:solidFill>
                <a:srgbClr val="009999"/>
              </a:solidFill>
              <a:latin typeface="Arial" charset="0"/>
            </a:endParaRP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862277" y="6780301"/>
            <a:ext cx="3982256" cy="34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90" tIns="41245" rIns="82490" bIns="41245" anchor="b"/>
          <a:lstStyle/>
          <a:p>
            <a:pPr defTabSz="825500"/>
            <a:r>
              <a:rPr lang="en-US" sz="1400" dirty="0">
                <a:solidFill>
                  <a:srgbClr val="FF0000"/>
                </a:solidFill>
                <a:latin typeface="Arial" charset="0"/>
              </a:rPr>
              <a:t>i</a:t>
            </a:r>
            <a:r>
              <a:rPr lang="en-US" sz="1400" dirty="0">
                <a:solidFill>
                  <a:srgbClr val="009999"/>
                </a:solidFill>
                <a:latin typeface="Arial" charset="0"/>
              </a:rPr>
              <a:t>CSC </a:t>
            </a:r>
            <a:r>
              <a:rPr lang="en-US" sz="1400" dirty="0" smtClean="0">
                <a:solidFill>
                  <a:srgbClr val="009999"/>
                </a:solidFill>
                <a:latin typeface="Arial" charset="0"/>
              </a:rPr>
              <a:t>2013</a:t>
            </a:r>
            <a:r>
              <a:rPr lang="en-US" sz="1400" dirty="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900" dirty="0" smtClean="0">
                <a:latin typeface="Arial" charset="0"/>
              </a:rPr>
              <a:t>  25-26  February 2013, </a:t>
            </a:r>
            <a:r>
              <a:rPr lang="en-US" sz="900" dirty="0">
                <a:latin typeface="Arial" charset="0"/>
              </a:rPr>
              <a:t>CERN</a:t>
            </a:r>
            <a:endParaRPr lang="en-US" sz="9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802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19569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06025" indent="-271548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086193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20670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1955147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172386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863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1340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5817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6850" tIns="43425" rIns="86850" bIns="43425" anchor="ctr"/>
          <a:lstStyle/>
          <a:p>
            <a:pPr marL="228600" indent="-2286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68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60" y="2129984"/>
            <a:ext cx="842088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681" y="3885528"/>
            <a:ext cx="69342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34477" indent="0" algn="ctr">
              <a:buNone/>
              <a:defRPr/>
            </a:lvl2pPr>
            <a:lvl3pPr marL="868954" indent="0" algn="ctr">
              <a:buNone/>
              <a:defRPr/>
            </a:lvl3pPr>
            <a:lvl4pPr marL="1303431" indent="0" algn="ctr">
              <a:buNone/>
              <a:defRPr/>
            </a:lvl4pPr>
            <a:lvl5pPr marL="1737909" indent="0" algn="ctr">
              <a:buNone/>
              <a:defRPr/>
            </a:lvl5pPr>
            <a:lvl6pPr marL="2172386" indent="0" algn="ctr">
              <a:buNone/>
              <a:defRPr/>
            </a:lvl6pPr>
            <a:lvl7pPr marL="2606863" indent="0" algn="ctr">
              <a:buNone/>
              <a:defRPr/>
            </a:lvl7pPr>
            <a:lvl8pPr marL="3041340" indent="0" algn="ctr">
              <a:buNone/>
              <a:defRPr/>
            </a:lvl8pPr>
            <a:lvl9pPr marL="347581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040" y="525656"/>
            <a:ext cx="8481720" cy="7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976778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9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>
            <a:lvl1pPr>
              <a:lnSpc>
                <a:spcPct val="100000"/>
              </a:lnSpc>
              <a:spcBef>
                <a:spcPts val="1600"/>
              </a:spcBef>
              <a:defRPr/>
            </a:lvl1pPr>
            <a:lvl2pPr>
              <a:lnSpc>
                <a:spcPct val="100000"/>
              </a:lnSpc>
              <a:spcBef>
                <a:spcPts val="1200"/>
              </a:spcBef>
              <a:defRPr sz="24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9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0200" y="1562565"/>
            <a:ext cx="4455360" cy="4838908"/>
          </a:xfrm>
        </p:spPr>
        <p:txBody>
          <a:bodyPr anchor="ctr" anchorCtr="0"/>
          <a:lstStyle>
            <a:lvl1pPr>
              <a:lnSpc>
                <a:spcPct val="100000"/>
              </a:lnSpc>
              <a:spcBef>
                <a:spcPts val="1600"/>
              </a:spcBef>
              <a:defRPr sz="2800"/>
            </a:lvl1pPr>
            <a:lvl2pPr>
              <a:lnSpc>
                <a:spcPct val="100000"/>
              </a:lnSpc>
              <a:spcBef>
                <a:spcPts val="1200"/>
              </a:spcBef>
              <a:defRPr sz="24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5320" y="1562565"/>
            <a:ext cx="4455360" cy="4838908"/>
          </a:xfrm>
        </p:spPr>
        <p:txBody>
          <a:bodyPr anchor="ctr" anchorCtr="0"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0" y="273629"/>
            <a:ext cx="3258840" cy="116076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81" y="273629"/>
            <a:ext cx="5538000" cy="5852774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080" y="1434391"/>
            <a:ext cx="325884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34477" indent="0">
              <a:buNone/>
              <a:defRPr sz="1100"/>
            </a:lvl2pPr>
            <a:lvl3pPr marL="868954" indent="0">
              <a:buNone/>
              <a:defRPr sz="1000"/>
            </a:lvl3pPr>
            <a:lvl4pPr marL="1303431" indent="0">
              <a:buNone/>
              <a:defRPr sz="900"/>
            </a:lvl4pPr>
            <a:lvl5pPr marL="1737909" indent="0">
              <a:buNone/>
              <a:defRPr sz="900"/>
            </a:lvl5pPr>
            <a:lvl6pPr marL="2172386" indent="0">
              <a:buNone/>
              <a:defRPr sz="900"/>
            </a:lvl6pPr>
            <a:lvl7pPr marL="2606863" indent="0">
              <a:buNone/>
              <a:defRPr sz="900"/>
            </a:lvl7pPr>
            <a:lvl8pPr marL="3041340" indent="0">
              <a:buNone/>
              <a:defRPr sz="900"/>
            </a:lvl8pPr>
            <a:lvl9pPr marL="34758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01" y="4800025"/>
            <a:ext cx="5943600" cy="56742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01" y="612065"/>
            <a:ext cx="5943600" cy="4115952"/>
          </a:xfrm>
        </p:spPr>
        <p:txBody>
          <a:bodyPr/>
          <a:lstStyle>
            <a:lvl1pPr marL="0" indent="0">
              <a:buNone/>
              <a:defRPr sz="3000"/>
            </a:lvl1pPr>
            <a:lvl2pPr marL="434477" indent="0">
              <a:buNone/>
              <a:defRPr sz="2700"/>
            </a:lvl2pPr>
            <a:lvl3pPr marL="868954" indent="0">
              <a:buNone/>
              <a:defRPr sz="2300"/>
            </a:lvl3pPr>
            <a:lvl4pPr marL="1303431" indent="0">
              <a:buNone/>
              <a:defRPr sz="1900"/>
            </a:lvl4pPr>
            <a:lvl5pPr marL="1737909" indent="0">
              <a:buNone/>
              <a:defRPr sz="1900"/>
            </a:lvl5pPr>
            <a:lvl6pPr marL="2172386" indent="0">
              <a:buNone/>
              <a:defRPr sz="1900"/>
            </a:lvl6pPr>
            <a:lvl7pPr marL="2606863" indent="0">
              <a:buNone/>
              <a:defRPr sz="1900"/>
            </a:lvl7pPr>
            <a:lvl8pPr marL="3041340" indent="0">
              <a:buNone/>
              <a:defRPr sz="1900"/>
            </a:lvl8pPr>
            <a:lvl9pPr marL="3475817" indent="0">
              <a:buNone/>
              <a:defRPr sz="1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01" y="5367444"/>
            <a:ext cx="59436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34477" indent="0">
              <a:buNone/>
              <a:defRPr sz="1100"/>
            </a:lvl2pPr>
            <a:lvl3pPr marL="868954" indent="0">
              <a:buNone/>
              <a:defRPr sz="1000"/>
            </a:lvl3pPr>
            <a:lvl4pPr marL="1303431" indent="0">
              <a:buNone/>
              <a:defRPr sz="900"/>
            </a:lvl4pPr>
            <a:lvl5pPr marL="1737909" indent="0">
              <a:buNone/>
              <a:defRPr sz="900"/>
            </a:lvl5pPr>
            <a:lvl6pPr marL="2172386" indent="0">
              <a:buNone/>
              <a:defRPr sz="900"/>
            </a:lvl6pPr>
            <a:lvl7pPr marL="2606863" indent="0">
              <a:buNone/>
              <a:defRPr sz="900"/>
            </a:lvl7pPr>
            <a:lvl8pPr marL="3041340" indent="0">
              <a:buNone/>
              <a:defRPr sz="900"/>
            </a:lvl8pPr>
            <a:lvl9pPr marL="34758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2161" y="525656"/>
            <a:ext cx="2288520" cy="58758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040" y="525656"/>
            <a:ext cx="6717360" cy="5875817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6140631" y="5295436"/>
            <a:ext cx="3594240" cy="1382545"/>
            <a:chOff x="6248879" y="5837237"/>
            <a:chExt cx="3657600" cy="1524000"/>
          </a:xfrm>
        </p:grpSpPr>
        <p:cxnSp>
          <p:nvCxnSpPr>
            <p:cNvPr id="17" name="Straight Connector 16"/>
            <p:cNvCxnSpPr/>
            <p:nvPr userDrawn="1"/>
          </p:nvCxnSpPr>
          <p:spPr bwMode="auto">
            <a:xfrm rot="5400000">
              <a:off x="9129234" y="6599237"/>
              <a:ext cx="15240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 userDrawn="1"/>
          </p:nvCxnSpPr>
          <p:spPr bwMode="auto">
            <a:xfrm>
              <a:off x="6248879" y="7361237"/>
              <a:ext cx="36576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3968640" y="112332"/>
            <a:ext cx="3193182" cy="15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922" algn="l"/>
                <a:tab pos="1375844" algn="l"/>
                <a:tab pos="2063767" algn="l"/>
                <a:tab pos="2751689" algn="l"/>
                <a:tab pos="3439611" algn="l"/>
              </a:tabLst>
            </a:pP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Formal Verification</a:t>
            </a:r>
            <a:r>
              <a:rPr lang="en-GB" sz="1100" b="1" baseline="0" dirty="0" smtClean="0">
                <a:solidFill>
                  <a:srgbClr val="999999"/>
                </a:solidFill>
                <a:latin typeface="Arial" charset="0"/>
              </a:rPr>
              <a:t> </a:t>
            </a:r>
            <a:r>
              <a:rPr lang="en-US" sz="1100" b="1" baseline="0" dirty="0" smtClean="0">
                <a:solidFill>
                  <a:srgbClr val="999999"/>
                </a:solidFill>
                <a:latin typeface="Arial" charset="0"/>
              </a:rPr>
              <a:t>–</a:t>
            </a:r>
            <a:r>
              <a:rPr lang="en-GB" sz="1100" b="1" baseline="0" dirty="0" smtClean="0">
                <a:solidFill>
                  <a:srgbClr val="999999"/>
                </a:solidFill>
                <a:latin typeface="Arial" charset="0"/>
              </a:rPr>
              <a:t> Robust and Efficient Code</a:t>
            </a:r>
            <a:endParaRPr lang="en-GB" sz="1100" b="1" dirty="0">
              <a:solidFill>
                <a:srgbClr val="999999"/>
              </a:solidFill>
              <a:latin typeface="Arial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24000" y="51846"/>
            <a:ext cx="1375920" cy="707115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233100" y="6446117"/>
            <a:ext cx="299762" cy="27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fld id="{EB85AED5-FD39-4820-9066-E1BB1EFCC0AE}" type="slidenum">
              <a:rPr lang="en-GB" sz="1900" b="1">
                <a:solidFill>
                  <a:srgbClr val="808080"/>
                </a:solidFill>
                <a:latin typeface="Arial" charset="0"/>
              </a:rPr>
              <a:pPr algn="ctr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t>‹#›</a:t>
            </a:fld>
            <a:endParaRPr lang="en-GB" sz="1900" b="1">
              <a:solidFill>
                <a:srgbClr val="808080"/>
              </a:solidFill>
              <a:latin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365040" y="525656"/>
            <a:ext cx="8481720" cy="7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60200" y="1562565"/>
            <a:ext cx="9060480" cy="483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1583400" y="6608854"/>
            <a:ext cx="4193280" cy="15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922" algn="l"/>
                <a:tab pos="1375844" algn="l"/>
                <a:tab pos="2063767" algn="l"/>
                <a:tab pos="2751689" algn="l"/>
                <a:tab pos="3439611" algn="l"/>
              </a:tabLst>
            </a:pP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iCSC2016, Kim</a:t>
            </a:r>
            <a:r>
              <a:rPr lang="en-GB" sz="1100" b="1" baseline="0" dirty="0" smtClean="0">
                <a:solidFill>
                  <a:srgbClr val="999999"/>
                </a:solidFill>
                <a:latin typeface="Arial" charset="0"/>
              </a:rPr>
              <a:t> Albertsson</a:t>
            </a: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, LTU</a:t>
            </a:r>
            <a:endParaRPr lang="en-GB" sz="1100" b="1" dirty="0">
              <a:solidFill>
                <a:srgbClr val="999999"/>
              </a:solidFill>
              <a:latin typeface="Arial" charset="0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160680" y="180018"/>
            <a:ext cx="3594240" cy="1382545"/>
            <a:chOff x="6248879" y="5837237"/>
            <a:chExt cx="3657600" cy="1524000"/>
          </a:xfrm>
        </p:grpSpPr>
        <p:cxnSp>
          <p:nvCxnSpPr>
            <p:cNvPr id="29" name="Straight Connector 28"/>
            <p:cNvCxnSpPr/>
            <p:nvPr userDrawn="1"/>
          </p:nvCxnSpPr>
          <p:spPr bwMode="auto">
            <a:xfrm rot="5400000">
              <a:off x="9129234" y="6599237"/>
              <a:ext cx="15240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 bwMode="auto">
            <a:xfrm>
              <a:off x="6248879" y="7361237"/>
              <a:ext cx="36576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2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3447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800">
          <a:solidFill>
            <a:srgbClr val="006699"/>
          </a:solidFill>
          <a:latin typeface="+mj-lt"/>
          <a:ea typeface="+mj-ea"/>
          <a:cs typeface="+mj-cs"/>
        </a:defRPr>
      </a:lvl1pPr>
      <a:lvl2pPr marL="410340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2pPr>
      <a:lvl3pPr marL="61550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3pPr>
      <a:lvl4pPr marL="82067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4pPr>
      <a:lvl5pPr marL="102584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5pPr>
      <a:lvl6pPr marL="1460326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6pPr>
      <a:lvl7pPr marL="1894803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7pPr>
      <a:lvl8pPr marL="2329280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8pPr>
      <a:lvl9pPr marL="2763757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9pPr>
    </p:titleStyle>
    <p:bodyStyle>
      <a:lvl1pPr marL="410340" indent="-307755" algn="l" defTabSz="434477" rtl="0" fontAlgn="base" hangingPunct="0">
        <a:lnSpc>
          <a:spcPct val="90000"/>
        </a:lnSpc>
        <a:spcBef>
          <a:spcPct val="8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+mn-cs"/>
        </a:defRPr>
      </a:lvl1pPr>
      <a:lvl2pPr marL="820679" indent="-273057" algn="l" defTabSz="434477" rtl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9999"/>
        </a:buClr>
        <a:buFont typeface="Wingdings" pitchFamily="2" charset="2"/>
        <a:buChar char="§"/>
        <a:defRPr sz="2100">
          <a:solidFill>
            <a:srgbClr val="000000"/>
          </a:solidFill>
          <a:latin typeface="+mn-lt"/>
        </a:defRPr>
      </a:lvl2pPr>
      <a:lvl3pPr marL="1231019" indent="-205170" algn="l" defTabSz="434477" rtl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9999"/>
        </a:buClr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3pPr>
      <a:lvl4pPr marL="1641358" indent="-205170" algn="l" defTabSz="434477" rtl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75000"/>
        <a:buFont typeface="StarSymbol" charset="0"/>
        <a:buChar char="–"/>
        <a:defRPr>
          <a:solidFill>
            <a:srgbClr val="000000"/>
          </a:solidFill>
          <a:latin typeface="+mn-lt"/>
        </a:defRPr>
      </a:lvl4pPr>
      <a:lvl5pPr marL="2051698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5pPr>
      <a:lvl6pPr marL="2486175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6pPr>
      <a:lvl7pPr marL="2920652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7pPr>
      <a:lvl8pPr marL="3355129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8pPr>
      <a:lvl9pPr marL="3789606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477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954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431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909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2386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863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1340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5817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09600" y="1143000"/>
            <a:ext cx="8723312" cy="5151438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75000"/>
              </a:lnSpc>
              <a:buNone/>
            </a:pPr>
            <a:r>
              <a:rPr lang="en-US" sz="2700" b="0" i="1" dirty="0" smtClean="0">
                <a:solidFill>
                  <a:srgbClr val="006699"/>
                </a:solidFill>
              </a:rPr>
              <a:t>Formal Verification – Robust and Efficient Code </a:t>
            </a:r>
            <a:br>
              <a:rPr lang="en-US" sz="2700" b="0" i="1" dirty="0" smtClean="0">
                <a:solidFill>
                  <a:srgbClr val="006699"/>
                </a:solidFill>
              </a:rPr>
            </a:br>
            <a:r>
              <a:rPr lang="en-US" sz="2700" b="0" i="1" dirty="0" smtClean="0">
                <a:solidFill>
                  <a:srgbClr val="006699"/>
                </a:solidFill>
              </a:rPr>
              <a:t>Lecture</a:t>
            </a:r>
            <a:r>
              <a:rPr lang="en-US" sz="2700" i="1" dirty="0" smtClean="0">
                <a:solidFill>
                  <a:srgbClr val="006699"/>
                </a:solidFill>
              </a:rPr>
              <a:t> </a:t>
            </a:r>
            <a:r>
              <a:rPr lang="en-US" sz="2700" i="1" dirty="0">
                <a:solidFill>
                  <a:srgbClr val="006699"/>
                </a:solidFill>
              </a:rPr>
              <a:t>2</a:t>
            </a:r>
            <a:endParaRPr lang="en-US" sz="3400" i="1" dirty="0">
              <a:solidFill>
                <a:srgbClr val="006699"/>
              </a:solidFill>
            </a:endParaRPr>
          </a:p>
          <a:p>
            <a:pPr marL="0" indent="0" algn="ctr">
              <a:lnSpc>
                <a:spcPct val="75000"/>
              </a:lnSpc>
              <a:buNone/>
            </a:pPr>
            <a:r>
              <a:rPr lang="en-US" sz="5900" dirty="0" smtClean="0">
                <a:solidFill>
                  <a:srgbClr val="006699"/>
                </a:solidFill>
              </a:rPr>
              <a:t>Why FV?</a:t>
            </a:r>
            <a:endParaRPr lang="en-US" sz="5900" dirty="0">
              <a:solidFill>
                <a:srgbClr val="006699"/>
              </a:solidFill>
            </a:endParaRPr>
          </a:p>
          <a:p>
            <a:pPr marL="0" indent="0" algn="ctr">
              <a:lnSpc>
                <a:spcPct val="75000"/>
              </a:lnSpc>
              <a:buNone/>
            </a:pPr>
            <a:endParaRPr lang="en-US" sz="3400" dirty="0">
              <a:latin typeface="Times New Roman" pitchFamily="18" charset="0"/>
            </a:endParaRPr>
          </a:p>
          <a:p>
            <a:pPr marL="0" indent="0" algn="ctr">
              <a:lnSpc>
                <a:spcPct val="75000"/>
              </a:lnSpc>
              <a:buNone/>
            </a:pPr>
            <a:r>
              <a:rPr lang="en-US" sz="1900" dirty="0" smtClean="0"/>
              <a:t>Kim Albertsson</a:t>
            </a: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r>
              <a:rPr lang="en-US" sz="1900" dirty="0" err="1" smtClean="0"/>
              <a:t>Luleå</a:t>
            </a:r>
            <a:r>
              <a:rPr lang="en-US" sz="1900" dirty="0" smtClean="0"/>
              <a:t> University of Technology</a:t>
            </a: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r>
              <a:rPr lang="en-US" sz="1300" dirty="0"/>
              <a:t>Inverted CERN School of Computing, </a:t>
            </a:r>
            <a:r>
              <a:rPr lang="en-US" sz="1300" dirty="0" smtClean="0"/>
              <a:t>29 </a:t>
            </a:r>
            <a:r>
              <a:rPr lang="en-US" sz="1300" dirty="0"/>
              <a:t>February </a:t>
            </a:r>
            <a:r>
              <a:rPr lang="en-US" sz="1300" dirty="0" smtClean="0"/>
              <a:t>– 2 March 2016</a:t>
            </a:r>
            <a:endParaRPr lang="en-US" sz="1300" dirty="0"/>
          </a:p>
        </p:txBody>
      </p:sp>
      <p:sp>
        <p:nvSpPr>
          <p:cNvPr id="2" name="TextBox 1"/>
          <p:cNvSpPr txBox="1"/>
          <p:nvPr/>
        </p:nvSpPr>
        <p:spPr>
          <a:xfrm>
            <a:off x="4512956" y="147948"/>
            <a:ext cx="18466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smtClean="0"/>
              <a:t>Introduction Lecture 2</a:t>
            </a:r>
            <a:endParaRPr lang="fr-FR"/>
          </a:p>
        </p:txBody>
      </p:sp>
      <p:sp>
        <p:nvSpPr>
          <p:cNvPr id="344" name="Shape 34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mtClean="0"/>
              <a:t>Errors discovered late</a:t>
            </a:r>
          </a:p>
          <a:p>
            <a:pPr lvl="1"/>
            <a:r>
              <a:rPr lang="en-US" smtClean="0"/>
              <a:t> Expensive</a:t>
            </a:r>
          </a:p>
          <a:p>
            <a:pPr lvl="0"/>
            <a:r>
              <a:rPr lang="en-US" smtClean="0"/>
              <a:t>FV requires</a:t>
            </a:r>
          </a:p>
          <a:p>
            <a:pPr lvl="1"/>
            <a:r>
              <a:rPr lang="en-US" smtClean="0"/>
              <a:t>More effort for specification</a:t>
            </a:r>
          </a:p>
          <a:p>
            <a:pPr lvl="0"/>
            <a:r>
              <a:rPr lang="en-US" smtClean="0"/>
              <a:t>FV gives</a:t>
            </a:r>
          </a:p>
          <a:p>
            <a:pPr lvl="1"/>
            <a:r>
              <a:rPr lang="en-US" smtClean="0"/>
              <a:t>Feedback on inconsistencies</a:t>
            </a:r>
          </a:p>
          <a:p>
            <a:pPr lvl="1"/>
            <a:r>
              <a:rPr lang="en-US" smtClean="0"/>
              <a:t>Reduces late errors</a:t>
            </a:r>
          </a:p>
          <a:p>
            <a:pPr lvl="1"/>
            <a:r>
              <a:rPr lang="en-US" smtClean="0"/>
              <a:t>Reduces total time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45" name="Chart 345"/>
          <p:cNvGraphicFramePr/>
          <p:nvPr>
            <p:extLst>
              <p:ext uri="{D42A27DB-BD31-4B8C-83A1-F6EECF244321}">
                <p14:modId xmlns:p14="http://schemas.microsoft.com/office/powerpoint/2010/main" val="1761964940"/>
              </p:ext>
            </p:extLst>
          </p:nvPr>
        </p:nvGraphicFramePr>
        <p:xfrm>
          <a:off x="5029200" y="1524000"/>
          <a:ext cx="4549882" cy="4886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346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smtClean="0"/>
              <a:t>Introduction Lecture 2</a:t>
            </a:r>
            <a:endParaRPr lang="fr-FR"/>
          </a:p>
        </p:txBody>
      </p:sp>
      <p:sp>
        <p:nvSpPr>
          <p:cNvPr id="350" name="Shape 35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FV and static analysis related</a:t>
            </a:r>
          </a:p>
          <a:p>
            <a:pPr lvl="1"/>
            <a:r>
              <a:rPr lang="en-US" dirty="0" smtClean="0"/>
              <a:t>Discovering bugs at compile-time rather than run-time</a:t>
            </a:r>
          </a:p>
          <a:p>
            <a:pPr lvl="0"/>
            <a:r>
              <a:rPr lang="en-US" dirty="0" smtClean="0"/>
              <a:t>Mainstream tools slowly developing</a:t>
            </a:r>
          </a:p>
          <a:p>
            <a:pPr lvl="1"/>
            <a:r>
              <a:rPr lang="en-US" dirty="0" smtClean="0"/>
              <a:t>Free candy!</a:t>
            </a:r>
          </a:p>
          <a:p>
            <a:pPr lvl="0"/>
            <a:r>
              <a:rPr lang="en-US" dirty="0" smtClean="0"/>
              <a:t>Can we do better while </a:t>
            </a:r>
            <a:r>
              <a:rPr lang="en-US" dirty="0" err="1" smtClean="0"/>
              <a:t>minimising</a:t>
            </a:r>
            <a:r>
              <a:rPr lang="en-US" dirty="0" smtClean="0"/>
              <a:t> effort?</a:t>
            </a:r>
            <a:endParaRPr lang="en-US" dirty="0"/>
          </a:p>
        </p:txBody>
      </p:sp>
      <p:pic>
        <p:nvPicPr>
          <p:cNvPr id="3" name="Content Placeholder 2" descr="image-candy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" b="102"/>
          <a:stretch>
            <a:fillRect/>
          </a:stretch>
        </p:blipFill>
        <p:spPr/>
      </p:pic>
      <p:sp>
        <p:nvSpPr>
          <p:cNvPr id="351" name="Shape 351"/>
          <p:cNvSpPr/>
          <p:nvPr/>
        </p:nvSpPr>
        <p:spPr>
          <a:xfrm>
            <a:off x="5410200" y="6400800"/>
            <a:ext cx="3799376" cy="244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7419" tIns="37419" rIns="37419" bIns="37419" anchor="ctr">
            <a:spAutoFit/>
          </a:bodyPr>
          <a:lstStyle>
            <a:lvl1pPr>
              <a:defRPr sz="1500"/>
            </a:lvl1pPr>
          </a:lstStyle>
          <a:p>
            <a:pPr lvl="0">
              <a:defRPr sz="1800"/>
            </a:pPr>
            <a:r>
              <a:rPr sz="1100" dirty="0">
                <a:latin typeface="Arial"/>
                <a:cs typeface="Arial"/>
              </a:rPr>
              <a:t>Image from Wikimedia Commons, the free media repository</a:t>
            </a:r>
          </a:p>
        </p:txBody>
      </p:sp>
    </p:spTree>
    <p:extLst>
      <p:ext uri="{BB962C8B-B14F-4D97-AF65-F5344CB8AC3E}">
        <p14:creationId xmlns:p14="http://schemas.microsoft.com/office/powerpoint/2010/main" val="225524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smtClean="0"/>
              <a:t>Introduction Lecture 2</a:t>
            </a:r>
            <a:endParaRPr lang="fr-FR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mtClean="0"/>
              <a:t>Trust, correctness and code</a:t>
            </a:r>
          </a:p>
          <a:p>
            <a:r>
              <a:rPr lang="en-GB" smtClean="0"/>
              <a:t>First order logic and SMT solvers</a:t>
            </a:r>
          </a:p>
          <a:p>
            <a:pPr lvl="1"/>
            <a:r>
              <a:rPr lang="en-GB" smtClean="0"/>
              <a:t>Tedious to use for non-trivial problems</a:t>
            </a:r>
          </a:p>
          <a:p>
            <a:r>
              <a:rPr lang="en-GB" smtClean="0"/>
              <a:t>What tools are available today?</a:t>
            </a:r>
            <a:endParaRPr lang="en-GB" dirty="0" smtClean="0"/>
          </a:p>
        </p:txBody>
      </p:sp>
      <p:pic>
        <p:nvPicPr>
          <p:cNvPr id="3" name="Content Placeholder 2" descr="image-trust-code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28" r="-228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455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sv-SE" sz="5900" dirty="0" err="1" smtClean="0"/>
              <a:t>Overview</a:t>
            </a:r>
            <a:endParaRPr sz="5900" dirty="0"/>
          </a:p>
        </p:txBody>
      </p:sp>
      <p:sp>
        <p:nvSpPr>
          <p:cNvPr id="360" name="Shape 36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1031"/>
              </a:spcBef>
              <a:defRPr sz="1800"/>
            </a:pPr>
            <a:r>
              <a:rPr sz="2700" dirty="0" smtClean="0"/>
              <a:t>Robust</a:t>
            </a:r>
            <a:br>
              <a:rPr sz="2700" dirty="0" smtClean="0"/>
            </a:br>
            <a:r>
              <a:rPr sz="2400" b="0" dirty="0" smtClean="0">
                <a:solidFill>
                  <a:srgbClr val="53585F"/>
                </a:solidFill>
              </a:rPr>
              <a:t>Code verification</a:t>
            </a:r>
            <a:br>
              <a:rPr sz="2400" b="0" dirty="0" smtClean="0">
                <a:solidFill>
                  <a:srgbClr val="53585F"/>
                </a:solidFill>
              </a:rPr>
            </a:br>
            <a:r>
              <a:rPr sz="2400" b="0" dirty="0" smtClean="0">
                <a:solidFill>
                  <a:srgbClr val="53585F"/>
                </a:solidFill>
              </a:rPr>
              <a:t>Code synthesis</a:t>
            </a:r>
            <a:endParaRPr sz="2400" b="0" dirty="0" smtClean="0"/>
          </a:p>
          <a:p>
            <a:pPr>
              <a:spcBef>
                <a:spcPts val="1031"/>
              </a:spcBef>
              <a:defRPr sz="1800"/>
            </a:pPr>
            <a:r>
              <a:rPr sz="2700" dirty="0" smtClean="0">
                <a:solidFill>
                  <a:srgbClr val="A6A6A6"/>
                </a:solidFill>
              </a:rPr>
              <a:t>Robust and Efficient</a:t>
            </a:r>
            <a:br>
              <a:rPr sz="2700" dirty="0" smtClean="0">
                <a:solidFill>
                  <a:srgbClr val="A6A6A6"/>
                </a:solidFill>
              </a:rPr>
            </a:br>
            <a:r>
              <a:rPr sz="2400" b="0" dirty="0" smtClean="0">
                <a:solidFill>
                  <a:srgbClr val="A6A6A6"/>
                </a:solidFill>
              </a:rPr>
              <a:t>Verified tool-chain</a:t>
            </a:r>
            <a:br>
              <a:rPr sz="2400" b="0" dirty="0" smtClean="0">
                <a:solidFill>
                  <a:srgbClr val="A6A6A6"/>
                </a:solidFill>
              </a:rPr>
            </a:br>
            <a:r>
              <a:rPr sz="2400" b="0" dirty="0" smtClean="0">
                <a:solidFill>
                  <a:srgbClr val="A6A6A6"/>
                </a:solidFill>
              </a:rPr>
              <a:t>Proof carrying code</a:t>
            </a:r>
          </a:p>
          <a:p>
            <a:pPr>
              <a:spcBef>
                <a:spcPts val="1031"/>
              </a:spcBef>
              <a:defRPr sz="1800"/>
            </a:pPr>
            <a:r>
              <a:rPr sz="2700" dirty="0" smtClean="0">
                <a:solidFill>
                  <a:srgbClr val="A6A6A6"/>
                </a:solidFill>
              </a:rPr>
              <a:t>Bonus!</a:t>
            </a:r>
            <a:br>
              <a:rPr sz="2700" dirty="0" smtClean="0">
                <a:solidFill>
                  <a:srgbClr val="A6A6A6"/>
                </a:solidFill>
              </a:rPr>
            </a:br>
            <a:r>
              <a:rPr sz="2400" b="0" dirty="0" smtClean="0">
                <a:solidFill>
                  <a:srgbClr val="A6A6A6"/>
                </a:solidFill>
              </a:rPr>
              <a:t>Concolic Testing</a:t>
            </a:r>
            <a:endParaRPr sz="2400" b="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2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hr-HR" smtClean="0"/>
              <a:t>Robust</a:t>
            </a:r>
            <a:endParaRPr lang="hr-HR"/>
          </a:p>
        </p:txBody>
      </p:sp>
      <p:sp>
        <p:nvSpPr>
          <p:cNvPr id="364" name="Shape 36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High-level verifiers</a:t>
            </a:r>
          </a:p>
          <a:p>
            <a:pPr lvl="1"/>
            <a:r>
              <a:rPr lang="en-US" smtClean="0"/>
              <a:t>VCC, Frama-C, … many more</a:t>
            </a:r>
          </a:p>
          <a:p>
            <a:pPr lvl="1"/>
            <a:r>
              <a:rPr lang="en-US" smtClean="0"/>
              <a:t>Code compilation is separate</a:t>
            </a:r>
          </a:p>
          <a:p>
            <a:r>
              <a:rPr lang="en-US" smtClean="0"/>
              <a:t>Integrate with IVT Platforms</a:t>
            </a:r>
          </a:p>
          <a:p>
            <a:pPr lvl="1"/>
            <a:r>
              <a:rPr lang="en-US" smtClean="0"/>
              <a:t>Uses specialised solvers</a:t>
            </a:r>
          </a:p>
          <a:p>
            <a:r>
              <a:rPr lang="en-US" smtClean="0"/>
              <a:t>Annotations directly in code</a:t>
            </a:r>
            <a:endParaRPr lang="en-US" dirty="0"/>
          </a:p>
        </p:txBody>
      </p:sp>
      <p:pic>
        <p:nvPicPr>
          <p:cNvPr id="9" name="Content Placeholder 8" descr="image-7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197" r="-37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050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 dirty="0"/>
              <a:t>Code Verification</a:t>
            </a:r>
          </a:p>
        </p:txBody>
      </p:sp>
      <p:sp>
        <p:nvSpPr>
          <p:cNvPr id="369" name="Shape 369"/>
          <p:cNvSpPr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200" dirty="0"/>
              <a:t>VCC, Verifier for Concurrent C</a:t>
            </a:r>
            <a:r>
              <a:rPr sz="2300" b="0" dirty="0"/>
              <a:t/>
            </a:r>
            <a:br>
              <a:rPr sz="2300" b="0" dirty="0"/>
            </a:br>
            <a:r>
              <a:rPr sz="1800" b="0" dirty="0"/>
              <a:t>http://research.microsoft.com/en-us/projects/vcc/</a:t>
            </a:r>
          </a:p>
          <a:p>
            <a:pPr lvl="0">
              <a:defRPr sz="1800"/>
            </a:pPr>
            <a:r>
              <a:rPr lang="sv-SE" sz="2300" dirty="0" err="1" smtClean="0"/>
              <a:t>Verification</a:t>
            </a:r>
            <a:r>
              <a:rPr lang="sv-SE" sz="2300" dirty="0" smtClean="0"/>
              <a:t> </a:t>
            </a:r>
            <a:r>
              <a:rPr lang="sv-SE" sz="2300" dirty="0" err="1" smtClean="0"/>
              <a:t>of</a:t>
            </a:r>
            <a:r>
              <a:rPr lang="sv-SE" sz="2300" dirty="0" smtClean="0"/>
              <a:t> </a:t>
            </a:r>
            <a:r>
              <a:rPr sz="2300" dirty="0" smtClean="0"/>
              <a:t>Microsoft </a:t>
            </a:r>
            <a:r>
              <a:rPr sz="2300" dirty="0"/>
              <a:t>Hyper-</a:t>
            </a:r>
            <a:r>
              <a:rPr sz="2300" dirty="0" smtClean="0"/>
              <a:t>V</a:t>
            </a:r>
            <a:endParaRPr sz="2300" dirty="0"/>
          </a:p>
          <a:p>
            <a:pPr lvl="1">
              <a:defRPr sz="1800"/>
            </a:pPr>
            <a:r>
              <a:rPr sz="1900" b="0" dirty="0"/>
              <a:t>As of 2009 partially complete</a:t>
            </a:r>
          </a:p>
          <a:p>
            <a:pPr lvl="1">
              <a:defRPr sz="1800"/>
            </a:pPr>
            <a:r>
              <a:rPr sz="1900" b="0" dirty="0"/>
              <a:t>Moderately large ~100 kloc</a:t>
            </a:r>
          </a:p>
          <a:p>
            <a:pPr lvl="1">
              <a:defRPr sz="1800"/>
            </a:pPr>
            <a:r>
              <a:rPr sz="1900" b="0" dirty="0"/>
              <a:t>Must guarantee no leakage between host and guest</a:t>
            </a:r>
          </a:p>
        </p:txBody>
      </p:sp>
      <p:pic>
        <p:nvPicPr>
          <p:cNvPr id="3" name="Content Placeholder 2" descr="image-code-verification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227" r="-422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247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/>
              <a:t>Code Verification</a:t>
            </a:r>
          </a:p>
        </p:txBody>
      </p:sp>
      <p:sp>
        <p:nvSpPr>
          <p:cNvPr id="374" name="Shape 374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#include "vcc.h</a:t>
            </a:r>
            <a:r>
              <a:rPr sz="2700" b="0" dirty="0" smtClean="0">
                <a:latin typeface="Courier"/>
                <a:ea typeface="FreeMono"/>
                <a:cs typeface="Courier"/>
                <a:sym typeface="FreeMono"/>
              </a:rPr>
              <a:t>"</a:t>
            </a:r>
            <a:endParaRPr lang="sv-SE" sz="2700" b="0" dirty="0" smtClean="0">
              <a:latin typeface="Courier"/>
              <a:ea typeface="FreeMono"/>
              <a:cs typeface="Courier"/>
              <a:sym typeface="FreeMono"/>
            </a:endParaRP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endParaRPr sz="2700" b="0" dirty="0" smtClean="0">
              <a:latin typeface="Courier"/>
              <a:ea typeface="FreeMono"/>
              <a:cs typeface="Courier"/>
              <a:sym typeface="FreeMono"/>
            </a:endParaRP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 smtClean="0">
                <a:latin typeface="Courier"/>
                <a:ea typeface="FreeMono"/>
                <a:cs typeface="Courier"/>
                <a:sym typeface="FreeMono"/>
              </a:rPr>
              <a:t>int </a:t>
            </a: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max(int a, int b)</a:t>
            </a: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  _(ensures \result == (a &gt; b ? a : b))</a:t>
            </a: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{</a:t>
            </a: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    if (a &gt; b) return a;</a:t>
            </a: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    return b;</a:t>
            </a: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4875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Code Verification</a:t>
            </a:r>
            <a:endParaRPr lang="en-US"/>
          </a:p>
        </p:txBody>
      </p:sp>
      <p:sp>
        <p:nvSpPr>
          <p:cNvPr id="378" name="Shape 37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Frama</a:t>
            </a:r>
            <a:r>
              <a:rPr lang="en-US" sz="2400" dirty="0" smtClean="0"/>
              <a:t>-C</a:t>
            </a:r>
          </a:p>
          <a:p>
            <a:pPr lvl="1"/>
            <a:r>
              <a:rPr lang="en-US" sz="2000" dirty="0" smtClean="0"/>
              <a:t>Framework for Modular Analysis of C programs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b="0" dirty="0" smtClean="0"/>
              <a:t>http://</a:t>
            </a:r>
            <a:r>
              <a:rPr lang="en-US" sz="1400" b="0" dirty="0" err="1" smtClean="0"/>
              <a:t>frama-c.com</a:t>
            </a:r>
            <a:r>
              <a:rPr lang="en-US" sz="1400" b="0" dirty="0" smtClean="0"/>
              <a:t>/</a:t>
            </a:r>
          </a:p>
          <a:p>
            <a:r>
              <a:rPr lang="en-US" sz="2400" dirty="0" smtClean="0"/>
              <a:t>Modular framework for static analysis </a:t>
            </a:r>
          </a:p>
          <a:p>
            <a:pPr lvl="1"/>
            <a:r>
              <a:rPr lang="en-US" sz="2000" dirty="0"/>
              <a:t>F</a:t>
            </a:r>
            <a:r>
              <a:rPr lang="en-US" sz="2000" dirty="0" smtClean="0"/>
              <a:t>ocus on correctness</a:t>
            </a:r>
          </a:p>
          <a:p>
            <a:r>
              <a:rPr lang="en-US" sz="2400" dirty="0" smtClean="0"/>
              <a:t>Provides verification of C programs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hrough the Jessie plug-in</a:t>
            </a:r>
          </a:p>
          <a:p>
            <a:r>
              <a:rPr lang="en-US" sz="2400" dirty="0" smtClean="0"/>
              <a:t>Uses specification to analyze code</a:t>
            </a:r>
          </a:p>
          <a:p>
            <a:pPr lvl="1"/>
            <a:r>
              <a:rPr lang="en-US" sz="2000" dirty="0" smtClean="0"/>
              <a:t>More than just verification</a:t>
            </a:r>
          </a:p>
          <a:p>
            <a:pPr lvl="1"/>
            <a:r>
              <a:rPr lang="en-US" sz="2000" dirty="0" smtClean="0"/>
              <a:t>e.g. value analysis, impact analysis.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584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/>
              <a:t>Code Verification</a:t>
            </a:r>
          </a:p>
        </p:txBody>
      </p:sp>
      <p:sp>
        <p:nvSpPr>
          <p:cNvPr id="382" name="Shape 38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endParaRPr sz="2700" b="0" dirty="0">
              <a:latin typeface="Courier"/>
              <a:ea typeface="FreeMono"/>
              <a:cs typeface="Courier"/>
              <a:sym typeface="FreeMono"/>
            </a:endParaRP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/*</a:t>
            </a:r>
            <a:r>
              <a:rPr sz="2700" b="0" dirty="0" smtClean="0">
                <a:latin typeface="Courier"/>
                <a:ea typeface="FreeMono"/>
                <a:cs typeface="Courier"/>
                <a:sym typeface="FreeMono"/>
              </a:rPr>
              <a:t>@</a:t>
            </a:r>
          </a:p>
          <a:p>
            <a:pPr marL="547622" lvl="1" indent="0">
              <a:spcBef>
                <a:spcPts val="0"/>
              </a:spcBef>
              <a:buNone/>
              <a:defRPr sz="1800"/>
            </a:pPr>
            <a:r>
              <a:rPr lang="sv-SE" sz="2700" dirty="0" smtClean="0">
                <a:latin typeface="Courier"/>
                <a:ea typeface="FreeMono"/>
                <a:cs typeface="Courier"/>
                <a:sym typeface="FreeMono"/>
              </a:rPr>
              <a:t>@ </a:t>
            </a:r>
            <a:r>
              <a:rPr lang="sv-SE" sz="2700" dirty="0" err="1" smtClean="0">
                <a:latin typeface="Courier"/>
                <a:ea typeface="FreeMono"/>
                <a:cs typeface="Courier"/>
                <a:sym typeface="FreeMono"/>
              </a:rPr>
              <a:t>requires</a:t>
            </a:r>
            <a:r>
              <a:rPr lang="sv-SE" sz="2700" dirty="0" smtClean="0">
                <a:latin typeface="Courier"/>
                <a:ea typeface="FreeMono"/>
                <a:cs typeface="Courier"/>
                <a:sym typeface="FreeMono"/>
              </a:rPr>
              <a:t> a &lt; 100 &amp;&amp; b &lt; 100</a:t>
            </a:r>
          </a:p>
          <a:p>
            <a:pPr marL="547622" lvl="1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lang="sv-SE" sz="2700" dirty="0" smtClean="0">
                <a:latin typeface="Courier"/>
                <a:ea typeface="FreeMono"/>
                <a:cs typeface="Courier"/>
                <a:sym typeface="FreeMono"/>
              </a:rPr>
              <a:t>@</a:t>
            </a:r>
            <a:r>
              <a:rPr lang="sv-SE" sz="2700" dirty="0" smtClean="0">
                <a:latin typeface="Courier"/>
                <a:ea typeface="FreeMono"/>
                <a:cs typeface="Courier"/>
                <a:sym typeface="FreeMono"/>
              </a:rPr>
              <a:t> </a:t>
            </a:r>
            <a:r>
              <a:rPr sz="2700" dirty="0" smtClean="0">
                <a:latin typeface="Courier"/>
                <a:ea typeface="FreeMono"/>
                <a:cs typeface="Courier"/>
                <a:sym typeface="FreeMono"/>
              </a:rPr>
              <a:t>ensures \result &gt;= </a:t>
            </a:r>
            <a:r>
              <a:rPr lang="sv-SE" sz="2700" dirty="0" smtClean="0">
                <a:latin typeface="Courier"/>
                <a:ea typeface="FreeMono"/>
                <a:cs typeface="Courier"/>
                <a:sym typeface="FreeMono"/>
              </a:rPr>
              <a:t>a</a:t>
            </a:r>
            <a:r>
              <a:rPr sz="2700" dirty="0" smtClean="0">
                <a:latin typeface="Courier"/>
                <a:ea typeface="FreeMono"/>
                <a:cs typeface="Courier"/>
                <a:sym typeface="FreeMono"/>
              </a:rPr>
              <a:t> &amp;&amp; \result &gt;= </a:t>
            </a:r>
            <a:r>
              <a:rPr lang="sv-SE" sz="2700" dirty="0" smtClean="0">
                <a:latin typeface="Courier"/>
                <a:ea typeface="FreeMono"/>
                <a:cs typeface="Courier"/>
                <a:sym typeface="FreeMono"/>
              </a:rPr>
              <a:t>b</a:t>
            </a:r>
            <a:r>
              <a:rPr sz="2700" dirty="0" smtClean="0">
                <a:latin typeface="Courier"/>
                <a:ea typeface="FreeMono"/>
                <a:cs typeface="Courier"/>
                <a:sym typeface="FreeMono"/>
              </a:rPr>
              <a:t>; </a:t>
            </a:r>
            <a:endParaRPr lang="sv-SE" sz="2700" dirty="0" smtClean="0">
              <a:latin typeface="Courier"/>
              <a:ea typeface="FreeMono"/>
              <a:cs typeface="Courier"/>
              <a:sym typeface="FreeMono"/>
            </a:endParaRPr>
          </a:p>
          <a:p>
            <a:pPr marL="547622" lvl="1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lang="sv-SE" sz="2700" b="0" dirty="0" smtClean="0">
                <a:latin typeface="Courier"/>
                <a:ea typeface="FreeMono"/>
                <a:cs typeface="Courier"/>
                <a:sym typeface="FreeMono"/>
              </a:rPr>
              <a:t>@ </a:t>
            </a:r>
            <a:r>
              <a:rPr sz="2700" b="0" dirty="0" smtClean="0">
                <a:latin typeface="Courier"/>
                <a:ea typeface="FreeMono"/>
                <a:cs typeface="Courier"/>
                <a:sym typeface="FreeMono"/>
              </a:rPr>
              <a:t>ensures </a:t>
            </a: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\result == </a:t>
            </a:r>
            <a:r>
              <a:rPr lang="sv-SE" sz="2700" b="0" dirty="0" smtClean="0">
                <a:latin typeface="Courier"/>
                <a:ea typeface="FreeMono"/>
                <a:cs typeface="Courier"/>
                <a:sym typeface="FreeMono"/>
              </a:rPr>
              <a:t>a</a:t>
            </a:r>
            <a:r>
              <a:rPr sz="2700" b="0" dirty="0" smtClean="0">
                <a:latin typeface="Courier"/>
                <a:ea typeface="FreeMono"/>
                <a:cs typeface="Courier"/>
                <a:sym typeface="FreeMono"/>
              </a:rPr>
              <a:t> </a:t>
            </a: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|| \result == </a:t>
            </a:r>
            <a:r>
              <a:rPr lang="sv-SE" sz="2700" b="0" dirty="0" smtClean="0">
                <a:latin typeface="Courier"/>
                <a:ea typeface="FreeMono"/>
                <a:cs typeface="Courier"/>
                <a:sym typeface="FreeMono"/>
              </a:rPr>
              <a:t>b</a:t>
            </a:r>
            <a:r>
              <a:rPr sz="2700" b="0" dirty="0" smtClean="0">
                <a:latin typeface="Courier"/>
                <a:ea typeface="FreeMono"/>
                <a:cs typeface="Courier"/>
                <a:sym typeface="FreeMono"/>
              </a:rPr>
              <a:t>; </a:t>
            </a:r>
            <a:endParaRPr sz="2700" b="0" dirty="0">
              <a:latin typeface="Courier"/>
              <a:ea typeface="FreeMono"/>
              <a:cs typeface="Courier"/>
              <a:sym typeface="FreeMono"/>
            </a:endParaRP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*/ </a:t>
            </a: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int max (int </a:t>
            </a:r>
            <a:r>
              <a:rPr lang="sv-SE" sz="2700" b="0" dirty="0" smtClean="0">
                <a:latin typeface="Courier"/>
                <a:ea typeface="FreeMono"/>
                <a:cs typeface="Courier"/>
                <a:sym typeface="FreeMono"/>
              </a:rPr>
              <a:t>a</a:t>
            </a:r>
            <a:r>
              <a:rPr sz="2700" b="0" dirty="0" smtClean="0">
                <a:latin typeface="Courier"/>
                <a:ea typeface="FreeMono"/>
                <a:cs typeface="Courier"/>
                <a:sym typeface="FreeMono"/>
              </a:rPr>
              <a:t>, </a:t>
            </a: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int </a:t>
            </a:r>
            <a:r>
              <a:rPr lang="sv-SE" sz="2700" b="0" dirty="0" smtClean="0">
                <a:latin typeface="Courier"/>
                <a:ea typeface="FreeMono"/>
                <a:cs typeface="Courier"/>
                <a:sym typeface="FreeMono"/>
              </a:rPr>
              <a:t>b</a:t>
            </a:r>
            <a:r>
              <a:rPr sz="2700" b="0" dirty="0" smtClean="0">
                <a:latin typeface="Courier"/>
                <a:ea typeface="FreeMono"/>
                <a:cs typeface="Courier"/>
                <a:sym typeface="FreeMono"/>
              </a:rPr>
              <a:t>)</a:t>
            </a:r>
            <a:endParaRPr sz="2700" b="0" dirty="0">
              <a:latin typeface="Courier"/>
              <a:ea typeface="FreeMono"/>
              <a:cs typeface="Courier"/>
              <a:sym typeface="FreeMono"/>
            </a:endParaRP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{</a:t>
            </a: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    if (a &gt; b) return a;</a:t>
            </a: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    return b;</a:t>
            </a:r>
          </a:p>
          <a:p>
            <a:pPr marL="102585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Courier"/>
                <a:sym typeface="FreeMon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41636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image-4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88" r="-125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9954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smtClean="0"/>
              <a:t>Introduction</a:t>
            </a:r>
            <a:endParaRPr lang="fr-FR"/>
          </a:p>
        </p:txBody>
      </p:sp>
      <p:sp>
        <p:nvSpPr>
          <p:cNvPr id="306" name="Shape 30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Kim Albertsson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M.Sc. Engineering Physics and Electrical Engineering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Currently studying for M.Sc. Computer Science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Research interests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Automation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Machine learning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Formal methods 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Great way to automate tedious tasks</a:t>
            </a:r>
            <a:endParaRPr lang="en-US" sz="2000" dirty="0"/>
          </a:p>
        </p:txBody>
      </p:sp>
      <p:pic>
        <p:nvPicPr>
          <p:cNvPr id="3" name="Content Placeholder 2" descr="image-sweden.png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2874" r="29268" b="3207"/>
          <a:stretch/>
        </p:blipFill>
        <p:spPr/>
      </p:pic>
      <p:sp>
        <p:nvSpPr>
          <p:cNvPr id="307" name="Shape 307"/>
          <p:cNvSpPr/>
          <p:nvPr/>
        </p:nvSpPr>
        <p:spPr>
          <a:xfrm>
            <a:off x="8458200" y="2362200"/>
            <a:ext cx="263364" cy="2431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3"/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37419" tIns="37419" rIns="37419" bIns="37419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8" name="Shape 308"/>
          <p:cNvSpPr/>
          <p:nvPr/>
        </p:nvSpPr>
        <p:spPr>
          <a:xfrm>
            <a:off x="6564789" y="2207441"/>
            <a:ext cx="1050195" cy="552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7419" tIns="37419" rIns="37419" bIns="37419" anchor="ctr">
            <a:spAutoFit/>
          </a:bodyPr>
          <a:lstStyle>
            <a:lvl1pPr algn="r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3100" dirty="0"/>
              <a:t>Luleå</a:t>
            </a:r>
          </a:p>
        </p:txBody>
      </p:sp>
      <p:sp>
        <p:nvSpPr>
          <p:cNvPr id="309" name="Shape 309"/>
          <p:cNvSpPr/>
          <p:nvPr/>
        </p:nvSpPr>
        <p:spPr>
          <a:xfrm>
            <a:off x="7635310" y="2495043"/>
            <a:ext cx="802564" cy="1"/>
          </a:xfrm>
          <a:prstGeom prst="line">
            <a:avLst/>
          </a:prstGeom>
          <a:ln w="635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310" name="Shape 310"/>
          <p:cNvSpPr/>
          <p:nvPr/>
        </p:nvSpPr>
        <p:spPr>
          <a:xfrm>
            <a:off x="7391400" y="4953000"/>
            <a:ext cx="263364" cy="2431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3"/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37419" tIns="37419" rIns="37419" bIns="37419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1" name="Shape 311"/>
          <p:cNvSpPr/>
          <p:nvPr/>
        </p:nvSpPr>
        <p:spPr>
          <a:xfrm>
            <a:off x="5138805" y="4559715"/>
            <a:ext cx="1431453" cy="1029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7419" tIns="37419" rIns="37419" bIns="37419" anchor="ctr">
            <a:spAutoFit/>
          </a:bodyPr>
          <a:lstStyle>
            <a:lvl1pPr algn="r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 b="0"/>
            </a:pPr>
            <a:r>
              <a:rPr lang="sv-SE" sz="3100" dirty="0" err="1" smtClean="0"/>
              <a:t>You</a:t>
            </a:r>
            <a:r>
              <a:rPr lang="sv-SE" sz="3100" dirty="0" smtClean="0"/>
              <a:t> </a:t>
            </a:r>
            <a:r>
              <a:rPr lang="sv-SE" sz="3100" dirty="0" err="1" smtClean="0"/>
              <a:t>are</a:t>
            </a:r>
            <a:endParaRPr lang="sv-SE" sz="3100" dirty="0"/>
          </a:p>
          <a:p>
            <a:pPr lvl="0" algn="ctr">
              <a:defRPr sz="1800" b="0"/>
            </a:pPr>
            <a:r>
              <a:rPr lang="sv-SE" sz="3100" dirty="0" err="1" smtClean="0"/>
              <a:t>here</a:t>
            </a:r>
            <a:endParaRPr sz="3100" dirty="0"/>
          </a:p>
        </p:txBody>
      </p:sp>
      <p:sp>
        <p:nvSpPr>
          <p:cNvPr id="312" name="Shape 312"/>
          <p:cNvSpPr/>
          <p:nvPr/>
        </p:nvSpPr>
        <p:spPr>
          <a:xfrm>
            <a:off x="6581195" y="5085842"/>
            <a:ext cx="802564" cy="1"/>
          </a:xfrm>
          <a:prstGeom prst="line">
            <a:avLst/>
          </a:prstGeom>
          <a:ln w="635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5486400" y="6324600"/>
            <a:ext cx="3799376" cy="244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7419" tIns="37419" rIns="37419" bIns="37419" anchor="ctr">
            <a:spAutoFit/>
          </a:bodyPr>
          <a:lstStyle>
            <a:lvl1pPr>
              <a:defRPr sz="1500"/>
            </a:lvl1pPr>
          </a:lstStyle>
          <a:p>
            <a:pPr lvl="0">
              <a:defRPr sz="1800"/>
            </a:pPr>
            <a:r>
              <a:rPr sz="1100" dirty="0">
                <a:latin typeface="Arial"/>
                <a:cs typeface="Arial"/>
              </a:rPr>
              <a:t>Image from Wikimedia Commons, the free media repository</a:t>
            </a:r>
          </a:p>
        </p:txBody>
      </p:sp>
    </p:spTree>
    <p:extLst>
      <p:ext uri="{BB962C8B-B14F-4D97-AF65-F5344CB8AC3E}">
        <p14:creationId xmlns:p14="http://schemas.microsoft.com/office/powerpoint/2010/main" val="264412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Code Synthesis</a:t>
            </a:r>
            <a:endParaRPr lang="en-US" dirty="0"/>
          </a:p>
        </p:txBody>
      </p:sp>
      <p:sp>
        <p:nvSpPr>
          <p:cNvPr id="386" name="Shape 38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Is code redundant?</a:t>
            </a:r>
          </a:p>
          <a:p>
            <a:r>
              <a:rPr lang="en-US" sz="2400" dirty="0" err="1" smtClean="0"/>
              <a:t>Synthesise</a:t>
            </a:r>
            <a:r>
              <a:rPr lang="en-US" sz="2400" dirty="0" smtClean="0"/>
              <a:t> implementation from specification</a:t>
            </a:r>
          </a:p>
          <a:p>
            <a:pPr lvl="1"/>
            <a:r>
              <a:rPr lang="en-US" sz="2000" dirty="0" smtClean="0"/>
              <a:t>Requires completeness</a:t>
            </a:r>
          </a:p>
          <a:p>
            <a:pPr lvl="1"/>
            <a:r>
              <a:rPr lang="en-US" sz="2000" dirty="0" smtClean="0"/>
              <a:t>Implementation is constructive proof</a:t>
            </a:r>
          </a:p>
          <a:p>
            <a:r>
              <a:rPr lang="en-US" sz="2400" dirty="0" smtClean="0"/>
              <a:t>Security focus</a:t>
            </a:r>
          </a:p>
          <a:p>
            <a:r>
              <a:rPr lang="en-US" sz="2400" dirty="0" smtClean="0"/>
              <a:t>Requires more power than first order logic</a:t>
            </a:r>
            <a:endParaRPr lang="en-US" sz="2400" dirty="0"/>
          </a:p>
        </p:txBody>
      </p:sp>
      <p:pic>
        <p:nvPicPr>
          <p:cNvPr id="12" name="Content Placeholder 11" descr="image-code-synthesis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07" b="-27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816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Code Synthesis</a:t>
            </a:r>
            <a:endParaRPr lang="en-US"/>
          </a:p>
        </p:txBody>
      </p:sp>
      <p:sp>
        <p:nvSpPr>
          <p:cNvPr id="391" name="Shape 39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Coq, the proof assistant</a:t>
            </a:r>
            <a:br>
              <a:rPr lang="en-US" dirty="0" smtClean="0"/>
            </a:br>
            <a:r>
              <a:rPr lang="en-US" sz="2400" b="0" dirty="0" smtClean="0"/>
              <a:t>https://</a:t>
            </a:r>
            <a:r>
              <a:rPr lang="en-US" sz="2400" b="0" dirty="0" err="1" smtClean="0"/>
              <a:t>coq.inria.fr</a:t>
            </a:r>
            <a:endParaRPr lang="en-US" sz="2400" b="0" dirty="0" smtClean="0"/>
          </a:p>
          <a:p>
            <a:pPr lvl="1"/>
            <a:r>
              <a:rPr lang="en-US" dirty="0" smtClean="0"/>
              <a:t>From </a:t>
            </a:r>
            <a:r>
              <a:rPr lang="en-US" dirty="0" err="1" smtClean="0"/>
              <a:t>french</a:t>
            </a:r>
            <a:r>
              <a:rPr lang="en-US" dirty="0" smtClean="0"/>
              <a:t> word for rooster</a:t>
            </a:r>
          </a:p>
          <a:p>
            <a:pPr lvl="1"/>
            <a:r>
              <a:rPr lang="en-US" dirty="0" smtClean="0"/>
              <a:t>Successor to Calculus of Constructions (</a:t>
            </a:r>
            <a:r>
              <a:rPr lang="en-US" dirty="0" err="1" smtClean="0"/>
              <a:t>CoC</a:t>
            </a:r>
            <a:r>
              <a:rPr lang="en-US" dirty="0" smtClean="0"/>
              <a:t>)</a:t>
            </a:r>
          </a:p>
          <a:p>
            <a:pPr lvl="0"/>
            <a:r>
              <a:rPr lang="en-US" dirty="0" smtClean="0"/>
              <a:t>Proof management system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ased on higher order logic</a:t>
            </a:r>
          </a:p>
          <a:p>
            <a:pPr lvl="1"/>
            <a:r>
              <a:rPr lang="en-US" dirty="0" smtClean="0"/>
              <a:t>Functional programming language </a:t>
            </a:r>
          </a:p>
          <a:p>
            <a:pPr lvl="1"/>
            <a:r>
              <a:rPr lang="en-US" dirty="0" smtClean="0"/>
              <a:t>with sophisticated type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9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sv-SE" sz="5900" dirty="0" err="1" smtClean="0"/>
              <a:t>Overview</a:t>
            </a:r>
            <a:endParaRPr sz="5900" dirty="0"/>
          </a:p>
        </p:txBody>
      </p:sp>
      <p:sp>
        <p:nvSpPr>
          <p:cNvPr id="360" name="Shape 36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1031"/>
              </a:spcBef>
              <a:defRPr sz="1800"/>
            </a:pPr>
            <a:r>
              <a:rPr sz="2700" dirty="0" smtClean="0">
                <a:solidFill>
                  <a:schemeClr val="bg1">
                    <a:lumMod val="65000"/>
                  </a:schemeClr>
                </a:solidFill>
              </a:rPr>
              <a:t>Robust</a:t>
            </a:r>
            <a:br>
              <a:rPr sz="27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sz="2400" b="0" dirty="0" smtClean="0">
                <a:solidFill>
                  <a:schemeClr val="bg1">
                    <a:lumMod val="65000"/>
                  </a:schemeClr>
                </a:solidFill>
              </a:rPr>
              <a:t>Code </a:t>
            </a:r>
            <a:r>
              <a:rPr sz="2400" b="0" dirty="0">
                <a:solidFill>
                  <a:schemeClr val="bg1">
                    <a:lumMod val="65000"/>
                  </a:schemeClr>
                </a:solidFill>
              </a:rPr>
              <a:t>verification</a:t>
            </a:r>
            <a:br>
              <a:rPr sz="2400" b="0" dirty="0">
                <a:solidFill>
                  <a:schemeClr val="bg1">
                    <a:lumMod val="65000"/>
                  </a:schemeClr>
                </a:solidFill>
              </a:rPr>
            </a:br>
            <a:r>
              <a:rPr sz="2400" b="0" dirty="0">
                <a:solidFill>
                  <a:schemeClr val="bg1">
                    <a:lumMod val="65000"/>
                  </a:schemeClr>
                </a:solidFill>
              </a:rPr>
              <a:t>Code synthesis</a:t>
            </a:r>
          </a:p>
          <a:p>
            <a:pPr>
              <a:spcBef>
                <a:spcPts val="1031"/>
              </a:spcBef>
              <a:defRPr sz="1800"/>
            </a:pPr>
            <a:r>
              <a:rPr sz="2700" dirty="0">
                <a:solidFill>
                  <a:schemeClr val="tx1"/>
                </a:solidFill>
              </a:rPr>
              <a:t>Robust and Efficient</a:t>
            </a:r>
            <a:br>
              <a:rPr sz="2700" dirty="0">
                <a:solidFill>
                  <a:schemeClr val="tx1"/>
                </a:solidFill>
              </a:rPr>
            </a:br>
            <a:r>
              <a:rPr sz="2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Verified tool-chain</a:t>
            </a:r>
            <a:br>
              <a:rPr sz="2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sz="2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Proof carrying code</a:t>
            </a:r>
          </a:p>
          <a:p>
            <a:pPr>
              <a:spcBef>
                <a:spcPts val="1031"/>
              </a:spcBef>
              <a:defRPr sz="1800"/>
            </a:pPr>
            <a:r>
              <a:rPr sz="2700" dirty="0">
                <a:solidFill>
                  <a:srgbClr val="A6A6A6"/>
                </a:solidFill>
              </a:rPr>
              <a:t>Bonus!</a:t>
            </a:r>
            <a:br>
              <a:rPr sz="2700" dirty="0">
                <a:solidFill>
                  <a:srgbClr val="A6A6A6"/>
                </a:solidFill>
              </a:rPr>
            </a:br>
            <a:r>
              <a:rPr sz="2400" b="0" dirty="0">
                <a:solidFill>
                  <a:srgbClr val="A6A6A6"/>
                </a:solidFill>
              </a:rPr>
              <a:t>Concolic Testing</a:t>
            </a:r>
          </a:p>
        </p:txBody>
      </p:sp>
    </p:spTree>
    <p:extLst>
      <p:ext uri="{BB962C8B-B14F-4D97-AF65-F5344CB8AC3E}">
        <p14:creationId xmlns:p14="http://schemas.microsoft.com/office/powerpoint/2010/main" val="392042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Robust and Efficient</a:t>
            </a:r>
            <a:endParaRPr lang="en-US"/>
          </a:p>
        </p:txBody>
      </p:sp>
      <p:sp>
        <p:nvSpPr>
          <p:cNvPr id="399" name="Shape 39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z="2400" b="0" dirty="0" smtClean="0"/>
              <a:t>Efficient code is always desirable</a:t>
            </a:r>
          </a:p>
          <a:p>
            <a:pPr lvl="0"/>
            <a:r>
              <a:rPr lang="en-US" sz="2400" b="0" dirty="0" smtClean="0"/>
              <a:t>Specification allows specific </a:t>
            </a:r>
            <a:r>
              <a:rPr lang="en-US" sz="2400" b="0" dirty="0" err="1" smtClean="0"/>
              <a:t>optimisations</a:t>
            </a:r>
            <a:endParaRPr lang="en-US" sz="2400" b="0" dirty="0" smtClean="0"/>
          </a:p>
          <a:p>
            <a:pPr marL="102585" lvl="0" indent="0">
              <a:buNone/>
            </a:pPr>
            <a:r>
              <a:rPr lang="en-US" sz="2400" b="0" dirty="0" smtClean="0">
                <a:solidFill>
                  <a:schemeClr val="bg1"/>
                </a:solidFill>
              </a:rPr>
              <a:t>But the bigger issue is, your tool-chain has bugs</a:t>
            </a:r>
          </a:p>
          <a:p>
            <a:pPr marL="102585" lvl="0" indent="0">
              <a:buNone/>
            </a:pPr>
            <a:r>
              <a:rPr lang="en-US" sz="2400" b="0" dirty="0" smtClean="0">
                <a:solidFill>
                  <a:schemeClr val="bg1"/>
                </a:solidFill>
              </a:rPr>
              <a:t>Even if you trust your source code, you can’t trust the byte code</a:t>
            </a:r>
          </a:p>
          <a:p>
            <a:pPr marL="102585" lvl="0" indent="0">
              <a:buNone/>
            </a:pPr>
            <a:r>
              <a:rPr lang="en-US" sz="2400" b="0" dirty="0" smtClean="0">
                <a:solidFill>
                  <a:schemeClr val="bg1"/>
                </a:solidFill>
              </a:rPr>
              <a:t>Verify the tool-chain!</a:t>
            </a:r>
            <a:endParaRPr lang="en-US" sz="2400" b="0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image-trust-asm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85" r="-225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393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/>
              <a:t>Robust and Efficient</a:t>
            </a:r>
          </a:p>
        </p:txBody>
      </p:sp>
      <p:sp>
        <p:nvSpPr>
          <p:cNvPr id="404" name="Shape 404"/>
          <p:cNvSpPr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308508" indent="-308508" defTabSz="408806">
              <a:spcBef>
                <a:spcPts val="2873"/>
              </a:spcBef>
              <a:defRPr sz="1800"/>
            </a:pPr>
            <a:r>
              <a:rPr sz="2500" dirty="0"/>
              <a:t>Explicit assumptions leveraged for better byte-code</a:t>
            </a:r>
          </a:p>
          <a:p>
            <a:pPr marL="479902" lvl="1" indent="-239950" defTabSz="408806">
              <a:spcBef>
                <a:spcPts val="1105"/>
              </a:spcBef>
              <a:defRPr sz="1800"/>
            </a:pPr>
            <a:r>
              <a:rPr sz="2000" dirty="0" smtClean="0"/>
              <a:t>Array</a:t>
            </a:r>
            <a:r>
              <a:rPr lang="sv-SE" sz="2000" dirty="0" smtClean="0"/>
              <a:t> </a:t>
            </a:r>
            <a:r>
              <a:rPr sz="2000" dirty="0" smtClean="0"/>
              <a:t>out</a:t>
            </a:r>
            <a:r>
              <a:rPr sz="2000" dirty="0"/>
              <a:t>-of-bounds checks unnecessary</a:t>
            </a:r>
          </a:p>
          <a:p>
            <a:pPr marL="479902" lvl="1" indent="-239950" defTabSz="408806">
              <a:spcBef>
                <a:spcPts val="1105"/>
              </a:spcBef>
              <a:defRPr sz="1800"/>
            </a:pPr>
            <a:r>
              <a:rPr sz="2000" dirty="0"/>
              <a:t>Automatic parallelisation of loops</a:t>
            </a:r>
          </a:p>
          <a:p>
            <a:pPr marL="479902" lvl="1" indent="-239950" defTabSz="408806">
              <a:spcBef>
                <a:spcPts val="1105"/>
              </a:spcBef>
              <a:defRPr sz="1800"/>
            </a:pPr>
            <a:r>
              <a:rPr sz="2000" dirty="0"/>
              <a:t>Dereferencing null-pointers is ok!</a:t>
            </a:r>
          </a:p>
          <a:p>
            <a:pPr marL="308508" indent="-308508" defTabSz="408806">
              <a:spcBef>
                <a:spcPts val="2873"/>
              </a:spcBef>
              <a:defRPr sz="1800"/>
            </a:pPr>
            <a:r>
              <a:rPr sz="2500" dirty="0"/>
              <a:t>Similar to whole module optimisations but locally!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11" name="Group 411"/>
          <p:cNvGrpSpPr/>
          <p:nvPr/>
        </p:nvGrpSpPr>
        <p:grpSpPr>
          <a:xfrm>
            <a:off x="5181600" y="2743200"/>
            <a:ext cx="4170170" cy="2573427"/>
            <a:chOff x="0" y="0"/>
            <a:chExt cx="5474684" cy="3659983"/>
          </a:xfrm>
        </p:grpSpPr>
        <p:pic>
          <p:nvPicPr>
            <p:cNvPr id="405" name="image-4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474685" cy="36599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10" name="Group 410"/>
            <p:cNvGrpSpPr/>
            <p:nvPr/>
          </p:nvGrpSpPr>
          <p:grpSpPr>
            <a:xfrm>
              <a:off x="3722084" y="618680"/>
              <a:ext cx="1553521" cy="1745751"/>
              <a:chOff x="-130113" y="-130113"/>
              <a:chExt cx="1553520" cy="1745750"/>
            </a:xfrm>
          </p:grpSpPr>
          <p:pic>
            <p:nvPicPr>
              <p:cNvPr id="406" name="Picture 405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 rot="18000000">
                <a:off x="-88458" y="647511"/>
                <a:ext cx="1905834" cy="190501"/>
              </a:xfrm>
              <a:prstGeom prst="rect">
                <a:avLst/>
              </a:prstGeom>
              <a:effectLst/>
            </p:spPr>
          </p:pic>
          <p:pic>
            <p:nvPicPr>
              <p:cNvPr id="408" name="Picture 407"/>
              <p:cNvPicPr/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 rot="14400000">
                <a:off x="-325325" y="981425"/>
                <a:ext cx="1110798" cy="190501"/>
              </a:xfrm>
              <a:prstGeom prst="rect">
                <a:avLst/>
              </a:prstGeom>
              <a:effectLst/>
            </p:spPr>
          </p:pic>
        </p:grpSp>
      </p:grpSp>
    </p:spTree>
    <p:extLst>
      <p:ext uri="{BB962C8B-B14F-4D97-AF65-F5344CB8AC3E}">
        <p14:creationId xmlns:p14="http://schemas.microsoft.com/office/powerpoint/2010/main" val="341022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Robust and Efficient</a:t>
            </a:r>
            <a:endParaRPr lang="en-US"/>
          </a:p>
        </p:txBody>
      </p:sp>
      <p:sp>
        <p:nvSpPr>
          <p:cNvPr id="415" name="Shape 41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z="2400" b="0" dirty="0" smtClean="0"/>
              <a:t>Efficient code is always desirable</a:t>
            </a:r>
          </a:p>
          <a:p>
            <a:pPr lvl="0"/>
            <a:r>
              <a:rPr lang="en-US" sz="2400" b="0" dirty="0" smtClean="0"/>
              <a:t>Specification allows specific </a:t>
            </a:r>
            <a:r>
              <a:rPr lang="en-US" sz="2400" b="0" dirty="0" err="1" smtClean="0"/>
              <a:t>optimisations</a:t>
            </a:r>
            <a:endParaRPr lang="en-US" sz="2400" b="0" dirty="0" smtClean="0"/>
          </a:p>
          <a:p>
            <a:pPr lvl="0"/>
            <a:r>
              <a:rPr lang="en-US" sz="2400" b="0" dirty="0" smtClean="0"/>
              <a:t>Another issue; Your tool-chain has bugs</a:t>
            </a:r>
          </a:p>
          <a:p>
            <a:pPr lvl="0"/>
            <a:r>
              <a:rPr lang="en-US" sz="2400" b="0" dirty="0" smtClean="0"/>
              <a:t>Even if you trust your source code, you can’t trust the byte code</a:t>
            </a:r>
          </a:p>
          <a:p>
            <a:pPr lvl="0"/>
            <a:r>
              <a:rPr lang="en-US" sz="2400" b="0" dirty="0" smtClean="0"/>
              <a:t>Verify the tool-chain!</a:t>
            </a:r>
            <a:endParaRPr lang="en-US" sz="2400" b="0" dirty="0"/>
          </a:p>
        </p:txBody>
      </p:sp>
      <p:pic>
        <p:nvPicPr>
          <p:cNvPr id="3" name="Content Placeholder 2" descr="image-trust-asm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85" r="-225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768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Verified tool-chain</a:t>
            </a:r>
            <a:endParaRPr lang="en-US"/>
          </a:p>
        </p:txBody>
      </p:sp>
      <p:sp>
        <p:nvSpPr>
          <p:cNvPr id="420" name="Shape 4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Tool-chain of today</a:t>
            </a:r>
          </a:p>
          <a:p>
            <a:pPr lvl="1"/>
            <a:r>
              <a:rPr lang="en-US" smtClean="0"/>
              <a:t>No absolute guarantee of correctness</a:t>
            </a:r>
          </a:p>
          <a:p>
            <a:pPr lvl="1"/>
            <a:r>
              <a:rPr lang="en-US" smtClean="0"/>
              <a:t>Trust each tool in tool chain (verified with testing)</a:t>
            </a:r>
          </a:p>
          <a:p>
            <a:pPr lvl="1"/>
            <a:r>
              <a:rPr lang="en-US" smtClean="0"/>
              <a:t>Each tool by different programmers</a:t>
            </a:r>
          </a:p>
          <a:p>
            <a:pPr lvl="1"/>
            <a:r>
              <a:rPr lang="en-US" smtClean="0"/>
              <a:t>Each tool must be trusted!</a:t>
            </a:r>
            <a:endParaRPr lang="en-US"/>
          </a:p>
        </p:txBody>
      </p:sp>
      <p:pic>
        <p:nvPicPr>
          <p:cNvPr id="6" name="Content Placeholder 5" descr="image-tool-chain-today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9" b="-19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106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Verified tool-chain</a:t>
            </a:r>
            <a:endParaRPr lang="en-US"/>
          </a:p>
        </p:txBody>
      </p:sp>
      <p:sp>
        <p:nvSpPr>
          <p:cNvPr id="425" name="Shape 42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verified tool chain</a:t>
            </a:r>
          </a:p>
          <a:p>
            <a:pPr lvl="1"/>
            <a:r>
              <a:rPr lang="en-US" dirty="0" smtClean="0"/>
              <a:t>Still requires trust</a:t>
            </a:r>
          </a:p>
          <a:p>
            <a:pPr lvl="1"/>
            <a:r>
              <a:rPr lang="en-US" dirty="0" smtClean="0"/>
              <a:t>Reduces number of places where you have to put it</a:t>
            </a:r>
          </a:p>
          <a:p>
            <a:pPr lvl="1"/>
            <a:r>
              <a:rPr lang="en-US" dirty="0" smtClean="0"/>
              <a:t>Provides consistency guarantees</a:t>
            </a:r>
            <a:endParaRPr lang="en-US" dirty="0"/>
          </a:p>
        </p:txBody>
      </p:sp>
      <p:pic>
        <p:nvPicPr>
          <p:cNvPr id="3" name="Content Placeholder 2" descr="image-tool-chain-verified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331" b="-163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755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Verified tool-chain</a:t>
            </a:r>
            <a:endParaRPr lang="en-US"/>
          </a:p>
        </p:txBody>
      </p:sp>
      <p:sp>
        <p:nvSpPr>
          <p:cNvPr id="430" name="Shape 43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err="1" smtClean="0"/>
              <a:t>CompCert</a:t>
            </a:r>
            <a:r>
              <a:rPr lang="en-US" sz="2400" dirty="0" smtClean="0"/>
              <a:t>, a verified C Compiler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http://</a:t>
            </a:r>
            <a:r>
              <a:rPr lang="en-US" sz="2000" b="0" dirty="0" err="1" smtClean="0"/>
              <a:t>compcert.inria.fr</a:t>
            </a:r>
            <a:r>
              <a:rPr lang="en-US" sz="2000" b="0" dirty="0" smtClean="0"/>
              <a:t>/</a:t>
            </a:r>
            <a:endParaRPr lang="en-US" b="0" dirty="0" smtClean="0"/>
          </a:p>
          <a:p>
            <a:pPr lvl="0"/>
            <a:r>
              <a:rPr lang="en-US" sz="2400" dirty="0" smtClean="0"/>
              <a:t>Guarantees </a:t>
            </a:r>
            <a:r>
              <a:rPr lang="en-US" sz="2400" dirty="0" err="1" smtClean="0"/>
              <a:t>optimised</a:t>
            </a:r>
            <a:r>
              <a:rPr lang="en-US" sz="2400" dirty="0" smtClean="0"/>
              <a:t> AST retains equivalent semantics</a:t>
            </a:r>
          </a:p>
          <a:p>
            <a:pPr lvl="1"/>
            <a:r>
              <a:rPr lang="en-US" dirty="0" smtClean="0"/>
              <a:t>Can be extended to provide byte code guarantees</a:t>
            </a:r>
          </a:p>
          <a:p>
            <a:pPr lvl="0"/>
            <a:r>
              <a:rPr lang="en-US" sz="2400" dirty="0" smtClean="0"/>
              <a:t>Requires a model of memory management (language semantics)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613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Verified tool-chain</a:t>
            </a:r>
            <a:endParaRPr lang="en-US"/>
          </a:p>
        </p:txBody>
      </p:sp>
      <p:sp>
        <p:nvSpPr>
          <p:cNvPr id="434" name="Shape 43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Covers a language very close to C called </a:t>
            </a:r>
            <a:r>
              <a:rPr lang="en-US" sz="2400" dirty="0" err="1" smtClean="0"/>
              <a:t>CLight</a:t>
            </a:r>
            <a:endParaRPr lang="en-US" sz="2400" dirty="0" smtClean="0"/>
          </a:p>
          <a:p>
            <a:pPr lvl="1"/>
            <a:r>
              <a:rPr lang="en-US" sz="2000" dirty="0" smtClean="0"/>
              <a:t>Does not support variable length arrays, unstructured switch-statements and </a:t>
            </a:r>
            <a:r>
              <a:rPr lang="en-US" sz="2000" dirty="0" err="1" smtClean="0"/>
              <a:t>longjmp</a:t>
            </a:r>
            <a:r>
              <a:rPr lang="en-US" sz="2000" dirty="0" smtClean="0"/>
              <a:t>/</a:t>
            </a:r>
            <a:r>
              <a:rPr lang="en-US" sz="2000" dirty="0" err="1" smtClean="0"/>
              <a:t>setjmp</a:t>
            </a:r>
            <a:endParaRPr lang="en-US" sz="2000" dirty="0" smtClean="0"/>
          </a:p>
          <a:p>
            <a:pPr lvl="1"/>
            <a:r>
              <a:rPr lang="en-US" sz="2000" dirty="0" smtClean="0"/>
              <a:t>No immediate plans for </a:t>
            </a:r>
            <a:r>
              <a:rPr lang="en-US" sz="2000" dirty="0" err="1" smtClean="0"/>
              <a:t>c++</a:t>
            </a:r>
            <a:endParaRPr lang="en-US" sz="2000" dirty="0" smtClean="0"/>
          </a:p>
          <a:p>
            <a:r>
              <a:rPr lang="en-US" sz="2400" dirty="0" smtClean="0"/>
              <a:t>Verified by automatic + interactive methods + Correct-by-construction</a:t>
            </a:r>
          </a:p>
          <a:p>
            <a:r>
              <a:rPr lang="en-US" sz="2400" dirty="0" smtClean="0"/>
              <a:t>Performs consistently worse than </a:t>
            </a:r>
            <a:r>
              <a:rPr lang="en-US" sz="2400" dirty="0" err="1" smtClean="0"/>
              <a:t>gcc</a:t>
            </a:r>
            <a:r>
              <a:rPr lang="en-US" sz="2400" dirty="0" smtClean="0"/>
              <a:t> -O1, but surprisingly close to</a:t>
            </a:r>
          </a:p>
          <a:p>
            <a:pPr lvl="1"/>
            <a:r>
              <a:rPr lang="en-US" sz="2000" dirty="0" smtClean="0"/>
              <a:t>10% worse than -O1, 15% worse than -O2, 20% worse than -O3</a:t>
            </a:r>
          </a:p>
          <a:p>
            <a:pPr lvl="1"/>
            <a:r>
              <a:rPr lang="en-US" sz="2000" dirty="0" smtClean="0"/>
              <a:t>Cannot handle matrix multiplications very well as of 2016-01-29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6053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Formal Methods</a:t>
            </a:r>
            <a:endParaRPr lang="en-US"/>
          </a:p>
        </p:txBody>
      </p:sp>
      <p:sp>
        <p:nvSpPr>
          <p:cNvPr id="316" name="Shape 3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Managing complexity</a:t>
            </a:r>
          </a:p>
          <a:p>
            <a:pPr lvl="0"/>
            <a:r>
              <a:rPr lang="en-US" dirty="0" smtClean="0"/>
              <a:t>“…mathematically based languages, techniques, and tools for specifying and verifying … systems.”</a:t>
            </a:r>
            <a:br>
              <a:rPr lang="en-US" dirty="0" smtClean="0"/>
            </a:br>
            <a:r>
              <a:rPr lang="en-US" sz="2000" b="0" dirty="0" smtClean="0"/>
              <a:t>Edmund M. Clarke et al.</a:t>
            </a:r>
          </a:p>
          <a:p>
            <a:pPr lvl="0"/>
            <a:r>
              <a:rPr lang="en-US" dirty="0" smtClean="0"/>
              <a:t>Reveals inconsistencies and ambiguities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54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Shape 4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Verified tool-chain</a:t>
            </a:r>
            <a:endParaRPr lang="en-US"/>
          </a:p>
        </p:txBody>
      </p:sp>
      <p:sp>
        <p:nvSpPr>
          <p:cNvPr id="438" name="Shape 43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No example, it works as-is on your code!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72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Proof Carrying Code</a:t>
            </a:r>
            <a:endParaRPr lang="en-US"/>
          </a:p>
        </p:txBody>
      </p:sp>
      <p:sp>
        <p:nvSpPr>
          <p:cNvPr id="442" name="Shape 44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Extends verification </a:t>
            </a:r>
          </a:p>
          <a:p>
            <a:pPr lvl="1"/>
            <a:r>
              <a:rPr lang="en-US" dirty="0" smtClean="0"/>
              <a:t>Cover external code</a:t>
            </a:r>
          </a:p>
          <a:p>
            <a:r>
              <a:rPr lang="en-US" dirty="0" smtClean="0"/>
              <a:t>Proof delivered alongside code</a:t>
            </a:r>
          </a:p>
          <a:p>
            <a:pPr lvl="1"/>
            <a:r>
              <a:rPr lang="en-US" dirty="0" smtClean="0"/>
              <a:t>Secure and </a:t>
            </a:r>
            <a:r>
              <a:rPr lang="en-US" dirty="0" err="1" smtClean="0"/>
              <a:t>performant</a:t>
            </a:r>
            <a:endParaRPr lang="en-US" dirty="0" smtClean="0"/>
          </a:p>
          <a:p>
            <a:pPr lvl="1"/>
            <a:r>
              <a:rPr lang="en-US" dirty="0" smtClean="0"/>
              <a:t>Tampering leads to invalidated proofs</a:t>
            </a:r>
            <a:endParaRPr lang="en-US" dirty="0"/>
          </a:p>
        </p:txBody>
      </p:sp>
      <p:pic>
        <p:nvPicPr>
          <p:cNvPr id="3" name="Content Placeholder 2" descr="image-pcc-producer-consumer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143" b="-1121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98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Proof Carrying Code</a:t>
            </a:r>
            <a:endParaRPr lang="en-US"/>
          </a:p>
        </p:txBody>
      </p:sp>
      <p:sp>
        <p:nvSpPr>
          <p:cNvPr id="447" name="Shape 44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Verification before execution</a:t>
            </a:r>
          </a:p>
          <a:p>
            <a:pPr lvl="1"/>
            <a:r>
              <a:rPr lang="en-US" sz="2000" dirty="0" smtClean="0"/>
              <a:t>Clear safety policy</a:t>
            </a:r>
          </a:p>
          <a:p>
            <a:pPr lvl="1"/>
            <a:r>
              <a:rPr lang="en-US" sz="2000" dirty="0" smtClean="0"/>
              <a:t>Model of language semantics</a:t>
            </a:r>
          </a:p>
          <a:p>
            <a:pPr lvl="0"/>
            <a:r>
              <a:rPr lang="en-US" sz="2400" dirty="0" smtClean="0"/>
              <a:t>Language models are collaborative effort</a:t>
            </a:r>
          </a:p>
          <a:p>
            <a:pPr lvl="0"/>
            <a:r>
              <a:rPr lang="en-US" sz="2400" dirty="0" smtClean="0"/>
              <a:t>Proof language</a:t>
            </a:r>
          </a:p>
          <a:p>
            <a:pPr lvl="1"/>
            <a:r>
              <a:rPr lang="en-US" sz="2000" dirty="0" smtClean="0"/>
              <a:t>First order logic</a:t>
            </a:r>
          </a:p>
          <a:p>
            <a:pPr lvl="1"/>
            <a:r>
              <a:rPr lang="en-US" sz="2000" dirty="0" smtClean="0"/>
              <a:t>Higher order logic</a:t>
            </a:r>
            <a:endParaRPr lang="en-US" sz="2000" dirty="0"/>
          </a:p>
        </p:txBody>
      </p:sp>
      <p:pic>
        <p:nvPicPr>
          <p:cNvPr id="3" name="Content Placeholder 2" descr="image-pcc-verifier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456" b="-154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373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Proof Carrying Code</a:t>
            </a:r>
            <a:endParaRPr lang="en-US"/>
          </a:p>
        </p:txBody>
      </p:sp>
      <p:sp>
        <p:nvSpPr>
          <p:cNvPr id="456" name="Shape 45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G. Necula and P. Lee 1996</a:t>
            </a:r>
          </a:p>
          <a:p>
            <a:r>
              <a:rPr lang="en-US" smtClean="0"/>
              <a:t>Safe packet filters</a:t>
            </a:r>
          </a:p>
          <a:p>
            <a:pPr lvl="1"/>
            <a:r>
              <a:rPr lang="en-US" smtClean="0"/>
              <a:t>Time critical application</a:t>
            </a:r>
          </a:p>
          <a:p>
            <a:pPr lvl="1"/>
            <a:r>
              <a:rPr lang="en-US" smtClean="0"/>
              <a:t>High security</a:t>
            </a:r>
          </a:p>
          <a:p>
            <a:pPr lvl="1"/>
            <a:r>
              <a:rPr lang="en-US" smtClean="0"/>
              <a:t>Customisability</a:t>
            </a:r>
          </a:p>
          <a:p>
            <a:r>
              <a:rPr lang="en-US" smtClean="0"/>
              <a:t>User-space code run in kernel space</a:t>
            </a:r>
            <a:endParaRPr lang="en-US"/>
          </a:p>
        </p:txBody>
      </p:sp>
      <p:pic>
        <p:nvPicPr>
          <p:cNvPr id="3" name="Content Placeholder 2" descr="image-pcc-user-kernel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8704" b="-1287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099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Proof Carrying Code</a:t>
            </a:r>
            <a:endParaRPr lang="en-US"/>
          </a:p>
        </p:txBody>
      </p:sp>
      <p:sp>
        <p:nvSpPr>
          <p:cNvPr id="461" name="Shape 46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Safe sharing of code without encryption</a:t>
            </a:r>
          </a:p>
          <a:p>
            <a:pPr lvl="1"/>
            <a:r>
              <a:rPr lang="en-US" dirty="0" smtClean="0"/>
              <a:t>OS kernel</a:t>
            </a:r>
          </a:p>
          <a:p>
            <a:pPr lvl="1"/>
            <a:r>
              <a:rPr lang="en-US" dirty="0" smtClean="0"/>
              <a:t>Across the Internet</a:t>
            </a:r>
          </a:p>
          <a:p>
            <a:pPr lvl="1"/>
            <a:r>
              <a:rPr lang="en-US" dirty="0" smtClean="0"/>
              <a:t>XSS, grid-like applications</a:t>
            </a:r>
          </a:p>
          <a:p>
            <a:pPr lvl="0"/>
            <a:r>
              <a:rPr lang="en-US" dirty="0" smtClean="0"/>
              <a:t>Minimal to no performance hit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72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sv-SE" sz="5900" dirty="0" err="1" smtClean="0"/>
              <a:t>Overview</a:t>
            </a:r>
            <a:endParaRPr sz="5900" dirty="0"/>
          </a:p>
        </p:txBody>
      </p:sp>
      <p:sp>
        <p:nvSpPr>
          <p:cNvPr id="360" name="Shape 36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1031"/>
              </a:spcBef>
              <a:defRPr sz="1800"/>
            </a:pPr>
            <a:r>
              <a:rPr sz="2700" dirty="0" smtClean="0">
                <a:solidFill>
                  <a:srgbClr val="A6A6A6"/>
                </a:solidFill>
              </a:rPr>
              <a:t>Robust</a:t>
            </a:r>
            <a:br>
              <a:rPr sz="2700" dirty="0" smtClean="0">
                <a:solidFill>
                  <a:srgbClr val="A6A6A6"/>
                </a:solidFill>
              </a:rPr>
            </a:br>
            <a:r>
              <a:rPr sz="2400" b="0" dirty="0" smtClean="0">
                <a:solidFill>
                  <a:srgbClr val="A6A6A6"/>
                </a:solidFill>
              </a:rPr>
              <a:t>Code </a:t>
            </a:r>
            <a:r>
              <a:rPr sz="2400" b="0" dirty="0">
                <a:solidFill>
                  <a:srgbClr val="A6A6A6"/>
                </a:solidFill>
              </a:rPr>
              <a:t>verification</a:t>
            </a:r>
            <a:br>
              <a:rPr sz="2400" b="0" dirty="0">
                <a:solidFill>
                  <a:srgbClr val="A6A6A6"/>
                </a:solidFill>
              </a:rPr>
            </a:br>
            <a:r>
              <a:rPr sz="2400" b="0" dirty="0">
                <a:solidFill>
                  <a:srgbClr val="A6A6A6"/>
                </a:solidFill>
              </a:rPr>
              <a:t>Code synthesis</a:t>
            </a:r>
          </a:p>
          <a:p>
            <a:pPr>
              <a:spcBef>
                <a:spcPts val="1031"/>
              </a:spcBef>
              <a:defRPr sz="1800"/>
            </a:pPr>
            <a:r>
              <a:rPr sz="2700" dirty="0">
                <a:solidFill>
                  <a:srgbClr val="A6A6A6"/>
                </a:solidFill>
              </a:rPr>
              <a:t>Robust and Efficient</a:t>
            </a:r>
            <a:br>
              <a:rPr sz="2700" dirty="0">
                <a:solidFill>
                  <a:srgbClr val="A6A6A6"/>
                </a:solidFill>
              </a:rPr>
            </a:br>
            <a:r>
              <a:rPr sz="2400" b="0" dirty="0">
                <a:solidFill>
                  <a:srgbClr val="A6A6A6"/>
                </a:solidFill>
              </a:rPr>
              <a:t>Verified tool-chain</a:t>
            </a:r>
            <a:br>
              <a:rPr sz="2400" b="0" dirty="0">
                <a:solidFill>
                  <a:srgbClr val="A6A6A6"/>
                </a:solidFill>
              </a:rPr>
            </a:br>
            <a:r>
              <a:rPr sz="2400" b="0" dirty="0">
                <a:solidFill>
                  <a:srgbClr val="A6A6A6"/>
                </a:solidFill>
              </a:rPr>
              <a:t>Proof carrying code</a:t>
            </a:r>
          </a:p>
          <a:p>
            <a:pPr>
              <a:spcBef>
                <a:spcPts val="1031"/>
              </a:spcBef>
              <a:defRPr sz="1800"/>
            </a:pPr>
            <a:r>
              <a:rPr sz="2700" dirty="0"/>
              <a:t>Bonus!</a:t>
            </a:r>
            <a:br>
              <a:rPr sz="2700" dirty="0"/>
            </a:br>
            <a:r>
              <a:rPr sz="2400" b="0" dirty="0">
                <a:solidFill>
                  <a:srgbClr val="53585F"/>
                </a:solidFill>
              </a:rPr>
              <a:t>Concolic Testing</a:t>
            </a:r>
          </a:p>
        </p:txBody>
      </p:sp>
    </p:spTree>
    <p:extLst>
      <p:ext uri="{BB962C8B-B14F-4D97-AF65-F5344CB8AC3E}">
        <p14:creationId xmlns:p14="http://schemas.microsoft.com/office/powerpoint/2010/main" val="27019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Concolic Testing</a:t>
            </a:r>
            <a:endParaRPr lang="en-US"/>
          </a:p>
        </p:txBody>
      </p:sp>
      <p:sp>
        <p:nvSpPr>
          <p:cNvPr id="469" name="Shape 46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Concolic</a:t>
            </a:r>
            <a:r>
              <a:rPr lang="en-US" dirty="0" smtClean="0"/>
              <a:t>, concrete + symbolic</a:t>
            </a:r>
          </a:p>
          <a:p>
            <a:pPr lvl="1"/>
            <a:r>
              <a:rPr lang="en-US" dirty="0" smtClean="0"/>
              <a:t>Proofs reason about area, tests about points</a:t>
            </a:r>
          </a:p>
          <a:p>
            <a:pPr lvl="1"/>
            <a:r>
              <a:rPr lang="en-US" dirty="0" smtClean="0"/>
              <a:t>Specification used for white-box testing</a:t>
            </a:r>
          </a:p>
          <a:p>
            <a:pPr lvl="2"/>
            <a:r>
              <a:rPr lang="en-US" sz="2000" dirty="0" smtClean="0"/>
              <a:t>i.e. generating test cases</a:t>
            </a:r>
          </a:p>
          <a:p>
            <a:pPr lvl="0"/>
            <a:r>
              <a:rPr lang="en-US" dirty="0" smtClean="0"/>
              <a:t>Not perfect, but efficient</a:t>
            </a:r>
          </a:p>
          <a:p>
            <a:pPr lvl="1"/>
            <a:r>
              <a:rPr lang="en-US" dirty="0" smtClean="0"/>
              <a:t>Achieves high code coverage quickly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40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Concolic Testing</a:t>
            </a:r>
            <a:endParaRPr lang="en-US"/>
          </a:p>
        </p:txBody>
      </p:sp>
      <p:sp>
        <p:nvSpPr>
          <p:cNvPr id="473" name="Shape 47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</a:t>
            </a:r>
            <a:r>
              <a:rPr lang="en-US" dirty="0" smtClean="0"/>
              <a:t>xecution splits at branches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onstraints updated for new paths</a:t>
            </a:r>
          </a:p>
          <a:p>
            <a:pPr lvl="0"/>
            <a:r>
              <a:rPr lang="en-US" dirty="0" smtClean="0"/>
              <a:t>Symbolical path is resolved</a:t>
            </a:r>
          </a:p>
          <a:p>
            <a:pPr lvl="1"/>
            <a:r>
              <a:rPr lang="en-US" dirty="0" smtClean="0"/>
              <a:t>When “exception” happens</a:t>
            </a:r>
          </a:p>
          <a:p>
            <a:pPr lvl="1"/>
            <a:r>
              <a:rPr lang="en-US" dirty="0" smtClean="0"/>
              <a:t>Yields concrete example</a:t>
            </a:r>
          </a:p>
          <a:p>
            <a:pPr lvl="0"/>
            <a:r>
              <a:rPr lang="en-US" dirty="0" smtClean="0"/>
              <a:t>To figure out concrete path</a:t>
            </a:r>
          </a:p>
          <a:p>
            <a:pPr lvl="1"/>
            <a:r>
              <a:rPr lang="en-US" dirty="0" smtClean="0"/>
              <a:t>Use constraint solver (SMT)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90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/>
              <a:t>Concolic Testing</a:t>
            </a:r>
          </a:p>
        </p:txBody>
      </p:sp>
      <p:sp>
        <p:nvSpPr>
          <p:cNvPr id="477" name="Shape 477"/>
          <p:cNvSpPr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FreeMono"/>
                <a:sym typeface="FreeMono"/>
              </a:rPr>
              <a:t>int get_sign(int x)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FreeMono"/>
                <a:sym typeface="FreeMono"/>
              </a:rPr>
              <a:t>  if (x == 0)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FreeMono"/>
                <a:sym typeface="FreeMono"/>
              </a:rPr>
              <a:t>    return 0;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endParaRPr sz="2700" b="0" dirty="0">
              <a:latin typeface="Courier"/>
              <a:ea typeface="FreeMono"/>
              <a:cs typeface="FreeMono"/>
              <a:sym typeface="Free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FreeMono"/>
                <a:sym typeface="FreeMono"/>
              </a:rPr>
              <a:t>  if (x </a:t>
            </a:r>
            <a:r>
              <a:rPr sz="2700" b="0" dirty="0" smtClean="0">
                <a:latin typeface="Courier"/>
                <a:ea typeface="FreeMono"/>
                <a:cs typeface="FreeMono"/>
                <a:sym typeface="FreeMono"/>
              </a:rPr>
              <a:t>&lt;</a:t>
            </a:r>
            <a:r>
              <a:rPr lang="sv-SE" sz="2700" b="0" dirty="0" smtClean="0">
                <a:latin typeface="Courier"/>
                <a:ea typeface="FreeMono"/>
                <a:cs typeface="FreeMono"/>
                <a:sym typeface="FreeMono"/>
              </a:rPr>
              <a:t>=</a:t>
            </a:r>
            <a:r>
              <a:rPr sz="2700" b="0" dirty="0" smtClean="0">
                <a:latin typeface="Courier"/>
                <a:ea typeface="FreeMono"/>
                <a:cs typeface="FreeMono"/>
                <a:sym typeface="FreeMono"/>
              </a:rPr>
              <a:t> </a:t>
            </a:r>
            <a:r>
              <a:rPr sz="2700" b="0" dirty="0">
                <a:latin typeface="Courier"/>
                <a:ea typeface="FreeMono"/>
                <a:cs typeface="FreeMono"/>
                <a:sym typeface="FreeMono"/>
              </a:rPr>
              <a:t>0)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FreeMono"/>
                <a:sym typeface="FreeMono"/>
              </a:rPr>
              <a:t>    return -1;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FreeMono"/>
                <a:sym typeface="FreeMono"/>
              </a:rPr>
              <a:t>  else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FreeMono"/>
                <a:sym typeface="FreeMono"/>
              </a:rPr>
              <a:t>    return 1;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pPr>
            <a:r>
              <a:rPr sz="2700" b="0" dirty="0">
                <a:latin typeface="Courier"/>
                <a:ea typeface="FreeMono"/>
                <a:cs typeface="FreeMono"/>
                <a:sym typeface="FreeMono"/>
              </a:rPr>
              <a:t>}</a:t>
            </a:r>
          </a:p>
        </p:txBody>
      </p:sp>
      <p:pic>
        <p:nvPicPr>
          <p:cNvPr id="3" name="Content Placeholder 2" descr="image-concolic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85" b="-9485"/>
          <a:stretch>
            <a:fillRect/>
          </a:stretch>
        </p:blipFill>
        <p:spPr>
          <a:xfrm>
            <a:off x="5065713" y="1562100"/>
            <a:ext cx="4454525" cy="4838700"/>
          </a:xfrm>
        </p:spPr>
      </p:pic>
    </p:spTree>
    <p:extLst>
      <p:ext uri="{BB962C8B-B14F-4D97-AF65-F5344CB8AC3E}">
        <p14:creationId xmlns:p14="http://schemas.microsoft.com/office/powerpoint/2010/main" val="140244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Concolic Testing</a:t>
            </a:r>
            <a:endParaRPr lang="en-US"/>
          </a:p>
        </p:txBody>
      </p:sp>
      <p:sp>
        <p:nvSpPr>
          <p:cNvPr id="482" name="Shape 48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KLEE, from the painter Paul Klee</a:t>
            </a:r>
            <a:br>
              <a:rPr lang="en-US" dirty="0"/>
            </a:br>
            <a:r>
              <a:rPr lang="en-US" sz="2000" b="0" dirty="0"/>
              <a:t>https://</a:t>
            </a:r>
            <a:r>
              <a:rPr lang="en-US" sz="2000" b="0" dirty="0" err="1"/>
              <a:t>klee.github.io</a:t>
            </a:r>
            <a:r>
              <a:rPr lang="en-US" sz="2000" b="0" dirty="0"/>
              <a:t>/</a:t>
            </a:r>
            <a:endParaRPr lang="en-US" b="0" dirty="0"/>
          </a:p>
          <a:p>
            <a:r>
              <a:rPr lang="en-US" dirty="0" smtClean="0"/>
              <a:t>Applied to </a:t>
            </a:r>
            <a:r>
              <a:rPr lang="en-US" dirty="0" err="1" smtClean="0"/>
              <a:t>unix</a:t>
            </a:r>
            <a:r>
              <a:rPr lang="en-US" dirty="0" smtClean="0"/>
              <a:t>’ </a:t>
            </a:r>
            <a:r>
              <a:rPr lang="en-US" dirty="0" err="1" smtClean="0"/>
              <a:t>coreutils</a:t>
            </a:r>
            <a:r>
              <a:rPr lang="en-US" dirty="0" smtClean="0"/>
              <a:t> in 2008</a:t>
            </a:r>
          </a:p>
          <a:p>
            <a:pPr lvl="1"/>
            <a:r>
              <a:rPr lang="en-US" dirty="0" smtClean="0"/>
              <a:t>Found several serious bugs</a:t>
            </a:r>
          </a:p>
          <a:p>
            <a:pPr lvl="1"/>
            <a:r>
              <a:rPr lang="en-US" dirty="0" err="1" smtClean="0"/>
              <a:t>Coreutils</a:t>
            </a:r>
            <a:r>
              <a:rPr lang="en-US" dirty="0" smtClean="0"/>
              <a:t> is thoroughly tested through exposure</a:t>
            </a:r>
          </a:p>
          <a:p>
            <a:pPr lvl="1"/>
            <a:r>
              <a:rPr lang="en-US" dirty="0" smtClean="0"/>
              <a:t>Successfully handled programs of up to 10 </a:t>
            </a:r>
            <a:r>
              <a:rPr lang="en-US" dirty="0" err="1" smtClean="0"/>
              <a:t>kloc</a:t>
            </a:r>
            <a:r>
              <a:rPr lang="en-US" dirty="0" smtClean="0"/>
              <a:t> in ~1h per program</a:t>
            </a:r>
          </a:p>
          <a:p>
            <a:pPr lvl="1"/>
            <a:r>
              <a:rPr lang="en-US" dirty="0" smtClean="0"/>
              <a:t>Beat hand constructed test-suites built over 15 years</a:t>
            </a:r>
          </a:p>
          <a:p>
            <a:r>
              <a:rPr lang="en-US" dirty="0" smtClean="0"/>
              <a:t>Integrates well with standard tools (</a:t>
            </a:r>
            <a:r>
              <a:rPr lang="en-US" dirty="0" err="1" smtClean="0"/>
              <a:t>llvm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52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Formal Methods</a:t>
            </a:r>
            <a:endParaRPr lang="en-US"/>
          </a:p>
        </p:txBody>
      </p:sp>
      <p:sp>
        <p:nvSpPr>
          <p:cNvPr id="320" name="Shape 3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Specification + Model + Implementation</a:t>
            </a:r>
            <a:br>
              <a:rPr lang="en-US" smtClean="0"/>
            </a:br>
            <a:r>
              <a:rPr lang="en-US" smtClean="0"/>
              <a:t>enables verification</a:t>
            </a:r>
          </a:p>
          <a:p>
            <a:pPr lvl="0"/>
            <a:r>
              <a:rPr lang="en-US" smtClean="0"/>
              <a:t>Proving properties for a system</a:t>
            </a:r>
          </a:p>
          <a:p>
            <a:pPr lvl="1"/>
            <a:r>
              <a:rPr lang="en-US" smtClean="0"/>
              <a:t>Will my algorithm sort the input?</a:t>
            </a:r>
          </a:p>
          <a:p>
            <a:pPr lvl="1"/>
            <a:r>
              <a:rPr lang="en-US" smtClean="0"/>
              <a:t>Will my soda pop be delivered in time?</a:t>
            </a:r>
          </a:p>
          <a:p>
            <a:pPr lvl="1"/>
            <a:r>
              <a:rPr lang="en-US" smtClean="0"/>
              <a:t>Can the LHC interlock system end up in an inconsistent state?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16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Shape 4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/>
              <a:t>Concolic Testing</a:t>
            </a:r>
          </a:p>
        </p:txBody>
      </p:sp>
      <p:sp>
        <p:nvSpPr>
          <p:cNvPr id="486" name="Shape 486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102585" indent="0" defTabSz="395895">
              <a:spcBef>
                <a:spcPts val="0"/>
              </a:spcBef>
              <a:buNone/>
              <a:defRPr sz="1800"/>
            </a:pPr>
            <a:r>
              <a:rPr lang="en-US" sz="2000" dirty="0">
                <a:latin typeface="Courier"/>
                <a:ea typeface="FreeMono"/>
                <a:cs typeface="Courier"/>
                <a:sym typeface="FreeMono"/>
              </a:rPr>
              <a:t>$ </a:t>
            </a:r>
            <a:r>
              <a:rPr lang="en-US" sz="2000" dirty="0" err="1">
                <a:latin typeface="Courier"/>
                <a:ea typeface="FreeMono"/>
                <a:cs typeface="Courier"/>
                <a:sym typeface="FreeMono"/>
              </a:rPr>
              <a:t>llvm-gcc</a:t>
            </a:r>
            <a:r>
              <a:rPr lang="en-US" sz="2000" dirty="0">
                <a:latin typeface="Courier"/>
                <a:ea typeface="FreeMono"/>
                <a:cs typeface="Courier"/>
                <a:sym typeface="FreeMono"/>
              </a:rPr>
              <a:t> --emit-</a:t>
            </a:r>
            <a:r>
              <a:rPr lang="en-US" sz="2000" dirty="0" err="1">
                <a:latin typeface="Courier"/>
                <a:ea typeface="FreeMono"/>
                <a:cs typeface="Courier"/>
                <a:sym typeface="FreeMono"/>
              </a:rPr>
              <a:t>llvm</a:t>
            </a:r>
            <a:r>
              <a:rPr lang="en-US" sz="2000" dirty="0">
                <a:latin typeface="Courier"/>
                <a:ea typeface="FreeMono"/>
                <a:cs typeface="Courier"/>
                <a:sym typeface="FreeMono"/>
              </a:rPr>
              <a:t> -c -g </a:t>
            </a:r>
            <a:r>
              <a:rPr lang="en-US" sz="2000" dirty="0" err="1">
                <a:latin typeface="Courier"/>
                <a:ea typeface="FreeMono"/>
                <a:cs typeface="Courier"/>
                <a:sym typeface="FreeMono"/>
              </a:rPr>
              <a:t>get_sign.c</a:t>
            </a:r>
            <a:endParaRPr lang="en-US" sz="2000" dirty="0">
              <a:latin typeface="Courier"/>
              <a:ea typeface="FreeMono"/>
              <a:cs typeface="Courier"/>
              <a:sym typeface="FreeMono"/>
            </a:endParaRPr>
          </a:p>
          <a:p>
            <a:pPr marL="102585" indent="0" defTabSz="395895">
              <a:spcBef>
                <a:spcPts val="0"/>
              </a:spcBef>
              <a:buNone/>
              <a:defRPr sz="1800"/>
            </a:pPr>
            <a:r>
              <a:rPr lang="en-US" sz="2000" dirty="0">
                <a:latin typeface="Courier"/>
                <a:ea typeface="FreeMono"/>
                <a:cs typeface="Courier"/>
                <a:sym typeface="FreeMono"/>
              </a:rPr>
              <a:t>$ </a:t>
            </a:r>
            <a:r>
              <a:rPr lang="en-US" sz="2000" dirty="0" err="1">
                <a:latin typeface="Courier"/>
                <a:ea typeface="FreeMono"/>
                <a:cs typeface="Courier"/>
                <a:sym typeface="FreeMono"/>
              </a:rPr>
              <a:t>klee</a:t>
            </a:r>
            <a:r>
              <a:rPr lang="en-US" sz="2000" dirty="0">
                <a:latin typeface="Courier"/>
                <a:ea typeface="FreeMono"/>
                <a:cs typeface="Courier"/>
                <a:sym typeface="FreeMono"/>
              </a:rPr>
              <a:t> </a:t>
            </a:r>
            <a:r>
              <a:rPr lang="en-US" sz="2000" dirty="0" err="1">
                <a:latin typeface="Courier"/>
                <a:ea typeface="FreeMono"/>
                <a:cs typeface="Courier"/>
                <a:sym typeface="FreeMono"/>
              </a:rPr>
              <a:t>get_sign.o</a:t>
            </a:r>
            <a:endParaRPr lang="en-US" sz="2000" dirty="0">
              <a:latin typeface="Courier"/>
              <a:ea typeface="FreeMono"/>
              <a:cs typeface="Courier"/>
              <a:sym typeface="FreeMono"/>
            </a:endParaRP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endParaRPr lang="sv-SE" sz="2000" b="0" dirty="0">
              <a:latin typeface="Courier"/>
              <a:ea typeface="FreeMono"/>
              <a:cs typeface="FreeMono"/>
              <a:sym typeface="FreeMono"/>
            </a:endParaRP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 smtClean="0">
                <a:latin typeface="Courier"/>
                <a:ea typeface="FreeMono"/>
                <a:cs typeface="FreeMono"/>
                <a:sym typeface="FreeMono"/>
              </a:rPr>
              <a:t>int </a:t>
            </a: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get_sign(int x) {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  if (x == 0)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    return 0;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endParaRPr sz="2000" b="0" dirty="0">
              <a:latin typeface="Courier"/>
              <a:ea typeface="FreeMono"/>
              <a:cs typeface="FreeMono"/>
              <a:sym typeface="FreeMono"/>
            </a:endParaRP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  if (x &lt; 0)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    return -1;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  else 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    return 1;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 smtClean="0">
                <a:latin typeface="Courier"/>
                <a:ea typeface="FreeMono"/>
                <a:cs typeface="FreeMono"/>
                <a:sym typeface="FreeMono"/>
              </a:rPr>
              <a:t>}</a:t>
            </a:r>
            <a:endParaRPr lang="sv-SE" sz="2000" b="0" dirty="0" smtClean="0">
              <a:latin typeface="Courier"/>
              <a:ea typeface="FreeMono"/>
              <a:cs typeface="FreeMono"/>
              <a:sym typeface="FreeMono"/>
            </a:endParaRP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endParaRPr sz="2000" b="0" dirty="0">
              <a:latin typeface="Courier"/>
              <a:ea typeface="FreeMono"/>
              <a:cs typeface="FreeMono"/>
              <a:sym typeface="FreeMono"/>
            </a:endParaRP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int main() {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  int a;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  klee_make_symbolic(&amp;a, sizeof(a), "a");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  return get_sign(a);</a:t>
            </a:r>
          </a:p>
          <a:p>
            <a:pPr marL="102585" indent="0" defTabSz="327044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}</a:t>
            </a:r>
          </a:p>
        </p:txBody>
      </p:sp>
      <p:sp>
        <p:nvSpPr>
          <p:cNvPr id="489" name="Shape 489"/>
          <p:cNvSpPr/>
          <p:nvPr/>
        </p:nvSpPr>
        <p:spPr>
          <a:xfrm flipV="1">
            <a:off x="457200" y="2362200"/>
            <a:ext cx="9067800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37419" tIns="37419" rIns="37419" bIns="37419" anchor="ctr"/>
          <a:lstStyle/>
          <a:p>
            <a:pPr lvl="0">
              <a:defRPr sz="24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003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/>
              <a:t>Concolic Testing</a:t>
            </a:r>
          </a:p>
        </p:txBody>
      </p:sp>
      <p:sp>
        <p:nvSpPr>
          <p:cNvPr id="492" name="Shape 49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dirty="0">
                <a:latin typeface="Courier"/>
                <a:ea typeface="FreeMono"/>
                <a:cs typeface="FreeMono"/>
                <a:sym typeface="FreeMono"/>
              </a:rPr>
              <a:t>$ ktest-tool --write-ints klee-last/test000001.</a:t>
            </a:r>
            <a:r>
              <a:rPr sz="2000" dirty="0" smtClean="0">
                <a:latin typeface="Courier"/>
                <a:ea typeface="FreeMono"/>
                <a:cs typeface="FreeMono"/>
                <a:sym typeface="FreeMono"/>
              </a:rPr>
              <a:t>ktest</a:t>
            </a:r>
            <a:endParaRPr lang="sv-SE" sz="2000" dirty="0" smtClean="0">
              <a:latin typeface="Courier"/>
              <a:ea typeface="FreeMono"/>
              <a:cs typeface="FreeMono"/>
              <a:sym typeface="FreeMono"/>
            </a:endParaRP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endParaRPr sz="2000" b="0" dirty="0">
              <a:latin typeface="Courier"/>
              <a:ea typeface="FreeMono"/>
              <a:cs typeface="FreeMono"/>
              <a:sym typeface="FreeMono"/>
            </a:endParaRP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ktest file : 'klee-last/test000001.ktest'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args       : ['get_sign.o']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num objects: 1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dirty="0">
                <a:latin typeface="Courier"/>
                <a:ea typeface="FreeMono"/>
                <a:cs typeface="FreeMono"/>
                <a:sym typeface="FreeMono"/>
              </a:rPr>
              <a:t>object    0: name: 'a'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object    0: size: 4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dirty="0">
                <a:latin typeface="Courier"/>
                <a:ea typeface="FreeMono"/>
                <a:cs typeface="FreeMono"/>
                <a:sym typeface="FreeMono"/>
              </a:rPr>
              <a:t>object    0: data: 1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endParaRPr sz="2000" b="0" dirty="0">
              <a:latin typeface="Courier"/>
              <a:ea typeface="FreeMono"/>
              <a:cs typeface="FreeMono"/>
              <a:sym typeface="FreeMono"/>
            </a:endParaRP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$ ktest-tool --write-ints klee-last/test000002.ktest  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...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dirty="0">
                <a:latin typeface="Courier"/>
                <a:ea typeface="FreeMono"/>
                <a:cs typeface="FreeMono"/>
                <a:sym typeface="FreeMono"/>
              </a:rPr>
              <a:t>object    0: data: </a:t>
            </a:r>
            <a:r>
              <a:rPr sz="2000" dirty="0" smtClean="0">
                <a:latin typeface="Courier"/>
                <a:ea typeface="FreeMono"/>
                <a:cs typeface="FreeMono"/>
                <a:sym typeface="FreeMono"/>
              </a:rPr>
              <a:t>-</a:t>
            </a:r>
            <a:r>
              <a:rPr lang="sv-SE" sz="2000" dirty="0" smtClean="0">
                <a:latin typeface="Courier"/>
                <a:ea typeface="FreeMono"/>
                <a:cs typeface="FreeMono"/>
                <a:sym typeface="FreeMono"/>
              </a:rPr>
              <a:t>2</a:t>
            </a:r>
            <a:endParaRPr sz="2000" dirty="0">
              <a:latin typeface="Courier"/>
              <a:ea typeface="FreeMono"/>
              <a:cs typeface="FreeMono"/>
              <a:sym typeface="FreeMono"/>
            </a:endParaRP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endParaRPr sz="2000" b="0" dirty="0">
              <a:latin typeface="Courier"/>
              <a:ea typeface="FreeMono"/>
              <a:cs typeface="FreeMono"/>
              <a:sym typeface="FreeMono"/>
            </a:endParaRP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$ ktest-tool --write-ints klee-last/test000003.ktest 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b="0" dirty="0">
                <a:latin typeface="Courier"/>
                <a:ea typeface="FreeMono"/>
                <a:cs typeface="FreeMono"/>
                <a:sym typeface="FreeMono"/>
              </a:rPr>
              <a:t>...</a:t>
            </a:r>
          </a:p>
          <a:p>
            <a:pPr marL="102585" indent="0" defTabSz="331347">
              <a:spcBef>
                <a:spcPts val="0"/>
              </a:spcBef>
              <a:buNone/>
              <a:defRPr sz="1800"/>
            </a:pPr>
            <a:r>
              <a:rPr sz="2000" dirty="0">
                <a:latin typeface="Courier"/>
                <a:ea typeface="FreeMono"/>
                <a:cs typeface="FreeMono"/>
                <a:sym typeface="FreeMono"/>
              </a:rPr>
              <a:t>object    0: data: 0</a:t>
            </a:r>
          </a:p>
        </p:txBody>
      </p:sp>
      <p:sp>
        <p:nvSpPr>
          <p:cNvPr id="5" name="Shape 489"/>
          <p:cNvSpPr/>
          <p:nvPr/>
        </p:nvSpPr>
        <p:spPr>
          <a:xfrm flipV="1">
            <a:off x="457200" y="2209800"/>
            <a:ext cx="9067800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37419" tIns="37419" rIns="37419" bIns="37419" anchor="ctr"/>
          <a:lstStyle/>
          <a:p>
            <a:pPr lvl="0">
              <a:defRPr sz="24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0128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Shape 49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Recap Lecture 2</a:t>
            </a:r>
            <a:endParaRPr lang="en-US"/>
          </a:p>
        </p:txBody>
      </p:sp>
      <p:sp>
        <p:nvSpPr>
          <p:cNvPr id="496" name="Shape 49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Robust</a:t>
            </a:r>
            <a:br>
              <a:rPr lang="en-US" dirty="0" smtClean="0"/>
            </a:br>
            <a:r>
              <a:rPr lang="en-US" sz="2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Code verification</a:t>
            </a:r>
            <a:br>
              <a:rPr lang="en-US" sz="2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Code synthesis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Robust and Efficient</a:t>
            </a:r>
            <a:br>
              <a:rPr lang="en-US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400" b="0" dirty="0" smtClean="0">
                <a:solidFill>
                  <a:schemeClr val="bg1">
                    <a:lumMod val="65000"/>
                  </a:schemeClr>
                </a:solidFill>
              </a:rPr>
              <a:t>Verified tool-chain</a:t>
            </a:r>
            <a:br>
              <a:rPr lang="en-US" sz="2400" b="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400" b="0" dirty="0" smtClean="0">
                <a:solidFill>
                  <a:schemeClr val="bg1">
                    <a:lumMod val="65000"/>
                  </a:schemeClr>
                </a:solidFill>
              </a:rPr>
              <a:t>Proof carrying code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Bonus!</a:t>
            </a:r>
            <a:br>
              <a:rPr lang="en-US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400" b="0" dirty="0" err="1" smtClean="0">
                <a:solidFill>
                  <a:schemeClr val="bg1">
                    <a:lumMod val="65000"/>
                  </a:schemeClr>
                </a:solidFill>
              </a:rPr>
              <a:t>Concolic</a:t>
            </a:r>
            <a:r>
              <a:rPr lang="en-US" sz="2400" b="0" dirty="0" smtClean="0">
                <a:solidFill>
                  <a:schemeClr val="bg1">
                    <a:lumMod val="65000"/>
                  </a:schemeClr>
                </a:solidFill>
              </a:rPr>
              <a:t> Testing</a:t>
            </a:r>
            <a:endParaRPr lang="en-US" sz="2400" b="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Content Placeholder 3" descr="image-code-verification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214" r="-42214"/>
          <a:stretch>
            <a:fillRect/>
          </a:stretch>
        </p:blipFill>
        <p:spPr>
          <a:xfrm>
            <a:off x="5065713" y="1562100"/>
            <a:ext cx="4454525" cy="4838700"/>
          </a:xfrm>
        </p:spPr>
      </p:pic>
    </p:spTree>
    <p:extLst>
      <p:ext uri="{BB962C8B-B14F-4D97-AF65-F5344CB8AC3E}">
        <p14:creationId xmlns:p14="http://schemas.microsoft.com/office/powerpoint/2010/main" val="45952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Recap Lecture 2</a:t>
            </a:r>
            <a:endParaRPr lang="en-US"/>
          </a:p>
        </p:txBody>
      </p:sp>
      <p:sp>
        <p:nvSpPr>
          <p:cNvPr id="501" name="Shape 50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Robust</a:t>
            </a:r>
            <a:br>
              <a:rPr lang="en-US" dirty="0" smtClean="0"/>
            </a:br>
            <a:r>
              <a:rPr lang="en-US" sz="2400" b="0" dirty="0" smtClean="0">
                <a:solidFill>
                  <a:srgbClr val="595959"/>
                </a:solidFill>
              </a:rPr>
              <a:t>Code verification</a:t>
            </a:r>
            <a:br>
              <a:rPr lang="en-US" sz="2400" b="0" dirty="0" smtClean="0">
                <a:solidFill>
                  <a:srgbClr val="595959"/>
                </a:solidFill>
              </a:rPr>
            </a:br>
            <a:r>
              <a:rPr lang="en-US" sz="2400" b="0" dirty="0" smtClean="0">
                <a:solidFill>
                  <a:srgbClr val="595959"/>
                </a:solidFill>
              </a:rPr>
              <a:t>Code synthesis</a:t>
            </a:r>
          </a:p>
          <a:p>
            <a:r>
              <a:rPr lang="en-US" dirty="0" smtClean="0"/>
              <a:t>Robust and Efficient</a:t>
            </a:r>
            <a:br>
              <a:rPr lang="en-US" dirty="0" smtClean="0"/>
            </a:br>
            <a:r>
              <a:rPr lang="en-US" sz="2400" b="0" dirty="0" smtClean="0">
                <a:solidFill>
                  <a:srgbClr val="595959"/>
                </a:solidFill>
              </a:rPr>
              <a:t>Verified tool-chain</a:t>
            </a:r>
            <a:br>
              <a:rPr lang="en-US" sz="2400" b="0" dirty="0" smtClean="0">
                <a:solidFill>
                  <a:srgbClr val="595959"/>
                </a:solidFill>
              </a:rPr>
            </a:br>
            <a:r>
              <a:rPr lang="en-US" sz="2400" b="0" dirty="0" smtClean="0">
                <a:solidFill>
                  <a:srgbClr val="595959"/>
                </a:solidFill>
              </a:rPr>
              <a:t>Proof carrying code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Bonus!</a:t>
            </a:r>
            <a:br>
              <a:rPr lang="en-US" dirty="0" smtClean="0">
                <a:solidFill>
                  <a:srgbClr val="A6A6A6"/>
                </a:solidFill>
              </a:rPr>
            </a:br>
            <a:r>
              <a:rPr lang="en-US" sz="2400" b="0" dirty="0" err="1" smtClean="0">
                <a:solidFill>
                  <a:srgbClr val="A6A6A6"/>
                </a:solidFill>
              </a:rPr>
              <a:t>Concolic</a:t>
            </a:r>
            <a:r>
              <a:rPr lang="en-US" sz="2400" b="0" dirty="0" smtClean="0">
                <a:solidFill>
                  <a:srgbClr val="A6A6A6"/>
                </a:solidFill>
              </a:rPr>
              <a:t> Testing</a:t>
            </a:r>
            <a:endParaRPr lang="en-US" sz="2400" b="0" dirty="0">
              <a:solidFill>
                <a:srgbClr val="A6A6A6"/>
              </a:solidFill>
            </a:endParaRPr>
          </a:p>
        </p:txBody>
      </p:sp>
      <p:pic>
        <p:nvPicPr>
          <p:cNvPr id="3" name="Content Placeholder 2" descr="image-tool-chain-verified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331" b="-163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1542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hape 50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Recap Lecture 2</a:t>
            </a:r>
            <a:endParaRPr lang="en-US"/>
          </a:p>
        </p:txBody>
      </p:sp>
      <p:sp>
        <p:nvSpPr>
          <p:cNvPr id="506" name="Shape 50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Robust</a:t>
            </a:r>
            <a:br>
              <a:rPr lang="en-US" dirty="0" smtClean="0"/>
            </a:br>
            <a:r>
              <a:rPr lang="en-US" sz="2400" b="0" dirty="0" smtClean="0">
                <a:solidFill>
                  <a:srgbClr val="595959"/>
                </a:solidFill>
              </a:rPr>
              <a:t>Code verification</a:t>
            </a:r>
            <a:br>
              <a:rPr lang="en-US" sz="2400" b="0" dirty="0" smtClean="0">
                <a:solidFill>
                  <a:srgbClr val="595959"/>
                </a:solidFill>
              </a:rPr>
            </a:br>
            <a:r>
              <a:rPr lang="en-US" sz="2400" b="0" dirty="0" smtClean="0">
                <a:solidFill>
                  <a:srgbClr val="595959"/>
                </a:solidFill>
              </a:rPr>
              <a:t>Code synthesis</a:t>
            </a:r>
          </a:p>
          <a:p>
            <a:r>
              <a:rPr lang="en-US" dirty="0" smtClean="0"/>
              <a:t>Robust and Efficient</a:t>
            </a:r>
            <a:br>
              <a:rPr lang="en-US" dirty="0" smtClean="0"/>
            </a:br>
            <a:r>
              <a:rPr lang="en-US" sz="2400" b="0" dirty="0" smtClean="0">
                <a:solidFill>
                  <a:srgbClr val="595959"/>
                </a:solidFill>
              </a:rPr>
              <a:t>Verified tool-chain</a:t>
            </a:r>
            <a:br>
              <a:rPr lang="en-US" sz="2400" b="0" dirty="0" smtClean="0">
                <a:solidFill>
                  <a:srgbClr val="595959"/>
                </a:solidFill>
              </a:rPr>
            </a:br>
            <a:r>
              <a:rPr lang="en-US" sz="2400" b="0" dirty="0" smtClean="0">
                <a:solidFill>
                  <a:srgbClr val="595959"/>
                </a:solidFill>
              </a:rPr>
              <a:t>Proof carrying code</a:t>
            </a:r>
            <a:endParaRPr lang="en-US" b="0" dirty="0" smtClean="0">
              <a:solidFill>
                <a:srgbClr val="595959"/>
              </a:solidFill>
            </a:endParaRPr>
          </a:p>
          <a:p>
            <a:r>
              <a:rPr lang="en-US" dirty="0" smtClean="0"/>
              <a:t>Bonus!</a:t>
            </a:r>
            <a:br>
              <a:rPr lang="en-US" dirty="0" smtClean="0"/>
            </a:br>
            <a:r>
              <a:rPr lang="en-US" sz="2400" b="0" dirty="0" err="1" smtClean="0">
                <a:solidFill>
                  <a:srgbClr val="595959"/>
                </a:solidFill>
              </a:rPr>
              <a:t>Concolic</a:t>
            </a:r>
            <a:r>
              <a:rPr lang="en-US" sz="2400" b="0" dirty="0" smtClean="0">
                <a:solidFill>
                  <a:srgbClr val="595959"/>
                </a:solidFill>
              </a:rPr>
              <a:t> Testing</a:t>
            </a:r>
            <a:endParaRPr lang="en-US" sz="2400" b="0" dirty="0">
              <a:solidFill>
                <a:srgbClr val="595959"/>
              </a:solidFill>
            </a:endParaRPr>
          </a:p>
        </p:txBody>
      </p:sp>
      <p:pic>
        <p:nvPicPr>
          <p:cNvPr id="3" name="Content Placeholder 2" descr="image-concolic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76" b="-94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491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Recap Lecture 2</a:t>
            </a:r>
            <a:endParaRPr lang="en-US"/>
          </a:p>
        </p:txBody>
      </p:sp>
      <p:sp>
        <p:nvSpPr>
          <p:cNvPr id="510" name="Shape 5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Formal methods, applied where correctness is important</a:t>
            </a:r>
          </a:p>
          <a:p>
            <a:pPr lvl="1"/>
            <a:r>
              <a:rPr lang="en-US" dirty="0" smtClean="0"/>
              <a:t>Large collaborative projects</a:t>
            </a:r>
          </a:p>
          <a:p>
            <a:pPr lvl="1"/>
            <a:r>
              <a:rPr lang="en-US" dirty="0" smtClean="0"/>
              <a:t>Verified tool-chains</a:t>
            </a:r>
          </a:p>
          <a:p>
            <a:pPr lvl="1"/>
            <a:r>
              <a:rPr lang="en-US" dirty="0" smtClean="0"/>
              <a:t>…</a:t>
            </a:r>
          </a:p>
          <a:p>
            <a:pPr lvl="0"/>
            <a:r>
              <a:rPr lang="en-US" dirty="0" smtClean="0"/>
              <a:t>Benefits for all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obustness and quality</a:t>
            </a:r>
          </a:p>
          <a:p>
            <a:pPr lvl="0"/>
            <a:r>
              <a:rPr lang="en-US" dirty="0" smtClean="0"/>
              <a:t>Taught in school?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97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Shape 513"/>
          <p:cNvSpPr/>
          <p:nvPr/>
        </p:nvSpPr>
        <p:spPr>
          <a:xfrm>
            <a:off x="967383" y="2995255"/>
            <a:ext cx="797123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3800"/>
            </a:lvl1pPr>
          </a:lstStyle>
          <a:p>
            <a:pPr lvl="0" algn="ctr">
              <a:defRPr sz="1800"/>
            </a:pPr>
            <a:r>
              <a:rPr sz="3200" b="1" dirty="0">
                <a:latin typeface="Arial"/>
                <a:cs typeface="Arial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51818688"/>
      </p:ext>
    </p:extLst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Overview Series</a:t>
            </a:r>
            <a:endParaRPr lang="en-US"/>
          </a:p>
        </p:txBody>
      </p:sp>
      <p:sp>
        <p:nvSpPr>
          <p:cNvPr id="324" name="Shape 32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Approaches</a:t>
            </a:r>
          </a:p>
          <a:p>
            <a:pPr lvl="1"/>
            <a:r>
              <a:rPr lang="en-US" smtClean="0"/>
              <a:t>Model Checking and Theorem Proving</a:t>
            </a:r>
          </a:p>
          <a:p>
            <a:pPr lvl="1"/>
            <a:r>
              <a:rPr lang="en-US" smtClean="0"/>
              <a:t>Logic and automation</a:t>
            </a:r>
          </a:p>
          <a:p>
            <a:pPr lvl="1"/>
            <a:r>
              <a:rPr lang="en-US" smtClean="0"/>
              <a:t>How to build an ecosystem</a:t>
            </a:r>
          </a:p>
          <a:p>
            <a:pPr lvl="0"/>
            <a:r>
              <a:rPr lang="en-US" smtClean="0"/>
              <a:t>Application</a:t>
            </a:r>
          </a:p>
          <a:p>
            <a:pPr lvl="1"/>
            <a:r>
              <a:rPr lang="en-US" smtClean="0"/>
              <a:t>Robust code</a:t>
            </a:r>
          </a:p>
          <a:p>
            <a:pPr lvl="1"/>
            <a:r>
              <a:rPr lang="en-US" smtClean="0"/>
              <a:t>Robust and Efficient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Recap of Lecture 1</a:t>
            </a:r>
            <a:endParaRPr lang="en-US"/>
          </a:p>
        </p:txBody>
      </p:sp>
      <p:sp>
        <p:nvSpPr>
          <p:cNvPr id="328" name="Shape 32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>
              <a:spcBef>
                <a:spcPts val="600"/>
              </a:spcBef>
            </a:pPr>
            <a:r>
              <a:rPr lang="en-US" dirty="0" smtClean="0"/>
              <a:t>FV manages complexity</a:t>
            </a:r>
          </a:p>
          <a:p>
            <a:pPr lvl="0">
              <a:spcBef>
                <a:spcPts val="600"/>
              </a:spcBef>
            </a:pPr>
            <a:r>
              <a:rPr lang="en-US" dirty="0" smtClean="0"/>
              <a:t>Finds errors early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Save money, time and possibly life</a:t>
            </a:r>
          </a:p>
          <a:p>
            <a:pPr lvl="0">
              <a:spcBef>
                <a:spcPts val="600"/>
              </a:spcBef>
            </a:pPr>
            <a:r>
              <a:rPr lang="en-US" dirty="0" smtClean="0"/>
              <a:t>Proof is a demonstration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Consistency of specification and implementation</a:t>
            </a:r>
          </a:p>
          <a:p>
            <a:pPr lvl="0"/>
            <a:endParaRPr lang="en-US" dirty="0"/>
          </a:p>
        </p:txBody>
      </p:sp>
      <p:pic>
        <p:nvPicPr>
          <p:cNvPr id="3" name="Content Placeholder 2" descr="image-ariane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381" b="-28381"/>
          <a:stretch>
            <a:fillRect/>
          </a:stretch>
        </p:blipFill>
        <p:spPr/>
      </p:pic>
      <p:sp>
        <p:nvSpPr>
          <p:cNvPr id="331" name="Shape 331"/>
          <p:cNvSpPr/>
          <p:nvPr/>
        </p:nvSpPr>
        <p:spPr>
          <a:xfrm>
            <a:off x="5486400" y="5486400"/>
            <a:ext cx="3799376" cy="244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7419" tIns="37419" rIns="37419" bIns="37419" anchor="ctr">
            <a:spAutoFit/>
          </a:bodyPr>
          <a:lstStyle>
            <a:lvl1pPr>
              <a:defRPr sz="1500"/>
            </a:lvl1pPr>
          </a:lstStyle>
          <a:p>
            <a:pPr lvl="0">
              <a:defRPr sz="1800"/>
            </a:pPr>
            <a:r>
              <a:rPr sz="1100" dirty="0">
                <a:latin typeface="Arial"/>
                <a:cs typeface="Arial"/>
              </a:rPr>
              <a:t>Image from Wikimedia Commons, the free media repository</a:t>
            </a:r>
          </a:p>
        </p:txBody>
      </p:sp>
    </p:spTree>
    <p:extLst>
      <p:ext uri="{BB962C8B-B14F-4D97-AF65-F5344CB8AC3E}">
        <p14:creationId xmlns:p14="http://schemas.microsoft.com/office/powerpoint/2010/main" val="151729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Recap of Lecture 1</a:t>
            </a:r>
            <a:endParaRPr lang="en-US"/>
          </a:p>
        </p:txBody>
      </p:sp>
      <p:sp>
        <p:nvSpPr>
          <p:cNvPr id="334" name="Shape 33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Proving properties about your system</a:t>
            </a:r>
          </a:p>
          <a:p>
            <a:r>
              <a:rPr lang="en-US" dirty="0" smtClean="0"/>
              <a:t>Model Checking</a:t>
            </a:r>
          </a:p>
          <a:p>
            <a:pPr lvl="1"/>
            <a:r>
              <a:rPr lang="en-US" dirty="0" smtClean="0"/>
              <a:t>Exhaustive search of state space</a:t>
            </a:r>
          </a:p>
          <a:p>
            <a:r>
              <a:rPr lang="en-US" dirty="0" smtClean="0"/>
              <a:t>Theorem Proving</a:t>
            </a:r>
          </a:p>
          <a:p>
            <a:pPr lvl="1"/>
            <a:r>
              <a:rPr lang="en-US" dirty="0" smtClean="0"/>
              <a:t>Deductive approach</a:t>
            </a:r>
            <a:endParaRPr lang="en-US" dirty="0"/>
          </a:p>
        </p:txBody>
      </p:sp>
      <p:pic>
        <p:nvPicPr>
          <p:cNvPr id="3" name="Content Placeholder 2" descr="image-1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839" b="-148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272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Recap of Lecture 1</a:t>
            </a:r>
            <a:endParaRPr lang="en-US"/>
          </a:p>
        </p:txBody>
      </p:sp>
      <p:sp>
        <p:nvSpPr>
          <p:cNvPr id="339" name="Shape 33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Theorem Proving</a:t>
            </a:r>
          </a:p>
          <a:p>
            <a:pPr lvl="1"/>
            <a:r>
              <a:rPr lang="en-US" smtClean="0"/>
              <a:t>Based on First Order Logic</a:t>
            </a:r>
          </a:p>
          <a:p>
            <a:pPr lvl="1"/>
            <a:r>
              <a:rPr lang="en-US" smtClean="0"/>
              <a:t>Satisfiability Modulo Theories (SMT) solvers to find application of rules</a:t>
            </a:r>
          </a:p>
          <a:p>
            <a:pPr lvl="1"/>
            <a:r>
              <a:rPr lang="en-US" smtClean="0"/>
              <a:t>IVT platforms front-end with many SMT backends </a:t>
            </a:r>
            <a:endParaRPr lang="en-US" dirty="0"/>
          </a:p>
        </p:txBody>
      </p:sp>
      <p:pic>
        <p:nvPicPr>
          <p:cNvPr id="3" name="Content Placeholder 2" descr="image-6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28" r="-12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378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 smtClean="0"/>
              <a:t>Introduction Lecture 2</a:t>
            </a:r>
            <a:endParaRPr sz="5900" dirty="0"/>
          </a:p>
        </p:txBody>
      </p:sp>
      <p:sp>
        <p:nvSpPr>
          <p:cNvPr id="360" name="Shape 36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1031"/>
              </a:spcBef>
              <a:defRPr sz="1800"/>
            </a:pPr>
            <a:r>
              <a:rPr sz="2700" dirty="0" smtClean="0"/>
              <a:t>Robust</a:t>
            </a:r>
            <a:br>
              <a:rPr sz="2700" dirty="0" smtClean="0"/>
            </a:br>
            <a:r>
              <a:rPr sz="2400" b="0" dirty="0" smtClean="0">
                <a:solidFill>
                  <a:srgbClr val="53585F"/>
                </a:solidFill>
              </a:rPr>
              <a:t>Code verification</a:t>
            </a:r>
            <a:br>
              <a:rPr sz="2400" b="0" dirty="0" smtClean="0">
                <a:solidFill>
                  <a:srgbClr val="53585F"/>
                </a:solidFill>
              </a:rPr>
            </a:br>
            <a:r>
              <a:rPr sz="2400" b="0" dirty="0" smtClean="0">
                <a:solidFill>
                  <a:srgbClr val="53585F"/>
                </a:solidFill>
              </a:rPr>
              <a:t>Code synthesis</a:t>
            </a:r>
            <a:endParaRPr sz="2400" b="0" dirty="0" smtClean="0"/>
          </a:p>
          <a:p>
            <a:pPr>
              <a:spcBef>
                <a:spcPts val="1031"/>
              </a:spcBef>
              <a:defRPr sz="1800"/>
            </a:pPr>
            <a:r>
              <a:rPr sz="2700" dirty="0" smtClean="0"/>
              <a:t>Robust and Efficient</a:t>
            </a:r>
            <a:br>
              <a:rPr sz="2700" dirty="0" smtClean="0"/>
            </a:br>
            <a:r>
              <a:rPr sz="2400" b="0" dirty="0" smtClean="0">
                <a:solidFill>
                  <a:srgbClr val="53585F"/>
                </a:solidFill>
              </a:rPr>
              <a:t>Verified tool-chain</a:t>
            </a:r>
            <a:br>
              <a:rPr sz="2400" b="0" dirty="0" smtClean="0">
                <a:solidFill>
                  <a:srgbClr val="53585F"/>
                </a:solidFill>
              </a:rPr>
            </a:br>
            <a:r>
              <a:rPr sz="2400" b="0" dirty="0" smtClean="0">
                <a:solidFill>
                  <a:srgbClr val="53585F"/>
                </a:solidFill>
              </a:rPr>
              <a:t>Proof carrying code</a:t>
            </a:r>
            <a:endParaRPr sz="2400" b="0" dirty="0" smtClean="0"/>
          </a:p>
          <a:p>
            <a:pPr>
              <a:spcBef>
                <a:spcPts val="1031"/>
              </a:spcBef>
              <a:defRPr sz="1800"/>
            </a:pPr>
            <a:r>
              <a:rPr sz="2700" dirty="0" smtClean="0"/>
              <a:t>Bonus!</a:t>
            </a:r>
            <a:br>
              <a:rPr sz="2700" dirty="0" smtClean="0"/>
            </a:br>
            <a:r>
              <a:rPr sz="2400" b="0" dirty="0" smtClean="0">
                <a:solidFill>
                  <a:srgbClr val="53585F"/>
                </a:solidFill>
              </a:rPr>
              <a:t>Concolic Testing</a:t>
            </a:r>
            <a:endParaRPr sz="2400" b="0" dirty="0">
              <a:solidFill>
                <a:srgbClr val="5358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65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4345</TotalTime>
  <Words>1266</Words>
  <Application>Microsoft Macintosh PowerPoint</Application>
  <PresentationFormat>A4 Paper (210x297 mm)</PresentationFormat>
  <Paragraphs>315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Default Design</vt:lpstr>
      <vt:lpstr>PowerPoint Presentation</vt:lpstr>
      <vt:lpstr>Introduction</vt:lpstr>
      <vt:lpstr>Formal Methods</vt:lpstr>
      <vt:lpstr>Formal Methods</vt:lpstr>
      <vt:lpstr>Overview Series</vt:lpstr>
      <vt:lpstr>Recap of Lecture 1</vt:lpstr>
      <vt:lpstr>Recap of Lecture 1</vt:lpstr>
      <vt:lpstr>Recap of Lecture 1</vt:lpstr>
      <vt:lpstr>Introduction Lecture 2</vt:lpstr>
      <vt:lpstr>Introduction Lecture 2</vt:lpstr>
      <vt:lpstr>Introduction Lecture 2</vt:lpstr>
      <vt:lpstr>Introduction Lecture 2</vt:lpstr>
      <vt:lpstr>Overview</vt:lpstr>
      <vt:lpstr>Robust</vt:lpstr>
      <vt:lpstr>Code Verification</vt:lpstr>
      <vt:lpstr>Code Verification</vt:lpstr>
      <vt:lpstr>Code Verification</vt:lpstr>
      <vt:lpstr>Code Verification</vt:lpstr>
      <vt:lpstr>PowerPoint Presentation</vt:lpstr>
      <vt:lpstr>Code Synthesis</vt:lpstr>
      <vt:lpstr>Code Synthesis</vt:lpstr>
      <vt:lpstr>Overview</vt:lpstr>
      <vt:lpstr>Robust and Efficient</vt:lpstr>
      <vt:lpstr>Robust and Efficient</vt:lpstr>
      <vt:lpstr>Robust and Efficient</vt:lpstr>
      <vt:lpstr>Verified tool-chain</vt:lpstr>
      <vt:lpstr>Verified tool-chain</vt:lpstr>
      <vt:lpstr>Verified tool-chain</vt:lpstr>
      <vt:lpstr>Verified tool-chain</vt:lpstr>
      <vt:lpstr>Verified tool-chain</vt:lpstr>
      <vt:lpstr>Proof Carrying Code</vt:lpstr>
      <vt:lpstr>Proof Carrying Code</vt:lpstr>
      <vt:lpstr>Proof Carrying Code</vt:lpstr>
      <vt:lpstr>Proof Carrying Code</vt:lpstr>
      <vt:lpstr>Overview</vt:lpstr>
      <vt:lpstr>Concolic Testing</vt:lpstr>
      <vt:lpstr>Concolic Testing</vt:lpstr>
      <vt:lpstr>Concolic Testing</vt:lpstr>
      <vt:lpstr>Concolic Testing</vt:lpstr>
      <vt:lpstr>Concolic Testing</vt:lpstr>
      <vt:lpstr>Concolic Testing</vt:lpstr>
      <vt:lpstr>Recap Lecture 2</vt:lpstr>
      <vt:lpstr>Recap Lecture 2</vt:lpstr>
      <vt:lpstr>Recap Lecture 2</vt:lpstr>
      <vt:lpstr>Recap Lecture 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Alberto.Pace@cern.ch</dc:creator>
  <cp:lastModifiedBy>Kim Albertsson</cp:lastModifiedBy>
  <cp:revision>373</cp:revision>
  <dcterms:modified xsi:type="dcterms:W3CDTF">2016-03-01T11:38:41Z</dcterms:modified>
</cp:coreProperties>
</file>