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</p:sldMasterIdLst>
  <p:notesMasterIdLst>
    <p:notesMasterId r:id="rId24"/>
  </p:notesMasterIdLst>
  <p:handoutMasterIdLst>
    <p:handoutMasterId r:id="rId25"/>
  </p:handoutMasterIdLst>
  <p:sldIdLst>
    <p:sldId id="258" r:id="rId6"/>
    <p:sldId id="306" r:id="rId7"/>
    <p:sldId id="387" r:id="rId8"/>
    <p:sldId id="376" r:id="rId9"/>
    <p:sldId id="377" r:id="rId10"/>
    <p:sldId id="383" r:id="rId11"/>
    <p:sldId id="388" r:id="rId12"/>
    <p:sldId id="371" r:id="rId13"/>
    <p:sldId id="374" r:id="rId14"/>
    <p:sldId id="340" r:id="rId15"/>
    <p:sldId id="355" r:id="rId16"/>
    <p:sldId id="390" r:id="rId17"/>
    <p:sldId id="380" r:id="rId18"/>
    <p:sldId id="378" r:id="rId19"/>
    <p:sldId id="389" r:id="rId20"/>
    <p:sldId id="381" r:id="rId21"/>
    <p:sldId id="382" r:id="rId22"/>
    <p:sldId id="368" r:id="rId23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011B35"/>
    <a:srgbClr val="012545"/>
    <a:srgbClr val="EFC951"/>
    <a:srgbClr val="FFC8B4"/>
    <a:srgbClr val="1A72C0"/>
    <a:srgbClr val="235D81"/>
    <a:srgbClr val="7AA5BF"/>
    <a:srgbClr val="58BB4F"/>
    <a:srgbClr val="EA3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31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xuser:Desktop:sta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00FF00"/>
            </a:solidFill>
          </c:spPr>
          <c:invertIfNegative val="0"/>
          <c:cat>
            <c:numRef>
              <c:f>'Summary - details - 2009-2014'!$A$3:$A$19</c:f>
              <c:numCache>
                <c:formatCode>General</c:formatCode>
                <c:ptCount val="17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</c:numCache>
            </c:numRef>
          </c:cat>
          <c:val>
            <c:numRef>
              <c:f>'Summary - details - 2009-2014'!$B$3:$B$19</c:f>
              <c:numCache>
                <c:formatCode>General</c:formatCode>
                <c:ptCount val="17"/>
                <c:pt idx="0">
                  <c:v>9.0</c:v>
                </c:pt>
                <c:pt idx="1">
                  <c:v>24.0</c:v>
                </c:pt>
                <c:pt idx="2">
                  <c:v>29.0</c:v>
                </c:pt>
                <c:pt idx="3">
                  <c:v>44.0</c:v>
                </c:pt>
                <c:pt idx="4">
                  <c:v>48.0</c:v>
                </c:pt>
                <c:pt idx="5">
                  <c:v>88.0</c:v>
                </c:pt>
                <c:pt idx="6">
                  <c:v>105.0</c:v>
                </c:pt>
                <c:pt idx="7">
                  <c:v>58.0</c:v>
                </c:pt>
                <c:pt idx="8">
                  <c:v>199.0</c:v>
                </c:pt>
                <c:pt idx="9">
                  <c:v>698.0</c:v>
                </c:pt>
                <c:pt idx="10">
                  <c:v>834.0</c:v>
                </c:pt>
                <c:pt idx="11">
                  <c:v>839.0</c:v>
                </c:pt>
                <c:pt idx="12">
                  <c:v>1005.0</c:v>
                </c:pt>
                <c:pt idx="13">
                  <c:v>1121.0</c:v>
                </c:pt>
                <c:pt idx="14">
                  <c:v>1142.0</c:v>
                </c:pt>
                <c:pt idx="15">
                  <c:v>973.0</c:v>
                </c:pt>
                <c:pt idx="16">
                  <c:v>1198.0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1682360"/>
        <c:axId val="-2121679352"/>
      </c:barChart>
      <c:catAx>
        <c:axId val="-2121682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21679352"/>
        <c:crosses val="autoZero"/>
        <c:auto val="1"/>
        <c:lblAlgn val="ctr"/>
        <c:lblOffset val="100"/>
        <c:noMultiLvlLbl val="0"/>
      </c:catAx>
      <c:valAx>
        <c:axId val="-2121679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1682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23/09/15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11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11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1AE4A0-FA21-3B4E-9EE8-14626329AEEA}" type="slidenum">
              <a:rPr lang="en-GB"/>
              <a:pPr/>
              <a:t>16</a:t>
            </a:fld>
            <a:endParaRPr lang="en-GB"/>
          </a:p>
        </p:txBody>
      </p:sp>
      <p:sp>
        <p:nvSpPr>
          <p:cNvPr id="29699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89585028-2126-EB41-AC72-7C7C5998B393}" type="slidenum">
              <a:rPr lang="en-GB" sz="1200"/>
              <a:pPr algn="r"/>
              <a:t>16</a:t>
            </a:fld>
            <a:endParaRPr lang="en-GB" sz="1200"/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916787-022E-034F-A752-54FB3A553DEA}" type="slidenum">
              <a:rPr lang="en-GB"/>
              <a:pPr/>
              <a:t>17</a:t>
            </a:fld>
            <a:endParaRPr lang="en-GB"/>
          </a:p>
        </p:txBody>
      </p:sp>
      <p:sp>
        <p:nvSpPr>
          <p:cNvPr id="32771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028BABF-35C8-1143-A019-88D33C0143BE}" type="slidenum">
              <a:rPr lang="en-GB" sz="1200"/>
              <a:pPr algn="r"/>
              <a:t>17</a:t>
            </a:fld>
            <a:endParaRPr lang="en-GB" sz="1200"/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18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18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2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F44841BA-1C0A-F842-B76D-AADD48C5DF50}" type="slidenum">
              <a:rPr lang="en-GB" sz="1200">
                <a:solidFill>
                  <a:srgbClr val="000000"/>
                </a:solidFill>
                <a:latin typeface="Calibri" charset="0"/>
              </a:rPr>
              <a:pPr/>
              <a:t>3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/>
            <a:fld id="{F43619DE-6A7C-1C43-B93D-F24360AD9C82}" type="slidenum">
              <a:rPr lang="en-GB" sz="1200">
                <a:solidFill>
                  <a:srgbClr val="000000"/>
                </a:solidFill>
              </a:rPr>
              <a:pPr algn="r"/>
              <a:t>3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ea typeface="MS PGothic" charset="0"/>
            </a:endParaRPr>
          </a:p>
          <a:p>
            <a:pPr eaLnBrk="1" hangingPunct="1"/>
            <a:r>
              <a:rPr lang="en-US">
                <a:ea typeface="MS PGothic" charset="0"/>
              </a:rPr>
              <a:t>----- Meeting Notes (09/01/2013 14:16) -----</a:t>
            </a:r>
          </a:p>
          <a:p>
            <a:pPr eaLnBrk="1" hangingPunct="1"/>
            <a:r>
              <a:rPr lang="en-US">
                <a:ea typeface="MS PGothic" charset="0"/>
              </a:rPr>
              <a:t>nnn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4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5</a:t>
            </a:fld>
            <a:endParaRPr lang="en-US" smtClean="0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6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11FDC4DA-BA78-AF47-9E43-6D9EA9A70C46}" type="slidenum">
              <a:rPr lang="en-GB" sz="1200"/>
              <a:pPr/>
              <a:t>7</a:t>
            </a:fld>
            <a:endParaRPr lang="en-GB" sz="1200"/>
          </a:p>
        </p:txBody>
      </p:sp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/>
            <a:fld id="{FFE33074-DD39-A747-984D-A5A079FCEFFB}" type="slidenum">
              <a:rPr lang="en-GB" sz="1200"/>
              <a:pPr algn="r"/>
              <a:t>7</a:t>
            </a:fld>
            <a:endParaRPr lang="en-GB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ea typeface="MS PGothic" charset="0"/>
              </a:rPr>
              <a:t>60 Grössenordnungen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8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10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10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23/09/15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6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18th September 2015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0631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5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62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 smtClean="0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36.png"/><Relationship Id="rId5" Type="http://schemas.openxmlformats.org/officeDocument/2006/relationships/image" Target="../media/image37.jpeg"/><Relationship Id="rId6" Type="http://schemas.openxmlformats.org/officeDocument/2006/relationships/image" Target="../media/image7.png"/><Relationship Id="rId7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jpeg"/><Relationship Id="rId7" Type="http://schemas.openxmlformats.org/officeDocument/2006/relationships/image" Target="../media/image42.png"/><Relationship Id="rId8" Type="http://schemas.openxmlformats.org/officeDocument/2006/relationships/image" Target="../media/image6.png"/><Relationship Id="rId9" Type="http://schemas.openxmlformats.org/officeDocument/2006/relationships/image" Target="../media/image43.png"/><Relationship Id="rId10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jpeg"/><Relationship Id="rId7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4" Type="http://schemas.openxmlformats.org/officeDocument/2006/relationships/image" Target="../media/image46.png"/><Relationship Id="rId5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4" Type="http://schemas.openxmlformats.org/officeDocument/2006/relationships/image" Target="../media/image30.jpeg"/><Relationship Id="rId5" Type="http://schemas.openxmlformats.org/officeDocument/2006/relationships/image" Target="../media/image33.jpeg"/><Relationship Id="rId6" Type="http://schemas.openxmlformats.org/officeDocument/2006/relationships/image" Target="../media/image54.png"/><Relationship Id="rId7" Type="http://schemas.openxmlformats.org/officeDocument/2006/relationships/image" Target="../media/image55.jpe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jpeg"/><Relationship Id="rId5" Type="http://schemas.openxmlformats.org/officeDocument/2006/relationships/image" Target="../media/image58.png"/><Relationship Id="rId6" Type="http://schemas.openxmlformats.org/officeDocument/2006/relationships/image" Target="../media/image53.gif"/><Relationship Id="rId7" Type="http://schemas.openxmlformats.org/officeDocument/2006/relationships/image" Target="../media/image4.png"/><Relationship Id="rId8" Type="http://schemas.openxmlformats.org/officeDocument/2006/relationships/image" Target="../media/image59.jpeg"/><Relationship Id="rId9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png"/><Relationship Id="rId1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jpeg"/><Relationship Id="rId9" Type="http://schemas.openxmlformats.org/officeDocument/2006/relationships/image" Target="../media/image26.jpeg"/><Relationship Id="rId10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jpe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4318" y="0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Welcome </a:t>
            </a:r>
            <a:r>
              <a:rPr lang="it-IT" sz="4000" b="1" i="1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– </a:t>
            </a:r>
            <a:r>
              <a:rPr lang="it-IT" sz="4000" b="1" i="1" dirty="0" err="1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Hoşgeldiniz</a:t>
            </a:r>
            <a:endParaRPr lang="ja-JP" altLang="en-US" sz="4000" b="1" i="1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7659" name="TextBox 12"/>
          <p:cNvSpPr txBox="1">
            <a:spLocks noChangeArrowheads="1"/>
          </p:cNvSpPr>
          <p:nvPr/>
        </p:nvSpPr>
        <p:spPr bwMode="auto">
          <a:xfrm>
            <a:off x="0" y="3073023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Prof. Emmanuel Tsesmelis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Deputy Head of International Relations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Accelerating Science and Innovation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  <a:endParaRPr lang="en-GB" sz="3200" dirty="0">
              <a:solidFill>
                <a:schemeClr val="accent1"/>
              </a:solidFill>
              <a:effectLst>
                <a:outerShdw blurRad="508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A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pplication as an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E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xample of Particle Physics Spin-off</a:t>
            </a:r>
            <a:endParaRPr lang="en-US" sz="2400" dirty="0" smtClean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764704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  <a:endParaRPr lang="en-GB" sz="2000" dirty="0">
              <a:solidFill>
                <a:schemeClr val="accent5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~30’000 accelerators worldwide</a:t>
              </a:r>
            </a:p>
            <a:p>
              <a:pPr algn="ctr"/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  <a:endParaRPr lang="en-GB" sz="28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 smtClean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  <a:endParaRPr lang="en-GB" sz="14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endParaRP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 smtClean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  <a:endParaRPr lang="en-GB" sz="10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&gt;100’000 patients treated worldwide  (45 facilities)</a:t>
              </a:r>
            </a:p>
            <a:p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&gt;50’000 patients treated in Europe  (14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 smtClean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  <a:endPara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 smtClean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  <a:endParaRPr lang="en-GB" sz="1800" dirty="0">
                  <a:solidFill>
                    <a:srgbClr val="CCFFCC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915816" y="5257800"/>
                <a:ext cx="25705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Portugal, France and Italy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2716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11574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WLCG-TiersJun14_v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528" y="878075"/>
            <a:ext cx="5069752" cy="475289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94066"/>
            <a:ext cx="8356197" cy="78400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       The </a:t>
            </a:r>
            <a:r>
              <a:rPr lang="en-US" sz="36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Worldwide LHC Computing Grid</a:t>
            </a:r>
            <a:endParaRPr lang="en-US" sz="3600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7504" y="1700808"/>
            <a:ext cx="9019386" cy="3526542"/>
            <a:chOff x="102749" y="1676399"/>
            <a:chExt cx="9463928" cy="3526542"/>
          </a:xfrm>
          <a:effectLst/>
        </p:grpSpPr>
        <p:sp>
          <p:nvSpPr>
            <p:cNvPr id="5" name="TextBox 4"/>
            <p:cNvSpPr txBox="1"/>
            <p:nvPr/>
          </p:nvSpPr>
          <p:spPr>
            <a:xfrm>
              <a:off x="177800" y="3124200"/>
              <a:ext cx="2133600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Tier-1: </a:t>
              </a:r>
              <a: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/>
              </a:r>
              <a:b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</a:br>
              <a:r>
                <a:rPr lang="en-US" sz="14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permanent </a:t>
              </a:r>
              <a:r>
                <a:rPr lang="en-US" sz="14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storage, re-processing, </a:t>
              </a:r>
            </a:p>
            <a:p>
              <a:r>
                <a:rPr lang="en-US" sz="14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2749" y="1676399"/>
              <a:ext cx="1964484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Tier-0 (</a:t>
              </a:r>
              <a:r>
                <a:rPr lang="en-US" sz="1600" b="1" dirty="0" err="1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CERN&amp;Wigner</a:t>
              </a:r>
              <a: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)</a:t>
              </a:r>
              <a:r>
                <a:rPr lang="en-US" sz="16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: </a:t>
              </a:r>
              <a:r>
                <a:rPr lang="en-US" sz="14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data 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0891" y="4433500"/>
              <a:ext cx="21336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Tier-2: </a:t>
              </a:r>
              <a: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/>
              </a:r>
              <a:b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</a:br>
              <a:r>
                <a:rPr lang="en-US" sz="14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Simulation</a:t>
              </a:r>
              <a:r>
                <a:rPr lang="en-US" sz="14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,</a:t>
              </a:r>
            </a:p>
            <a:p>
              <a:r>
                <a:rPr lang="en-US" sz="14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33153" y="3980655"/>
              <a:ext cx="22271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88404" y="2502716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~350’000 </a:t>
              </a:r>
              <a:r>
                <a:rPr lang="en-US" sz="16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81963" y="3162454"/>
              <a:ext cx="21293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5</a:t>
              </a:r>
              <a: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00 PB </a:t>
              </a:r>
              <a:r>
                <a:rPr lang="en-US" sz="16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33077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FFFF"/>
                  </a:solidFill>
                  <a:latin typeface="Helvetica"/>
                </a:rPr>
                <a:t>N</a:t>
              </a:r>
              <a: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early </a:t>
              </a:r>
              <a: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170 sites, </a:t>
              </a:r>
              <a:b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</a:br>
              <a: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40 countries</a:t>
              </a:r>
              <a:endParaRPr lang="en-US" sz="1600" b="1" dirty="0">
                <a:solidFill>
                  <a:srgbClr val="FFFFFF"/>
                </a:solidFill>
                <a:latin typeface="Helvetica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281963" y="4710499"/>
              <a:ext cx="18778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10-100 </a:t>
              </a:r>
              <a:r>
                <a:rPr lang="en-US" sz="1600" b="1" dirty="0">
                  <a:solidFill>
                    <a:srgbClr val="FFFFFF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Gb links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28345" y="5661248"/>
            <a:ext cx="8415655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457200"/>
            <a:r>
              <a:rPr lang="en-GB" sz="1700" b="1" dirty="0" smtClean="0">
                <a:solidFill>
                  <a:srgbClr val="FFFF00"/>
                </a:solidFill>
                <a:ea typeface="ＭＳ Ｐゴシック" charset="-128"/>
                <a:cs typeface="Arial Black"/>
              </a:rPr>
              <a:t>WLCG: An </a:t>
            </a:r>
            <a:r>
              <a:rPr lang="en-GB" sz="1700" b="1" dirty="0" smtClean="0">
                <a:solidFill>
                  <a:srgbClr val="FFFF00"/>
                </a:solidFill>
                <a:ea typeface="ＭＳ Ｐゴシック" charset="-128"/>
                <a:cs typeface="Arial Black"/>
              </a:rPr>
              <a:t>International collaboration to distribute and analyse LHC data</a:t>
            </a:r>
          </a:p>
          <a:p>
            <a:pPr defTabSz="457200"/>
            <a:endParaRPr lang="en-GB" sz="1200" b="1" dirty="0">
              <a:solidFill>
                <a:srgbClr val="FFFF00"/>
              </a:solidFill>
              <a:ea typeface="ＭＳ Ｐゴシック" charset="-128"/>
              <a:cs typeface="Arial Black"/>
            </a:endParaRPr>
          </a:p>
          <a:p>
            <a:pPr defTabSz="457200"/>
            <a:r>
              <a:rPr lang="en-GB" sz="1700" b="1" dirty="0" smtClean="0">
                <a:solidFill>
                  <a:srgbClr val="FFFF00"/>
                </a:solidFill>
                <a:ea typeface="ＭＳ Ｐゴシック" charset="-128"/>
                <a:cs typeface="Arial Black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/>
            <a:endParaRPr lang="en-GB" sz="1700" dirty="0">
              <a:solidFill>
                <a:srgbClr val="4D4D4D">
                  <a:lumMod val="50000"/>
                </a:srgbClr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>
                <a:solidFill>
                  <a:srgbClr val="EAEAEA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102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475656" y="136525"/>
            <a:ext cx="6200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 rot="16200000" flipH="1">
            <a:off x="2800350" y="1352550"/>
            <a:ext cx="685800" cy="25527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8600" y="1600200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rot="10800000" flipV="1">
            <a:off x="2667000" y="4114800"/>
            <a:ext cx="1752600" cy="13716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2895600" y="2971800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rot="10800000">
            <a:off x="2438400" y="5713413"/>
            <a:ext cx="3200400" cy="777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144462" y="5029200"/>
            <a:ext cx="2545438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Physics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460967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4897438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grpSp>
        <p:nvGrpSpPr>
          <p:cNvPr id="2" name="Group 22"/>
          <p:cNvGrpSpPr/>
          <p:nvPr/>
        </p:nvGrpSpPr>
        <p:grpSpPr>
          <a:xfrm>
            <a:off x="6553200" y="1066800"/>
            <a:ext cx="2362200" cy="1446550"/>
            <a:chOff x="4828685" y="1151374"/>
            <a:chExt cx="2600815" cy="1684697"/>
          </a:xfrm>
        </p:grpSpPr>
        <p:pic>
          <p:nvPicPr>
            <p:cNvPr id="21" name="Picture 20" descr="Screen shot 2011-06-01 at 00.05.34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28685" y="1151374"/>
              <a:ext cx="2600815" cy="1676400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4838700" y="1151374"/>
              <a:ext cx="2590800" cy="1684697"/>
            </a:xfrm>
            <a:prstGeom prst="rect">
              <a:avLst/>
            </a:prstGeom>
            <a:noFill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defRPr/>
              </a:pPr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Latin American 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School of High-Energy Physics</a:t>
              </a:r>
            </a:p>
            <a:p>
              <a:pPr algn="r" eaLnBrk="1" hangingPunct="1">
                <a:defRPr/>
              </a:pPr>
              <a:endPara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  <a:p>
              <a:pPr algn="r" eaLnBrk="1" hangingPunct="1">
                <a:defRPr/>
              </a:pPr>
              <a:endPara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  <a:p>
              <a:pPr algn="r" eaLnBrk="1" hangingPunct="1">
                <a:defRPr/>
              </a:pP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Natal, Brazil, 2011</a:t>
              </a:r>
              <a:b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</a:b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Arequipa, </a:t>
              </a:r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</a:t>
              </a: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eru, 2013</a:t>
              </a:r>
            </a:p>
            <a:p>
              <a:pPr algn="r" eaLnBrk="1" hangingPunct="1">
                <a:defRPr/>
              </a:pP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Ibarra, Ecuador, 2015</a:t>
              </a:r>
              <a:endPara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pic>
        <p:nvPicPr>
          <p:cNvPr id="27" name="Picture 26" descr="kashii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066799"/>
            <a:ext cx="2164431" cy="1442953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355976" y="1052736"/>
            <a:ext cx="22056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Asia-Europe-Pacific School of High-Energy Physics </a:t>
            </a:r>
          </a:p>
          <a:p>
            <a:pPr eaLnBrk="1" hangingPunct="1"/>
            <a:endParaRPr lang="en-US" sz="1400" dirty="0" smtClean="0">
              <a:solidFill>
                <a:srgbClr val="FFFF00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eaLnBrk="1" hangingPunct="1"/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Fukuoka, Japan, 2012</a:t>
            </a:r>
          </a:p>
          <a:p>
            <a:pPr eaLnBrk="1" hangingPunct="1"/>
            <a:r>
              <a:rPr lang="en-US" sz="12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Puri</a:t>
            </a:r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 India, 2014</a:t>
            </a:r>
            <a:endParaRPr lang="en-US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eaLnBrk="1" hangingPunct="1"/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China, 2016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7100" y="2765805"/>
            <a:ext cx="1609725" cy="224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236296" y="3551872"/>
            <a:ext cx="1800200" cy="738664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School of Physics </a:t>
            </a:r>
            <a:br>
              <a:rPr lang="en-US" sz="135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Bulgaria, June 2015</a:t>
            </a:r>
          </a:p>
        </p:txBody>
      </p:sp>
    </p:spTree>
    <p:extLst>
      <p:ext uri="{BB962C8B-B14F-4D97-AF65-F5344CB8AC3E}">
        <p14:creationId xmlns:p14="http://schemas.microsoft.com/office/powerpoint/2010/main" val="7539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achers programme 20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56378"/>
            <a:ext cx="8469280" cy="5845658"/>
          </a:xfrm>
          <a:prstGeom prst="rect">
            <a:avLst/>
          </a:prstGeom>
        </p:spPr>
      </p:pic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619672" y="76200"/>
            <a:ext cx="64183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</a:t>
            </a:r>
            <a:r>
              <a:rPr lang="en-US" sz="4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Teacher Programme</a:t>
            </a:r>
            <a:endParaRPr lang="en-US" sz="4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49863" y="1412776"/>
            <a:ext cx="16941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grpSp>
        <p:nvGrpSpPr>
          <p:cNvPr id="4" name="Group 3"/>
          <p:cNvGrpSpPr/>
          <p:nvPr/>
        </p:nvGrpSpPr>
        <p:grpSpPr>
          <a:xfrm>
            <a:off x="4978036" y="1412776"/>
            <a:ext cx="4135239" cy="2690614"/>
            <a:chOff x="4978036" y="1412776"/>
            <a:chExt cx="4135239" cy="2690614"/>
          </a:xfrm>
        </p:grpSpPr>
        <p:sp>
          <p:nvSpPr>
            <p:cNvPr id="3" name="Rectangle 2"/>
            <p:cNvSpPr/>
            <p:nvPr/>
          </p:nvSpPr>
          <p:spPr bwMode="auto">
            <a:xfrm>
              <a:off x="5004048" y="1412776"/>
              <a:ext cx="4032448" cy="266429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49954116"/>
                </p:ext>
              </p:extLst>
            </p:nvPr>
          </p:nvGraphicFramePr>
          <p:xfrm>
            <a:off x="4978036" y="1412776"/>
            <a:ext cx="4135239" cy="26906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8" name="Oval 7"/>
          <p:cNvSpPr/>
          <p:nvPr/>
        </p:nvSpPr>
        <p:spPr bwMode="auto">
          <a:xfrm>
            <a:off x="1835696" y="5971960"/>
            <a:ext cx="1296144" cy="23375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484941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611188" y="188913"/>
            <a:ext cx="623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en-GB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Summer Students 2015</a:t>
            </a:r>
          </a:p>
        </p:txBody>
      </p:sp>
      <p:pic>
        <p:nvPicPr>
          <p:cNvPr id="73730" name="Picture 1" descr="Summer_Students_201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0600"/>
            <a:ext cx="8305800" cy="552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1" name="Picture 2" descr="https://mediastream.cern.ch/MediaArchive/Photo/Public/2012/1207157/1207157_01/1207157_01-A4-at-144-dp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762000"/>
            <a:ext cx="23399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40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1493564" y="152400"/>
            <a:ext cx="647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40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Turkey  and  CERN</a:t>
            </a:r>
            <a:endParaRPr lang="en-GB" sz="3600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sp>
        <p:nvSpPr>
          <p:cNvPr id="28678" name="Rectangle 10"/>
          <p:cNvSpPr>
            <a:spLocks noChangeArrowheads="1"/>
          </p:cNvSpPr>
          <p:nvPr/>
        </p:nvSpPr>
        <p:spPr bwMode="auto">
          <a:xfrm>
            <a:off x="76200" y="3200400"/>
            <a:ext cx="853440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3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Involvements of</a:t>
            </a:r>
            <a:r>
              <a:rPr lang="en-GB" sz="23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</a:t>
            </a:r>
            <a:r>
              <a:rPr lang="en-US" sz="2300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Turkish </a:t>
            </a:r>
            <a:r>
              <a:rPr lang="en-US" sz="23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Physicists </a:t>
            </a:r>
            <a:r>
              <a:rPr lang="en-US" sz="23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in CERN Programme</a:t>
            </a:r>
            <a:endParaRPr lang="en-GB" sz="2300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sp>
        <p:nvSpPr>
          <p:cNvPr id="28680" name="Rectangle 56"/>
          <p:cNvSpPr>
            <a:spLocks noGrp="1" noChangeArrowheads="1"/>
          </p:cNvSpPr>
          <p:nvPr>
            <p:ph type="body" idx="1"/>
          </p:nvPr>
        </p:nvSpPr>
        <p:spPr>
          <a:xfrm>
            <a:off x="609600" y="3733800"/>
            <a:ext cx="5029200" cy="2514600"/>
          </a:xfrm>
        </p:spPr>
        <p:txBody>
          <a:bodyPr/>
          <a:lstStyle/>
          <a:p>
            <a:pPr eaLnBrk="1" hangingPunct="1">
              <a:buClr>
                <a:srgbClr val="FFFF00"/>
              </a:buClr>
              <a:buFont typeface="Wingdings" charset="2"/>
              <a:buChar char="q"/>
            </a:pPr>
            <a:r>
              <a:rPr lang="en-US" sz="2000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</a:rPr>
              <a:t>Participation in experiments at CERN: </a:t>
            </a:r>
          </a:p>
          <a:p>
            <a:pPr lvl="1" eaLnBrk="1" hangingPunct="1">
              <a:buClr>
                <a:srgbClr val="FFFF00"/>
              </a:buClr>
              <a:buSzPct val="75000"/>
              <a:buFont typeface="Wingdings" charset="2"/>
              <a:buChar char="²"/>
            </a:pPr>
            <a:r>
              <a:rPr lang="en-US" sz="2000" dirty="0" smtClean="0"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</a:rPr>
              <a:t>	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</a:rPr>
              <a:t>LHC: ATLAS and CMS</a:t>
            </a:r>
          </a:p>
          <a:p>
            <a:pPr lvl="1" eaLnBrk="1" hangingPunct="1">
              <a:buClr>
                <a:srgbClr val="FFFF00"/>
              </a:buClr>
              <a:buSzPct val="75000"/>
              <a:buFont typeface="Wingdings" charset="2"/>
              <a:buChar char="²"/>
            </a:pPr>
            <a:r>
              <a:rPr lang="en-US" sz="18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</a:rPr>
              <a:t>	non-LHC: involvements in OPERA,</a:t>
            </a:r>
          </a:p>
          <a:p>
            <a:pPr lvl="1" eaLnBrk="1" hangingPunct="1">
              <a:buSzPct val="75000"/>
              <a:buNone/>
            </a:pPr>
            <a:r>
              <a:rPr lang="en-US" sz="18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</a:rPr>
              <a:t>       ISOLDE, CAST</a:t>
            </a:r>
          </a:p>
          <a:p>
            <a:pPr eaLnBrk="1" hangingPunct="1">
              <a:buClr>
                <a:srgbClr val="FFFF00"/>
              </a:buClr>
              <a:buFont typeface="Wingdings" charset="2"/>
              <a:buChar char="q"/>
            </a:pPr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</a:rPr>
              <a:t>Collaboration in </a:t>
            </a:r>
            <a:r>
              <a:rPr lang="en-US" sz="2000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</a:rPr>
              <a:t>advanced accelerator R&amp;D</a:t>
            </a:r>
            <a:r>
              <a:rPr lang="en-US" sz="2000" dirty="0" smtClean="0">
                <a:solidFill>
                  <a:srgbClr val="BE0027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</a:rPr>
              <a:t>for CLIC</a:t>
            </a:r>
          </a:p>
        </p:txBody>
      </p:sp>
      <p:pic>
        <p:nvPicPr>
          <p:cNvPr id="9" name="Picture 8" descr="tu-lgfla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76" y="44624"/>
            <a:ext cx="1242864" cy="828576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  <p:sp>
        <p:nvSpPr>
          <p:cNvPr id="10" name="Rectangle 56"/>
          <p:cNvSpPr txBox="1">
            <a:spLocks noChangeArrowheads="1"/>
          </p:cNvSpPr>
          <p:nvPr/>
        </p:nvSpPr>
        <p:spPr bwMode="auto">
          <a:xfrm>
            <a:off x="533400" y="1540768"/>
            <a:ext cx="77739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Turkey had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Observer Status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at CERN </a:t>
            </a:r>
            <a:r>
              <a:rPr lang="en-US" sz="2000" kern="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since 1961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uLnTx/>
              <a:uFillTx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charset="2"/>
              <a:buChar char="q"/>
              <a:tabLst/>
              <a:defRPr/>
            </a:pPr>
            <a:r>
              <a:rPr lang="en-US" sz="2000" kern="0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International Cooperation Agreement </a:t>
            </a:r>
            <a:r>
              <a:rPr lang="en-US" sz="2000" kern="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signed in 2008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Application to join CERN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made in 2009</a:t>
            </a:r>
          </a:p>
          <a:p>
            <a:pPr marL="342900" lvl="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  <a:defRPr/>
            </a:pPr>
            <a:r>
              <a:rPr lang="en-US" sz="2000" kern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Turkey became an </a:t>
            </a:r>
            <a:r>
              <a:rPr lang="en-US" sz="2000" kern="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Associate Member State </a:t>
            </a:r>
            <a:r>
              <a:rPr lang="en-US" sz="2000" kern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on 6 May </a:t>
            </a:r>
            <a:r>
              <a:rPr lang="en-US" sz="2000" kern="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2015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uLnTx/>
              <a:uFillTx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765282" y="3733800"/>
            <a:ext cx="3340618" cy="1130042"/>
            <a:chOff x="5765282" y="3733800"/>
            <a:chExt cx="3340618" cy="1130042"/>
          </a:xfrm>
        </p:grpSpPr>
        <p:pic>
          <p:nvPicPr>
            <p:cNvPr id="17" name="Picture 73" descr="bul-pho-2007-07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91200" y="3733800"/>
              <a:ext cx="160020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</p:pic>
        <p:sp>
          <p:nvSpPr>
            <p:cNvPr id="18" name="Text Box 74"/>
            <p:cNvSpPr txBox="1">
              <a:spLocks noChangeArrowheads="1"/>
            </p:cNvSpPr>
            <p:nvPr/>
          </p:nvSpPr>
          <p:spPr bwMode="auto">
            <a:xfrm>
              <a:off x="5765282" y="4495800"/>
              <a:ext cx="58362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</a:p>
          </p:txBody>
        </p:sp>
        <p:pic>
          <p:nvPicPr>
            <p:cNvPr id="25" name="Picture 94" descr="0511013_0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468067" y="3733800"/>
              <a:ext cx="1637833" cy="1066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</p:pic>
        <p:sp>
          <p:nvSpPr>
            <p:cNvPr id="21" name="Text Box 96"/>
            <p:cNvSpPr txBox="1">
              <a:spLocks noChangeArrowheads="1"/>
            </p:cNvSpPr>
            <p:nvPr/>
          </p:nvSpPr>
          <p:spPr bwMode="auto">
            <a:xfrm>
              <a:off x="7467600" y="4556065"/>
              <a:ext cx="74019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400" dirty="0">
                  <a:solidFill>
                    <a:schemeClr val="accent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</a:rPr>
                <a:t>ATLAS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791199" y="4889758"/>
            <a:ext cx="3302519" cy="1053842"/>
            <a:chOff x="5791199" y="4889758"/>
            <a:chExt cx="3302519" cy="1053842"/>
          </a:xfrm>
        </p:grpSpPr>
        <p:pic>
          <p:nvPicPr>
            <p:cNvPr id="28" name="Picture 27" descr="Screen shot 2011-02-01 at 18.15.42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10125" y="4910575"/>
              <a:ext cx="1583593" cy="1033025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30" name="Picture 20" descr="0506009_07-A4-at-144-dpi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791199" y="4889758"/>
              <a:ext cx="1618219" cy="1053841"/>
            </a:xfrm>
            <a:prstGeom prst="rect">
              <a:avLst/>
            </a:prstGeom>
            <a:noFill/>
            <a:effectLst>
              <a:outerShdw blurRad="50800" dist="38100" dir="2700000">
                <a:srgbClr val="000000"/>
              </a:outerShdw>
            </a:effectLst>
          </p:spPr>
        </p:pic>
      </p:grpSp>
      <p:pic>
        <p:nvPicPr>
          <p:cNvPr id="19" name="Picture 18" descr="cern_logo_1.png"/>
          <p:cNvPicPr>
            <a:picLocks noChangeAspect="1"/>
          </p:cNvPicPr>
          <p:nvPr/>
        </p:nvPicPr>
        <p:blipFill>
          <a:blip r:embed="rId8">
            <a:lum bright="99000" contrast="-100000"/>
          </a:blip>
          <a:stretch>
            <a:fillRect/>
          </a:stretch>
        </p:blipFill>
        <p:spPr>
          <a:xfrm>
            <a:off x="8350696" y="90334"/>
            <a:ext cx="685800" cy="67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2074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8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6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6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2868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5" name="Rectangle 8"/>
          <p:cNvSpPr>
            <a:spLocks noChangeArrowheads="1"/>
          </p:cNvSpPr>
          <p:nvPr/>
        </p:nvSpPr>
        <p:spPr bwMode="auto">
          <a:xfrm>
            <a:off x="6156176" y="1988840"/>
            <a:ext cx="2362199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600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CMS</a:t>
            </a:r>
            <a:endParaRPr lang="en-GB" sz="1400" dirty="0" smtClean="0">
              <a:solidFill>
                <a:srgbClr val="FFFF00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eaLnBrk="1" hangingPunct="1"/>
            <a:r>
              <a:rPr lang="en-GB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3 Institutes</a:t>
            </a:r>
          </a:p>
          <a:p>
            <a:pPr eaLnBrk="1" hangingPunct="1"/>
            <a:r>
              <a:rPr lang="en-US" altLang="zh-CN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宋体" pitchFamily="-112" charset="-122"/>
                <a:cs typeface="宋体" pitchFamily="-112" charset="-122"/>
              </a:rPr>
              <a:t>Cukurova University, Adana</a:t>
            </a:r>
            <a:br>
              <a:rPr lang="en-US" altLang="zh-CN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宋体" pitchFamily="-112" charset="-122"/>
                <a:cs typeface="宋体" pitchFamily="-112" charset="-122"/>
              </a:rPr>
            </a:br>
            <a:r>
              <a:rPr lang="en-US" altLang="zh-CN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宋体" pitchFamily="-112" charset="-122"/>
                <a:cs typeface="宋体" pitchFamily="-112" charset="-122"/>
              </a:rPr>
              <a:t>Middle-East Technical</a:t>
            </a:r>
          </a:p>
          <a:p>
            <a:pPr eaLnBrk="1" hangingPunct="1"/>
            <a:r>
              <a:rPr lang="en-US" altLang="zh-CN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宋体" pitchFamily="-112" charset="-122"/>
                <a:cs typeface="宋体" pitchFamily="-112" charset="-122"/>
              </a:rPr>
              <a:t>               University, Ankara</a:t>
            </a:r>
            <a:br>
              <a:rPr lang="en-US" altLang="zh-CN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宋体" pitchFamily="-112" charset="-122"/>
                <a:cs typeface="宋体" pitchFamily="-112" charset="-122"/>
              </a:rPr>
            </a:br>
            <a:r>
              <a:rPr lang="en-US" altLang="zh-CN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宋体" pitchFamily="-112" charset="-122"/>
                <a:cs typeface="宋体" pitchFamily="-112" charset="-122"/>
              </a:rPr>
              <a:t>Bogazici Univerity, Istanbul</a:t>
            </a:r>
          </a:p>
        </p:txBody>
      </p:sp>
      <p:pic>
        <p:nvPicPr>
          <p:cNvPr id="31756" name="Picture 9" descr="CMS-Col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8445" y="1844824"/>
            <a:ext cx="575963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</p:pic>
      <p:pic>
        <p:nvPicPr>
          <p:cNvPr id="31757" name="Picture 10" descr="ATLAS_Logo_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" y="2060848"/>
            <a:ext cx="49496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0" name="Rectangle 13"/>
          <p:cNvSpPr>
            <a:spLocks noChangeArrowheads="1"/>
          </p:cNvSpPr>
          <p:nvPr/>
        </p:nvSpPr>
        <p:spPr bwMode="auto">
          <a:xfrm>
            <a:off x="1115616" y="1988840"/>
            <a:ext cx="1752600" cy="98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600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ATLAS</a:t>
            </a:r>
          </a:p>
          <a:p>
            <a:pPr eaLnBrk="1" hangingPunct="1"/>
            <a:r>
              <a:rPr lang="en-GB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2 Institutions</a:t>
            </a:r>
          </a:p>
          <a:p>
            <a:pPr eaLnBrk="1" hangingPunct="1"/>
            <a:r>
              <a:rPr lang="en-US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Ankara University</a:t>
            </a:r>
            <a:r>
              <a:rPr lang="en-US" sz="1400" baseline="300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1</a:t>
            </a:r>
          </a:p>
          <a:p>
            <a:pPr eaLnBrk="1" hangingPunct="1"/>
            <a:r>
              <a:rPr lang="en-US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Bogazici University</a:t>
            </a:r>
            <a:r>
              <a:rPr lang="en-US" sz="1400" baseline="300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2</a:t>
            </a:r>
            <a:endParaRPr lang="en-GB" sz="1400" baseline="30000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sp>
        <p:nvSpPr>
          <p:cNvPr id="31751" name="Rectangle 20"/>
          <p:cNvSpPr>
            <a:spLocks noChangeArrowheads="1"/>
          </p:cNvSpPr>
          <p:nvPr/>
        </p:nvSpPr>
        <p:spPr bwMode="auto">
          <a:xfrm>
            <a:off x="228600" y="1219200"/>
            <a:ext cx="8610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22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Strong involvement in the LHC</a:t>
            </a:r>
            <a:r>
              <a:rPr lang="en-GB" sz="2200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experiments ATLAS and CMS</a:t>
            </a:r>
            <a:endParaRPr lang="en-GB" sz="2200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2973379" y="4510861"/>
            <a:ext cx="31683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Innovative technologies developed</a:t>
            </a:r>
            <a:endParaRPr lang="en-GB" sz="1800" dirty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2312" y="5661248"/>
            <a:ext cx="8458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 smtClean="0">
                <a:solidFill>
                  <a:schemeClr val="accent1"/>
                </a:solidFill>
              </a:rPr>
              <a:t>1</a:t>
            </a:r>
            <a:r>
              <a:rPr lang="en-US" sz="1400" dirty="0" smtClean="0">
                <a:solidFill>
                  <a:schemeClr val="accent1"/>
                </a:solidFill>
              </a:rPr>
              <a:t> </a:t>
            </a:r>
            <a:r>
              <a:rPr lang="en-US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includes also physicists from  </a:t>
            </a:r>
            <a:r>
              <a:rPr lang="en-US" sz="1400" dirty="0" err="1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Dumlupinar</a:t>
            </a:r>
            <a:r>
              <a:rPr lang="en-US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University,  </a:t>
            </a:r>
            <a:r>
              <a:rPr lang="en-US" sz="1400" dirty="0" err="1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Gazi</a:t>
            </a:r>
            <a:r>
              <a:rPr lang="en-US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University,  TOBB University of Economy</a:t>
            </a:r>
          </a:p>
          <a:p>
            <a:r>
              <a:rPr lang="en-US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 and Technology,  TAEA Ankara</a:t>
            </a:r>
          </a:p>
          <a:p>
            <a:r>
              <a:rPr lang="en-US" sz="1400" baseline="300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2</a:t>
            </a:r>
            <a:r>
              <a:rPr lang="en-US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includes also physicists from  </a:t>
            </a:r>
            <a:r>
              <a:rPr lang="en-US" sz="1400" dirty="0" err="1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Dogus</a:t>
            </a:r>
            <a:r>
              <a:rPr lang="en-US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University Istanbul,  Gaziantep University,  Istanbul Technical Univ.</a:t>
            </a:r>
          </a:p>
        </p:txBody>
      </p:sp>
      <p:pic>
        <p:nvPicPr>
          <p:cNvPr id="15" name="Picture 14" descr="Screen shot 2010-03-20 at 14.25.1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3379" y="2278613"/>
            <a:ext cx="3182797" cy="2160240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  <p:pic>
        <p:nvPicPr>
          <p:cNvPr id="16" name="Picture 15" descr="tu-lgflag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776" y="44624"/>
            <a:ext cx="1242864" cy="828576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  <p:pic>
        <p:nvPicPr>
          <p:cNvPr id="17" name="Picture 16" descr="cern_logo_1.png"/>
          <p:cNvPicPr>
            <a:picLocks noChangeAspect="1"/>
          </p:cNvPicPr>
          <p:nvPr/>
        </p:nvPicPr>
        <p:blipFill>
          <a:blip r:embed="rId7">
            <a:lum bright="99000" contrast="-100000"/>
          </a:blip>
          <a:stretch>
            <a:fillRect/>
          </a:stretch>
        </p:blipFill>
        <p:spPr>
          <a:xfrm>
            <a:off x="8350696" y="90334"/>
            <a:ext cx="685800" cy="674370"/>
          </a:xfrm>
          <a:prstGeom prst="rect">
            <a:avLst/>
          </a:prstGeom>
        </p:spPr>
      </p:pic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1493564" y="152400"/>
            <a:ext cx="647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40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Turkey  and  CERN</a:t>
            </a:r>
            <a:endParaRPr lang="en-GB" sz="3600" dirty="0">
              <a:solidFill>
                <a:schemeClr val="accent1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pic>
        <p:nvPicPr>
          <p:cNvPr id="19" name="Picture 18" descr="0508003_04-A4-at-144-dpi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512" y="3068959"/>
            <a:ext cx="2664296" cy="173550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  <p:sp>
        <p:nvSpPr>
          <p:cNvPr id="20" name="TextBox 19"/>
          <p:cNvSpPr txBox="1"/>
          <p:nvPr/>
        </p:nvSpPr>
        <p:spPr>
          <a:xfrm>
            <a:off x="75456" y="4293096"/>
            <a:ext cx="28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宋体" pitchFamily="-112" charset="-122"/>
                <a:cs typeface="宋体" pitchFamily="-112" charset="-122"/>
              </a:rPr>
              <a:t>Contribution to the Inner Detector (TRT)</a:t>
            </a:r>
            <a:endParaRPr lang="en-US" sz="1400" dirty="0">
              <a:solidFill>
                <a:schemeClr val="accent1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</p:txBody>
      </p:sp>
      <p:pic>
        <p:nvPicPr>
          <p:cNvPr id="21" name="Picture 20" descr="Picture 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00192" y="3501008"/>
            <a:ext cx="2488704" cy="1655908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  <p:sp>
        <p:nvSpPr>
          <p:cNvPr id="22" name="TextBox 21"/>
          <p:cNvSpPr txBox="1"/>
          <p:nvPr/>
        </p:nvSpPr>
        <p:spPr>
          <a:xfrm>
            <a:off x="6156176" y="4653136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宋体" pitchFamily="-112" charset="-122"/>
                <a:cs typeface="宋体" pitchFamily="-112" charset="-122"/>
              </a:rPr>
              <a:t>Mechanics for forward hadron calorimeter</a:t>
            </a:r>
            <a:endParaRPr lang="en-US" sz="1400" dirty="0"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40772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5125" name="Text Box 18"/>
          <p:cNvSpPr txBox="1">
            <a:spLocks noChangeArrowheads="1"/>
          </p:cNvSpPr>
          <p:nvPr/>
        </p:nvSpPr>
        <p:spPr bwMode="auto">
          <a:xfrm>
            <a:off x="0" y="3453968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</a:t>
            </a:r>
            <a:r>
              <a:rPr lang="en-GB" sz="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You!</a:t>
            </a: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/>
            </a:r>
            <a:b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r>
              <a:rPr lang="en-GB" sz="5400" dirty="0" err="1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Teşekkürler</a:t>
            </a:r>
            <a:r>
              <a:rPr lang="en-GB" sz="5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5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!</a:t>
            </a:r>
          </a:p>
          <a:p>
            <a:pPr algn="ctr" eaLnBrk="0" hangingPunct="0">
              <a:defRPr/>
            </a:pPr>
            <a:endParaRPr lang="en-GB" sz="5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4" name="Picture 3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Accelerating Science and Innovation</a:t>
            </a:r>
            <a:endParaRPr lang="en-GB" sz="28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49089"/>
      </p:ext>
    </p:extLst>
  </p:cSld>
  <p:clrMapOvr>
    <a:masterClrMapping/>
  </p:clrMapOvr>
  <p:transition xmlns:p14="http://schemas.microsoft.com/office/powerpoint/2010/main" advTm="15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</a:t>
            </a:r>
            <a:r>
              <a:rPr lang="en-GB" sz="2400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back </a:t>
            </a:r>
            <a:r>
              <a:rPr lang="en-GB" sz="240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9625" y="283845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425950"/>
            <a:ext cx="14478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3" name="Picture 1039" descr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638800"/>
            <a:ext cx="20574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3150" y="4427538"/>
            <a:ext cx="15684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/>
            <a:fld id="{9FCA6298-D19D-F443-A1BF-AB85CE568ECB}" type="slidenum">
              <a:rPr lang="en-US" sz="1200" b="1">
                <a:solidFill>
                  <a:srgbClr val="898989"/>
                </a:solidFill>
              </a:rPr>
              <a:pPr algn="r"/>
              <a:t>3</a:t>
            </a:fld>
            <a:endParaRPr lang="en-US" sz="1200" b="1">
              <a:solidFill>
                <a:srgbClr val="898989"/>
              </a:solidFill>
            </a:endParaRPr>
          </a:p>
        </p:txBody>
      </p:sp>
      <p:pic>
        <p:nvPicPr>
          <p:cNvPr id="26626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"/>
          <a:stretch>
            <a:fillRect/>
          </a:stretch>
        </p:blipFill>
        <p:spPr bwMode="auto">
          <a:xfrm>
            <a:off x="-76200" y="0"/>
            <a:ext cx="937260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founded in 1954: 12 European States</a:t>
            </a:r>
          </a:p>
          <a:p>
            <a:pPr>
              <a:defRPr/>
            </a:pP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“Science for Peace”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21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450183" y="3833664"/>
            <a:ext cx="7669213" cy="3024336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/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States:</a:t>
            </a:r>
            <a:r>
              <a:rPr lang="en-GB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Czech Republic, Denmark, Finland, France, Germany, Greece, Hungary,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</a:t>
            </a:r>
            <a:r>
              <a:rPr lang="en-US" sz="16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Netherlands, Norway, Poland, Portugal, Slovak Republic, Spain, Sweden, Switzerland and </a:t>
            </a:r>
            <a:b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Kingdom </a:t>
            </a: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States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Pakistan, </a:t>
            </a:r>
            <a:r>
              <a:rPr lang="en-US" sz="16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Turkey</a:t>
            </a:r>
            <a:endParaRPr lang="en-GB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States 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accession 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Membership: 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Serbia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Membership or Associate Membership:</a:t>
            </a:r>
            <a:b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Azerbaijan,</a:t>
            </a: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Croatia, Cyprus,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 Russia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Slovenia, Ukraine </a:t>
            </a: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to Council:</a:t>
            </a:r>
            <a:r>
              <a:rPr lang="en-GB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Japan, Russia, United States of America; European Union, JINR and UNESCO 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0" y="1988840"/>
            <a:ext cx="38100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/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2500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1300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+mn-ea"/>
                <a:cs typeface="+mn-cs"/>
              </a:rPr>
              <a:t>other paid personnel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12100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scientific 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(2015) ~1000 MCHF</a:t>
            </a:r>
          </a:p>
        </p:txBody>
      </p:sp>
      <p:pic>
        <p:nvPicPr>
          <p:cNvPr id="26630" name="Picture 10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6284913"/>
            <a:ext cx="49371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78097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ld_users_by_Inst_2015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0001"/>
            <a:ext cx="8820472" cy="60698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getting more and more global</a:t>
            </a:r>
            <a:endParaRPr lang="en-GB" sz="3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547664" y="5661248"/>
            <a:ext cx="1296144" cy="23375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0017272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5" descr="Snapshot 2009-07-12 01-11-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038350"/>
            <a:ext cx="6096000" cy="35194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381008" y="5715004"/>
            <a:ext cx="4211304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They do not all stay: where do they go?</a:t>
            </a:r>
          </a:p>
        </p:txBody>
      </p:sp>
      <p:pic>
        <p:nvPicPr>
          <p:cNvPr id="11271" name="Picture 7" descr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1" y="39688"/>
            <a:ext cx="838200" cy="8747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3520421" y="2384425"/>
            <a:ext cx="2515928" cy="101561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Today: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  <a:sym typeface="Symbol"/>
              </a:rPr>
              <a:t>&gt;</a:t>
            </a:r>
            <a:r>
              <a:rPr lang="en-US" sz="2000" dirty="0" smtClean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2500 </a:t>
            </a:r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PhD students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in LHC experiments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-27384"/>
            <a:ext cx="7162800" cy="113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4" rIns="91388" bIns="45694">
            <a:spAutoFit/>
          </a:bodyPr>
          <a:lstStyle/>
          <a:p>
            <a:pPr algn="ctr" eaLnBrk="0" hangingPunct="0"/>
            <a:r>
              <a:rPr lang="en-GB" sz="32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Age Distribution of Scientists </a:t>
            </a:r>
          </a:p>
          <a:p>
            <a:pPr algn="ctr" eaLnBrk="0" hangingPunct="0"/>
            <a:r>
              <a:rPr lang="en-GB" sz="18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- and where they go afterwards</a:t>
            </a:r>
          </a:p>
          <a:p>
            <a:endParaRPr lang="en-US" sz="18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2378" y="201509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ea typeface="ＭＳ Ｐゴシック" charset="0"/>
              </a:rPr>
              <a:t>26</a:t>
            </a:r>
            <a:endParaRPr lang="en-GB" sz="1800" dirty="0">
              <a:solidFill>
                <a:srgbClr val="FF0000"/>
              </a:solidFill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38600" y="40592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70C0"/>
                </a:solidFill>
                <a:ea typeface="ＭＳ Ｐゴシック" charset="0"/>
              </a:rPr>
              <a:t>65</a:t>
            </a:r>
            <a:endParaRPr lang="en-GB" sz="1800" dirty="0">
              <a:solidFill>
                <a:srgbClr val="0070C0"/>
              </a:solidFill>
              <a:ea typeface="ＭＳ Ｐゴシック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17272" y="1745818"/>
            <a:ext cx="2907285" cy="3915430"/>
            <a:chOff x="6217272" y="1745818"/>
            <a:chExt cx="2907285" cy="391543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07"/>
            <a:stretch/>
          </p:blipFill>
          <p:spPr bwMode="auto">
            <a:xfrm>
              <a:off x="6217272" y="1745818"/>
              <a:ext cx="2907285" cy="19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49"/>
            <a:stretch/>
          </p:blipFill>
          <p:spPr bwMode="auto">
            <a:xfrm>
              <a:off x="6230914" y="3681650"/>
              <a:ext cx="2880000" cy="1979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5358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Next Scientific Challenge: </a:t>
            </a:r>
          </a:p>
          <a:p>
            <a:pPr algn="ctr"/>
            <a:r>
              <a:rPr lang="en-GB" sz="3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</a:t>
              </a: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  <a:endParaRPr lang="en-GB" sz="14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6015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62"/>
          <p:cNvGrpSpPr>
            <a:grpSpLocks/>
          </p:cNvGrpSpPr>
          <p:nvPr/>
        </p:nvGrpSpPr>
        <p:grpSpPr bwMode="auto">
          <a:xfrm>
            <a:off x="1065213" y="533400"/>
            <a:ext cx="7894637" cy="5137150"/>
            <a:chOff x="671" y="362"/>
            <a:chExt cx="4973" cy="3236"/>
          </a:xfrm>
        </p:grpSpPr>
        <p:pic>
          <p:nvPicPr>
            <p:cNvPr id="35871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5872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5884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85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1600">
                    <a:solidFill>
                      <a:srgbClr val="FFC8B4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1600">
                    <a:solidFill>
                      <a:srgbClr val="FFC8B4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1600">
                    <a:solidFill>
                      <a:srgbClr val="FFC8B4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5889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5873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5874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5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6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7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8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anose="020B0604020202020204" pitchFamily="34" charset="0"/>
                    <a:ea typeface="MS PGothic" panose="020B0600070205080204" pitchFamily="34" charset="-128"/>
                    <a:cs typeface="+mn-cs"/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3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anose="020B0604020202020204" pitchFamily="34" charset="0"/>
                    <a:ea typeface="MS PGothic" panose="020B0600070205080204" pitchFamily="34" charset="-128"/>
                    <a:cs typeface="+mn-cs"/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4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>
                    <a:solidFill>
                      <a:srgbClr val="CC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5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defRPr/>
                </a:pPr>
                <a:r>
                  <a:rPr lang="en-GB" sz="1600">
                    <a:solidFill>
                      <a:srgbClr val="CC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6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defRPr/>
                </a:pPr>
                <a:r>
                  <a:rPr lang="de-DE" sz="1600">
                    <a:solidFill>
                      <a:srgbClr val="CC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35842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35861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pPr>
                  <a:defRPr/>
                </a:pPr>
                <a:r>
                  <a:rPr lang="de-CH" sz="140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Arial" charset="0"/>
                  </a:rPr>
                  <a:t>Hubble</a:t>
                </a:r>
              </a:p>
            </p:txBody>
          </p:sp>
        </p:grpSp>
        <p:pic>
          <p:nvPicPr>
            <p:cNvPr id="13335" name="Picture 51" descr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ln>
              <a:noFill/>
            </a:ln>
            <a:effectLst>
              <a:outerShdw blurRad="63500" dist="38099" dir="2700000" algn="ctr" rotWithShape="0">
                <a:schemeClr val="tx1">
                  <a:alpha val="74997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>
                <a:lnSpc>
                  <a:spcPct val="90000"/>
                </a:lnSpc>
                <a:defRPr/>
              </a:pPr>
              <a:r>
                <a:rPr lang="de-CH" sz="140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ALMA</a:t>
              </a:r>
            </a:p>
          </p:txBody>
        </p:sp>
        <p:grpSp>
          <p:nvGrpSpPr>
            <p:cNvPr id="35864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pPr>
                  <a:defRPr/>
                </a:pPr>
                <a:r>
                  <a:rPr lang="de-CH" sz="140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Arial" charset="0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ln>
              <a:noFill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>
                <a:lnSpc>
                  <a:spcPct val="90000"/>
                </a:lnSpc>
                <a:defRPr/>
              </a:pPr>
              <a:r>
                <a:rPr lang="de-CH" sz="140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323850" y="4832350"/>
            <a:ext cx="5638800" cy="1649513"/>
            <a:chOff x="323528" y="4832350"/>
            <a:chExt cx="5638800" cy="1649513"/>
          </a:xfrm>
        </p:grpSpPr>
        <p:sp>
          <p:nvSpPr>
            <p:cNvPr id="35859" name="Rectangle 41"/>
            <p:cNvSpPr>
              <a:spLocks noChangeArrowheads="1"/>
            </p:cNvSpPr>
            <p:nvPr/>
          </p:nvSpPr>
          <p:spPr bwMode="auto">
            <a:xfrm>
              <a:off x="323528" y="5480050"/>
              <a:ext cx="5638800" cy="1001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sz="1800" dirty="0">
                  <a:solidFill>
                    <a:srgbClr val="FFFFFF"/>
                  </a:solidFill>
                </a:rPr>
                <a:t>Study physics laws of first moments after Big Bang</a:t>
              </a:r>
            </a:p>
            <a:p>
              <a:pPr>
                <a:lnSpc>
                  <a:spcPct val="110000"/>
                </a:lnSpc>
              </a:pPr>
              <a:r>
                <a:rPr lang="en-GB" sz="1800" dirty="0" smtClean="0">
                  <a:solidFill>
                    <a:srgbClr val="FFFFFF"/>
                  </a:solidFill>
                </a:rPr>
                <a:t>increasing </a:t>
              </a:r>
              <a:r>
                <a:rPr lang="en-GB" sz="1800" dirty="0">
                  <a:solidFill>
                    <a:srgbClr val="FFFFFF"/>
                  </a:solidFill>
                </a:rPr>
                <a:t>Symbiosis between Particle Physics</a:t>
              </a:r>
              <a:r>
                <a:rPr lang="en-GB" sz="1800" dirty="0" smtClean="0">
                  <a:solidFill>
                    <a:srgbClr val="FFFFFF"/>
                  </a:solidFill>
                </a:rPr>
                <a:t>, Astrophysics </a:t>
              </a:r>
              <a:r>
                <a:rPr lang="en-GB" sz="1800" dirty="0">
                  <a:solidFill>
                    <a:srgbClr val="FFFFFF"/>
                  </a:solidFill>
                </a:rPr>
                <a:t>and Cosmology</a:t>
              </a:r>
              <a:endParaRPr lang="de-DE" sz="1800" dirty="0">
                <a:solidFill>
                  <a:srgbClr val="FFFFFF"/>
                </a:solidFill>
              </a:endParaRPr>
            </a:p>
          </p:txBody>
        </p:sp>
        <p:sp>
          <p:nvSpPr>
            <p:cNvPr id="35860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2514600" y="838200"/>
            <a:ext cx="4495800" cy="4572000"/>
            <a:chOff x="2514600" y="914400"/>
            <a:chExt cx="4495800" cy="4572000"/>
          </a:xfrm>
        </p:grpSpPr>
        <p:pic>
          <p:nvPicPr>
            <p:cNvPr id="28725" name="Picture 53"/>
            <p:cNvPicPr>
              <a:picLocks noChangeAspect="1" noChangeArrowheads="1"/>
            </p:cNvPicPr>
            <p:nvPr/>
          </p:nvPicPr>
          <p:blipFill>
            <a:blip r:embed="rId9">
              <a:lum bright="-12000" contrast="2000"/>
            </a:blip>
            <a:srcRect/>
            <a:stretch>
              <a:fillRect/>
            </a:stretch>
          </p:blipFill>
          <p:spPr bwMode="auto">
            <a:xfrm>
              <a:off x="4305300" y="914400"/>
              <a:ext cx="2705100" cy="457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1600" dir="2700000" algn="ctr" rotWithShape="0">
                <a:schemeClr val="tx1">
                  <a:alpha val="74997"/>
                </a:schemeClr>
              </a:outerShdw>
            </a:effectLst>
          </p:spPr>
        </p:pic>
        <p:sp>
          <p:nvSpPr>
            <p:cNvPr id="12338" name="Line 54"/>
            <p:cNvSpPr>
              <a:spLocks noChangeShapeType="1"/>
            </p:cNvSpPr>
            <p:nvPr/>
          </p:nvSpPr>
          <p:spPr bwMode="auto">
            <a:xfrm flipH="1" flipV="1">
              <a:off x="3484563" y="2274888"/>
              <a:ext cx="796925" cy="3184525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>
                  <a:alpha val="74997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339" name="Line 55"/>
            <p:cNvSpPr>
              <a:spLocks noChangeShapeType="1"/>
            </p:cNvSpPr>
            <p:nvPr/>
          </p:nvSpPr>
          <p:spPr bwMode="auto">
            <a:xfrm flipV="1">
              <a:off x="2514600" y="914400"/>
              <a:ext cx="1752600" cy="579438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>
                  <a:alpha val="74997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65088" y="2085975"/>
            <a:ext cx="3275012" cy="2779713"/>
            <a:chOff x="65088" y="2085975"/>
            <a:chExt cx="3275012" cy="2779713"/>
          </a:xfrm>
        </p:grpSpPr>
        <p:grpSp>
          <p:nvGrpSpPr>
            <p:cNvPr id="35848" name="Group 91"/>
            <p:cNvGrpSpPr>
              <a:grpSpLocks/>
            </p:cNvGrpSpPr>
            <p:nvPr/>
          </p:nvGrpSpPr>
          <p:grpSpPr bwMode="auto">
            <a:xfrm>
              <a:off x="65088" y="2085975"/>
              <a:ext cx="3275012" cy="2779713"/>
              <a:chOff x="41" y="1314"/>
              <a:chExt cx="2063" cy="1751"/>
            </a:xfrm>
          </p:grpSpPr>
          <p:sp>
            <p:nvSpPr>
              <p:cNvPr id="33807" name="Line 45"/>
              <p:cNvSpPr>
                <a:spLocks noChangeShapeType="1"/>
              </p:cNvSpPr>
              <p:nvPr/>
            </p:nvSpPr>
            <p:spPr bwMode="auto">
              <a:xfrm>
                <a:off x="1494" y="1314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808" name="Line 46"/>
              <p:cNvSpPr>
                <a:spLocks noChangeShapeType="1"/>
              </p:cNvSpPr>
              <p:nvPr/>
            </p:nvSpPr>
            <p:spPr bwMode="auto">
              <a:xfrm>
                <a:off x="692" y="1466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 type="triangle" w="med" len="med"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809" name="Line 48"/>
              <p:cNvSpPr>
                <a:spLocks noChangeShapeType="1"/>
              </p:cNvSpPr>
              <p:nvPr/>
            </p:nvSpPr>
            <p:spPr bwMode="auto">
              <a:xfrm>
                <a:off x="684" y="1463"/>
                <a:ext cx="816" cy="0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721" name="Rectangle 49"/>
              <p:cNvSpPr>
                <a:spLocks noChangeArrowheads="1"/>
              </p:cNvSpPr>
              <p:nvPr/>
            </p:nvSpPr>
            <p:spPr bwMode="auto">
              <a:xfrm>
                <a:off x="41" y="2761"/>
                <a:ext cx="1674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07000"/>
                  </a:lnSpc>
                  <a:defRPr/>
                </a:pPr>
                <a:r>
                  <a:rPr lang="en-GB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Super-Microscope</a:t>
                </a:r>
                <a:endParaRPr lang="en-GB" sz="2000" dirty="0">
                  <a:solidFill>
                    <a:srgbClr val="3A62AB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  <p:sp>
            <p:nvSpPr>
              <p:cNvPr id="33811" name="Text Box 50"/>
              <p:cNvSpPr txBox="1">
                <a:spLocks noChangeArrowheads="1"/>
              </p:cNvSpPr>
              <p:nvPr/>
            </p:nvSpPr>
            <p:spPr bwMode="auto">
              <a:xfrm>
                <a:off x="1632" y="2373"/>
                <a:ext cx="47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pPr>
                  <a:lnSpc>
                    <a:spcPct val="90000"/>
                  </a:lnSpc>
                  <a:defRPr/>
                </a:pPr>
                <a:r>
                  <a:rPr lang="de-CH" sz="2200" smtClean="0">
                    <a:solidFill>
                      <a:srgbClr val="C7EEF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LHC</a:t>
                </a:r>
              </a:p>
            </p:txBody>
          </p:sp>
          <p:pic>
            <p:nvPicPr>
              <p:cNvPr id="33812" name="Picture 7" descr="interconnect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1814"/>
                <a:ext cx="1488" cy="97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1" name="Picture 50" descr="cern_logo_1.png"/>
            <p:cNvPicPr>
              <a:picLocks noChangeAspect="1"/>
            </p:cNvPicPr>
            <p:nvPr/>
          </p:nvPicPr>
          <p:blipFill>
            <a:blip r:embed="rId11">
              <a:lum bright="100000" contrast="-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50" y="2120900"/>
              <a:ext cx="685800" cy="673100"/>
            </a:xfrm>
            <a:prstGeom prst="rect">
              <a:avLst/>
            </a:prstGeom>
            <a:noFill/>
            <a:ln>
              <a:noFill/>
            </a:ln>
            <a:effectLst>
              <a:outerShdw blurRad="38100" dist="38100" dir="2700000" algn="tl" rotWithShape="0">
                <a:srgbClr val="000000">
                  <a:alpha val="74997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888" y="1936750"/>
            <a:ext cx="1076325" cy="151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81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2010: a New Era in Fundamental Science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uLnTx/>
              <a:uFillTx/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frontier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 p-p and Pb-Pb collisions </a:t>
            </a:r>
            <a:endParaRPr lang="en-GB" sz="2900" dirty="0">
              <a:solidFill>
                <a:srgbClr val="FCF933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37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27 km circumference</a:t>
            </a:r>
            <a:endParaRPr lang="en-GB" sz="1800" dirty="0"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smtClean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99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  <a:latin typeface="+mj-lt"/>
              </a:rPr>
              <a:t>Nobel Prize in Physics 2013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</a:t>
            </a:r>
            <a:r>
              <a:rPr lang="en-US" sz="1800" dirty="0" err="1">
                <a:solidFill>
                  <a:schemeClr val="accent1"/>
                </a:solidFill>
                <a:latin typeface="+mn-lt"/>
              </a:rPr>
              <a:t>Englert</a:t>
            </a:r>
            <a:r>
              <a:rPr lang="en-US" sz="1800" dirty="0">
                <a:solidFill>
                  <a:schemeClr val="accent1"/>
                </a:solidFill>
                <a:latin typeface="+mn-lt"/>
              </a:rPr>
              <a:t>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</a:t>
            </a:r>
            <a:r>
              <a:rPr lang="en-US" sz="1800" i="1" dirty="0" smtClean="0">
                <a:solidFill>
                  <a:srgbClr val="00FF00"/>
                </a:solidFill>
                <a:latin typeface="+mn-lt"/>
              </a:rPr>
              <a:t>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116632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987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3888</TotalTime>
  <Words>770</Words>
  <Application>Microsoft Macintosh PowerPoint</Application>
  <PresentationFormat>On-screen Show (4:3)</PresentationFormat>
  <Paragraphs>195</Paragraphs>
  <Slides>18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Bold Stripes</vt:lpstr>
      <vt:lpstr>1_Bold Stripes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CERN: Particle Physics and Innovation</vt:lpstr>
      <vt:lpstr>Medical Application as an Example of Particle Physics Spin-off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Emmanuel Tsesmelis</cp:lastModifiedBy>
  <cp:revision>270</cp:revision>
  <cp:lastPrinted>2013-10-03T12:52:44Z</cp:lastPrinted>
  <dcterms:created xsi:type="dcterms:W3CDTF">2012-01-25T12:11:40Z</dcterms:created>
  <dcterms:modified xsi:type="dcterms:W3CDTF">2015-09-23T10:40:39Z</dcterms:modified>
</cp:coreProperties>
</file>