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64" r:id="rId2"/>
    <p:sldId id="493" r:id="rId3"/>
    <p:sldId id="486" r:id="rId4"/>
    <p:sldId id="487" r:id="rId5"/>
    <p:sldId id="501" r:id="rId6"/>
    <p:sldId id="495" r:id="rId7"/>
    <p:sldId id="431" r:id="rId8"/>
    <p:sldId id="302" r:id="rId9"/>
    <p:sldId id="435" r:id="rId10"/>
    <p:sldId id="494" r:id="rId11"/>
    <p:sldId id="465" r:id="rId12"/>
    <p:sldId id="502" r:id="rId13"/>
    <p:sldId id="497" r:id="rId14"/>
    <p:sldId id="422" r:id="rId15"/>
    <p:sldId id="492" r:id="rId16"/>
    <p:sldId id="454" r:id="rId17"/>
    <p:sldId id="499" r:id="rId18"/>
    <p:sldId id="455" r:id="rId19"/>
    <p:sldId id="480" r:id="rId20"/>
    <p:sldId id="456" r:id="rId21"/>
    <p:sldId id="490" r:id="rId22"/>
    <p:sldId id="503" r:id="rId23"/>
    <p:sldId id="496" r:id="rId24"/>
    <p:sldId id="498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1616"/>
    <a:srgbClr val="FF9933"/>
    <a:srgbClr val="FFFFCC"/>
    <a:srgbClr val="FFFFFF"/>
    <a:srgbClr val="FFCCFF"/>
    <a:srgbClr val="33CC33"/>
    <a:srgbClr val="66FF66"/>
    <a:srgbClr val="CCFFCC"/>
    <a:srgbClr val="CCFF33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26" autoAdjust="0"/>
    <p:restoredTop sz="82627" autoAdjust="0"/>
  </p:normalViewPr>
  <p:slideViewPr>
    <p:cSldViewPr snapToGrid="0" snapToObjects="1">
      <p:cViewPr varScale="1">
        <p:scale>
          <a:sx n="61" d="100"/>
          <a:sy n="61" d="100"/>
        </p:scale>
        <p:origin x="137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D30BFE-8B68-453A-974A-01291161ACBC}" type="datetimeFigureOut">
              <a:rPr lang="en-US" smtClean="0"/>
              <a:pPr/>
              <a:t>10/5/2015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7785E5-0F1D-4F68-9E58-1244B82446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424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7785E5-0F1D-4F68-9E58-1244B82446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05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 txBox="1">
            <a:spLocks noGrp="1" noChangeArrowheads="1"/>
          </p:cNvSpPr>
          <p:nvPr/>
        </p:nvSpPr>
        <p:spPr bwMode="auto">
          <a:xfrm>
            <a:off x="3886200" y="8686643"/>
            <a:ext cx="2971800" cy="457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098" tIns="48049" rIns="96098" bIns="48049" anchor="b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3119EDEF-0AF3-D941-B6CA-8630B365E125}" type="slidenum">
              <a:rPr lang="en-GB">
                <a:latin typeface="Times" charset="0"/>
              </a:rPr>
              <a:pPr algn="r" eaLnBrk="1" hangingPunct="1"/>
              <a:t>11</a:t>
            </a:fld>
            <a:endParaRPr lang="en-GB">
              <a:latin typeface="Times" charset="0"/>
            </a:endParaRPr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65847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69C9736-8028-0A49-8695-76A650F613F1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8810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019925" y="6286500"/>
            <a:ext cx="1905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F3CD4-AE83-4A4C-BA7A-F0B25ED851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098800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FC345A4-8559-4C61-BD29-6A6C49370915}" type="datetimeFigureOut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05/10/2015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44CC99A-2082-488B-AD06-6D873AFBE955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1150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D05454E-1F2E-4E73-800F-529797A89000}" type="datetimeFigureOut">
              <a:rPr lang="en-GB" smtClean="0"/>
              <a:t>05/10/2015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8C2E3E0-A7E6-416C-B316-384ADF6AF9A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989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506"/>
          <a:stretch/>
        </p:blipFill>
        <p:spPr>
          <a:xfrm>
            <a:off x="3974592" y="2878269"/>
            <a:ext cx="1221946" cy="1216911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3096758" y="4394827"/>
            <a:ext cx="2943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cern.ch</a:t>
            </a:r>
            <a:r>
              <a:rPr lang="en-US" dirty="0" smtClean="0"/>
              <a:t>/</a:t>
            </a:r>
            <a:r>
              <a:rPr lang="en-US" dirty="0" err="1" smtClean="0"/>
              <a:t>knowledgetransfer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899582" y="6302001"/>
            <a:ext cx="8244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Knowledge Transfer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|</a:t>
            </a:r>
            <a:r>
              <a:rPr lang="en-US" sz="1400" i="1" dirty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Accelerating </a:t>
            </a:r>
            <a:r>
              <a:rPr lang="en-US" sz="1400" i="1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Innovation</a:t>
            </a:r>
            <a:r>
              <a:rPr lang="en-US" sz="1800" i="1" baseline="0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sz="1000" dirty="0" smtClean="0"/>
          </a:p>
        </p:txBody>
      </p:sp>
      <p:sp>
        <p:nvSpPr>
          <p:cNvPr id="7" name="Rectangle 6"/>
          <p:cNvSpPr/>
          <p:nvPr userDrawn="1"/>
        </p:nvSpPr>
        <p:spPr>
          <a:xfrm>
            <a:off x="4079172" y="6395431"/>
            <a:ext cx="46298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baseline="0" dirty="0" smtClean="0">
                <a:latin typeface="+mn-lt"/>
                <a:cs typeface="Arial"/>
              </a:rPr>
              <a:t>Turkey – CERN Industry Day, 05.10.2015, D. Mazur</a:t>
            </a:r>
            <a:endParaRPr lang="en-US" sz="1000" dirty="0" smtClean="0"/>
          </a:p>
          <a:p>
            <a:r>
              <a:rPr lang="en-US" i="1" dirty="0" smtClean="0">
                <a:solidFill>
                  <a:schemeClr val="tx2">
                    <a:lumMod val="75000"/>
                  </a:schemeClr>
                </a:solidFill>
                <a:latin typeface="Helvetica Neue"/>
                <a:cs typeface="Helvetica Neue"/>
              </a:rPr>
              <a:t> 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  <p:sldLayoutId id="2147483675" r:id="rId14"/>
    <p:sldLayoutId id="2147483679" r:id="rId15"/>
    <p:sldLayoutId id="2147483680" r:id="rId16"/>
    <p:sldLayoutId id="2147483681" r:id="rId17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4.jpg"/><Relationship Id="rId4" Type="http://schemas.openxmlformats.org/officeDocument/2006/relationships/image" Target="../media/image53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11" Type="http://schemas.openxmlformats.org/officeDocument/2006/relationships/image" Target="../media/image14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knowledgetransfer" TargetMode="External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14.xml"/><Relationship Id="rId4" Type="http://schemas.openxmlformats.org/officeDocument/2006/relationships/hyperlink" Target="cern.ch/kt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Mail-KT@cern.ch" TargetMode="External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9592" y="3398228"/>
            <a:ext cx="505819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en-US" sz="1400" dirty="0" smtClean="0"/>
          </a:p>
          <a:p>
            <a:pPr algn="r"/>
            <a:r>
              <a:rPr lang="en-US" sz="1400" dirty="0" smtClean="0"/>
              <a:t>David Mazur</a:t>
            </a:r>
          </a:p>
          <a:p>
            <a:pPr algn="r"/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IP Dissemination Section Leader</a:t>
            </a:r>
          </a:p>
          <a:p>
            <a:pPr algn="r"/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Knowledge Transfer Group</a:t>
            </a:r>
          </a:p>
          <a:p>
            <a:pPr algn="r"/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CERN</a:t>
            </a:r>
            <a:endParaRPr lang="en-US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/>
              <a:t>Knowledge</a:t>
            </a:r>
            <a:r>
              <a:rPr lang="fr-CH" dirty="0" smtClean="0"/>
              <a:t> Transfer at CERN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18070" y="3528336"/>
            <a:ext cx="8265984" cy="0"/>
          </a:xfrm>
          <a:prstGeom prst="line">
            <a:avLst/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AutoShape 4" descr="https://upload.wikimedia.org/wikipedia/commons/b/b4/Flag_of_Turkey.svg"/>
          <p:cNvSpPr>
            <a:spLocks noChangeAspect="1" noChangeArrowheads="1"/>
          </p:cNvSpPr>
          <p:nvPr/>
        </p:nvSpPr>
        <p:spPr bwMode="auto">
          <a:xfrm>
            <a:off x="155575" y="-1790700"/>
            <a:ext cx="561975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0" name="Picture 6" descr="http://www.flagsinformation.com/turkish-flag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462" y="3646866"/>
            <a:ext cx="740009" cy="4929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383133" y="3428999"/>
            <a:ext cx="505819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sz="1400" dirty="0" smtClean="0"/>
          </a:p>
          <a:p>
            <a:r>
              <a:rPr lang="en-US" sz="1400" dirty="0" smtClean="0"/>
              <a:t>Turkey – CERN Industry Day</a:t>
            </a:r>
          </a:p>
          <a:p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Ankara, October 5</a:t>
            </a:r>
            <a:r>
              <a:rPr lang="en-US" sz="1400" baseline="300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1400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2015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6448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ds.cern.ch/record/1595293/files/CNAO_34_imag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7450"/>
            <a:ext cx="9155173" cy="610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1144495"/>
            <a:ext cx="8534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 algn="just">
              <a:spcBef>
                <a:spcPct val="20000"/>
              </a:spcBef>
              <a:defRPr/>
            </a:pPr>
            <a:endParaRPr lang="en-US" sz="2000" kern="0" dirty="0">
              <a:solidFill>
                <a:srgbClr val="000000"/>
              </a:solidFill>
              <a:latin typeface="Verdana" pitchFamily="34" charset="0"/>
              <a:ea typeface="+mn-ea"/>
              <a:cs typeface="+mn-cs"/>
            </a:endParaRPr>
          </a:p>
        </p:txBody>
      </p:sp>
      <p:sp>
        <p:nvSpPr>
          <p:cNvPr id="12" name="TextBox 8"/>
          <p:cNvSpPr txBox="1">
            <a:spLocks noChangeArrowheads="1"/>
          </p:cNvSpPr>
          <p:nvPr/>
        </p:nvSpPr>
        <p:spPr bwMode="auto">
          <a:xfrm>
            <a:off x="879691" y="563505"/>
            <a:ext cx="7368959" cy="24929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GB" smtClean="0">
                <a:solidFill>
                  <a:schemeClr val="tx2"/>
                </a:solidFill>
                <a:latin typeface="+mn-lt"/>
              </a:rPr>
              <a:t>PIMMS Study  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2000 </a:t>
            </a:r>
          </a:p>
          <a:p>
            <a:pPr eaLnBrk="1" hangingPunct="1">
              <a:defRPr/>
            </a:pPr>
            <a:r>
              <a:rPr lang="en-GB" sz="1800" dirty="0" smtClean="0">
                <a:solidFill>
                  <a:schemeClr val="tx2"/>
                </a:solidFill>
                <a:latin typeface="+mn-lt"/>
              </a:rPr>
              <a:t>CERN in collaboration with </a:t>
            </a:r>
          </a:p>
          <a:p>
            <a:pPr eaLnBrk="1" hangingPunct="1">
              <a:defRPr/>
            </a:pPr>
            <a:r>
              <a:rPr lang="fr-CH" sz="1800" dirty="0" smtClean="0">
                <a:solidFill>
                  <a:schemeClr val="tx2"/>
                </a:solidFill>
                <a:latin typeface="+mn-lt"/>
              </a:rPr>
              <a:t>INFN and TERA</a:t>
            </a:r>
            <a:endParaRPr lang="en-GB" sz="1800" dirty="0" smtClean="0">
              <a:solidFill>
                <a:schemeClr val="tx2"/>
              </a:solidFill>
              <a:latin typeface="+mn-lt"/>
            </a:endParaRPr>
          </a:p>
          <a:p>
            <a:pPr eaLnBrk="1" hangingPunct="1">
              <a:defRPr/>
            </a:pPr>
            <a:r>
              <a:rPr lang="en-GB" sz="1800" dirty="0" smtClean="0">
                <a:solidFill>
                  <a:schemeClr val="tx2"/>
                </a:solidFill>
                <a:latin typeface="+mn-lt"/>
              </a:rPr>
              <a:t>has led to</a:t>
            </a:r>
            <a:r>
              <a:rPr lang="en-GB" dirty="0" smtClean="0">
                <a:solidFill>
                  <a:schemeClr val="tx2"/>
                </a:solidFill>
                <a:latin typeface="+mn-lt"/>
              </a:rPr>
              <a:t>:</a:t>
            </a:r>
          </a:p>
          <a:p>
            <a:pPr eaLnBrk="1" hangingPunct="1">
              <a:defRPr/>
            </a:pPr>
            <a:endParaRPr lang="fr-CH" dirty="0">
              <a:solidFill>
                <a:schemeClr val="tx2"/>
              </a:solidFill>
              <a:latin typeface="+mn-lt"/>
            </a:endParaRPr>
          </a:p>
          <a:p>
            <a:pPr eaLnBrk="1" hangingPunct="1">
              <a:defRPr/>
            </a:pPr>
            <a:endParaRPr lang="fr-CH" dirty="0" smtClean="0">
              <a:solidFill>
                <a:schemeClr val="tx2"/>
              </a:solidFill>
              <a:latin typeface="+mn-lt"/>
            </a:endParaRPr>
          </a:p>
          <a:p>
            <a:pPr eaLnBrk="1" hangingPunct="1">
              <a:defRPr/>
            </a:pPr>
            <a:endParaRPr lang="fr-CH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11" name="Picture 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2279" y="563505"/>
            <a:ext cx="4216371" cy="221599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://images05.oe24.at/Medaustron_Medaustron.jpg/bigStory/165.065.628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0549" y="3062970"/>
            <a:ext cx="3676651" cy="2749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1592" y="5439086"/>
            <a:ext cx="2214563" cy="5000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ttp://www.fondazionecnao.it/media/com_hotspots/images/hotspots/e378e8ca892e0e97176cb55818b729e7-edificio-esterno-cnao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4395" y="3062970"/>
            <a:ext cx="3663847" cy="2749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8137" y="5483613"/>
            <a:ext cx="2196361" cy="470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Down Arrow 14"/>
          <p:cNvSpPr/>
          <p:nvPr/>
        </p:nvSpPr>
        <p:spPr>
          <a:xfrm>
            <a:off x="2038348" y="2642690"/>
            <a:ext cx="781050" cy="611405"/>
          </a:xfrm>
          <a:prstGeom prst="downArrow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Down Arrow 18"/>
          <p:cNvSpPr/>
          <p:nvPr/>
        </p:nvSpPr>
        <p:spPr>
          <a:xfrm>
            <a:off x="6505792" y="2642690"/>
            <a:ext cx="781050" cy="611405"/>
          </a:xfrm>
          <a:prstGeom prst="downArrow">
            <a:avLst/>
          </a:prstGeom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2822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 animBg="1"/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" y="14942"/>
            <a:ext cx="8226352" cy="1029148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 smtClean="0">
                <a:solidFill>
                  <a:srgbClr val="9C0000"/>
                </a:solidFill>
                <a:ea typeface="ＭＳ Ｐゴシック" charset="0"/>
                <a:cs typeface="ＭＳ Ｐゴシック" charset="0"/>
              </a:rPr>
              <a:t>ENLIGHT </a:t>
            </a:r>
            <a:r>
              <a:rPr lang="en-GB" sz="3200" dirty="0" smtClean="0">
                <a:solidFill>
                  <a:srgbClr val="9C0000"/>
                </a:solidFill>
                <a:ea typeface="ＭＳ Ｐゴシック" charset="0"/>
                <a:cs typeface="ＭＳ Ｐゴシック" charset="0"/>
              </a:rPr>
              <a:t/>
            </a:r>
            <a:br>
              <a:rPr lang="en-GB" sz="3200" dirty="0" smtClean="0">
                <a:solidFill>
                  <a:srgbClr val="9C0000"/>
                </a:solidFill>
                <a:ea typeface="ＭＳ Ｐゴシック" charset="0"/>
                <a:cs typeface="ＭＳ Ｐゴシック" charset="0"/>
              </a:rPr>
            </a:br>
            <a:r>
              <a:rPr lang="en-GB" sz="2667" dirty="0" smtClean="0">
                <a:solidFill>
                  <a:srgbClr val="0000FF"/>
                </a:solidFill>
                <a:ea typeface="ＭＳ Ｐゴシック" charset="0"/>
                <a:cs typeface="ＭＳ Ｐゴシック" charset="0"/>
              </a:rPr>
              <a:t>CERN philosophy into health field</a:t>
            </a:r>
            <a:endParaRPr lang="en-GB" sz="2667" dirty="0">
              <a:solidFill>
                <a:srgbClr val="0000FF"/>
              </a:solidFill>
              <a:latin typeface="Helvetic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373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2075" y="1044090"/>
            <a:ext cx="7032625" cy="47926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2" charset="0"/>
              <a:buNone/>
              <a:defRPr/>
            </a:pPr>
            <a:endParaRPr lang="en-GB" sz="2000" dirty="0">
              <a:latin typeface="Constanti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 smtClean="0">
                <a:ea typeface="ＭＳ Ｐゴシック" charset="0"/>
              </a:rPr>
              <a:t>Common </a:t>
            </a:r>
            <a:r>
              <a:rPr lang="en-GB" dirty="0">
                <a:ea typeface="ＭＳ Ｐゴシック" charset="0"/>
              </a:rPr>
              <a:t>multidisciplinary </a:t>
            </a:r>
            <a:r>
              <a:rPr lang="en-GB" dirty="0" smtClean="0">
                <a:ea typeface="ＭＳ Ｐゴシック" charset="0"/>
              </a:rPr>
              <a:t>platform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 smtClean="0">
                <a:ea typeface="ＭＳ Ｐゴシック" charset="0"/>
              </a:rPr>
              <a:t>Identify challenges</a:t>
            </a:r>
            <a:endParaRPr lang="en-GB" dirty="0">
              <a:ea typeface="ＭＳ Ｐゴシック" charset="0"/>
            </a:endParaRP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Share knowledge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Share best practices 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Harmonise data   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</a:rPr>
              <a:t>Provide training, education</a:t>
            </a: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 smtClean="0">
                <a:ea typeface="ＭＳ Ｐゴシック" charset="0"/>
                <a:sym typeface="Wingdings" charset="0"/>
              </a:rPr>
              <a:t>Innovate to improve</a:t>
            </a:r>
            <a:endParaRPr lang="en-GB" dirty="0">
              <a:ea typeface="ＭＳ Ｐゴシック" charset="0"/>
              <a:sym typeface="Wingdings" charset="0"/>
            </a:endParaRPr>
          </a:p>
          <a:p>
            <a:pPr lvl="1">
              <a:lnSpc>
                <a:spcPct val="90000"/>
              </a:lnSpc>
              <a:buClr>
                <a:srgbClr val="9C0000"/>
              </a:buClr>
              <a:buFont typeface="Wingdings" charset="2"/>
              <a:buChar char="§"/>
              <a:defRPr/>
            </a:pPr>
            <a:r>
              <a:rPr lang="en-GB" dirty="0">
                <a:ea typeface="ＭＳ Ｐゴシック" charset="0"/>
                <a:sym typeface="Wingdings" charset="0"/>
              </a:rPr>
              <a:t>Lobbying for </a:t>
            </a:r>
            <a:r>
              <a:rPr lang="en-GB" dirty="0" smtClean="0">
                <a:ea typeface="ＭＳ Ｐゴシック" charset="0"/>
                <a:sym typeface="Wingdings" charset="0"/>
              </a:rPr>
              <a:t>funding</a:t>
            </a:r>
          </a:p>
          <a:p>
            <a:pPr marL="448056" lvl="1" indent="0">
              <a:lnSpc>
                <a:spcPct val="90000"/>
              </a:lnSpc>
              <a:buClr>
                <a:srgbClr val="9C0000"/>
              </a:buClr>
              <a:buNone/>
              <a:defRPr/>
            </a:pPr>
            <a:endParaRPr lang="en-GB" dirty="0" smtClean="0">
              <a:solidFill>
                <a:srgbClr val="D30707"/>
              </a:solidFill>
              <a:ea typeface="ＭＳ Ｐゴシック" charset="0"/>
              <a:sym typeface="Wingdings" charset="0"/>
            </a:endParaRPr>
          </a:p>
          <a:p>
            <a:pPr marL="448056" lvl="1" indent="0">
              <a:lnSpc>
                <a:spcPct val="90000"/>
              </a:lnSpc>
              <a:buClr>
                <a:srgbClr val="9C0000"/>
              </a:buClr>
              <a:buNone/>
              <a:defRPr/>
            </a:pPr>
            <a:r>
              <a:rPr lang="en-GB" dirty="0" smtClean="0">
                <a:solidFill>
                  <a:srgbClr val="910101"/>
                </a:solidFill>
                <a:ea typeface="ＭＳ Ｐゴシック" charset="0"/>
                <a:sym typeface="Wingdings" charset="0"/>
              </a:rPr>
              <a:t>Coordinated by CERN</a:t>
            </a:r>
          </a:p>
          <a:p>
            <a:pPr marL="457200" lvl="1" indent="0">
              <a:lnSpc>
                <a:spcPct val="90000"/>
              </a:lnSpc>
              <a:buFont typeface="Wingdings" charset="0"/>
              <a:buNone/>
              <a:defRPr/>
            </a:pPr>
            <a:endParaRPr lang="en-GB" sz="1600" dirty="0">
              <a:latin typeface="Constantia" charset="0"/>
              <a:ea typeface="ＭＳ Ｐゴシック" charset="0"/>
            </a:endParaRPr>
          </a:p>
          <a:p>
            <a:pPr lvl="1">
              <a:lnSpc>
                <a:spcPct val="90000"/>
              </a:lnSpc>
              <a:buFont typeface="Wingdings 2" charset="0"/>
              <a:buNone/>
              <a:defRPr/>
            </a:pPr>
            <a:endParaRPr lang="en-GB" sz="1600" dirty="0">
              <a:latin typeface="Constantia" charset="0"/>
              <a:ea typeface="ＭＳ Ｐゴシック" charset="0"/>
            </a:endParaRPr>
          </a:p>
        </p:txBody>
      </p:sp>
      <p:pic>
        <p:nvPicPr>
          <p:cNvPr id="6" name="Picture 5" descr="europ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7445" y="1513085"/>
            <a:ext cx="2657849" cy="274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707529" y="4377761"/>
            <a:ext cx="3137647" cy="198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r">
              <a:lnSpc>
                <a:spcPct val="140000"/>
              </a:lnSpc>
              <a:buFont typeface="Arial"/>
              <a:buNone/>
            </a:pPr>
            <a:r>
              <a:rPr lang="en-US" sz="1800" dirty="0" smtClean="0">
                <a:ea typeface="ＭＳ Ｐゴシック" charset="0"/>
                <a:cs typeface="ＭＳ Ｐゴシック" charset="0"/>
              </a:rPr>
              <a:t>&gt; 150 institutes</a:t>
            </a:r>
          </a:p>
          <a:p>
            <a:pPr marL="36576" indent="0" algn="r">
              <a:lnSpc>
                <a:spcPct val="140000"/>
              </a:lnSpc>
              <a:buFont typeface="Arial"/>
              <a:buNone/>
            </a:pPr>
            <a:r>
              <a:rPr lang="en-US" sz="1800" dirty="0" smtClean="0">
                <a:ea typeface="ＭＳ Ｐゴシック" charset="0"/>
                <a:cs typeface="ＭＳ Ｐゴシック" charset="0"/>
              </a:rPr>
              <a:t>&gt; 400 people  </a:t>
            </a:r>
          </a:p>
          <a:p>
            <a:pPr marL="36576" indent="0" algn="r">
              <a:lnSpc>
                <a:spcPct val="140000"/>
              </a:lnSpc>
              <a:buFont typeface="Arial"/>
              <a:buNone/>
            </a:pPr>
            <a:r>
              <a:rPr lang="en-US" sz="1800" dirty="0" smtClean="0">
                <a:ea typeface="ＭＳ Ｐゴシック" charset="0"/>
                <a:cs typeface="ＭＳ Ｐゴシック" charset="0"/>
              </a:rPr>
              <a:t>&gt; 25 countries  </a:t>
            </a:r>
          </a:p>
          <a:p>
            <a:pPr marL="36576" indent="0" algn="r">
              <a:lnSpc>
                <a:spcPct val="140000"/>
              </a:lnSpc>
              <a:buFont typeface="Arial"/>
              <a:buNone/>
            </a:pPr>
            <a:r>
              <a:rPr lang="en-US" sz="1800" dirty="0" smtClean="0">
                <a:ea typeface="ＭＳ Ｐゴシック" charset="0"/>
                <a:cs typeface="ＭＳ Ｐゴシック" charset="0"/>
              </a:rPr>
              <a:t>(with &gt;80% of  MS involved)</a:t>
            </a:r>
            <a:endParaRPr lang="en-GB" dirty="0">
              <a:ea typeface="ＭＳ Ｐゴシック" charset="0"/>
              <a:cs typeface="Arial" charset="0"/>
            </a:endParaRPr>
          </a:p>
        </p:txBody>
      </p:sp>
      <p:pic>
        <p:nvPicPr>
          <p:cNvPr id="8" name="Picture 7" descr="Enlight logo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566" y="0"/>
            <a:ext cx="1230434" cy="889000"/>
          </a:xfrm>
          <a:prstGeom prst="rect">
            <a:avLst/>
          </a:prstGeom>
        </p:spPr>
      </p:pic>
      <p:pic>
        <p:nvPicPr>
          <p:cNvPr id="2" name="Picture 1" descr="Highlights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25802">
            <a:off x="2628216" y="810686"/>
            <a:ext cx="3806901" cy="534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2640" y="6358390"/>
            <a:ext cx="52599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0070C0"/>
                </a:solidFill>
                <a:latin typeface="Arial"/>
                <a:cs typeface="Arial"/>
              </a:rPr>
              <a:t>c</a:t>
            </a:r>
            <a:r>
              <a:rPr lang="en-GB" dirty="0" smtClean="0">
                <a:solidFill>
                  <a:srgbClr val="0070C0"/>
                </a:solidFill>
                <a:latin typeface="Arial"/>
                <a:cs typeface="Arial"/>
              </a:rPr>
              <a:t>ern.ch/ictr-phe16</a:t>
            </a:r>
            <a:endParaRPr lang="en-GB" dirty="0">
              <a:solidFill>
                <a:srgbClr val="0070C0"/>
              </a:solidFill>
              <a:latin typeface="Arial"/>
              <a:cs typeface="Arial"/>
            </a:endParaRPr>
          </a:p>
        </p:txBody>
      </p:sp>
      <p:pic>
        <p:nvPicPr>
          <p:cNvPr id="5" name="Picture 4" descr="Screen Shot 2015-10-02 at 12.48.46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901" y="367862"/>
            <a:ext cx="7678892" cy="5938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26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map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75037" y="74850"/>
            <a:ext cx="5086023" cy="6295036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6451960" y="1299495"/>
            <a:ext cx="167110" cy="175471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599704" y="2611352"/>
            <a:ext cx="167110" cy="175471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126098" y="2786823"/>
            <a:ext cx="167110" cy="175471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7646786" y="4140459"/>
            <a:ext cx="167110" cy="175471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730341" y="1660422"/>
            <a:ext cx="167110" cy="175471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7022536" y="3350836"/>
            <a:ext cx="167110" cy="175471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154336" y="3457876"/>
            <a:ext cx="167110" cy="175471"/>
          </a:xfrm>
          <a:prstGeom prst="ellipse">
            <a:avLst/>
          </a:prstGeom>
          <a:solidFill>
            <a:srgbClr val="92D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732397"/>
            <a:ext cx="5994760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Business Incubator Centres (BIC) of CERN Technologies</a:t>
            </a:r>
            <a:endParaRPr lang="en-US" dirty="0"/>
          </a:p>
        </p:txBody>
      </p:sp>
      <p:sp>
        <p:nvSpPr>
          <p:cNvPr id="21" name="Content Placeholder 12"/>
          <p:cNvSpPr txBox="1">
            <a:spLocks/>
          </p:cNvSpPr>
          <p:nvPr/>
        </p:nvSpPr>
        <p:spPr>
          <a:xfrm>
            <a:off x="457199" y="2577440"/>
            <a:ext cx="7189587" cy="3545751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fr-CH" sz="1800" b="1" dirty="0" err="1" smtClean="0"/>
              <a:t>Established</a:t>
            </a:r>
            <a:r>
              <a:rPr lang="fr-CH" sz="1800" b="1" dirty="0" smtClean="0"/>
              <a:t> </a:t>
            </a:r>
            <a:r>
              <a:rPr lang="fr-CH" sz="1800" b="1" dirty="0" err="1" smtClean="0"/>
              <a:t>incubators</a:t>
            </a:r>
            <a:r>
              <a:rPr lang="fr-CH" sz="1800" b="1" dirty="0" smtClean="0"/>
              <a:t>:</a:t>
            </a:r>
            <a:endParaRPr lang="fr-CH" sz="1800" dirty="0" smtClean="0"/>
          </a:p>
          <a:p>
            <a:pPr marL="36576" indent="0">
              <a:buFont typeface="Arial"/>
              <a:buNone/>
            </a:pPr>
            <a:r>
              <a:rPr lang="fr-CH" sz="1800" dirty="0" smtClean="0"/>
              <a:t>UK	 	STFC-CERN BIC</a:t>
            </a:r>
          </a:p>
          <a:p>
            <a:pPr marL="36576" indent="0">
              <a:buFont typeface="Arial"/>
              <a:buNone/>
            </a:pPr>
            <a:r>
              <a:rPr lang="fr-CH" sz="1800" dirty="0" err="1" smtClean="0"/>
              <a:t>Netherlands</a:t>
            </a:r>
            <a:r>
              <a:rPr lang="fr-CH" sz="1800" dirty="0" smtClean="0"/>
              <a:t>	NIKHEF-CERN BIC</a:t>
            </a:r>
          </a:p>
          <a:p>
            <a:pPr marL="36576" indent="0">
              <a:buFont typeface="Arial"/>
              <a:buNone/>
            </a:pPr>
            <a:r>
              <a:rPr lang="fr-CH" sz="1800" dirty="0" err="1" smtClean="0"/>
              <a:t>Norway</a:t>
            </a:r>
            <a:r>
              <a:rPr lang="fr-CH" sz="1800" dirty="0" smtClean="0"/>
              <a:t>	    	NTNU-CERN BIC </a:t>
            </a:r>
          </a:p>
          <a:p>
            <a:pPr marL="36576" indent="0">
              <a:buFont typeface="Arial"/>
              <a:buNone/>
            </a:pPr>
            <a:r>
              <a:rPr lang="fr-CH" sz="1800" dirty="0" err="1" smtClean="0"/>
              <a:t>Greece</a:t>
            </a:r>
            <a:r>
              <a:rPr lang="fr-CH" sz="1800" dirty="0" smtClean="0"/>
              <a:t>	    	</a:t>
            </a:r>
            <a:r>
              <a:rPr lang="fr-CH" sz="1800" dirty="0" err="1" smtClean="0"/>
              <a:t>Technopolis</a:t>
            </a:r>
            <a:r>
              <a:rPr lang="fr-CH" sz="1800" dirty="0" smtClean="0"/>
              <a:t>-CERN BIC</a:t>
            </a:r>
          </a:p>
          <a:p>
            <a:pPr marL="36576" indent="0">
              <a:buFont typeface="Arial"/>
              <a:buNone/>
            </a:pPr>
            <a:r>
              <a:rPr lang="fr-CH" sz="1800" dirty="0" err="1" smtClean="0"/>
              <a:t>Austria</a:t>
            </a:r>
            <a:r>
              <a:rPr lang="fr-CH" sz="1800" dirty="0" smtClean="0"/>
              <a:t>		accent-CERN BIC</a:t>
            </a:r>
          </a:p>
          <a:p>
            <a:pPr marL="36576" indent="0">
              <a:buFont typeface="Arial"/>
              <a:buNone/>
            </a:pPr>
            <a:r>
              <a:rPr lang="fr-CH" sz="1800" dirty="0" smtClean="0"/>
              <a:t>France		</a:t>
            </a:r>
            <a:r>
              <a:rPr lang="fr-CH" sz="1800" dirty="0" err="1" smtClean="0"/>
              <a:t>InnoGex</a:t>
            </a:r>
            <a:r>
              <a:rPr lang="fr-CH" sz="1800" dirty="0" smtClean="0"/>
              <a:t> </a:t>
            </a:r>
          </a:p>
          <a:p>
            <a:pPr marL="36576" indent="0">
              <a:buFont typeface="Arial"/>
              <a:buNone/>
            </a:pPr>
            <a:r>
              <a:rPr lang="fr-CH" sz="1800" dirty="0" err="1" smtClean="0"/>
              <a:t>Finland</a:t>
            </a:r>
            <a:r>
              <a:rPr lang="fr-CH" sz="1800" dirty="0" smtClean="0"/>
              <a:t>		</a:t>
            </a:r>
            <a:r>
              <a:rPr lang="fr-CH" sz="1800" dirty="0" err="1" smtClean="0"/>
              <a:t>Finnish</a:t>
            </a:r>
            <a:r>
              <a:rPr lang="fr-CH" sz="1800" dirty="0" smtClean="0"/>
              <a:t> BIC of CERN Technologies</a:t>
            </a:r>
          </a:p>
          <a:p>
            <a:pPr marL="36576" indent="0">
              <a:buFont typeface="Arial"/>
              <a:buNone/>
            </a:pPr>
            <a:endParaRPr lang="fr-CH" sz="1800" b="1" dirty="0" smtClean="0"/>
          </a:p>
          <a:p>
            <a:pPr marL="36576" indent="0">
              <a:buFont typeface="Arial"/>
              <a:buNone/>
            </a:pPr>
            <a:endParaRPr lang="fr-CH" sz="1800" dirty="0" smtClean="0"/>
          </a:p>
          <a:p>
            <a:pPr marL="36576" indent="0">
              <a:buFont typeface="Arial"/>
              <a:buNone/>
            </a:pPr>
            <a:endParaRPr lang="fr-CH" sz="1800" b="1" dirty="0" smtClean="0"/>
          </a:p>
        </p:txBody>
      </p:sp>
      <p:pic>
        <p:nvPicPr>
          <p:cNvPr id="13" name="Picture 2" descr="http://wwp.greenwichmeantime.com/time-zone/europe/turkey/images/turkey-outline-map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818"/>
          <a:stretch/>
        </p:blipFill>
        <p:spPr bwMode="auto">
          <a:xfrm rot="20913287">
            <a:off x="7993378" y="3870490"/>
            <a:ext cx="1602341" cy="818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46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Turning CERN technologies into new business opportunities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206" y="1464401"/>
            <a:ext cx="7860294" cy="4509361"/>
          </a:xfrm>
        </p:spPr>
      </p:pic>
    </p:spTree>
    <p:extLst>
      <p:ext uri="{BB962C8B-B14F-4D97-AF65-F5344CB8AC3E}">
        <p14:creationId xmlns:p14="http://schemas.microsoft.com/office/powerpoint/2010/main" val="351696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onorsTechno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4844" y="320656"/>
            <a:ext cx="2768423" cy="2768423"/>
          </a:xfrm>
          <a:prstGeom prst="rect">
            <a:avLst/>
          </a:prstGeom>
        </p:spPr>
      </p:pic>
      <p:pic>
        <p:nvPicPr>
          <p:cNvPr id="4" name="Picture 3" descr="DonorsSociety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0275" y="3308057"/>
            <a:ext cx="2782992" cy="2782992"/>
          </a:xfrm>
          <a:prstGeom prst="rect">
            <a:avLst/>
          </a:prstGeom>
        </p:spPr>
      </p:pic>
      <p:pic>
        <p:nvPicPr>
          <p:cNvPr id="5" name="Picture 4" descr="DonorsSpinoff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601" y="342552"/>
            <a:ext cx="2768423" cy="2768423"/>
          </a:xfrm>
          <a:prstGeom prst="rect">
            <a:avLst/>
          </a:prstGeom>
        </p:spPr>
      </p:pic>
      <p:pic>
        <p:nvPicPr>
          <p:cNvPr id="6" name="Picture 5" descr="DonorsSupplie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4601" y="3308057"/>
            <a:ext cx="2782992" cy="2782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7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4" y="151319"/>
            <a:ext cx="2513459" cy="1819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G:\Summer\Royal Society\Royal Society\LucidPhotos\Fig 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2360" y="871398"/>
            <a:ext cx="1152128" cy="108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3" descr="Kit.jpg"/>
          <p:cNvPicPr>
            <a:picLocks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0"/>
            <a:ext cx="4139952" cy="3717032"/>
          </a:xfrm>
          <a:prstGeom prst="rect">
            <a:avLst/>
          </a:prstGeom>
        </p:spPr>
      </p:pic>
      <p:pic>
        <p:nvPicPr>
          <p:cNvPr id="8" name="Content Placeholder 3" descr="Dataflow"/>
          <p:cNvPicPr>
            <a:picLocks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724128" y="3175655"/>
            <a:ext cx="2769865" cy="2025327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7571" y="4366740"/>
            <a:ext cx="2579325" cy="188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411760" y="2924944"/>
            <a:ext cx="28083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2000" dirty="0" smtClean="0">
                <a:solidFill>
                  <a:prstClr val="black"/>
                </a:solidFill>
                <a:latin typeface="Calibri"/>
                <a:cs typeface="+mn-cs"/>
              </a:rPr>
              <a:t>CERN@school allows students to use a Timepix chip in the lab to visualise radiation </a:t>
            </a:r>
            <a:endParaRPr lang="en-GB" sz="20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1951519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cs typeface="+mn-cs"/>
              </a:rPr>
              <a:t>Langton Ultimate Cosmic ray Intensity Detector uses  5 </a:t>
            </a:r>
            <a:r>
              <a:rPr lang="en-GB" sz="1800" dirty="0">
                <a:solidFill>
                  <a:prstClr val="black"/>
                </a:solidFill>
                <a:latin typeface="Calibri"/>
                <a:cs typeface="+mn-cs"/>
              </a:rPr>
              <a:t>T</a:t>
            </a:r>
            <a:r>
              <a:rPr lang="en-GB" sz="1800" dirty="0" smtClean="0">
                <a:solidFill>
                  <a:prstClr val="black"/>
                </a:solidFill>
                <a:latin typeface="Calibri"/>
                <a:cs typeface="+mn-cs"/>
              </a:rPr>
              <a:t>imepix chips to monitor the radiation environment in Space</a:t>
            </a:r>
            <a:endParaRPr lang="en-GB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16016" y="5263887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800" dirty="0" smtClean="0">
                <a:solidFill>
                  <a:prstClr val="black"/>
                </a:solidFill>
                <a:latin typeface="Calibri"/>
                <a:cs typeface="+mn-cs"/>
              </a:rPr>
              <a:t>Data from LUCID and CERN@school detectors will be uploaded to the Grid and made available for students to analyse</a:t>
            </a:r>
            <a:endParaRPr lang="en-GB" sz="18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pic>
        <p:nvPicPr>
          <p:cNvPr id="14" name="Picture 8" descr="Cern@school Logo - Light Background copy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51720" y="404664"/>
            <a:ext cx="3162424" cy="6135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6076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Open Source Software</a:t>
            </a:r>
            <a:endParaRPr lang="en-GB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0"/>
          </p:nvPr>
        </p:nvSpPr>
        <p:spPr/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717197"/>
              </p:ext>
            </p:extLst>
          </p:nvPr>
        </p:nvGraphicFramePr>
        <p:xfrm>
          <a:off x="996950" y="1530350"/>
          <a:ext cx="6927850" cy="42418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463925"/>
                <a:gridCol w="3463925"/>
              </a:tblGrid>
              <a:tr h="617673"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Originating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from</a:t>
                      </a:r>
                      <a:r>
                        <a:rPr lang="fr-CH" dirty="0" smtClean="0"/>
                        <a:t> CERN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err="1" smtClean="0"/>
                        <a:t>Contributed</a:t>
                      </a:r>
                      <a:r>
                        <a:rPr lang="fr-CH" baseline="0" smtClean="0"/>
                        <a:t> to by CERN</a:t>
                      </a:r>
                      <a:endParaRPr lang="en-GB"/>
                    </a:p>
                  </a:txBody>
                  <a:tcPr anchor="ctr"/>
                </a:tc>
              </a:tr>
              <a:tr h="3624127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787" y="2446338"/>
            <a:ext cx="2081213" cy="1048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9237" y="3727902"/>
            <a:ext cx="2508254" cy="682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204" name="Picture 12" descr="http://cristal-ise.org/wp-content/uploads/2014/01/cropped-CRISTAL-ISE-Header-for-WP-site-darker-version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703" y="4669063"/>
            <a:ext cx="3053379" cy="8445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utoShape 14" descr="data:image/jpeg;base64,/9j/4AAQSkZJRgABAQAAAQABAAD/2wCEAAkGBxQQEBQUEBQWFBUVFxQWFxcUFBQVFRUVFBUWFxUWGBgaHCggGBolHBcVIjEhJiksLi4uFx8zODMsNygtLisBCgoKDg0OGxAQGi8lICQwLCwsLSwsLS8sLCwwLC8sLCwsLCwsLCwsLC0sLCwsLCwsLCwsLCwsLCwsLCwsLCwsLP/AABEIAIQBfwMBEQACEQEDEQH/xAAcAAEAAgIDAQAAAAAAAAAAAAAABAUGBwECAwj/xABGEAACAQIDBAYGCAQDBwUAAAABAgADEQQSIQUGMVEHE0FhcbEiMnOBkaEUMzVCUnKywSOCwtEkNJIlU1Rig7PwFRZEk6L/xAAaAQEAAgMBAAAAAAAAAAAAAAAAAQIDBAUG/8QAMhEBAAIBAgQCCQMFAQEAAAAAAAECAwQRBRIhMUFxEzIzUWGBkbHBIjThFEKh0fBSQ//aAAwDAQACEQMRAD8A3jAQEBAQEBAQEBAQEBAQEBAQEBAQEBAQEBAQEBAQEBAQEBAQEBAQEBAQEBAQEBAQEBAQEBAQEBAQOGYDjAjVtoUk9erTX8zqPMys2iO8r1x3t2ifoh1t5sIh9LE0f/sU+UrOWkd5hlrpM9u1J+iDV36wK3/jg/lSo3zC2lJ1GOPFmjhupn+z7IVXpIwY4da3hTI87Sv9XjZY4RqJ77fV67K3/wALiKop+nTLaKagAUk8BcE2PjJpqaWnZXNwvNipN+k7e5lYmw5zmAgICAgICAgICAgICAgICAgICAgICAgICAgICAgICAgICAgIHV3ABJ0AFz4CBqnaPSlUaowwqIKYJCs4LMw/FYEAA8tZo31Vt/0w72DhOPlj0kzv8FfV6QMcw0qKv5aa3+d5hnU5Pe3K8K00eEz80KtvdjX44mp/LlT9IErOfJ/6Za6DTR2pH+USrtrEubtiKx/6j/3lZyXnxZY02GvakfRDqVmb1mZvFifOUmZllitY7Q8ggHAD4SNlt5dpKCAhLiBsjcPfX1cPi25CnVJ48kc+Te4ze0+o/ts4HEOHd8uKPOPzDY4M3XDcwEBAQEBAQEBAQEBAQEBAQEBAQEBAQEBAQEBAQEBAQEBAQECNtL6mr+R/0mRPZavrQ+XsJVsB4DynJmOr1sW2lb4O9TRReU2bFbbpowL93xjlld3Gz27SPnJ5R2GzubfKOUdxs4cz8o5R3GATv+Mnlgdhgk5fMxtA7jDIPuj4RsO4pgcAPgI2HNpI2luRi2q4NS5uVZkueNlOl50cFpmnV5TiWOuPUTFfNkEzNAgICAgICAgICAgICAgICAgICAgICAgICAgICAgICAgICAgRtpfU1fyP+kxPZNfWh8sUvVHgJyZernvLK93F/g37Sxv7tBIbOL1VpDKQEBAQEBAQEDZfR7/kh7Sp5ib+m9R5ji37ifKGTTYcwgICAgICAgICAgICAgICAgIHF4HMBAQEBAQMF3u32qYLEmilJHARGuxYG7ZtNPCauXUTS3Ls7Oh4ZTUYvSWtMdZhnCG4HhNqHHnu7QggICAgICAgeGNK9W+fRcrZjyWxv8olNd942fMm18PRp1mXDVeupcUfKynKeAYEDUc+B+U5VoiJ6S9Pjta1d7xtK+3d+oH5m85Vu4vVWcMyw2RsWtii3UqDltcsbAX4Dxl6Y7X7NXU6vHp9uee66p7h4g8XpD+Zj5LM0aa3vaU8Yw+ET/hKp9H739Kutu5D+7S39LPjLFPGq+FP8/wk0+j9PvVnPgqjzvLRpY97FPGr+FI/yh7y7p0sLgq9ZGqM9OmzrmK5bjmANZFtPWtZkw8VzZMlazEbTP8A3i1C22qx+9bwUf2mm6vpbMhwWMDUkZ2UEjW5AhsVtvG8vRcbTLBRUUkkADMNSdAIJyVjvLbW5OEejhQtVSjZ3Nja9idDpOjgrNabS8vxLLTJn5qTvG0L+ZmgQEBAQEBAQEBAQEBAQEBAQKfe3azYPCPWpqGZSgAa9vSYLc28Zjy3mld4bWi09c+aMdp6dfsqej3bVbGU6z12BIcAADKFGUGwEx6fJa8TMtrimmx6e9a448Pyy6bDlkBAQEBA050o/aDeypebzm6n2nyh6zg/7WPOfw3BS9UeA8p0Y7PKT3d5KHma63tmW/K4vI3hblt32ds401GvDv8ACSjaXaEEBAQECHtcXw9YDtp1P0GRPZanrQ+W6fqjwHlOVPd6qe682XtdKNIKwYm5Olra++Qy0yRWNnud4x92mT/MIW9NHhDcPR0KRwpqUahcO1yGXI1NgACjC51nQ08RFekvO8Sy3vljmrtt/llkzucQECg39+zMX7Gp5THk9SWxpPbV83zhOY9GuMFslHRWJbUX0tI3bNMFbViZShsal2gnxaRuyxgpDc3R5UZsAmZi2VnUFiSQqmwFzqbTpaeZmnV5bimOuPUTFY27Mmmdz3DGw1gaz2jvBido4nqcExRNbFSVLAcXZhqB3DmIHjtHDY/ZZWoaxdSbXzs6X45WVueusDP93NsLjMOtVRY+q6/hccR4cD4GBrXDby18PiqpLvUsayIjMxXMWshy34DlAm4/Yu0+rOIeo97Ziq1WDqOPqrYC3IQLrcDed65NCuczgZkc8WA4qeZHG8DJtvbVXCUGqvrbRV7WY8B/5yMDAcDh8ftTNU6400BIHpMiX/CqrxtpqYHOxdv4jAYr6PjGLJcK2Yliub1XVjqV1HugZjvtVZMDWamxRhkIKkgj01vqIGC7G25jK9MYbDszVGZmaozXZUsotmPqi99e8Wgee18Hjtnlaj1nIY2DLVd1zccrBvDtFoGwd09s/S8KtRrBwSr20GZQLkdxBB98DA9o7exe08WaGDY06YLAZWyXVTY1HYa2Omg5iaFsl8tuWvZ6XFpNPo8Ppc0bz9flELLZe7G0cPiKR+klqZYdZao7WUan0X434ac5emHLW0dWDNrtHlx2jk2nbp0j7wib/wCyMUvX12rXw5dLU+sfS5UD0bW9bWV1FL9bb9GXhmowTyY4r+vaeu0fdT7pbGxeIpucJW6pVYBh1jpdrXv6I10mLDS9o3rOza1up0+K0RlrvO3uifu2NgsFiqOzjT6zPiQtQq5Oe7FiVF246WGs3a1vXHtv1efyZcGTUxbl2p06dvsxNt0dp1hnq4qzfh66p8PQ9Ee6a/oMs9Zl1Y4hosc8tMfT37R+ULYG8uJwOLGHxbM6ZhTcOc5QsQA6sdSNQfAyuPLfHflsy6nRYNRh9LhiInbeNum/w2bWrVQilmNlUFiTwAAuTN/s8zWs2naO8tWbS3pxe0cR1OBzImuUIcrMoNi7v90cNOzvM0LZr5LbUelxaHT6TH6TP1n49vKI8U/ZO6m0KVek74glM6moBXqMcoNzo2h5e+XphyxaJ3Yc3ENHfHasU67dP0x3+Sk6UftBvZUvN5i1XtPlDc4P+1jzn8Nlbx7aXBYU1Tq1gqL+JyNB4dp7gZu5MnJTd53S6adRm5I7ePkxDo7o4nFVDiK9eqaSE5VLtlqVDe+l7ZV5c7cpr6fnvPNM9HW4rbBhr6KlY3n4do/ll2O2OHqu6onpUXQEgX6xibNw5ds2bU3nf4OTj1HLWKzM9JifkibN2FUp1aLMVKUMyUwCbim1Nr3vxOYqvgg5ytccxMfBly6qlqWiI626z57/AOuvnLJRMzQICAgIEbaX1NX8j/pMieya+tD5YpeqPAeU5U93q57si2LSU0gSATdtbC8rLcwRHKsQoHASGfZsrowP+Hq+1/oWb2k9WXmuN+2r5fmWZzbcUgIFBv79mYv2NTymPJ6ktjS+2r5vnGcx6Nk+y/qU8P7ysuhi9SEqQyNp9HB/wI9pU850tL7N5TjH7mfKGUzYctS754k0sBXYccoX/WwT+qBi/RThx/iKnaMiDw1J/p+EDKd78OKmBrg9iFh4p6Q8oGKdFWIOavT7CEf3glT+0Ck2NSD7XAbUfSKh96szD5gSRt6QNRYRfo21wq6BcQVH5XJFvg0kXfStiTehT7PTc+Oij+r4yBM3f3tweHwtKkXYFVGa1OofSOraga6kwMZ372rQxdZHw5JshViVZeBuOI7zAzTeKqX2OzHi1GkT4kpAp+imkP8AEN2/w193pGBd9IiA4CpfsamR45wP3MCq6LhfD4gc6nnTAiUxO07sR2TjH2Rj2FVCbZkYdrU2IKuvP1QfiJzK2nDk6w9dnx112miaz8Y8/dLbeydqUsVT6yg4de3sKnkQdQZ0aXraN4eVzYMmG3LeNpUnSV9nVPzUv+4sxan2ct3hP7qvz+yq6I/qK/tB+gTHpPVls8b9pTy/LPZtuIxrau/GEw7FS5qMOIprmt3FvV+cwX1GOvi6GHheoyxvttHx/wC3ax3s2wmMxRrUlZQVQela91vroT3fCaOXJF7c0PSaLTX0+H0d597YfSRjTT2cADrVanTPgQWb5KfjNzU22x7e9wOE4ovqt5/t3n8flF6JsAFw9SsR6VRyoP8AyIBp/qLSukr+mZZeNZZnLXH4RG/zlndptuK050ofaDeypebzm6r2nyh6zg/7WPOfw9tv4ttq7Qp4em1qakohvpoL1KmvE+ibDuHOTkn0uSKx2U02ONFprZbR1nrP4j/bamz8GlCktOmLIgsB/wCdvbOhWsVjaHmcmS2S83t3lJkqFoCAgICAgRtpfU1fyP8ApMT2TX1ofLFL1R4DynJnu9XPeWSbD+pH5mlZbuD1FhKszY3Rd9TW9oP0ib+k9WXm+N+1r5flm023EICBV7z4dKuDxCVagpI1Nw1Q2sgI9Y9wlbxvWYllw2muSsxG87vmzG4fqqjIHSoFNg9M3Rh2FTynLmNp2ekrO8b7bfBkOy/qU8P3MpLpYvUhKkMjafRv/kh7Sp5zpaX2bynGP3M+UMpmw5bH9/KZbZ9e3YEb3LUUn5AwKLooqehiF7QyN8VI/pgZVvNVy4PEE/7p/mpA84GE9FVL+NXbsCKvxYn9oFZsE/7YHt639cDbkDUdY9btn0f+JA/0MAf0mSLPpVpnrqDc0ce8MD+8gZBsHd7CVsLRqGhTJampJtxNtfneBP8A/amD/wCHp/CB4b50gmzayqLKqKAB2AMoAgUfRR6mI/NT8mgXPSH9n1PGn+tYFV0U/U1/aD9AgZJt7YFHGplrLqPVcaOh7jy7jpMeTHW8dWzptXl09t6T5x4S1VVFbYuO0a4FibaCrRJOhHYdD4ETQnmwX/7s9NX0fENP2/iWf9I7htmVCOBNEjwNRZt6n2cuHwqNtXEef2lWdEf1Ff2g/QJTSerLY437Snl+UnpP2u9DDpSpkqa5YEjjkS2YA9+ZR4Ey2qvNa7R4sfB9PXJlm9o3iv3lH3A3To/R0xFZBUeoMyhhdUW/o2XhcjW/fK6fDXli0snE9fl9LOKk7RH1mWN9JlJUxwCKFHVJooAHFuUw6mNruhwi020+8++WT9KVInAUmH3aqE+BpuvmRM2qj9EObwa22otHvifvCT0V1w2BKjilVwffZgfn8pbSz+hTjNZjUb++I/0zGbLktOdKH2g3sqXm85uq9p8nrOD/ALWPOfw671bvts1sPUosTcKc/Ksmp9x427jGXH6KYmP+lOi1ddXW9Lx8vhP+m093tqri8OlZdMw9IfhcaMvxBm/jvF67w8zqcE4Ms458Pt4LKXYCAgICAgIHji3Co5IuArEjmACbQmOsvmTa2Io1azPhqRo021FMtmyk8QpsLLyHZOXeYm3R6fHW1a7Xnefetdh/UjxaY5dHB6iwlWZsbov+pre0H6RN/SerLzfG/a18vyy+pjaa+tUQW5so/ebU2iHHilp7RKDW3jwqetiaQ/6inyMrOSkd5Za6XPbtSfoh1t9sCnHEKfyq7/NVMpOoxx4steHam39n2hjG+m/OGrYOtRoZ3eqpS5QqoDcWueOnZMOTU0msxDc03DM9MkXv0iPi00wtNR05iYXeC2lTSmoYm4GtgZGzapmrWsRL0/8AWqd/vW7TbgOduJjZM6ivg3duPhBSwaBaiVVYs6ul8pDajjOlgpy023eV4hn9Nnm223aNpZBMzSeOLw4q03RvVdSp8CLQNVbMxNTZGMZaqkqRla330v6Lrz8O8iBYb3b4Li6QoYZXs5GYlbE2Nwijibm3wgZTuPsQ4TDfxBapUOdx+HSyr7h8yYGs6zuuNdqQJdK1R1A19R2bh26A6SRmdfpGpmj6FNhVI4G2QNbjftHukCB0cbHepWOKqA5VzZSfvu2jMO4AnXvgZTvtsM4zD2pi9Smcyd/Yy+8fMCBh26m9xwSmhiEYqpNrCz0ySSylTxF9YGSL0gYdqiIi1DnZVzMAoXMQL8bwLDfn7Pr/AJV/WsDH+ij1MR+an5NAuukP7PqeNP8AWsCm6MawTDYlm4K+Y+ApgmJnbqtWs2mIjxd8H0m4dl/i06iH/ls4Pv08pqxq6+MOxk4Jlif02if8MU2jWfbWPHVIVWypzyUwSS7kaA6nTwE17TOe/R08Va8P08807z38590Njb5bONXZ9WnTFyFUqBxPVsrWHfZZu5q82OYh5/QZopqa3t7/AL9Gu9xd6lwPWLVVmRyGGW11ZQQdDxBFvC00sGaMe8S7/EdBbU8tqz1j7Mh6QqBxuCw+LoqxVQWIt6Qp1QtyQORVb++ZtRHPSLw0OF2/p9RfBees/eN/5Rt0t/KOHwq0q6vemCFKLmDLcle3QjhK4tRWtdrMmt4Vky5pvjmOvffwYpvTjqmJr/SKiFFqi9IH/doco8db69818tptbmnxdTR4qYsfoqzvMd/OW4dp7OGLwbUmNs6Cx/C1gVb3G06Vqc9Nnk8OacGeLx4S1ZsXatfY+JdKqGx0dDpmAOjoeB7bc7692hS9sNtph6XUYMWvxRas+U+74SzbB9IlCrVpU1SoDUdUu2UBcxtc66zajVVmYhx78IzUpa0zHSN2HdKJ/wBoN7Gl5vNbVe0+UOtwf9rHnP4bL3j2QMZhGpfeKgoeTrqp/b3mb2SnPTZ53S6icGeL+Hj5NfdGu2jh8S2Hq3VaptY/cqrcW7r8PECaemyctuWfH7u9xbTelxRlp3j/ADH8NsidB5cgICAgIFVitqMjEFYFftDbDGlUFh6j/pMiey1fWh86U+A8BOVL1U91pgcbURMqJcXOtj2ys7M2O94jaIe/0vEHgoHu/uZG8MnNmnwSetcgZri/YDp8pXdk239aOryyDkPhI2hfeXaSggIEPF4a+o4yYlgyY90yngkCpdBmyre47SBeRaeq+HHXkiZh6LRUcFHwErvLPFKx2ht3owH+AHtKvnOnpPZfV5TjH7mfKPsy6bTlkCNjcBTrLlrIrjkyg28L8IHhgdiYegc1KiiNzCi/x4wLCBqPYH2wPb1v64GyKm7uFZ87UKZYm5OQanmRwMCyRQAABYDgBoBA7QIWN2TQrm9akjnmygn48YHXCbFw9E3pUaaHmEW/xtAl16K1FKuoZTxDAEHxBgeeFwVOlfqkVL8cihb24XtA74jDrUUrUUMp4hgCDbUaGB0w2Cp0gRSRUB1IVQoJ77QIWJ3cwtRs1TD0mY8Saa3PjprMc4qT3hs01mopG1bzEeabhMFTorlpItNeSKFHyl4rEdmG+S+Sd7zv5pElRV4rdzC1WLVMPSZjxJRbnx5zHOKk9Zhs01mekctbzEeafRw6ogRFCqBYKAAoHIDlLxER0hgta1p5pnqrW3YwhfP9HpZr3vkHHnbhKeipvvs2P63UcvLzzt5pmK2ZRq262lTewsMyK1hyFxoJaaxPeGGmbJT1bTHlKSigAAaAaADsEsxzO7wxuz6VdctamlQcnUN5ytqxbuyY8t8c70mY8kXCbv4Wk2alh6SsOBCLceB7JWMVI7QyZNXnyRta8zHm98VsqjVbNUpU3awF2RWNhwFyJaaVnvClM+WkbVtMR8JSwJZiQn2PQLZjRpFic2Y01zX43vbjK8le+zNGoyxG0WnbzTpZhICAgICBFx2DFVe/sMDFto0iiVARrkf9JkT2TX1oaDp8B4Ccp6ue682T9X7zMN+7e0/qJkqzubKR6V9L8LdvjLRKlqzM9Dq05MfeB+0bwryW97n0fwfFifK0c3wTyT7zMPwL8z5mOY9H8ZcipyCjwVf7RzSn0df+lz17cz7tPKRvJ6OvueZkLkDbXRh/kB7Sp5zqaP2X1eT4z+6nyj7Mtm05ThjpA8OtMnZG7nrTGxu460xsbqLC7sUKeI69Q3WZmfVri7Xvp7zBuvetMbG7nrTGxudaY2NzrTGxudaY2NzrTGxudaY2N3HWmNjdz1pjY3OtMbG51pjY3OtMbG7jrTGxu560wbnWmNjc60xsbnWmNjc60xsbnWmNjdx1pjY3c9aY2NzrTGxu9hIS5gICAgICBC2lgRVU9h7DA0Vvpum+EdnQXpkkkfgJJ/8Az5TRzYdv1V7O1o9Zz/ov3+/8q7ZP1fvM0b93oNP6iZKs5AQEBAQEDgmNx2pqWNlBYngFBYn3CTG89kTMV6z08259x9mPhsGiVRZyWcj8Oc3APfa062npNMcRLxvEc9c2om1e3SPov5naLh+BgRZZUgRNr436PQqVbXyKSBzPBR8bSEvLZWFqqM1es1RmUXSyimjHU5ABfu1JhDzweJZsZiKZN0RKJUaaFg2b42gcbaxD56FGk2RqzNdwAWREXMxW+mbgNR2wONhYhya1Kq2dqLhQ5ABZHUMha2l9bacoSiYjaFQUtoEMb0WYUzp6AFJG095JgWOLxDLg2qA+mKJYHT1sl7/GEK/Z+Jq0quHWpUNVMQhILhQyVFQPYFQAVIJ7Li0JZBJQo9qV3bFJQFY0FamXVlC5qlQNbICwI0GtuJvIE/a+MOHw1Sp6xRCRf7zWst/E2gV2DqVqGIpJWqmqK6MTmCjJVQBiEsB6BBOhvwhLvtmo5xNCktZqKulVmK5Lkplt6wI7TCFk2HZqQQVXBso60ZM5tbXUZdfDtgVe6bVKlI1KtZ6l2qplYIFHV1GUEWUG5AhLyx+0qlNsauYkqlFqOg0NUdXYc/THzgd9n7SetUwgDaNRqVKvDVly0wDy9LMfdAb1bSqUeq6o2NzUfS96NK2ce/MIF5Vb0SRyJHwuIQxnYeOrZsJnrGr9IpM7owS9MhQQylQCFvprfjCU7btZuvw9Naxoq4rFmXJ9wKV1cEdphC3wy2RRmL6D0ja7d+mmvdJHpASBKXgJCzmAgICAgICBX7W2YtdCCBe3b29xgax2juDXpMfo9PMhJNsygi/K54TQz6WZnej0PD+KUrTkzTt8XlS3FxrH6oL3tUW3yJmCNLlnwb1uLaWPGZ+SXR6OsWfWaivi7HyWXjR5PGYYbcb08domfp/tMpdGdX71dB4IzfMkS8aK3jZhnjtPCk/X+E2n0ZJ97EP/ACoo87y0aKPGWGeO38KR9ZSqPRvhh61Ss38yDyWXjR08d2K3G889oiPl/KZS3BwSjVGbvao/7ECWjS4o8GG3F9VP923yhNp7pYNf/jobcwT5nWX/AKfH/wCYYZ4hqZ/+kptHYmGTVMPRU91JB+0vGOkdohitqc1u95+spdOgq+qqr4ADyloiIYptM95eklUgcPwMCLLKkCv2/gzXw1WmnrMvo/mGoHxEhLjZO1BXFilRHVQXV6bLlPAjMRY68jCFd9MFDH4g1FezpQClabuCQDfVRpxECTt4GnVw9cKzLSZ1qBQWISots1hqQCBA52ApZ8RXKsorVFyBgVYpTQKGIOovrCVTtRmp/TqPV1GbEEGjlRir56aoRmGi2K63gXu06JGDqINSKLLprchLaQKzZ+bEVcKQjrTw9M5mdGTNUZAgVQ2ptqSeEDJJKFFvTVptTai1Oo9QrmpZKbG1TUIVcCykG19RpIS99qYKpVwLUzrVNJffUUA/NhCPFDwtc4rE0HCOi0EcuXQpao4C9WL8SLMdIS9trYFa2Mw4qUw6CnWvmXMoPoWv2X4wLukgUAKAALAAcABwAkoU+6NMrhbMCp63EGxBBsazkHXukJRtt4RmxuGyglH0qEDQdQ4qrc9lzpA67s4NkxGJzAhUbq6dxYFWd6ptzHpCBztLZzYrE1RmemqUBSBCrZzVuzrdgdLBb2gWOx6jPg6ZcEP1WVgQQcyrlOh7xAo93sD9HODdUK9bRNOtofWCh0LfhNwR74E3eMJ9IwzVqZqUwK+YdWaoBKrluoB7YF3gnU01NMZUsMoylLDsGUjTwkoe0BIEpeAkLOYCAgICAgICAgICAgICAgICAgICBw3CBHyHlJQZDygMh5QGQwGQwGQ8oDIeUBkMBkPKAyHlAZDygMh5QGQ8oDIeUBkPKAyHlAZDygMh5QGQ8oDIeUBkPKAyHlAZDAZDygMh5QGQ8oQkLwkLOYCAgICAgICAgICAgICAgICAgICAgICAgICAgICAgICAgICAgICAgICAgICAgICAgICAgICAgICAgICAgICAgICAgICAgICAgICAgICAgICAgICAgICAgICAgICAgICAgICAgf/Z"/>
          <p:cNvSpPr>
            <a:spLocks noChangeAspect="1" noChangeArrowheads="1"/>
          </p:cNvSpPr>
          <p:nvPr/>
        </p:nvSpPr>
        <p:spPr bwMode="auto">
          <a:xfrm>
            <a:off x="155575" y="-914400"/>
            <a:ext cx="5524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208" name="Picture 16" descr="http://ilearnstack.files.wordpress.com/2013/04/openstack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0502" y="2486659"/>
            <a:ext cx="2805924" cy="9675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12" name="Picture 20" descr="http://www.hooton.org/wp-content/uploads/2014/06/ceph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0502" y="3727902"/>
            <a:ext cx="2784221" cy="752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8528" y="4753740"/>
            <a:ext cx="1549871" cy="6872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3098963" y="5729615"/>
            <a:ext cx="272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dirty="0" smtClean="0"/>
              <a:t>And </a:t>
            </a:r>
            <a:r>
              <a:rPr lang="fr-CH" sz="2800" err="1" smtClean="0"/>
              <a:t>many</a:t>
            </a:r>
            <a:r>
              <a:rPr lang="fr-CH" sz="2800" smtClean="0"/>
              <a:t> more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113683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800"/>
            <a:ext cx="8229600" cy="893977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Open Source Hardware </a:t>
            </a:r>
            <a:br>
              <a:rPr lang="en-US" sz="3600" dirty="0" smtClean="0"/>
            </a:br>
            <a:r>
              <a:rPr lang="en-US" sz="3600" dirty="0" smtClean="0"/>
              <a:t>and CERN Open Hardware </a:t>
            </a:r>
            <a:r>
              <a:rPr lang="en-US" sz="3600" dirty="0" err="1" smtClean="0"/>
              <a:t>Licence</a:t>
            </a:r>
            <a:r>
              <a:rPr lang="en-US" sz="3600" dirty="0" smtClean="0"/>
              <a:t> (OHL)</a:t>
            </a:r>
            <a:endParaRPr lang="en-US" sz="3600" dirty="0"/>
          </a:p>
        </p:txBody>
      </p:sp>
      <p:pic>
        <p:nvPicPr>
          <p:cNvPr id="7" name="Picture 6" descr="OHL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0127" y="4087649"/>
            <a:ext cx="2585642" cy="1758157"/>
          </a:xfrm>
          <a:prstGeom prst="rect">
            <a:avLst/>
          </a:prstGeom>
        </p:spPr>
      </p:pic>
      <p:pic>
        <p:nvPicPr>
          <p:cNvPr id="8" name="Picture 2" descr="http://www.planet-cnc.com/diy/pcbV10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9817" y="1740465"/>
            <a:ext cx="1786263" cy="123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Down Arrow 8"/>
          <p:cNvSpPr/>
          <p:nvPr/>
        </p:nvSpPr>
        <p:spPr>
          <a:xfrm>
            <a:off x="1719431" y="3185902"/>
            <a:ext cx="547034" cy="747319"/>
          </a:xfrm>
          <a:prstGeom prst="downArrow">
            <a:avLst/>
          </a:prstGeom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7076" y="2507835"/>
            <a:ext cx="1271800" cy="154728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559286" y="4087649"/>
            <a:ext cx="1621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mtClean="0"/>
              <a:t>www.ohwr.org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453889" y="1903126"/>
            <a:ext cx="348056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legal </a:t>
            </a:r>
            <a:r>
              <a:rPr lang="en-US" dirty="0"/>
              <a:t>framework to facilitate knowledge exchange across the electronic design community.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  <a:p>
            <a:r>
              <a:rPr lang="en-US" dirty="0" smtClean="0"/>
              <a:t>Governs </a:t>
            </a:r>
            <a:r>
              <a:rPr lang="en-US" dirty="0"/>
              <a:t>the use, copying, modification and distribution of hardware design documentation, and the manufacture and distribution of products.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101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800"/>
            <a:ext cx="8229600" cy="893977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CERN OHL: it is making an impact!</a:t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768" y="1034088"/>
            <a:ext cx="7678464" cy="5266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00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8" name="Picture 2" descr="https://cds.cern.ch/record/1406073/files/gg-run177878-evt188723900-3d-with-barrel-nologo.jpg?subformat=icon-144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0" y="-3377"/>
            <a:ext cx="9144000" cy="6867727"/>
            <a:chOff x="0" y="-3377"/>
            <a:chExt cx="9144000" cy="6867727"/>
          </a:xfrm>
        </p:grpSpPr>
        <p:pic>
          <p:nvPicPr>
            <p:cNvPr id="4100" name="Picture 4" descr="https://lhc-div-mms.web.cern.ch/lhc-div-mms/interconnect/week21_2007/0510029_03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-3377"/>
              <a:ext cx="9144000" cy="68677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286530" y="157185"/>
              <a:ext cx="246253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smtClean="0">
                  <a:solidFill>
                    <a:schemeClr val="accent1"/>
                  </a:solidFill>
                </a:rPr>
                <a:t>Accelerators</a:t>
              </a:r>
              <a:endParaRPr lang="en-GB" sz="3200">
                <a:solidFill>
                  <a:schemeClr val="accent1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035594" y="-18479"/>
            <a:ext cx="10264645" cy="6876479"/>
            <a:chOff x="2986607" y="-18479"/>
            <a:chExt cx="10264645" cy="6876479"/>
          </a:xfrm>
        </p:grpSpPr>
        <p:pic>
          <p:nvPicPr>
            <p:cNvPr id="4104" name="Picture 8" descr="http://cms-results.web.cern.ch/cms-results/public-results/figures/cms_detector.jpg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86607" y="-18479"/>
              <a:ext cx="10264645" cy="68764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3546629" y="192889"/>
              <a:ext cx="193835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smtClean="0">
                  <a:solidFill>
                    <a:schemeClr val="accent1"/>
                  </a:solidFill>
                </a:rPr>
                <a:t>Detectors</a:t>
              </a:r>
              <a:endParaRPr lang="en-GB" sz="3200">
                <a:solidFill>
                  <a:schemeClr val="accent1"/>
                </a:solidFill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6091298" y="-24830"/>
            <a:ext cx="9956712" cy="6882829"/>
            <a:chOff x="6042311" y="-24830"/>
            <a:chExt cx="9956712" cy="6882829"/>
          </a:xfrm>
        </p:grpSpPr>
        <p:pic>
          <p:nvPicPr>
            <p:cNvPr id="4106" name="Picture 10" descr="https://cds.cern.ch/record/1337720/files/CC_image.jp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42311" y="-24830"/>
              <a:ext cx="9956712" cy="68828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6374706" y="192889"/>
              <a:ext cx="216597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3200" smtClean="0">
                  <a:solidFill>
                    <a:schemeClr val="accent1"/>
                  </a:solidFill>
                </a:rPr>
                <a:t>Computing</a:t>
              </a:r>
              <a:endParaRPr lang="en-GB" sz="3200">
                <a:solidFill>
                  <a:schemeClr val="accent1"/>
                </a:solidFill>
              </a:endParaRPr>
            </a:p>
          </p:txBody>
        </p:sp>
      </p:grpSp>
      <p:sp>
        <p:nvSpPr>
          <p:cNvPr id="26" name="Rectangle 25"/>
          <p:cNvSpPr/>
          <p:nvPr/>
        </p:nvSpPr>
        <p:spPr>
          <a:xfrm>
            <a:off x="3900576" y="7267627"/>
            <a:ext cx="7157060" cy="814027"/>
          </a:xfrm>
          <a:prstGeom prst="rect">
            <a:avLst/>
          </a:prstGeom>
          <a:solidFill>
            <a:srgbClr val="EAEAEA">
              <a:alpha val="3019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0" y="3234930"/>
            <a:ext cx="10829624" cy="1444323"/>
          </a:xfrm>
          <a:prstGeom prst="rect">
            <a:avLst/>
          </a:prstGeom>
          <a:solidFill>
            <a:srgbClr val="EAEAEA">
              <a:alpha val="3019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0" y="1790607"/>
            <a:ext cx="10829624" cy="1444323"/>
          </a:xfrm>
          <a:prstGeom prst="rect">
            <a:avLst/>
          </a:prstGeom>
          <a:solidFill>
            <a:srgbClr val="EAEAEA">
              <a:alpha val="30196"/>
            </a:srgb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-9525" y="1796957"/>
            <a:ext cx="3059535" cy="2875791"/>
            <a:chOff x="-9525" y="1796957"/>
            <a:chExt cx="3059535" cy="2875791"/>
          </a:xfrm>
        </p:grpSpPr>
        <p:pic>
          <p:nvPicPr>
            <p:cNvPr id="4108" name="Picture 12" descr="http://www.techienews.co.uk/wp-content/uploads/2015/07/Mini-Linac.jpg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796957"/>
              <a:ext cx="3050010" cy="144028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28" name="Picture 32" descr="http://envision.web.cern.ch/ENVISION/images/PET_HR-cropped-SN-homepage.jpg"/>
            <p:cNvPicPr>
              <a:picLocks noChangeAspect="1" noChangeArrowheads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-9525" y="3241279"/>
              <a:ext cx="3057525" cy="1431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3" name="Group 22"/>
          <p:cNvGrpSpPr/>
          <p:nvPr/>
        </p:nvGrpSpPr>
        <p:grpSpPr>
          <a:xfrm>
            <a:off x="3015971" y="1790608"/>
            <a:ext cx="3060979" cy="2894568"/>
            <a:chOff x="3015971" y="1790608"/>
            <a:chExt cx="3060979" cy="2894568"/>
          </a:xfrm>
        </p:grpSpPr>
        <p:pic>
          <p:nvPicPr>
            <p:cNvPr id="4120" name="Picture 24" descr="http://www.sciencemediacentre.co.nz/wp-content/upload/2009/12/medipix-chip.jpg"/>
            <p:cNvPicPr>
              <a:picLocks noChangeAspect="1" noChangeArrowheads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035594" y="1790608"/>
              <a:ext cx="3041356" cy="145741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30" name="Picture 34" descr="http://aladdin.utef.cvut.cz/ofat/methods/Xray_radiography/Pict/Mouse_hair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5971" y="3234930"/>
              <a:ext cx="3060979" cy="1450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" name="Group 21"/>
          <p:cNvGrpSpPr/>
          <p:nvPr/>
        </p:nvGrpSpPr>
        <p:grpSpPr>
          <a:xfrm>
            <a:off x="6076950" y="1792160"/>
            <a:ext cx="4222779" cy="2888355"/>
            <a:chOff x="6076950" y="1792160"/>
            <a:chExt cx="4222779" cy="2888355"/>
          </a:xfrm>
        </p:grpSpPr>
        <p:pic>
          <p:nvPicPr>
            <p:cNvPr id="4114" name="Picture 18" descr="http://sur.ly/thumbnails/620x343/i/indico.cern.ch.png"/>
            <p:cNvPicPr>
              <a:picLocks noChangeAspect="1" noChangeArrowheads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42076"/>
            <a:stretch/>
          </p:blipFill>
          <p:spPr bwMode="auto">
            <a:xfrm>
              <a:off x="6076950" y="1792160"/>
              <a:ext cx="4222779" cy="145384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32" name="Picture 36" descr="http://staff-association.web.cern.ch/sites/staff-association.web.cern.ch/files/IMG_1156_bis.jpg"/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1298" y="3248027"/>
              <a:ext cx="3681351" cy="14324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3972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1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152400"/>
            <a:ext cx="8136904" cy="762000"/>
          </a:xfrm>
        </p:spPr>
        <p:txBody>
          <a:bodyPr/>
          <a:lstStyle/>
          <a:p>
            <a:r>
              <a:rPr lang="fr-CH" sz="3200" dirty="0" err="1" smtClean="0"/>
              <a:t>Knowledge</a:t>
            </a:r>
            <a:r>
              <a:rPr lang="fr-CH" sz="3200" dirty="0" smtClean="0"/>
              <a:t> Transfer </a:t>
            </a:r>
            <a:r>
              <a:rPr lang="fr-CH" sz="3200" dirty="0" err="1" smtClean="0"/>
              <a:t>through</a:t>
            </a:r>
            <a:r>
              <a:rPr lang="fr-CH" sz="3200" dirty="0" smtClean="0"/>
              <a:t> People</a:t>
            </a:r>
            <a:endParaRPr lang="en-GB" sz="3200" dirty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1291455"/>
            <a:ext cx="311094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000" eaLnBrk="1" hangingPunct="1"/>
            <a:r>
              <a:rPr lang="en-US" sz="2000" dirty="0" smtClean="0">
                <a:solidFill>
                  <a:schemeClr val="tx2"/>
                </a:solidFill>
              </a:rPr>
              <a:t>Every year, hundreds of students come to CERN to contribute to our research programs</a:t>
            </a:r>
          </a:p>
          <a:p>
            <a:pPr marL="180000" eaLnBrk="1" hangingPunct="1"/>
            <a:endParaRPr lang="en-US" sz="2000" dirty="0" smtClean="0">
              <a:solidFill>
                <a:schemeClr val="tx2"/>
              </a:solidFill>
            </a:endParaRPr>
          </a:p>
          <a:p>
            <a:pPr marL="180000" eaLnBrk="1" hangingPunct="1"/>
            <a:r>
              <a:rPr lang="en-US" sz="2000" dirty="0" smtClean="0">
                <a:solidFill>
                  <a:schemeClr val="tx2"/>
                </a:solidFill>
              </a:rPr>
              <a:t>An opportunity for young people to learn in a multicultural environment</a:t>
            </a:r>
          </a:p>
          <a:p>
            <a:pPr marL="180000" eaLnBrk="1" hangingPunct="1"/>
            <a:endParaRPr kumimoji="0" lang="en-US" sz="2000" b="0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ＭＳ Ｐゴシック" pitchFamily="-112" charset="-128"/>
              <a:cs typeface="Times New Roman" pitchFamily="18" charset="0"/>
            </a:endParaRPr>
          </a:p>
          <a:p>
            <a:pPr marL="180000" eaLnBrk="1" hangingPunct="1"/>
            <a:r>
              <a:rPr lang="en-US" sz="2000" kern="0" dirty="0" smtClean="0">
                <a:solidFill>
                  <a:schemeClr val="tx2"/>
                </a:solidFill>
                <a:ea typeface="ＭＳ Ｐゴシック" pitchFamily="-112" charset="-128"/>
                <a:cs typeface="Times New Roman" pitchFamily="18" charset="0"/>
              </a:rPr>
              <a:t>Not only for physicists! Also engineers, computer scientists, administrative students…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ＭＳ Ｐゴシック" pitchFamily="-112" charset="-128"/>
              <a:cs typeface="Times New Roman" pitchFamily="18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7234" y="1338677"/>
            <a:ext cx="48006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23521" y="3918917"/>
            <a:ext cx="3826566" cy="228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087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494"/>
            <a:ext cx="7470648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European KT Networks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4294967295"/>
          </p:nvPr>
        </p:nvSpPr>
        <p:spPr>
          <a:xfrm>
            <a:off x="0" y="814388"/>
            <a:ext cx="7086600" cy="5491162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             </a:t>
            </a:r>
          </a:p>
          <a:p>
            <a:pPr marL="36576" indent="0">
              <a:buNone/>
            </a:pPr>
            <a:r>
              <a:rPr lang="en-US" dirty="0" smtClean="0"/>
              <a:t>            </a:t>
            </a:r>
            <a:br>
              <a:rPr lang="en-US" dirty="0" smtClean="0"/>
            </a:br>
            <a:r>
              <a:rPr lang="en-US" dirty="0" smtClean="0"/>
              <a:t>         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191" y="1079759"/>
            <a:ext cx="1024739" cy="90664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390298" y="1300275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Forum for European </a:t>
            </a:r>
            <a:r>
              <a:rPr lang="en-US" dirty="0" smtClean="0"/>
              <a:t>Intergovernmental Research </a:t>
            </a:r>
            <a:r>
              <a:rPr lang="en-US" dirty="0" err="1"/>
              <a:t>Organisations</a:t>
            </a:r>
            <a:r>
              <a:rPr lang="en-US" dirty="0"/>
              <a:t>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191" y="2158411"/>
            <a:ext cx="1024738" cy="951701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90298" y="2459240"/>
            <a:ext cx="3558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EEN, Enterprise Europe Network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948" y="3398192"/>
            <a:ext cx="1719225" cy="629302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2390298" y="3528177"/>
            <a:ext cx="572418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TTN, </a:t>
            </a:r>
            <a:r>
              <a:rPr lang="en-US" dirty="0" smtClean="0"/>
              <a:t>Technology </a:t>
            </a:r>
            <a:r>
              <a:rPr lang="en-US" dirty="0"/>
              <a:t>T</a:t>
            </a:r>
            <a:r>
              <a:rPr lang="en-US" dirty="0" smtClean="0"/>
              <a:t>ransfer Network (aka </a:t>
            </a:r>
            <a:r>
              <a:rPr lang="en-US" dirty="0" err="1" smtClean="0"/>
              <a:t>HEPTech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390298" y="4444549"/>
            <a:ext cx="7145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TTO Circle - European Technology Transfer Offices Circle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4191" y="4242174"/>
            <a:ext cx="1024738" cy="77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109" y="5200923"/>
            <a:ext cx="984902" cy="9849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390298" y="5362732"/>
            <a:ext cx="5637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The European Network for </a:t>
            </a:r>
            <a:r>
              <a:rPr lang="en-US" dirty="0" err="1"/>
              <a:t>LIGht</a:t>
            </a:r>
            <a:r>
              <a:rPr lang="en-US" dirty="0"/>
              <a:t> ion Hadron Therapy</a:t>
            </a:r>
          </a:p>
        </p:txBody>
      </p:sp>
    </p:spTree>
    <p:extLst>
      <p:ext uri="{BB962C8B-B14F-4D97-AF65-F5344CB8AC3E}">
        <p14:creationId xmlns:p14="http://schemas.microsoft.com/office/powerpoint/2010/main" val="205227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mtClean="0"/>
              <a:t>Publications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6701" y="1559865"/>
            <a:ext cx="2660649" cy="37009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4994" y="1767003"/>
            <a:ext cx="3070551" cy="3286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321131" y="5480989"/>
            <a:ext cx="17427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smtClean="0"/>
              <a:t>cern.ch/kt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2294894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4028" y="488015"/>
            <a:ext cx="4401478" cy="5621992"/>
          </a:xfrm>
        </p:spPr>
      </p:pic>
      <p:sp>
        <p:nvSpPr>
          <p:cNvPr id="5" name="TextBox 4"/>
          <p:cNvSpPr txBox="1"/>
          <p:nvPr/>
        </p:nvSpPr>
        <p:spPr>
          <a:xfrm>
            <a:off x="622168" y="1432874"/>
            <a:ext cx="352562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Visit our website to have a look at our technology portfolio in detail</a:t>
            </a:r>
          </a:p>
          <a:p>
            <a:endParaRPr lang="en-US" sz="3200" dirty="0">
              <a:hlinkClick r:id="rId3"/>
            </a:endParaRPr>
          </a:p>
          <a:p>
            <a:r>
              <a:rPr lang="en-US" sz="3200" dirty="0" smtClean="0">
                <a:hlinkClick r:id="rId4" action="ppaction://hlinkfile"/>
              </a:rPr>
              <a:t>cern.ch/</a:t>
            </a:r>
            <a:r>
              <a:rPr lang="en-US" sz="3200" dirty="0" err="1" smtClean="0">
                <a:hlinkClick r:id="rId4" action="ppaction://hlinkfile"/>
              </a:rPr>
              <a:t>kt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2386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12290" name="Picture 2" descr="https://encrypted-tbn2.gstatic.com/images?q=tbn:ANd9GcSWuAC52j8LzvgwCv5_JCRvzeNLcQCF_-k__fQ5-THOBjRvHZW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3381" y="1267811"/>
            <a:ext cx="1534242" cy="1747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07889" y="3373821"/>
            <a:ext cx="3865224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dirty="0" smtClean="0"/>
              <a:t>CERN </a:t>
            </a:r>
            <a:r>
              <a:rPr lang="fr-CH" b="1" dirty="0" err="1" smtClean="0"/>
              <a:t>Knowledge</a:t>
            </a:r>
            <a:r>
              <a:rPr lang="fr-CH" b="1" dirty="0" smtClean="0"/>
              <a:t> Transfer Group</a:t>
            </a:r>
          </a:p>
          <a:p>
            <a:pPr algn="ctr"/>
            <a:endParaRPr lang="fr-CH" dirty="0" smtClean="0"/>
          </a:p>
          <a:p>
            <a:pPr algn="ctr"/>
            <a:r>
              <a:rPr lang="fr-CH" dirty="0" smtClean="0"/>
              <a:t>cern.ch/</a:t>
            </a:r>
            <a:r>
              <a:rPr lang="fr-CH" dirty="0" err="1" smtClean="0"/>
              <a:t>kt</a:t>
            </a:r>
            <a:endParaRPr lang="fr-CH" dirty="0" smtClean="0"/>
          </a:p>
          <a:p>
            <a:pPr algn="ctr"/>
            <a:endParaRPr lang="fr-CH" dirty="0"/>
          </a:p>
          <a:p>
            <a:pPr algn="ctr"/>
            <a:r>
              <a:rPr lang="fr-CH" dirty="0" smtClean="0">
                <a:hlinkClick r:id="rId3"/>
              </a:rPr>
              <a:t>Mail-KT@cern.ch</a:t>
            </a:r>
            <a:endParaRPr lang="fr-CH" dirty="0" smtClean="0"/>
          </a:p>
          <a:p>
            <a:pPr algn="ctr"/>
            <a:endParaRPr lang="fr-CH" dirty="0"/>
          </a:p>
          <a:p>
            <a:pPr algn="ctr"/>
            <a:r>
              <a:rPr lang="fr-CH" smtClean="0"/>
              <a:t>David.Mazur@cern.ch</a:t>
            </a:r>
          </a:p>
          <a:p>
            <a:pPr algn="ctr"/>
            <a:endParaRPr lang="fr-CH" dirty="0" smtClean="0"/>
          </a:p>
          <a:p>
            <a:pPr algn="ctr"/>
            <a:r>
              <a:rPr lang="fr-CH" dirty="0" smtClean="0"/>
              <a:t>Tel. </a:t>
            </a:r>
            <a:r>
              <a:rPr lang="en-GB" dirty="0"/>
              <a:t>+41 22 </a:t>
            </a:r>
            <a:r>
              <a:rPr lang="en-GB"/>
              <a:t>767 </a:t>
            </a:r>
            <a:r>
              <a:rPr lang="en-GB" smtClean="0"/>
              <a:t>2623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734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ap2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66396" y="0"/>
            <a:ext cx="5086023" cy="629503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956945" y="136452"/>
            <a:ext cx="1281257" cy="9594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KT Mission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199" y="1325606"/>
            <a:ext cx="4120979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dirty="0" smtClean="0"/>
              <a:t>Maximize </a:t>
            </a:r>
            <a:r>
              <a:rPr lang="en-US" sz="2400" dirty="0"/>
              <a:t>the technological and knowledge return to </a:t>
            </a:r>
            <a:r>
              <a:rPr lang="en-US" sz="2400" dirty="0" smtClean="0"/>
              <a:t>Society, specially in the </a:t>
            </a:r>
            <a:r>
              <a:rPr lang="en-US" sz="2400" dirty="0"/>
              <a:t>Member </a:t>
            </a:r>
            <a:r>
              <a:rPr lang="en-US" sz="2400" dirty="0" smtClean="0"/>
              <a:t>States</a:t>
            </a:r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r>
              <a:rPr lang="en-US" sz="2400" dirty="0" smtClean="0"/>
              <a:t>Promote </a:t>
            </a:r>
            <a:r>
              <a:rPr lang="en-US" sz="2400" dirty="0"/>
              <a:t>CERN’s image as a center of excellence for technology</a:t>
            </a:r>
          </a:p>
          <a:p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954164" y="5469807"/>
            <a:ext cx="75208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2800" b="1" i="1" dirty="0" smtClean="0">
                <a:solidFill>
                  <a:srgbClr val="FF0000"/>
                </a:solidFill>
              </a:rPr>
              <a:t>Key </a:t>
            </a:r>
            <a:r>
              <a:rPr lang="en-US" sz="2800" b="1" i="1" dirty="0">
                <a:solidFill>
                  <a:srgbClr val="FF0000"/>
                </a:solidFill>
              </a:rPr>
              <a:t>words: dissemination and impact!</a:t>
            </a:r>
          </a:p>
        </p:txBody>
      </p:sp>
      <p:pic>
        <p:nvPicPr>
          <p:cNvPr id="1026" name="Picture 2" descr="http://wwp.greenwichmeantime.com/time-zone/europe/turkey/images/turkey-outline-map.gif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1818"/>
          <a:stretch/>
        </p:blipFill>
        <p:spPr bwMode="auto">
          <a:xfrm rot="20913287">
            <a:off x="7896167" y="3789399"/>
            <a:ext cx="1602341" cy="818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289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5668657" y="135852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242A28"/>
          </a:solid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KT Modes</a:t>
            </a:r>
            <a:endParaRPr lang="en-US" dirty="0"/>
          </a:p>
        </p:txBody>
      </p:sp>
      <p:sp>
        <p:nvSpPr>
          <p:cNvPr id="5" name="Hexagon 4"/>
          <p:cNvSpPr/>
          <p:nvPr/>
        </p:nvSpPr>
        <p:spPr>
          <a:xfrm>
            <a:off x="4457405" y="3359038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2"/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6" name="Hexagon 5"/>
          <p:cNvSpPr/>
          <p:nvPr/>
        </p:nvSpPr>
        <p:spPr>
          <a:xfrm>
            <a:off x="3246153" y="2714918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7" name="Hexagon 6"/>
          <p:cNvSpPr/>
          <p:nvPr/>
        </p:nvSpPr>
        <p:spPr>
          <a:xfrm>
            <a:off x="2034901" y="2039285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Hexagon 7"/>
          <p:cNvSpPr/>
          <p:nvPr/>
        </p:nvSpPr>
        <p:spPr>
          <a:xfrm>
            <a:off x="823649" y="4018652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9" name="Hexagon 8"/>
          <p:cNvSpPr/>
          <p:nvPr/>
        </p:nvSpPr>
        <p:spPr>
          <a:xfrm>
            <a:off x="6879909" y="4709594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Hexagon 9"/>
          <p:cNvSpPr/>
          <p:nvPr/>
        </p:nvSpPr>
        <p:spPr>
          <a:xfrm>
            <a:off x="4457405" y="4633771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1" name="Hexagon 10"/>
          <p:cNvSpPr/>
          <p:nvPr/>
        </p:nvSpPr>
        <p:spPr>
          <a:xfrm>
            <a:off x="6890425" y="2042763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Hexagon 11"/>
          <p:cNvSpPr/>
          <p:nvPr/>
        </p:nvSpPr>
        <p:spPr>
          <a:xfrm>
            <a:off x="3246153" y="4018652"/>
            <a:ext cx="1433206" cy="1230238"/>
          </a:xfrm>
          <a:prstGeom prst="hexagon">
            <a:avLst>
              <a:gd name="adj" fmla="val 25000"/>
              <a:gd name="vf" fmla="val 115470"/>
            </a:avLst>
          </a:prstGeom>
          <a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4" name="Group 13"/>
          <p:cNvGrpSpPr/>
          <p:nvPr/>
        </p:nvGrpSpPr>
        <p:grpSpPr>
          <a:xfrm>
            <a:off x="3246153" y="1366722"/>
            <a:ext cx="1433206" cy="1230238"/>
            <a:chOff x="1232874" y="1073807"/>
            <a:chExt cx="1433206" cy="1230238"/>
          </a:xfrm>
          <a:solidFill>
            <a:srgbClr val="002A50"/>
          </a:solidFill>
        </p:grpSpPr>
        <p:sp>
          <p:nvSpPr>
            <p:cNvPr id="15" name="Hexagon 14"/>
            <p:cNvSpPr/>
            <p:nvPr/>
          </p:nvSpPr>
          <p:spPr>
            <a:xfrm>
              <a:off x="1232874" y="1073807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Hexagon 4"/>
            <p:cNvSpPr/>
            <p:nvPr/>
          </p:nvSpPr>
          <p:spPr>
            <a:xfrm>
              <a:off x="1454828" y="1264328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Business Incubation</a:t>
              </a:r>
              <a:endParaRPr lang="en-US" sz="12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57405" y="2039285"/>
            <a:ext cx="1433206" cy="1230238"/>
            <a:chOff x="2465749" y="1750089"/>
            <a:chExt cx="1433206" cy="1230238"/>
          </a:xfrm>
          <a:solidFill>
            <a:schemeClr val="tx1">
              <a:lumMod val="75000"/>
            </a:schemeClr>
          </a:solidFill>
        </p:grpSpPr>
        <p:sp>
          <p:nvSpPr>
            <p:cNvPr id="18" name="Hexagon 17"/>
            <p:cNvSpPr/>
            <p:nvPr/>
          </p:nvSpPr>
          <p:spPr>
            <a:xfrm>
              <a:off x="2465749" y="1750089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Hexagon 4"/>
            <p:cNvSpPr/>
            <p:nvPr/>
          </p:nvSpPr>
          <p:spPr>
            <a:xfrm>
              <a:off x="2687703" y="1940610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Open Hardware</a:t>
              </a:r>
              <a:endParaRPr lang="en-US" sz="1200" kern="12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23649" y="1366090"/>
            <a:ext cx="1433206" cy="1230238"/>
            <a:chOff x="1232874" y="2433814"/>
            <a:chExt cx="1433206" cy="1230238"/>
          </a:xfrm>
          <a:solidFill>
            <a:srgbClr val="002A50"/>
          </a:solidFill>
        </p:grpSpPr>
        <p:sp>
          <p:nvSpPr>
            <p:cNvPr id="21" name="Hexagon 20"/>
            <p:cNvSpPr/>
            <p:nvPr/>
          </p:nvSpPr>
          <p:spPr>
            <a:xfrm>
              <a:off x="1232874" y="2433814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Hexagon 4"/>
            <p:cNvSpPr/>
            <p:nvPr/>
          </p:nvSpPr>
          <p:spPr>
            <a:xfrm>
              <a:off x="1454828" y="2624335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Licensing</a:t>
              </a:r>
              <a:endParaRPr lang="en-US" sz="1200" kern="1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034901" y="3359038"/>
            <a:ext cx="1433206" cy="1230238"/>
            <a:chOff x="2464867" y="3113352"/>
            <a:chExt cx="1433206" cy="1230238"/>
          </a:xfrm>
          <a:solidFill>
            <a:srgbClr val="002A50"/>
          </a:solidFill>
        </p:grpSpPr>
        <p:sp>
          <p:nvSpPr>
            <p:cNvPr id="24" name="Hexagon 23"/>
            <p:cNvSpPr/>
            <p:nvPr/>
          </p:nvSpPr>
          <p:spPr>
            <a:xfrm>
              <a:off x="2464867" y="3113352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Hexagon 4"/>
            <p:cNvSpPr/>
            <p:nvPr/>
          </p:nvSpPr>
          <p:spPr>
            <a:xfrm>
              <a:off x="2686821" y="3303873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Service and Consultancy</a:t>
              </a:r>
              <a:endParaRPr lang="en-US" sz="1200" kern="12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6890425" y="3403533"/>
            <a:ext cx="1433206" cy="1230238"/>
            <a:chOff x="3699507" y="1071016"/>
            <a:chExt cx="1433206" cy="1230238"/>
          </a:xfrm>
        </p:grpSpPr>
        <p:sp>
          <p:nvSpPr>
            <p:cNvPr id="27" name="Hexagon 26"/>
            <p:cNvSpPr/>
            <p:nvPr/>
          </p:nvSpPr>
          <p:spPr>
            <a:xfrm>
              <a:off x="3699507" y="1071016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Hexagon 4"/>
            <p:cNvSpPr/>
            <p:nvPr/>
          </p:nvSpPr>
          <p:spPr>
            <a:xfrm>
              <a:off x="3921461" y="1261537"/>
              <a:ext cx="989298" cy="8491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EU Projects</a:t>
              </a:r>
              <a:endParaRPr lang="en-US" sz="1200" kern="1200" dirty="0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668657" y="4018652"/>
            <a:ext cx="1433206" cy="1230238"/>
            <a:chOff x="4932382" y="402641"/>
            <a:chExt cx="1433206" cy="1230238"/>
          </a:xfrm>
        </p:grpSpPr>
        <p:sp>
          <p:nvSpPr>
            <p:cNvPr id="30" name="Hexagon 29"/>
            <p:cNvSpPr/>
            <p:nvPr/>
          </p:nvSpPr>
          <p:spPr>
            <a:xfrm>
              <a:off x="4932382" y="402641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solidFill>
              <a:schemeClr val="tx1">
                <a:lumMod val="60000"/>
                <a:lumOff val="40000"/>
              </a:schemeClr>
            </a:solidFill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Hexagon 4"/>
            <p:cNvSpPr/>
            <p:nvPr/>
          </p:nvSpPr>
          <p:spPr>
            <a:xfrm>
              <a:off x="5154336" y="593162"/>
              <a:ext cx="989298" cy="84919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Training</a:t>
              </a:r>
              <a:endParaRPr lang="en-US" sz="1200" kern="12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668657" y="2714918"/>
            <a:ext cx="1433206" cy="1230238"/>
            <a:chOff x="6165257" y="2447302"/>
            <a:chExt cx="1433206" cy="1230238"/>
          </a:xfrm>
          <a:solidFill>
            <a:schemeClr val="tx1">
              <a:lumMod val="75000"/>
            </a:schemeClr>
          </a:solidFill>
        </p:grpSpPr>
        <p:sp>
          <p:nvSpPr>
            <p:cNvPr id="33" name="Hexagon 32"/>
            <p:cNvSpPr/>
            <p:nvPr/>
          </p:nvSpPr>
          <p:spPr>
            <a:xfrm>
              <a:off x="6165257" y="2447302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Hexagon 4"/>
            <p:cNvSpPr/>
            <p:nvPr/>
          </p:nvSpPr>
          <p:spPr>
            <a:xfrm>
              <a:off x="6387211" y="2637823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Procurement</a:t>
              </a:r>
              <a:endParaRPr lang="en-US" sz="1200" kern="12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34901" y="4709594"/>
            <a:ext cx="1433206" cy="1230238"/>
            <a:chOff x="7391954" y="3136608"/>
            <a:chExt cx="1433206" cy="1230238"/>
          </a:xfrm>
          <a:solidFill>
            <a:srgbClr val="002A50"/>
          </a:solidFill>
        </p:grpSpPr>
        <p:sp>
          <p:nvSpPr>
            <p:cNvPr id="36" name="Hexagon 35"/>
            <p:cNvSpPr/>
            <p:nvPr/>
          </p:nvSpPr>
          <p:spPr>
            <a:xfrm>
              <a:off x="7391954" y="3136608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7" name="Hexagon 4"/>
            <p:cNvSpPr/>
            <p:nvPr/>
          </p:nvSpPr>
          <p:spPr>
            <a:xfrm>
              <a:off x="7613908" y="3327129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R&amp;D Collaborations</a:t>
              </a:r>
              <a:endParaRPr lang="en-US" sz="1200" kern="12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457405" y="750971"/>
            <a:ext cx="1433206" cy="1230238"/>
            <a:chOff x="2464867" y="3113352"/>
            <a:chExt cx="1433206" cy="1230238"/>
          </a:xfrm>
          <a:solidFill>
            <a:srgbClr val="002A50"/>
          </a:solidFill>
        </p:grpSpPr>
        <p:sp>
          <p:nvSpPr>
            <p:cNvPr id="39" name="Hexagon 38"/>
            <p:cNvSpPr/>
            <p:nvPr/>
          </p:nvSpPr>
          <p:spPr>
            <a:xfrm>
              <a:off x="2464867" y="3113352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Hexagon 4"/>
            <p:cNvSpPr/>
            <p:nvPr/>
          </p:nvSpPr>
          <p:spPr>
            <a:xfrm>
              <a:off x="2686821" y="3303873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Easy Access IP</a:t>
              </a:r>
              <a:endParaRPr lang="en-US" sz="1200" kern="1200" dirty="0"/>
            </a:p>
          </p:txBody>
        </p:sp>
      </p:grpSp>
      <p:pic>
        <p:nvPicPr>
          <p:cNvPr id="42" name="Picture 41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90611" y="500732"/>
            <a:ext cx="1061832" cy="440760"/>
          </a:xfrm>
          <a:prstGeom prst="rect">
            <a:avLst/>
          </a:prstGeom>
        </p:spPr>
      </p:pic>
      <p:grpSp>
        <p:nvGrpSpPr>
          <p:cNvPr id="46" name="Group 45"/>
          <p:cNvGrpSpPr/>
          <p:nvPr/>
        </p:nvGrpSpPr>
        <p:grpSpPr>
          <a:xfrm>
            <a:off x="5679173" y="1427644"/>
            <a:ext cx="1433206" cy="1230238"/>
            <a:chOff x="2465749" y="1750089"/>
            <a:chExt cx="1433206" cy="1230238"/>
          </a:xfrm>
          <a:solidFill>
            <a:schemeClr val="tx1">
              <a:lumMod val="75000"/>
            </a:schemeClr>
          </a:solidFill>
        </p:grpSpPr>
        <p:sp>
          <p:nvSpPr>
            <p:cNvPr id="47" name="Hexagon 46"/>
            <p:cNvSpPr/>
            <p:nvPr/>
          </p:nvSpPr>
          <p:spPr>
            <a:xfrm>
              <a:off x="2465749" y="1750089"/>
              <a:ext cx="1433206" cy="1230238"/>
            </a:xfrm>
            <a:prstGeom prst="hexagon">
              <a:avLst>
                <a:gd name="adj" fmla="val 25000"/>
                <a:gd name="vf" fmla="val 115470"/>
              </a:avLst>
            </a:prstGeom>
            <a:grpFill/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Hexagon 4"/>
            <p:cNvSpPr/>
            <p:nvPr/>
          </p:nvSpPr>
          <p:spPr>
            <a:xfrm>
              <a:off x="2687703" y="1940610"/>
              <a:ext cx="989298" cy="84919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15240" rIns="0" bIns="1524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200" kern="1200" dirty="0" smtClean="0"/>
                <a:t>Open Source Software</a:t>
              </a:r>
              <a:endParaRPr lang="en-US" sz="1200" kern="1200" dirty="0"/>
            </a:p>
          </p:txBody>
        </p:sp>
      </p:grpSp>
      <p:pic>
        <p:nvPicPr>
          <p:cNvPr id="50" name="Picture 49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0941" y="751603"/>
            <a:ext cx="1422690" cy="1230238"/>
          </a:xfrm>
          <a:prstGeom prst="hexagon">
            <a:avLst/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1440958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/>
          <p:cNvSpPr/>
          <p:nvPr/>
        </p:nvSpPr>
        <p:spPr>
          <a:xfrm>
            <a:off x="4467225" y="-512209"/>
            <a:ext cx="9353550" cy="8401050"/>
          </a:xfrm>
          <a:prstGeom prst="ellipse">
            <a:avLst/>
          </a:prstGeom>
          <a:solidFill>
            <a:srgbClr val="FFFF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Crossing the bridge to industry</a:t>
            </a:r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990600" y="2476500"/>
            <a:ext cx="2400300" cy="2400300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1238250" y="2714625"/>
            <a:ext cx="1924050" cy="1924050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409700" y="2895599"/>
            <a:ext cx="1562100" cy="1562100"/>
          </a:xfrm>
          <a:prstGeom prst="ellipse">
            <a:avLst/>
          </a:prstGeom>
          <a:solidFill>
            <a:schemeClr val="tx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619119" y="3445816"/>
            <a:ext cx="1143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b="1" dirty="0" smtClean="0">
                <a:solidFill>
                  <a:schemeClr val="bg1"/>
                </a:solidFill>
              </a:rPr>
              <a:t>CERN </a:t>
            </a:r>
          </a:p>
        </p:txBody>
      </p:sp>
      <p:sp>
        <p:nvSpPr>
          <p:cNvPr id="8" name="Oval 7"/>
          <p:cNvSpPr/>
          <p:nvPr/>
        </p:nvSpPr>
        <p:spPr>
          <a:xfrm>
            <a:off x="4533900" y="2476500"/>
            <a:ext cx="2400300" cy="2400300"/>
          </a:xfrm>
          <a:prstGeom prst="ellipse">
            <a:avLst/>
          </a:prstGeom>
          <a:solidFill>
            <a:srgbClr val="CCFFC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4781550" y="2714625"/>
            <a:ext cx="1924050" cy="1924050"/>
          </a:xfrm>
          <a:prstGeom prst="ellipse">
            <a:avLst/>
          </a:prstGeom>
          <a:solidFill>
            <a:srgbClr val="66FF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4953000" y="2895599"/>
            <a:ext cx="1562100" cy="1562100"/>
          </a:xfrm>
          <a:prstGeom prst="ellipse">
            <a:avLst/>
          </a:prstGeom>
          <a:solidFill>
            <a:srgbClr val="33CC3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034981" y="3457484"/>
            <a:ext cx="13981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b="1" smtClean="0">
                <a:solidFill>
                  <a:schemeClr val="bg1"/>
                </a:solidFill>
              </a:rPr>
              <a:t>Industry</a:t>
            </a:r>
            <a:endParaRPr lang="en-GB" sz="2400" b="1">
              <a:solidFill>
                <a:schemeClr val="bg1"/>
              </a:solidFill>
            </a:endParaRPr>
          </a:p>
        </p:txBody>
      </p:sp>
      <p:sp>
        <p:nvSpPr>
          <p:cNvPr id="17" name="Curved Down Arrow 16"/>
          <p:cNvSpPr/>
          <p:nvPr/>
        </p:nvSpPr>
        <p:spPr>
          <a:xfrm>
            <a:off x="2971800" y="1979204"/>
            <a:ext cx="2286000" cy="653505"/>
          </a:xfrm>
          <a:prstGeom prst="curvedDownArrow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8" name="Curved Down Arrow 17"/>
          <p:cNvSpPr/>
          <p:nvPr/>
        </p:nvSpPr>
        <p:spPr>
          <a:xfrm rot="10800000">
            <a:off x="2795588" y="4934022"/>
            <a:ext cx="2286000" cy="653505"/>
          </a:xfrm>
          <a:prstGeom prst="curvedDownArrow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221713" y="1527956"/>
            <a:ext cx="1941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err="1" smtClean="0"/>
              <a:t>Technology</a:t>
            </a:r>
            <a:r>
              <a:rPr lang="fr-CH" smtClean="0"/>
              <a:t> Push</a:t>
            </a:r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269173" y="565812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err="1" smtClean="0"/>
              <a:t>Market</a:t>
            </a:r>
            <a:r>
              <a:rPr lang="fr-CH" smtClean="0"/>
              <a:t> Pull</a:t>
            </a:r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6515100" y="195658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mtClean="0"/>
              <a:t>Health</a:t>
            </a:r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7155318" y="2894766"/>
            <a:ext cx="1210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mtClean="0"/>
              <a:t>Education</a:t>
            </a:r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7139918" y="401411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mtClean="0"/>
              <a:t>Economy</a:t>
            </a:r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6515100" y="4981731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Quality</a:t>
            </a:r>
            <a:r>
              <a:rPr lang="fr-CH" smtClean="0"/>
              <a:t> of life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61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960"/>
            <a:ext cx="7470648" cy="1143000"/>
          </a:xfrm>
        </p:spPr>
        <p:txBody>
          <a:bodyPr/>
          <a:lstStyle/>
          <a:p>
            <a:r>
              <a:rPr lang="en-US" dirty="0" smtClean="0"/>
              <a:t>CERN Core Competences</a:t>
            </a:r>
            <a:endParaRPr lang="en-US" dirty="0"/>
          </a:p>
        </p:txBody>
      </p:sp>
      <p:pic>
        <p:nvPicPr>
          <p:cNvPr id="7172" name="Picture 4" descr="http://home.web.cern.ch/sites/home.web.cern.ch/files/image/engineering_page/2013/01/cryogenics.jpe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2457" y="1484661"/>
            <a:ext cx="3300459" cy="2211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home.web.cern.ch/sites/home.web.cern.ch/files/image/engineering_page/2013/02/superconduting_interconnects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3193" y="1479992"/>
            <a:ext cx="3328940" cy="221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ttp://home.web.cern.ch/sites/home.web.cern.ch/files/image/engineering_page/2013/01/beam-screen_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755" y="1479992"/>
            <a:ext cx="3320185" cy="221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2" name="Picture 14" descr="http://home.web.cern.ch/sites/home.web.cern.ch/files/image/computing_page/2013/01/tier_0_servers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7755" y="3679936"/>
            <a:ext cx="3320185" cy="220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6" name="Picture 18" descr="http://morel.home.cern.ch/morel/Pilot%20mcm/a_pilot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53" y="3691031"/>
            <a:ext cx="3338802" cy="2198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8" name="Picture 20" descr="http://lhc-machine-outreach.web.cern.ch/lhc-machine-outreach/components/magnets_files/image00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91031"/>
            <a:ext cx="2943193" cy="218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0" y="1484661"/>
            <a:ext cx="9144000" cy="626527"/>
          </a:xfrm>
          <a:prstGeom prst="rect">
            <a:avLst/>
          </a:prstGeom>
          <a:solidFill>
            <a:srgbClr val="161616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35663" y="5263449"/>
            <a:ext cx="9144000" cy="626527"/>
          </a:xfrm>
          <a:prstGeom prst="rect">
            <a:avLst/>
          </a:prstGeom>
          <a:solidFill>
            <a:srgbClr val="161616">
              <a:alpha val="6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08218" y="1533164"/>
            <a:ext cx="1726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smtClean="0">
                <a:solidFill>
                  <a:schemeClr val="accent1"/>
                </a:solidFill>
              </a:rPr>
              <a:t>Cryogenics</a:t>
            </a:r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63793" y="1537833"/>
            <a:ext cx="2616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smtClean="0">
                <a:solidFill>
                  <a:schemeClr val="accent1"/>
                </a:solidFill>
              </a:rPr>
              <a:t>Superconductivity</a:t>
            </a:r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12840" y="1533163"/>
            <a:ext cx="12919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smtClean="0">
                <a:solidFill>
                  <a:schemeClr val="accent1"/>
                </a:solidFill>
              </a:rPr>
              <a:t>Vacuum</a:t>
            </a:r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88557" y="5364123"/>
            <a:ext cx="1366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smtClean="0">
                <a:solidFill>
                  <a:schemeClr val="accent1"/>
                </a:solidFill>
              </a:rPr>
              <a:t>Magnets</a:t>
            </a:r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66389" y="5368792"/>
            <a:ext cx="24112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smtClean="0">
                <a:solidFill>
                  <a:schemeClr val="accent1"/>
                </a:solidFill>
              </a:rPr>
              <a:t>Microelectronics</a:t>
            </a:r>
            <a:endParaRPr lang="en-GB" sz="2400">
              <a:solidFill>
                <a:schemeClr val="accent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20605" y="5364122"/>
            <a:ext cx="2444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smtClean="0">
                <a:solidFill>
                  <a:schemeClr val="accent1"/>
                </a:solidFill>
              </a:rPr>
              <a:t>Data Processing</a:t>
            </a:r>
            <a:endParaRPr lang="en-GB" sz="24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489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CERN’s Technology Portfolio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72255"/>
            <a:ext cx="9144000" cy="5249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14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199" y="233492"/>
            <a:ext cx="8686801" cy="94044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high vacuum… to solar energy</a:t>
            </a:r>
            <a:endParaRPr lang="en-US" dirty="0"/>
          </a:p>
        </p:txBody>
      </p:sp>
      <p:pic>
        <p:nvPicPr>
          <p:cNvPr id="1026" name="Picture 2" descr="http://knowledgetransfer.web.cern.ch/sites/knowledgetransfer.web.cern.ch/files/images/technology/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93807"/>
            <a:ext cx="4761187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iastream.cern.ch/MediaArchive/Photo/Public/2012/1206129/1206129_07/1206129_07-A4-at-144-dpi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1186" y="1693807"/>
            <a:ext cx="4382813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2433" y="4702644"/>
            <a:ext cx="341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u="sng" dirty="0" smtClean="0"/>
              <a:t>CERN </a:t>
            </a:r>
            <a:r>
              <a:rPr lang="fr-CH" b="1" u="sng" dirty="0" err="1" smtClean="0"/>
              <a:t>Technology</a:t>
            </a:r>
            <a:endParaRPr lang="fr-CH" b="1" u="sng" smtClean="0"/>
          </a:p>
          <a:p>
            <a:pPr algn="ctr"/>
            <a:endParaRPr lang="fr-CH" b="1" u="sng" dirty="0" smtClean="0"/>
          </a:p>
          <a:p>
            <a:pPr algn="ctr"/>
            <a:r>
              <a:rPr lang="fr-CH" dirty="0" smtClean="0"/>
              <a:t>Non-Evaporable Getter </a:t>
            </a:r>
            <a:r>
              <a:rPr lang="fr-CH" dirty="0" err="1" smtClean="0"/>
              <a:t>Coating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151457" y="4702644"/>
            <a:ext cx="33993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u="sng" dirty="0" err="1" smtClean="0"/>
              <a:t>Industry</a:t>
            </a:r>
            <a:r>
              <a:rPr lang="fr-CH" b="1" u="sng" dirty="0" smtClean="0"/>
              <a:t> (spin-off):</a:t>
            </a:r>
          </a:p>
          <a:p>
            <a:pPr algn="ctr"/>
            <a:endParaRPr lang="fr-CH" b="1" u="sng" dirty="0" smtClean="0"/>
          </a:p>
          <a:p>
            <a:pPr algn="ctr"/>
            <a:r>
              <a:rPr lang="fr-CH" dirty="0" smtClean="0"/>
              <a:t>High </a:t>
            </a:r>
            <a:r>
              <a:rPr lang="fr-CH" dirty="0" err="1" smtClean="0"/>
              <a:t>Efficiency</a:t>
            </a:r>
            <a:r>
              <a:rPr lang="fr-CH" smtClean="0"/>
              <a:t> Solar Collectors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153tracknotitl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5453" y="1709075"/>
            <a:ext cx="5248275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silicon pixel detectors to X-Ray diffractometers </a:t>
            </a:r>
            <a:endParaRPr lang="en-US" dirty="0"/>
          </a:p>
        </p:txBody>
      </p:sp>
      <p:pic>
        <p:nvPicPr>
          <p:cNvPr id="7" name="Picture 5" descr="PN5395_0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8994" y="1709075"/>
            <a:ext cx="4055006" cy="3210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972121" y="5021443"/>
            <a:ext cx="2993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u="sng" dirty="0" smtClean="0"/>
              <a:t>CERN </a:t>
            </a:r>
            <a:r>
              <a:rPr lang="fr-CH" b="1" u="sng" dirty="0" err="1" smtClean="0"/>
              <a:t>Technology</a:t>
            </a:r>
            <a:endParaRPr lang="fr-CH" b="1" u="sng" dirty="0" smtClean="0"/>
          </a:p>
          <a:p>
            <a:pPr algn="ctr"/>
            <a:endParaRPr lang="fr-CH" b="1" u="sng" dirty="0" smtClean="0"/>
          </a:p>
          <a:p>
            <a:pPr algn="ctr"/>
            <a:r>
              <a:rPr lang="fr-CH" dirty="0" err="1" smtClean="0"/>
              <a:t>Hybrid</a:t>
            </a:r>
            <a:r>
              <a:rPr lang="fr-CH" dirty="0" smtClean="0"/>
              <a:t> </a:t>
            </a:r>
            <a:r>
              <a:rPr lang="fr-CH" dirty="0" err="1" smtClean="0"/>
              <a:t>silicon</a:t>
            </a:r>
            <a:r>
              <a:rPr lang="fr-CH" smtClean="0"/>
              <a:t> pixel detector</a:t>
            </a:r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950943" y="5021443"/>
            <a:ext cx="23349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b="1" u="sng" dirty="0" err="1" smtClean="0"/>
              <a:t>Industry</a:t>
            </a:r>
            <a:r>
              <a:rPr lang="fr-CH" b="1" u="sng" dirty="0" smtClean="0"/>
              <a:t> (</a:t>
            </a:r>
            <a:r>
              <a:rPr lang="fr-CH" b="1" u="sng" dirty="0" err="1" smtClean="0"/>
              <a:t>license</a:t>
            </a:r>
            <a:r>
              <a:rPr lang="fr-CH" b="1" u="sng" dirty="0" smtClean="0"/>
              <a:t>):</a:t>
            </a:r>
          </a:p>
          <a:p>
            <a:pPr algn="ctr"/>
            <a:endParaRPr lang="fr-CH" b="1" u="sng" dirty="0" smtClean="0"/>
          </a:p>
          <a:p>
            <a:pPr algn="ctr"/>
            <a:r>
              <a:rPr lang="fr-CH" smtClean="0"/>
              <a:t>X-Ray Diffractometer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9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ésentationCERN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PrésentationCERN2.thmx</Template>
  <TotalTime>4117</TotalTime>
  <Words>435</Words>
  <Application>Microsoft Office PowerPoint</Application>
  <PresentationFormat>On-screen Show (4:3)</PresentationFormat>
  <Paragraphs>136</Paragraphs>
  <Slides>24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6" baseType="lpstr">
      <vt:lpstr>ＭＳ Ｐゴシック</vt:lpstr>
      <vt:lpstr>Arial</vt:lpstr>
      <vt:lpstr>Calibri</vt:lpstr>
      <vt:lpstr>Constantia</vt:lpstr>
      <vt:lpstr>Helvetica</vt:lpstr>
      <vt:lpstr>Helvetica Neue</vt:lpstr>
      <vt:lpstr>Times</vt:lpstr>
      <vt:lpstr>Times New Roman</vt:lpstr>
      <vt:lpstr>Verdana</vt:lpstr>
      <vt:lpstr>Wingdings</vt:lpstr>
      <vt:lpstr>Wingdings 2</vt:lpstr>
      <vt:lpstr>PrésentationCERN2</vt:lpstr>
      <vt:lpstr>Knowledge Transfer at CERN</vt:lpstr>
      <vt:lpstr>PowerPoint Presentation</vt:lpstr>
      <vt:lpstr>KT Mission</vt:lpstr>
      <vt:lpstr>KT Modes</vt:lpstr>
      <vt:lpstr>Crossing the bridge to industry</vt:lpstr>
      <vt:lpstr>CERN Core Competences</vt:lpstr>
      <vt:lpstr>CERN’s Technology Portfolio </vt:lpstr>
      <vt:lpstr>From high vacuum… to solar energy</vt:lpstr>
      <vt:lpstr>From silicon pixel detectors to X-Ray diffractometers </vt:lpstr>
      <vt:lpstr>PowerPoint Presentation</vt:lpstr>
      <vt:lpstr>ENLIGHT  CERN philosophy into health field</vt:lpstr>
      <vt:lpstr>PowerPoint Presentation</vt:lpstr>
      <vt:lpstr>Business Incubator Centres (BIC) of CERN Technologies</vt:lpstr>
      <vt:lpstr>Turning CERN technologies into new business opportunities</vt:lpstr>
      <vt:lpstr>PowerPoint Presentation</vt:lpstr>
      <vt:lpstr>PowerPoint Presentation</vt:lpstr>
      <vt:lpstr>Open Source Software</vt:lpstr>
      <vt:lpstr>Open Source Hardware  and CERN Open Hardware Licence (OHL)</vt:lpstr>
      <vt:lpstr>CERN OHL: it is making an impact! </vt:lpstr>
      <vt:lpstr>Knowledge Transfer through People</vt:lpstr>
      <vt:lpstr>European KT Networks </vt:lpstr>
      <vt:lpstr>Publications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Giovanni.Anelli@cern.ch</dc:creator>
  <cp:lastModifiedBy>David Mazur</cp:lastModifiedBy>
  <cp:revision>270</cp:revision>
  <dcterms:created xsi:type="dcterms:W3CDTF">2012-03-07T13:21:43Z</dcterms:created>
  <dcterms:modified xsi:type="dcterms:W3CDTF">2015-10-05T03:06:34Z</dcterms:modified>
</cp:coreProperties>
</file>