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84" d="100"/>
          <a:sy n="84" d="100"/>
        </p:scale>
        <p:origin x="-141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95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5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8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1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22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1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4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8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7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6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701D5-7F2D-434A-B8B9-90447ADDD13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552-173C-4C83-8BFE-A229EA8844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8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FCC-hh 16 </a:t>
            </a:r>
            <a:r>
              <a:rPr lang="it-IT" dirty="0" smtClean="0"/>
              <a:t>T, 1.9 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/>
          <a:lstStyle/>
          <a:p>
            <a:r>
              <a:rPr lang="it-IT" dirty="0" smtClean="0"/>
              <a:t>INFN Team</a:t>
            </a:r>
          </a:p>
          <a:p>
            <a:r>
              <a:rPr lang="it-IT" dirty="0" err="1" smtClean="0"/>
              <a:t>October</a:t>
            </a:r>
            <a:r>
              <a:rPr lang="it-IT" dirty="0" smtClean="0"/>
              <a:t> 2015</a:t>
            </a:r>
            <a:r>
              <a:rPr lang="it-IT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4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Why 1.9 K 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484784"/>
            <a:ext cx="7500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At 4.5 K the volume of conductor is quite large , cables have extreme dimensions, ratio Cu/Sc  is 1/1, no margin left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At 1.9 K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feasible</a:t>
            </a:r>
            <a:r>
              <a:rPr lang="it-IT" dirty="0" smtClean="0"/>
              <a:t> </a:t>
            </a:r>
            <a:r>
              <a:rPr lang="it-IT" dirty="0" smtClean="0"/>
              <a:t>owing to the large increase of critical current respect to 4.5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143818"/>
              </p:ext>
            </p:extLst>
          </p:nvPr>
        </p:nvGraphicFramePr>
        <p:xfrm>
          <a:off x="1763688" y="3284984"/>
          <a:ext cx="5472608" cy="208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431787"/>
                <a:gridCol w="1448533"/>
                <a:gridCol w="1224136"/>
              </a:tblGrid>
              <a:tr h="871353">
                <a:tc>
                  <a:txBody>
                    <a:bodyPr/>
                    <a:lstStyle/>
                    <a:p>
                      <a:r>
                        <a:rPr lang="it-IT" dirty="0" smtClean="0"/>
                        <a:t> B (T)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Jc ( A/mm2)</a:t>
                      </a:r>
                    </a:p>
                    <a:p>
                      <a:r>
                        <a:rPr lang="it-IT" dirty="0" smtClean="0"/>
                        <a:t>  4.5 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Jc ( A/mm2)</a:t>
                      </a:r>
                      <a:endParaRPr lang="en-US" dirty="0" smtClean="0"/>
                    </a:p>
                    <a:p>
                      <a:r>
                        <a:rPr lang="it-IT" dirty="0" smtClean="0"/>
                        <a:t>1.9 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 ratio (1.9/4.5)</a:t>
                      </a:r>
                      <a:endParaRPr lang="en-US" dirty="0"/>
                    </a:p>
                  </a:txBody>
                  <a:tcPr/>
                </a:tc>
              </a:tr>
              <a:tr h="405626">
                <a:tc>
                  <a:txBody>
                    <a:bodyPr/>
                    <a:lstStyle/>
                    <a:p>
                      <a:r>
                        <a:rPr lang="it-IT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1.48</a:t>
                      </a:r>
                      <a:endParaRPr lang="en-US" dirty="0"/>
                    </a:p>
                  </a:txBody>
                  <a:tcPr/>
                </a:tc>
              </a:tr>
              <a:tr h="405626">
                <a:tc>
                  <a:txBody>
                    <a:bodyPr/>
                    <a:lstStyle/>
                    <a:p>
                      <a:r>
                        <a:rPr lang="it-IT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1251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1.64</a:t>
                      </a:r>
                      <a:endParaRPr lang="en-US" dirty="0"/>
                    </a:p>
                  </a:txBody>
                  <a:tcPr/>
                </a:tc>
              </a:tr>
              <a:tr h="405626">
                <a:tc>
                  <a:txBody>
                    <a:bodyPr/>
                    <a:lstStyle/>
                    <a:p>
                      <a:r>
                        <a:rPr lang="it-IT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1326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1.91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6168" y="586759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Based on the formula given in EuroCircCol-P2-WP5-04-09-2015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A conceptual design at 1.9 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Based on a design presented by Zlobin ( FERMILAB) at the FCC week 2015</a:t>
            </a:r>
          </a:p>
          <a:p>
            <a:r>
              <a:rPr lang="it-IT" sz="1600" dirty="0" smtClean="0">
                <a:solidFill>
                  <a:srgbClr val="FF0000"/>
                </a:solidFill>
              </a:rPr>
              <a:t>Assumed peak field of 18 T on conductor giving 17.6 T bore field ( 10% margin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Assumed 4 layers  i.e  2 double pancakes</a:t>
            </a:r>
          </a:p>
          <a:p>
            <a:r>
              <a:rPr lang="it-IT" sz="1600" dirty="0" smtClean="0"/>
              <a:t>Two cables </a:t>
            </a:r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r>
              <a:rPr lang="it-IT" sz="1600" dirty="0" smtClean="0"/>
              <a:t>Insulation  0.2 mm /face</a:t>
            </a:r>
          </a:p>
          <a:p>
            <a:r>
              <a:rPr lang="it-IT" sz="1600" dirty="0" smtClean="0"/>
              <a:t>Iron yoke far apart ( from 120 to 250 mm)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531164"/>
              </p:ext>
            </p:extLst>
          </p:nvPr>
        </p:nvGraphicFramePr>
        <p:xfrm>
          <a:off x="1524000" y="3068959"/>
          <a:ext cx="6504384" cy="1687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768"/>
                <a:gridCol w="1381390"/>
                <a:gridCol w="1170579"/>
                <a:gridCol w="1170579"/>
                <a:gridCol w="1822068"/>
              </a:tblGrid>
              <a:tr h="537014">
                <a:tc>
                  <a:txBody>
                    <a:bodyPr/>
                    <a:lstStyle/>
                    <a:p>
                      <a:r>
                        <a:rPr lang="it-IT" dirty="0" smtClean="0"/>
                        <a:t>Cables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Strands/</a:t>
                      </a:r>
                      <a:r>
                        <a:rPr lang="el-GR" baseline="0" dirty="0" smtClean="0"/>
                        <a:t>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Cu/nonCu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Width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Mid thickness (mm)</a:t>
                      </a:r>
                      <a:endParaRPr lang="en-US" dirty="0"/>
                    </a:p>
                  </a:txBody>
                  <a:tcPr/>
                </a:tc>
              </a:tr>
              <a:tr h="523581">
                <a:tc>
                  <a:txBody>
                    <a:bodyPr/>
                    <a:lstStyle/>
                    <a:p>
                      <a:r>
                        <a:rPr lang="it-IT" dirty="0" smtClean="0"/>
                        <a:t>Inner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28 / 1.0mm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 1/1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1.80</a:t>
                      </a:r>
                      <a:endParaRPr lang="en-US" dirty="0"/>
                    </a:p>
                  </a:txBody>
                  <a:tcPr/>
                </a:tc>
              </a:tr>
              <a:tr h="523581">
                <a:tc>
                  <a:txBody>
                    <a:bodyPr/>
                    <a:lstStyle/>
                    <a:p>
                      <a:r>
                        <a:rPr lang="it-IT" dirty="0" smtClean="0"/>
                        <a:t>Outer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40 / 0.7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1.5/1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606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layout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2" t="29818" r="3705" b="25445"/>
          <a:stretch/>
        </p:blipFill>
        <p:spPr bwMode="auto">
          <a:xfrm>
            <a:off x="2523744" y="1664208"/>
            <a:ext cx="3027587" cy="277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2272" y="4869160"/>
            <a:ext cx="612406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srgbClr val="FF0000"/>
                </a:solidFill>
              </a:rPr>
              <a:t>I= 12.0 kA   Bo = 16 T    ( I=13.4 kA for Bo=17.6 T)</a:t>
            </a:r>
          </a:p>
          <a:p>
            <a:endParaRPr lang="it-IT" dirty="0" smtClean="0"/>
          </a:p>
          <a:p>
            <a:r>
              <a:rPr lang="it-IT" dirty="0" smtClean="0"/>
              <a:t>Layer 1-2    15+23   turns</a:t>
            </a:r>
          </a:p>
          <a:p>
            <a:r>
              <a:rPr lang="it-IT" dirty="0" smtClean="0"/>
              <a:t>Layer 3-4    31+31  turns</a:t>
            </a:r>
          </a:p>
          <a:p>
            <a:r>
              <a:rPr lang="it-IT" dirty="0" smtClean="0"/>
              <a:t>Total           100 turns           Total width of the layers   60.4 mm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8" t="41131" r="3704" b="25445"/>
          <a:stretch/>
        </p:blipFill>
        <p:spPr bwMode="auto">
          <a:xfrm>
            <a:off x="1948586" y="1268212"/>
            <a:ext cx="5143694" cy="3625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439" r="75021" b="36886"/>
          <a:stretch/>
        </p:blipFill>
        <p:spPr bwMode="auto">
          <a:xfrm>
            <a:off x="1290608" y="1268212"/>
            <a:ext cx="1116761" cy="3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90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532" r="6602" b="23633"/>
          <a:stretch/>
        </p:blipFill>
        <p:spPr bwMode="auto">
          <a:xfrm>
            <a:off x="2123728" y="908720"/>
            <a:ext cx="585145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5373216"/>
            <a:ext cx="4083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Strong saturation</a:t>
            </a:r>
          </a:p>
          <a:p>
            <a:r>
              <a:rPr lang="it-IT" dirty="0" smtClean="0"/>
              <a:t>Field on the iron midplane   By= 4.5-3.0 T</a:t>
            </a:r>
          </a:p>
          <a:p>
            <a:r>
              <a:rPr lang="it-IT" dirty="0" smtClean="0"/>
              <a:t>Fringing field ( x=300 mm,y=0) By= 0.5 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Field in the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Bo=16 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29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Forces at Bo=16 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40215" r="4610" b="23269"/>
          <a:stretch/>
        </p:blipFill>
        <p:spPr bwMode="auto">
          <a:xfrm>
            <a:off x="1763688" y="1556784"/>
            <a:ext cx="5580670" cy="325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506801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Fx =   6.5 MN/m</a:t>
            </a:r>
          </a:p>
          <a:p>
            <a:pPr algn="ctr"/>
            <a:r>
              <a:rPr lang="it-IT" sz="2000" dirty="0" smtClean="0"/>
              <a:t>Fy = </a:t>
            </a:r>
            <a:r>
              <a:rPr lang="it-IT" sz="2000" dirty="0" smtClean="0"/>
              <a:t>-4.1 </a:t>
            </a:r>
            <a:r>
              <a:rPr lang="it-IT" sz="2000" dirty="0" smtClean="0"/>
              <a:t>MN/m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214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Field quality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7826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pursued</a:t>
            </a:r>
            <a:r>
              <a:rPr lang="it-IT" dirty="0" smtClean="0"/>
              <a:t>, pending many unknows on cables dimensions, insulation thickness,</a:t>
            </a:r>
          </a:p>
          <a:p>
            <a:r>
              <a:rPr lang="it-IT" dirty="0" smtClean="0"/>
              <a:t>position iron yoke ( i.e collar thickness)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8604" y="2420887"/>
            <a:ext cx="648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I = 12.0 kA</a:t>
            </a:r>
          </a:p>
          <a:p>
            <a:r>
              <a:rPr lang="en-US" dirty="0"/>
              <a:t> </a:t>
            </a:r>
            <a:r>
              <a:rPr lang="en-US" dirty="0" smtClean="0"/>
              <a:t>    MAIN </a:t>
            </a:r>
            <a:r>
              <a:rPr lang="en-US" dirty="0"/>
              <a:t>FIELD (T) .....................................      15.9167</a:t>
            </a:r>
          </a:p>
          <a:p>
            <a:r>
              <a:rPr lang="en-US" dirty="0"/>
              <a:t>    </a:t>
            </a:r>
          </a:p>
          <a:p>
            <a:r>
              <a:rPr lang="en-US" dirty="0"/>
              <a:t>     </a:t>
            </a:r>
            <a:r>
              <a:rPr lang="en-US" sz="1400" dirty="0"/>
              <a:t>NORMAL RELATIVE MULTIPOLES (1.D-4):</a:t>
            </a:r>
          </a:p>
          <a:p>
            <a:r>
              <a:rPr lang="en-US" sz="1400" dirty="0"/>
              <a:t>     b 1:  10000.00000  </a:t>
            </a:r>
            <a:r>
              <a:rPr lang="en-US" sz="1400" dirty="0" smtClean="0"/>
              <a:t> b </a:t>
            </a:r>
            <a:r>
              <a:rPr lang="en-US" sz="1400" dirty="0"/>
              <a:t>2:      0.00000  </a:t>
            </a:r>
            <a:r>
              <a:rPr lang="en-US" sz="1400" dirty="0" smtClean="0"/>
              <a:t>   b </a:t>
            </a:r>
            <a:r>
              <a:rPr lang="en-US" sz="1400" dirty="0"/>
              <a:t>3</a:t>
            </a:r>
            <a:r>
              <a:rPr lang="en-US" sz="1400" dirty="0">
                <a:solidFill>
                  <a:srgbClr val="FF0000"/>
                </a:solidFill>
              </a:rPr>
              <a:t>:     -4.82026</a:t>
            </a:r>
          </a:p>
          <a:p>
            <a:r>
              <a:rPr lang="en-US" sz="1400" dirty="0"/>
              <a:t>     b 4:      0.00000  </a:t>
            </a:r>
            <a:r>
              <a:rPr lang="en-US" sz="1400" dirty="0" smtClean="0"/>
              <a:t>      b </a:t>
            </a:r>
            <a:r>
              <a:rPr lang="en-US" sz="1400" dirty="0"/>
              <a:t>5:     -0.54876  </a:t>
            </a:r>
            <a:r>
              <a:rPr lang="en-US" sz="1400" dirty="0" smtClean="0"/>
              <a:t>   b </a:t>
            </a:r>
            <a:r>
              <a:rPr lang="en-US" sz="1400" dirty="0"/>
              <a:t>6:      0.00000</a:t>
            </a:r>
          </a:p>
          <a:p>
            <a:r>
              <a:rPr lang="en-US" sz="1400" dirty="0"/>
              <a:t>     b 7:      0.43971  </a:t>
            </a:r>
            <a:r>
              <a:rPr lang="en-US" sz="1400" dirty="0" smtClean="0"/>
              <a:t>      b </a:t>
            </a:r>
            <a:r>
              <a:rPr lang="en-US" sz="1400" dirty="0"/>
              <a:t>8:      0.00000  </a:t>
            </a:r>
            <a:r>
              <a:rPr lang="en-US" sz="1400" dirty="0" smtClean="0"/>
              <a:t>    b </a:t>
            </a:r>
            <a:r>
              <a:rPr lang="en-US" sz="1400" dirty="0"/>
              <a:t>9:     -1.86855</a:t>
            </a:r>
          </a:p>
          <a:p>
            <a:r>
              <a:rPr lang="en-US" sz="1400" dirty="0"/>
              <a:t>     b10:      0.00000  </a:t>
            </a:r>
            <a:r>
              <a:rPr lang="en-US" sz="1400" dirty="0" smtClean="0"/>
              <a:t>    b11</a:t>
            </a:r>
            <a:r>
              <a:rPr lang="en-US" sz="1400" dirty="0"/>
              <a:t>:      1.60804  </a:t>
            </a:r>
            <a:r>
              <a:rPr lang="en-US" sz="1400" dirty="0" smtClean="0"/>
              <a:t>  b12</a:t>
            </a:r>
            <a:r>
              <a:rPr lang="en-US" sz="1400" dirty="0"/>
              <a:t>:      </a:t>
            </a:r>
            <a:r>
              <a:rPr lang="en-US" sz="1400" dirty="0" smtClean="0"/>
              <a:t>0.00000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157192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Inductance             20 mH/m</a:t>
            </a:r>
          </a:p>
          <a:p>
            <a:r>
              <a:rPr lang="it-IT" sz="2400" dirty="0" smtClean="0"/>
              <a:t>Stored energy       1.28 MJ/m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333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it-IT" dirty="0" smtClean="0"/>
              <a:t>Conclusion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5617" y="1412776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</a:rPr>
              <a:t>A 16 T </a:t>
            </a:r>
            <a:r>
              <a:rPr lang="it-IT" dirty="0" err="1">
                <a:solidFill>
                  <a:srgbClr val="FF0000"/>
                </a:solidFill>
              </a:rPr>
              <a:t>dipole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at</a:t>
            </a:r>
            <a:r>
              <a:rPr lang="it-IT" dirty="0">
                <a:solidFill>
                  <a:srgbClr val="FF0000"/>
                </a:solidFill>
              </a:rPr>
              <a:t> 4.5 K with a 10% </a:t>
            </a:r>
            <a:r>
              <a:rPr lang="it-IT" dirty="0" err="1">
                <a:solidFill>
                  <a:srgbClr val="FF0000"/>
                </a:solidFill>
              </a:rPr>
              <a:t>margin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/>
              <a:t>envisaged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limit</a:t>
            </a:r>
            <a:r>
              <a:rPr lang="it-IT" dirty="0"/>
              <a:t> of </a:t>
            </a:r>
            <a:r>
              <a:rPr lang="it-IT" dirty="0" err="1" smtClean="0"/>
              <a:t>feasibility</a:t>
            </a:r>
            <a:r>
              <a:rPr lang="it-IT" dirty="0" smtClean="0"/>
              <a:t> (with a </a:t>
            </a:r>
            <a:r>
              <a:rPr lang="it-IT" dirty="0" err="1" smtClean="0"/>
              <a:t>low</a:t>
            </a:r>
            <a:r>
              <a:rPr lang="it-IT" dirty="0" smtClean="0"/>
              <a:t> Cu/Sc ratio 1/1 for the </a:t>
            </a:r>
            <a:r>
              <a:rPr lang="it-IT" dirty="0" err="1" smtClean="0"/>
              <a:t>outer</a:t>
            </a:r>
            <a:r>
              <a:rPr lang="it-IT" dirty="0" smtClean="0"/>
              <a:t> </a:t>
            </a:r>
            <a:r>
              <a:rPr lang="it-IT" dirty="0" err="1" smtClean="0"/>
              <a:t>layers</a:t>
            </a:r>
            <a:r>
              <a:rPr lang="it-IT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 smtClean="0"/>
              <a:t>A conceptual design of a </a:t>
            </a:r>
            <a:r>
              <a:rPr lang="it-IT" dirty="0" smtClean="0">
                <a:solidFill>
                  <a:srgbClr val="FF0000"/>
                </a:solidFill>
              </a:rPr>
              <a:t>16 T dipole at 1.9 K with a 10% </a:t>
            </a:r>
            <a:r>
              <a:rPr lang="it-IT" dirty="0" err="1" smtClean="0">
                <a:solidFill>
                  <a:srgbClr val="FF0000"/>
                </a:solidFill>
              </a:rPr>
              <a:t>margin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/>
              <a:t>is</a:t>
            </a:r>
            <a:r>
              <a:rPr lang="it-IT" dirty="0" smtClean="0"/>
              <a:t>  </a:t>
            </a:r>
            <a:r>
              <a:rPr lang="it-IT" dirty="0" err="1" smtClean="0"/>
              <a:t>proposed</a:t>
            </a:r>
            <a:endParaRPr lang="it-IT" dirty="0" smtClean="0"/>
          </a:p>
          <a:p>
            <a:pPr algn="just"/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At 1.9 K, a further margin increase  of 5% look </a:t>
            </a:r>
            <a:r>
              <a:rPr lang="it-IT" dirty="0" err="1" smtClean="0"/>
              <a:t>feasible</a:t>
            </a:r>
            <a:r>
              <a:rPr lang="it-IT" dirty="0" smtClean="0"/>
              <a:t> </a:t>
            </a:r>
            <a:r>
              <a:rPr lang="it-IT" dirty="0" err="1" smtClean="0"/>
              <a:t>possibly</a:t>
            </a:r>
            <a:r>
              <a:rPr lang="it-IT" dirty="0" smtClean="0"/>
              <a:t>, </a:t>
            </a:r>
            <a:r>
              <a:rPr lang="it-IT" dirty="0" smtClean="0"/>
              <a:t>with the same volume of superconductor since in this design the outer cable has more strands (40) than needed (30)</a:t>
            </a:r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 reduction of the insulation thickness from 0.2 mm to 0.15-0.125 mm could give a 2-3% margin increase owing to the better filling factor of the conductors in the </a:t>
            </a:r>
            <a:r>
              <a:rPr lang="it-IT" dirty="0" err="1" smtClean="0"/>
              <a:t>layers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A comparison  of the dipole design at 4.5 K and 1.9 K is very useful,</a:t>
            </a:r>
          </a:p>
          <a:p>
            <a:r>
              <a:rPr lang="it-IT" dirty="0" smtClean="0"/>
              <a:t>     unless the temperature of 4.5 K is mandatory (why?)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518</Words>
  <Application>Microsoft Office PowerPoint</Application>
  <PresentationFormat>Presentazione su schermo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Office Theme</vt:lpstr>
      <vt:lpstr>FCC-hh 16 T, 1.9 K</vt:lpstr>
      <vt:lpstr>Why 1.9 K ?</vt:lpstr>
      <vt:lpstr>A conceptual design at 1.9 K</vt:lpstr>
      <vt:lpstr>The layout </vt:lpstr>
      <vt:lpstr>Field in the iron at Bo=16 T </vt:lpstr>
      <vt:lpstr>Forces at Bo=16 T</vt:lpstr>
      <vt:lpstr>Field quality</vt:lpstr>
      <vt:lpstr>Conclusion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FCC-hh 16 T Nb3Sn dipole</dc:title>
  <dc:creator> </dc:creator>
  <cp:lastModifiedBy>Massimo Sorbi</cp:lastModifiedBy>
  <cp:revision>39</cp:revision>
  <dcterms:created xsi:type="dcterms:W3CDTF">2015-10-06T08:32:46Z</dcterms:created>
  <dcterms:modified xsi:type="dcterms:W3CDTF">2015-10-08T13:27:38Z</dcterms:modified>
</cp:coreProperties>
</file>