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5" r:id="rId5"/>
    <p:sldId id="258" r:id="rId6"/>
    <p:sldId id="262" r:id="rId7"/>
    <p:sldId id="266" r:id="rId8"/>
    <p:sldId id="263" r:id="rId9"/>
    <p:sldId id="259" r:id="rId10"/>
    <p:sldId id="267" r:id="rId1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D:\Dropbox\Dropbox\FCC\eurocircol\Preliminare_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B </a:t>
            </a:r>
          </a:p>
        </c:rich>
      </c:tx>
      <c:layout/>
      <c:overlay val="0"/>
    </c:title>
    <c:autoTitleDeleted val="0"/>
    <c:plotArea>
      <c:layout/>
      <c:scatterChart>
        <c:scatterStyle val="lineMarker"/>
        <c:varyColors val="0"/>
        <c:ser>
          <c:idx val="0"/>
          <c:order val="0"/>
          <c:tx>
            <c:v>B (T)</c:v>
          </c:tx>
          <c:xVal>
            <c:numRef>
              <c:f>Sheet1!$O$46:$O$50</c:f>
              <c:numCache>
                <c:formatCode>General</c:formatCode>
                <c:ptCount val="5"/>
                <c:pt idx="0">
                  <c:v>0.9</c:v>
                </c:pt>
                <c:pt idx="1">
                  <c:v>1</c:v>
                </c:pt>
                <c:pt idx="2">
                  <c:v>1.1000000000000001</c:v>
                </c:pt>
                <c:pt idx="3">
                  <c:v>1.2</c:v>
                </c:pt>
                <c:pt idx="4">
                  <c:v>1.3</c:v>
                </c:pt>
              </c:numCache>
            </c:numRef>
          </c:xVal>
          <c:yVal>
            <c:numRef>
              <c:f>Sheet1!$Q$46:$Q$50</c:f>
              <c:numCache>
                <c:formatCode>General</c:formatCode>
                <c:ptCount val="5"/>
                <c:pt idx="0">
                  <c:v>11.35</c:v>
                </c:pt>
                <c:pt idx="1">
                  <c:v>12.69</c:v>
                </c:pt>
                <c:pt idx="2">
                  <c:v>14.2</c:v>
                </c:pt>
                <c:pt idx="3">
                  <c:v>15.49</c:v>
                </c:pt>
                <c:pt idx="4">
                  <c:v>16.829999999999998</c:v>
                </c:pt>
              </c:numCache>
            </c:numRef>
          </c:yVal>
          <c:smooth val="0"/>
        </c:ser>
        <c:dLbls>
          <c:showLegendKey val="0"/>
          <c:showVal val="0"/>
          <c:showCatName val="0"/>
          <c:showSerName val="0"/>
          <c:showPercent val="0"/>
          <c:showBubbleSize val="0"/>
        </c:dLbls>
        <c:axId val="52703744"/>
        <c:axId val="52704320"/>
      </c:scatterChart>
      <c:valAx>
        <c:axId val="52703744"/>
        <c:scaling>
          <c:orientation val="minMax"/>
          <c:max val="1.3"/>
          <c:min val="0.8"/>
        </c:scaling>
        <c:delete val="0"/>
        <c:axPos val="b"/>
        <c:numFmt formatCode="General" sourceLinked="1"/>
        <c:majorTickMark val="out"/>
        <c:minorTickMark val="none"/>
        <c:tickLblPos val="nextTo"/>
        <c:crossAx val="52704320"/>
        <c:crosses val="autoZero"/>
        <c:crossBetween val="midCat"/>
      </c:valAx>
      <c:valAx>
        <c:axId val="52704320"/>
        <c:scaling>
          <c:orientation val="minMax"/>
          <c:max val="18"/>
          <c:min val="10"/>
        </c:scaling>
        <c:delete val="0"/>
        <c:axPos val="l"/>
        <c:majorGridlines/>
        <c:numFmt formatCode="General" sourceLinked="1"/>
        <c:majorTickMark val="out"/>
        <c:minorTickMark val="none"/>
        <c:tickLblPos val="nextTo"/>
        <c:crossAx val="52703744"/>
        <c:crosses val="autoZero"/>
        <c:crossBetween val="midCat"/>
      </c:valAx>
    </c:plotArea>
    <c:legend>
      <c:legendPos val="r"/>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p>
            <a:fld id="{286C95DA-3949-4AFD-A1CF-C906B6992BE4}" type="datetimeFigureOut">
              <a:rPr lang="it-IT" smtClean="0"/>
              <a:t>08/10/2015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329056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286C95DA-3949-4AFD-A1CF-C906B6992BE4}" type="datetimeFigureOut">
              <a:rPr lang="it-IT" smtClean="0"/>
              <a:t>08/10/2015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2193868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286C95DA-3949-4AFD-A1CF-C906B6992BE4}" type="datetimeFigureOut">
              <a:rPr lang="it-IT" smtClean="0"/>
              <a:t>08/10/2015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960543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286C95DA-3949-4AFD-A1CF-C906B6992BE4}" type="datetimeFigureOut">
              <a:rPr lang="it-IT" smtClean="0"/>
              <a:t>08/10/2015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287062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6C95DA-3949-4AFD-A1CF-C906B6992BE4}" type="datetimeFigureOut">
              <a:rPr lang="it-IT" smtClean="0"/>
              <a:t>08/10/2015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1596500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fld id="{286C95DA-3949-4AFD-A1CF-C906B6992BE4}" type="datetimeFigureOut">
              <a:rPr lang="it-IT" smtClean="0"/>
              <a:t>08/10/2015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2203464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fld id="{286C95DA-3949-4AFD-A1CF-C906B6992BE4}" type="datetimeFigureOut">
              <a:rPr lang="it-IT" smtClean="0"/>
              <a:t>08/10/2015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955319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fld id="{286C95DA-3949-4AFD-A1CF-C906B6992BE4}" type="datetimeFigureOut">
              <a:rPr lang="it-IT" smtClean="0"/>
              <a:t>08/10/2015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2261337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6C95DA-3949-4AFD-A1CF-C906B6992BE4}" type="datetimeFigureOut">
              <a:rPr lang="it-IT" smtClean="0"/>
              <a:t>08/10/2015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555206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6C95DA-3949-4AFD-A1CF-C906B6992BE4}" type="datetimeFigureOut">
              <a:rPr lang="it-IT" smtClean="0"/>
              <a:t>08/10/2015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2849166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6C95DA-3949-4AFD-A1CF-C906B6992BE4}" type="datetimeFigureOut">
              <a:rPr lang="it-IT" smtClean="0"/>
              <a:t>08/10/2015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28A0F7F-8654-4816-ACDF-D5DB7BE1F032}" type="slidenum">
              <a:rPr lang="it-IT" smtClean="0"/>
              <a:t>‹#›</a:t>
            </a:fld>
            <a:endParaRPr lang="it-IT"/>
          </a:p>
        </p:txBody>
      </p:sp>
    </p:spTree>
    <p:extLst>
      <p:ext uri="{BB962C8B-B14F-4D97-AF65-F5344CB8AC3E}">
        <p14:creationId xmlns:p14="http://schemas.microsoft.com/office/powerpoint/2010/main" val="1112529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t-I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6C95DA-3949-4AFD-A1CF-C906B6992BE4}" type="datetimeFigureOut">
              <a:rPr lang="it-IT" smtClean="0"/>
              <a:t>08/10/2015</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8A0F7F-8654-4816-ACDF-D5DB7BE1F032}" type="slidenum">
              <a:rPr lang="it-IT" smtClean="0"/>
              <a:t>‹#›</a:t>
            </a:fld>
            <a:endParaRPr lang="it-IT"/>
          </a:p>
        </p:txBody>
      </p:sp>
    </p:spTree>
    <p:extLst>
      <p:ext uri="{BB962C8B-B14F-4D97-AF65-F5344CB8AC3E}">
        <p14:creationId xmlns:p14="http://schemas.microsoft.com/office/powerpoint/2010/main" val="1133645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chart" Target="../charts/chart1.x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8134672" cy="1470025"/>
          </a:xfrm>
        </p:spPr>
        <p:txBody>
          <a:bodyPr/>
          <a:lstStyle/>
          <a:p>
            <a:r>
              <a:rPr lang="en-US" dirty="0" smtClean="0"/>
              <a:t>Preliminary analysis of a 16 T </a:t>
            </a:r>
            <a:r>
              <a:rPr lang="en-US" dirty="0" err="1" smtClean="0"/>
              <a:t>sc</a:t>
            </a:r>
            <a:r>
              <a:rPr lang="en-US" dirty="0" smtClean="0"/>
              <a:t> dipole with cos-theta lay-out</a:t>
            </a:r>
            <a:endParaRPr lang="en-US" dirty="0"/>
          </a:p>
        </p:txBody>
      </p:sp>
      <p:sp>
        <p:nvSpPr>
          <p:cNvPr id="3" name="Subtitle 2"/>
          <p:cNvSpPr>
            <a:spLocks noGrp="1"/>
          </p:cNvSpPr>
          <p:nvPr>
            <p:ph type="subTitle" idx="1"/>
          </p:nvPr>
        </p:nvSpPr>
        <p:spPr/>
        <p:txBody>
          <a:bodyPr/>
          <a:lstStyle/>
          <a:p>
            <a:r>
              <a:rPr lang="it-IT" dirty="0" smtClean="0"/>
              <a:t>INFN team</a:t>
            </a:r>
          </a:p>
          <a:p>
            <a:r>
              <a:rPr lang="it-IT" dirty="0" smtClean="0"/>
              <a:t>October 2015</a:t>
            </a:r>
            <a:endParaRPr lang="it-IT" dirty="0"/>
          </a:p>
        </p:txBody>
      </p:sp>
    </p:spTree>
    <p:extLst>
      <p:ext uri="{BB962C8B-B14F-4D97-AF65-F5344CB8AC3E}">
        <p14:creationId xmlns:p14="http://schemas.microsoft.com/office/powerpoint/2010/main" val="20128591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620688"/>
            <a:ext cx="7344816" cy="4555093"/>
          </a:xfrm>
          <a:prstGeom prst="rect">
            <a:avLst/>
          </a:prstGeom>
          <a:noFill/>
        </p:spPr>
        <p:txBody>
          <a:bodyPr wrap="square" rtlCol="0">
            <a:spAutoFit/>
          </a:bodyPr>
          <a:lstStyle/>
          <a:p>
            <a:pPr algn="ctr"/>
            <a:r>
              <a:rPr lang="it-IT" sz="2000" b="1" dirty="0" smtClean="0"/>
              <a:t>Conclusions</a:t>
            </a:r>
          </a:p>
          <a:p>
            <a:endParaRPr lang="it-IT" dirty="0"/>
          </a:p>
          <a:p>
            <a:pPr marL="285750" indent="-285750" algn="just">
              <a:buFont typeface="Arial" panose="020B0604020202020204" pitchFamily="34" charset="0"/>
              <a:buChar char="•"/>
            </a:pPr>
            <a:r>
              <a:rPr lang="it-IT" dirty="0" smtClean="0"/>
              <a:t>By involving a 1.25 m strand the 16 T in 50 mm bore could be barely achieved with a 4-layers cos-theta </a:t>
            </a:r>
            <a:r>
              <a:rPr lang="it-IT" dirty="0" smtClean="0"/>
              <a:t>dipole. The thickness of the collared coils is compatible with interbeam distance of about 280 mm</a:t>
            </a:r>
            <a:endParaRPr lang="it-IT" dirty="0" smtClean="0"/>
          </a:p>
          <a:p>
            <a:pPr marL="285750" indent="-285750" algn="just">
              <a:buFont typeface="Arial" panose="020B0604020202020204" pitchFamily="34" charset="0"/>
              <a:buChar char="•"/>
            </a:pPr>
            <a:endParaRPr lang="it-IT" dirty="0" smtClean="0"/>
          </a:p>
          <a:p>
            <a:pPr marL="285750" indent="-285750" algn="just">
              <a:buFont typeface="Arial" panose="020B0604020202020204" pitchFamily="34" charset="0"/>
              <a:buChar char="•"/>
            </a:pPr>
            <a:r>
              <a:rPr lang="it-IT" dirty="0" smtClean="0"/>
              <a:t>A solution with two different cables done with two different strands should be preferred</a:t>
            </a:r>
          </a:p>
          <a:p>
            <a:pPr marL="285750" indent="-285750" algn="just">
              <a:buFont typeface="Arial" panose="020B0604020202020204" pitchFamily="34" charset="0"/>
              <a:buChar char="•"/>
            </a:pPr>
            <a:endParaRPr lang="it-IT" dirty="0"/>
          </a:p>
          <a:p>
            <a:pPr marL="285750" indent="-285750" algn="just">
              <a:buFont typeface="Arial" panose="020B0604020202020204" pitchFamily="34" charset="0"/>
              <a:buChar char="•"/>
            </a:pPr>
            <a:r>
              <a:rPr lang="it-IT" dirty="0" smtClean="0"/>
              <a:t>The field quality should be not an issue</a:t>
            </a:r>
          </a:p>
          <a:p>
            <a:pPr marL="285750" indent="-285750" algn="just">
              <a:buFont typeface="Arial" panose="020B0604020202020204" pitchFamily="34" charset="0"/>
              <a:buChar char="•"/>
            </a:pPr>
            <a:endParaRPr lang="it-IT" dirty="0"/>
          </a:p>
          <a:p>
            <a:pPr marL="285750" indent="-285750" algn="just">
              <a:buFont typeface="Arial" panose="020B0604020202020204" pitchFamily="34" charset="0"/>
              <a:buChar char="•"/>
            </a:pPr>
            <a:r>
              <a:rPr lang="it-IT" dirty="0" smtClean="0"/>
              <a:t>For a cable involving 1 mm strand the achievable magnetic field </a:t>
            </a:r>
            <a:r>
              <a:rPr lang="it-IT" dirty="0" smtClean="0"/>
              <a:t>at 4.5 K is  </a:t>
            </a:r>
            <a:r>
              <a:rPr lang="it-IT" dirty="0" smtClean="0"/>
              <a:t>about 13 T unless the critical current density  is increased of 20</a:t>
            </a:r>
            <a:r>
              <a:rPr lang="it-IT" dirty="0" smtClean="0"/>
              <a:t>%</a:t>
            </a:r>
            <a:r>
              <a:rPr lang="it-IT" dirty="0"/>
              <a:t> </a:t>
            </a:r>
            <a:r>
              <a:rPr lang="it-IT" dirty="0" smtClean="0"/>
              <a:t>.</a:t>
            </a:r>
          </a:p>
          <a:p>
            <a:pPr marL="285750" indent="-285750" algn="just">
              <a:buFont typeface="Arial" panose="020B0604020202020204" pitchFamily="34" charset="0"/>
              <a:buChar char="•"/>
            </a:pPr>
            <a:endParaRPr lang="it-IT" dirty="0"/>
          </a:p>
          <a:p>
            <a:pPr marL="285750" indent="-285750" algn="just">
              <a:buFont typeface="Arial" panose="020B0604020202020204" pitchFamily="34" charset="0"/>
              <a:buChar char="•"/>
            </a:pPr>
            <a:r>
              <a:rPr lang="it-IT" dirty="0" smtClean="0"/>
              <a:t>Alternatively to an increase of the critical current density a solution with operating temperature of 1.9 K can be investigated (see next talk)</a:t>
            </a:r>
            <a:endParaRPr lang="it-IT" dirty="0" smtClean="0"/>
          </a:p>
        </p:txBody>
      </p:sp>
    </p:spTree>
    <p:extLst>
      <p:ext uri="{BB962C8B-B14F-4D97-AF65-F5344CB8AC3E}">
        <p14:creationId xmlns:p14="http://schemas.microsoft.com/office/powerpoint/2010/main" val="1443728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620688"/>
            <a:ext cx="8424936" cy="3693319"/>
          </a:xfrm>
          <a:prstGeom prst="rect">
            <a:avLst/>
          </a:prstGeom>
          <a:noFill/>
        </p:spPr>
        <p:txBody>
          <a:bodyPr wrap="square" rtlCol="0">
            <a:spAutoFit/>
          </a:bodyPr>
          <a:lstStyle/>
          <a:p>
            <a:pPr algn="ctr"/>
            <a:r>
              <a:rPr lang="it-IT" sz="2400" b="1" dirty="0" smtClean="0"/>
              <a:t>Basic points</a:t>
            </a:r>
          </a:p>
          <a:p>
            <a:endParaRPr lang="it-IT" dirty="0" smtClean="0"/>
          </a:p>
          <a:p>
            <a:pPr marL="285750" indent="-285750" algn="just">
              <a:buFont typeface="Arial" panose="020B0604020202020204" pitchFamily="34" charset="0"/>
              <a:buChar char="•"/>
            </a:pPr>
            <a:r>
              <a:rPr lang="it-IT" sz="2400" dirty="0" smtClean="0"/>
              <a:t>We have performed some studies aimed to verifying the possibility to have on the paper a cos-theta 16 T dipole (only from magnetic point of view) with the given constrains </a:t>
            </a:r>
            <a:endParaRPr lang="en-US" sz="2400" dirty="0" smtClean="0"/>
          </a:p>
          <a:p>
            <a:pPr algn="just"/>
            <a:endParaRPr lang="en-US" sz="2400" dirty="0" smtClean="0"/>
          </a:p>
          <a:p>
            <a:pPr marL="285750" indent="-285750" algn="just">
              <a:buFont typeface="Arial" panose="020B0604020202020204" pitchFamily="34" charset="0"/>
              <a:buChar char="•"/>
            </a:pPr>
            <a:r>
              <a:rPr lang="en-US" sz="2400" dirty="0" smtClean="0"/>
              <a:t>The dipole has been optimized at 16 T including the iron saturation</a:t>
            </a:r>
          </a:p>
          <a:p>
            <a:pPr marL="285750" indent="-285750" algn="just">
              <a:buFont typeface="Arial" panose="020B0604020202020204" pitchFamily="34" charset="0"/>
              <a:buChar char="•"/>
            </a:pPr>
            <a:endParaRPr lang="it-IT" sz="2400" dirty="0"/>
          </a:p>
          <a:p>
            <a:pPr marL="285750" indent="-285750" algn="just">
              <a:buFont typeface="Arial" panose="020B0604020202020204" pitchFamily="34" charset="0"/>
              <a:buChar char="•"/>
            </a:pPr>
            <a:r>
              <a:rPr lang="it-IT" sz="2400" dirty="0" smtClean="0"/>
              <a:t>We decided to work on a lay-out with 4 conductor layers</a:t>
            </a:r>
            <a:endParaRPr lang="en-US" sz="2400" dirty="0" smtClean="0"/>
          </a:p>
        </p:txBody>
      </p:sp>
    </p:spTree>
    <p:extLst>
      <p:ext uri="{BB962C8B-B14F-4D97-AF65-F5344CB8AC3E}">
        <p14:creationId xmlns:p14="http://schemas.microsoft.com/office/powerpoint/2010/main" val="387393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89679"/>
            <a:ext cx="8136904" cy="6494085"/>
          </a:xfrm>
          <a:prstGeom prst="rect">
            <a:avLst/>
          </a:prstGeom>
        </p:spPr>
        <p:txBody>
          <a:bodyPr wrap="square">
            <a:spAutoFit/>
          </a:bodyPr>
          <a:lstStyle/>
          <a:p>
            <a:r>
              <a:rPr lang="it-IT" sz="2000" b="1" dirty="0" smtClean="0"/>
              <a:t>Analytical models</a:t>
            </a:r>
            <a:endParaRPr lang="it-IT" sz="2000" b="1" dirty="0"/>
          </a:p>
          <a:p>
            <a:endParaRPr lang="it-IT" dirty="0"/>
          </a:p>
          <a:p>
            <a:pPr algn="just">
              <a:lnSpc>
                <a:spcPct val="150000"/>
              </a:lnSpc>
            </a:pPr>
            <a:r>
              <a:rPr lang="en-US" dirty="0" smtClean="0"/>
              <a:t>Preliminarily to analysis with computer codes, we performed an analytical study considering a dipole done of </a:t>
            </a:r>
            <a:r>
              <a:rPr lang="en-US" dirty="0" smtClean="0"/>
              <a:t>a 60 </a:t>
            </a:r>
            <a:r>
              <a:rPr lang="en-US" dirty="0" smtClean="0"/>
              <a:t>degree sector coil.</a:t>
            </a:r>
          </a:p>
          <a:p>
            <a:pPr marL="342900" indent="-342900" algn="just">
              <a:lnSpc>
                <a:spcPct val="150000"/>
              </a:lnSpc>
              <a:buFont typeface="Arial" panose="020B0604020202020204" pitchFamily="34" charset="0"/>
              <a:buChar char="•"/>
            </a:pPr>
            <a:r>
              <a:rPr lang="en-US" dirty="0" smtClean="0"/>
              <a:t>The coil is composed of 4 layers</a:t>
            </a:r>
          </a:p>
          <a:p>
            <a:pPr marL="342900" indent="-342900" algn="just">
              <a:lnSpc>
                <a:spcPct val="150000"/>
              </a:lnSpc>
              <a:buFont typeface="Arial" panose="020B0604020202020204" pitchFamily="34" charset="0"/>
              <a:buChar char="•"/>
            </a:pPr>
            <a:r>
              <a:rPr lang="en-US" dirty="0" smtClean="0"/>
              <a:t>Only one strand is involved for composing two cables: 1) 40 strand  cable for the two inner layers; 2) a 20 strand cable for the outer layers</a:t>
            </a:r>
          </a:p>
          <a:p>
            <a:pPr marL="342900" indent="-342900" algn="just">
              <a:lnSpc>
                <a:spcPct val="150000"/>
              </a:lnSpc>
              <a:buFont typeface="Arial" panose="020B0604020202020204" pitchFamily="34" charset="0"/>
              <a:buChar char="•"/>
            </a:pPr>
            <a:r>
              <a:rPr lang="en-US" dirty="0" smtClean="0"/>
              <a:t>The insulation is 0.2 mm any side. The layer to layer insulation is 0.5 mm.</a:t>
            </a:r>
          </a:p>
          <a:p>
            <a:pPr marL="342900" indent="-342900" algn="just">
              <a:lnSpc>
                <a:spcPct val="150000"/>
              </a:lnSpc>
              <a:buFont typeface="Arial" panose="020B0604020202020204" pitchFamily="34" charset="0"/>
              <a:buChar char="•"/>
            </a:pPr>
            <a:r>
              <a:rPr lang="en-US" dirty="0" smtClean="0"/>
              <a:t>The </a:t>
            </a:r>
            <a:r>
              <a:rPr lang="en-US" dirty="0" smtClean="0"/>
              <a:t>critical current density is 1350 A/mm2 at 16 T and 4.22 K </a:t>
            </a:r>
            <a:r>
              <a:rPr lang="en-US" dirty="0" smtClean="0"/>
              <a:t> reduced of 5% due to degradation. </a:t>
            </a:r>
            <a:r>
              <a:rPr lang="en-US" dirty="0" smtClean="0"/>
              <a:t>Cu/SC = 1.</a:t>
            </a:r>
          </a:p>
          <a:p>
            <a:pPr marL="342900" indent="-342900" algn="just">
              <a:lnSpc>
                <a:spcPct val="150000"/>
              </a:lnSpc>
              <a:buFont typeface="Arial" panose="020B0604020202020204" pitchFamily="34" charset="0"/>
              <a:buChar char="•"/>
            </a:pPr>
            <a:r>
              <a:rPr lang="it-IT" dirty="0" smtClean="0"/>
              <a:t>The operating temperature is 4.5 K</a:t>
            </a:r>
          </a:p>
          <a:p>
            <a:pPr marL="342900" indent="-342900" algn="just">
              <a:lnSpc>
                <a:spcPct val="150000"/>
              </a:lnSpc>
              <a:buFont typeface="Arial" panose="020B0604020202020204" pitchFamily="34" charset="0"/>
              <a:buChar char="•"/>
            </a:pPr>
            <a:r>
              <a:rPr lang="it-IT" dirty="0" smtClean="0"/>
              <a:t>An iron yoke surrounds the coil. The inner diameter of the yoke is  60 mm larger than the outer diameter of the coil. The outer diameter of the yoke is set to 700 mm.</a:t>
            </a:r>
          </a:p>
          <a:p>
            <a:pPr algn="just">
              <a:lnSpc>
                <a:spcPct val="150000"/>
              </a:lnSpc>
            </a:pPr>
            <a:r>
              <a:rPr lang="it-IT" dirty="0" smtClean="0"/>
              <a:t>On this basis we composed a coil with strands ranging from 0.8 to 1.3 mm looking at the current margin (10% on the load line).</a:t>
            </a:r>
            <a:endParaRPr lang="it-IT" dirty="0"/>
          </a:p>
        </p:txBody>
      </p:sp>
    </p:spTree>
    <p:extLst>
      <p:ext uri="{BB962C8B-B14F-4D97-AF65-F5344CB8AC3E}">
        <p14:creationId xmlns:p14="http://schemas.microsoft.com/office/powerpoint/2010/main" val="33169937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836712"/>
            <a:ext cx="3005510" cy="2811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Object 2"/>
          <p:cNvGraphicFramePr>
            <a:graphicFrameLocks noChangeAspect="1"/>
          </p:cNvGraphicFramePr>
          <p:nvPr>
            <p:extLst>
              <p:ext uri="{D42A27DB-BD31-4B8C-83A1-F6EECF244321}">
                <p14:modId xmlns:p14="http://schemas.microsoft.com/office/powerpoint/2010/main" val="3556811406"/>
              </p:ext>
            </p:extLst>
          </p:nvPr>
        </p:nvGraphicFramePr>
        <p:xfrm>
          <a:off x="431415" y="1340768"/>
          <a:ext cx="4176713" cy="898525"/>
        </p:xfrm>
        <a:graphic>
          <a:graphicData uri="http://schemas.openxmlformats.org/presentationml/2006/ole">
            <mc:AlternateContent xmlns:mc="http://schemas.openxmlformats.org/markup-compatibility/2006">
              <mc:Choice xmlns:v="urn:schemas-microsoft-com:vml" Requires="v">
                <p:oleObj spid="_x0000_s1049" name="Equation" r:id="rId4" imgW="2031840" imgH="431640" progId="Equation.3">
                  <p:embed/>
                </p:oleObj>
              </mc:Choice>
              <mc:Fallback>
                <p:oleObj name="Equation" r:id="rId4" imgW="2031840" imgH="431640" progId="Equation.3">
                  <p:embed/>
                  <p:pic>
                    <p:nvPicPr>
                      <p:cNvPr id="0" name="Object 38"/>
                      <p:cNvPicPr>
                        <a:picLocks noChangeAspect="1" noChangeArrowheads="1"/>
                      </p:cNvPicPr>
                      <p:nvPr/>
                    </p:nvPicPr>
                    <p:blipFill>
                      <a:blip r:embed="rId5"/>
                      <a:srcRect/>
                      <a:stretch>
                        <a:fillRect/>
                      </a:stretch>
                    </p:blipFill>
                    <p:spPr bwMode="auto">
                      <a:xfrm>
                        <a:off x="431415" y="1340768"/>
                        <a:ext cx="4176713"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Box 3"/>
          <p:cNvSpPr txBox="1"/>
          <p:nvPr/>
        </p:nvSpPr>
        <p:spPr>
          <a:xfrm>
            <a:off x="1547664" y="445314"/>
            <a:ext cx="5671414" cy="400110"/>
          </a:xfrm>
          <a:prstGeom prst="rect">
            <a:avLst/>
          </a:prstGeom>
          <a:noFill/>
        </p:spPr>
        <p:txBody>
          <a:bodyPr wrap="square" rtlCol="0">
            <a:spAutoFit/>
          </a:bodyPr>
          <a:lstStyle/>
          <a:p>
            <a:r>
              <a:rPr lang="it-IT" sz="2000" b="1" dirty="0" smtClean="0"/>
              <a:t>Magnetic field generated by a 60 degree sector coil</a:t>
            </a:r>
            <a:endParaRPr lang="en-US" sz="2000" b="1" dirty="0"/>
          </a:p>
        </p:txBody>
      </p:sp>
      <p:sp>
        <p:nvSpPr>
          <p:cNvPr id="5" name="TextBox 4"/>
          <p:cNvSpPr txBox="1"/>
          <p:nvPr/>
        </p:nvSpPr>
        <p:spPr>
          <a:xfrm>
            <a:off x="314642" y="2308230"/>
            <a:ext cx="4977438" cy="1200329"/>
          </a:xfrm>
          <a:prstGeom prst="rect">
            <a:avLst/>
          </a:prstGeom>
          <a:noFill/>
        </p:spPr>
        <p:txBody>
          <a:bodyPr wrap="square" rtlCol="0">
            <a:spAutoFit/>
          </a:bodyPr>
          <a:lstStyle/>
          <a:p>
            <a:r>
              <a:rPr lang="it-IT" dirty="0" smtClean="0"/>
              <a:t>We applied this formula for any layer.</a:t>
            </a:r>
          </a:p>
          <a:p>
            <a:pPr algn="just"/>
            <a:r>
              <a:rPr lang="it-IT" dirty="0" smtClean="0"/>
              <a:t>The iron contribution was also included with a </a:t>
            </a:r>
            <a:r>
              <a:rPr lang="it-IT" dirty="0" smtClean="0"/>
              <a:t>formula. The value of relative permeability was set to </a:t>
            </a:r>
            <a:r>
              <a:rPr lang="el-GR" dirty="0" smtClean="0"/>
              <a:t>μ</a:t>
            </a:r>
            <a:r>
              <a:rPr lang="it-IT" dirty="0" smtClean="0"/>
              <a:t>=2 (iron is mostly saturated).</a:t>
            </a:r>
            <a:endParaRPr lang="en-US" dirty="0"/>
          </a:p>
        </p:txBody>
      </p:sp>
      <p:graphicFrame>
        <p:nvGraphicFramePr>
          <p:cNvPr id="6" name="Chart 5"/>
          <p:cNvGraphicFramePr>
            <a:graphicFrameLocks/>
          </p:cNvGraphicFramePr>
          <p:nvPr>
            <p:extLst>
              <p:ext uri="{D42A27DB-BD31-4B8C-83A1-F6EECF244321}">
                <p14:modId xmlns:p14="http://schemas.microsoft.com/office/powerpoint/2010/main" val="391723999"/>
              </p:ext>
            </p:extLst>
          </p:nvPr>
        </p:nvGraphicFramePr>
        <p:xfrm>
          <a:off x="3995936" y="3573016"/>
          <a:ext cx="4752528" cy="3135169"/>
        </p:xfrm>
        <a:graphic>
          <a:graphicData uri="http://schemas.openxmlformats.org/drawingml/2006/chart">
            <c:chart xmlns:c="http://schemas.openxmlformats.org/drawingml/2006/chart" xmlns:r="http://schemas.openxmlformats.org/officeDocument/2006/relationships" r:id="rId6"/>
          </a:graphicData>
        </a:graphic>
      </p:graphicFrame>
      <p:sp>
        <p:nvSpPr>
          <p:cNvPr id="7" name="TextBox 6"/>
          <p:cNvSpPr txBox="1"/>
          <p:nvPr/>
        </p:nvSpPr>
        <p:spPr>
          <a:xfrm>
            <a:off x="179512" y="4077072"/>
            <a:ext cx="3672408" cy="2585323"/>
          </a:xfrm>
          <a:prstGeom prst="rect">
            <a:avLst/>
          </a:prstGeom>
          <a:noFill/>
        </p:spPr>
        <p:txBody>
          <a:bodyPr wrap="square" rtlCol="0">
            <a:spAutoFit/>
          </a:bodyPr>
          <a:lstStyle/>
          <a:p>
            <a:pPr algn="just"/>
            <a:r>
              <a:rPr lang="it-IT" dirty="0" smtClean="0"/>
              <a:t>The achievable magnetic field </a:t>
            </a:r>
            <a:r>
              <a:rPr lang="it-IT" dirty="0" smtClean="0"/>
              <a:t>with 10% margin on the load line was </a:t>
            </a:r>
            <a:r>
              <a:rPr lang="it-IT" dirty="0" smtClean="0"/>
              <a:t>computed vs the strand dimension</a:t>
            </a:r>
            <a:r>
              <a:rPr lang="it-IT" dirty="0" smtClean="0"/>
              <a:t>. This analysis was done with a peak field of 16.4 T</a:t>
            </a:r>
            <a:endParaRPr lang="it-IT" dirty="0" smtClean="0"/>
          </a:p>
          <a:p>
            <a:endParaRPr lang="it-IT" dirty="0" smtClean="0"/>
          </a:p>
          <a:p>
            <a:pPr algn="just"/>
            <a:r>
              <a:rPr lang="it-IT" dirty="0" smtClean="0"/>
              <a:t>One can see that in order to have </a:t>
            </a:r>
            <a:r>
              <a:rPr lang="it-IT" dirty="0" smtClean="0"/>
              <a:t>16T   we </a:t>
            </a:r>
            <a:r>
              <a:rPr lang="it-IT" dirty="0" smtClean="0"/>
              <a:t>need a coil done with a cable composed of 1.25 mm strand</a:t>
            </a:r>
          </a:p>
        </p:txBody>
      </p:sp>
    </p:spTree>
    <p:extLst>
      <p:ext uri="{BB962C8B-B14F-4D97-AF65-F5344CB8AC3E}">
        <p14:creationId xmlns:p14="http://schemas.microsoft.com/office/powerpoint/2010/main" val="3635312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260648"/>
            <a:ext cx="7632848" cy="2677656"/>
          </a:xfrm>
          <a:prstGeom prst="rect">
            <a:avLst/>
          </a:prstGeom>
          <a:noFill/>
        </p:spPr>
        <p:txBody>
          <a:bodyPr wrap="square" rtlCol="0">
            <a:spAutoFit/>
          </a:bodyPr>
          <a:lstStyle/>
          <a:p>
            <a:r>
              <a:rPr lang="it-IT" b="1" dirty="0" smtClean="0"/>
              <a:t>Strand and cable characteristics</a:t>
            </a:r>
          </a:p>
          <a:p>
            <a:pPr algn="just">
              <a:lnSpc>
                <a:spcPct val="150000"/>
              </a:lnSpc>
            </a:pPr>
            <a:r>
              <a:rPr lang="en-US" sz="2000" dirty="0" smtClean="0"/>
              <a:t>Following the analytical studies we developed two models with real cable. The first model (Dip1) was done only involving a 1.25 mm strand (40 strand inner cable, </a:t>
            </a:r>
            <a:r>
              <a:rPr lang="en-US" sz="2000" dirty="0" smtClean="0">
                <a:solidFill>
                  <a:srgbClr val="FF0000"/>
                </a:solidFill>
              </a:rPr>
              <a:t>24 strand </a:t>
            </a:r>
            <a:r>
              <a:rPr lang="en-US" sz="2000" dirty="0" smtClean="0"/>
              <a:t>outer cable). The second model (Dip2) involves the 1.25 mm strand for inner layers (40 strands)  and a 0.7 mm outer layers (40 strands)</a:t>
            </a:r>
            <a:endParaRPr lang="it-IT" dirty="0"/>
          </a:p>
        </p:txBody>
      </p:sp>
      <p:graphicFrame>
        <p:nvGraphicFramePr>
          <p:cNvPr id="3" name="Table 2"/>
          <p:cNvGraphicFramePr>
            <a:graphicFrameLocks noGrp="1"/>
          </p:cNvGraphicFramePr>
          <p:nvPr>
            <p:extLst>
              <p:ext uri="{D42A27DB-BD31-4B8C-83A1-F6EECF244321}">
                <p14:modId xmlns:p14="http://schemas.microsoft.com/office/powerpoint/2010/main" val="1386500705"/>
              </p:ext>
            </p:extLst>
          </p:nvPr>
        </p:nvGraphicFramePr>
        <p:xfrm>
          <a:off x="628322" y="2996952"/>
          <a:ext cx="7634112" cy="3246367"/>
        </p:xfrm>
        <a:graphic>
          <a:graphicData uri="http://schemas.openxmlformats.org/drawingml/2006/table">
            <a:tbl>
              <a:tblPr firstRow="1" bandRow="1">
                <a:tableStyleId>{5C22544A-7EE6-4342-B048-85BDC9FD1C3A}</a:tableStyleId>
              </a:tblPr>
              <a:tblGrid>
                <a:gridCol w="2544704"/>
                <a:gridCol w="2544704"/>
                <a:gridCol w="2544704"/>
              </a:tblGrid>
              <a:tr h="383381">
                <a:tc>
                  <a:txBody>
                    <a:bodyPr/>
                    <a:lstStyle/>
                    <a:p>
                      <a:endParaRPr lang="it-IT" dirty="0"/>
                    </a:p>
                  </a:txBody>
                  <a:tcPr/>
                </a:tc>
                <a:tc>
                  <a:txBody>
                    <a:bodyPr/>
                    <a:lstStyle/>
                    <a:p>
                      <a:pPr algn="ctr"/>
                      <a:r>
                        <a:rPr lang="it-IT" dirty="0" smtClean="0"/>
                        <a:t>Inner strand/cable</a:t>
                      </a:r>
                      <a:endParaRPr lang="it-IT" dirty="0"/>
                    </a:p>
                  </a:txBody>
                  <a:tcPr/>
                </a:tc>
                <a:tc>
                  <a:txBody>
                    <a:bodyPr/>
                    <a:lstStyle/>
                    <a:p>
                      <a:pPr algn="ctr"/>
                      <a:r>
                        <a:rPr lang="it-IT" dirty="0" smtClean="0"/>
                        <a:t>Outer strand/cable</a:t>
                      </a:r>
                      <a:endParaRPr lang="it-IT" dirty="0"/>
                    </a:p>
                  </a:txBody>
                  <a:tcPr/>
                </a:tc>
              </a:tr>
              <a:tr h="383381">
                <a:tc>
                  <a:txBody>
                    <a:bodyPr/>
                    <a:lstStyle/>
                    <a:p>
                      <a:r>
                        <a:rPr lang="it-IT" dirty="0" smtClean="0"/>
                        <a:t>Diameter (mm)</a:t>
                      </a:r>
                      <a:endParaRPr lang="it-IT" dirty="0"/>
                    </a:p>
                  </a:txBody>
                  <a:tcPr/>
                </a:tc>
                <a:tc>
                  <a:txBody>
                    <a:bodyPr/>
                    <a:lstStyle/>
                    <a:p>
                      <a:pPr algn="ctr"/>
                      <a:r>
                        <a:rPr lang="it-IT" dirty="0" smtClean="0"/>
                        <a:t>1.25</a:t>
                      </a:r>
                      <a:endParaRPr lang="it-IT" dirty="0"/>
                    </a:p>
                  </a:txBody>
                  <a:tcPr/>
                </a:tc>
                <a:tc>
                  <a:txBody>
                    <a:bodyPr/>
                    <a:lstStyle/>
                    <a:p>
                      <a:pPr algn="ctr"/>
                      <a:r>
                        <a:rPr lang="it-IT" dirty="0" smtClean="0"/>
                        <a:t>1.25/0.7</a:t>
                      </a:r>
                      <a:endParaRPr lang="it-IT" dirty="0"/>
                    </a:p>
                  </a:txBody>
                  <a:tcPr/>
                </a:tc>
              </a:tr>
              <a:tr h="383381">
                <a:tc>
                  <a:txBody>
                    <a:bodyPr/>
                    <a:lstStyle/>
                    <a:p>
                      <a:r>
                        <a:rPr lang="it-IT" dirty="0" smtClean="0"/>
                        <a:t>Cu/sc</a:t>
                      </a:r>
                      <a:endParaRPr lang="it-IT" dirty="0"/>
                    </a:p>
                  </a:txBody>
                  <a:tcPr/>
                </a:tc>
                <a:tc>
                  <a:txBody>
                    <a:bodyPr/>
                    <a:lstStyle/>
                    <a:p>
                      <a:pPr algn="ctr"/>
                      <a:r>
                        <a:rPr lang="it-IT" dirty="0" smtClean="0"/>
                        <a:t>1.0</a:t>
                      </a:r>
                      <a:endParaRPr lang="it-IT" dirty="0"/>
                    </a:p>
                  </a:txBody>
                  <a:tcPr/>
                </a:tc>
                <a:tc>
                  <a:txBody>
                    <a:bodyPr/>
                    <a:lstStyle/>
                    <a:p>
                      <a:pPr algn="ctr"/>
                      <a:r>
                        <a:rPr lang="it-IT" dirty="0" smtClean="0"/>
                        <a:t>1.0</a:t>
                      </a:r>
                      <a:endParaRPr lang="it-IT" dirty="0"/>
                    </a:p>
                  </a:txBody>
                  <a:tcPr/>
                </a:tc>
              </a:tr>
              <a:tr h="537374">
                <a:tc>
                  <a:txBody>
                    <a:bodyPr/>
                    <a:lstStyle/>
                    <a:p>
                      <a:r>
                        <a:rPr lang="it-IT" dirty="0" smtClean="0"/>
                        <a:t>Jc</a:t>
                      </a:r>
                      <a:r>
                        <a:rPr lang="it-IT" baseline="0" dirty="0" smtClean="0"/>
                        <a:t>@16T and 4.22 K (A/mm</a:t>
                      </a:r>
                      <a:r>
                        <a:rPr lang="it-IT" baseline="30000" dirty="0" smtClean="0"/>
                        <a:t>2</a:t>
                      </a:r>
                      <a:r>
                        <a:rPr lang="it-IT" baseline="0" dirty="0" smtClean="0"/>
                        <a:t>)</a:t>
                      </a:r>
                      <a:endParaRPr lang="it-IT" dirty="0"/>
                    </a:p>
                  </a:txBody>
                  <a:tcPr/>
                </a:tc>
                <a:tc>
                  <a:txBody>
                    <a:bodyPr/>
                    <a:lstStyle/>
                    <a:p>
                      <a:pPr algn="ctr"/>
                      <a:r>
                        <a:rPr lang="it-IT" dirty="0" smtClean="0"/>
                        <a:t>1350</a:t>
                      </a:r>
                      <a:endParaRPr lang="it-IT" dirty="0"/>
                    </a:p>
                  </a:txBody>
                  <a:tcPr/>
                </a:tc>
                <a:tc>
                  <a:txBody>
                    <a:bodyPr/>
                    <a:lstStyle/>
                    <a:p>
                      <a:pPr algn="ctr"/>
                      <a:r>
                        <a:rPr lang="it-IT" dirty="0" smtClean="0"/>
                        <a:t>1350</a:t>
                      </a:r>
                      <a:endParaRPr lang="it-IT" dirty="0"/>
                    </a:p>
                  </a:txBody>
                  <a:tcPr/>
                </a:tc>
              </a:tr>
              <a:tr h="689382">
                <a:tc>
                  <a:txBody>
                    <a:bodyPr/>
                    <a:lstStyle/>
                    <a:p>
                      <a:r>
                        <a:rPr lang="it-IT" dirty="0" smtClean="0"/>
                        <a:t>Cable dimensions (mm)</a:t>
                      </a:r>
                    </a:p>
                    <a:p>
                      <a:r>
                        <a:rPr lang="it-IT" dirty="0" smtClean="0"/>
                        <a:t>(height,width_i,width_o)</a:t>
                      </a:r>
                      <a:endParaRPr lang="it-IT" dirty="0"/>
                    </a:p>
                  </a:txBody>
                  <a:tcPr/>
                </a:tc>
                <a:tc>
                  <a:txBody>
                    <a:bodyPr/>
                    <a:lstStyle/>
                    <a:p>
                      <a:pPr algn="ctr"/>
                      <a:r>
                        <a:rPr lang="it-IT" dirty="0" smtClean="0"/>
                        <a:t>26.0, 2.05,2.50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t>15.6, 2.14,2.41</a:t>
                      </a:r>
                      <a:endParaRPr lang="it-IT" dirty="0" smtClean="0"/>
                    </a:p>
                    <a:p>
                      <a:pPr algn="ctr"/>
                      <a:r>
                        <a:rPr lang="it-IT" dirty="0" smtClean="0"/>
                        <a:t>14.7, 1.15,</a:t>
                      </a:r>
                      <a:r>
                        <a:rPr lang="it-IT" baseline="0" dirty="0" smtClean="0"/>
                        <a:t> 1.35</a:t>
                      </a:r>
                      <a:endParaRPr lang="it-IT" dirty="0"/>
                    </a:p>
                  </a:txBody>
                  <a:tcPr/>
                </a:tc>
              </a:tr>
              <a:tr h="383381">
                <a:tc>
                  <a:txBody>
                    <a:bodyPr/>
                    <a:lstStyle/>
                    <a:p>
                      <a:r>
                        <a:rPr lang="it-IT" dirty="0" smtClean="0"/>
                        <a:t>Number of strands</a:t>
                      </a:r>
                      <a:endParaRPr lang="it-IT" dirty="0"/>
                    </a:p>
                  </a:txBody>
                  <a:tcPr/>
                </a:tc>
                <a:tc>
                  <a:txBody>
                    <a:bodyPr/>
                    <a:lstStyle/>
                    <a:p>
                      <a:pPr algn="ctr"/>
                      <a:r>
                        <a:rPr lang="it-IT" dirty="0" smtClean="0"/>
                        <a:t>40</a:t>
                      </a:r>
                      <a:endParaRPr lang="it-IT" dirty="0"/>
                    </a:p>
                  </a:txBody>
                  <a:tcPr/>
                </a:tc>
                <a:tc>
                  <a:txBody>
                    <a:bodyPr/>
                    <a:lstStyle/>
                    <a:p>
                      <a:pPr algn="ctr"/>
                      <a:r>
                        <a:rPr lang="it-IT" dirty="0" smtClean="0"/>
                        <a:t>24/40</a:t>
                      </a:r>
                      <a:endParaRPr lang="it-IT" dirty="0"/>
                    </a:p>
                  </a:txBody>
                  <a:tcPr/>
                </a:tc>
              </a:tr>
              <a:tr h="383381">
                <a:tc>
                  <a:txBody>
                    <a:bodyPr/>
                    <a:lstStyle/>
                    <a:p>
                      <a:r>
                        <a:rPr lang="it-IT" dirty="0" smtClean="0"/>
                        <a:t>Cable Ins.thickness</a:t>
                      </a:r>
                      <a:endParaRPr lang="it-IT" dirty="0"/>
                    </a:p>
                  </a:txBody>
                  <a:tcPr/>
                </a:tc>
                <a:tc>
                  <a:txBody>
                    <a:bodyPr/>
                    <a:lstStyle/>
                    <a:p>
                      <a:pPr algn="ctr"/>
                      <a:r>
                        <a:rPr lang="it-IT" dirty="0" smtClean="0"/>
                        <a:t>0.20</a:t>
                      </a:r>
                      <a:endParaRPr lang="it-IT" dirty="0"/>
                    </a:p>
                  </a:txBody>
                  <a:tcPr/>
                </a:tc>
                <a:tc>
                  <a:txBody>
                    <a:bodyPr/>
                    <a:lstStyle/>
                    <a:p>
                      <a:pPr algn="ctr"/>
                      <a:r>
                        <a:rPr lang="it-IT" dirty="0" smtClean="0"/>
                        <a:t>0.15</a:t>
                      </a:r>
                      <a:endParaRPr lang="it-IT" dirty="0"/>
                    </a:p>
                  </a:txBody>
                  <a:tcPr>
                    <a:solidFill>
                      <a:schemeClr val="accent2">
                        <a:lumMod val="40000"/>
                        <a:lumOff val="60000"/>
                      </a:schemeClr>
                    </a:solidFill>
                  </a:tcPr>
                </a:tc>
              </a:tr>
            </a:tbl>
          </a:graphicData>
        </a:graphic>
      </p:graphicFrame>
    </p:spTree>
    <p:extLst>
      <p:ext uri="{BB962C8B-B14F-4D97-AF65-F5344CB8AC3E}">
        <p14:creationId xmlns:p14="http://schemas.microsoft.com/office/powerpoint/2010/main" val="1103231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79191"/>
            <a:ext cx="3528392" cy="461665"/>
          </a:xfrm>
          <a:prstGeom prst="rect">
            <a:avLst/>
          </a:prstGeom>
          <a:noFill/>
        </p:spPr>
        <p:txBody>
          <a:bodyPr wrap="square" rtlCol="0">
            <a:spAutoFit/>
          </a:bodyPr>
          <a:lstStyle/>
          <a:p>
            <a:r>
              <a:rPr lang="it-IT" sz="2400" b="1" dirty="0" smtClean="0"/>
              <a:t>Winding Lay-out Dip1</a:t>
            </a:r>
            <a:endParaRPr lang="it-IT" sz="2400" b="1" dirty="0"/>
          </a:p>
        </p:txBody>
      </p:sp>
      <p:sp>
        <p:nvSpPr>
          <p:cNvPr id="3" name="TextBox 2"/>
          <p:cNvSpPr txBox="1"/>
          <p:nvPr/>
        </p:nvSpPr>
        <p:spPr>
          <a:xfrm>
            <a:off x="325371" y="4408758"/>
            <a:ext cx="8135061" cy="2031325"/>
          </a:xfrm>
          <a:prstGeom prst="rect">
            <a:avLst/>
          </a:prstGeom>
          <a:noFill/>
        </p:spPr>
        <p:txBody>
          <a:bodyPr wrap="square" rtlCol="0">
            <a:spAutoFit/>
          </a:bodyPr>
          <a:lstStyle/>
          <a:p>
            <a:r>
              <a:rPr lang="it-IT" dirty="0" smtClean="0"/>
              <a:t>Four layers</a:t>
            </a:r>
          </a:p>
          <a:p>
            <a:r>
              <a:rPr lang="it-IT" dirty="0" smtClean="0"/>
              <a:t>First layer – 13 turns; 3 blocks; 40 strand cable 1.25 mm</a:t>
            </a:r>
          </a:p>
          <a:p>
            <a:r>
              <a:rPr lang="it-IT" dirty="0" smtClean="0"/>
              <a:t>Second </a:t>
            </a:r>
            <a:r>
              <a:rPr lang="it-IT" dirty="0"/>
              <a:t>layer – </a:t>
            </a:r>
            <a:r>
              <a:rPr lang="it-IT" dirty="0" smtClean="0"/>
              <a:t>27 </a:t>
            </a:r>
            <a:r>
              <a:rPr lang="it-IT" dirty="0"/>
              <a:t>turns</a:t>
            </a:r>
            <a:r>
              <a:rPr lang="it-IT" dirty="0" smtClean="0"/>
              <a:t>; 3 </a:t>
            </a:r>
            <a:r>
              <a:rPr lang="it-IT" dirty="0"/>
              <a:t>blocks; 40 strand cable 1.25 mm</a:t>
            </a:r>
          </a:p>
          <a:p>
            <a:r>
              <a:rPr lang="it-IT" dirty="0" smtClean="0"/>
              <a:t>Third </a:t>
            </a:r>
            <a:r>
              <a:rPr lang="it-IT" dirty="0"/>
              <a:t>layer – </a:t>
            </a:r>
            <a:r>
              <a:rPr lang="it-IT" dirty="0" smtClean="0"/>
              <a:t>33 </a:t>
            </a:r>
            <a:r>
              <a:rPr lang="it-IT" dirty="0"/>
              <a:t>turns</a:t>
            </a:r>
            <a:r>
              <a:rPr lang="it-IT" dirty="0" smtClean="0"/>
              <a:t>; 2 </a:t>
            </a:r>
            <a:r>
              <a:rPr lang="it-IT" dirty="0"/>
              <a:t>blocks;  24 strands cable 1.25 </a:t>
            </a:r>
            <a:r>
              <a:rPr lang="it-IT" dirty="0" smtClean="0"/>
              <a:t>mm</a:t>
            </a:r>
            <a:endParaRPr lang="it-IT" dirty="0"/>
          </a:p>
          <a:p>
            <a:r>
              <a:rPr lang="it-IT" dirty="0" smtClean="0"/>
              <a:t>Forth </a:t>
            </a:r>
            <a:r>
              <a:rPr lang="it-IT" dirty="0"/>
              <a:t>layer – </a:t>
            </a:r>
            <a:r>
              <a:rPr lang="it-IT" dirty="0" smtClean="0"/>
              <a:t>40 turns; 2 </a:t>
            </a:r>
            <a:r>
              <a:rPr lang="it-IT" dirty="0"/>
              <a:t>blocks;  24 strands cable 1.25 </a:t>
            </a:r>
            <a:r>
              <a:rPr lang="it-IT" dirty="0" smtClean="0"/>
              <a:t>mm</a:t>
            </a:r>
          </a:p>
          <a:p>
            <a:endParaRPr lang="it-IT" dirty="0"/>
          </a:p>
          <a:p>
            <a:r>
              <a:rPr lang="it-IT" b="1" dirty="0" smtClean="0"/>
              <a:t>To be noted that we need 284 beam separation !</a:t>
            </a:r>
            <a:endParaRPr lang="it-IT"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836712"/>
            <a:ext cx="3119567" cy="3537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862979"/>
            <a:ext cx="3427804" cy="3455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081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276872"/>
            <a:ext cx="7920880" cy="2448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971600" y="332656"/>
            <a:ext cx="7056784" cy="1508105"/>
          </a:xfrm>
          <a:prstGeom prst="rect">
            <a:avLst/>
          </a:prstGeom>
          <a:noFill/>
        </p:spPr>
        <p:txBody>
          <a:bodyPr wrap="square" rtlCol="0">
            <a:spAutoFit/>
          </a:bodyPr>
          <a:lstStyle/>
          <a:p>
            <a:pPr algn="ctr"/>
            <a:r>
              <a:rPr lang="it-IT" sz="2000" b="1" dirty="0" smtClean="0"/>
              <a:t>Results</a:t>
            </a:r>
          </a:p>
          <a:p>
            <a:endParaRPr lang="it-IT" dirty="0" smtClean="0"/>
          </a:p>
          <a:p>
            <a:r>
              <a:rPr lang="it-IT" dirty="0" smtClean="0"/>
              <a:t>With a current of 14600 A the central field is  16 T.</a:t>
            </a:r>
          </a:p>
          <a:p>
            <a:r>
              <a:rPr lang="it-IT" dirty="0" smtClean="0"/>
              <a:t>The peak field on the inner layer 3° block is 16.51 T</a:t>
            </a:r>
          </a:p>
          <a:p>
            <a:r>
              <a:rPr lang="it-IT" dirty="0" smtClean="0"/>
              <a:t>The margin on the load line is 8%</a:t>
            </a:r>
            <a:endParaRPr lang="en-US" dirty="0"/>
          </a:p>
        </p:txBody>
      </p:sp>
      <p:sp>
        <p:nvSpPr>
          <p:cNvPr id="4" name="TextBox 3"/>
          <p:cNvSpPr txBox="1"/>
          <p:nvPr/>
        </p:nvSpPr>
        <p:spPr>
          <a:xfrm>
            <a:off x="827584" y="4941168"/>
            <a:ext cx="7632848" cy="646331"/>
          </a:xfrm>
          <a:prstGeom prst="rect">
            <a:avLst/>
          </a:prstGeom>
          <a:noFill/>
        </p:spPr>
        <p:txBody>
          <a:bodyPr wrap="square" rtlCol="0">
            <a:spAutoFit/>
          </a:bodyPr>
          <a:lstStyle/>
          <a:p>
            <a:r>
              <a:rPr lang="it-IT" dirty="0" smtClean="0"/>
              <a:t>This layout does not achieve the specify margin. The maximum </a:t>
            </a:r>
            <a:r>
              <a:rPr lang="it-IT" dirty="0" smtClean="0"/>
              <a:t>achievable </a:t>
            </a:r>
            <a:r>
              <a:rPr lang="it-IT" dirty="0"/>
              <a:t>bore field </a:t>
            </a:r>
            <a:r>
              <a:rPr lang="it-IT" dirty="0" smtClean="0"/>
              <a:t>at 4.5 K </a:t>
            </a:r>
            <a:r>
              <a:rPr lang="it-IT" dirty="0" smtClean="0"/>
              <a:t> for having 10% margin is 15.5 </a:t>
            </a:r>
            <a:r>
              <a:rPr lang="it-IT" dirty="0" smtClean="0"/>
              <a:t>T </a:t>
            </a:r>
            <a:endParaRPr lang="en-US" dirty="0"/>
          </a:p>
        </p:txBody>
      </p:sp>
    </p:spTree>
    <p:extLst>
      <p:ext uri="{BB962C8B-B14F-4D97-AF65-F5344CB8AC3E}">
        <p14:creationId xmlns:p14="http://schemas.microsoft.com/office/powerpoint/2010/main" val="3832096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99792" y="279191"/>
            <a:ext cx="3528392" cy="461665"/>
          </a:xfrm>
          <a:prstGeom prst="rect">
            <a:avLst/>
          </a:prstGeom>
          <a:noFill/>
        </p:spPr>
        <p:txBody>
          <a:bodyPr wrap="square" rtlCol="0">
            <a:spAutoFit/>
          </a:bodyPr>
          <a:lstStyle/>
          <a:p>
            <a:r>
              <a:rPr lang="it-IT" sz="2400" b="1" dirty="0" smtClean="0"/>
              <a:t>Winding Lay-out Dip2</a:t>
            </a:r>
            <a:endParaRPr lang="it-IT" sz="2400" b="1" dirty="0"/>
          </a:p>
        </p:txBody>
      </p:sp>
      <p:sp>
        <p:nvSpPr>
          <p:cNvPr id="6" name="TextBox 5"/>
          <p:cNvSpPr txBox="1"/>
          <p:nvPr/>
        </p:nvSpPr>
        <p:spPr>
          <a:xfrm>
            <a:off x="325371" y="5229200"/>
            <a:ext cx="8135061" cy="1477328"/>
          </a:xfrm>
          <a:prstGeom prst="rect">
            <a:avLst/>
          </a:prstGeom>
          <a:noFill/>
        </p:spPr>
        <p:txBody>
          <a:bodyPr wrap="square" rtlCol="0">
            <a:spAutoFit/>
          </a:bodyPr>
          <a:lstStyle/>
          <a:p>
            <a:r>
              <a:rPr lang="it-IT" dirty="0" smtClean="0"/>
              <a:t>Four layers</a:t>
            </a:r>
          </a:p>
          <a:p>
            <a:r>
              <a:rPr lang="it-IT" dirty="0" smtClean="0"/>
              <a:t>First layer – 13 turns; 3 blocks; 40 strand cable 1.25 mm</a:t>
            </a:r>
          </a:p>
          <a:p>
            <a:r>
              <a:rPr lang="it-IT" dirty="0" smtClean="0"/>
              <a:t>Second </a:t>
            </a:r>
            <a:r>
              <a:rPr lang="it-IT" dirty="0"/>
              <a:t>layer – </a:t>
            </a:r>
            <a:r>
              <a:rPr lang="it-IT" dirty="0" smtClean="0"/>
              <a:t>28 </a:t>
            </a:r>
            <a:r>
              <a:rPr lang="it-IT" dirty="0"/>
              <a:t>turns</a:t>
            </a:r>
            <a:r>
              <a:rPr lang="it-IT" dirty="0" smtClean="0"/>
              <a:t>; 3 </a:t>
            </a:r>
            <a:r>
              <a:rPr lang="it-IT" dirty="0"/>
              <a:t>blocks; 40 strand cable 1.25 mm</a:t>
            </a:r>
          </a:p>
          <a:p>
            <a:r>
              <a:rPr lang="it-IT" dirty="0" smtClean="0"/>
              <a:t>Third </a:t>
            </a:r>
            <a:r>
              <a:rPr lang="it-IT" dirty="0"/>
              <a:t>layer – </a:t>
            </a:r>
            <a:r>
              <a:rPr lang="it-IT" dirty="0" smtClean="0"/>
              <a:t>54 </a:t>
            </a:r>
            <a:r>
              <a:rPr lang="it-IT" dirty="0"/>
              <a:t>turns</a:t>
            </a:r>
            <a:r>
              <a:rPr lang="it-IT" dirty="0" smtClean="0"/>
              <a:t>; 2 </a:t>
            </a:r>
            <a:r>
              <a:rPr lang="it-IT" dirty="0"/>
              <a:t>blocks;  </a:t>
            </a:r>
            <a:r>
              <a:rPr lang="it-IT" dirty="0" smtClean="0"/>
              <a:t>40 </a:t>
            </a:r>
            <a:r>
              <a:rPr lang="it-IT" dirty="0"/>
              <a:t>strands cable </a:t>
            </a:r>
            <a:r>
              <a:rPr lang="it-IT" dirty="0" smtClean="0"/>
              <a:t>0.70 mm</a:t>
            </a:r>
            <a:endParaRPr lang="it-IT" dirty="0"/>
          </a:p>
          <a:p>
            <a:r>
              <a:rPr lang="it-IT" dirty="0" smtClean="0"/>
              <a:t>Forth </a:t>
            </a:r>
            <a:r>
              <a:rPr lang="it-IT" dirty="0"/>
              <a:t>layer – </a:t>
            </a:r>
            <a:r>
              <a:rPr lang="it-IT" dirty="0" smtClean="0"/>
              <a:t>62 turns; 2 </a:t>
            </a:r>
            <a:r>
              <a:rPr lang="it-IT" dirty="0"/>
              <a:t>blocks;  </a:t>
            </a:r>
            <a:r>
              <a:rPr lang="it-IT" dirty="0" smtClean="0"/>
              <a:t>40 </a:t>
            </a:r>
            <a:r>
              <a:rPr lang="it-IT" dirty="0"/>
              <a:t>strands cable </a:t>
            </a:r>
            <a:r>
              <a:rPr lang="it-IT" dirty="0" smtClean="0"/>
              <a:t>0.70 </a:t>
            </a:r>
            <a:r>
              <a:rPr lang="it-IT" dirty="0"/>
              <a:t>mm</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389" y="958498"/>
            <a:ext cx="4341415" cy="3838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671" r="16343"/>
          <a:stretch/>
        </p:blipFill>
        <p:spPr bwMode="auto">
          <a:xfrm>
            <a:off x="5220072" y="821301"/>
            <a:ext cx="3240360" cy="3694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7634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99592" y="275744"/>
            <a:ext cx="7056784" cy="1785104"/>
          </a:xfrm>
          <a:prstGeom prst="rect">
            <a:avLst/>
          </a:prstGeom>
          <a:noFill/>
        </p:spPr>
        <p:txBody>
          <a:bodyPr wrap="square" rtlCol="0">
            <a:spAutoFit/>
          </a:bodyPr>
          <a:lstStyle/>
          <a:p>
            <a:pPr algn="ctr"/>
            <a:r>
              <a:rPr lang="it-IT" sz="2000" b="1" dirty="0" smtClean="0"/>
              <a:t>Results</a:t>
            </a:r>
          </a:p>
          <a:p>
            <a:endParaRPr lang="it-IT" dirty="0" smtClean="0"/>
          </a:p>
          <a:p>
            <a:r>
              <a:rPr lang="it-IT" dirty="0" smtClean="0"/>
              <a:t>With a current of 11100 A the central field is  16 T.</a:t>
            </a:r>
          </a:p>
          <a:p>
            <a:r>
              <a:rPr lang="it-IT" dirty="0" smtClean="0"/>
              <a:t>The peak field on the inner layer 3° block is </a:t>
            </a:r>
            <a:r>
              <a:rPr lang="it-IT" dirty="0" smtClean="0"/>
              <a:t>16.41 </a:t>
            </a:r>
            <a:r>
              <a:rPr lang="it-IT" dirty="0" smtClean="0"/>
              <a:t>T</a:t>
            </a:r>
          </a:p>
          <a:p>
            <a:r>
              <a:rPr lang="it-IT" dirty="0" smtClean="0"/>
              <a:t>The margin on the load line is 10% for inner layer block 3 , but ...</a:t>
            </a:r>
          </a:p>
          <a:p>
            <a:r>
              <a:rPr lang="it-IT" dirty="0" smtClean="0"/>
              <a:t>7% for 3° layer block 2.</a:t>
            </a:r>
            <a:endParaRPr lang="en-US" dirty="0"/>
          </a:p>
        </p:txBody>
      </p:sp>
      <p:sp>
        <p:nvSpPr>
          <p:cNvPr id="8" name="TextBox 7"/>
          <p:cNvSpPr txBox="1"/>
          <p:nvPr/>
        </p:nvSpPr>
        <p:spPr>
          <a:xfrm>
            <a:off x="647564" y="4869160"/>
            <a:ext cx="7632848" cy="1338828"/>
          </a:xfrm>
          <a:prstGeom prst="rect">
            <a:avLst/>
          </a:prstGeom>
          <a:noFill/>
        </p:spPr>
        <p:txBody>
          <a:bodyPr wrap="square" rtlCol="0">
            <a:spAutoFit/>
          </a:bodyPr>
          <a:lstStyle/>
          <a:p>
            <a:pPr>
              <a:lnSpc>
                <a:spcPct val="150000"/>
              </a:lnSpc>
            </a:pPr>
            <a:r>
              <a:rPr lang="it-IT" dirty="0" smtClean="0"/>
              <a:t>This layout does not achieve the specify margin because the limitation on the third layer done with a cable involving a thinner conductor. </a:t>
            </a:r>
            <a:r>
              <a:rPr lang="it-IT" dirty="0"/>
              <a:t> </a:t>
            </a:r>
            <a:r>
              <a:rPr lang="it-IT" dirty="0" smtClean="0"/>
              <a:t>A solution can be </a:t>
            </a:r>
            <a:r>
              <a:rPr lang="it-IT" dirty="0" smtClean="0"/>
              <a:t>found with </a:t>
            </a:r>
            <a:r>
              <a:rPr lang="it-IT" dirty="0" smtClean="0"/>
              <a:t>a sligthly larger conductor</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654" y="2060847"/>
            <a:ext cx="6845697" cy="281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0356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TotalTime>
  <Words>858</Words>
  <Application>Microsoft Office PowerPoint</Application>
  <PresentationFormat>On-screen Show (4:3)</PresentationFormat>
  <Paragraphs>89</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Office Theme</vt:lpstr>
      <vt:lpstr>Equation</vt:lpstr>
      <vt:lpstr>Preliminary analysis of a 16 T sc dipole with cos-theta lay-out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fabbric</dc:creator>
  <cp:lastModifiedBy>fabbric</cp:lastModifiedBy>
  <cp:revision>56</cp:revision>
  <dcterms:created xsi:type="dcterms:W3CDTF">2015-09-07T09:55:57Z</dcterms:created>
  <dcterms:modified xsi:type="dcterms:W3CDTF">2015-10-08T14:33:55Z</dcterms:modified>
</cp:coreProperties>
</file>