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5" r:id="rId2"/>
    <p:sldId id="266" r:id="rId3"/>
    <p:sldId id="258" r:id="rId4"/>
    <p:sldId id="257" r:id="rId5"/>
    <p:sldId id="279" r:id="rId6"/>
    <p:sldId id="280" r:id="rId7"/>
    <p:sldId id="281" r:id="rId8"/>
    <p:sldId id="273" r:id="rId9"/>
    <p:sldId id="27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orient="horz" pos="4244">
          <p15:clr>
            <a:srgbClr val="A4A3A4"/>
          </p15:clr>
        </p15:guide>
        <p15:guide id="3" pos="5647" userDrawn="1">
          <p15:clr>
            <a:srgbClr val="A4A3A4"/>
          </p15:clr>
        </p15:guide>
        <p15:guide id="4" pos="43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4" autoAdjust="0"/>
    <p:restoredTop sz="94660"/>
  </p:normalViewPr>
  <p:slideViewPr>
    <p:cSldViewPr showGuides="1">
      <p:cViewPr>
        <p:scale>
          <a:sx n="60" d="100"/>
          <a:sy n="60" d="100"/>
        </p:scale>
        <p:origin x="1436" y="116"/>
      </p:cViewPr>
      <p:guideLst>
        <p:guide orient="horz" pos="2205"/>
        <p:guide orient="horz" pos="4244"/>
        <p:guide pos="5647"/>
        <p:guide pos="43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A0D147-83D4-4904-BA2C-B71A4CEE081C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A51FC0-F580-416D-B1E6-85F20EDD41B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12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3C6C-DA42-4C8F-A31E-4052A21A26CD}" type="datetime1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1474-801C-4C7E-B4BB-9B87ACCE61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441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CC57C-97B6-431A-9365-EC0532E3CF76}" type="datetime1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1474-801C-4C7E-B4BB-9B87ACCE61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82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702E-D134-4775-968E-0DEB316D5820}" type="datetime1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1474-801C-4C7E-B4BB-9B87ACCE61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079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F9F0-B667-4C29-B499-B6485D8F980D}" type="datetime1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1474-801C-4C7E-B4BB-9B87ACCE61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090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1FB44-B2A3-4748-AF2A-9CE5BB7FA027}" type="datetime1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1474-801C-4C7E-B4BB-9B87ACCE61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544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EA2E8-798F-44CE-AE22-25B4601DFABF}" type="datetime1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1474-801C-4C7E-B4BB-9B87ACCE61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815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826F-8B4A-4D47-9588-6E9CC4A8425C}" type="datetime1">
              <a:rPr lang="en-US" smtClean="0"/>
              <a:t>10/8/2015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1474-801C-4C7E-B4BB-9B87ACCE61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04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C2E9C-4C9A-4B31-AF05-586364FA793D}" type="datetime1">
              <a:rPr lang="en-US" smtClean="0"/>
              <a:t>10/8/2015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1474-801C-4C7E-B4BB-9B87ACCE61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764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F58C7-D2BF-4CBD-9DC7-78E41EC87CE0}" type="datetime1">
              <a:rPr lang="en-US" smtClean="0"/>
              <a:t>10/8/2015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1474-801C-4C7E-B4BB-9B87ACCE61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437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18FB2-E92B-49C7-896F-1A102724559C}" type="datetime1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1474-801C-4C7E-B4BB-9B87ACCE61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75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6782C-34C9-4AC5-8384-915F074B8137}" type="datetime1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1474-801C-4C7E-B4BB-9B87ACCE61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14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45D57-281E-448F-AA7E-F3934EDC99D7}" type="datetime1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F1474-801C-4C7E-B4BB-9B87ACCE61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07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Block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CEA</a:t>
            </a:r>
          </a:p>
          <a:p>
            <a:r>
              <a:rPr lang="fr-FR" dirty="0" smtClean="0"/>
              <a:t>C. </a:t>
            </a:r>
            <a:r>
              <a:rPr lang="fr-FR" dirty="0" smtClean="0"/>
              <a:t>Lorin &amp; M</a:t>
            </a:r>
            <a:r>
              <a:rPr lang="fr-FR" dirty="0" smtClean="0"/>
              <a:t>. Durante</a:t>
            </a:r>
          </a:p>
          <a:p>
            <a:r>
              <a:rPr lang="fr-FR" dirty="0" smtClean="0"/>
              <a:t>9 Oct. 2015</a:t>
            </a:r>
            <a:endParaRPr lang="en-US" dirty="0"/>
          </a:p>
        </p:txBody>
      </p:sp>
      <p:pic>
        <p:nvPicPr>
          <p:cNvPr id="8194" name="Picture 2" descr="Afficher l'image d'ori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6" y="44625"/>
            <a:ext cx="1490538" cy="1079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094" y="44625"/>
            <a:ext cx="1323465" cy="1079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1474-801C-4C7E-B4BB-9B87ACCE61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2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Critical </a:t>
            </a:r>
            <a:r>
              <a:rPr lang="fr-FR" dirty="0" err="1" smtClean="0"/>
              <a:t>current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40" y="1916832"/>
            <a:ext cx="7452320" cy="3343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02016" y="537321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Top = 4.2 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5840" y="5374183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Bernardo </a:t>
            </a:r>
            <a:r>
              <a:rPr lang="fr-FR" dirty="0" err="1" smtClean="0"/>
              <a:t>Bordini</a:t>
            </a:r>
            <a:r>
              <a:rPr lang="fr-FR" dirty="0" smtClean="0"/>
              <a:t> CERN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1474-801C-4C7E-B4BB-9B87ACCE61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69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319" y="2683604"/>
            <a:ext cx="3886200" cy="324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Pre-analysis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05914"/>
            <a:ext cx="4782319" cy="4003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91286" y="1525262"/>
            <a:ext cx="4533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jo</a:t>
            </a:r>
            <a:r>
              <a:rPr lang="fr-FR" dirty="0" smtClean="0"/>
              <a:t> = 200 A/mm² (10000 A/21.4x2.22mm² - 5%)</a:t>
            </a:r>
          </a:p>
          <a:p>
            <a:r>
              <a:rPr lang="fr-FR" dirty="0" smtClean="0"/>
              <a:t>Bo = 13.1 T </a:t>
            </a:r>
            <a:r>
              <a:rPr lang="fr-FR" i="1" dirty="0" smtClean="0"/>
              <a:t>(b3 = 0)</a:t>
            </a:r>
          </a:p>
          <a:p>
            <a:r>
              <a:rPr lang="fr-FR" sz="1000" dirty="0" smtClean="0"/>
              <a:t>(</a:t>
            </a:r>
            <a:r>
              <a:rPr lang="fr-FR" sz="1000" dirty="0" err="1" smtClean="0"/>
              <a:t>approximately</a:t>
            </a:r>
            <a:r>
              <a:rPr lang="fr-FR" sz="1000" dirty="0" smtClean="0"/>
              <a:t> </a:t>
            </a:r>
            <a:r>
              <a:rPr lang="fr-FR" sz="1000" dirty="0" err="1" smtClean="0"/>
              <a:t>what</a:t>
            </a:r>
            <a:r>
              <a:rPr lang="fr-FR" sz="1000" dirty="0" smtClean="0"/>
              <a:t> </a:t>
            </a:r>
            <a:r>
              <a:rPr lang="fr-FR" sz="1000" dirty="0" err="1" smtClean="0"/>
              <a:t>is</a:t>
            </a:r>
            <a:r>
              <a:rPr lang="fr-FR" sz="1000" dirty="0" smtClean="0"/>
              <a:t> </a:t>
            </a:r>
            <a:r>
              <a:rPr lang="fr-FR" sz="1000" dirty="0" err="1" smtClean="0"/>
              <a:t>needed</a:t>
            </a:r>
            <a:r>
              <a:rPr lang="fr-FR" sz="1000" dirty="0" smtClean="0"/>
              <a:t> to </a:t>
            </a:r>
            <a:r>
              <a:rPr lang="fr-FR" sz="1000" dirty="0" err="1" smtClean="0"/>
              <a:t>reach</a:t>
            </a:r>
            <a:r>
              <a:rPr lang="fr-FR" sz="1000" dirty="0" smtClean="0"/>
              <a:t> 16 T </a:t>
            </a:r>
            <a:r>
              <a:rPr lang="fr-FR" sz="1000" dirty="0" err="1" smtClean="0"/>
              <a:t>with</a:t>
            </a:r>
            <a:r>
              <a:rPr lang="fr-FR" sz="1000" dirty="0" smtClean="0"/>
              <a:t> </a:t>
            </a:r>
            <a:r>
              <a:rPr lang="fr-FR" sz="1000" dirty="0" err="1" smtClean="0"/>
              <a:t>yoke</a:t>
            </a:r>
            <a:r>
              <a:rPr lang="fr-FR" sz="1000" dirty="0" smtClean="0"/>
              <a:t>)</a:t>
            </a:r>
          </a:p>
          <a:p>
            <a:r>
              <a:rPr lang="fr-FR" dirty="0" smtClean="0"/>
              <a:t>X max = 119 mm </a:t>
            </a:r>
          </a:p>
          <a:p>
            <a:r>
              <a:rPr lang="fr-FR" dirty="0" err="1" smtClean="0"/>
              <a:t>Turns</a:t>
            </a:r>
            <a:r>
              <a:rPr lang="fr-FR" dirty="0" smtClean="0"/>
              <a:t> = 158 </a:t>
            </a:r>
            <a:r>
              <a:rPr lang="fr-FR" sz="1000" dirty="0" smtClean="0"/>
              <a:t>(1.58e6 </a:t>
            </a:r>
            <a:r>
              <a:rPr lang="fr-FR" sz="1000" dirty="0" err="1" smtClean="0"/>
              <a:t>ampère.turn</a:t>
            </a:r>
            <a:r>
              <a:rPr lang="fr-FR" sz="1000" dirty="0" smtClean="0"/>
              <a:t>)</a:t>
            </a:r>
          </a:p>
          <a:p>
            <a:r>
              <a:rPr lang="fr-FR" dirty="0" smtClean="0"/>
              <a:t>Aperture </a:t>
            </a:r>
            <a:r>
              <a:rPr lang="el-GR" dirty="0" smtClean="0"/>
              <a:t>Φ</a:t>
            </a:r>
            <a:r>
              <a:rPr lang="fr-FR" dirty="0" smtClean="0"/>
              <a:t> = 30 mm </a:t>
            </a:r>
            <a:r>
              <a:rPr lang="fr-FR" sz="1000" dirty="0" smtClean="0"/>
              <a:t>(support </a:t>
            </a:r>
            <a:r>
              <a:rPr lang="fr-FR" sz="1000" dirty="0" err="1" smtClean="0"/>
              <a:t>needed</a:t>
            </a:r>
            <a:r>
              <a:rPr lang="fr-FR" sz="1000" dirty="0" smtClean="0"/>
              <a:t> for block </a:t>
            </a:r>
            <a:r>
              <a:rPr lang="fr-FR" sz="1000" dirty="0" err="1" smtClean="0"/>
              <a:t>coil</a:t>
            </a:r>
            <a:r>
              <a:rPr lang="fr-FR" sz="1000" dirty="0" smtClean="0"/>
              <a:t>)</a:t>
            </a:r>
          </a:p>
          <a:p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1515737"/>
            <a:ext cx="3771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Operating </a:t>
            </a:r>
            <a:r>
              <a:rPr lang="fr-FR" dirty="0" err="1" smtClean="0"/>
              <a:t>current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10% LL </a:t>
            </a:r>
            <a:r>
              <a:rPr lang="fr-FR" dirty="0" err="1" smtClean="0"/>
              <a:t>margin</a:t>
            </a:r>
            <a:endParaRPr lang="fr-FR" dirty="0" smtClean="0"/>
          </a:p>
          <a:p>
            <a:pPr algn="ctr"/>
            <a:r>
              <a:rPr lang="fr-FR" dirty="0" smtClean="0"/>
              <a:t>vs</a:t>
            </a:r>
          </a:p>
          <a:p>
            <a:pPr algn="ctr"/>
            <a:r>
              <a:rPr lang="fr-FR" dirty="0" err="1" smtClean="0"/>
              <a:t>Bpeak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703840" y="5831879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d = 0.144</a:t>
            </a:r>
          </a:p>
          <a:p>
            <a:r>
              <a:rPr lang="el-GR" sz="1200" dirty="0" smtClean="0"/>
              <a:t>λ</a:t>
            </a:r>
            <a:r>
              <a:rPr lang="fr-FR" sz="1200" dirty="0" smtClean="0"/>
              <a:t> = 0.00205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991173" y="2739873"/>
            <a:ext cx="1428699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40 </a:t>
            </a:r>
            <a:r>
              <a:rPr lang="fr-FR" sz="1400" dirty="0" err="1" smtClean="0"/>
              <a:t>strands</a:t>
            </a:r>
            <a:r>
              <a:rPr lang="fr-FR" sz="1400" dirty="0" smtClean="0"/>
              <a:t> </a:t>
            </a:r>
          </a:p>
          <a:p>
            <a:r>
              <a:rPr lang="fr-FR" sz="1400" dirty="0" smtClean="0"/>
              <a:t>1 mm </a:t>
            </a:r>
            <a:r>
              <a:rPr lang="fr-FR" sz="1400" dirty="0" err="1" smtClean="0"/>
              <a:t>diameter</a:t>
            </a:r>
            <a:endParaRPr lang="fr-FR" sz="1400" dirty="0" smtClean="0"/>
          </a:p>
          <a:p>
            <a:r>
              <a:rPr lang="fr-FR" sz="1400" dirty="0" smtClean="0"/>
              <a:t>Cu2noCu = 1</a:t>
            </a:r>
          </a:p>
          <a:p>
            <a:r>
              <a:rPr lang="fr-FR" sz="1400" dirty="0" smtClean="0"/>
              <a:t>5 </a:t>
            </a:r>
            <a:r>
              <a:rPr lang="fr-FR" sz="1400" dirty="0"/>
              <a:t>% </a:t>
            </a:r>
            <a:r>
              <a:rPr lang="fr-FR" sz="1400" dirty="0" err="1" smtClean="0"/>
              <a:t>degradation</a:t>
            </a:r>
            <a:endParaRPr lang="en-US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1474-801C-4C7E-B4BB-9B87ACCE612A}" type="slidenum">
              <a:rPr lang="en-US" smtClean="0"/>
              <a:t>3</a:t>
            </a:fld>
            <a:endParaRPr lang="en-US"/>
          </a:p>
        </p:txBody>
      </p:sp>
      <p:cxnSp>
        <p:nvCxnSpPr>
          <p:cNvPr id="9" name="Connecteur droit 8"/>
          <p:cNvCxnSpPr/>
          <p:nvPr/>
        </p:nvCxnSpPr>
        <p:spPr>
          <a:xfrm>
            <a:off x="4691286" y="1515737"/>
            <a:ext cx="0" cy="48406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53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994" y="1572607"/>
            <a:ext cx="2052123" cy="1680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615549"/>
              </p:ext>
            </p:extLst>
          </p:nvPr>
        </p:nvGraphicFramePr>
        <p:xfrm>
          <a:off x="234008" y="1490328"/>
          <a:ext cx="324036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720080"/>
                <a:gridCol w="1152128"/>
              </a:tblGrid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H_bare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W_bare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1.82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Isol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Cu/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nonCu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 – 1.4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strands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az-Cyrl-AZ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dirty="0" smtClean="0"/>
              <a:t>Design no-</a:t>
            </a:r>
            <a:r>
              <a:rPr lang="fr-FR" dirty="0" err="1" smtClean="0"/>
              <a:t>grading</a:t>
            </a:r>
            <a:endParaRPr lang="en-US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3585154" y="1465941"/>
            <a:ext cx="2886107" cy="1949760"/>
            <a:chOff x="107504" y="3433869"/>
            <a:chExt cx="4104456" cy="2772837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3433869"/>
              <a:ext cx="4104456" cy="2772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2089820" y="4462513"/>
              <a:ext cx="693166" cy="693088"/>
            </a:xfrm>
            <a:prstGeom prst="ellipse">
              <a:avLst/>
            </a:prstGeom>
            <a:noFill/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1474-801C-4C7E-B4BB-9B87ACCE612A}" type="slidenum">
              <a:rPr lang="en-US" smtClean="0"/>
              <a:t>4</a:t>
            </a:fld>
            <a:endParaRPr lang="en-US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35" y="3464305"/>
            <a:ext cx="2459894" cy="1835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353" y="5474824"/>
            <a:ext cx="3307727" cy="748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832" y="3509218"/>
            <a:ext cx="2086781" cy="2110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108313"/>
              </p:ext>
            </p:extLst>
          </p:nvPr>
        </p:nvGraphicFramePr>
        <p:xfrm>
          <a:off x="234008" y="3907098"/>
          <a:ext cx="3240360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720080"/>
                <a:gridCol w="1152128"/>
              </a:tblGrid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6735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Iop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turns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Bpeak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16.39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Margin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LL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9.6 – 7.1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Cu/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nonCu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 – 1.4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Outer dia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Fx per ½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11,400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"/>
          <p:cNvSpPr txBox="1"/>
          <p:nvPr/>
        </p:nvSpPr>
        <p:spPr>
          <a:xfrm>
            <a:off x="63880" y="6398309"/>
            <a:ext cx="909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Definition</a:t>
            </a:r>
            <a:r>
              <a:rPr lang="fr-FR" dirty="0" smtClean="0"/>
              <a:t> of </a:t>
            </a:r>
            <a:r>
              <a:rPr lang="fr-FR" dirty="0" err="1" smtClean="0"/>
              <a:t>geo</a:t>
            </a:r>
            <a:r>
              <a:rPr lang="fr-FR" dirty="0" smtClean="0"/>
              <a:t>/</a:t>
            </a:r>
            <a:r>
              <a:rPr lang="fr-FR" dirty="0" err="1" smtClean="0"/>
              <a:t>sat</a:t>
            </a:r>
            <a:r>
              <a:rPr lang="fr-FR" dirty="0" smtClean="0"/>
              <a:t> for </a:t>
            </a:r>
            <a:r>
              <a:rPr lang="fr-FR" dirty="0" err="1" smtClean="0"/>
              <a:t>harmonics</a:t>
            </a:r>
            <a:r>
              <a:rPr lang="fr-FR" dirty="0" smtClean="0"/>
              <a:t>? 1 </a:t>
            </a:r>
            <a:r>
              <a:rPr lang="fr-FR" dirty="0" smtClean="0"/>
              <a:t>aperture/2 aperture/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current</a:t>
            </a:r>
            <a:r>
              <a:rPr lang="fr-FR" dirty="0" smtClean="0"/>
              <a:t>/operating </a:t>
            </a:r>
            <a:r>
              <a:rPr lang="fr-FR" dirty="0" err="1" smtClean="0"/>
              <a:t>current</a:t>
            </a:r>
            <a:r>
              <a:rPr lang="fr-FR" dirty="0" smtClean="0"/>
              <a:t>…?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43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672846"/>
              </p:ext>
            </p:extLst>
          </p:nvPr>
        </p:nvGraphicFramePr>
        <p:xfrm>
          <a:off x="234008" y="1490328"/>
          <a:ext cx="324036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720080"/>
                <a:gridCol w="1152128"/>
              </a:tblGrid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H_bare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W_bare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/ 1.82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Isol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Cu/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nonCu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 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1.9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strands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 / 40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az-Cyrl-AZ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r>
                        <a:rPr lang="fr-FR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 1.0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dirty="0" smtClean="0"/>
              <a:t>Design </a:t>
            </a:r>
            <a:r>
              <a:rPr lang="fr-FR" dirty="0" err="1"/>
              <a:t>grading</a:t>
            </a:r>
            <a:r>
              <a:rPr lang="fr-FR" dirty="0"/>
              <a:t> </a:t>
            </a:r>
            <a:r>
              <a:rPr lang="fr-FR" sz="1100" dirty="0"/>
              <a:t>(v12)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1474-801C-4C7E-B4BB-9B87ACCE612A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15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253639"/>
              </p:ext>
            </p:extLst>
          </p:nvPr>
        </p:nvGraphicFramePr>
        <p:xfrm>
          <a:off x="234008" y="3907098"/>
          <a:ext cx="3240360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720080"/>
                <a:gridCol w="1152128"/>
              </a:tblGrid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6735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Iop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10.15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turns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Bpeak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16.52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Margin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LL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Cu/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nonCu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 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1.9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Outer dia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Fx per ½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11,310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1561093"/>
            <a:ext cx="2117471" cy="157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"/>
          <p:cNvGrpSpPr>
            <a:grpSpLocks noChangeAspect="1"/>
          </p:cNvGrpSpPr>
          <p:nvPr/>
        </p:nvGrpSpPr>
        <p:grpSpPr>
          <a:xfrm>
            <a:off x="3614630" y="1489855"/>
            <a:ext cx="2873952" cy="1939145"/>
            <a:chOff x="4402538" y="3885430"/>
            <a:chExt cx="4264393" cy="2877319"/>
          </a:xfrm>
        </p:grpSpPr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2538" y="3885430"/>
              <a:ext cx="4264393" cy="2877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Oval 8"/>
            <p:cNvSpPr>
              <a:spLocks noChangeAspect="1"/>
            </p:cNvSpPr>
            <p:nvPr/>
          </p:nvSpPr>
          <p:spPr>
            <a:xfrm>
              <a:off x="6447650" y="4935606"/>
              <a:ext cx="702781" cy="702700"/>
            </a:xfrm>
            <a:prstGeom prst="ellipse">
              <a:avLst/>
            </a:prstGeom>
            <a:noFill/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186" y="3495334"/>
            <a:ext cx="2425974" cy="1881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589240"/>
            <a:ext cx="3347514" cy="747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871" y="3507179"/>
            <a:ext cx="2068742" cy="2122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020272" y="5661248"/>
            <a:ext cx="1872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X1</a:t>
            </a:r>
            <a:r>
              <a:rPr lang="fr-FR" sz="1000" dirty="0"/>
              <a:t>v12</a:t>
            </a:r>
            <a:r>
              <a:rPr lang="fr-FR" dirty="0"/>
              <a:t> = 29.5 mm</a:t>
            </a:r>
          </a:p>
          <a:p>
            <a:r>
              <a:rPr lang="fr-FR" dirty="0" smtClean="0"/>
              <a:t>X2</a:t>
            </a:r>
            <a:r>
              <a:rPr lang="fr-FR" sz="1000" dirty="0" smtClean="0"/>
              <a:t>v12</a:t>
            </a:r>
            <a:r>
              <a:rPr lang="fr-FR" dirty="0" smtClean="0"/>
              <a:t> </a:t>
            </a:r>
            <a:r>
              <a:rPr lang="fr-FR" dirty="0"/>
              <a:t>= 119.3 mm</a:t>
            </a:r>
          </a:p>
        </p:txBody>
      </p:sp>
    </p:spTree>
    <p:extLst>
      <p:ext uri="{BB962C8B-B14F-4D97-AF65-F5344CB8AC3E}">
        <p14:creationId xmlns:p14="http://schemas.microsoft.com/office/powerpoint/2010/main" val="116853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741785"/>
              </p:ext>
            </p:extLst>
          </p:nvPr>
        </p:nvGraphicFramePr>
        <p:xfrm>
          <a:off x="234008" y="1490328"/>
          <a:ext cx="324036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720080"/>
                <a:gridCol w="1152128"/>
              </a:tblGrid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H_bare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18.5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W_bare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/ 1.25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Isol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Cu/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nonCu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 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1.7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strands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 / 50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az-Cyrl-AZ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r>
                        <a:rPr lang="fr-FR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 0.7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dirty="0" smtClean="0"/>
              <a:t>Design </a:t>
            </a:r>
            <a:r>
              <a:rPr lang="fr-FR" dirty="0" err="1"/>
              <a:t>grading</a:t>
            </a:r>
            <a:r>
              <a:rPr lang="fr-FR" dirty="0"/>
              <a:t> </a:t>
            </a:r>
            <a:r>
              <a:rPr lang="fr-FR" sz="1100" dirty="0"/>
              <a:t>(</a:t>
            </a:r>
            <a:r>
              <a:rPr lang="fr-FR" sz="1100" dirty="0" smtClean="0"/>
              <a:t>v10)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1474-801C-4C7E-B4BB-9B87ACCE612A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15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243966"/>
              </p:ext>
            </p:extLst>
          </p:nvPr>
        </p:nvGraphicFramePr>
        <p:xfrm>
          <a:off x="234008" y="3907098"/>
          <a:ext cx="3240360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720080"/>
                <a:gridCol w="1152128"/>
              </a:tblGrid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6735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Iop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9.33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turns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Bpeak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16.46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Margin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LL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Cu/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nonCu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 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1.7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Outer dia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Fx per ½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10,280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4" name="Group 2"/>
          <p:cNvGrpSpPr>
            <a:grpSpLocks noChangeAspect="1"/>
          </p:cNvGrpSpPr>
          <p:nvPr/>
        </p:nvGrpSpPr>
        <p:grpSpPr>
          <a:xfrm>
            <a:off x="3593364" y="1347143"/>
            <a:ext cx="2988436" cy="2153865"/>
            <a:chOff x="4434334" y="3808090"/>
            <a:chExt cx="4040955" cy="2912451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4334" y="3808090"/>
              <a:ext cx="4040955" cy="2912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Oval 8"/>
            <p:cNvSpPr>
              <a:spLocks noChangeAspect="1"/>
            </p:cNvSpPr>
            <p:nvPr/>
          </p:nvSpPr>
          <p:spPr>
            <a:xfrm>
              <a:off x="6287878" y="4907507"/>
              <a:ext cx="727632" cy="727550"/>
            </a:xfrm>
            <a:prstGeom prst="ellipse">
              <a:avLst/>
            </a:prstGeom>
            <a:noFill/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003" y="1557338"/>
            <a:ext cx="2091610" cy="158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178" y="3479742"/>
            <a:ext cx="2519991" cy="1928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517232"/>
            <a:ext cx="3359169" cy="766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831" y="3514756"/>
            <a:ext cx="2082782" cy="20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10"/>
          <p:cNvSpPr txBox="1"/>
          <p:nvPr/>
        </p:nvSpPr>
        <p:spPr>
          <a:xfrm>
            <a:off x="6948264" y="5699167"/>
            <a:ext cx="1995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X1</a:t>
            </a:r>
            <a:r>
              <a:rPr lang="fr-FR" sz="1000" dirty="0" smtClean="0"/>
              <a:t>v10</a:t>
            </a:r>
            <a:r>
              <a:rPr lang="fr-FR" dirty="0" smtClean="0"/>
              <a:t> = 30.8 </a:t>
            </a:r>
            <a:r>
              <a:rPr lang="fr-FR" dirty="0" smtClean="0"/>
              <a:t>mm</a:t>
            </a:r>
            <a:endParaRPr lang="fr-FR" dirty="0" smtClean="0"/>
          </a:p>
          <a:p>
            <a:r>
              <a:rPr lang="fr-FR" dirty="0" smtClean="0"/>
              <a:t>X2</a:t>
            </a:r>
            <a:r>
              <a:rPr lang="fr-FR" sz="1000" dirty="0" smtClean="0"/>
              <a:t>v10</a:t>
            </a:r>
            <a:r>
              <a:rPr lang="fr-FR" dirty="0" smtClean="0"/>
              <a:t> </a:t>
            </a:r>
            <a:r>
              <a:rPr lang="fr-FR" dirty="0"/>
              <a:t>= </a:t>
            </a:r>
            <a:r>
              <a:rPr lang="fr-FR" dirty="0" smtClean="0"/>
              <a:t>101.75 </a:t>
            </a:r>
            <a:r>
              <a:rPr lang="fr-FR" dirty="0" smtClean="0"/>
              <a:t>mm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91661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231527"/>
              </p:ext>
            </p:extLst>
          </p:nvPr>
        </p:nvGraphicFramePr>
        <p:xfrm>
          <a:off x="234008" y="1490328"/>
          <a:ext cx="324036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720080"/>
                <a:gridCol w="1152128"/>
              </a:tblGrid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H_bare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14.7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W_bare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1.82 / 1.25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Isol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Cu/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nonCu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 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3.7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strands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/ 40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az-Cyrl-AZ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r>
                        <a:rPr lang="fr-FR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 0.7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dirty="0" smtClean="0"/>
              <a:t>Design </a:t>
            </a:r>
            <a:r>
              <a:rPr lang="fr-FR" dirty="0" err="1"/>
              <a:t>grading</a:t>
            </a:r>
            <a:r>
              <a:rPr lang="fr-FR" dirty="0"/>
              <a:t> </a:t>
            </a:r>
            <a:r>
              <a:rPr lang="fr-FR" sz="1100" dirty="0"/>
              <a:t>(</a:t>
            </a:r>
            <a:r>
              <a:rPr lang="fr-FR" sz="1100" dirty="0" smtClean="0"/>
              <a:t>v11)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1474-801C-4C7E-B4BB-9B87ACCE612A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15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060508"/>
              </p:ext>
            </p:extLst>
          </p:nvPr>
        </p:nvGraphicFramePr>
        <p:xfrm>
          <a:off x="234008" y="3907098"/>
          <a:ext cx="3240360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720080"/>
                <a:gridCol w="1152128"/>
              </a:tblGrid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6735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Iop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6.14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turns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292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Bpeak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16.51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Margin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LL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10.8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Cu/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nonCu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 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3.7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Outer dia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Fx per ½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11,160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7" name="Group 1"/>
          <p:cNvGrpSpPr>
            <a:grpSpLocks noChangeAspect="1"/>
          </p:cNvGrpSpPr>
          <p:nvPr/>
        </p:nvGrpSpPr>
        <p:grpSpPr>
          <a:xfrm>
            <a:off x="3654739" y="1446367"/>
            <a:ext cx="2794883" cy="1950359"/>
            <a:chOff x="4499992" y="3888766"/>
            <a:chExt cx="3881429" cy="2708586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992" y="3888766"/>
              <a:ext cx="3881429" cy="2708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Oval 8"/>
            <p:cNvSpPr>
              <a:spLocks noChangeAspect="1"/>
            </p:cNvSpPr>
            <p:nvPr/>
          </p:nvSpPr>
          <p:spPr>
            <a:xfrm>
              <a:off x="6303753" y="4897658"/>
              <a:ext cx="707537" cy="707457"/>
            </a:xfrm>
            <a:prstGeom prst="ellipse">
              <a:avLst/>
            </a:prstGeom>
            <a:noFill/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1557338"/>
            <a:ext cx="2087563" cy="1569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287" y="3479742"/>
            <a:ext cx="2510117" cy="1951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779" y="5549131"/>
            <a:ext cx="3172884" cy="751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336" y="3525039"/>
            <a:ext cx="2004713" cy="207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10"/>
          <p:cNvSpPr txBox="1"/>
          <p:nvPr/>
        </p:nvSpPr>
        <p:spPr>
          <a:xfrm>
            <a:off x="6948264" y="5661248"/>
            <a:ext cx="188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X1</a:t>
            </a:r>
            <a:r>
              <a:rPr lang="fr-FR" sz="1000" dirty="0" smtClean="0"/>
              <a:t>v11</a:t>
            </a:r>
            <a:r>
              <a:rPr lang="fr-FR" dirty="0" smtClean="0"/>
              <a:t> = 31.8 mm</a:t>
            </a:r>
          </a:p>
          <a:p>
            <a:r>
              <a:rPr lang="fr-FR" dirty="0" smtClean="0"/>
              <a:t>X2</a:t>
            </a:r>
            <a:r>
              <a:rPr lang="fr-FR" sz="1000" dirty="0" smtClean="0"/>
              <a:t>v11</a:t>
            </a:r>
            <a:r>
              <a:rPr lang="fr-FR" dirty="0" smtClean="0"/>
              <a:t> </a:t>
            </a:r>
            <a:r>
              <a:rPr lang="fr-FR" dirty="0"/>
              <a:t>= </a:t>
            </a:r>
            <a:r>
              <a:rPr lang="fr-FR" dirty="0" smtClean="0"/>
              <a:t>113.4 mm</a:t>
            </a:r>
          </a:p>
        </p:txBody>
      </p:sp>
    </p:spTree>
    <p:extLst>
      <p:ext uri="{BB962C8B-B14F-4D97-AF65-F5344CB8AC3E}">
        <p14:creationId xmlns:p14="http://schemas.microsoft.com/office/powerpoint/2010/main" val="365331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 - </a:t>
            </a:r>
            <a:r>
              <a:rPr lang="fr-FR" dirty="0" err="1" smtClean="0"/>
              <a:t>Cables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559020"/>
              </p:ext>
            </p:extLst>
          </p:nvPr>
        </p:nvGraphicFramePr>
        <p:xfrm>
          <a:off x="395536" y="1397000"/>
          <a:ext cx="8208911" cy="4764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2747"/>
                <a:gridCol w="777392"/>
                <a:gridCol w="1157066"/>
                <a:gridCol w="977251"/>
                <a:gridCol w="977251"/>
                <a:gridCol w="1074977"/>
                <a:gridCol w="977251"/>
                <a:gridCol w="1074976"/>
              </a:tblGrid>
              <a:tr h="560034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Quantity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Unit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aseline="0" dirty="0" smtClean="0"/>
                        <a:t>~</a:t>
                      </a:r>
                      <a:r>
                        <a:rPr lang="fr-FR" dirty="0" err="1" smtClean="0"/>
                        <a:t>cable</a:t>
                      </a:r>
                      <a:r>
                        <a:rPr lang="fr-FR" baseline="0" dirty="0" smtClean="0"/>
                        <a:t> Fresca2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aseline="0" dirty="0" smtClean="0"/>
                        <a:t>~</a:t>
                      </a:r>
                      <a:r>
                        <a:rPr lang="fr-FR" dirty="0" err="1" smtClean="0"/>
                        <a:t>cable</a:t>
                      </a:r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QXF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cable</a:t>
                      </a:r>
                      <a:endParaRPr lang="fr-FR" baseline="0" dirty="0" smtClean="0"/>
                    </a:p>
                    <a:p>
                      <a:pPr algn="ctr"/>
                      <a:r>
                        <a:rPr lang="fr-FR" baseline="0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cable</a:t>
                      </a:r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cable</a:t>
                      </a:r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cable</a:t>
                      </a:r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83808">
                <a:tc>
                  <a:txBody>
                    <a:bodyPr/>
                    <a:lstStyle/>
                    <a:p>
                      <a:r>
                        <a:rPr lang="fr-FR" dirty="0" smtClean="0"/>
                        <a:t># </a:t>
                      </a:r>
                      <a:r>
                        <a:rPr lang="fr-FR" dirty="0" err="1" smtClean="0"/>
                        <a:t>strands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28</a:t>
                      </a:r>
                      <a:endParaRPr lang="en-US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diameter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1.0</a:t>
                      </a:r>
                      <a:endParaRPr lang="en-US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thickness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1.82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1.82</a:t>
                      </a:r>
                      <a:endParaRPr lang="en-US" dirty="0"/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width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14.7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14.7</a:t>
                      </a:r>
                      <a:endParaRPr lang="en-US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fr-FR" dirty="0" smtClean="0"/>
                        <a:t>isolation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mm</a:t>
                      </a:r>
                      <a:endParaRPr lang="en-US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0.2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</a:tr>
              <a:tr h="786368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Bernardo’s</a:t>
                      </a:r>
                      <a:r>
                        <a:rPr lang="fr-FR" dirty="0" smtClean="0"/>
                        <a:t> face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98416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Magnet</a:t>
                      </a:r>
                      <a:r>
                        <a:rPr lang="fr-FR" dirty="0" smtClean="0"/>
                        <a:t> version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no-</a:t>
                      </a:r>
                      <a:r>
                        <a:rPr lang="fr-FR" dirty="0" err="1" smtClean="0"/>
                        <a:t>grad</a:t>
                      </a:r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v12</a:t>
                      </a:r>
                    </a:p>
                    <a:p>
                      <a:pPr algn="ctr"/>
                      <a:endParaRPr lang="fr-F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v11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v12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v10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v10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v11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21144"/>
            <a:ext cx="484064" cy="484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904" y="4221144"/>
            <a:ext cx="484064" cy="484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4360" y="4221144"/>
            <a:ext cx="484064" cy="484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221144"/>
            <a:ext cx="486857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568" y="4221144"/>
            <a:ext cx="486857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08332"/>
            <a:ext cx="523846" cy="5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1474-801C-4C7E-B4BB-9B87ACCE612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41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 - </a:t>
            </a:r>
            <a:r>
              <a:rPr lang="fr-FR" dirty="0" err="1" smtClean="0"/>
              <a:t>Magnets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607514"/>
              </p:ext>
            </p:extLst>
          </p:nvPr>
        </p:nvGraphicFramePr>
        <p:xfrm>
          <a:off x="1559597" y="1185841"/>
          <a:ext cx="6096000" cy="375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1776"/>
                <a:gridCol w="648072"/>
                <a:gridCol w="1512168"/>
                <a:gridCol w="1296144"/>
                <a:gridCol w="1607840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Quantity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Unit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v12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v10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v11</a:t>
                      </a:r>
                      <a:endParaRPr lang="en-US" sz="1600" dirty="0"/>
                    </a:p>
                  </a:txBody>
                  <a:tcPr/>
                </a:tc>
              </a:tr>
              <a:tr h="288143"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Iop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kA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10.15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9.33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6.14</a:t>
                      </a:r>
                      <a:endParaRPr lang="en-US" sz="1600" dirty="0"/>
                    </a:p>
                  </a:txBody>
                  <a:tcPr/>
                </a:tc>
              </a:tr>
              <a:tr h="312903"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Bpeak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16.52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16.46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16.51</a:t>
                      </a:r>
                      <a:endParaRPr lang="en-US" sz="1600" dirty="0"/>
                    </a:p>
                  </a:txBody>
                  <a:tcPr/>
                </a:tc>
              </a:tr>
              <a:tr h="265655"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Margin</a:t>
                      </a:r>
                      <a:r>
                        <a:rPr lang="fr-FR" sz="1600" dirty="0" smtClean="0"/>
                        <a:t> LL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10.8</a:t>
                      </a:r>
                      <a:endParaRPr lang="en-US" sz="1600" dirty="0"/>
                    </a:p>
                  </a:txBody>
                  <a:tcPr/>
                </a:tc>
              </a:tr>
              <a:tr h="290415"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Nturns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174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174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292</a:t>
                      </a:r>
                      <a:endParaRPr lang="en-US" sz="1600" dirty="0"/>
                    </a:p>
                  </a:txBody>
                  <a:tcPr/>
                </a:tc>
              </a:tr>
              <a:tr h="315175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NDP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</a:tr>
              <a:tr h="267927"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Inner</a:t>
                      </a:r>
                      <a:r>
                        <a:rPr lang="fr-FR" sz="1600" dirty="0" smtClean="0"/>
                        <a:t> </a:t>
                      </a:r>
                      <a:r>
                        <a:rPr lang="fr-FR" sz="1600" dirty="0" err="1" smtClean="0"/>
                        <a:t>coil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29.6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30.8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31.8</a:t>
                      </a:r>
                      <a:endParaRPr lang="en-US" sz="1600" dirty="0"/>
                    </a:p>
                  </a:txBody>
                  <a:tcPr/>
                </a:tc>
              </a:tr>
              <a:tr h="292687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Outer </a:t>
                      </a:r>
                      <a:r>
                        <a:rPr lang="fr-FR" sz="1600" dirty="0" err="1" smtClean="0"/>
                        <a:t>coil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119.3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101.8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113.4</a:t>
                      </a:r>
                      <a:endParaRPr lang="en-US" sz="1600" dirty="0"/>
                    </a:p>
                  </a:txBody>
                  <a:tcPr/>
                </a:tc>
              </a:tr>
              <a:tr h="317447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Fx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kN</a:t>
                      </a:r>
                      <a:r>
                        <a:rPr lang="fr-FR" sz="1600" dirty="0" smtClean="0"/>
                        <a:t>/m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11310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10280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11160</a:t>
                      </a:r>
                      <a:endParaRPr lang="en-US" sz="1600" dirty="0"/>
                    </a:p>
                  </a:txBody>
                  <a:tcPr/>
                </a:tc>
              </a:tr>
              <a:tr h="270199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Cu/</a:t>
                      </a:r>
                      <a:r>
                        <a:rPr lang="fr-FR" sz="1600" dirty="0" err="1" smtClean="0"/>
                        <a:t>nonCu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1.0</a:t>
                      </a:r>
                      <a:r>
                        <a:rPr lang="fr-FR" sz="1600" baseline="0" dirty="0" smtClean="0"/>
                        <a:t> / 1.9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1.0 / 1.7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1.0 / 3.7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Cable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565" y="4612095"/>
            <a:ext cx="242032" cy="242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981" y="4599735"/>
            <a:ext cx="243429" cy="2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5144" y="4585181"/>
            <a:ext cx="253057" cy="261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730" y="4585669"/>
            <a:ext cx="261923" cy="254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837" y="4610973"/>
            <a:ext cx="242032" cy="242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525" y="4601448"/>
            <a:ext cx="242032" cy="242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" name="Group 20"/>
          <p:cNvGrpSpPr/>
          <p:nvPr/>
        </p:nvGrpSpPr>
        <p:grpSpPr>
          <a:xfrm>
            <a:off x="3210867" y="4950852"/>
            <a:ext cx="4529485" cy="1245167"/>
            <a:chOff x="3175270" y="4950852"/>
            <a:chExt cx="4529485" cy="1245167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6428" y="5050515"/>
              <a:ext cx="1452694" cy="1066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270" y="4994944"/>
              <a:ext cx="1551632" cy="1170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5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9666" y="4950852"/>
              <a:ext cx="1525089" cy="1245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1474-801C-4C7E-B4BB-9B87ACCE612A}" type="slidenum">
              <a:rPr lang="en-US" smtClean="0"/>
              <a:t>9</a:t>
            </a:fld>
            <a:endParaRPr lang="en-US"/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179512" y="4994944"/>
            <a:ext cx="1974037" cy="1602408"/>
            <a:chOff x="1570832" y="4976216"/>
            <a:chExt cx="1489000" cy="1208683"/>
          </a:xfrm>
        </p:grpSpPr>
        <p:sp>
          <p:nvSpPr>
            <p:cNvPr id="18" name="Rectangle 17"/>
            <p:cNvSpPr/>
            <p:nvPr/>
          </p:nvSpPr>
          <p:spPr>
            <a:xfrm>
              <a:off x="1570832" y="5014317"/>
              <a:ext cx="1489000" cy="1124546"/>
            </a:xfrm>
            <a:prstGeom prst="rect">
              <a:avLst/>
            </a:prstGeom>
            <a:noFill/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677988" y="5075909"/>
              <a:ext cx="1274688" cy="1003102"/>
            </a:xfrm>
            <a:prstGeom prst="rect">
              <a:avLst/>
            </a:prstGeom>
            <a:noFill/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617242" y="4976216"/>
              <a:ext cx="1412800" cy="1208683"/>
            </a:xfrm>
            <a:prstGeom prst="rect">
              <a:avLst/>
            </a:prstGeom>
            <a:noFill/>
            <a:ln w="63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ZoneTexte 2"/>
          <p:cNvSpPr txBox="1"/>
          <p:nvPr/>
        </p:nvSpPr>
        <p:spPr>
          <a:xfrm>
            <a:off x="4853526" y="6322533"/>
            <a:ext cx="1607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scale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351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13823</TotalTime>
  <Words>548</Words>
  <Application>Microsoft Office PowerPoint</Application>
  <PresentationFormat>Affichage à l'écran (4:3)</PresentationFormat>
  <Paragraphs>346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Office Theme</vt:lpstr>
      <vt:lpstr>Block design</vt:lpstr>
      <vt:lpstr>Critical current density</vt:lpstr>
      <vt:lpstr>Pre-analysis</vt:lpstr>
      <vt:lpstr>Design no-grading</vt:lpstr>
      <vt:lpstr>Design grading (v12)</vt:lpstr>
      <vt:lpstr>Design grading (v10)</vt:lpstr>
      <vt:lpstr>Design grading (v11)</vt:lpstr>
      <vt:lpstr>Conclusion - Cables</vt:lpstr>
      <vt:lpstr>Conclusion - Magnets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Clement LORIN</dc:creator>
  <cp:lastModifiedBy>LORIN Clement</cp:lastModifiedBy>
  <cp:revision>78</cp:revision>
  <dcterms:created xsi:type="dcterms:W3CDTF">2015-09-25T09:56:19Z</dcterms:created>
  <dcterms:modified xsi:type="dcterms:W3CDTF">2015-10-08T19:05:33Z</dcterms:modified>
</cp:coreProperties>
</file>